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7" r:id="rId3"/>
    <p:sldId id="390" r:id="rId4"/>
    <p:sldId id="258" r:id="rId5"/>
    <p:sldId id="259" r:id="rId6"/>
    <p:sldId id="260" r:id="rId7"/>
    <p:sldId id="262" r:id="rId8"/>
    <p:sldId id="278" r:id="rId9"/>
    <p:sldId id="276" r:id="rId10"/>
    <p:sldId id="387" r:id="rId11"/>
    <p:sldId id="388" r:id="rId12"/>
    <p:sldId id="264" r:id="rId13"/>
    <p:sldId id="270" r:id="rId14"/>
    <p:sldId id="269" r:id="rId15"/>
    <p:sldId id="268" r:id="rId16"/>
    <p:sldId id="274" r:id="rId17"/>
    <p:sldId id="275" r:id="rId18"/>
    <p:sldId id="266" r:id="rId19"/>
    <p:sldId id="272" r:id="rId20"/>
    <p:sldId id="273" r:id="rId21"/>
    <p:sldId id="271" r:id="rId22"/>
    <p:sldId id="267" r:id="rId23"/>
    <p:sldId id="389"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3300"/>
    <a:srgbClr val="B2DF8C"/>
    <a:srgbClr val="FDBE70"/>
    <a:srgbClr val="BF15F3"/>
    <a:srgbClr val="0065EE"/>
    <a:srgbClr val="D68D8B"/>
    <a:srgbClr val="BED393"/>
    <a:srgbClr val="8CADD4"/>
    <a:srgbClr val="FAB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0" autoAdjust="0"/>
    <p:restoredTop sz="85493" autoAdjust="0"/>
  </p:normalViewPr>
  <p:slideViewPr>
    <p:cSldViewPr snapToGrid="0">
      <p:cViewPr varScale="1">
        <p:scale>
          <a:sx n="72" d="100"/>
          <a:sy n="72" d="100"/>
        </p:scale>
        <p:origin x="240" y="896"/>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Geomatica_DSFTA%20Dropbox\Enrico%20D'Addario\Admin%20(L)\CARG_F249_Massa\Elaborazioni\Analisi_DBFS_MORFOMETRIE\Analisi_DBFS_Morfo_202504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Geomatica_DSFTA%20Dropbox\Enrico%20D'Addario\Admin%20(L)\CARG_F249_Massa\Elaborazioni\Analisi_DBFS_MORFOMETRIE\Analisi_DBFS_Morfo_202504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Geomatica_DSFTA%20Dropbox\Enrico%20D'Addario\Admin%20(L)\CARG_F249_Massa\Elaborazioni\Analisi_DBFS_MORFOMETRIE\Analisi_DBFS_Morfo_2025040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Geomatica_DSFTA%20Dropbox\Enrico%20D'Addario\Admin%20(L)\CARG_F249_Massa\Elaborazioni\Analisi_DBFS_MORFOMETRIE\Analisi_DBFS_Morfo_2025040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5763888888889"/>
          <c:y val="5.4453611111111112E-2"/>
          <c:w val="0.8027850694444445"/>
          <c:h val="0.73970347222222221"/>
        </c:manualLayout>
      </c:layout>
      <c:barChart>
        <c:barDir val="col"/>
        <c:grouping val="clustered"/>
        <c:varyColors val="0"/>
        <c:ser>
          <c:idx val="2"/>
          <c:order val="0"/>
          <c:tx>
            <c:strRef>
              <c:f>FLACC_v2!$V$4</c:f>
              <c:strCache>
                <c:ptCount val="1"/>
                <c:pt idx="0">
                  <c:v>Landslides (%)</c:v>
                </c:pt>
              </c:strCache>
            </c:strRef>
          </c:tx>
          <c:spPr>
            <a:solidFill>
              <a:srgbClr val="C0504D">
                <a:alpha val="50196"/>
              </a:srgbClr>
            </a:solidFill>
            <a:ln>
              <a:solidFill>
                <a:srgbClr val="C0504D"/>
              </a:solidFill>
            </a:ln>
            <a:effectLst/>
          </c:spPr>
          <c:invertIfNegative val="0"/>
          <c:cat>
            <c:numRef>
              <c:f>FLACC_v2!$U$5:$U$16</c:f>
              <c:numCache>
                <c:formatCode>General</c:formatCode>
                <c:ptCount val="12"/>
                <c:pt idx="0">
                  <c:v>2</c:v>
                </c:pt>
                <c:pt idx="1">
                  <c:v>2.5</c:v>
                </c:pt>
                <c:pt idx="2">
                  <c:v>3</c:v>
                </c:pt>
                <c:pt idx="3">
                  <c:v>3.5</c:v>
                </c:pt>
                <c:pt idx="4">
                  <c:v>4</c:v>
                </c:pt>
                <c:pt idx="5">
                  <c:v>4.5</c:v>
                </c:pt>
                <c:pt idx="6">
                  <c:v>5</c:v>
                </c:pt>
                <c:pt idx="7">
                  <c:v>5.5</c:v>
                </c:pt>
                <c:pt idx="8">
                  <c:v>6</c:v>
                </c:pt>
                <c:pt idx="9">
                  <c:v>6.5</c:v>
                </c:pt>
                <c:pt idx="10">
                  <c:v>7</c:v>
                </c:pt>
                <c:pt idx="11">
                  <c:v>7.5</c:v>
                </c:pt>
              </c:numCache>
            </c:numRef>
          </c:cat>
          <c:val>
            <c:numRef>
              <c:f>FLACC_v2!$V$5:$V$16</c:f>
              <c:numCache>
                <c:formatCode>General</c:formatCode>
                <c:ptCount val="12"/>
                <c:pt idx="0">
                  <c:v>2.2966039579770339</c:v>
                </c:pt>
                <c:pt idx="1">
                  <c:v>22.697288052773029</c:v>
                </c:pt>
                <c:pt idx="2">
                  <c:v>47.581236257024187</c:v>
                </c:pt>
                <c:pt idx="3">
                  <c:v>20.437332030295625</c:v>
                </c:pt>
                <c:pt idx="4">
                  <c:v>5.9736134864402644</c:v>
                </c:pt>
                <c:pt idx="5">
                  <c:v>0.95284632299047156</c:v>
                </c:pt>
                <c:pt idx="6">
                  <c:v>6.1079892499389193E-2</c:v>
                </c:pt>
                <c:pt idx="7">
                  <c:v>0</c:v>
                </c:pt>
                <c:pt idx="8">
                  <c:v>0</c:v>
                </c:pt>
                <c:pt idx="9">
                  <c:v>0</c:v>
                </c:pt>
                <c:pt idx="10">
                  <c:v>0</c:v>
                </c:pt>
                <c:pt idx="11">
                  <c:v>0</c:v>
                </c:pt>
              </c:numCache>
            </c:numRef>
          </c:val>
          <c:extLst>
            <c:ext xmlns:c16="http://schemas.microsoft.com/office/drawing/2014/chart" uri="{C3380CC4-5D6E-409C-BE32-E72D297353CC}">
              <c16:uniqueId val="{00000000-88CC-45EC-A4B9-3AF4F3EDBCB8}"/>
            </c:ext>
          </c:extLst>
        </c:ser>
        <c:ser>
          <c:idx val="0"/>
          <c:order val="1"/>
          <c:tx>
            <c:strRef>
              <c:f>FLACC_v2!$W$4</c:f>
              <c:strCache>
                <c:ptCount val="1"/>
                <c:pt idx="0">
                  <c:v>Total (%)</c:v>
                </c:pt>
              </c:strCache>
            </c:strRef>
          </c:tx>
          <c:spPr>
            <a:solidFill>
              <a:srgbClr val="9BBB59">
                <a:alpha val="50196"/>
              </a:srgbClr>
            </a:solidFill>
            <a:ln>
              <a:solidFill>
                <a:srgbClr val="9BBB59"/>
              </a:solidFill>
            </a:ln>
            <a:effectLst/>
          </c:spPr>
          <c:invertIfNegative val="0"/>
          <c:cat>
            <c:numRef>
              <c:f>FLACC_v2!$U$5:$U$16</c:f>
              <c:numCache>
                <c:formatCode>General</c:formatCode>
                <c:ptCount val="12"/>
                <c:pt idx="0">
                  <c:v>2</c:v>
                </c:pt>
                <c:pt idx="1">
                  <c:v>2.5</c:v>
                </c:pt>
                <c:pt idx="2">
                  <c:v>3</c:v>
                </c:pt>
                <c:pt idx="3">
                  <c:v>3.5</c:v>
                </c:pt>
                <c:pt idx="4">
                  <c:v>4</c:v>
                </c:pt>
                <c:pt idx="5">
                  <c:v>4.5</c:v>
                </c:pt>
                <c:pt idx="6">
                  <c:v>5</c:v>
                </c:pt>
                <c:pt idx="7">
                  <c:v>5.5</c:v>
                </c:pt>
                <c:pt idx="8">
                  <c:v>6</c:v>
                </c:pt>
                <c:pt idx="9">
                  <c:v>6.5</c:v>
                </c:pt>
                <c:pt idx="10">
                  <c:v>7</c:v>
                </c:pt>
                <c:pt idx="11">
                  <c:v>7.5</c:v>
                </c:pt>
              </c:numCache>
            </c:numRef>
          </c:cat>
          <c:val>
            <c:numRef>
              <c:f>FLACC_v2!$W$5:$W$16</c:f>
              <c:numCache>
                <c:formatCode>General</c:formatCode>
                <c:ptCount val="12"/>
                <c:pt idx="0">
                  <c:v>11.474759494185532</c:v>
                </c:pt>
                <c:pt idx="1">
                  <c:v>34.774311883765805</c:v>
                </c:pt>
                <c:pt idx="2">
                  <c:v>33.899339080743175</c:v>
                </c:pt>
                <c:pt idx="3">
                  <c:v>14.404767104307378</c:v>
                </c:pt>
                <c:pt idx="4">
                  <c:v>4.3544952150428013</c:v>
                </c:pt>
                <c:pt idx="5">
                  <c:v>0.93654213050805457</c:v>
                </c:pt>
                <c:pt idx="6">
                  <c:v>0.12740563680376493</c:v>
                </c:pt>
                <c:pt idx="7">
                  <c:v>1.8074290971529367E-2</c:v>
                </c:pt>
                <c:pt idx="8">
                  <c:v>5.2733454727624659E-3</c:v>
                </c:pt>
                <c:pt idx="9">
                  <c:v>2.7574363731620532E-3</c:v>
                </c:pt>
                <c:pt idx="10">
                  <c:v>1.6101818237442647E-3</c:v>
                </c:pt>
                <c:pt idx="11">
                  <c:v>6.6420000229450908E-4</c:v>
                </c:pt>
              </c:numCache>
            </c:numRef>
          </c:val>
          <c:extLst>
            <c:ext xmlns:c16="http://schemas.microsoft.com/office/drawing/2014/chart" uri="{C3380CC4-5D6E-409C-BE32-E72D297353CC}">
              <c16:uniqueId val="{00000001-88CC-45EC-A4B9-3AF4F3EDBCB8}"/>
            </c:ext>
          </c:extLst>
        </c:ser>
        <c:ser>
          <c:idx val="1"/>
          <c:order val="2"/>
          <c:tx>
            <c:strRef>
              <c:f>FLACC_v2!$AC$3</c:f>
              <c:strCache>
                <c:ptCount val="1"/>
                <c:pt idx="0">
                  <c:v>IFFI</c:v>
                </c:pt>
              </c:strCache>
            </c:strRef>
          </c:tx>
          <c:spPr>
            <a:solidFill>
              <a:srgbClr val="156082">
                <a:alpha val="50196"/>
              </a:srgbClr>
            </a:solidFill>
            <a:ln>
              <a:solidFill>
                <a:srgbClr val="156082"/>
              </a:solidFill>
            </a:ln>
            <a:effectLst/>
          </c:spPr>
          <c:invertIfNegative val="0"/>
          <c:cat>
            <c:numRef>
              <c:f>FLACC_v2!$U$5:$U$16</c:f>
              <c:numCache>
                <c:formatCode>General</c:formatCode>
                <c:ptCount val="12"/>
                <c:pt idx="0">
                  <c:v>2</c:v>
                </c:pt>
                <c:pt idx="1">
                  <c:v>2.5</c:v>
                </c:pt>
                <c:pt idx="2">
                  <c:v>3</c:v>
                </c:pt>
                <c:pt idx="3">
                  <c:v>3.5</c:v>
                </c:pt>
                <c:pt idx="4">
                  <c:v>4</c:v>
                </c:pt>
                <c:pt idx="5">
                  <c:v>4.5</c:v>
                </c:pt>
                <c:pt idx="6">
                  <c:v>5</c:v>
                </c:pt>
                <c:pt idx="7">
                  <c:v>5.5</c:v>
                </c:pt>
                <c:pt idx="8">
                  <c:v>6</c:v>
                </c:pt>
                <c:pt idx="9">
                  <c:v>6.5</c:v>
                </c:pt>
                <c:pt idx="10">
                  <c:v>7</c:v>
                </c:pt>
                <c:pt idx="11">
                  <c:v>7.5</c:v>
                </c:pt>
              </c:numCache>
            </c:numRef>
          </c:cat>
          <c:val>
            <c:numRef>
              <c:f>FLACC_v2!$AE$31:$AE$42</c:f>
              <c:numCache>
                <c:formatCode>General</c:formatCode>
                <c:ptCount val="12"/>
                <c:pt idx="0">
                  <c:v>10.105289118227349</c:v>
                </c:pt>
                <c:pt idx="1">
                  <c:v>25.416034299590226</c:v>
                </c:pt>
                <c:pt idx="2">
                  <c:v>30.674229776900894</c:v>
                </c:pt>
                <c:pt idx="3">
                  <c:v>19.442441948702381</c:v>
                </c:pt>
                <c:pt idx="4">
                  <c:v>8.0137350129002876</c:v>
                </c:pt>
                <c:pt idx="5">
                  <c:v>3.537145242070117</c:v>
                </c:pt>
                <c:pt idx="6">
                  <c:v>1.6671725603278191</c:v>
                </c:pt>
                <c:pt idx="7">
                  <c:v>0.71539687357717408</c:v>
                </c:pt>
                <c:pt idx="8">
                  <c:v>0.25572924571255123</c:v>
                </c:pt>
                <c:pt idx="9">
                  <c:v>9.9597814539383822E-2</c:v>
                </c:pt>
                <c:pt idx="10">
                  <c:v>6.4880862042798609E-2</c:v>
                </c:pt>
                <c:pt idx="11">
                  <c:v>7.0192745484899078E-3</c:v>
                </c:pt>
              </c:numCache>
            </c:numRef>
          </c:val>
          <c:extLst>
            <c:ext xmlns:c16="http://schemas.microsoft.com/office/drawing/2014/chart" uri="{C3380CC4-5D6E-409C-BE32-E72D297353CC}">
              <c16:uniqueId val="{00000002-88CC-45EC-A4B9-3AF4F3EDBCB8}"/>
            </c:ext>
          </c:extLst>
        </c:ser>
        <c:dLbls>
          <c:showLegendKey val="0"/>
          <c:showVal val="0"/>
          <c:showCatName val="0"/>
          <c:showSerName val="0"/>
          <c:showPercent val="0"/>
          <c:showBubbleSize val="0"/>
        </c:dLbls>
        <c:gapWidth val="100"/>
        <c:axId val="791353183"/>
        <c:axId val="791369983"/>
      </c:barChart>
      <c:catAx>
        <c:axId val="7913531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l">
                  <a:defRPr sz="1100" b="0" i="0" u="none" strike="noStrike" kern="1200" baseline="0">
                    <a:solidFill>
                      <a:sysClr val="windowText" lastClr="000000"/>
                    </a:solidFill>
                    <a:latin typeface="+mn-lt"/>
                    <a:ea typeface="+mn-ea"/>
                    <a:cs typeface="+mn-cs"/>
                  </a:defRPr>
                </a:pPr>
                <a:r>
                  <a:rPr lang="it-IT" sz="1100"/>
                  <a:t>Log10</a:t>
                </a:r>
                <a:r>
                  <a:rPr lang="it-IT" sz="1100" baseline="0"/>
                  <a:t> </a:t>
                </a:r>
                <a:r>
                  <a:rPr lang="it-IT" sz="1100"/>
                  <a:t>Contributing area (m</a:t>
                </a:r>
                <a:r>
                  <a:rPr lang="it-IT" sz="1100" baseline="30000"/>
                  <a:t>2</a:t>
                </a:r>
                <a:r>
                  <a:rPr lang="it-IT" sz="1100"/>
                  <a:t>)</a:t>
                </a:r>
              </a:p>
            </c:rich>
          </c:tx>
          <c:layout>
            <c:manualLayout>
              <c:xMode val="edge"/>
              <c:yMode val="edge"/>
              <c:x val="0.29543229166666662"/>
              <c:y val="0.92754826388888889"/>
            </c:manualLayout>
          </c:layout>
          <c:overlay val="0"/>
          <c:spPr>
            <a:noFill/>
            <a:ln>
              <a:noFill/>
            </a:ln>
            <a:effectLst/>
          </c:spPr>
          <c:txPr>
            <a:bodyPr rot="0" spcFirstLastPara="1" vertOverflow="ellipsis" vert="horz" wrap="square" anchor="ctr" anchorCtr="1"/>
            <a:lstStyle/>
            <a:p>
              <a:pPr algn="l">
                <a:defRPr sz="1100" b="0" i="0" u="none" strike="noStrike" kern="1200" baseline="0">
                  <a:solidFill>
                    <a:sysClr val="windowText" lastClr="000000"/>
                  </a:solidFill>
                  <a:latin typeface="+mn-lt"/>
                  <a:ea typeface="+mn-ea"/>
                  <a:cs typeface="+mn-cs"/>
                </a:defRPr>
              </a:pPr>
              <a:endParaRPr lang="pt-PT"/>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PT"/>
          </a:p>
        </c:txPr>
        <c:crossAx val="791369983"/>
        <c:crosses val="autoZero"/>
        <c:auto val="1"/>
        <c:lblAlgn val="ctr"/>
        <c:lblOffset val="100"/>
        <c:noMultiLvlLbl val="0"/>
      </c:catAx>
      <c:valAx>
        <c:axId val="791369983"/>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it-IT"/>
                  <a:t>frequency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pt-P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PT"/>
          </a:p>
        </c:txPr>
        <c:crossAx val="791353183"/>
        <c:crosses val="autoZero"/>
        <c:crossBetween val="between"/>
        <c:majorUnit val="5"/>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spPr>
            <a:solidFill>
              <a:srgbClr val="C0504D">
                <a:alpha val="50196"/>
              </a:srgbClr>
            </a:solidFill>
            <a:ln>
              <a:solidFill>
                <a:srgbClr val="C0504D"/>
              </a:solidFill>
            </a:ln>
            <a:effectLst/>
          </c:spPr>
          <c:invertIfNegative val="0"/>
          <c:cat>
            <c:numRef>
              <c:f>curvature!$U$10:$U$20</c:f>
              <c:numCache>
                <c:formatCode>General</c:formatCode>
                <c:ptCount val="11"/>
                <c:pt idx="0">
                  <c:v>-0.5</c:v>
                </c:pt>
                <c:pt idx="1">
                  <c:v>-0.4</c:v>
                </c:pt>
                <c:pt idx="2">
                  <c:v>-0.30000000000000004</c:v>
                </c:pt>
                <c:pt idx="3">
                  <c:v>-0.2</c:v>
                </c:pt>
                <c:pt idx="4">
                  <c:v>-0.1</c:v>
                </c:pt>
                <c:pt idx="5">
                  <c:v>0</c:v>
                </c:pt>
                <c:pt idx="6">
                  <c:v>0.1</c:v>
                </c:pt>
                <c:pt idx="7">
                  <c:v>0.2</c:v>
                </c:pt>
                <c:pt idx="8">
                  <c:v>0.30000000000000004</c:v>
                </c:pt>
                <c:pt idx="9">
                  <c:v>0.4</c:v>
                </c:pt>
                <c:pt idx="10">
                  <c:v>0.5</c:v>
                </c:pt>
              </c:numCache>
            </c:numRef>
          </c:cat>
          <c:val>
            <c:numRef>
              <c:f>curvature!$W$10:$W$20</c:f>
              <c:numCache>
                <c:formatCode>0.0</c:formatCode>
                <c:ptCount val="11"/>
                <c:pt idx="0">
                  <c:v>2.8943560057887119E-2</c:v>
                </c:pt>
                <c:pt idx="1">
                  <c:v>0.28943560057887119</c:v>
                </c:pt>
                <c:pt idx="2">
                  <c:v>1.1070911722141823</c:v>
                </c:pt>
                <c:pt idx="3">
                  <c:v>3.29232995658466</c:v>
                </c:pt>
                <c:pt idx="4">
                  <c:v>19.218523878437047</c:v>
                </c:pt>
                <c:pt idx="5">
                  <c:v>67.424023154848044</c:v>
                </c:pt>
                <c:pt idx="6">
                  <c:v>8.2561505065123004</c:v>
                </c:pt>
                <c:pt idx="7">
                  <c:v>0.33285094066570187</c:v>
                </c:pt>
                <c:pt idx="8">
                  <c:v>4.3415340086830678E-2</c:v>
                </c:pt>
                <c:pt idx="9">
                  <c:v>7.2358900144717797E-3</c:v>
                </c:pt>
                <c:pt idx="10" formatCode="General">
                  <c:v>0</c:v>
                </c:pt>
              </c:numCache>
            </c:numRef>
          </c:val>
          <c:extLst>
            <c:ext xmlns:c16="http://schemas.microsoft.com/office/drawing/2014/chart" uri="{C3380CC4-5D6E-409C-BE32-E72D297353CC}">
              <c16:uniqueId val="{00000000-D8E2-41FE-B42B-86CA77B76FAB}"/>
            </c:ext>
          </c:extLst>
        </c:ser>
        <c:ser>
          <c:idx val="0"/>
          <c:order val="1"/>
          <c:spPr>
            <a:solidFill>
              <a:srgbClr val="9BBB59">
                <a:alpha val="50196"/>
              </a:srgbClr>
            </a:solidFill>
            <a:ln>
              <a:solidFill>
                <a:srgbClr val="9BBB59"/>
              </a:solidFill>
            </a:ln>
            <a:effectLst/>
          </c:spPr>
          <c:invertIfNegative val="0"/>
          <c:cat>
            <c:numRef>
              <c:f>curvature!$U$10:$U$20</c:f>
              <c:numCache>
                <c:formatCode>General</c:formatCode>
                <c:ptCount val="11"/>
                <c:pt idx="0">
                  <c:v>-0.5</c:v>
                </c:pt>
                <c:pt idx="1">
                  <c:v>-0.4</c:v>
                </c:pt>
                <c:pt idx="2">
                  <c:v>-0.30000000000000004</c:v>
                </c:pt>
                <c:pt idx="3">
                  <c:v>-0.2</c:v>
                </c:pt>
                <c:pt idx="4">
                  <c:v>-0.1</c:v>
                </c:pt>
                <c:pt idx="5">
                  <c:v>0</c:v>
                </c:pt>
                <c:pt idx="6">
                  <c:v>0.1</c:v>
                </c:pt>
                <c:pt idx="7">
                  <c:v>0.2</c:v>
                </c:pt>
                <c:pt idx="8">
                  <c:v>0.30000000000000004</c:v>
                </c:pt>
                <c:pt idx="9">
                  <c:v>0.4</c:v>
                </c:pt>
                <c:pt idx="10">
                  <c:v>0.5</c:v>
                </c:pt>
              </c:numCache>
            </c:numRef>
          </c:cat>
          <c:val>
            <c:numRef>
              <c:f>curvature!$X$10:$X$20</c:f>
              <c:numCache>
                <c:formatCode>0.0</c:formatCode>
                <c:ptCount val="11"/>
                <c:pt idx="0">
                  <c:v>2.3421722975740848E-2</c:v>
                </c:pt>
                <c:pt idx="1">
                  <c:v>0.11071376528118888</c:v>
                </c:pt>
                <c:pt idx="2">
                  <c:v>0.42428029016669139</c:v>
                </c:pt>
                <c:pt idx="3">
                  <c:v>1.5643146753824244</c:v>
                </c:pt>
                <c:pt idx="4">
                  <c:v>11.24691436780423</c:v>
                </c:pt>
                <c:pt idx="5">
                  <c:v>74.305713211790533</c:v>
                </c:pt>
                <c:pt idx="6">
                  <c:v>10.884315450894748</c:v>
                </c:pt>
                <c:pt idx="7">
                  <c:v>1.0509286447359287</c:v>
                </c:pt>
                <c:pt idx="8">
                  <c:v>0.23270060283574837</c:v>
                </c:pt>
                <c:pt idx="9">
                  <c:v>8.0256144215272218E-2</c:v>
                </c:pt>
                <c:pt idx="10">
                  <c:v>3.538274972903975E-2</c:v>
                </c:pt>
              </c:numCache>
            </c:numRef>
          </c:val>
          <c:extLst>
            <c:ext xmlns:c16="http://schemas.microsoft.com/office/drawing/2014/chart" uri="{C3380CC4-5D6E-409C-BE32-E72D297353CC}">
              <c16:uniqueId val="{00000001-D8E2-41FE-B42B-86CA77B76FAB}"/>
            </c:ext>
          </c:extLst>
        </c:ser>
        <c:ser>
          <c:idx val="1"/>
          <c:order val="2"/>
          <c:spPr>
            <a:solidFill>
              <a:srgbClr val="156082">
                <a:alpha val="50196"/>
              </a:srgbClr>
            </a:solidFill>
            <a:ln>
              <a:solidFill>
                <a:srgbClr val="156082"/>
              </a:solidFill>
            </a:ln>
            <a:effectLst/>
          </c:spPr>
          <c:invertIfNegative val="0"/>
          <c:cat>
            <c:numRef>
              <c:f>curvature!$U$10:$U$20</c:f>
              <c:numCache>
                <c:formatCode>General</c:formatCode>
                <c:ptCount val="11"/>
                <c:pt idx="0">
                  <c:v>-0.5</c:v>
                </c:pt>
                <c:pt idx="1">
                  <c:v>-0.4</c:v>
                </c:pt>
                <c:pt idx="2">
                  <c:v>-0.30000000000000004</c:v>
                </c:pt>
                <c:pt idx="3">
                  <c:v>-0.2</c:v>
                </c:pt>
                <c:pt idx="4">
                  <c:v>-0.1</c:v>
                </c:pt>
                <c:pt idx="5">
                  <c:v>0</c:v>
                </c:pt>
                <c:pt idx="6">
                  <c:v>0.1</c:v>
                </c:pt>
                <c:pt idx="7">
                  <c:v>0.2</c:v>
                </c:pt>
                <c:pt idx="8">
                  <c:v>0.30000000000000004</c:v>
                </c:pt>
                <c:pt idx="9">
                  <c:v>0.4</c:v>
                </c:pt>
                <c:pt idx="10">
                  <c:v>0.5</c:v>
                </c:pt>
              </c:numCache>
            </c:numRef>
          </c:cat>
          <c:val>
            <c:numRef>
              <c:f>curvature!$V$10:$V$20</c:f>
              <c:numCache>
                <c:formatCode>0.0</c:formatCode>
                <c:ptCount val="11"/>
                <c:pt idx="0">
                  <c:v>1.2054762001906506E-2</c:v>
                </c:pt>
                <c:pt idx="1">
                  <c:v>7.2699487765343851E-2</c:v>
                </c:pt>
                <c:pt idx="2">
                  <c:v>0.34012974633071591</c:v>
                </c:pt>
                <c:pt idx="3">
                  <c:v>1.4818084368497384</c:v>
                </c:pt>
                <c:pt idx="4">
                  <c:v>13.452001646865947</c:v>
                </c:pt>
                <c:pt idx="5">
                  <c:v>75.620634785221228</c:v>
                </c:pt>
                <c:pt idx="6">
                  <c:v>8.6351042087810601</c:v>
                </c:pt>
                <c:pt idx="7">
                  <c:v>0.34254069873109722</c:v>
                </c:pt>
                <c:pt idx="8">
                  <c:v>2.967326031238525E-2</c:v>
                </c:pt>
                <c:pt idx="9">
                  <c:v>7.4183150780963124E-3</c:v>
                </c:pt>
                <c:pt idx="10">
                  <c:v>2.4109524003813015E-3</c:v>
                </c:pt>
              </c:numCache>
            </c:numRef>
          </c:val>
          <c:extLst>
            <c:ext xmlns:c16="http://schemas.microsoft.com/office/drawing/2014/chart" uri="{C3380CC4-5D6E-409C-BE32-E72D297353CC}">
              <c16:uniqueId val="{00000002-D8E2-41FE-B42B-86CA77B76FAB}"/>
            </c:ext>
          </c:extLst>
        </c:ser>
        <c:dLbls>
          <c:showLegendKey val="0"/>
          <c:showVal val="0"/>
          <c:showCatName val="0"/>
          <c:showSerName val="0"/>
          <c:showPercent val="0"/>
          <c:showBubbleSize val="0"/>
        </c:dLbls>
        <c:gapWidth val="100"/>
        <c:axId val="712235208"/>
        <c:axId val="712235568"/>
      </c:barChart>
      <c:catAx>
        <c:axId val="712235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l" rtl="0">
                  <a:defRPr lang="it-IT" sz="1100" b="0" i="0" u="none" strike="noStrike" kern="1200" baseline="0">
                    <a:solidFill>
                      <a:sysClr val="windowText" lastClr="000000"/>
                    </a:solidFill>
                    <a:latin typeface="+mn-lt"/>
                    <a:ea typeface="+mn-ea"/>
                    <a:cs typeface="+mn-cs"/>
                  </a:defRPr>
                </a:pPr>
                <a:r>
                  <a:rPr lang="it-IT" sz="1100" b="0" i="0" u="none" strike="noStrike" kern="1200" baseline="0">
                    <a:solidFill>
                      <a:sysClr val="windowText" lastClr="000000"/>
                    </a:solidFill>
                    <a:latin typeface="+mn-lt"/>
                    <a:ea typeface="+mn-ea"/>
                    <a:cs typeface="+mn-cs"/>
                  </a:rPr>
                  <a:t>Longitudinal Curvature</a:t>
                </a:r>
              </a:p>
            </c:rich>
          </c:tx>
          <c:layout>
            <c:manualLayout>
              <c:xMode val="edge"/>
              <c:yMode val="edge"/>
              <c:x val="0.30527124369727593"/>
              <c:y val="0.92313854166666653"/>
            </c:manualLayout>
          </c:layout>
          <c:overlay val="0"/>
          <c:spPr>
            <a:noFill/>
            <a:ln>
              <a:noFill/>
            </a:ln>
            <a:effectLst/>
          </c:spPr>
          <c:txPr>
            <a:bodyPr rot="0" spcFirstLastPara="1" vertOverflow="ellipsis" vert="horz" wrap="square" anchor="ctr" anchorCtr="1"/>
            <a:lstStyle/>
            <a:p>
              <a:pPr algn="l" rtl="0">
                <a:defRPr lang="it-IT" sz="1100" b="0" i="0" u="none" strike="noStrike" kern="1200" baseline="0">
                  <a:solidFill>
                    <a:sysClr val="windowText" lastClr="000000"/>
                  </a:solidFill>
                  <a:latin typeface="+mn-lt"/>
                  <a:ea typeface="+mn-ea"/>
                  <a:cs typeface="+mn-cs"/>
                </a:defRPr>
              </a:pPr>
              <a:endParaRPr lang="pt-PT"/>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lgn="ctr">
              <a:defRPr lang="en-US" sz="900" b="0" i="0" u="none" strike="noStrike" kern="1200" baseline="0">
                <a:solidFill>
                  <a:sysClr val="windowText" lastClr="000000"/>
                </a:solidFill>
                <a:latin typeface="+mn-lt"/>
                <a:ea typeface="+mn-ea"/>
                <a:cs typeface="+mn-cs"/>
              </a:defRPr>
            </a:pPr>
            <a:endParaRPr lang="pt-PT"/>
          </a:p>
        </c:txPr>
        <c:crossAx val="712235568"/>
        <c:crosses val="autoZero"/>
        <c:auto val="1"/>
        <c:lblAlgn val="ctr"/>
        <c:lblOffset val="100"/>
        <c:tickMarkSkip val="1"/>
        <c:noMultiLvlLbl val="0"/>
      </c:catAx>
      <c:valAx>
        <c:axId val="712235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000" b="0" i="0" u="none" strike="noStrike" kern="1200" baseline="0">
                    <a:solidFill>
                      <a:sysClr val="windowText" lastClr="000000"/>
                    </a:solidFill>
                  </a:rPr>
                  <a:t>frequency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PT"/>
            </a:p>
          </c:txPr>
        </c:title>
        <c:numFmt formatCode="0.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lgn="ctr">
              <a:defRPr lang="en-US" sz="900" b="0" i="0" u="none" strike="noStrike" kern="1200" baseline="0">
                <a:solidFill>
                  <a:sysClr val="windowText" lastClr="000000"/>
                </a:solidFill>
                <a:latin typeface="+mn-lt"/>
                <a:ea typeface="+mn-ea"/>
                <a:cs typeface="+mn-cs"/>
              </a:defRPr>
            </a:pPr>
            <a:endParaRPr lang="pt-PT"/>
          </a:p>
        </c:txPr>
        <c:crossAx val="712235208"/>
        <c:crosses val="autoZero"/>
        <c:crossBetween val="between"/>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pt-P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rgbClr val="C0504D">
                <a:alpha val="50196"/>
              </a:srgbClr>
            </a:solidFill>
            <a:ln>
              <a:solidFill>
                <a:srgbClr val="C0504D"/>
              </a:solidFill>
            </a:ln>
            <a:effectLst/>
          </c:spPr>
          <c:invertIfNegative val="0"/>
          <c:cat>
            <c:numRef>
              <c:f>curvature!$O$10:$O$20</c:f>
              <c:numCache>
                <c:formatCode>General</c:formatCode>
                <c:ptCount val="11"/>
                <c:pt idx="0">
                  <c:v>-0.5</c:v>
                </c:pt>
                <c:pt idx="1">
                  <c:v>-0.4</c:v>
                </c:pt>
                <c:pt idx="2">
                  <c:v>-0.30000000000000004</c:v>
                </c:pt>
                <c:pt idx="3">
                  <c:v>-0.2</c:v>
                </c:pt>
                <c:pt idx="4">
                  <c:v>-0.1</c:v>
                </c:pt>
                <c:pt idx="5">
                  <c:v>0</c:v>
                </c:pt>
                <c:pt idx="6">
                  <c:v>0.1</c:v>
                </c:pt>
                <c:pt idx="7">
                  <c:v>0.2</c:v>
                </c:pt>
                <c:pt idx="8">
                  <c:v>0.30000000000000004</c:v>
                </c:pt>
                <c:pt idx="9">
                  <c:v>0.4</c:v>
                </c:pt>
                <c:pt idx="10">
                  <c:v>0.5</c:v>
                </c:pt>
              </c:numCache>
            </c:numRef>
          </c:cat>
          <c:val>
            <c:numRef>
              <c:f>curvature!$Q$10:$Q$20</c:f>
              <c:numCache>
                <c:formatCode>0.0</c:formatCode>
                <c:ptCount val="11"/>
                <c:pt idx="0">
                  <c:v>0.26049204052098407</c:v>
                </c:pt>
                <c:pt idx="1">
                  <c:v>0.93342981186685958</c:v>
                </c:pt>
                <c:pt idx="2">
                  <c:v>3.2054992764109986</c:v>
                </c:pt>
                <c:pt idx="3">
                  <c:v>8.3212735166425471</c:v>
                </c:pt>
                <c:pt idx="4">
                  <c:v>25.81765557163531</c:v>
                </c:pt>
                <c:pt idx="5">
                  <c:v>47.235890014471778</c:v>
                </c:pt>
                <c:pt idx="6">
                  <c:v>12.120115774240231</c:v>
                </c:pt>
                <c:pt idx="7">
                  <c:v>1.6859623733719247</c:v>
                </c:pt>
                <c:pt idx="8">
                  <c:v>0.31837916063675831</c:v>
                </c:pt>
                <c:pt idx="9">
                  <c:v>5.0651230101302458E-2</c:v>
                </c:pt>
                <c:pt idx="10">
                  <c:v>7.2358900144717797E-3</c:v>
                </c:pt>
              </c:numCache>
            </c:numRef>
          </c:val>
          <c:extLst>
            <c:ext xmlns:c16="http://schemas.microsoft.com/office/drawing/2014/chart" uri="{C3380CC4-5D6E-409C-BE32-E72D297353CC}">
              <c16:uniqueId val="{00000000-6B3E-4CCB-A3FF-37E4E38DD0C9}"/>
            </c:ext>
          </c:extLst>
        </c:ser>
        <c:ser>
          <c:idx val="0"/>
          <c:order val="1"/>
          <c:spPr>
            <a:solidFill>
              <a:srgbClr val="9BBB59">
                <a:alpha val="50196"/>
              </a:srgbClr>
            </a:solidFill>
            <a:ln>
              <a:solidFill>
                <a:srgbClr val="9BBB59"/>
              </a:solidFill>
            </a:ln>
            <a:effectLst/>
          </c:spPr>
          <c:invertIfNegative val="0"/>
          <c:cat>
            <c:numRef>
              <c:f>curvature!$O$10:$O$20</c:f>
              <c:numCache>
                <c:formatCode>General</c:formatCode>
                <c:ptCount val="11"/>
                <c:pt idx="0">
                  <c:v>-0.5</c:v>
                </c:pt>
                <c:pt idx="1">
                  <c:v>-0.4</c:v>
                </c:pt>
                <c:pt idx="2">
                  <c:v>-0.30000000000000004</c:v>
                </c:pt>
                <c:pt idx="3">
                  <c:v>-0.2</c:v>
                </c:pt>
                <c:pt idx="4">
                  <c:v>-0.1</c:v>
                </c:pt>
                <c:pt idx="5">
                  <c:v>0</c:v>
                </c:pt>
                <c:pt idx="6">
                  <c:v>0.1</c:v>
                </c:pt>
                <c:pt idx="7">
                  <c:v>0.2</c:v>
                </c:pt>
                <c:pt idx="8">
                  <c:v>0.30000000000000004</c:v>
                </c:pt>
                <c:pt idx="9">
                  <c:v>0.4</c:v>
                </c:pt>
                <c:pt idx="10">
                  <c:v>0.5</c:v>
                </c:pt>
              </c:numCache>
            </c:numRef>
          </c:cat>
          <c:val>
            <c:numRef>
              <c:f>curvature!$R$10:$R$20</c:f>
              <c:numCache>
                <c:formatCode>0</c:formatCode>
                <c:ptCount val="11"/>
                <c:pt idx="0">
                  <c:v>0.11491966880620511</c:v>
                </c:pt>
                <c:pt idx="1">
                  <c:v>0.37810916336604872</c:v>
                </c:pt>
                <c:pt idx="2">
                  <c:v>1.1309502590148617</c:v>
                </c:pt>
                <c:pt idx="3">
                  <c:v>3.3602354805643477</c:v>
                </c:pt>
                <c:pt idx="4">
                  <c:v>13.494774360311782</c:v>
                </c:pt>
                <c:pt idx="5">
                  <c:v>60.953173440203933</c:v>
                </c:pt>
                <c:pt idx="6">
                  <c:v>15.764508178215234</c:v>
                </c:pt>
                <c:pt idx="7">
                  <c:v>3.2723492957535072</c:v>
                </c:pt>
                <c:pt idx="8">
                  <c:v>0.91313448947210751</c:v>
                </c:pt>
                <c:pt idx="9">
                  <c:v>0.32233794450458836</c:v>
                </c:pt>
                <c:pt idx="10">
                  <c:v>0.13227488409530547</c:v>
                </c:pt>
              </c:numCache>
            </c:numRef>
          </c:val>
          <c:extLst>
            <c:ext xmlns:c16="http://schemas.microsoft.com/office/drawing/2014/chart" uri="{C3380CC4-5D6E-409C-BE32-E72D297353CC}">
              <c16:uniqueId val="{00000001-6B3E-4CCB-A3FF-37E4E38DD0C9}"/>
            </c:ext>
          </c:extLst>
        </c:ser>
        <c:ser>
          <c:idx val="2"/>
          <c:order val="2"/>
          <c:spPr>
            <a:solidFill>
              <a:srgbClr val="156082">
                <a:alpha val="50196"/>
              </a:srgbClr>
            </a:solidFill>
            <a:ln>
              <a:solidFill>
                <a:srgbClr val="156082"/>
              </a:solidFill>
            </a:ln>
            <a:effectLst/>
          </c:spPr>
          <c:invertIfNegative val="0"/>
          <c:cat>
            <c:numRef>
              <c:f>curvature!$O$10:$O$20</c:f>
              <c:numCache>
                <c:formatCode>General</c:formatCode>
                <c:ptCount val="11"/>
                <c:pt idx="0">
                  <c:v>-0.5</c:v>
                </c:pt>
                <c:pt idx="1">
                  <c:v>-0.4</c:v>
                </c:pt>
                <c:pt idx="2">
                  <c:v>-0.30000000000000004</c:v>
                </c:pt>
                <c:pt idx="3">
                  <c:v>-0.2</c:v>
                </c:pt>
                <c:pt idx="4">
                  <c:v>-0.1</c:v>
                </c:pt>
                <c:pt idx="5">
                  <c:v>0</c:v>
                </c:pt>
                <c:pt idx="6">
                  <c:v>0.1</c:v>
                </c:pt>
                <c:pt idx="7">
                  <c:v>0.2</c:v>
                </c:pt>
                <c:pt idx="8">
                  <c:v>0.30000000000000004</c:v>
                </c:pt>
                <c:pt idx="9">
                  <c:v>0.4</c:v>
                </c:pt>
                <c:pt idx="10">
                  <c:v>0.5</c:v>
                </c:pt>
              </c:numCache>
            </c:numRef>
          </c:cat>
          <c:val>
            <c:numRef>
              <c:f>curvature!$P$10:$P$20</c:f>
              <c:numCache>
                <c:formatCode>0.0</c:formatCode>
                <c:ptCount val="11"/>
                <c:pt idx="0">
                  <c:v>7.4183150780963117E-2</c:v>
                </c:pt>
                <c:pt idx="1">
                  <c:v>0.27967047844423099</c:v>
                </c:pt>
                <c:pt idx="2">
                  <c:v>1.0951287634039681</c:v>
                </c:pt>
                <c:pt idx="3">
                  <c:v>4.095837212493926</c:v>
                </c:pt>
                <c:pt idx="4">
                  <c:v>20.146103715463106</c:v>
                </c:pt>
                <c:pt idx="5">
                  <c:v>60.350775028467787</c:v>
                </c:pt>
                <c:pt idx="6">
                  <c:v>12.666958453726405</c:v>
                </c:pt>
                <c:pt idx="7">
                  <c:v>1.0817757962633947</c:v>
                </c:pt>
                <c:pt idx="8">
                  <c:v>0.13798066045259141</c:v>
                </c:pt>
                <c:pt idx="9">
                  <c:v>3.0786007574099696E-2</c:v>
                </c:pt>
                <c:pt idx="10">
                  <c:v>8.3456044628583501E-3</c:v>
                </c:pt>
              </c:numCache>
            </c:numRef>
          </c:val>
          <c:extLst>
            <c:ext xmlns:c16="http://schemas.microsoft.com/office/drawing/2014/chart" uri="{C3380CC4-5D6E-409C-BE32-E72D297353CC}">
              <c16:uniqueId val="{00000002-6B3E-4CCB-A3FF-37E4E38DD0C9}"/>
            </c:ext>
          </c:extLst>
        </c:ser>
        <c:dLbls>
          <c:showLegendKey val="0"/>
          <c:showVal val="0"/>
          <c:showCatName val="0"/>
          <c:showSerName val="0"/>
          <c:showPercent val="0"/>
          <c:showBubbleSize val="0"/>
        </c:dLbls>
        <c:gapWidth val="100"/>
        <c:axId val="712235208"/>
        <c:axId val="712235568"/>
      </c:barChart>
      <c:catAx>
        <c:axId val="712235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l" rtl="0">
                  <a:defRPr lang="it-IT" sz="1100" b="0" i="0" u="none" strike="noStrike" kern="1200" baseline="0">
                    <a:solidFill>
                      <a:sysClr val="windowText" lastClr="000000"/>
                    </a:solidFill>
                    <a:latin typeface="+mn-lt"/>
                    <a:ea typeface="+mn-ea"/>
                    <a:cs typeface="+mn-cs"/>
                  </a:defRPr>
                </a:pPr>
                <a:r>
                  <a:rPr lang="it-IT" sz="1100" b="0" i="0" u="none" strike="noStrike" kern="1200" baseline="0">
                    <a:solidFill>
                      <a:sysClr val="windowText" lastClr="000000"/>
                    </a:solidFill>
                    <a:latin typeface="+mn-lt"/>
                    <a:ea typeface="+mn-ea"/>
                    <a:cs typeface="+mn-cs"/>
                  </a:rPr>
                  <a:t>Transversal Curvature</a:t>
                </a:r>
              </a:p>
            </c:rich>
          </c:tx>
          <c:layout>
            <c:manualLayout>
              <c:xMode val="edge"/>
              <c:yMode val="edge"/>
              <c:x val="0.30527124369727593"/>
              <c:y val="0.92313854166666653"/>
            </c:manualLayout>
          </c:layout>
          <c:overlay val="0"/>
          <c:spPr>
            <a:noFill/>
            <a:ln>
              <a:noFill/>
            </a:ln>
            <a:effectLst/>
          </c:spPr>
          <c:txPr>
            <a:bodyPr rot="0" spcFirstLastPara="1" vertOverflow="ellipsis" vert="horz" wrap="square" anchor="ctr" anchorCtr="1"/>
            <a:lstStyle/>
            <a:p>
              <a:pPr algn="l" rtl="0">
                <a:defRPr lang="it-IT" sz="1100" b="0" i="0" u="none" strike="noStrike" kern="1200" baseline="0">
                  <a:solidFill>
                    <a:sysClr val="windowText" lastClr="000000"/>
                  </a:solidFill>
                  <a:latin typeface="+mn-lt"/>
                  <a:ea typeface="+mn-ea"/>
                  <a:cs typeface="+mn-cs"/>
                </a:defRPr>
              </a:pPr>
              <a:endParaRPr lang="pt-PT"/>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lgn="ctr">
              <a:defRPr lang="en-US" sz="900" b="0" i="0" u="none" strike="noStrike" kern="1200" baseline="0">
                <a:solidFill>
                  <a:sysClr val="windowText" lastClr="000000"/>
                </a:solidFill>
                <a:latin typeface="+mn-lt"/>
                <a:ea typeface="+mn-ea"/>
                <a:cs typeface="+mn-cs"/>
              </a:defRPr>
            </a:pPr>
            <a:endParaRPr lang="pt-PT"/>
          </a:p>
        </c:txPr>
        <c:crossAx val="712235568"/>
        <c:crosses val="autoZero"/>
        <c:auto val="1"/>
        <c:lblAlgn val="ctr"/>
        <c:lblOffset val="100"/>
        <c:tickMarkSkip val="1"/>
        <c:noMultiLvlLbl val="0"/>
      </c:catAx>
      <c:valAx>
        <c:axId val="712235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000" b="0" i="0" u="none" strike="noStrike" kern="1200" baseline="0">
                    <a:solidFill>
                      <a:sysClr val="windowText" lastClr="000000"/>
                    </a:solidFill>
                  </a:rPr>
                  <a:t>frequency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PT"/>
            </a:p>
          </c:txPr>
        </c:title>
        <c:numFmt formatCode="0.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lgn="ctr">
              <a:defRPr lang="en-US" sz="900" b="0" i="0" u="none" strike="noStrike" kern="1200" baseline="0">
                <a:solidFill>
                  <a:sysClr val="windowText" lastClr="000000"/>
                </a:solidFill>
                <a:latin typeface="+mn-lt"/>
                <a:ea typeface="+mn-ea"/>
                <a:cs typeface="+mn-cs"/>
              </a:defRPr>
            </a:pPr>
            <a:endParaRPr lang="pt-PT"/>
          </a:p>
        </c:txPr>
        <c:crossAx val="712235208"/>
        <c:crosses val="autoZero"/>
        <c:crossBetween val="between"/>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pt-P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5763888888889"/>
          <c:y val="5.4453611111111112E-2"/>
          <c:w val="0.8027850694444445"/>
          <c:h val="0.73970347222222221"/>
        </c:manualLayout>
      </c:layout>
      <c:barChart>
        <c:barDir val="col"/>
        <c:grouping val="clustered"/>
        <c:varyColors val="0"/>
        <c:ser>
          <c:idx val="0"/>
          <c:order val="0"/>
          <c:tx>
            <c:strRef>
              <c:f>SLOPE!$G$4</c:f>
              <c:strCache>
                <c:ptCount val="1"/>
                <c:pt idx="0">
                  <c:v>Landslides</c:v>
                </c:pt>
              </c:strCache>
            </c:strRef>
          </c:tx>
          <c:spPr>
            <a:solidFill>
              <a:srgbClr val="C0504D">
                <a:alpha val="50196"/>
              </a:srgbClr>
            </a:solidFill>
            <a:ln w="3175">
              <a:solidFill>
                <a:srgbClr val="C00000"/>
              </a:solidFill>
            </a:ln>
            <a:effectLst/>
          </c:spPr>
          <c:invertIfNegative val="0"/>
          <c:cat>
            <c:strRef>
              <c:f>SLOPE!$W$13:$W$21</c:f>
              <c:strCache>
                <c:ptCount val="9"/>
                <c:pt idx="0">
                  <c:v>0-10</c:v>
                </c:pt>
                <c:pt idx="1">
                  <c:v>10-20</c:v>
                </c:pt>
                <c:pt idx="2">
                  <c:v>20-30</c:v>
                </c:pt>
                <c:pt idx="3">
                  <c:v>30-40</c:v>
                </c:pt>
                <c:pt idx="4">
                  <c:v>40-50</c:v>
                </c:pt>
                <c:pt idx="5">
                  <c:v>50-60</c:v>
                </c:pt>
                <c:pt idx="6">
                  <c:v>60-70</c:v>
                </c:pt>
                <c:pt idx="7">
                  <c:v>70-80</c:v>
                </c:pt>
                <c:pt idx="8">
                  <c:v>80-90</c:v>
                </c:pt>
              </c:strCache>
            </c:strRef>
          </c:cat>
          <c:val>
            <c:numRef>
              <c:f>SLOPE!$G$15:$G$22</c:f>
              <c:numCache>
                <c:formatCode>0.00</c:formatCode>
                <c:ptCount val="8"/>
                <c:pt idx="0">
                  <c:v>0</c:v>
                </c:pt>
                <c:pt idx="1">
                  <c:v>0.39095907147220527</c:v>
                </c:pt>
                <c:pt idx="2">
                  <c:v>9.2119731215638367</c:v>
                </c:pt>
                <c:pt idx="3">
                  <c:v>41.136224801466099</c:v>
                </c:pt>
                <c:pt idx="4">
                  <c:v>43.237629810629201</c:v>
                </c:pt>
                <c:pt idx="5">
                  <c:v>5.3390348197923032</c:v>
                </c:pt>
                <c:pt idx="6">
                  <c:v>0.61087354917532077</c:v>
                </c:pt>
                <c:pt idx="7">
                  <c:v>7.3304825901038484E-2</c:v>
                </c:pt>
              </c:numCache>
            </c:numRef>
          </c:val>
          <c:extLst>
            <c:ext xmlns:c16="http://schemas.microsoft.com/office/drawing/2014/chart" uri="{C3380CC4-5D6E-409C-BE32-E72D297353CC}">
              <c16:uniqueId val="{00000000-784E-4E36-B9E8-20EADF3A667B}"/>
            </c:ext>
          </c:extLst>
        </c:ser>
        <c:ser>
          <c:idx val="1"/>
          <c:order val="1"/>
          <c:tx>
            <c:strRef>
              <c:f>SLOPE!$X$3</c:f>
              <c:strCache>
                <c:ptCount val="1"/>
                <c:pt idx="0">
                  <c:v>Total area</c:v>
                </c:pt>
              </c:strCache>
            </c:strRef>
          </c:tx>
          <c:spPr>
            <a:solidFill>
              <a:srgbClr val="9BBB59">
                <a:alpha val="50196"/>
              </a:srgbClr>
            </a:solidFill>
            <a:ln>
              <a:solidFill>
                <a:srgbClr val="9BBB59"/>
              </a:solidFill>
            </a:ln>
            <a:effectLst/>
          </c:spPr>
          <c:invertIfNegative val="0"/>
          <c:cat>
            <c:strRef>
              <c:f>SLOPE!$W$13:$W$21</c:f>
              <c:strCache>
                <c:ptCount val="9"/>
                <c:pt idx="0">
                  <c:v>0-10</c:v>
                </c:pt>
                <c:pt idx="1">
                  <c:v>10-20</c:v>
                </c:pt>
                <c:pt idx="2">
                  <c:v>20-30</c:v>
                </c:pt>
                <c:pt idx="3">
                  <c:v>30-40</c:v>
                </c:pt>
                <c:pt idx="4">
                  <c:v>40-50</c:v>
                </c:pt>
                <c:pt idx="5">
                  <c:v>50-60</c:v>
                </c:pt>
                <c:pt idx="6">
                  <c:v>60-70</c:v>
                </c:pt>
                <c:pt idx="7">
                  <c:v>70-80</c:v>
                </c:pt>
                <c:pt idx="8">
                  <c:v>80-90</c:v>
                </c:pt>
              </c:strCache>
            </c:strRef>
          </c:cat>
          <c:val>
            <c:numRef>
              <c:f>SLOPE!$X$13:$X$21</c:f>
              <c:numCache>
                <c:formatCode>0.00</c:formatCode>
                <c:ptCount val="9"/>
                <c:pt idx="0">
                  <c:v>1.379371832292561</c:v>
                </c:pt>
                <c:pt idx="1">
                  <c:v>12.097240647063266</c:v>
                </c:pt>
                <c:pt idx="2">
                  <c:v>23.006055352780759</c:v>
                </c:pt>
                <c:pt idx="3">
                  <c:v>29.383428772430356</c:v>
                </c:pt>
                <c:pt idx="4">
                  <c:v>23.681819400362475</c:v>
                </c:pt>
                <c:pt idx="5">
                  <c:v>7.7374922520891936</c:v>
                </c:pt>
                <c:pt idx="6">
                  <c:v>2.112569934287968</c:v>
                </c:pt>
                <c:pt idx="7">
                  <c:v>0.54424250006295816</c:v>
                </c:pt>
                <c:pt idx="8">
                  <c:v>5.7779308630461809E-2</c:v>
                </c:pt>
              </c:numCache>
            </c:numRef>
          </c:val>
          <c:extLst>
            <c:ext xmlns:c16="http://schemas.microsoft.com/office/drawing/2014/chart" uri="{C3380CC4-5D6E-409C-BE32-E72D297353CC}">
              <c16:uniqueId val="{00000001-784E-4E36-B9E8-20EADF3A667B}"/>
            </c:ext>
          </c:extLst>
        </c:ser>
        <c:ser>
          <c:idx val="2"/>
          <c:order val="2"/>
          <c:tx>
            <c:strRef>
              <c:f>SLOPE!$W$25</c:f>
              <c:strCache>
                <c:ptCount val="1"/>
                <c:pt idx="0">
                  <c:v>IFFI</c:v>
                </c:pt>
              </c:strCache>
            </c:strRef>
          </c:tx>
          <c:spPr>
            <a:solidFill>
              <a:srgbClr val="156082">
                <a:alpha val="50196"/>
              </a:srgbClr>
            </a:solidFill>
            <a:ln>
              <a:solidFill>
                <a:srgbClr val="156082"/>
              </a:solidFill>
            </a:ln>
            <a:effectLst/>
          </c:spPr>
          <c:invertIfNegative val="0"/>
          <c:cat>
            <c:strRef>
              <c:f>SLOPE!$W$13:$W$21</c:f>
              <c:strCache>
                <c:ptCount val="9"/>
                <c:pt idx="0">
                  <c:v>0-10</c:v>
                </c:pt>
                <c:pt idx="1">
                  <c:v>10-20</c:v>
                </c:pt>
                <c:pt idx="2">
                  <c:v>20-30</c:v>
                </c:pt>
                <c:pt idx="3">
                  <c:v>30-40</c:v>
                </c:pt>
                <c:pt idx="4">
                  <c:v>40-50</c:v>
                </c:pt>
                <c:pt idx="5">
                  <c:v>50-60</c:v>
                </c:pt>
                <c:pt idx="6">
                  <c:v>60-70</c:v>
                </c:pt>
                <c:pt idx="7">
                  <c:v>70-80</c:v>
                </c:pt>
                <c:pt idx="8">
                  <c:v>80-90</c:v>
                </c:pt>
              </c:strCache>
            </c:strRef>
          </c:cat>
          <c:val>
            <c:numRef>
              <c:f>SLOPE!$Y$27:$Y$35</c:f>
              <c:numCache>
                <c:formatCode>General</c:formatCode>
                <c:ptCount val="9"/>
                <c:pt idx="0">
                  <c:v>1.0121035058430718</c:v>
                </c:pt>
                <c:pt idx="1">
                  <c:v>23.400174533313098</c:v>
                </c:pt>
                <c:pt idx="2">
                  <c:v>34.943086963120351</c:v>
                </c:pt>
                <c:pt idx="3">
                  <c:v>26.133707694642585</c:v>
                </c:pt>
                <c:pt idx="4">
                  <c:v>11.773979359538625</c:v>
                </c:pt>
                <c:pt idx="5">
                  <c:v>2.1004704811048716</c:v>
                </c:pt>
                <c:pt idx="6">
                  <c:v>0.45814994688116556</c:v>
                </c:pt>
                <c:pt idx="7">
                  <c:v>0.15651085141903173</c:v>
                </c:pt>
                <c:pt idx="8">
                  <c:v>2.181666413719836E-2</c:v>
                </c:pt>
              </c:numCache>
            </c:numRef>
          </c:val>
          <c:extLst>
            <c:ext xmlns:c16="http://schemas.microsoft.com/office/drawing/2014/chart" uri="{C3380CC4-5D6E-409C-BE32-E72D297353CC}">
              <c16:uniqueId val="{00000002-784E-4E36-B9E8-20EADF3A667B}"/>
            </c:ext>
          </c:extLst>
        </c:ser>
        <c:dLbls>
          <c:showLegendKey val="0"/>
          <c:showVal val="0"/>
          <c:showCatName val="0"/>
          <c:showSerName val="0"/>
          <c:showPercent val="0"/>
          <c:showBubbleSize val="0"/>
        </c:dLbls>
        <c:gapWidth val="150"/>
        <c:axId val="791353183"/>
        <c:axId val="791369983"/>
      </c:barChart>
      <c:catAx>
        <c:axId val="7913531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l">
                  <a:defRPr sz="1100" b="0" i="0" u="none" strike="noStrike" kern="1200" baseline="0">
                    <a:solidFill>
                      <a:sysClr val="windowText" lastClr="000000"/>
                    </a:solidFill>
                    <a:latin typeface="+mn-lt"/>
                    <a:ea typeface="+mn-ea"/>
                    <a:cs typeface="+mn-cs"/>
                  </a:defRPr>
                </a:pPr>
                <a:r>
                  <a:rPr lang="it-IT" sz="1100"/>
                  <a:t>Slope steepness (°)</a:t>
                </a:r>
              </a:p>
            </c:rich>
          </c:tx>
          <c:layout>
            <c:manualLayout>
              <c:xMode val="edge"/>
              <c:yMode val="edge"/>
              <c:x val="0.35275851312263523"/>
              <c:y val="0.92817970227213953"/>
            </c:manualLayout>
          </c:layout>
          <c:overlay val="0"/>
          <c:spPr>
            <a:noFill/>
            <a:ln>
              <a:noFill/>
            </a:ln>
            <a:effectLst/>
          </c:spPr>
          <c:txPr>
            <a:bodyPr rot="0" spcFirstLastPara="1" vertOverflow="ellipsis" vert="horz" wrap="square" anchor="ctr" anchorCtr="1"/>
            <a:lstStyle/>
            <a:p>
              <a:pPr algn="l">
                <a:defRPr sz="1100" b="0" i="0" u="none" strike="noStrike" kern="1200" baseline="0">
                  <a:solidFill>
                    <a:sysClr val="windowText" lastClr="000000"/>
                  </a:solidFill>
                  <a:latin typeface="+mn-lt"/>
                  <a:ea typeface="+mn-ea"/>
                  <a:cs typeface="+mn-cs"/>
                </a:defRPr>
              </a:pPr>
              <a:endParaRPr lang="pt-PT"/>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PT"/>
          </a:p>
        </c:txPr>
        <c:crossAx val="791369983"/>
        <c:crosses val="autoZero"/>
        <c:auto val="1"/>
        <c:lblAlgn val="ctr"/>
        <c:lblOffset val="100"/>
        <c:noMultiLvlLbl val="0"/>
      </c:catAx>
      <c:valAx>
        <c:axId val="791369983"/>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it-IT"/>
                  <a:t>frequency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pt-P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PT"/>
          </a:p>
        </c:txPr>
        <c:crossAx val="791353183"/>
        <c:crosses val="autoZero"/>
        <c:crossBetween val="between"/>
        <c:majorUnit val="5"/>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0D1265B-060B-0F22-F089-6F655835CA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EGU 2025 - NH 3.10 </a:t>
            </a:r>
          </a:p>
        </p:txBody>
      </p:sp>
      <p:sp>
        <p:nvSpPr>
          <p:cNvPr id="3" name="Segnaposto data 2">
            <a:extLst>
              <a:ext uri="{FF2B5EF4-FFF2-40B4-BE49-F238E27FC236}">
                <a16:creationId xmlns:a16="http://schemas.microsoft.com/office/drawing/2014/main" id="{6CDA5E69-603C-878B-0FA9-6CB8BF817A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369E03-22DC-487B-A5E1-6AB383C0E861}" type="datetimeFigureOut">
              <a:rPr lang="it-IT" smtClean="0"/>
              <a:t>25/04/25</a:t>
            </a:fld>
            <a:endParaRPr lang="it-IT"/>
          </a:p>
        </p:txBody>
      </p:sp>
      <p:sp>
        <p:nvSpPr>
          <p:cNvPr id="4" name="Segnaposto piè di pagina 3">
            <a:extLst>
              <a:ext uri="{FF2B5EF4-FFF2-40B4-BE49-F238E27FC236}">
                <a16:creationId xmlns:a16="http://schemas.microsoft.com/office/drawing/2014/main" id="{8BC695C5-86FB-2218-42D6-2A54E531E8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Shallow landslides in Northern Tuscany (Italy): a new multi-temporal inventory and its spatial and statistical analysis</a:t>
            </a:r>
            <a:endParaRPr lang="it-IT"/>
          </a:p>
        </p:txBody>
      </p:sp>
      <p:sp>
        <p:nvSpPr>
          <p:cNvPr id="5" name="Segnaposto numero diapositiva 4">
            <a:extLst>
              <a:ext uri="{FF2B5EF4-FFF2-40B4-BE49-F238E27FC236}">
                <a16:creationId xmlns:a16="http://schemas.microsoft.com/office/drawing/2014/main" id="{4F44C370-77FF-F53F-707B-94190CE30B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730AD1-122C-485A-8759-FA5AC91B8DCC}" type="slidenum">
              <a:rPr lang="it-IT" smtClean="0"/>
              <a:t>‹nº›</a:t>
            </a:fld>
            <a:endParaRPr lang="it-IT"/>
          </a:p>
        </p:txBody>
      </p:sp>
    </p:spTree>
    <p:extLst>
      <p:ext uri="{BB962C8B-B14F-4D97-AF65-F5344CB8AC3E}">
        <p14:creationId xmlns:p14="http://schemas.microsoft.com/office/powerpoint/2010/main" val="45509903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EGU 2025 - NH 3.10 </a:t>
            </a: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CB3AD-72D2-46C1-8BC7-F17A43995DB0}" type="datetimeFigureOut">
              <a:rPr lang="it-IT" smtClean="0"/>
              <a:t>25/04/25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Shallow landslides in Northern Tuscany (Italy): a new multi-temporal inventory and its spatial and statistical analysis</a:t>
            </a:r>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7C652-9D90-4F6B-A819-136C065ABC35}" type="slidenum">
              <a:rPr lang="it-IT" smtClean="0"/>
              <a:t>‹nº›</a:t>
            </a:fld>
            <a:endParaRPr lang="it-IT"/>
          </a:p>
        </p:txBody>
      </p:sp>
    </p:spTree>
    <p:extLst>
      <p:ext uri="{BB962C8B-B14F-4D97-AF65-F5344CB8AC3E}">
        <p14:creationId xmlns:p14="http://schemas.microsoft.com/office/powerpoint/2010/main" val="304015653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r>
              <a:rPr lang="it-IT"/>
              <a:t>EGU 2025 - NH 3.10 </a:t>
            </a:r>
          </a:p>
        </p:txBody>
      </p:sp>
      <p:sp>
        <p:nvSpPr>
          <p:cNvPr id="5" name="Segnaposto piè di pagina 4"/>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p:cNvSpPr>
            <a:spLocks noGrp="1"/>
          </p:cNvSpPr>
          <p:nvPr>
            <p:ph type="sldNum" sz="quarter" idx="5"/>
          </p:nvPr>
        </p:nvSpPr>
        <p:spPr/>
        <p:txBody>
          <a:bodyPr/>
          <a:lstStyle/>
          <a:p>
            <a:fld id="{9407C652-9D90-4F6B-A819-136C065ABC35}" type="slidenum">
              <a:rPr lang="it-IT" smtClean="0"/>
              <a:t>2</a:t>
            </a:fld>
            <a:endParaRPr lang="it-IT"/>
          </a:p>
        </p:txBody>
      </p:sp>
    </p:spTree>
    <p:extLst>
      <p:ext uri="{BB962C8B-B14F-4D97-AF65-F5344CB8AC3E}">
        <p14:creationId xmlns:p14="http://schemas.microsoft.com/office/powerpoint/2010/main" val="239555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B70C0-5CD3-48BA-AB77-B58B571409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5F5540F-DB8A-78A9-AFEF-CE33B35E6A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683F005-2FA4-5B9A-2BBF-3D7DBF268D26}"/>
              </a:ext>
            </a:extLst>
          </p:cNvPr>
          <p:cNvSpPr>
            <a:spLocks noGrp="1"/>
          </p:cNvSpPr>
          <p:nvPr>
            <p:ph type="body" idx="1"/>
          </p:nvPr>
        </p:nvSpPr>
        <p:spPr/>
        <p:txBody>
          <a:bodyPr/>
          <a:lstStyle/>
          <a:p>
            <a:r>
              <a:rPr lang="it-IT" dirty="0"/>
              <a:t>The Inventory </a:t>
            </a:r>
            <a:r>
              <a:rPr lang="it-IT" dirty="0" err="1"/>
              <a:t>Completeness</a:t>
            </a:r>
            <a:r>
              <a:rPr lang="it-IT" dirty="0"/>
              <a:t> (IC) </a:t>
            </a:r>
            <a:r>
              <a:rPr lang="it-IT" dirty="0" err="1"/>
              <a:t>is</a:t>
            </a:r>
            <a:r>
              <a:rPr lang="it-IT" dirty="0"/>
              <a:t> </a:t>
            </a:r>
            <a:r>
              <a:rPr lang="it-IT" dirty="0" err="1"/>
              <a:t>not</a:t>
            </a:r>
            <a:r>
              <a:rPr lang="it-IT" dirty="0"/>
              <a:t> an «official» </a:t>
            </a:r>
            <a:r>
              <a:rPr lang="it-IT" dirty="0" err="1"/>
              <a:t>statistical</a:t>
            </a:r>
            <a:r>
              <a:rPr lang="it-IT" dirty="0"/>
              <a:t> index to </a:t>
            </a:r>
            <a:r>
              <a:rPr lang="it-IT" dirty="0" err="1"/>
              <a:t>evaluate</a:t>
            </a:r>
            <a:r>
              <a:rPr lang="it-IT" dirty="0"/>
              <a:t> </a:t>
            </a:r>
            <a:r>
              <a:rPr lang="it-IT" dirty="0" err="1"/>
              <a:t>completeness</a:t>
            </a:r>
            <a:r>
              <a:rPr lang="it-IT" dirty="0"/>
              <a:t>. </a:t>
            </a:r>
            <a:r>
              <a:rPr lang="en-US" dirty="0"/>
              <a:t>With this index, we aim to highlight that visual interpretation is not infallible and that, in any case, a certain number of positives are missed. </a:t>
            </a:r>
          </a:p>
          <a:p>
            <a:r>
              <a:rPr lang="en-US" dirty="0"/>
              <a:t>Essentially, after the visual interpretation, we proceeded to validate the mapped features. During the validation campaign, we identified new positives. Once back in the office, we checked whether these positives were visible in the analyzed orthophotos. If they were not visible, it is reasonable to assume that these landslides were triggered after the acquisition of the latest orthophoto (2021) and before the validation campaign (winter 2023–2024); this are labelled as PO (post-orthophoto). </a:t>
            </a:r>
          </a:p>
          <a:p>
            <a:r>
              <a:rPr lang="en-US" dirty="0"/>
              <a:t>Conversely, if the positives identified during the field campaign are visible in the orthophotos, these are cases that the operator failed to recognize and are labeled as UN (Undetected).</a:t>
            </a:r>
            <a:endParaRPr lang="it-IT" dirty="0"/>
          </a:p>
        </p:txBody>
      </p:sp>
      <p:sp>
        <p:nvSpPr>
          <p:cNvPr id="4" name="Segnaposto intestazione 3">
            <a:extLst>
              <a:ext uri="{FF2B5EF4-FFF2-40B4-BE49-F238E27FC236}">
                <a16:creationId xmlns:a16="http://schemas.microsoft.com/office/drawing/2014/main" id="{49AC6F5A-26AA-EAF2-CE92-2103BF2308B2}"/>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BB871292-AD04-3EC1-5610-B7ED3EC7B3D0}"/>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D4DB0D29-6DFE-B2A3-523F-F9BF775E3315}"/>
              </a:ext>
            </a:extLst>
          </p:cNvPr>
          <p:cNvSpPr>
            <a:spLocks noGrp="1"/>
          </p:cNvSpPr>
          <p:nvPr>
            <p:ph type="sldNum" sz="quarter" idx="5"/>
          </p:nvPr>
        </p:nvSpPr>
        <p:spPr/>
        <p:txBody>
          <a:bodyPr/>
          <a:lstStyle/>
          <a:p>
            <a:fld id="{9407C652-9D90-4F6B-A819-136C065ABC35}" type="slidenum">
              <a:rPr lang="it-IT" smtClean="0"/>
              <a:t>14</a:t>
            </a:fld>
            <a:endParaRPr lang="it-IT"/>
          </a:p>
        </p:txBody>
      </p:sp>
    </p:spTree>
    <p:extLst>
      <p:ext uri="{BB962C8B-B14F-4D97-AF65-F5344CB8AC3E}">
        <p14:creationId xmlns:p14="http://schemas.microsoft.com/office/powerpoint/2010/main" val="357232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DD72-3956-98BB-33F6-B78E054B57B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6D6715-6C2D-89F4-3BAD-9F74930134D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A0D980C-0A78-FBB0-402B-B4FF9C98519C}"/>
              </a:ext>
            </a:extLst>
          </p:cNvPr>
          <p:cNvSpPr>
            <a:spLocks noGrp="1"/>
          </p:cNvSpPr>
          <p:nvPr>
            <p:ph type="body" idx="1"/>
          </p:nvPr>
        </p:nvSpPr>
        <p:spPr/>
        <p:txBody>
          <a:bodyPr/>
          <a:lstStyle/>
          <a:p>
            <a:r>
              <a:rPr lang="en-US" dirty="0"/>
              <a:t>The validation campaign was organized to visit sites distributed across the entire study area, taking into account the logistical constraints of the territory. </a:t>
            </a:r>
          </a:p>
          <a:p>
            <a:r>
              <a:rPr lang="en-US" dirty="0"/>
              <a:t>Many features were inaccessible due to their distance from roads and trails. Most of the false positives turned out to be areas affected by strong wind gusts that had knocked down trees or zones that had been artificially deforested. </a:t>
            </a:r>
          </a:p>
          <a:p>
            <a:r>
              <a:rPr lang="en-US" dirty="0"/>
              <a:t>Field validation allowed us to collect site-specific information on 224 landslides, such as the type of movement, the type of material involved, and the height of the main scarp.</a:t>
            </a:r>
            <a:endParaRPr lang="it-IT" dirty="0"/>
          </a:p>
        </p:txBody>
      </p:sp>
      <p:sp>
        <p:nvSpPr>
          <p:cNvPr id="4" name="Segnaposto intestazione 3">
            <a:extLst>
              <a:ext uri="{FF2B5EF4-FFF2-40B4-BE49-F238E27FC236}">
                <a16:creationId xmlns:a16="http://schemas.microsoft.com/office/drawing/2014/main" id="{8AA92796-1E6D-A239-A395-1D324C61263B}"/>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53A07478-0E13-9AEC-149B-93DAA245D5F4}"/>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12A63EA6-0C7A-B65B-5E98-5CB1B8C71079}"/>
              </a:ext>
            </a:extLst>
          </p:cNvPr>
          <p:cNvSpPr>
            <a:spLocks noGrp="1"/>
          </p:cNvSpPr>
          <p:nvPr>
            <p:ph type="sldNum" sz="quarter" idx="5"/>
          </p:nvPr>
        </p:nvSpPr>
        <p:spPr/>
        <p:txBody>
          <a:bodyPr/>
          <a:lstStyle/>
          <a:p>
            <a:fld id="{9407C652-9D90-4F6B-A819-136C065ABC35}" type="slidenum">
              <a:rPr lang="it-IT" smtClean="0"/>
              <a:t>15</a:t>
            </a:fld>
            <a:endParaRPr lang="it-IT"/>
          </a:p>
        </p:txBody>
      </p:sp>
    </p:spTree>
    <p:extLst>
      <p:ext uri="{BB962C8B-B14F-4D97-AF65-F5344CB8AC3E}">
        <p14:creationId xmlns:p14="http://schemas.microsoft.com/office/powerpoint/2010/main" val="352094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D4CF5-9C64-A7CD-4CEB-BCAFA7B2496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5B05DBE-5723-75D0-780C-A2B2AA9207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35BF530-C034-D7AC-6AD9-01CBE6C7822A}"/>
              </a:ext>
            </a:extLst>
          </p:cNvPr>
          <p:cNvSpPr>
            <a:spLocks noGrp="1"/>
          </p:cNvSpPr>
          <p:nvPr>
            <p:ph type="body" idx="1"/>
          </p:nvPr>
        </p:nvSpPr>
        <p:spPr/>
        <p:txBody>
          <a:bodyPr/>
          <a:lstStyle/>
          <a:p>
            <a:r>
              <a:rPr lang="en-US" dirty="0"/>
              <a:t>Following the updated classification by </a:t>
            </a:r>
            <a:r>
              <a:rPr lang="en-US" dirty="0" err="1"/>
              <a:t>Hungr</a:t>
            </a:r>
            <a:r>
              <a:rPr lang="en-US" dirty="0"/>
              <a:t> et al. (2014), all types of movements highlighted in yellow in the table were identified. </a:t>
            </a:r>
          </a:p>
          <a:p>
            <a:r>
              <a:rPr lang="en-US" dirty="0"/>
              <a:t>However, in order to analyze the variability of other characteristics (material type, scarp height, and aspect ratio, L/W), landslides were grouped into four main movement types: slide, fall/topple, and flow, with the latter further divided into hillslope flow and channelized flow. This distinction allows us to differentiate between landslides that develop and/or evolve into the minor drainage network, and those that occur on hillslopes. </a:t>
            </a:r>
          </a:p>
          <a:p>
            <a:r>
              <a:rPr lang="en-US" dirty="0"/>
              <a:t>When referring to shallow landslides, the most appropriate model to describe their development is the infinite slope model, which assumes a mechanical/hydraulic discontinuity at the interface between the slope deposit/soil/colluvium and the underlying bedrock. However, in our study area, we found that in nearly half of the cases, the slip surface is not located at this interface but rather below it. Therefore, the material controlling the rupture development is the weathered and fractured portion of the bedrock.</a:t>
            </a:r>
            <a:endParaRPr lang="it-IT" dirty="0"/>
          </a:p>
        </p:txBody>
      </p:sp>
      <p:sp>
        <p:nvSpPr>
          <p:cNvPr id="4" name="Segnaposto intestazione 3">
            <a:extLst>
              <a:ext uri="{FF2B5EF4-FFF2-40B4-BE49-F238E27FC236}">
                <a16:creationId xmlns:a16="http://schemas.microsoft.com/office/drawing/2014/main" id="{6A0BC681-14CB-32F8-140B-3C739A2C786B}"/>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A128E7CA-3315-07B8-A10F-B73F503496CE}"/>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1229E83E-BDE1-B836-E693-D687546545D3}"/>
              </a:ext>
            </a:extLst>
          </p:cNvPr>
          <p:cNvSpPr>
            <a:spLocks noGrp="1"/>
          </p:cNvSpPr>
          <p:nvPr>
            <p:ph type="sldNum" sz="quarter" idx="5"/>
          </p:nvPr>
        </p:nvSpPr>
        <p:spPr/>
        <p:txBody>
          <a:bodyPr/>
          <a:lstStyle/>
          <a:p>
            <a:fld id="{9407C652-9D90-4F6B-A819-136C065ABC35}" type="slidenum">
              <a:rPr lang="it-IT" smtClean="0"/>
              <a:t>16</a:t>
            </a:fld>
            <a:endParaRPr lang="it-IT"/>
          </a:p>
        </p:txBody>
      </p:sp>
    </p:spTree>
    <p:extLst>
      <p:ext uri="{BB962C8B-B14F-4D97-AF65-F5344CB8AC3E}">
        <p14:creationId xmlns:p14="http://schemas.microsoft.com/office/powerpoint/2010/main" val="22425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E1E15-95DA-975B-F4FA-C3DFA35EC14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3A5830F-E1C5-77F6-6778-9E25077E27B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9B22EFF-1E89-3E96-40B9-EA82BAE5C7C2}"/>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05EE5BA6-1481-F1D0-1FD4-265D88CBFAA8}"/>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8E0343EC-835B-B42E-192B-B2E5C8919369}"/>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CBACF444-59B1-66AD-48B9-A425C96C4317}"/>
              </a:ext>
            </a:extLst>
          </p:cNvPr>
          <p:cNvSpPr>
            <a:spLocks noGrp="1"/>
          </p:cNvSpPr>
          <p:nvPr>
            <p:ph type="sldNum" sz="quarter" idx="5"/>
          </p:nvPr>
        </p:nvSpPr>
        <p:spPr/>
        <p:txBody>
          <a:bodyPr/>
          <a:lstStyle/>
          <a:p>
            <a:fld id="{9407C652-9D90-4F6B-A819-136C065ABC35}" type="slidenum">
              <a:rPr lang="it-IT" smtClean="0"/>
              <a:t>17</a:t>
            </a:fld>
            <a:endParaRPr lang="it-IT"/>
          </a:p>
        </p:txBody>
      </p:sp>
    </p:spTree>
    <p:extLst>
      <p:ext uri="{BB962C8B-B14F-4D97-AF65-F5344CB8AC3E}">
        <p14:creationId xmlns:p14="http://schemas.microsoft.com/office/powerpoint/2010/main" val="390504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62775-F21C-EED7-8455-FFE856A616F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7BB411-4965-5AE2-8174-1626765BE3B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B8CCEB7-8B7B-2381-E463-CCAC0E526135}"/>
              </a:ext>
            </a:extLst>
          </p:cNvPr>
          <p:cNvSpPr>
            <a:spLocks noGrp="1"/>
          </p:cNvSpPr>
          <p:nvPr>
            <p:ph type="body" idx="1"/>
          </p:nvPr>
        </p:nvSpPr>
        <p:spPr/>
        <p:txBody>
          <a:bodyPr/>
          <a:lstStyle/>
          <a:p>
            <a:r>
              <a:rPr lang="en-US" dirty="0"/>
              <a:t>DBSL is a multitemporal inventory that includes 1409 landslides recorded between 1978 and 2021. There are large areas in the central and northern portions of the study area showing no landslides or low densities (1–5 landslides/km²), some high-density areas (&gt;10/km²) are present but less widespread. IFFI is an historical inventory contains approximately 3800 landslides in this area, identified through photo-interpretation and field surveys using a standardized national methodology. It displays significantly higher landslide densities across most of the study area in respect to DBSL, with many grid cells exceeding 11 or even 25 landslides/km², especially in the S and E-NE sectors. </a:t>
            </a:r>
          </a:p>
          <a:p>
            <a:r>
              <a:rPr lang="en-US" dirty="0"/>
              <a:t>In IFFI inventory the larger number of landslides is due to its broader temporal scope and methodological differences. In contrast, the DBSL likely focuses on more recent events visible in multi-temporal aerial imagery. These differences are responsible for the spatial mismatch, especially in high-density areas. </a:t>
            </a:r>
            <a:endParaRPr lang="it-IT" dirty="0"/>
          </a:p>
        </p:txBody>
      </p:sp>
      <p:sp>
        <p:nvSpPr>
          <p:cNvPr id="4" name="Segnaposto intestazione 3">
            <a:extLst>
              <a:ext uri="{FF2B5EF4-FFF2-40B4-BE49-F238E27FC236}">
                <a16:creationId xmlns:a16="http://schemas.microsoft.com/office/drawing/2014/main" id="{ACCA1BDF-6E20-C7E6-65E0-A6A277EC00F9}"/>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D372CC56-A991-C939-F6CB-082547D677B9}"/>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6386DB4D-AAEA-D054-9E4B-C1468FE014F0}"/>
              </a:ext>
            </a:extLst>
          </p:cNvPr>
          <p:cNvSpPr>
            <a:spLocks noGrp="1"/>
          </p:cNvSpPr>
          <p:nvPr>
            <p:ph type="sldNum" sz="quarter" idx="5"/>
          </p:nvPr>
        </p:nvSpPr>
        <p:spPr/>
        <p:txBody>
          <a:bodyPr/>
          <a:lstStyle/>
          <a:p>
            <a:fld id="{9407C652-9D90-4F6B-A819-136C065ABC35}" type="slidenum">
              <a:rPr lang="it-IT" smtClean="0"/>
              <a:t>18</a:t>
            </a:fld>
            <a:endParaRPr lang="it-IT"/>
          </a:p>
        </p:txBody>
      </p:sp>
    </p:spTree>
    <p:extLst>
      <p:ext uri="{BB962C8B-B14F-4D97-AF65-F5344CB8AC3E}">
        <p14:creationId xmlns:p14="http://schemas.microsoft.com/office/powerpoint/2010/main" val="3308739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C85F-5F23-797D-10DF-0BB3B6C1E8D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A802F1-7864-2206-0C35-05B76C7E34F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8285489-3A40-474F-3367-B6159629A17F}"/>
              </a:ext>
            </a:extLst>
          </p:cNvPr>
          <p:cNvSpPr>
            <a:spLocks noGrp="1"/>
          </p:cNvSpPr>
          <p:nvPr>
            <p:ph type="body" idx="1"/>
          </p:nvPr>
        </p:nvSpPr>
        <p:spPr/>
        <p:txBody>
          <a:bodyPr/>
          <a:lstStyle/>
          <a:p>
            <a:r>
              <a:rPr lang="en-US" dirty="0"/>
              <a:t>The difference in landslide density between the DBSL and IFFI inventories is also reflected in their distinct distribution across lithological classes. Excluding lithological class 33 (landslide deposits)—which is biased due to the reciprocal inclusion of IFFI polygons in the geological map and vice versa—many lithological units with low landslide density in the DBSL inventory show very high densities in the IFFI dataset. </a:t>
            </a:r>
          </a:p>
          <a:p>
            <a:r>
              <a:rPr lang="en-US" dirty="0"/>
              <a:t>This is particularly evident for units such as Argillites and </a:t>
            </a:r>
            <a:r>
              <a:rPr lang="en-US" dirty="0" err="1"/>
              <a:t>pelitic</a:t>
            </a:r>
            <a:r>
              <a:rPr lang="en-US" dirty="0"/>
              <a:t> breccia, Calcareous Flysch, and Basalts. </a:t>
            </a:r>
          </a:p>
          <a:p>
            <a:r>
              <a:rPr lang="en-US" dirty="0"/>
              <a:t>Conversely, landslide density in Arenaceous Flysch is nearly identical in both inventories. </a:t>
            </a:r>
          </a:p>
          <a:p>
            <a:r>
              <a:rPr lang="en-US" dirty="0"/>
              <a:t>The only lithological class where DBSL records more landslides than IFFI is </a:t>
            </a:r>
            <a:r>
              <a:rPr lang="en-US" dirty="0" err="1"/>
              <a:t>Metarenites</a:t>
            </a:r>
            <a:r>
              <a:rPr lang="en-US" dirty="0"/>
              <a:t>, which is notably the most affected unit during the 1996 Cardoso event, a key landslide episode in the study area.</a:t>
            </a:r>
            <a:endParaRPr lang="it-IT" dirty="0"/>
          </a:p>
        </p:txBody>
      </p:sp>
      <p:sp>
        <p:nvSpPr>
          <p:cNvPr id="4" name="Segnaposto intestazione 3">
            <a:extLst>
              <a:ext uri="{FF2B5EF4-FFF2-40B4-BE49-F238E27FC236}">
                <a16:creationId xmlns:a16="http://schemas.microsoft.com/office/drawing/2014/main" id="{B8E12385-36A7-DA23-2C82-4D35468099D3}"/>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E354A312-01D3-1345-3280-E6876E4A2E24}"/>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DA0F049C-A9AC-21BF-DD52-2A4043BCF623}"/>
              </a:ext>
            </a:extLst>
          </p:cNvPr>
          <p:cNvSpPr>
            <a:spLocks noGrp="1"/>
          </p:cNvSpPr>
          <p:nvPr>
            <p:ph type="sldNum" sz="quarter" idx="5"/>
          </p:nvPr>
        </p:nvSpPr>
        <p:spPr/>
        <p:txBody>
          <a:bodyPr/>
          <a:lstStyle/>
          <a:p>
            <a:fld id="{9407C652-9D90-4F6B-A819-136C065ABC35}" type="slidenum">
              <a:rPr lang="it-IT" smtClean="0"/>
              <a:t>19</a:t>
            </a:fld>
            <a:endParaRPr lang="it-IT"/>
          </a:p>
        </p:txBody>
      </p:sp>
    </p:spTree>
    <p:extLst>
      <p:ext uri="{BB962C8B-B14F-4D97-AF65-F5344CB8AC3E}">
        <p14:creationId xmlns:p14="http://schemas.microsoft.com/office/powerpoint/2010/main" val="222930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E83D-0C20-C668-048F-FF02F66DB6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EC2DE98-B734-35AB-6D21-BDE31D890D7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999C38A-23FF-ABBE-C7F9-D5B837A1A487}"/>
              </a:ext>
            </a:extLst>
          </p:cNvPr>
          <p:cNvSpPr>
            <a:spLocks noGrp="1"/>
          </p:cNvSpPr>
          <p:nvPr>
            <p:ph type="body" idx="1"/>
          </p:nvPr>
        </p:nvSpPr>
        <p:spPr/>
        <p:txBody>
          <a:bodyPr/>
          <a:lstStyle/>
          <a:p>
            <a:r>
              <a:rPr lang="en-US" dirty="0"/>
              <a:t>All datasets are strongly concentrated around zero, but with some differences: DBSL shows a higher frequency of negative transversal and longitudinal curvature, suggesting more concave areas. </a:t>
            </a:r>
          </a:p>
          <a:p>
            <a:r>
              <a:rPr lang="en-US" dirty="0"/>
              <a:t>DBSL landslides are more frequent in areas with lower contributing area, likely representing small catchments or hill slopes.</a:t>
            </a:r>
          </a:p>
          <a:p>
            <a:r>
              <a:rPr lang="en-US" dirty="0"/>
              <a:t>DBSL landslides are associated with steeper slopes, peaking between 40°–50° while IFFI is most frequent around 30°–40°</a:t>
            </a:r>
          </a:p>
          <a:p>
            <a:r>
              <a:rPr lang="en-US" dirty="0"/>
              <a:t>DBSL has a clear preference for southeast (135°–180°) and south-facing slopes. IFFI landslides are more evenly distributed, with peaks between west (270°) and northwest (315°).</a:t>
            </a:r>
          </a:p>
          <a:p>
            <a:endParaRPr lang="en-US" dirty="0"/>
          </a:p>
          <a:p>
            <a:r>
              <a:rPr lang="en-US" dirty="0"/>
              <a:t>In summary DBSL is associated with more critical terrain conditions: steeper slopes, concave curvature, and smaller contributing areas associated with high-energy environments, making it a more selective dataset in respect to IFFI.</a:t>
            </a:r>
          </a:p>
        </p:txBody>
      </p:sp>
      <p:sp>
        <p:nvSpPr>
          <p:cNvPr id="4" name="Segnaposto intestazione 3">
            <a:extLst>
              <a:ext uri="{FF2B5EF4-FFF2-40B4-BE49-F238E27FC236}">
                <a16:creationId xmlns:a16="http://schemas.microsoft.com/office/drawing/2014/main" id="{E1EBBBA5-5F1C-8F43-186E-91EEE31395B9}"/>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6D1D416C-6CCF-0B77-D254-6D9194F55BCC}"/>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BC1D108E-87EB-5480-623D-52DBB84085D4}"/>
              </a:ext>
            </a:extLst>
          </p:cNvPr>
          <p:cNvSpPr>
            <a:spLocks noGrp="1"/>
          </p:cNvSpPr>
          <p:nvPr>
            <p:ph type="sldNum" sz="quarter" idx="5"/>
          </p:nvPr>
        </p:nvSpPr>
        <p:spPr/>
        <p:txBody>
          <a:bodyPr/>
          <a:lstStyle/>
          <a:p>
            <a:fld id="{9407C652-9D90-4F6B-A819-136C065ABC35}" type="slidenum">
              <a:rPr lang="it-IT" smtClean="0"/>
              <a:t>20</a:t>
            </a:fld>
            <a:endParaRPr lang="it-IT"/>
          </a:p>
        </p:txBody>
      </p:sp>
    </p:spTree>
    <p:extLst>
      <p:ext uri="{BB962C8B-B14F-4D97-AF65-F5344CB8AC3E}">
        <p14:creationId xmlns:p14="http://schemas.microsoft.com/office/powerpoint/2010/main" val="1740746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FBAA-031C-C6BA-1014-1AF1DAA8A01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F01357-05B1-A4B2-32EA-F870132150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E22E771-599F-5087-B0FE-FBFC573F48D8}"/>
              </a:ext>
            </a:extLst>
          </p:cNvPr>
          <p:cNvSpPr>
            <a:spLocks noGrp="1"/>
          </p:cNvSpPr>
          <p:nvPr>
            <p:ph type="body" idx="1"/>
          </p:nvPr>
        </p:nvSpPr>
        <p:spPr/>
        <p:txBody>
          <a:bodyPr/>
          <a:lstStyle/>
          <a:p>
            <a:r>
              <a:rPr lang="en-US" dirty="0"/>
              <a:t>DBSL shows a higher frequency of small landslides, aligning well with the lower size threshold (~20 m²) suggested by Malamud et al. (2004).</a:t>
            </a:r>
          </a:p>
          <a:p>
            <a:endParaRPr lang="en-US" dirty="0"/>
          </a:p>
          <a:p>
            <a:r>
              <a:rPr lang="en-US" dirty="0"/>
              <a:t>IFFI is significantly shifted to the right, meaning it includes generally larger landslides, with a substantial number of very large events (compare rollover and cutoff values)</a:t>
            </a:r>
          </a:p>
          <a:p>
            <a:endParaRPr lang="en-US" dirty="0"/>
          </a:p>
          <a:p>
            <a:r>
              <a:rPr lang="en-US" dirty="0"/>
              <a:t>The overall shape of the two distributions differs from the Malamud curve, highlighting how: </a:t>
            </a:r>
          </a:p>
          <a:p>
            <a:endParaRPr lang="en-US" dirty="0"/>
          </a:p>
          <a:p>
            <a:r>
              <a:rPr lang="en-US" dirty="0"/>
              <a:t>    DBSL emphasizes small-scale, possibly recent or triggered events.</a:t>
            </a:r>
          </a:p>
          <a:p>
            <a:endParaRPr lang="en-US" dirty="0"/>
          </a:p>
          <a:p>
            <a:r>
              <a:rPr lang="en-US" dirty="0"/>
              <a:t>    IFFI reflects a more generalized inventory, likely influenced by mapping scale, methodology, or historic records.</a:t>
            </a:r>
          </a:p>
          <a:p>
            <a:endParaRPr lang="it-IT" dirty="0"/>
          </a:p>
        </p:txBody>
      </p:sp>
      <p:sp>
        <p:nvSpPr>
          <p:cNvPr id="4" name="Segnaposto intestazione 3">
            <a:extLst>
              <a:ext uri="{FF2B5EF4-FFF2-40B4-BE49-F238E27FC236}">
                <a16:creationId xmlns:a16="http://schemas.microsoft.com/office/drawing/2014/main" id="{3A589820-25D8-04E2-B3B6-4450CFF759B4}"/>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2B47933B-1BCD-D04B-DC81-1297CA029073}"/>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889A060A-94B4-0235-FC90-D943BD23AE46}"/>
              </a:ext>
            </a:extLst>
          </p:cNvPr>
          <p:cNvSpPr>
            <a:spLocks noGrp="1"/>
          </p:cNvSpPr>
          <p:nvPr>
            <p:ph type="sldNum" sz="quarter" idx="5"/>
          </p:nvPr>
        </p:nvSpPr>
        <p:spPr/>
        <p:txBody>
          <a:bodyPr/>
          <a:lstStyle/>
          <a:p>
            <a:fld id="{9407C652-9D90-4F6B-A819-136C065ABC35}" type="slidenum">
              <a:rPr lang="it-IT" smtClean="0"/>
              <a:t>21</a:t>
            </a:fld>
            <a:endParaRPr lang="it-IT"/>
          </a:p>
        </p:txBody>
      </p:sp>
    </p:spTree>
    <p:extLst>
      <p:ext uri="{BB962C8B-B14F-4D97-AF65-F5344CB8AC3E}">
        <p14:creationId xmlns:p14="http://schemas.microsoft.com/office/powerpoint/2010/main" val="2310184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F4DA0-5C4E-FE06-FFCE-7C3D193C145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7510AC2-D0B9-7C45-0E29-12C6E4C3303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26827F1-6E2C-3226-DAD7-38C8BD96CC2E}"/>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0EA45F49-9F64-4B31-0DA3-ACD4C8CB4870}"/>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C6ED8CCF-0DDB-EC94-9E05-F15758B83BFE}"/>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BE274D85-F4BC-47F3-8855-9B64E49980A8}"/>
              </a:ext>
            </a:extLst>
          </p:cNvPr>
          <p:cNvSpPr>
            <a:spLocks noGrp="1"/>
          </p:cNvSpPr>
          <p:nvPr>
            <p:ph type="sldNum" sz="quarter" idx="5"/>
          </p:nvPr>
        </p:nvSpPr>
        <p:spPr/>
        <p:txBody>
          <a:bodyPr/>
          <a:lstStyle/>
          <a:p>
            <a:fld id="{9407C652-9D90-4F6B-A819-136C065ABC35}" type="slidenum">
              <a:rPr lang="it-IT" smtClean="0"/>
              <a:t>22</a:t>
            </a:fld>
            <a:endParaRPr lang="it-IT"/>
          </a:p>
        </p:txBody>
      </p:sp>
    </p:spTree>
    <p:extLst>
      <p:ext uri="{BB962C8B-B14F-4D97-AF65-F5344CB8AC3E}">
        <p14:creationId xmlns:p14="http://schemas.microsoft.com/office/powerpoint/2010/main" val="3536523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1BD75-4F39-EC37-3B99-696F4FC69AD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05020D9-27E9-EF6B-659C-FAB07B5C4A3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CDAB82-B3F0-B0EF-F72B-15EDA6085190}"/>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0F888B5C-88A5-0B4A-70EF-441DDD4CDD0E}"/>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78D2237F-BAE1-43F8-465D-35E94C647C84}"/>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739FFC58-8979-9CF0-E12C-B5C9A7A29D87}"/>
              </a:ext>
            </a:extLst>
          </p:cNvPr>
          <p:cNvSpPr>
            <a:spLocks noGrp="1"/>
          </p:cNvSpPr>
          <p:nvPr>
            <p:ph type="sldNum" sz="quarter" idx="5"/>
          </p:nvPr>
        </p:nvSpPr>
        <p:spPr/>
        <p:txBody>
          <a:bodyPr/>
          <a:lstStyle/>
          <a:p>
            <a:fld id="{9407C652-9D90-4F6B-A819-136C065ABC35}" type="slidenum">
              <a:rPr lang="it-IT" smtClean="0"/>
              <a:t>23</a:t>
            </a:fld>
            <a:endParaRPr lang="it-IT"/>
          </a:p>
        </p:txBody>
      </p:sp>
    </p:spTree>
    <p:extLst>
      <p:ext uri="{BB962C8B-B14F-4D97-AF65-F5344CB8AC3E}">
        <p14:creationId xmlns:p14="http://schemas.microsoft.com/office/powerpoint/2010/main" val="184642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workflow described above was applied to an area in northern Tuscany, specifically within sheet no. 249 at a 1:50,000 scale, titled </a:t>
            </a:r>
            <a:r>
              <a:rPr lang="en-US" i="1" dirty="0"/>
              <a:t>"Massa-Carrara."</a:t>
            </a:r>
            <a:r>
              <a:rPr lang="en-US" dirty="0"/>
              <a:t> In this area, we were commissioned by ISPRA (Italian National Institute for Environmental Protection and Research) to produce the landslide hazard thematic map as part of the CARG project. </a:t>
            </a:r>
          </a:p>
          <a:p>
            <a:r>
              <a:rPr lang="en-US" dirty="0"/>
              <a:t>The study area extends from the Ligurian Sea in the west to the tectonically active </a:t>
            </a:r>
            <a:r>
              <a:rPr lang="en-US" dirty="0" err="1"/>
              <a:t>Garfagnana</a:t>
            </a:r>
            <a:r>
              <a:rPr lang="en-US" dirty="0"/>
              <a:t> graben in the east, and includes the Metamorphic Core Complex of the Apuan Alps.</a:t>
            </a:r>
          </a:p>
          <a:p>
            <a:r>
              <a:rPr lang="en-US" dirty="0"/>
              <a:t>The map illustrates the distribution of shallow landslides triggered between 1978 and 2021. If you are interested in further details and would like to understand why, despite the availability of the IFFI database, we chose to compile a new specific inventory of shallow landslides, we will be at monitoring station XXX.</a:t>
            </a:r>
            <a:endParaRPr lang="it-IT" dirty="0"/>
          </a:p>
        </p:txBody>
      </p:sp>
      <p:sp>
        <p:nvSpPr>
          <p:cNvPr id="4" name="Segnaposto intestazione 3"/>
          <p:cNvSpPr>
            <a:spLocks noGrp="1"/>
          </p:cNvSpPr>
          <p:nvPr>
            <p:ph type="hdr" sz="quarter"/>
          </p:nvPr>
        </p:nvSpPr>
        <p:spPr/>
        <p:txBody>
          <a:bodyPr/>
          <a:lstStyle/>
          <a:p>
            <a:r>
              <a:rPr lang="it-IT"/>
              <a:t>EGU 2025 - NH 3.10 </a:t>
            </a:r>
          </a:p>
        </p:txBody>
      </p:sp>
      <p:sp>
        <p:nvSpPr>
          <p:cNvPr id="5" name="Segnaposto piè di pagina 4"/>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p:cNvSpPr>
            <a:spLocks noGrp="1"/>
          </p:cNvSpPr>
          <p:nvPr>
            <p:ph type="sldNum" sz="quarter" idx="5"/>
          </p:nvPr>
        </p:nvSpPr>
        <p:spPr/>
        <p:txBody>
          <a:bodyPr/>
          <a:lstStyle/>
          <a:p>
            <a:fld id="{9407C652-9D90-4F6B-A819-136C065ABC35}" type="slidenum">
              <a:rPr lang="it-IT" smtClean="0"/>
              <a:t>6</a:t>
            </a:fld>
            <a:endParaRPr lang="it-IT"/>
          </a:p>
        </p:txBody>
      </p:sp>
    </p:spTree>
    <p:extLst>
      <p:ext uri="{BB962C8B-B14F-4D97-AF65-F5344CB8AC3E}">
        <p14:creationId xmlns:p14="http://schemas.microsoft.com/office/powerpoint/2010/main" val="420453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9740E-D8AC-E50B-E658-B2A9210BFC1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85B75A-267C-EC43-0182-D8AF3945026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912AA5D-2C14-D63A-A6F9-B801D9B35705}"/>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5C99DAB0-C790-CA7F-B93E-37CF2E69ACDF}"/>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5F918C51-0A0C-1E26-0946-F661E8C632D6}"/>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8B692C21-98D8-6589-CD8A-1E7A4C9BBB8F}"/>
              </a:ext>
            </a:extLst>
          </p:cNvPr>
          <p:cNvSpPr>
            <a:spLocks noGrp="1"/>
          </p:cNvSpPr>
          <p:nvPr>
            <p:ph type="sldNum" sz="quarter" idx="5"/>
          </p:nvPr>
        </p:nvSpPr>
        <p:spPr/>
        <p:txBody>
          <a:bodyPr/>
          <a:lstStyle/>
          <a:p>
            <a:fld id="{9407C652-9D90-4F6B-A819-136C065ABC35}" type="slidenum">
              <a:rPr lang="it-IT" smtClean="0"/>
              <a:t>7</a:t>
            </a:fld>
            <a:endParaRPr lang="it-IT"/>
          </a:p>
        </p:txBody>
      </p:sp>
    </p:spTree>
    <p:extLst>
      <p:ext uri="{BB962C8B-B14F-4D97-AF65-F5344CB8AC3E}">
        <p14:creationId xmlns:p14="http://schemas.microsoft.com/office/powerpoint/2010/main" val="3630116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C8373-2B1C-4973-344A-D240F5681FC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24C7BF4-1C38-E59F-09B0-B74A76AA704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88108A8-E62C-A2FF-9A8B-D14FBC6B577E}"/>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82439B72-0301-8B0D-01B3-F8196023EAB8}"/>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0224CA61-BB9A-53DD-9149-2294E9B53BF9}"/>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9DBEB42F-919A-BB1F-18F0-FC87B46984CE}"/>
              </a:ext>
            </a:extLst>
          </p:cNvPr>
          <p:cNvSpPr>
            <a:spLocks noGrp="1"/>
          </p:cNvSpPr>
          <p:nvPr>
            <p:ph type="sldNum" sz="quarter" idx="5"/>
          </p:nvPr>
        </p:nvSpPr>
        <p:spPr/>
        <p:txBody>
          <a:bodyPr/>
          <a:lstStyle/>
          <a:p>
            <a:fld id="{9407C652-9D90-4F6B-A819-136C065ABC35}" type="slidenum">
              <a:rPr lang="it-IT" smtClean="0"/>
              <a:t>8</a:t>
            </a:fld>
            <a:endParaRPr lang="it-IT"/>
          </a:p>
        </p:txBody>
      </p:sp>
    </p:spTree>
    <p:extLst>
      <p:ext uri="{BB962C8B-B14F-4D97-AF65-F5344CB8AC3E}">
        <p14:creationId xmlns:p14="http://schemas.microsoft.com/office/powerpoint/2010/main" val="140904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09C78-D3A9-53E1-0AA0-7DB93B74810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A37D62D-5302-4F50-0942-5CBC04CE32C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2935BA1-10AB-80F7-6525-2C859D18172A}"/>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689C8C5A-B79C-2C0D-5124-1776AABC8B38}"/>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491306F1-19D4-58E6-FF73-208F78B31D7D}"/>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063B71D7-3D3C-BB07-800F-090846EBC08C}"/>
              </a:ext>
            </a:extLst>
          </p:cNvPr>
          <p:cNvSpPr>
            <a:spLocks noGrp="1"/>
          </p:cNvSpPr>
          <p:nvPr>
            <p:ph type="sldNum" sz="quarter" idx="5"/>
          </p:nvPr>
        </p:nvSpPr>
        <p:spPr/>
        <p:txBody>
          <a:bodyPr/>
          <a:lstStyle/>
          <a:p>
            <a:fld id="{9407C652-9D90-4F6B-A819-136C065ABC35}" type="slidenum">
              <a:rPr lang="it-IT" smtClean="0"/>
              <a:t>9</a:t>
            </a:fld>
            <a:endParaRPr lang="it-IT"/>
          </a:p>
        </p:txBody>
      </p:sp>
    </p:spTree>
    <p:extLst>
      <p:ext uri="{BB962C8B-B14F-4D97-AF65-F5344CB8AC3E}">
        <p14:creationId xmlns:p14="http://schemas.microsoft.com/office/powerpoint/2010/main" val="389594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1DE4-5D82-643B-C1FA-72F9AAECC23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33A624E-EEAC-792E-E430-AAE24792937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BE0D96-42DA-F29F-AEC8-83AB4AF5CE86}"/>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EA05D609-B8E0-20EE-50B4-BB72881ED8F1}"/>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FAC06DD2-A776-57D0-8167-182F2F6D149E}"/>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C264545A-CFBE-8683-2814-D0677521738C}"/>
              </a:ext>
            </a:extLst>
          </p:cNvPr>
          <p:cNvSpPr>
            <a:spLocks noGrp="1"/>
          </p:cNvSpPr>
          <p:nvPr>
            <p:ph type="sldNum" sz="quarter" idx="5"/>
          </p:nvPr>
        </p:nvSpPr>
        <p:spPr/>
        <p:txBody>
          <a:bodyPr/>
          <a:lstStyle/>
          <a:p>
            <a:fld id="{9407C652-9D90-4F6B-A819-136C065ABC35}" type="slidenum">
              <a:rPr lang="it-IT" smtClean="0"/>
              <a:t>10</a:t>
            </a:fld>
            <a:endParaRPr lang="it-IT"/>
          </a:p>
        </p:txBody>
      </p:sp>
    </p:spTree>
    <p:extLst>
      <p:ext uri="{BB962C8B-B14F-4D97-AF65-F5344CB8AC3E}">
        <p14:creationId xmlns:p14="http://schemas.microsoft.com/office/powerpoint/2010/main" val="53132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1FFB-B0A1-CF5F-B835-C4349F0CBDA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97C55B-B5B8-84AC-428C-7A32165EB36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90E4321-BDC3-68F9-F200-D8B48C2CB3A0}"/>
              </a:ext>
            </a:extLst>
          </p:cNvPr>
          <p:cNvSpPr>
            <a:spLocks noGrp="1"/>
          </p:cNvSpPr>
          <p:nvPr>
            <p:ph type="body" idx="1"/>
          </p:nvPr>
        </p:nvSpPr>
        <p:spPr/>
        <p:txBody>
          <a:bodyPr/>
          <a:lstStyle/>
          <a:p>
            <a:endParaRPr lang="it-IT" dirty="0"/>
          </a:p>
        </p:txBody>
      </p:sp>
      <p:sp>
        <p:nvSpPr>
          <p:cNvPr id="4" name="Segnaposto intestazione 3">
            <a:extLst>
              <a:ext uri="{FF2B5EF4-FFF2-40B4-BE49-F238E27FC236}">
                <a16:creationId xmlns:a16="http://schemas.microsoft.com/office/drawing/2014/main" id="{DFD9724C-5561-6B80-6998-1758A1B22C65}"/>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D36251C4-B6E9-9C9D-3E2D-88D2021BA19B}"/>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427F8C7E-E6AC-76A9-6ED4-21975D5F9325}"/>
              </a:ext>
            </a:extLst>
          </p:cNvPr>
          <p:cNvSpPr>
            <a:spLocks noGrp="1"/>
          </p:cNvSpPr>
          <p:nvPr>
            <p:ph type="sldNum" sz="quarter" idx="5"/>
          </p:nvPr>
        </p:nvSpPr>
        <p:spPr/>
        <p:txBody>
          <a:bodyPr/>
          <a:lstStyle/>
          <a:p>
            <a:fld id="{9407C652-9D90-4F6B-A819-136C065ABC35}" type="slidenum">
              <a:rPr lang="it-IT" smtClean="0"/>
              <a:t>11</a:t>
            </a:fld>
            <a:endParaRPr lang="it-IT"/>
          </a:p>
        </p:txBody>
      </p:sp>
    </p:spTree>
    <p:extLst>
      <p:ext uri="{BB962C8B-B14F-4D97-AF65-F5344CB8AC3E}">
        <p14:creationId xmlns:p14="http://schemas.microsoft.com/office/powerpoint/2010/main" val="117685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F154E-2BAB-9E82-572E-9872F6B2116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F532F0B-83B7-1A9D-ED53-978630D8F9A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2AE3E3F-5ED2-28CB-070D-C530D7E4EA56}"/>
              </a:ext>
            </a:extLst>
          </p:cNvPr>
          <p:cNvSpPr>
            <a:spLocks noGrp="1"/>
          </p:cNvSpPr>
          <p:nvPr>
            <p:ph type="body" idx="1"/>
          </p:nvPr>
        </p:nvSpPr>
        <p:spPr/>
        <p:txBody>
          <a:bodyPr/>
          <a:lstStyle/>
          <a:p>
            <a:r>
              <a:rPr lang="en-US" dirty="0"/>
              <a:t>"The analysis of the orthophotos was carried out using a regular 750x500 grid in order to examine each portion of the area at the same scale. The objective is to identify changes in texture, tone/</a:t>
            </a:r>
            <a:r>
              <a:rPr lang="en-US" dirty="0" err="1"/>
              <a:t>colour</a:t>
            </a:r>
            <a:r>
              <a:rPr lang="en-US" dirty="0"/>
              <a:t>, vegetation, and linear patterns of elliptical features</a:t>
            </a:r>
          </a:p>
          <a:p>
            <a:r>
              <a:rPr lang="en-US" dirty="0"/>
              <a:t>The interpretation was divided into three phases, each involving different operators: </a:t>
            </a:r>
          </a:p>
          <a:p>
            <a:endParaRPr lang="en-US" dirty="0"/>
          </a:p>
          <a:p>
            <a:endParaRPr lang="en-US" dirty="0"/>
          </a:p>
          <a:p>
            <a:pPr marL="742950" lvl="1" indent="-285750">
              <a:buFont typeface="Arial" panose="020B0604020202020204" pitchFamily="34" charset="0"/>
              <a:buChar char="•"/>
            </a:pPr>
            <a:r>
              <a:rPr lang="en-US" sz="1200" b="1" dirty="0"/>
              <a:t>Initial Mapping</a:t>
            </a:r>
            <a:r>
              <a:rPr lang="en-US" sz="1200" dirty="0"/>
              <a:t>:  Team 1 delineates polygons and movement vectors across entire area. Identification of both landslides and stable “look-alike” areas</a:t>
            </a:r>
          </a:p>
          <a:p>
            <a:pPr marL="742950" lvl="1" indent="-285750">
              <a:buFont typeface="Arial" panose="020B0604020202020204" pitchFamily="34" charset="0"/>
              <a:buChar char="•"/>
            </a:pPr>
            <a:r>
              <a:rPr lang="en-US" sz="1200" b="1" dirty="0"/>
              <a:t>Review and </a:t>
            </a:r>
            <a:r>
              <a:rPr lang="en-US" sz="1200" b="1" dirty="0" err="1"/>
              <a:t>Refinement</a:t>
            </a:r>
            <a:r>
              <a:rPr lang="en-US" sz="1200" dirty="0" err="1"/>
              <a:t>:Team</a:t>
            </a:r>
            <a:r>
              <a:rPr lang="en-US" sz="1200" dirty="0"/>
              <a:t> 2 re-evaluates orthophotos. Adjusts boundaries, adds missed polygons, flags potential misinterpretations</a:t>
            </a:r>
          </a:p>
          <a:p>
            <a:pPr marL="742950" lvl="1" indent="-285750">
              <a:buFont typeface="Arial" panose="020B0604020202020204" pitchFamily="34" charset="0"/>
              <a:buChar char="•"/>
            </a:pPr>
            <a:r>
              <a:rPr lang="en-US" sz="1200" b="1" dirty="0"/>
              <a:t>Final Validation</a:t>
            </a:r>
            <a:r>
              <a:rPr lang="en-US" sz="1200" dirty="0"/>
              <a:t>: Team 3 ensures accuracy, consistency, and quality of geometry and attributes of the database</a:t>
            </a:r>
          </a:p>
          <a:p>
            <a:endParaRPr lang="it-IT" dirty="0"/>
          </a:p>
        </p:txBody>
      </p:sp>
      <p:sp>
        <p:nvSpPr>
          <p:cNvPr id="4" name="Segnaposto intestazione 3">
            <a:extLst>
              <a:ext uri="{FF2B5EF4-FFF2-40B4-BE49-F238E27FC236}">
                <a16:creationId xmlns:a16="http://schemas.microsoft.com/office/drawing/2014/main" id="{7189E3BA-769F-2D7E-2D8B-4622122F6E4B}"/>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2DB67473-F050-C4F3-DE97-B85C3E79BE79}"/>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9812F261-5909-CCFE-6B29-D5D287E8EA9E}"/>
              </a:ext>
            </a:extLst>
          </p:cNvPr>
          <p:cNvSpPr>
            <a:spLocks noGrp="1"/>
          </p:cNvSpPr>
          <p:nvPr>
            <p:ph type="sldNum" sz="quarter" idx="5"/>
          </p:nvPr>
        </p:nvSpPr>
        <p:spPr/>
        <p:txBody>
          <a:bodyPr/>
          <a:lstStyle/>
          <a:p>
            <a:fld id="{9407C652-9D90-4F6B-A819-136C065ABC35}" type="slidenum">
              <a:rPr lang="it-IT" smtClean="0"/>
              <a:t>12</a:t>
            </a:fld>
            <a:endParaRPr lang="it-IT"/>
          </a:p>
        </p:txBody>
      </p:sp>
    </p:spTree>
    <p:extLst>
      <p:ext uri="{BB962C8B-B14F-4D97-AF65-F5344CB8AC3E}">
        <p14:creationId xmlns:p14="http://schemas.microsoft.com/office/powerpoint/2010/main" val="4249712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608C1-5882-906A-3486-0EFA0C114CE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E9C254-601C-5726-6F13-4B713068C98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E0E8D9B-CFB0-847F-7512-E7C6E543B6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ptos Narrow" panose="020B0004020202020204" pitchFamily="34" charset="0"/>
                <a:ea typeface="Calibri" panose="020F0502020204030204" pitchFamily="34" charset="0"/>
                <a:cs typeface="Times New Roman" panose="02020603050405020304" pitchFamily="18" charset="0"/>
              </a:rPr>
              <a:t>The temporal distribution of the positive entities across different time intervals is heterogeneous but seems to have a sort of cyclical trend in terms of normalized annual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ptos Narrow"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Narrow" panose="020B0004020202020204" pitchFamily="34" charset="0"/>
                <a:ea typeface="Calibri" panose="020F0502020204030204" pitchFamily="34" charset="0"/>
                <a:cs typeface="Times New Roman" panose="02020603050405020304" pitchFamily="18" charset="0"/>
              </a:rPr>
              <a:t>By analyzing the peaks of the red curve (annual frequency) and the increases of the blue one (cumulative landslide area), it is evident that in T3 (Cardoso) there were fewer landslides but of larger size, whereas in T7 (Candia) there was a very high number of very small landslides. However, almost the half of the whole positive dataset, come from these two epochs (not showed by that graph, btw)</a:t>
            </a:r>
            <a:endParaRPr lang="it-IT"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Narrow"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Narrow" panose="020B0004020202020204" pitchFamily="34" charset="0"/>
                <a:ea typeface="Calibri" panose="020F0502020204030204" pitchFamily="34" charset="0"/>
                <a:cs typeface="Times New Roman" panose="02020603050405020304" pitchFamily="18" charset="0"/>
              </a:rPr>
              <a:t>The distribution of positives of the other T is widely distributed across the area, except for the elliptical area in the center, oriented approximately NE-SW, which corresponds to the Metamorphic Units, where a very low number of landslides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Narrow" panose="020B0004020202020204" pitchFamily="34" charset="0"/>
              <a:ea typeface="Calibri" panose="020F0502020204030204" pitchFamily="34" charset="0"/>
              <a:cs typeface="Times New Roman" panose="02020603050405020304" pitchFamily="18" charset="0"/>
            </a:endParaRPr>
          </a:p>
        </p:txBody>
      </p:sp>
      <p:sp>
        <p:nvSpPr>
          <p:cNvPr id="4" name="Segnaposto intestazione 3">
            <a:extLst>
              <a:ext uri="{FF2B5EF4-FFF2-40B4-BE49-F238E27FC236}">
                <a16:creationId xmlns:a16="http://schemas.microsoft.com/office/drawing/2014/main" id="{C8E5D923-5144-6DB9-3175-42021BA1449C}"/>
              </a:ext>
            </a:extLst>
          </p:cNvPr>
          <p:cNvSpPr>
            <a:spLocks noGrp="1"/>
          </p:cNvSpPr>
          <p:nvPr>
            <p:ph type="hdr" sz="quarter"/>
          </p:nvPr>
        </p:nvSpPr>
        <p:spPr/>
        <p:txBody>
          <a:bodyPr/>
          <a:lstStyle/>
          <a:p>
            <a:r>
              <a:rPr lang="it-IT"/>
              <a:t>EGU 2025 - NH 3.10 </a:t>
            </a:r>
          </a:p>
        </p:txBody>
      </p:sp>
      <p:sp>
        <p:nvSpPr>
          <p:cNvPr id="5" name="Segnaposto piè di pagina 4">
            <a:extLst>
              <a:ext uri="{FF2B5EF4-FFF2-40B4-BE49-F238E27FC236}">
                <a16:creationId xmlns:a16="http://schemas.microsoft.com/office/drawing/2014/main" id="{DD50E2DF-98E7-286A-B094-0322A76F02D8}"/>
              </a:ext>
            </a:extLst>
          </p:cNvPr>
          <p:cNvSpPr>
            <a:spLocks noGrp="1"/>
          </p:cNvSpPr>
          <p:nvPr>
            <p:ph type="ftr" sz="quarter" idx="4"/>
          </p:nvPr>
        </p:nvSpPr>
        <p:spPr/>
        <p:txBody>
          <a:bodyPr/>
          <a:lstStyle/>
          <a:p>
            <a:r>
              <a:rPr lang="en-US"/>
              <a:t>Shallow landslides in Northern Tuscany (Italy): a new multi-temporal inventory and its spatial and statistical analysis</a:t>
            </a:r>
            <a:endParaRPr lang="it-IT"/>
          </a:p>
        </p:txBody>
      </p:sp>
      <p:sp>
        <p:nvSpPr>
          <p:cNvPr id="6" name="Segnaposto numero diapositiva 5">
            <a:extLst>
              <a:ext uri="{FF2B5EF4-FFF2-40B4-BE49-F238E27FC236}">
                <a16:creationId xmlns:a16="http://schemas.microsoft.com/office/drawing/2014/main" id="{BF330054-EA6E-2CBD-074E-C55D6E365385}"/>
              </a:ext>
            </a:extLst>
          </p:cNvPr>
          <p:cNvSpPr>
            <a:spLocks noGrp="1"/>
          </p:cNvSpPr>
          <p:nvPr>
            <p:ph type="sldNum" sz="quarter" idx="5"/>
          </p:nvPr>
        </p:nvSpPr>
        <p:spPr/>
        <p:txBody>
          <a:bodyPr/>
          <a:lstStyle/>
          <a:p>
            <a:fld id="{9407C652-9D90-4F6B-A819-136C065ABC35}" type="slidenum">
              <a:rPr lang="it-IT" smtClean="0"/>
              <a:t>13</a:t>
            </a:fld>
            <a:endParaRPr lang="it-IT"/>
          </a:p>
        </p:txBody>
      </p:sp>
    </p:spTree>
    <p:extLst>
      <p:ext uri="{BB962C8B-B14F-4D97-AF65-F5344CB8AC3E}">
        <p14:creationId xmlns:p14="http://schemas.microsoft.com/office/powerpoint/2010/main" val="1009465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AA905-BAD9-83D7-8B6A-428AE8E0CBE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B80636-158F-072A-E469-190CDC9562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25006D5-2E50-DA78-76FB-3DCD4D3B619D}"/>
              </a:ext>
            </a:extLst>
          </p:cNvPr>
          <p:cNvSpPr>
            <a:spLocks noGrp="1"/>
          </p:cNvSpPr>
          <p:nvPr>
            <p:ph type="dt" sz="half" idx="10"/>
          </p:nvPr>
        </p:nvSpPr>
        <p:spPr/>
        <p:txBody>
          <a:bodyPr/>
          <a:lstStyle/>
          <a:p>
            <a:fld id="{F15F723D-B64E-4340-BFCD-FC8FDC0C7FBB}" type="datetime1">
              <a:rPr lang="it-IT" smtClean="0"/>
              <a:t>25/04/25</a:t>
            </a:fld>
            <a:endParaRPr lang="it-IT"/>
          </a:p>
        </p:txBody>
      </p:sp>
      <p:sp>
        <p:nvSpPr>
          <p:cNvPr id="5" name="Segnaposto piè di pagina 4">
            <a:extLst>
              <a:ext uri="{FF2B5EF4-FFF2-40B4-BE49-F238E27FC236}">
                <a16:creationId xmlns:a16="http://schemas.microsoft.com/office/drawing/2014/main" id="{3DFC861F-DD40-304F-80CF-2D73982C6EFE}"/>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6" name="Segnaposto numero diapositiva 5">
            <a:extLst>
              <a:ext uri="{FF2B5EF4-FFF2-40B4-BE49-F238E27FC236}">
                <a16:creationId xmlns:a16="http://schemas.microsoft.com/office/drawing/2014/main" id="{DB03A780-CD42-7A86-3B87-068A85C54359}"/>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171376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AB881D-AB70-A296-9094-C8C17A7278F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48780A-566F-6857-8F50-9552CD00C51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B63F73-2BB4-DE4C-7C4C-343868820582}"/>
              </a:ext>
            </a:extLst>
          </p:cNvPr>
          <p:cNvSpPr>
            <a:spLocks noGrp="1"/>
          </p:cNvSpPr>
          <p:nvPr>
            <p:ph type="dt" sz="half" idx="10"/>
          </p:nvPr>
        </p:nvSpPr>
        <p:spPr/>
        <p:txBody>
          <a:bodyPr/>
          <a:lstStyle/>
          <a:p>
            <a:fld id="{87EF98CE-A1BE-429A-9D5E-A42CF241F551}" type="datetime1">
              <a:rPr lang="it-IT" smtClean="0"/>
              <a:t>25/04/25</a:t>
            </a:fld>
            <a:endParaRPr lang="it-IT"/>
          </a:p>
        </p:txBody>
      </p:sp>
      <p:sp>
        <p:nvSpPr>
          <p:cNvPr id="5" name="Segnaposto piè di pagina 4">
            <a:extLst>
              <a:ext uri="{FF2B5EF4-FFF2-40B4-BE49-F238E27FC236}">
                <a16:creationId xmlns:a16="http://schemas.microsoft.com/office/drawing/2014/main" id="{C169692F-CF51-BABD-5112-1783A2BC0F65}"/>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6" name="Segnaposto numero diapositiva 5">
            <a:extLst>
              <a:ext uri="{FF2B5EF4-FFF2-40B4-BE49-F238E27FC236}">
                <a16:creationId xmlns:a16="http://schemas.microsoft.com/office/drawing/2014/main" id="{3BFA2EEE-297D-809E-8A83-03008F09A9F9}"/>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140596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88F1E82-CC61-E444-249C-17E2FB3736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D30D023-631B-DA28-A536-668564468E1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D27AAB-7282-9D3E-705A-7FFDF4307B25}"/>
              </a:ext>
            </a:extLst>
          </p:cNvPr>
          <p:cNvSpPr>
            <a:spLocks noGrp="1"/>
          </p:cNvSpPr>
          <p:nvPr>
            <p:ph type="dt" sz="half" idx="10"/>
          </p:nvPr>
        </p:nvSpPr>
        <p:spPr/>
        <p:txBody>
          <a:bodyPr/>
          <a:lstStyle/>
          <a:p>
            <a:fld id="{BAA06FDE-367F-487F-A1C4-991B452E13BE}" type="datetime1">
              <a:rPr lang="it-IT" smtClean="0"/>
              <a:t>25/04/25</a:t>
            </a:fld>
            <a:endParaRPr lang="it-IT"/>
          </a:p>
        </p:txBody>
      </p:sp>
      <p:sp>
        <p:nvSpPr>
          <p:cNvPr id="5" name="Segnaposto piè di pagina 4">
            <a:extLst>
              <a:ext uri="{FF2B5EF4-FFF2-40B4-BE49-F238E27FC236}">
                <a16:creationId xmlns:a16="http://schemas.microsoft.com/office/drawing/2014/main" id="{AA76357D-88B9-9FE4-9089-08F3C4CE742F}"/>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6" name="Segnaposto numero diapositiva 5">
            <a:extLst>
              <a:ext uri="{FF2B5EF4-FFF2-40B4-BE49-F238E27FC236}">
                <a16:creationId xmlns:a16="http://schemas.microsoft.com/office/drawing/2014/main" id="{D72B3C80-41F8-E765-F74C-CF6ADC254BCC}"/>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353945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99594C-2CE3-6950-4E06-564216831CD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6C28F8A-939D-B6BF-F739-05602C5581B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86220C-B920-FD0D-4487-CE28E7BD4BE3}"/>
              </a:ext>
            </a:extLst>
          </p:cNvPr>
          <p:cNvSpPr>
            <a:spLocks noGrp="1"/>
          </p:cNvSpPr>
          <p:nvPr>
            <p:ph type="dt" sz="half" idx="10"/>
          </p:nvPr>
        </p:nvSpPr>
        <p:spPr/>
        <p:txBody>
          <a:bodyPr/>
          <a:lstStyle/>
          <a:p>
            <a:fld id="{617D122C-6562-48DE-B6D4-37FE5732CD39}" type="datetime1">
              <a:rPr lang="it-IT" smtClean="0"/>
              <a:t>25/04/25</a:t>
            </a:fld>
            <a:endParaRPr lang="it-IT"/>
          </a:p>
        </p:txBody>
      </p:sp>
      <p:sp>
        <p:nvSpPr>
          <p:cNvPr id="5" name="Segnaposto piè di pagina 4">
            <a:extLst>
              <a:ext uri="{FF2B5EF4-FFF2-40B4-BE49-F238E27FC236}">
                <a16:creationId xmlns:a16="http://schemas.microsoft.com/office/drawing/2014/main" id="{4142D39F-EE1E-517F-36FB-B87042A840F6}"/>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6" name="Segnaposto numero diapositiva 5">
            <a:extLst>
              <a:ext uri="{FF2B5EF4-FFF2-40B4-BE49-F238E27FC236}">
                <a16:creationId xmlns:a16="http://schemas.microsoft.com/office/drawing/2014/main" id="{7BDA1F34-674A-6AF4-CCC6-B8461AD58FFC}"/>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182712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B59DB-F090-3200-5D52-6D40A894C3F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09FD44D-8A33-AC45-7C7C-E51EBCE602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A612214-50AC-57FA-0000-A81821100EC0}"/>
              </a:ext>
            </a:extLst>
          </p:cNvPr>
          <p:cNvSpPr>
            <a:spLocks noGrp="1"/>
          </p:cNvSpPr>
          <p:nvPr>
            <p:ph type="dt" sz="half" idx="10"/>
          </p:nvPr>
        </p:nvSpPr>
        <p:spPr/>
        <p:txBody>
          <a:bodyPr/>
          <a:lstStyle/>
          <a:p>
            <a:fld id="{6F5C1FE8-62B0-46A7-A4CC-F8F1C5C738E8}" type="datetime1">
              <a:rPr lang="it-IT" smtClean="0"/>
              <a:t>25/04/25</a:t>
            </a:fld>
            <a:endParaRPr lang="it-IT"/>
          </a:p>
        </p:txBody>
      </p:sp>
      <p:sp>
        <p:nvSpPr>
          <p:cNvPr id="5" name="Segnaposto piè di pagina 4">
            <a:extLst>
              <a:ext uri="{FF2B5EF4-FFF2-40B4-BE49-F238E27FC236}">
                <a16:creationId xmlns:a16="http://schemas.microsoft.com/office/drawing/2014/main" id="{A9CD9AAD-891E-C3F3-1C44-BFB21E91F538}"/>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6" name="Segnaposto numero diapositiva 5">
            <a:extLst>
              <a:ext uri="{FF2B5EF4-FFF2-40B4-BE49-F238E27FC236}">
                <a16:creationId xmlns:a16="http://schemas.microsoft.com/office/drawing/2014/main" id="{28717E64-7F5D-A71F-51CD-08C7B2B1C3F1}"/>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370675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5769FF-9DCA-1E74-8AB4-F8A6670B63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66C2BA-F624-F224-8FA7-6CCB98CF1A6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B87866D-E5D2-6BFB-B94A-691A55FA250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38C3673-971F-2353-77BB-12510F9FBC7B}"/>
              </a:ext>
            </a:extLst>
          </p:cNvPr>
          <p:cNvSpPr>
            <a:spLocks noGrp="1"/>
          </p:cNvSpPr>
          <p:nvPr>
            <p:ph type="dt" sz="half" idx="10"/>
          </p:nvPr>
        </p:nvSpPr>
        <p:spPr/>
        <p:txBody>
          <a:bodyPr/>
          <a:lstStyle/>
          <a:p>
            <a:fld id="{37A1BE38-AF04-46B7-8AA9-A8F42693955C}" type="datetime1">
              <a:rPr lang="it-IT" smtClean="0"/>
              <a:t>25/04/25</a:t>
            </a:fld>
            <a:endParaRPr lang="it-IT"/>
          </a:p>
        </p:txBody>
      </p:sp>
      <p:sp>
        <p:nvSpPr>
          <p:cNvPr id="6" name="Segnaposto piè di pagina 5">
            <a:extLst>
              <a:ext uri="{FF2B5EF4-FFF2-40B4-BE49-F238E27FC236}">
                <a16:creationId xmlns:a16="http://schemas.microsoft.com/office/drawing/2014/main" id="{8FC4E82A-6908-9C6C-A035-9A2AE7FDF7B7}"/>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7" name="Segnaposto numero diapositiva 6">
            <a:extLst>
              <a:ext uri="{FF2B5EF4-FFF2-40B4-BE49-F238E27FC236}">
                <a16:creationId xmlns:a16="http://schemas.microsoft.com/office/drawing/2014/main" id="{67006464-B12A-92A3-325B-29EBE1353144}"/>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344116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7622F9-3987-1152-FA07-899D5D3531C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677FF16-3E3B-4250-835E-DD91B11263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2B06229-CDC1-2721-EA7C-D45F27D74EF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9EA07E1-1614-B9DE-8EBD-CE1D1452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4E1A2AF-4B32-29D9-7995-2A5AE5B8087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DE2CED7-6478-323C-BD36-E5C3188FB1DF}"/>
              </a:ext>
            </a:extLst>
          </p:cNvPr>
          <p:cNvSpPr>
            <a:spLocks noGrp="1"/>
          </p:cNvSpPr>
          <p:nvPr>
            <p:ph type="dt" sz="half" idx="10"/>
          </p:nvPr>
        </p:nvSpPr>
        <p:spPr/>
        <p:txBody>
          <a:bodyPr/>
          <a:lstStyle/>
          <a:p>
            <a:fld id="{3A11A0E2-3D49-46F3-8A87-62E106C7CEC0}" type="datetime1">
              <a:rPr lang="it-IT" smtClean="0"/>
              <a:t>25/04/25</a:t>
            </a:fld>
            <a:endParaRPr lang="it-IT"/>
          </a:p>
        </p:txBody>
      </p:sp>
      <p:sp>
        <p:nvSpPr>
          <p:cNvPr id="8" name="Segnaposto piè di pagina 7">
            <a:extLst>
              <a:ext uri="{FF2B5EF4-FFF2-40B4-BE49-F238E27FC236}">
                <a16:creationId xmlns:a16="http://schemas.microsoft.com/office/drawing/2014/main" id="{AD248EF3-D033-35D8-553C-BBCA73A1182B}"/>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9" name="Segnaposto numero diapositiva 8">
            <a:extLst>
              <a:ext uri="{FF2B5EF4-FFF2-40B4-BE49-F238E27FC236}">
                <a16:creationId xmlns:a16="http://schemas.microsoft.com/office/drawing/2014/main" id="{DB217911-21E4-F299-EEE7-F973E15B9465}"/>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157956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F7863-BBC9-8CF3-F7DE-3F86EDD587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19D4D43-6E34-EE2E-5237-C5D627447986}"/>
              </a:ext>
            </a:extLst>
          </p:cNvPr>
          <p:cNvSpPr>
            <a:spLocks noGrp="1"/>
          </p:cNvSpPr>
          <p:nvPr>
            <p:ph type="dt" sz="half" idx="10"/>
          </p:nvPr>
        </p:nvSpPr>
        <p:spPr/>
        <p:txBody>
          <a:bodyPr/>
          <a:lstStyle/>
          <a:p>
            <a:fld id="{FF8AC68B-FF9F-486B-8DCC-CF2A7FD8BF03}" type="datetime1">
              <a:rPr lang="it-IT" smtClean="0"/>
              <a:t>25/04/25</a:t>
            </a:fld>
            <a:endParaRPr lang="it-IT"/>
          </a:p>
        </p:txBody>
      </p:sp>
      <p:sp>
        <p:nvSpPr>
          <p:cNvPr id="4" name="Segnaposto piè di pagina 3">
            <a:extLst>
              <a:ext uri="{FF2B5EF4-FFF2-40B4-BE49-F238E27FC236}">
                <a16:creationId xmlns:a16="http://schemas.microsoft.com/office/drawing/2014/main" id="{58D96061-1BF5-A779-C363-BBFF84E339BC}"/>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5" name="Segnaposto numero diapositiva 4">
            <a:extLst>
              <a:ext uri="{FF2B5EF4-FFF2-40B4-BE49-F238E27FC236}">
                <a16:creationId xmlns:a16="http://schemas.microsoft.com/office/drawing/2014/main" id="{DB4699EC-78D5-165D-9B8E-588FD9653634}"/>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396333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BEE5804-357F-D8C5-7989-CF4A29914C60}"/>
              </a:ext>
            </a:extLst>
          </p:cNvPr>
          <p:cNvSpPr>
            <a:spLocks noGrp="1"/>
          </p:cNvSpPr>
          <p:nvPr>
            <p:ph type="dt" sz="half" idx="10"/>
          </p:nvPr>
        </p:nvSpPr>
        <p:spPr/>
        <p:txBody>
          <a:bodyPr/>
          <a:lstStyle/>
          <a:p>
            <a:fld id="{DA002231-9AD0-4FAE-8F75-8E5A1823AEEB}" type="datetime1">
              <a:rPr lang="it-IT" smtClean="0"/>
              <a:t>25/04/25</a:t>
            </a:fld>
            <a:endParaRPr lang="it-IT"/>
          </a:p>
        </p:txBody>
      </p:sp>
      <p:sp>
        <p:nvSpPr>
          <p:cNvPr id="3" name="Segnaposto piè di pagina 2">
            <a:extLst>
              <a:ext uri="{FF2B5EF4-FFF2-40B4-BE49-F238E27FC236}">
                <a16:creationId xmlns:a16="http://schemas.microsoft.com/office/drawing/2014/main" id="{846CF330-C676-2117-31C9-DDF861336149}"/>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4" name="Segnaposto numero diapositiva 3">
            <a:extLst>
              <a:ext uri="{FF2B5EF4-FFF2-40B4-BE49-F238E27FC236}">
                <a16:creationId xmlns:a16="http://schemas.microsoft.com/office/drawing/2014/main" id="{7019E882-0219-FCDC-207F-DD2172B3920B}"/>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2377592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B2A412-6152-2905-6E26-DA1535C344C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FF2E446-B49A-5EC7-2B39-7769DFF0BA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141AA95-9FC7-10D3-A7B6-C6044BE10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BBCFF73-5E61-5892-5978-3F6056233B0F}"/>
              </a:ext>
            </a:extLst>
          </p:cNvPr>
          <p:cNvSpPr>
            <a:spLocks noGrp="1"/>
          </p:cNvSpPr>
          <p:nvPr>
            <p:ph type="dt" sz="half" idx="10"/>
          </p:nvPr>
        </p:nvSpPr>
        <p:spPr/>
        <p:txBody>
          <a:bodyPr/>
          <a:lstStyle/>
          <a:p>
            <a:fld id="{CB11880F-9D37-4823-BD0C-F352D67A0FA8}" type="datetime1">
              <a:rPr lang="it-IT" smtClean="0"/>
              <a:t>25/04/25</a:t>
            </a:fld>
            <a:endParaRPr lang="it-IT"/>
          </a:p>
        </p:txBody>
      </p:sp>
      <p:sp>
        <p:nvSpPr>
          <p:cNvPr id="6" name="Segnaposto piè di pagina 5">
            <a:extLst>
              <a:ext uri="{FF2B5EF4-FFF2-40B4-BE49-F238E27FC236}">
                <a16:creationId xmlns:a16="http://schemas.microsoft.com/office/drawing/2014/main" id="{FD8B4AD7-6CBB-E922-1D47-E9B74AD1CA2F}"/>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7" name="Segnaposto numero diapositiva 6">
            <a:extLst>
              <a:ext uri="{FF2B5EF4-FFF2-40B4-BE49-F238E27FC236}">
                <a16:creationId xmlns:a16="http://schemas.microsoft.com/office/drawing/2014/main" id="{7CB969A7-9F9A-DD1B-5E65-B419957D25C5}"/>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14994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B1F6D5-D00E-818F-B5DB-9BC5AAE7488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7D55044-F688-5F75-2BDA-994B3E4C3C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F59E4C5-438B-C383-56B9-DA580754CA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1E5801B-A00A-F5F8-B816-359DC7CDBB6C}"/>
              </a:ext>
            </a:extLst>
          </p:cNvPr>
          <p:cNvSpPr>
            <a:spLocks noGrp="1"/>
          </p:cNvSpPr>
          <p:nvPr>
            <p:ph type="dt" sz="half" idx="10"/>
          </p:nvPr>
        </p:nvSpPr>
        <p:spPr/>
        <p:txBody>
          <a:bodyPr/>
          <a:lstStyle/>
          <a:p>
            <a:fld id="{0ECAD816-592D-4CDE-A6B2-E3FC2DC1F911}" type="datetime1">
              <a:rPr lang="it-IT" smtClean="0"/>
              <a:t>25/04/25</a:t>
            </a:fld>
            <a:endParaRPr lang="it-IT"/>
          </a:p>
        </p:txBody>
      </p:sp>
      <p:sp>
        <p:nvSpPr>
          <p:cNvPr id="6" name="Segnaposto piè di pagina 5">
            <a:extLst>
              <a:ext uri="{FF2B5EF4-FFF2-40B4-BE49-F238E27FC236}">
                <a16:creationId xmlns:a16="http://schemas.microsoft.com/office/drawing/2014/main" id="{8E72F0BA-498C-F581-BDAD-5A133093B5C9}"/>
              </a:ext>
            </a:extLst>
          </p:cNvPr>
          <p:cNvSpPr>
            <a:spLocks noGrp="1"/>
          </p:cNvSpPr>
          <p:nvPr>
            <p:ph type="ftr" sz="quarter" idx="11"/>
          </p:nvPr>
        </p:nvSpPr>
        <p:spPr/>
        <p:txBody>
          <a:bodyPr/>
          <a:lstStyle/>
          <a:p>
            <a:r>
              <a:rPr lang="en-US"/>
              <a:t>Shallow landslides in Northern Tuscany (Italy): a new multi-temporal inventory and its spatial and statistical analysis - Enrico D'Addario et al. - enrico.daddario@unisi.it</a:t>
            </a:r>
            <a:endParaRPr lang="it-IT"/>
          </a:p>
        </p:txBody>
      </p:sp>
      <p:sp>
        <p:nvSpPr>
          <p:cNvPr id="7" name="Segnaposto numero diapositiva 6">
            <a:extLst>
              <a:ext uri="{FF2B5EF4-FFF2-40B4-BE49-F238E27FC236}">
                <a16:creationId xmlns:a16="http://schemas.microsoft.com/office/drawing/2014/main" id="{850CE3E9-FDF7-DDC7-8A76-3467C03551CD}"/>
              </a:ext>
            </a:extLst>
          </p:cNvPr>
          <p:cNvSpPr>
            <a:spLocks noGrp="1"/>
          </p:cNvSpPr>
          <p:nvPr>
            <p:ph type="sldNum" sz="quarter" idx="12"/>
          </p:nvPr>
        </p:nvSpPr>
        <p:spPr/>
        <p:txBody>
          <a:bodyPr/>
          <a:lstStyle/>
          <a:p>
            <a:fld id="{8E616805-63D1-4E18-B3AF-CF118F4DB48F}" type="slidenum">
              <a:rPr lang="it-IT" smtClean="0"/>
              <a:t>‹nº›</a:t>
            </a:fld>
            <a:endParaRPr lang="it-IT"/>
          </a:p>
        </p:txBody>
      </p:sp>
    </p:spTree>
    <p:extLst>
      <p:ext uri="{BB962C8B-B14F-4D97-AF65-F5344CB8AC3E}">
        <p14:creationId xmlns:p14="http://schemas.microsoft.com/office/powerpoint/2010/main" val="166275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5738DC2-38DE-C1FA-FC5E-099231AC2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C6BA7F-9457-089A-CD68-057EB8E5E4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A375B0-8563-2BEA-3BB1-E2CAA38AE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C5E334-E78F-41AF-B556-7D67CCC9DD70}" type="datetime1">
              <a:rPr lang="it-IT" smtClean="0"/>
              <a:t>25/04/25</a:t>
            </a:fld>
            <a:endParaRPr lang="it-IT"/>
          </a:p>
        </p:txBody>
      </p:sp>
      <p:sp>
        <p:nvSpPr>
          <p:cNvPr id="5" name="Segnaposto piè di pagina 4">
            <a:extLst>
              <a:ext uri="{FF2B5EF4-FFF2-40B4-BE49-F238E27FC236}">
                <a16:creationId xmlns:a16="http://schemas.microsoft.com/office/drawing/2014/main" id="{0B6787B7-8F6D-C8CC-8F65-B88C88378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Shallow landslides in Northern Tuscany (Italy): a new multi-temporal inventory and its spatial and statistical analysis - Enrico D'Addario et al. - enrico.daddario@unisi.it</a:t>
            </a:r>
            <a:endParaRPr lang="it-IT"/>
          </a:p>
        </p:txBody>
      </p:sp>
      <p:sp>
        <p:nvSpPr>
          <p:cNvPr id="6" name="Segnaposto numero diapositiva 5">
            <a:extLst>
              <a:ext uri="{FF2B5EF4-FFF2-40B4-BE49-F238E27FC236}">
                <a16:creationId xmlns:a16="http://schemas.microsoft.com/office/drawing/2014/main" id="{886E911F-4B2C-B5B5-18F5-CA93208B8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616805-63D1-4E18-B3AF-CF118F4DB48F}" type="slidenum">
              <a:rPr lang="it-IT" smtClean="0"/>
              <a:t>‹nº›</a:t>
            </a:fld>
            <a:endParaRPr lang="it-IT"/>
          </a:p>
        </p:txBody>
      </p:sp>
    </p:spTree>
    <p:extLst>
      <p:ext uri="{BB962C8B-B14F-4D97-AF65-F5344CB8AC3E}">
        <p14:creationId xmlns:p14="http://schemas.microsoft.com/office/powerpoint/2010/main" val="184544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1.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9.pn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40.png"/><Relationship Id="rId4" Type="http://schemas.openxmlformats.org/officeDocument/2006/relationships/image" Target="../media/image11.jpe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49.tif"/><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2.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tif"/><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11.jpeg"/><Relationship Id="rId9" Type="http://schemas.openxmlformats.org/officeDocument/2006/relationships/image" Target="../media/image51.emf"/><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49.tif"/><Relationship Id="rId3" Type="http://schemas.openxmlformats.org/officeDocument/2006/relationships/image" Target="../media/image9.pn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emf"/><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67.emf"/><Relationship Id="rId7"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1.jpeg"/><Relationship Id="rId4" Type="http://schemas.openxmlformats.org/officeDocument/2006/relationships/image" Target="../media/image9.png"/><Relationship Id="rId9"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1.jpeg"/><Relationship Id="rId4" Type="http://schemas.openxmlformats.org/officeDocument/2006/relationships/image" Target="../media/image9.pn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hyperlink" Target="https://doi.org/10.3390/rs15030724" TargetMode="External"/><Relationship Id="rId3" Type="http://schemas.openxmlformats.org/officeDocument/2006/relationships/image" Target="../media/image9.png"/><Relationship Id="rId7" Type="http://schemas.openxmlformats.org/officeDocument/2006/relationships/hyperlink" Target="https://doi.org/10.3390/rs1324516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doi.org/10.3390/rs11111305" TargetMode="External"/><Relationship Id="rId5" Type="http://schemas.openxmlformats.org/officeDocument/2006/relationships/image" Target="../media/image19.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9.png"/><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0" Type="http://schemas.openxmlformats.org/officeDocument/2006/relationships/image" Target="../media/image23.jpeg"/><Relationship Id="rId4" Type="http://schemas.openxmlformats.org/officeDocument/2006/relationships/image" Target="../media/image11.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mappa, schermata&#10;&#10;Il contenuto generato dall'IA potrebbe non essere corretto.">
            <a:extLst>
              <a:ext uri="{FF2B5EF4-FFF2-40B4-BE49-F238E27FC236}">
                <a16:creationId xmlns:a16="http://schemas.microsoft.com/office/drawing/2014/main" id="{742652A8-D656-A258-8E96-42CBAFDBF710}"/>
              </a:ext>
            </a:extLst>
          </p:cNvPr>
          <p:cNvPicPr>
            <a:picLocks noChangeAspect="1"/>
          </p:cNvPicPr>
          <p:nvPr/>
        </p:nvPicPr>
        <p:blipFill>
          <a:blip r:embed="rId2" cstate="hqprint">
            <a:alphaModFix amt="35000"/>
            <a:extLst>
              <a:ext uri="{28A0092B-C50C-407E-A947-70E740481C1C}">
                <a14:useLocalDpi xmlns:a14="http://schemas.microsoft.com/office/drawing/2010/main"/>
              </a:ext>
            </a:extLst>
          </a:blip>
          <a:srcRect/>
          <a:stretch/>
        </p:blipFill>
        <p:spPr>
          <a:xfrm flipV="1">
            <a:off x="-159658" y="-740230"/>
            <a:ext cx="12496801" cy="7670800"/>
          </a:xfrm>
          <a:prstGeom prst="rect">
            <a:avLst/>
          </a:prstGeom>
        </p:spPr>
      </p:pic>
      <p:sp>
        <p:nvSpPr>
          <p:cNvPr id="11" name="Rettangolo 10">
            <a:extLst>
              <a:ext uri="{FF2B5EF4-FFF2-40B4-BE49-F238E27FC236}">
                <a16:creationId xmlns:a16="http://schemas.microsoft.com/office/drawing/2014/main" id="{9C9E97E3-090D-324F-F63C-00B51506B589}"/>
              </a:ext>
            </a:extLst>
          </p:cNvPr>
          <p:cNvSpPr/>
          <p:nvPr/>
        </p:nvSpPr>
        <p:spPr>
          <a:xfrm>
            <a:off x="-159658" y="-114300"/>
            <a:ext cx="12496801" cy="1303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C5B98F07-7705-F199-E3EC-6D70517C3019}"/>
              </a:ext>
            </a:extLst>
          </p:cNvPr>
          <p:cNvSpPr>
            <a:spLocks noGrp="1"/>
          </p:cNvSpPr>
          <p:nvPr>
            <p:ph type="ctrTitle"/>
          </p:nvPr>
        </p:nvSpPr>
        <p:spPr>
          <a:xfrm>
            <a:off x="480000" y="1398588"/>
            <a:ext cx="11232000" cy="2387600"/>
          </a:xfrm>
        </p:spPr>
        <p:txBody>
          <a:bodyPr anchor="ctr">
            <a:noAutofit/>
          </a:bodyPr>
          <a:lstStyle/>
          <a:p>
            <a:r>
              <a:rPr lang="en-US" sz="4400" b="1" dirty="0">
                <a:effectLst>
                  <a:outerShdw blurRad="38100" dist="38100" dir="2700000" algn="tl">
                    <a:srgbClr val="000000">
                      <a:alpha val="43137"/>
                    </a:srgbClr>
                  </a:outerShdw>
                </a:effectLst>
              </a:rPr>
              <a:t>Shallow landslides in Northern Tuscany (Italy): a new multi-temporal inventory and its spatial and statistical analysis</a:t>
            </a:r>
            <a:br>
              <a:rPr lang="it-IT" sz="4400" b="1" dirty="0">
                <a:effectLst>
                  <a:outerShdw blurRad="38100" dist="38100" dir="2700000" algn="tl">
                    <a:srgbClr val="000000">
                      <a:alpha val="43137"/>
                    </a:srgbClr>
                  </a:outerShdw>
                </a:effectLst>
              </a:rPr>
            </a:br>
            <a:endParaRPr lang="it-IT" sz="4400" b="1" dirty="0">
              <a:effectLst>
                <a:outerShdw blurRad="38100" dist="38100" dir="2700000" algn="tl">
                  <a:srgbClr val="000000">
                    <a:alpha val="43137"/>
                  </a:srgbClr>
                </a:outerShdw>
              </a:effectLst>
            </a:endParaRPr>
          </a:p>
        </p:txBody>
      </p:sp>
      <p:sp>
        <p:nvSpPr>
          <p:cNvPr id="3" name="Sottotitolo 2">
            <a:extLst>
              <a:ext uri="{FF2B5EF4-FFF2-40B4-BE49-F238E27FC236}">
                <a16:creationId xmlns:a16="http://schemas.microsoft.com/office/drawing/2014/main" id="{931EAF5F-FF69-E658-6961-78EBE83DCA99}"/>
              </a:ext>
            </a:extLst>
          </p:cNvPr>
          <p:cNvSpPr>
            <a:spLocks noGrp="1"/>
          </p:cNvSpPr>
          <p:nvPr>
            <p:ph type="subTitle" idx="1"/>
          </p:nvPr>
        </p:nvSpPr>
        <p:spPr>
          <a:xfrm>
            <a:off x="1524000" y="3754437"/>
            <a:ext cx="9144000" cy="2198687"/>
          </a:xfrm>
        </p:spPr>
        <p:txBody>
          <a:bodyPr>
            <a:normAutofit/>
          </a:bodyPr>
          <a:lstStyle/>
          <a:p>
            <a:r>
              <a:rPr lang="it-IT" i="1" dirty="0"/>
              <a:t>Enrico D'Addario</a:t>
            </a:r>
            <a:r>
              <a:rPr lang="it-IT" i="1" baseline="30000" dirty="0"/>
              <a:t>1</a:t>
            </a:r>
            <a:r>
              <a:rPr lang="it-IT" dirty="0"/>
              <a:t>, Giulio Masoni</a:t>
            </a:r>
            <a:r>
              <a:rPr lang="it-IT" i="1" baseline="30000" dirty="0"/>
              <a:t>1</a:t>
            </a:r>
            <a:r>
              <a:rPr lang="it-IT" dirty="0"/>
              <a:t>, </a:t>
            </a:r>
            <a:r>
              <a:rPr lang="it-IT" b="1" dirty="0"/>
              <a:t>Eduardo </a:t>
            </a:r>
            <a:r>
              <a:rPr lang="it-IT" b="1" dirty="0" err="1"/>
              <a:t>R</a:t>
            </a:r>
            <a:r>
              <a:rPr lang="it-IT" b="1" dirty="0"/>
              <a:t>. Oliveira</a:t>
            </a:r>
            <a:r>
              <a:rPr lang="it-IT" b="1" i="1" baseline="30000" dirty="0"/>
              <a:t>1,2</a:t>
            </a:r>
            <a:r>
              <a:rPr lang="it-IT" dirty="0"/>
              <a:t>, Moira Pippi</a:t>
            </a:r>
            <a:r>
              <a:rPr lang="it-IT" b="1" i="1" baseline="30000" dirty="0"/>
              <a:t>1</a:t>
            </a:r>
            <a:r>
              <a:rPr lang="it-IT" dirty="0"/>
              <a:t>, and Leonardo Disperati</a:t>
            </a:r>
            <a:r>
              <a:rPr lang="it-IT" b="1" i="1" baseline="30000" dirty="0"/>
              <a:t>1</a:t>
            </a:r>
          </a:p>
          <a:p>
            <a:pPr>
              <a:lnSpc>
                <a:spcPct val="110000"/>
              </a:lnSpc>
            </a:pPr>
            <a:r>
              <a:rPr lang="it-IT" sz="1800" dirty="0"/>
              <a:t>PICO3.2 | EGU25-19624</a:t>
            </a:r>
          </a:p>
          <a:p>
            <a:pPr>
              <a:lnSpc>
                <a:spcPct val="110000"/>
              </a:lnSpc>
            </a:pPr>
            <a:r>
              <a:rPr lang="it-IT" sz="1600" b="1" i="1" baseline="30000" dirty="0"/>
              <a:t>1</a:t>
            </a:r>
            <a:r>
              <a:rPr lang="it-IT" sz="1400" dirty="0"/>
              <a:t>University of Siena, </a:t>
            </a:r>
            <a:r>
              <a:rPr lang="it-IT" sz="1400" dirty="0" err="1"/>
              <a:t>Physical</a:t>
            </a:r>
            <a:r>
              <a:rPr lang="it-IT" sz="1400" dirty="0"/>
              <a:t>, Earth and </a:t>
            </a:r>
            <a:r>
              <a:rPr lang="it-IT" sz="1400" dirty="0" err="1"/>
              <a:t>Environmental</a:t>
            </a:r>
            <a:r>
              <a:rPr lang="it-IT" sz="1400" dirty="0"/>
              <a:t> Science Department, Siena, </a:t>
            </a:r>
            <a:r>
              <a:rPr lang="it-IT" sz="1400" dirty="0" err="1"/>
              <a:t>Italy</a:t>
            </a:r>
            <a:endParaRPr lang="it-IT" sz="1400" dirty="0"/>
          </a:p>
          <a:p>
            <a:pPr>
              <a:lnSpc>
                <a:spcPct val="110000"/>
              </a:lnSpc>
            </a:pPr>
            <a:r>
              <a:rPr lang="en-US" sz="1600" b="1" i="1" baseline="30000" dirty="0"/>
              <a:t>2</a:t>
            </a:r>
            <a:r>
              <a:rPr lang="en-US" sz="1400" dirty="0"/>
              <a:t>University of Aveiro, Department of Environment and Planning &amp; CESAM, Aveiro, Portugal</a:t>
            </a:r>
            <a:endParaRPr lang="it-IT" sz="1400" dirty="0"/>
          </a:p>
          <a:p>
            <a:endParaRPr lang="it-IT" dirty="0"/>
          </a:p>
        </p:txBody>
      </p:sp>
      <p:pic>
        <p:nvPicPr>
          <p:cNvPr id="6" name="Elemento grafico 5">
            <a:extLst>
              <a:ext uri="{FF2B5EF4-FFF2-40B4-BE49-F238E27FC236}">
                <a16:creationId xmlns:a16="http://schemas.microsoft.com/office/drawing/2014/main" id="{95074FDD-5446-6847-3AC9-0921857B7E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28" y="87301"/>
            <a:ext cx="6790860" cy="942987"/>
          </a:xfrm>
          <a:prstGeom prst="rect">
            <a:avLst/>
          </a:prstGeom>
        </p:spPr>
      </p:pic>
      <p:sp>
        <p:nvSpPr>
          <p:cNvPr id="7" name="Segnaposto piè di pagina 6">
            <a:extLst>
              <a:ext uri="{FF2B5EF4-FFF2-40B4-BE49-F238E27FC236}">
                <a16:creationId xmlns:a16="http://schemas.microsoft.com/office/drawing/2014/main" id="{54A1924C-EFE0-C2E6-3A27-F6577444AE40}"/>
              </a:ext>
            </a:extLst>
          </p:cNvPr>
          <p:cNvSpPr>
            <a:spLocks noGrp="1"/>
          </p:cNvSpPr>
          <p:nvPr>
            <p:ph type="ftr" sz="quarter" idx="11"/>
          </p:nvPr>
        </p:nvSpPr>
        <p:spPr>
          <a:xfrm>
            <a:off x="1056000" y="6492875"/>
            <a:ext cx="10080000" cy="365125"/>
          </a:xfrm>
        </p:spPr>
        <p:txBody>
          <a:bodyPr/>
          <a:lstStyle/>
          <a:p>
            <a:r>
              <a:rPr lang="en-US" sz="1100" dirty="0"/>
              <a:t>Shallow landslides in Northern Tuscany (Italy): a new multi-temporal inventory and its spatial and statistical analysis - Enrico D'Addario et al.  enrico.daddario@unisi.it</a:t>
            </a:r>
            <a:endParaRPr lang="it-IT" sz="1100" dirty="0"/>
          </a:p>
        </p:txBody>
      </p:sp>
      <p:sp>
        <p:nvSpPr>
          <p:cNvPr id="8" name="Segnaposto numero diapositiva 7">
            <a:extLst>
              <a:ext uri="{FF2B5EF4-FFF2-40B4-BE49-F238E27FC236}">
                <a16:creationId xmlns:a16="http://schemas.microsoft.com/office/drawing/2014/main" id="{92C4D613-C625-7E88-0C6A-92B46427E7CF}"/>
              </a:ext>
            </a:extLst>
          </p:cNvPr>
          <p:cNvSpPr>
            <a:spLocks noGrp="1"/>
          </p:cNvSpPr>
          <p:nvPr>
            <p:ph type="sldNum" sz="quarter" idx="12"/>
          </p:nvPr>
        </p:nvSpPr>
        <p:spPr/>
        <p:txBody>
          <a:bodyPr/>
          <a:lstStyle/>
          <a:p>
            <a:fld id="{8E616805-63D1-4E18-B3AF-CF118F4DB48F}" type="slidenum">
              <a:rPr lang="it-IT" smtClean="0"/>
              <a:t>1</a:t>
            </a:fld>
            <a:endParaRPr lang="it-IT"/>
          </a:p>
        </p:txBody>
      </p:sp>
      <p:pic>
        <p:nvPicPr>
          <p:cNvPr id="13" name="Immagine 12" descr="Immagine che contiene Carattere, logo, Elementi grafici, testo&#10;&#10;Il contenuto generato dall'IA potrebbe non essere corretto.">
            <a:extLst>
              <a:ext uri="{FF2B5EF4-FFF2-40B4-BE49-F238E27FC236}">
                <a16:creationId xmlns:a16="http://schemas.microsoft.com/office/drawing/2014/main" id="{005DAEAD-028A-9837-CD00-0D2A42509706}"/>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3475"/>
            <a:ext cx="1669547" cy="434525"/>
          </a:xfrm>
          <a:prstGeom prst="rect">
            <a:avLst/>
          </a:prstGeom>
        </p:spPr>
      </p:pic>
      <p:pic>
        <p:nvPicPr>
          <p:cNvPr id="15" name="Immagine 14" descr="Immagine che contiene logo, simbolo, Elementi grafici, design&#10;&#10;Il contenuto generato dall'IA potrebbe non essere corretto.">
            <a:extLst>
              <a:ext uri="{FF2B5EF4-FFF2-40B4-BE49-F238E27FC236}">
                <a16:creationId xmlns:a16="http://schemas.microsoft.com/office/drawing/2014/main" id="{A40DD1C7-6FCD-DDF0-FE3A-2B24CFB8F5E3}"/>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341468" y="198794"/>
            <a:ext cx="759736" cy="720000"/>
          </a:xfrm>
          <a:prstGeom prst="rect">
            <a:avLst/>
          </a:prstGeom>
        </p:spPr>
      </p:pic>
      <p:pic>
        <p:nvPicPr>
          <p:cNvPr id="16" name="Immagine 15" descr="Immagine che contiene testo, Carattere, logo, cerchio&#10;&#10;Il contenuto generato dall'IA potrebbe non essere corretto.">
            <a:extLst>
              <a:ext uri="{FF2B5EF4-FFF2-40B4-BE49-F238E27FC236}">
                <a16:creationId xmlns:a16="http://schemas.microsoft.com/office/drawing/2014/main" id="{3A7F7C08-D7E3-1267-03B2-4272193DD2C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680373" y="6141720"/>
            <a:ext cx="511627" cy="716280"/>
          </a:xfrm>
          <a:prstGeom prst="rect">
            <a:avLst/>
          </a:prstGeom>
        </p:spPr>
      </p:pic>
      <p:pic>
        <p:nvPicPr>
          <p:cNvPr id="9" name="Immagine 8">
            <a:extLst>
              <a:ext uri="{FF2B5EF4-FFF2-40B4-BE49-F238E27FC236}">
                <a16:creationId xmlns:a16="http://schemas.microsoft.com/office/drawing/2014/main" id="{F1C9CDCB-DA57-8FBF-9CC5-6E4F4262A8D5}"/>
              </a:ext>
            </a:extLst>
          </p:cNvPr>
          <p:cNvPicPr>
            <a:picLocks noChangeAspect="1"/>
          </p:cNvPicPr>
          <p:nvPr/>
        </p:nvPicPr>
        <p:blipFill>
          <a:blip r:embed="rId8" cstate="hqprint">
            <a:extLst>
              <a:ext uri="{28A0092B-C50C-407E-A947-70E740481C1C}">
                <a14:useLocalDpi xmlns:a14="http://schemas.microsoft.com/office/drawing/2010/main"/>
              </a:ext>
            </a:extLst>
          </a:blip>
          <a:srcRect t="7938" b="23597"/>
          <a:stretch/>
        </p:blipFill>
        <p:spPr>
          <a:xfrm>
            <a:off x="266661" y="5070652"/>
            <a:ext cx="1321308" cy="1280253"/>
          </a:xfrm>
          <a:prstGeom prst="rect">
            <a:avLst/>
          </a:prstGeom>
        </p:spPr>
      </p:pic>
    </p:spTree>
    <p:extLst>
      <p:ext uri="{BB962C8B-B14F-4D97-AF65-F5344CB8AC3E}">
        <p14:creationId xmlns:p14="http://schemas.microsoft.com/office/powerpoint/2010/main" val="2187542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781270-A75E-311F-F358-DAAE3798C598}"/>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14E37455-7589-B9AE-B973-C3EF4C99AC51}"/>
              </a:ext>
            </a:extLst>
          </p:cNvPr>
          <p:cNvSpPr>
            <a:spLocks noGrp="1"/>
          </p:cNvSpPr>
          <p:nvPr>
            <p:ph type="sldNum" sz="quarter" idx="12"/>
          </p:nvPr>
        </p:nvSpPr>
        <p:spPr>
          <a:xfrm>
            <a:off x="9305846" y="6356350"/>
            <a:ext cx="2743200" cy="365125"/>
          </a:xfrm>
        </p:spPr>
        <p:txBody>
          <a:bodyPr/>
          <a:lstStyle/>
          <a:p>
            <a:fld id="{8E616805-63D1-4E18-B3AF-CF118F4DB48F}" type="slidenum">
              <a:rPr lang="it-IT" smtClean="0"/>
              <a:t>10</a:t>
            </a:fld>
            <a:endParaRPr lang="it-IT" dirty="0"/>
          </a:p>
        </p:txBody>
      </p:sp>
      <p:sp>
        <p:nvSpPr>
          <p:cNvPr id="8" name="Segnaposto piè di pagina 6">
            <a:extLst>
              <a:ext uri="{FF2B5EF4-FFF2-40B4-BE49-F238E27FC236}">
                <a16:creationId xmlns:a16="http://schemas.microsoft.com/office/drawing/2014/main" id="{EAE96A2F-4616-81D4-2FCA-B2C4351BCD87}"/>
              </a:ext>
            </a:extLst>
          </p:cNvPr>
          <p:cNvSpPr txBox="1">
            <a:spLocks/>
          </p:cNvSpPr>
          <p:nvPr/>
        </p:nvSpPr>
        <p:spPr>
          <a:xfrm>
            <a:off x="1751246"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D5D02717-274E-719B-A0AD-76CDE82FE875}"/>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A02F8C38-46F1-CA20-7534-70E81D226E85}"/>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48F33C95-E6EC-6E94-2F5A-9EE4FB94E2D7}"/>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B8280124-9B1E-8DFF-D9E0-DA751DC23D1F}"/>
              </a:ext>
            </a:extLst>
          </p:cNvPr>
          <p:cNvSpPr/>
          <p:nvPr/>
        </p:nvSpPr>
        <p:spPr>
          <a:xfrm>
            <a:off x="2521714" y="25552"/>
            <a:ext cx="1404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err="1">
                <a:effectLst>
                  <a:outerShdw blurRad="38100" dist="38100" dir="2700000" algn="tl">
                    <a:srgbClr val="000000">
                      <a:alpha val="43137"/>
                    </a:srgbClr>
                  </a:outerShdw>
                </a:effectLst>
              </a:rPr>
              <a:t>Automatic</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change</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detection</a:t>
            </a:r>
            <a:endParaRPr lang="it-IT" sz="1400" b="1" dirty="0">
              <a:effectLst>
                <a:outerShdw blurRad="38100" dist="38100" dir="2700000" algn="tl">
                  <a:srgbClr val="000000">
                    <a:alpha val="43137"/>
                  </a:srgbClr>
                </a:outerShdw>
              </a:effectLst>
            </a:endParaRPr>
          </a:p>
        </p:txBody>
      </p:sp>
      <p:sp>
        <p:nvSpPr>
          <p:cNvPr id="37" name="Rettangolo con due angoli in diagonale arrotondati 36">
            <a:extLst>
              <a:ext uri="{FF2B5EF4-FFF2-40B4-BE49-F238E27FC236}">
                <a16:creationId xmlns:a16="http://schemas.microsoft.com/office/drawing/2014/main" id="{A42B5E05-2E7A-82EF-7939-0F1242301B07}"/>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DBC16739-A057-E4DB-296D-073F3BB2067F}"/>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D8A6A0C4-82B3-3890-067E-0FC2E56F4FAA}"/>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D7969001-A3F6-7DD1-A51A-03CB7894E32B}"/>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sp>
        <p:nvSpPr>
          <p:cNvPr id="153" name="Titolo 1">
            <a:extLst>
              <a:ext uri="{FF2B5EF4-FFF2-40B4-BE49-F238E27FC236}">
                <a16:creationId xmlns:a16="http://schemas.microsoft.com/office/drawing/2014/main" id="{9C7FA798-92D9-8363-E207-A99778F2BADA}"/>
              </a:ext>
            </a:extLst>
          </p:cNvPr>
          <p:cNvSpPr>
            <a:spLocks noGrp="1"/>
          </p:cNvSpPr>
          <p:nvPr>
            <p:ph type="title"/>
          </p:nvPr>
        </p:nvSpPr>
        <p:spPr>
          <a:xfrm>
            <a:off x="402936" y="780910"/>
            <a:ext cx="9567270" cy="618663"/>
          </a:xfrm>
        </p:spPr>
        <p:txBody>
          <a:bodyPr>
            <a:normAutofit/>
          </a:bodyPr>
          <a:lstStyle/>
          <a:p>
            <a:pPr marL="180000"/>
            <a:r>
              <a:rPr lang="it-IT" sz="2800" spc="300" dirty="0" err="1">
                <a:effectLst>
                  <a:outerShdw blurRad="38100" dist="38100" dir="2700000" algn="tl">
                    <a:srgbClr val="000000">
                      <a:alpha val="43137"/>
                    </a:srgbClr>
                  </a:outerShdw>
                </a:effectLst>
              </a:rPr>
              <a:t>Change</a:t>
            </a:r>
            <a:r>
              <a:rPr lang="it-IT" sz="2800" spc="300" dirty="0">
                <a:effectLst>
                  <a:outerShdw blurRad="38100" dist="38100" dir="2700000" algn="tl">
                    <a:srgbClr val="000000">
                      <a:alpha val="43137"/>
                    </a:srgbClr>
                  </a:outerShdw>
                </a:effectLst>
              </a:rPr>
              <a:t> </a:t>
            </a:r>
            <a:r>
              <a:rPr lang="it-IT" sz="2800" spc="300" dirty="0" err="1">
                <a:effectLst>
                  <a:outerShdw blurRad="38100" dist="38100" dir="2700000" algn="tl">
                    <a:srgbClr val="000000">
                      <a:alpha val="43137"/>
                    </a:srgbClr>
                  </a:outerShdw>
                </a:effectLst>
              </a:rPr>
              <a:t>detection</a:t>
            </a:r>
            <a:r>
              <a:rPr lang="it-IT" sz="2800" spc="300" dirty="0">
                <a:effectLst>
                  <a:outerShdw blurRad="38100" dist="38100" dir="2700000" algn="tl">
                    <a:srgbClr val="000000">
                      <a:alpha val="43137"/>
                    </a:srgbClr>
                  </a:outerShdw>
                </a:effectLst>
              </a:rPr>
              <a:t> –MINDED-FBA</a:t>
            </a:r>
          </a:p>
        </p:txBody>
      </p:sp>
      <p:grpSp>
        <p:nvGrpSpPr>
          <p:cNvPr id="19" name="Gruppo 18">
            <a:extLst>
              <a:ext uri="{FF2B5EF4-FFF2-40B4-BE49-F238E27FC236}">
                <a16:creationId xmlns:a16="http://schemas.microsoft.com/office/drawing/2014/main" id="{6816BC4C-3D29-FE6C-2637-DC9F90FE09E0}"/>
              </a:ext>
            </a:extLst>
          </p:cNvPr>
          <p:cNvGrpSpPr>
            <a:grpSpLocks noChangeAspect="1"/>
          </p:cNvGrpSpPr>
          <p:nvPr/>
        </p:nvGrpSpPr>
        <p:grpSpPr>
          <a:xfrm>
            <a:off x="2070320" y="1306287"/>
            <a:ext cx="9151783" cy="5050064"/>
            <a:chOff x="2136823" y="1665994"/>
            <a:chExt cx="8051359" cy="4442837"/>
          </a:xfrm>
        </p:grpSpPr>
        <p:pic>
          <p:nvPicPr>
            <p:cNvPr id="2" name="Picture 8" descr="Aerial view of a forest&#10;&#10;Description automatically generated">
              <a:extLst>
                <a:ext uri="{FF2B5EF4-FFF2-40B4-BE49-F238E27FC236}">
                  <a16:creationId xmlns:a16="http://schemas.microsoft.com/office/drawing/2014/main" id="{9BA0196D-A2C2-5353-FF3D-98732F731A2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00467" y="1672425"/>
              <a:ext cx="3787715" cy="2423270"/>
            </a:xfrm>
            <a:prstGeom prst="rect">
              <a:avLst/>
            </a:prstGeom>
          </p:spPr>
        </p:pic>
        <p:pic>
          <p:nvPicPr>
            <p:cNvPr id="3" name="Picture 6" descr="Aerial view of a forest&#10;&#10;Description automatically generated">
              <a:extLst>
                <a:ext uri="{FF2B5EF4-FFF2-40B4-BE49-F238E27FC236}">
                  <a16:creationId xmlns:a16="http://schemas.microsoft.com/office/drawing/2014/main" id="{AC32D663-ABDF-726E-AD2E-E97B552B13A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136823" y="1665994"/>
              <a:ext cx="3854283" cy="2377931"/>
            </a:xfrm>
            <a:prstGeom prst="rect">
              <a:avLst/>
            </a:prstGeom>
          </p:spPr>
        </p:pic>
        <p:pic>
          <p:nvPicPr>
            <p:cNvPr id="4" name="Picture 12" descr="A map of a forest&#10;&#10;Description automatically generated">
              <a:extLst>
                <a:ext uri="{FF2B5EF4-FFF2-40B4-BE49-F238E27FC236}">
                  <a16:creationId xmlns:a16="http://schemas.microsoft.com/office/drawing/2014/main" id="{B7272E8D-24E3-F202-3CFC-2F942B0E80F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04100" y="4181845"/>
              <a:ext cx="2258425" cy="1926986"/>
            </a:xfrm>
            <a:prstGeom prst="rect">
              <a:avLst/>
            </a:prstGeom>
          </p:spPr>
        </p:pic>
        <p:sp>
          <p:nvSpPr>
            <p:cNvPr id="6" name="CasellaDiTesto 5">
              <a:extLst>
                <a:ext uri="{FF2B5EF4-FFF2-40B4-BE49-F238E27FC236}">
                  <a16:creationId xmlns:a16="http://schemas.microsoft.com/office/drawing/2014/main" id="{8B3939AC-EEB6-21FC-B729-71256EDE119C}"/>
                </a:ext>
              </a:extLst>
            </p:cNvPr>
            <p:cNvSpPr txBox="1"/>
            <p:nvPr/>
          </p:nvSpPr>
          <p:spPr>
            <a:xfrm>
              <a:off x="2506614" y="4060648"/>
              <a:ext cx="652743" cy="369332"/>
            </a:xfrm>
            <a:prstGeom prst="rect">
              <a:avLst/>
            </a:prstGeom>
            <a:solidFill>
              <a:schemeClr val="bg1">
                <a:lumMod val="75000"/>
              </a:schemeClr>
            </a:solidFill>
          </p:spPr>
          <p:txBody>
            <a:bodyPr wrap="none" rtlCol="0">
              <a:spAutoFit/>
            </a:bodyPr>
            <a:lstStyle/>
            <a:p>
              <a:r>
                <a:rPr lang="it-IT" b="1" dirty="0"/>
                <a:t>2013</a:t>
              </a:r>
            </a:p>
          </p:txBody>
        </p:sp>
        <p:sp>
          <p:nvSpPr>
            <p:cNvPr id="7" name="CasellaDiTesto 6">
              <a:extLst>
                <a:ext uri="{FF2B5EF4-FFF2-40B4-BE49-F238E27FC236}">
                  <a16:creationId xmlns:a16="http://schemas.microsoft.com/office/drawing/2014/main" id="{DA659864-FB11-B52F-1CF7-CCB7BC911F40}"/>
                </a:ext>
              </a:extLst>
            </p:cNvPr>
            <p:cNvSpPr txBox="1"/>
            <p:nvPr/>
          </p:nvSpPr>
          <p:spPr>
            <a:xfrm>
              <a:off x="8326250" y="4060648"/>
              <a:ext cx="652743" cy="369332"/>
            </a:xfrm>
            <a:prstGeom prst="rect">
              <a:avLst/>
            </a:prstGeom>
            <a:solidFill>
              <a:schemeClr val="bg1">
                <a:lumMod val="75000"/>
              </a:schemeClr>
            </a:solidFill>
          </p:spPr>
          <p:txBody>
            <a:bodyPr wrap="none" rtlCol="0">
              <a:spAutoFit/>
            </a:bodyPr>
            <a:lstStyle/>
            <a:p>
              <a:r>
                <a:rPr lang="it-IT" b="1" dirty="0"/>
                <a:t>2016</a:t>
              </a:r>
            </a:p>
          </p:txBody>
        </p:sp>
        <p:pic>
          <p:nvPicPr>
            <p:cNvPr id="10" name="Picture 12">
              <a:extLst>
                <a:ext uri="{FF2B5EF4-FFF2-40B4-BE49-F238E27FC236}">
                  <a16:creationId xmlns:a16="http://schemas.microsoft.com/office/drawing/2014/main" id="{4EABD150-8AB6-5A62-B3D0-626633852F0D}"/>
                </a:ext>
              </a:extLst>
            </p:cNvPr>
            <p:cNvPicPr>
              <a:picLocks noChangeAspect="1"/>
            </p:cNvPicPr>
            <p:nvPr/>
          </p:nvPicPr>
          <p:blipFill>
            <a:blip r:embed="rId8"/>
            <a:stretch>
              <a:fillRect/>
            </a:stretch>
          </p:blipFill>
          <p:spPr>
            <a:xfrm>
              <a:off x="6914794" y="5827100"/>
              <a:ext cx="1903061" cy="111701"/>
            </a:xfrm>
            <a:prstGeom prst="rect">
              <a:avLst/>
            </a:prstGeom>
          </p:spPr>
        </p:pic>
        <p:pic>
          <p:nvPicPr>
            <p:cNvPr id="11" name="Picture 4">
              <a:extLst>
                <a:ext uri="{FF2B5EF4-FFF2-40B4-BE49-F238E27FC236}">
                  <a16:creationId xmlns:a16="http://schemas.microsoft.com/office/drawing/2014/main" id="{94893559-263A-6C57-A3B7-117FD86175C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862525" y="5508236"/>
              <a:ext cx="832054" cy="318864"/>
            </a:xfrm>
            <a:prstGeom prst="rect">
              <a:avLst/>
            </a:prstGeom>
          </p:spPr>
        </p:pic>
        <p:cxnSp>
          <p:nvCxnSpPr>
            <p:cNvPr id="12" name="Straight Arrow Connector 30">
              <a:extLst>
                <a:ext uri="{FF2B5EF4-FFF2-40B4-BE49-F238E27FC236}">
                  <a16:creationId xmlns:a16="http://schemas.microsoft.com/office/drawing/2014/main" id="{A09BA5BE-1027-8884-38DF-21034E08CD37}"/>
                </a:ext>
              </a:extLst>
            </p:cNvPr>
            <p:cNvCxnSpPr>
              <a:cxnSpLocks/>
            </p:cNvCxnSpPr>
            <p:nvPr/>
          </p:nvCxnSpPr>
          <p:spPr>
            <a:xfrm flipH="1">
              <a:off x="6264612" y="2632847"/>
              <a:ext cx="2084115" cy="2240711"/>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31">
              <a:extLst>
                <a:ext uri="{FF2B5EF4-FFF2-40B4-BE49-F238E27FC236}">
                  <a16:creationId xmlns:a16="http://schemas.microsoft.com/office/drawing/2014/main" id="{65F41A2F-7070-392B-C132-69C8D91D55A7}"/>
                </a:ext>
              </a:extLst>
            </p:cNvPr>
            <p:cNvCxnSpPr>
              <a:cxnSpLocks/>
            </p:cNvCxnSpPr>
            <p:nvPr/>
          </p:nvCxnSpPr>
          <p:spPr>
            <a:xfrm flipH="1">
              <a:off x="5417279" y="2521146"/>
              <a:ext cx="1937421" cy="228291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34">
              <a:extLst>
                <a:ext uri="{FF2B5EF4-FFF2-40B4-BE49-F238E27FC236}">
                  <a16:creationId xmlns:a16="http://schemas.microsoft.com/office/drawing/2014/main" id="{CBC46F1C-4111-61B9-648B-F12E49F7F9AE}"/>
                </a:ext>
              </a:extLst>
            </p:cNvPr>
            <p:cNvCxnSpPr>
              <a:cxnSpLocks/>
            </p:cNvCxnSpPr>
            <p:nvPr/>
          </p:nvCxnSpPr>
          <p:spPr>
            <a:xfrm flipH="1">
              <a:off x="5115295" y="2730173"/>
              <a:ext cx="1936710" cy="2240711"/>
            </a:xfrm>
            <a:prstGeom prst="straightConnector1">
              <a:avLst/>
            </a:prstGeom>
            <a:ln w="190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40">
              <a:extLst>
                <a:ext uri="{FF2B5EF4-FFF2-40B4-BE49-F238E27FC236}">
                  <a16:creationId xmlns:a16="http://schemas.microsoft.com/office/drawing/2014/main" id="{8550804D-C9F8-5F1A-FC64-34B5490831F7}"/>
                </a:ext>
              </a:extLst>
            </p:cNvPr>
            <p:cNvSpPr txBox="1"/>
            <p:nvPr/>
          </p:nvSpPr>
          <p:spPr>
            <a:xfrm rot="18634068">
              <a:off x="4830925" y="3475722"/>
              <a:ext cx="2500008" cy="307777"/>
            </a:xfrm>
            <a:prstGeom prst="rect">
              <a:avLst/>
            </a:prstGeom>
            <a:noFill/>
          </p:spPr>
          <p:txBody>
            <a:bodyPr wrap="square" rtlCol="0">
              <a:spAutoFit/>
            </a:bodyPr>
            <a:lstStyle/>
            <a:p>
              <a:r>
                <a:rPr lang="pt-PT" sz="1400" dirty="0"/>
                <a:t>Vegetation regrowth</a:t>
              </a:r>
              <a:endParaRPr lang="en-GB" sz="1400" dirty="0"/>
            </a:p>
          </p:txBody>
        </p:sp>
        <p:sp>
          <p:nvSpPr>
            <p:cNvPr id="16" name="TextBox 41">
              <a:extLst>
                <a:ext uri="{FF2B5EF4-FFF2-40B4-BE49-F238E27FC236}">
                  <a16:creationId xmlns:a16="http://schemas.microsoft.com/office/drawing/2014/main" id="{B911E4CA-F190-5CBE-1B8A-5B16A59BF5DD}"/>
                </a:ext>
              </a:extLst>
            </p:cNvPr>
            <p:cNvSpPr txBox="1"/>
            <p:nvPr/>
          </p:nvSpPr>
          <p:spPr>
            <a:xfrm rot="18598433">
              <a:off x="5182462" y="3633072"/>
              <a:ext cx="2500008" cy="307777"/>
            </a:xfrm>
            <a:prstGeom prst="rect">
              <a:avLst/>
            </a:prstGeom>
            <a:noFill/>
          </p:spPr>
          <p:txBody>
            <a:bodyPr wrap="square" rtlCol="0">
              <a:spAutoFit/>
            </a:bodyPr>
            <a:lstStyle/>
            <a:p>
              <a:r>
                <a:rPr lang="pt-PT" sz="1400" dirty="0"/>
                <a:t>Clearcutting</a:t>
              </a:r>
              <a:endParaRPr lang="en-GB" sz="1400" dirty="0"/>
            </a:p>
          </p:txBody>
        </p:sp>
        <p:sp>
          <p:nvSpPr>
            <p:cNvPr id="17" name="TextBox 42">
              <a:extLst>
                <a:ext uri="{FF2B5EF4-FFF2-40B4-BE49-F238E27FC236}">
                  <a16:creationId xmlns:a16="http://schemas.microsoft.com/office/drawing/2014/main" id="{CEFD7664-61B0-1CFF-1B9A-D3DD78CEF70D}"/>
                </a:ext>
              </a:extLst>
            </p:cNvPr>
            <p:cNvSpPr txBox="1"/>
            <p:nvPr/>
          </p:nvSpPr>
          <p:spPr>
            <a:xfrm rot="18759896">
              <a:off x="5993903" y="3829832"/>
              <a:ext cx="2500008" cy="307777"/>
            </a:xfrm>
            <a:prstGeom prst="rect">
              <a:avLst/>
            </a:prstGeom>
            <a:noFill/>
          </p:spPr>
          <p:txBody>
            <a:bodyPr wrap="square" rtlCol="0">
              <a:spAutoFit/>
            </a:bodyPr>
            <a:lstStyle/>
            <a:p>
              <a:r>
                <a:rPr lang="pt-PT" sz="1400" dirty="0"/>
                <a:t>New landslide</a:t>
              </a:r>
              <a:endParaRPr lang="en-GB" sz="1400" dirty="0"/>
            </a:p>
          </p:txBody>
        </p:sp>
        <p:sp>
          <p:nvSpPr>
            <p:cNvPr id="18" name="CasellaDiTesto 17">
              <a:extLst>
                <a:ext uri="{FF2B5EF4-FFF2-40B4-BE49-F238E27FC236}">
                  <a16:creationId xmlns:a16="http://schemas.microsoft.com/office/drawing/2014/main" id="{D2189362-9822-DECB-BBBF-3136E46F614D}"/>
                </a:ext>
              </a:extLst>
            </p:cNvPr>
            <p:cNvSpPr txBox="1"/>
            <p:nvPr/>
          </p:nvSpPr>
          <p:spPr>
            <a:xfrm>
              <a:off x="7576132" y="4935062"/>
              <a:ext cx="1500236" cy="646331"/>
            </a:xfrm>
            <a:prstGeom prst="rect">
              <a:avLst/>
            </a:prstGeom>
            <a:solidFill>
              <a:schemeClr val="bg1">
                <a:lumMod val="75000"/>
              </a:schemeClr>
            </a:solidFill>
          </p:spPr>
          <p:txBody>
            <a:bodyPr wrap="square" rtlCol="0">
              <a:spAutoFit/>
            </a:bodyPr>
            <a:lstStyle/>
            <a:p>
              <a:r>
                <a:rPr lang="it-IT" b="1" dirty="0"/>
                <a:t>Image of </a:t>
              </a:r>
              <a:r>
                <a:rPr lang="it-IT" b="1" dirty="0" err="1"/>
                <a:t>changes</a:t>
              </a:r>
              <a:endParaRPr lang="it-IT" b="1" dirty="0"/>
            </a:p>
          </p:txBody>
        </p:sp>
      </p:grpSp>
      <p:sp>
        <p:nvSpPr>
          <p:cNvPr id="20" name="CasellaDiTesto 19">
            <a:extLst>
              <a:ext uri="{FF2B5EF4-FFF2-40B4-BE49-F238E27FC236}">
                <a16:creationId xmlns:a16="http://schemas.microsoft.com/office/drawing/2014/main" id="{689EFA9B-D5B4-D7DC-A8BC-B792991B601F}"/>
              </a:ext>
            </a:extLst>
          </p:cNvPr>
          <p:cNvSpPr txBox="1"/>
          <p:nvPr/>
        </p:nvSpPr>
        <p:spPr>
          <a:xfrm>
            <a:off x="600932" y="4646614"/>
            <a:ext cx="3200936" cy="1200329"/>
          </a:xfrm>
          <a:prstGeom prst="rect">
            <a:avLst/>
          </a:prstGeom>
          <a:noFill/>
        </p:spPr>
        <p:txBody>
          <a:bodyPr wrap="square">
            <a:spAutoFit/>
          </a:bodyPr>
          <a:lstStyle/>
          <a:p>
            <a:br>
              <a:rPr lang="en-US" dirty="0"/>
            </a:br>
            <a:r>
              <a:rPr lang="en-US" b="0" i="0" dirty="0">
                <a:solidFill>
                  <a:srgbClr val="1F1F1F"/>
                </a:solidFill>
                <a:effectLst/>
                <a:latin typeface="Arial" panose="020B0604020202020204" pitchFamily="34" charset="0"/>
              </a:rPr>
              <a:t>Example 1 - identification of landslide, clearcutting and regrowth areas</a:t>
            </a:r>
            <a:endParaRPr lang="it-IT" dirty="0"/>
          </a:p>
        </p:txBody>
      </p:sp>
    </p:spTree>
    <p:extLst>
      <p:ext uri="{BB962C8B-B14F-4D97-AF65-F5344CB8AC3E}">
        <p14:creationId xmlns:p14="http://schemas.microsoft.com/office/powerpoint/2010/main" val="641604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E3EA5F-AF4B-14B4-65A6-C61BBBC5096F}"/>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FDA1F41-8C1B-D919-95F2-D29BF577FD02}"/>
              </a:ext>
            </a:extLst>
          </p:cNvPr>
          <p:cNvSpPr>
            <a:spLocks noGrp="1"/>
          </p:cNvSpPr>
          <p:nvPr>
            <p:ph type="sldNum" sz="quarter" idx="12"/>
          </p:nvPr>
        </p:nvSpPr>
        <p:spPr>
          <a:xfrm>
            <a:off x="9305846" y="6356350"/>
            <a:ext cx="2743200" cy="365125"/>
          </a:xfrm>
        </p:spPr>
        <p:txBody>
          <a:bodyPr/>
          <a:lstStyle/>
          <a:p>
            <a:fld id="{8E616805-63D1-4E18-B3AF-CF118F4DB48F}" type="slidenum">
              <a:rPr lang="it-IT" smtClean="0"/>
              <a:t>11</a:t>
            </a:fld>
            <a:endParaRPr lang="it-IT" dirty="0"/>
          </a:p>
        </p:txBody>
      </p:sp>
      <p:sp>
        <p:nvSpPr>
          <p:cNvPr id="8" name="Segnaposto piè di pagina 6">
            <a:extLst>
              <a:ext uri="{FF2B5EF4-FFF2-40B4-BE49-F238E27FC236}">
                <a16:creationId xmlns:a16="http://schemas.microsoft.com/office/drawing/2014/main" id="{BE5E5808-5CD5-073B-26B6-5BA2CFC23102}"/>
              </a:ext>
            </a:extLst>
          </p:cNvPr>
          <p:cNvSpPr txBox="1">
            <a:spLocks/>
          </p:cNvSpPr>
          <p:nvPr/>
        </p:nvSpPr>
        <p:spPr>
          <a:xfrm>
            <a:off x="1751246"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E0B4819C-E9CB-F438-589E-7649E1BE742E}"/>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97FFCF9D-80B5-B55A-8788-22B91C6D9A54}"/>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319FEF39-4A58-6597-7234-CE1D20F19B49}"/>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98CC4186-60B1-B403-CDFB-23C36751E95D}"/>
              </a:ext>
            </a:extLst>
          </p:cNvPr>
          <p:cNvSpPr/>
          <p:nvPr/>
        </p:nvSpPr>
        <p:spPr>
          <a:xfrm>
            <a:off x="2521714" y="25552"/>
            <a:ext cx="1404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err="1">
                <a:effectLst>
                  <a:outerShdw blurRad="38100" dist="38100" dir="2700000" algn="tl">
                    <a:srgbClr val="000000">
                      <a:alpha val="43137"/>
                    </a:srgbClr>
                  </a:outerShdw>
                </a:effectLst>
              </a:rPr>
              <a:t>Automatic</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change</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detection</a:t>
            </a:r>
            <a:endParaRPr lang="it-IT" sz="1400" b="1" dirty="0">
              <a:effectLst>
                <a:outerShdw blurRad="38100" dist="38100" dir="2700000" algn="tl">
                  <a:srgbClr val="000000">
                    <a:alpha val="43137"/>
                  </a:srgbClr>
                </a:outerShdw>
              </a:effectLst>
            </a:endParaRPr>
          </a:p>
        </p:txBody>
      </p:sp>
      <p:sp>
        <p:nvSpPr>
          <p:cNvPr id="37" name="Rettangolo con due angoli in diagonale arrotondati 36">
            <a:extLst>
              <a:ext uri="{FF2B5EF4-FFF2-40B4-BE49-F238E27FC236}">
                <a16:creationId xmlns:a16="http://schemas.microsoft.com/office/drawing/2014/main" id="{58023836-05B1-918A-5D1A-F38A9948D7CE}"/>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364D2329-BD2B-4FD7-014D-3476DAA04D05}"/>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0C2C5C69-35BD-2EF0-A3BA-7E316E1AA44F}"/>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F7D0AB5B-C81D-09CD-D7A5-B9F8D1A8208C}"/>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sp>
        <p:nvSpPr>
          <p:cNvPr id="153" name="Titolo 1">
            <a:extLst>
              <a:ext uri="{FF2B5EF4-FFF2-40B4-BE49-F238E27FC236}">
                <a16:creationId xmlns:a16="http://schemas.microsoft.com/office/drawing/2014/main" id="{EBDACC8D-0FBF-BF31-B5D3-99FE341A5CF0}"/>
              </a:ext>
            </a:extLst>
          </p:cNvPr>
          <p:cNvSpPr>
            <a:spLocks noGrp="1"/>
          </p:cNvSpPr>
          <p:nvPr>
            <p:ph type="title"/>
          </p:nvPr>
        </p:nvSpPr>
        <p:spPr>
          <a:xfrm>
            <a:off x="402936" y="780910"/>
            <a:ext cx="9567270" cy="618663"/>
          </a:xfrm>
        </p:spPr>
        <p:txBody>
          <a:bodyPr>
            <a:normAutofit/>
          </a:bodyPr>
          <a:lstStyle/>
          <a:p>
            <a:pPr marL="180000"/>
            <a:r>
              <a:rPr lang="it-IT" sz="2800" spc="300" dirty="0" err="1">
                <a:effectLst>
                  <a:outerShdw blurRad="38100" dist="38100" dir="2700000" algn="tl">
                    <a:srgbClr val="000000">
                      <a:alpha val="43137"/>
                    </a:srgbClr>
                  </a:outerShdw>
                </a:effectLst>
              </a:rPr>
              <a:t>Change</a:t>
            </a:r>
            <a:r>
              <a:rPr lang="it-IT" sz="2800" spc="300" dirty="0">
                <a:effectLst>
                  <a:outerShdw blurRad="38100" dist="38100" dir="2700000" algn="tl">
                    <a:srgbClr val="000000">
                      <a:alpha val="43137"/>
                    </a:srgbClr>
                  </a:outerShdw>
                </a:effectLst>
              </a:rPr>
              <a:t> </a:t>
            </a:r>
            <a:r>
              <a:rPr lang="it-IT" sz="2800" spc="300" dirty="0" err="1">
                <a:effectLst>
                  <a:outerShdw blurRad="38100" dist="38100" dir="2700000" algn="tl">
                    <a:srgbClr val="000000">
                      <a:alpha val="43137"/>
                    </a:srgbClr>
                  </a:outerShdw>
                </a:effectLst>
              </a:rPr>
              <a:t>detection</a:t>
            </a:r>
            <a:r>
              <a:rPr lang="it-IT" sz="2800" spc="300" dirty="0">
                <a:effectLst>
                  <a:outerShdw blurRad="38100" dist="38100" dir="2700000" algn="tl">
                    <a:srgbClr val="000000">
                      <a:alpha val="43137"/>
                    </a:srgbClr>
                  </a:outerShdw>
                </a:effectLst>
              </a:rPr>
              <a:t> –MINDED-FBA</a:t>
            </a:r>
          </a:p>
        </p:txBody>
      </p:sp>
      <p:grpSp>
        <p:nvGrpSpPr>
          <p:cNvPr id="2" name="Gruppo 1">
            <a:extLst>
              <a:ext uri="{FF2B5EF4-FFF2-40B4-BE49-F238E27FC236}">
                <a16:creationId xmlns:a16="http://schemas.microsoft.com/office/drawing/2014/main" id="{83592C11-4C0B-5082-B9CC-D6B6E7663F36}"/>
              </a:ext>
            </a:extLst>
          </p:cNvPr>
          <p:cNvGrpSpPr>
            <a:grpSpLocks noChangeAspect="1"/>
          </p:cNvGrpSpPr>
          <p:nvPr/>
        </p:nvGrpSpPr>
        <p:grpSpPr>
          <a:xfrm>
            <a:off x="2017663" y="864474"/>
            <a:ext cx="8424000" cy="5593957"/>
            <a:chOff x="2446460" y="1425845"/>
            <a:chExt cx="6986622" cy="4639458"/>
          </a:xfrm>
        </p:grpSpPr>
        <p:pic>
          <p:nvPicPr>
            <p:cNvPr id="19" name="Picture 15">
              <a:extLst>
                <a:ext uri="{FF2B5EF4-FFF2-40B4-BE49-F238E27FC236}">
                  <a16:creationId xmlns:a16="http://schemas.microsoft.com/office/drawing/2014/main" id="{298B50B6-BAB5-0A9A-E5A4-E9C4EC4D8E71}"/>
                </a:ext>
              </a:extLst>
            </p:cNvPr>
            <p:cNvPicPr>
              <a:picLocks noChangeAspect="1"/>
            </p:cNvPicPr>
            <p:nvPr/>
          </p:nvPicPr>
          <p:blipFill>
            <a:blip r:embed="rId5"/>
            <a:stretch>
              <a:fillRect/>
            </a:stretch>
          </p:blipFill>
          <p:spPr>
            <a:xfrm>
              <a:off x="2446460" y="1425845"/>
              <a:ext cx="6986622" cy="4639458"/>
            </a:xfrm>
            <a:prstGeom prst="rect">
              <a:avLst/>
            </a:prstGeom>
          </p:spPr>
        </p:pic>
        <p:cxnSp>
          <p:nvCxnSpPr>
            <p:cNvPr id="20" name="Connettore 2 19">
              <a:extLst>
                <a:ext uri="{FF2B5EF4-FFF2-40B4-BE49-F238E27FC236}">
                  <a16:creationId xmlns:a16="http://schemas.microsoft.com/office/drawing/2014/main" id="{2BD708A2-D68E-C0BA-2F3F-137D00D1A9CD}"/>
                </a:ext>
              </a:extLst>
            </p:cNvPr>
            <p:cNvCxnSpPr>
              <a:cxnSpLocks/>
            </p:cNvCxnSpPr>
            <p:nvPr/>
          </p:nvCxnSpPr>
          <p:spPr>
            <a:xfrm flipH="1">
              <a:off x="5455370" y="2691667"/>
              <a:ext cx="1822188" cy="2024885"/>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1B16D2C1-1D31-F134-2AE1-8581F5B75F52}"/>
                </a:ext>
              </a:extLst>
            </p:cNvPr>
            <p:cNvSpPr txBox="1"/>
            <p:nvPr/>
          </p:nvSpPr>
          <p:spPr>
            <a:xfrm rot="18701108">
              <a:off x="4656870" y="4099500"/>
              <a:ext cx="1562992" cy="369332"/>
            </a:xfrm>
            <a:prstGeom prst="rect">
              <a:avLst/>
            </a:prstGeom>
            <a:noFill/>
          </p:spPr>
          <p:txBody>
            <a:bodyPr wrap="none" rtlCol="0">
              <a:spAutoFit/>
            </a:bodyPr>
            <a:lstStyle/>
            <a:p>
              <a:r>
                <a:rPr lang="it-IT" dirty="0"/>
                <a:t>new </a:t>
              </a:r>
              <a:r>
                <a:rPr lang="it-IT" dirty="0" err="1"/>
                <a:t>landslide</a:t>
              </a:r>
              <a:endParaRPr lang="it-IT" dirty="0"/>
            </a:p>
          </p:txBody>
        </p:sp>
        <p:cxnSp>
          <p:nvCxnSpPr>
            <p:cNvPr id="22" name="Connettore 2 21">
              <a:extLst>
                <a:ext uri="{FF2B5EF4-FFF2-40B4-BE49-F238E27FC236}">
                  <a16:creationId xmlns:a16="http://schemas.microsoft.com/office/drawing/2014/main" id="{66FDCDFF-470F-8280-5ED2-AED6659E3F81}"/>
                </a:ext>
              </a:extLst>
            </p:cNvPr>
            <p:cNvCxnSpPr>
              <a:cxnSpLocks/>
            </p:cNvCxnSpPr>
            <p:nvPr/>
          </p:nvCxnSpPr>
          <p:spPr>
            <a:xfrm flipH="1">
              <a:off x="5028677" y="2933732"/>
              <a:ext cx="1822188" cy="2197833"/>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004E74E4-3D28-3667-0632-3B6B7F44E9A1}"/>
                </a:ext>
              </a:extLst>
            </p:cNvPr>
            <p:cNvSpPr txBox="1"/>
            <p:nvPr/>
          </p:nvSpPr>
          <p:spPr>
            <a:xfrm rot="18701108">
              <a:off x="4563310" y="4619666"/>
              <a:ext cx="2506520" cy="369332"/>
            </a:xfrm>
            <a:prstGeom prst="rect">
              <a:avLst/>
            </a:prstGeom>
            <a:noFill/>
          </p:spPr>
          <p:txBody>
            <a:bodyPr wrap="none" rtlCol="0">
              <a:spAutoFit/>
            </a:bodyPr>
            <a:lstStyle/>
            <a:p>
              <a:r>
                <a:rPr lang="it-IT" dirty="0" err="1"/>
                <a:t>landslide</a:t>
              </a:r>
              <a:r>
                <a:rPr lang="it-IT" dirty="0"/>
                <a:t> </a:t>
              </a:r>
              <a:r>
                <a:rPr lang="it-IT" dirty="0" err="1"/>
                <a:t>development</a:t>
              </a:r>
              <a:r>
                <a:rPr lang="it-IT" dirty="0"/>
                <a:t> </a:t>
              </a:r>
            </a:p>
          </p:txBody>
        </p:sp>
      </p:grpSp>
      <p:sp>
        <p:nvSpPr>
          <p:cNvPr id="25" name="CasellaDiTesto 24">
            <a:extLst>
              <a:ext uri="{FF2B5EF4-FFF2-40B4-BE49-F238E27FC236}">
                <a16:creationId xmlns:a16="http://schemas.microsoft.com/office/drawing/2014/main" id="{02CD7B43-9A88-A97F-BA20-4D0F4FAD0B04}"/>
              </a:ext>
            </a:extLst>
          </p:cNvPr>
          <p:cNvSpPr txBox="1"/>
          <p:nvPr/>
        </p:nvSpPr>
        <p:spPr>
          <a:xfrm>
            <a:off x="269409" y="3908865"/>
            <a:ext cx="3562225" cy="923330"/>
          </a:xfrm>
          <a:prstGeom prst="rect">
            <a:avLst/>
          </a:prstGeom>
          <a:noFill/>
        </p:spPr>
        <p:txBody>
          <a:bodyPr wrap="square">
            <a:spAutoFit/>
          </a:bodyPr>
          <a:lstStyle/>
          <a:p>
            <a:br>
              <a:rPr lang="en-US" dirty="0">
                <a:latin typeface="+mj-lt"/>
              </a:rPr>
            </a:br>
            <a:r>
              <a:rPr lang="en-US" b="0" i="0" dirty="0">
                <a:solidFill>
                  <a:srgbClr val="1F1F1F"/>
                </a:solidFill>
                <a:effectLst/>
                <a:latin typeface="+mj-lt"/>
              </a:rPr>
              <a:t>Example 2 - identification </a:t>
            </a:r>
            <a:r>
              <a:rPr lang="en-US" dirty="0">
                <a:solidFill>
                  <a:srgbClr val="1F1F1F"/>
                </a:solidFill>
                <a:latin typeface="+mj-lt"/>
              </a:rPr>
              <a:t>and development of</a:t>
            </a:r>
            <a:r>
              <a:rPr lang="en-US" b="0" i="0" dirty="0">
                <a:solidFill>
                  <a:srgbClr val="1F1F1F"/>
                </a:solidFill>
                <a:effectLst/>
                <a:latin typeface="+mj-lt"/>
              </a:rPr>
              <a:t> landslide areas</a:t>
            </a:r>
            <a:endParaRPr lang="it-IT" dirty="0">
              <a:latin typeface="+mj-lt"/>
            </a:endParaRPr>
          </a:p>
        </p:txBody>
      </p:sp>
    </p:spTree>
    <p:extLst>
      <p:ext uri="{BB962C8B-B14F-4D97-AF65-F5344CB8AC3E}">
        <p14:creationId xmlns:p14="http://schemas.microsoft.com/office/powerpoint/2010/main" val="2251182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A94E18-F3A2-CB88-429E-A99F390BFA5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F2EB0B4-65A6-2FAB-29C8-1AA52C218F90}"/>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Visual </a:t>
            </a:r>
            <a:r>
              <a:rPr lang="it-IT" sz="3600" spc="300" dirty="0" err="1">
                <a:effectLst>
                  <a:outerShdw blurRad="38100" dist="38100" dir="2700000" algn="tl">
                    <a:srgbClr val="000000">
                      <a:alpha val="43137"/>
                    </a:srgbClr>
                  </a:outerShdw>
                </a:effectLst>
              </a:rPr>
              <a:t>detection</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E7D506B6-4D39-4DF6-5CAB-D78BC67D662D}"/>
              </a:ext>
            </a:extLst>
          </p:cNvPr>
          <p:cNvSpPr>
            <a:spLocks noGrp="1"/>
          </p:cNvSpPr>
          <p:nvPr>
            <p:ph type="sldNum" sz="quarter" idx="12"/>
          </p:nvPr>
        </p:nvSpPr>
        <p:spPr/>
        <p:txBody>
          <a:bodyPr/>
          <a:lstStyle/>
          <a:p>
            <a:fld id="{8E616805-63D1-4E18-B3AF-CF118F4DB48F}" type="slidenum">
              <a:rPr lang="it-IT" smtClean="0"/>
              <a:t>12</a:t>
            </a:fld>
            <a:endParaRPr lang="it-IT" dirty="0"/>
          </a:p>
        </p:txBody>
      </p:sp>
      <p:sp>
        <p:nvSpPr>
          <p:cNvPr id="8" name="Segnaposto piè di pagina 6">
            <a:extLst>
              <a:ext uri="{FF2B5EF4-FFF2-40B4-BE49-F238E27FC236}">
                <a16:creationId xmlns:a16="http://schemas.microsoft.com/office/drawing/2014/main" id="{1085DA6C-97AE-5928-CFA3-7428D13DE1D0}"/>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DFFF7766-DC0E-3F16-7CAF-68DBD07CA962}"/>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38BE333E-5D42-AB80-4E8F-DAB0CE7955AA}"/>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C6E662FD-F217-C2CC-6A3E-2F401982465B}"/>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83058E65-BF57-3742-3291-6732811B4A56}"/>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6BE0B578-8286-061A-6BA0-CE0F1FB690AA}"/>
              </a:ext>
            </a:extLst>
          </p:cNvPr>
          <p:cNvSpPr/>
          <p:nvPr/>
        </p:nvSpPr>
        <p:spPr>
          <a:xfrm>
            <a:off x="4556571"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Visual </a:t>
            </a:r>
            <a:r>
              <a:rPr lang="it-IT" sz="1400" b="1" dirty="0" err="1">
                <a:effectLst>
                  <a:outerShdw blurRad="38100" dist="38100" dir="2700000" algn="tl">
                    <a:srgbClr val="000000">
                      <a:alpha val="43137"/>
                    </a:srgbClr>
                  </a:outerShdw>
                </a:effectLst>
              </a:rPr>
              <a:t>detection</a:t>
            </a:r>
            <a:endParaRPr lang="it-IT" sz="1400" b="1" dirty="0">
              <a:effectLst>
                <a:outerShdw blurRad="38100" dist="38100" dir="2700000" algn="tl">
                  <a:srgbClr val="000000">
                    <a:alpha val="43137"/>
                  </a:srgbClr>
                </a:outerShdw>
              </a:effectLst>
            </a:endParaRPr>
          </a:p>
        </p:txBody>
      </p:sp>
      <p:sp>
        <p:nvSpPr>
          <p:cNvPr id="38" name="Rettangolo con due angoli in diagonale arrotondati 37">
            <a:extLst>
              <a:ext uri="{FF2B5EF4-FFF2-40B4-BE49-F238E27FC236}">
                <a16:creationId xmlns:a16="http://schemas.microsoft.com/office/drawing/2014/main" id="{61CE6A08-CB3D-A32B-4CF7-44C0195929DE}"/>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14234B35-10C4-7069-5E91-23B55CA89B9B}"/>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80279B36-E139-09F7-630E-1E75E7088416}"/>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4" name="Immagine 3">
            <a:extLst>
              <a:ext uri="{FF2B5EF4-FFF2-40B4-BE49-F238E27FC236}">
                <a16:creationId xmlns:a16="http://schemas.microsoft.com/office/drawing/2014/main" id="{9FB71AA8-ADDD-60F5-BB7F-44910D70E804}"/>
              </a:ext>
            </a:extLst>
          </p:cNvPr>
          <p:cNvPicPr>
            <a:picLocks noChangeAspect="1"/>
          </p:cNvPicPr>
          <p:nvPr/>
        </p:nvPicPr>
        <p:blipFill>
          <a:blip r:embed="rId5" cstate="print">
            <a:extLst>
              <a:ext uri="{28A0092B-C50C-407E-A947-70E740481C1C}">
                <a14:useLocalDpi xmlns:a14="http://schemas.microsoft.com/office/drawing/2010/main"/>
              </a:ext>
            </a:extLst>
          </a:blip>
          <a:srcRect l="4024"/>
          <a:stretch/>
        </p:blipFill>
        <p:spPr bwMode="auto">
          <a:xfrm>
            <a:off x="6411517" y="704427"/>
            <a:ext cx="5402580" cy="1867535"/>
          </a:xfrm>
          <a:prstGeom prst="rect">
            <a:avLst/>
          </a:prstGeom>
          <a:noFill/>
          <a:ln>
            <a:noFill/>
          </a:ln>
        </p:spPr>
      </p:pic>
      <p:pic>
        <p:nvPicPr>
          <p:cNvPr id="6" name="Immagine 5">
            <a:extLst>
              <a:ext uri="{FF2B5EF4-FFF2-40B4-BE49-F238E27FC236}">
                <a16:creationId xmlns:a16="http://schemas.microsoft.com/office/drawing/2014/main" id="{ADC687A1-3B32-7A61-022A-F7BE0011AC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6431837" y="2650807"/>
            <a:ext cx="5402580" cy="3794125"/>
          </a:xfrm>
          <a:prstGeom prst="rect">
            <a:avLst/>
          </a:prstGeom>
          <a:noFill/>
          <a:ln>
            <a:noFill/>
          </a:ln>
        </p:spPr>
      </p:pic>
      <p:pic>
        <p:nvPicPr>
          <p:cNvPr id="3" name="Picture 2" descr="20182074 (3)">
            <a:extLst>
              <a:ext uri="{FF2B5EF4-FFF2-40B4-BE49-F238E27FC236}">
                <a16:creationId xmlns:a16="http://schemas.microsoft.com/office/drawing/2014/main" id="{34358CBF-E223-4D25-9C57-FC371CAAAE68}"/>
              </a:ext>
            </a:extLst>
          </p:cNvPr>
          <p:cNvPicPr>
            <a:picLocks noChangeAspect="1" noChangeArrowheads="1"/>
          </p:cNvPicPr>
          <p:nvPr/>
        </p:nvPicPr>
        <p:blipFill>
          <a:blip r:embed="rId7" cstate="hqprint">
            <a:lum bright="10000" contrast="6000"/>
            <a:extLst>
              <a:ext uri="{28A0092B-C50C-407E-A947-70E740481C1C}">
                <a14:useLocalDpi xmlns:a14="http://schemas.microsoft.com/office/drawing/2010/main"/>
              </a:ext>
            </a:extLst>
          </a:blip>
          <a:srcRect/>
          <a:stretch>
            <a:fillRect/>
          </a:stretch>
        </p:blipFill>
        <p:spPr bwMode="auto">
          <a:xfrm>
            <a:off x="9681626" y="2581630"/>
            <a:ext cx="2132471" cy="1440000"/>
          </a:xfrm>
          <a:prstGeom prst="rect">
            <a:avLst/>
          </a:prstGeom>
          <a:noFill/>
          <a:ln w="25400" algn="ctr">
            <a:solidFill>
              <a:srgbClr val="0065EE"/>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CasellaDiTesto 12">
            <a:extLst>
              <a:ext uri="{FF2B5EF4-FFF2-40B4-BE49-F238E27FC236}">
                <a16:creationId xmlns:a16="http://schemas.microsoft.com/office/drawing/2014/main" id="{5FC3F9B5-D3AE-E399-9A8B-2DE8C5319F88}"/>
              </a:ext>
            </a:extLst>
          </p:cNvPr>
          <p:cNvSpPr txBox="1"/>
          <p:nvPr/>
        </p:nvSpPr>
        <p:spPr>
          <a:xfrm>
            <a:off x="266700" y="1364053"/>
            <a:ext cx="6144817"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t>Study area divided into 750x500 m grid cells (~1:1500 scale)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Detection of changes in texture, tone/</a:t>
            </a:r>
            <a:r>
              <a:rPr lang="en-US" sz="1600" dirty="0" err="1"/>
              <a:t>colour</a:t>
            </a:r>
            <a:r>
              <a:rPr lang="en-US" sz="1600" dirty="0"/>
              <a:t>, vegetation, and linear patterns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Identification of elliptical shaped features, elongated along the slope direction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Three-stage interpretation and validation process:</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b="1" dirty="0"/>
              <a:t>Initial Mapping</a:t>
            </a:r>
            <a:r>
              <a:rPr lang="en-US" sz="1600" dirty="0"/>
              <a:t>:  Team 1 delineates polygons and displacement </a:t>
            </a:r>
            <a:r>
              <a:rPr lang="en-US" sz="1600" dirty="0" err="1"/>
              <a:t>azimut</a:t>
            </a:r>
            <a:r>
              <a:rPr lang="en-US" sz="1600" dirty="0"/>
              <a:t> vectors across entire area. Identification of both landslides and stable “look-alike” areas</a:t>
            </a:r>
          </a:p>
          <a:p>
            <a:pPr marL="742950" lvl="1" indent="-285750">
              <a:buFont typeface="Arial" panose="020B0604020202020204" pitchFamily="34" charset="0"/>
              <a:buChar char="•"/>
            </a:pPr>
            <a:r>
              <a:rPr lang="en-US" sz="1600" b="1" dirty="0"/>
              <a:t>Review and Refinement</a:t>
            </a:r>
            <a:r>
              <a:rPr lang="en-US" sz="1600" dirty="0"/>
              <a:t>: Team 2 re-evaluates orthophotos. Adjusts boundaries, adds missed polygons, flags potential misinterpretations</a:t>
            </a:r>
          </a:p>
          <a:p>
            <a:pPr marL="742950" lvl="1" indent="-285750">
              <a:buFont typeface="Arial" panose="020B0604020202020204" pitchFamily="34" charset="0"/>
              <a:buChar char="•"/>
            </a:pPr>
            <a:r>
              <a:rPr lang="en-US" sz="1600" b="1" dirty="0"/>
              <a:t>Final Validation</a:t>
            </a:r>
            <a:r>
              <a:rPr lang="en-US" sz="1600" dirty="0"/>
              <a:t>: Team 3 checks accuracy, consistency, and quality of geometry and attributes of the database</a:t>
            </a:r>
          </a:p>
          <a:p>
            <a:endParaRPr lang="en-US" sz="1600" dirty="0"/>
          </a:p>
        </p:txBody>
      </p:sp>
      <p:sp>
        <p:nvSpPr>
          <p:cNvPr id="18" name="Estrazione 17">
            <a:extLst>
              <a:ext uri="{FF2B5EF4-FFF2-40B4-BE49-F238E27FC236}">
                <a16:creationId xmlns:a16="http://schemas.microsoft.com/office/drawing/2014/main" id="{4EE51980-FCDE-31FE-3EE2-8A13F9EBD9F6}"/>
              </a:ext>
            </a:extLst>
          </p:cNvPr>
          <p:cNvSpPr/>
          <p:nvPr/>
        </p:nvSpPr>
        <p:spPr>
          <a:xfrm>
            <a:off x="6542642" y="5999096"/>
            <a:ext cx="251460" cy="318904"/>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dirty="0"/>
              <a:t>N</a:t>
            </a:r>
          </a:p>
        </p:txBody>
      </p:sp>
      <p:sp>
        <p:nvSpPr>
          <p:cNvPr id="19" name="Estrazione 18">
            <a:extLst>
              <a:ext uri="{FF2B5EF4-FFF2-40B4-BE49-F238E27FC236}">
                <a16:creationId xmlns:a16="http://schemas.microsoft.com/office/drawing/2014/main" id="{81EAC98D-7D9F-B146-28EC-A1114FB7B8BA}"/>
              </a:ext>
            </a:extLst>
          </p:cNvPr>
          <p:cNvSpPr/>
          <p:nvPr/>
        </p:nvSpPr>
        <p:spPr>
          <a:xfrm>
            <a:off x="6542642" y="4043902"/>
            <a:ext cx="251460" cy="318904"/>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dirty="0"/>
              <a:t>N</a:t>
            </a:r>
          </a:p>
        </p:txBody>
      </p:sp>
      <p:pic>
        <p:nvPicPr>
          <p:cNvPr id="20" name="Picture 2">
            <a:extLst>
              <a:ext uri="{FF2B5EF4-FFF2-40B4-BE49-F238E27FC236}">
                <a16:creationId xmlns:a16="http://schemas.microsoft.com/office/drawing/2014/main" id="{A647EC2B-12DF-1320-A707-3636A96B1187}"/>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p:blipFill>
        <p:spPr bwMode="auto">
          <a:xfrm>
            <a:off x="9701946" y="4362806"/>
            <a:ext cx="2132471" cy="1440000"/>
          </a:xfrm>
          <a:prstGeom prst="rect">
            <a:avLst/>
          </a:prstGeom>
          <a:noFill/>
          <a:ln w="25400" algn="ctr">
            <a:solidFill>
              <a:srgbClr val="BF15F3"/>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74236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AE6C42-9AAF-3028-5A2C-0219E6051B54}"/>
            </a:ext>
          </a:extLst>
        </p:cNvPr>
        <p:cNvGrpSpPr/>
        <p:nvPr/>
      </p:nvGrpSpPr>
      <p:grpSpPr>
        <a:xfrm>
          <a:off x="0" y="0"/>
          <a:ext cx="0" cy="0"/>
          <a:chOff x="0" y="0"/>
          <a:chExt cx="0" cy="0"/>
        </a:xfrm>
      </p:grpSpPr>
      <p:pic>
        <p:nvPicPr>
          <p:cNvPr id="14" name="Immagine 13" descr="Immagine che contiene mappa, testo&#10;&#10;Il contenuto generato dall'IA potrebbe non essere corretto.">
            <a:extLst>
              <a:ext uri="{FF2B5EF4-FFF2-40B4-BE49-F238E27FC236}">
                <a16:creationId xmlns:a16="http://schemas.microsoft.com/office/drawing/2014/main" id="{EDB6EA6E-C463-A546-79E2-E1CE5EA11F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60560" y="1146623"/>
            <a:ext cx="6232262" cy="5261448"/>
          </a:xfrm>
          <a:prstGeom prst="rect">
            <a:avLst/>
          </a:prstGeom>
        </p:spPr>
      </p:pic>
      <p:pic>
        <p:nvPicPr>
          <p:cNvPr id="22" name="Immagine 21">
            <a:extLst>
              <a:ext uri="{FF2B5EF4-FFF2-40B4-BE49-F238E27FC236}">
                <a16:creationId xmlns:a16="http://schemas.microsoft.com/office/drawing/2014/main" id="{9886DB20-98FA-1AB9-D612-A1FC77D6F0AA}"/>
              </a:ext>
            </a:extLst>
          </p:cNvPr>
          <p:cNvPicPr>
            <a:picLocks noChangeAspect="1"/>
          </p:cNvPicPr>
          <p:nvPr/>
        </p:nvPicPr>
        <p:blipFill>
          <a:blip r:embed="rId4"/>
          <a:stretch>
            <a:fillRect/>
          </a:stretch>
        </p:blipFill>
        <p:spPr>
          <a:xfrm>
            <a:off x="114547" y="2372278"/>
            <a:ext cx="3814836" cy="2934394"/>
          </a:xfrm>
          <a:prstGeom prst="rect">
            <a:avLst/>
          </a:prstGeom>
        </p:spPr>
      </p:pic>
      <p:sp>
        <p:nvSpPr>
          <p:cNvPr id="2" name="Titolo 1">
            <a:extLst>
              <a:ext uri="{FF2B5EF4-FFF2-40B4-BE49-F238E27FC236}">
                <a16:creationId xmlns:a16="http://schemas.microsoft.com/office/drawing/2014/main" id="{729F1D60-33E6-3431-25AE-FAD38CCE2889}"/>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Visual </a:t>
            </a:r>
            <a:r>
              <a:rPr lang="it-IT" sz="3600" spc="300" dirty="0" err="1">
                <a:effectLst>
                  <a:outerShdw blurRad="38100" dist="38100" dir="2700000" algn="tl">
                    <a:srgbClr val="000000">
                      <a:alpha val="43137"/>
                    </a:srgbClr>
                  </a:outerShdw>
                </a:effectLst>
              </a:rPr>
              <a:t>detection</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mapped</a:t>
            </a:r>
            <a:r>
              <a:rPr lang="it-IT" sz="3600" spc="300" dirty="0">
                <a:effectLst>
                  <a:outerShdw blurRad="38100" dist="38100" dir="2700000" algn="tl">
                    <a:srgbClr val="000000">
                      <a:alpha val="43137"/>
                    </a:srgbClr>
                  </a:outerShdw>
                </a:effectLst>
              </a:rPr>
              <a:t> </a:t>
            </a:r>
            <a:r>
              <a:rPr lang="it-IT" sz="3600" spc="300" dirty="0" err="1">
                <a:effectLst>
                  <a:outerShdw blurRad="38100" dist="38100" dir="2700000" algn="tl">
                    <a:srgbClr val="000000">
                      <a:alpha val="43137"/>
                    </a:srgbClr>
                  </a:outerShdw>
                </a:effectLst>
              </a:rPr>
              <a:t>entities</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793AE073-8E23-9376-B830-B092B8F75AC2}"/>
              </a:ext>
            </a:extLst>
          </p:cNvPr>
          <p:cNvSpPr>
            <a:spLocks noGrp="1"/>
          </p:cNvSpPr>
          <p:nvPr>
            <p:ph type="sldNum" sz="quarter" idx="12"/>
          </p:nvPr>
        </p:nvSpPr>
        <p:spPr/>
        <p:txBody>
          <a:bodyPr/>
          <a:lstStyle/>
          <a:p>
            <a:fld id="{8E616805-63D1-4E18-B3AF-CF118F4DB48F}" type="slidenum">
              <a:rPr lang="it-IT" smtClean="0"/>
              <a:t>13</a:t>
            </a:fld>
            <a:endParaRPr lang="it-IT" dirty="0"/>
          </a:p>
        </p:txBody>
      </p:sp>
      <p:sp>
        <p:nvSpPr>
          <p:cNvPr id="8" name="Segnaposto piè di pagina 6">
            <a:extLst>
              <a:ext uri="{FF2B5EF4-FFF2-40B4-BE49-F238E27FC236}">
                <a16:creationId xmlns:a16="http://schemas.microsoft.com/office/drawing/2014/main" id="{35284BDF-9C81-DB54-95E4-C0F3995A362F}"/>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A1AFF872-9EE2-2593-7B3F-7054F3D939D7}"/>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34A289B4-657B-00A8-A690-4727A9677193}"/>
              </a:ext>
            </a:extLst>
          </p:cNvPr>
          <p:cNvPicPr>
            <a:picLocks noGrp="1" noChangeAspect="1"/>
          </p:cNvPicPr>
          <p:nvPr>
            <p:ph idx="1"/>
          </p:nvPr>
        </p:nvPicPr>
        <p:blipFill>
          <a:blip r:embed="rId6"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611499F4-54A8-3461-C245-03F965117441}"/>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777E3307-60F1-0007-2816-0E37A5AF8FAF}"/>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FBF312BC-8BAB-0047-46FB-64CA4B874922}"/>
              </a:ext>
            </a:extLst>
          </p:cNvPr>
          <p:cNvSpPr/>
          <p:nvPr/>
        </p:nvSpPr>
        <p:spPr>
          <a:xfrm>
            <a:off x="4556571"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Visual </a:t>
            </a:r>
            <a:r>
              <a:rPr lang="it-IT" sz="1400" b="1" dirty="0" err="1">
                <a:effectLst>
                  <a:outerShdw blurRad="38100" dist="38100" dir="2700000" algn="tl">
                    <a:srgbClr val="000000">
                      <a:alpha val="43137"/>
                    </a:srgbClr>
                  </a:outerShdw>
                </a:effectLst>
              </a:rPr>
              <a:t>detection</a:t>
            </a:r>
            <a:endParaRPr lang="it-IT" sz="1400" b="1" dirty="0">
              <a:effectLst>
                <a:outerShdw blurRad="38100" dist="38100" dir="2700000" algn="tl">
                  <a:srgbClr val="000000">
                    <a:alpha val="43137"/>
                  </a:srgbClr>
                </a:outerShdw>
              </a:effectLst>
            </a:endParaRPr>
          </a:p>
        </p:txBody>
      </p:sp>
      <p:sp>
        <p:nvSpPr>
          <p:cNvPr id="38" name="Rettangolo con due angoli in diagonale arrotondati 37">
            <a:extLst>
              <a:ext uri="{FF2B5EF4-FFF2-40B4-BE49-F238E27FC236}">
                <a16:creationId xmlns:a16="http://schemas.microsoft.com/office/drawing/2014/main" id="{7E55F983-B87B-E7B8-A581-23EB1F0E1FEF}"/>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AEF85970-BA65-734A-A78B-45ECDEBE4A63}"/>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F60D7A47-266F-2BD1-A005-EFE9F55CFEB2}"/>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6" name="Immagine 5" descr="Immagine che contiene testo, schermata, mappa&#10;&#10;Il contenuto generato dall'IA potrebbe non essere corretto.">
            <a:extLst>
              <a:ext uri="{FF2B5EF4-FFF2-40B4-BE49-F238E27FC236}">
                <a16:creationId xmlns:a16="http://schemas.microsoft.com/office/drawing/2014/main" id="{D2293ADA-64E7-547A-A2D3-25A15BD490F7}"/>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384993" y="1222659"/>
            <a:ext cx="801578" cy="2269259"/>
          </a:xfrm>
          <a:prstGeom prst="rect">
            <a:avLst/>
          </a:prstGeom>
        </p:spPr>
      </p:pic>
      <p:sp>
        <p:nvSpPr>
          <p:cNvPr id="7" name="CasellaDiTesto 6">
            <a:extLst>
              <a:ext uri="{FF2B5EF4-FFF2-40B4-BE49-F238E27FC236}">
                <a16:creationId xmlns:a16="http://schemas.microsoft.com/office/drawing/2014/main" id="{017C7490-2435-6CAF-6062-7FD28718559C}"/>
              </a:ext>
            </a:extLst>
          </p:cNvPr>
          <p:cNvSpPr txBox="1"/>
          <p:nvPr/>
        </p:nvSpPr>
        <p:spPr>
          <a:xfrm>
            <a:off x="99178" y="1433959"/>
            <a:ext cx="3876752" cy="923330"/>
          </a:xfrm>
          <a:prstGeom prst="rect">
            <a:avLst/>
          </a:prstGeom>
          <a:noFill/>
        </p:spPr>
        <p:txBody>
          <a:bodyPr wrap="square" rtlCol="0">
            <a:spAutoFit/>
          </a:bodyPr>
          <a:lstStyle/>
          <a:p>
            <a:r>
              <a:rPr lang="it-IT" dirty="0"/>
              <a:t>A </a:t>
            </a:r>
            <a:r>
              <a:rPr lang="it-IT" dirty="0" err="1"/>
              <a:t>total</a:t>
            </a:r>
            <a:r>
              <a:rPr lang="it-IT" dirty="0"/>
              <a:t> of 1569 </a:t>
            </a:r>
            <a:r>
              <a:rPr lang="it-IT" dirty="0" err="1"/>
              <a:t>entities</a:t>
            </a:r>
            <a:r>
              <a:rPr lang="it-IT" dirty="0"/>
              <a:t> </a:t>
            </a:r>
            <a:r>
              <a:rPr lang="it-IT" dirty="0" err="1"/>
              <a:t>were</a:t>
            </a:r>
            <a:r>
              <a:rPr lang="it-IT" dirty="0"/>
              <a:t> </a:t>
            </a:r>
            <a:r>
              <a:rPr lang="it-IT" dirty="0" err="1"/>
              <a:t>mapped</a:t>
            </a:r>
            <a:r>
              <a:rPr lang="it-IT" dirty="0"/>
              <a:t>:</a:t>
            </a:r>
          </a:p>
          <a:p>
            <a:pPr marL="742950" lvl="1" indent="-285750">
              <a:buFont typeface="Arial" panose="020B0604020202020204" pitchFamily="34" charset="0"/>
              <a:buChar char="•"/>
            </a:pPr>
            <a:r>
              <a:rPr lang="it-IT" dirty="0"/>
              <a:t>1294 </a:t>
            </a:r>
            <a:r>
              <a:rPr lang="it-IT" dirty="0" err="1"/>
              <a:t>as</a:t>
            </a:r>
            <a:r>
              <a:rPr lang="it-IT" dirty="0"/>
              <a:t> </a:t>
            </a:r>
            <a:r>
              <a:rPr lang="it-IT" b="1" dirty="0" err="1"/>
              <a:t>positives</a:t>
            </a:r>
            <a:endParaRPr lang="it-IT" b="1" dirty="0"/>
          </a:p>
          <a:p>
            <a:pPr marL="742950" lvl="1" indent="-285750">
              <a:buFont typeface="Arial" panose="020B0604020202020204" pitchFamily="34" charset="0"/>
              <a:buChar char="•"/>
            </a:pPr>
            <a:r>
              <a:rPr lang="it-IT" dirty="0"/>
              <a:t>275 </a:t>
            </a:r>
            <a:r>
              <a:rPr lang="it-IT" dirty="0" err="1"/>
              <a:t>as</a:t>
            </a:r>
            <a:r>
              <a:rPr lang="it-IT" dirty="0"/>
              <a:t> </a:t>
            </a:r>
            <a:r>
              <a:rPr lang="it-IT" b="1" dirty="0" err="1"/>
              <a:t>negatives</a:t>
            </a:r>
            <a:endParaRPr lang="it-IT" b="1" dirty="0"/>
          </a:p>
        </p:txBody>
      </p:sp>
      <p:sp>
        <p:nvSpPr>
          <p:cNvPr id="11" name="CasellaDiTesto 10">
            <a:extLst>
              <a:ext uri="{FF2B5EF4-FFF2-40B4-BE49-F238E27FC236}">
                <a16:creationId xmlns:a16="http://schemas.microsoft.com/office/drawing/2014/main" id="{FD64598E-1CD5-8C6D-4A58-22B575952245}"/>
              </a:ext>
            </a:extLst>
          </p:cNvPr>
          <p:cNvSpPr txBox="1"/>
          <p:nvPr/>
        </p:nvSpPr>
        <p:spPr>
          <a:xfrm>
            <a:off x="14294" y="5192058"/>
            <a:ext cx="5509272" cy="830997"/>
          </a:xfrm>
          <a:prstGeom prst="rect">
            <a:avLst/>
          </a:prstGeom>
          <a:noFill/>
        </p:spPr>
        <p:txBody>
          <a:bodyPr wrap="square" rtlCol="0">
            <a:spAutoFit/>
          </a:bodyPr>
          <a:lstStyle/>
          <a:p>
            <a:r>
              <a:rPr lang="it-IT" sz="1600" dirty="0" err="1"/>
              <a:t>Normalized</a:t>
            </a:r>
            <a:r>
              <a:rPr lang="it-IT" sz="1600" dirty="0"/>
              <a:t> </a:t>
            </a:r>
            <a:r>
              <a:rPr lang="it-IT" sz="1600" dirty="0" err="1"/>
              <a:t>annual</a:t>
            </a:r>
            <a:r>
              <a:rPr lang="it-IT" sz="1600" dirty="0"/>
              <a:t> frequency = ratio </a:t>
            </a:r>
            <a:r>
              <a:rPr lang="it-IT" sz="1600" dirty="0" err="1"/>
              <a:t>between</a:t>
            </a:r>
            <a:r>
              <a:rPr lang="it-IT" sz="1600" dirty="0"/>
              <a:t> the </a:t>
            </a:r>
            <a:r>
              <a:rPr lang="it-IT" sz="1600" dirty="0" err="1"/>
              <a:t>landslide</a:t>
            </a:r>
            <a:r>
              <a:rPr lang="it-IT" sz="1600" dirty="0"/>
              <a:t> frequency of </a:t>
            </a:r>
            <a:r>
              <a:rPr lang="it-IT" sz="1600" dirty="0" err="1"/>
              <a:t>each</a:t>
            </a:r>
            <a:r>
              <a:rPr lang="it-IT" sz="1600" dirty="0"/>
              <a:t> time </a:t>
            </a:r>
            <a:r>
              <a:rPr lang="it-IT" sz="1600" dirty="0" err="1"/>
              <a:t>interval</a:t>
            </a:r>
            <a:r>
              <a:rPr lang="it-IT" sz="1600" dirty="0"/>
              <a:t> (T)  and duration (</a:t>
            </a:r>
            <a:r>
              <a:rPr lang="it-IT" sz="1600" dirty="0" err="1"/>
              <a:t>years</a:t>
            </a:r>
            <a:r>
              <a:rPr lang="it-IT" sz="1600" dirty="0"/>
              <a:t>) of </a:t>
            </a:r>
            <a:r>
              <a:rPr lang="it-IT" sz="1600" dirty="0" err="1"/>
              <a:t>each</a:t>
            </a:r>
            <a:r>
              <a:rPr lang="it-IT" sz="1600" dirty="0"/>
              <a:t> T</a:t>
            </a:r>
            <a:endParaRPr lang="it-IT" sz="1600" b="1" dirty="0"/>
          </a:p>
        </p:txBody>
      </p:sp>
      <p:sp>
        <p:nvSpPr>
          <p:cNvPr id="12" name="Rettangolo 11">
            <a:extLst>
              <a:ext uri="{FF2B5EF4-FFF2-40B4-BE49-F238E27FC236}">
                <a16:creationId xmlns:a16="http://schemas.microsoft.com/office/drawing/2014/main" id="{96054E67-BDBE-ACAD-CAEA-0342E9004C7F}"/>
              </a:ext>
            </a:extLst>
          </p:cNvPr>
          <p:cNvSpPr/>
          <p:nvPr/>
        </p:nvSpPr>
        <p:spPr>
          <a:xfrm>
            <a:off x="1056000" y="3291501"/>
            <a:ext cx="360289" cy="943620"/>
          </a:xfrm>
          <a:prstGeom prst="rect">
            <a:avLst/>
          </a:prstGeom>
          <a:noFill/>
          <a:ln>
            <a:solidFill>
              <a:srgbClr val="B2DF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D0FF7DF0-2C75-6DEE-6203-A96F7B42D376}"/>
              </a:ext>
            </a:extLst>
          </p:cNvPr>
          <p:cNvSpPr/>
          <p:nvPr/>
        </p:nvSpPr>
        <p:spPr>
          <a:xfrm>
            <a:off x="10265827" y="5219972"/>
            <a:ext cx="1622544" cy="1103271"/>
          </a:xfrm>
          <a:prstGeom prst="rect">
            <a:avLst/>
          </a:prstGeom>
          <a:noFill/>
          <a:ln>
            <a:solidFill>
              <a:srgbClr val="B2DF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a:extLst>
              <a:ext uri="{FF2B5EF4-FFF2-40B4-BE49-F238E27FC236}">
                <a16:creationId xmlns:a16="http://schemas.microsoft.com/office/drawing/2014/main" id="{5B20B7C8-2051-5E9A-A937-E3AC18C690DF}"/>
              </a:ext>
            </a:extLst>
          </p:cNvPr>
          <p:cNvCxnSpPr>
            <a:cxnSpLocks/>
            <a:stCxn id="12" idx="3"/>
            <a:endCxn id="13" idx="1"/>
          </p:cNvCxnSpPr>
          <p:nvPr/>
        </p:nvCxnSpPr>
        <p:spPr>
          <a:xfrm>
            <a:off x="1416289" y="3763311"/>
            <a:ext cx="8849538" cy="2008297"/>
          </a:xfrm>
          <a:prstGeom prst="straightConnector1">
            <a:avLst/>
          </a:prstGeom>
          <a:ln>
            <a:solidFill>
              <a:srgbClr val="B2DF8C"/>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15646C12-BF8B-F748-F6EB-6847490ED9FB}"/>
              </a:ext>
            </a:extLst>
          </p:cNvPr>
          <p:cNvCxnSpPr>
            <a:cxnSpLocks/>
            <a:stCxn id="17" idx="3"/>
            <a:endCxn id="20" idx="1"/>
          </p:cNvCxnSpPr>
          <p:nvPr/>
        </p:nvCxnSpPr>
        <p:spPr>
          <a:xfrm>
            <a:off x="2576715" y="2762620"/>
            <a:ext cx="4921443" cy="1929783"/>
          </a:xfrm>
          <a:prstGeom prst="straightConnector1">
            <a:avLst/>
          </a:prstGeom>
          <a:ln>
            <a:solidFill>
              <a:srgbClr val="FDBE70"/>
            </a:solidFill>
            <a:tailEnd type="triangle"/>
          </a:ln>
        </p:spPr>
        <p:style>
          <a:lnRef idx="2">
            <a:schemeClr val="accent1"/>
          </a:lnRef>
          <a:fillRef idx="0">
            <a:schemeClr val="accent1"/>
          </a:fillRef>
          <a:effectRef idx="1">
            <a:schemeClr val="accent1"/>
          </a:effectRef>
          <a:fontRef idx="minor">
            <a:schemeClr val="tx1"/>
          </a:fontRef>
        </p:style>
      </p:cxnSp>
      <p:sp>
        <p:nvSpPr>
          <p:cNvPr id="17" name="Rettangolo 16">
            <a:extLst>
              <a:ext uri="{FF2B5EF4-FFF2-40B4-BE49-F238E27FC236}">
                <a16:creationId xmlns:a16="http://schemas.microsoft.com/office/drawing/2014/main" id="{23A3910E-FA79-1DA0-074F-B90E9FC348F1}"/>
              </a:ext>
            </a:extLst>
          </p:cNvPr>
          <p:cNvSpPr/>
          <p:nvPr/>
        </p:nvSpPr>
        <p:spPr>
          <a:xfrm>
            <a:off x="2216426" y="2513907"/>
            <a:ext cx="360289" cy="497425"/>
          </a:xfrm>
          <a:prstGeom prst="rect">
            <a:avLst/>
          </a:prstGeom>
          <a:noFill/>
          <a:ln>
            <a:solidFill>
              <a:srgbClr val="FDB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8EA2A6C3-7680-BAD9-43FE-3C26362C74D3}"/>
              </a:ext>
            </a:extLst>
          </p:cNvPr>
          <p:cNvSpPr/>
          <p:nvPr/>
        </p:nvSpPr>
        <p:spPr>
          <a:xfrm>
            <a:off x="7498158" y="4050755"/>
            <a:ext cx="1213877" cy="1283295"/>
          </a:xfrm>
          <a:prstGeom prst="rect">
            <a:avLst/>
          </a:prstGeom>
          <a:noFill/>
          <a:ln>
            <a:solidFill>
              <a:srgbClr val="FDB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EDD9AAA2-47BE-C0D3-D391-C2FB5316583D}"/>
              </a:ext>
            </a:extLst>
          </p:cNvPr>
          <p:cNvSpPr txBox="1"/>
          <p:nvPr/>
        </p:nvSpPr>
        <p:spPr>
          <a:xfrm>
            <a:off x="10242904" y="6112022"/>
            <a:ext cx="1632949" cy="276999"/>
          </a:xfrm>
          <a:prstGeom prst="rect">
            <a:avLst/>
          </a:prstGeom>
          <a:noFill/>
          <a:ln w="28575">
            <a:noFill/>
          </a:ln>
        </p:spPr>
        <p:txBody>
          <a:bodyPr wrap="square" rtlCol="0">
            <a:spAutoFit/>
          </a:bodyPr>
          <a:lstStyle/>
          <a:p>
            <a:r>
              <a:rPr lang="it-IT" sz="1200" dirty="0"/>
              <a:t>Cardoso event (1996)</a:t>
            </a:r>
          </a:p>
        </p:txBody>
      </p:sp>
      <p:sp>
        <p:nvSpPr>
          <p:cNvPr id="4" name="CasellaDiTesto 3">
            <a:extLst>
              <a:ext uri="{FF2B5EF4-FFF2-40B4-BE49-F238E27FC236}">
                <a16:creationId xmlns:a16="http://schemas.microsoft.com/office/drawing/2014/main" id="{2BC33E4C-6A7A-26FB-9AE4-5C77716EF987}"/>
              </a:ext>
            </a:extLst>
          </p:cNvPr>
          <p:cNvSpPr txBox="1"/>
          <p:nvPr/>
        </p:nvSpPr>
        <p:spPr>
          <a:xfrm>
            <a:off x="7286918" y="5304272"/>
            <a:ext cx="1622544" cy="276999"/>
          </a:xfrm>
          <a:prstGeom prst="rect">
            <a:avLst/>
          </a:prstGeom>
          <a:noFill/>
          <a:ln w="28575">
            <a:noFill/>
          </a:ln>
        </p:spPr>
        <p:txBody>
          <a:bodyPr wrap="square" rtlCol="0">
            <a:spAutoFit/>
          </a:bodyPr>
          <a:lstStyle/>
          <a:p>
            <a:r>
              <a:rPr lang="it-IT" sz="1200" dirty="0"/>
              <a:t>Candia event (2012)</a:t>
            </a:r>
          </a:p>
        </p:txBody>
      </p:sp>
      <p:graphicFrame>
        <p:nvGraphicFramePr>
          <p:cNvPr id="10" name="Tabella 9">
            <a:extLst>
              <a:ext uri="{FF2B5EF4-FFF2-40B4-BE49-F238E27FC236}">
                <a16:creationId xmlns:a16="http://schemas.microsoft.com/office/drawing/2014/main" id="{6200B52C-F75A-F11B-65FE-31BBD9A6AE47}"/>
              </a:ext>
            </a:extLst>
          </p:cNvPr>
          <p:cNvGraphicFramePr>
            <a:graphicFrameLocks noGrp="1"/>
          </p:cNvGraphicFramePr>
          <p:nvPr>
            <p:extLst>
              <p:ext uri="{D42A27DB-BD31-4B8C-83A1-F6EECF244321}">
                <p14:modId xmlns:p14="http://schemas.microsoft.com/office/powerpoint/2010/main" val="2628064364"/>
              </p:ext>
            </p:extLst>
          </p:nvPr>
        </p:nvGraphicFramePr>
        <p:xfrm>
          <a:off x="4846502" y="1276059"/>
          <a:ext cx="833914" cy="1908000"/>
        </p:xfrm>
        <a:graphic>
          <a:graphicData uri="http://schemas.openxmlformats.org/drawingml/2006/table">
            <a:tbl>
              <a:tblPr firstRow="1" firstCol="1" bandRow="1">
                <a:tableStyleId>{5940675A-B579-460E-94D1-54222C63F5DA}</a:tableStyleId>
              </a:tblPr>
              <a:tblGrid>
                <a:gridCol w="833914">
                  <a:extLst>
                    <a:ext uri="{9D8B030D-6E8A-4147-A177-3AD203B41FA5}">
                      <a16:colId xmlns:a16="http://schemas.microsoft.com/office/drawing/2014/main" val="3979861900"/>
                    </a:ext>
                  </a:extLst>
                </a:gridCol>
              </a:tblGrid>
              <a:tr h="190800">
                <a:tc>
                  <a:txBody>
                    <a:bodyPr/>
                    <a:lstStyle/>
                    <a:p>
                      <a:pPr algn="ctr">
                        <a:lnSpc>
                          <a:spcPct val="150000"/>
                        </a:lnSpc>
                        <a:buNone/>
                      </a:pPr>
                      <a:r>
                        <a:rPr lang="it-IT" sz="900" dirty="0">
                          <a:effectLst/>
                        </a:rPr>
                        <a:t>1954 - 1978</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268638"/>
                  </a:ext>
                </a:extLst>
              </a:tr>
              <a:tr h="190800">
                <a:tc>
                  <a:txBody>
                    <a:bodyPr/>
                    <a:lstStyle/>
                    <a:p>
                      <a:pPr algn="ctr">
                        <a:lnSpc>
                          <a:spcPct val="150000"/>
                        </a:lnSpc>
                        <a:buNone/>
                      </a:pPr>
                      <a:r>
                        <a:rPr lang="it-IT" sz="900" dirty="0">
                          <a:effectLst/>
                        </a:rPr>
                        <a:t>1978 - 1988</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5102267"/>
                  </a:ext>
                </a:extLst>
              </a:tr>
              <a:tr h="190800">
                <a:tc>
                  <a:txBody>
                    <a:bodyPr/>
                    <a:lstStyle/>
                    <a:p>
                      <a:pPr algn="ctr">
                        <a:lnSpc>
                          <a:spcPct val="150000"/>
                        </a:lnSpc>
                        <a:buNone/>
                      </a:pPr>
                      <a:r>
                        <a:rPr lang="it-IT" sz="900" dirty="0">
                          <a:effectLst/>
                        </a:rPr>
                        <a:t>1988 - 1996</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4897300"/>
                  </a:ext>
                </a:extLst>
              </a:tr>
              <a:tr h="190800">
                <a:tc>
                  <a:txBody>
                    <a:bodyPr/>
                    <a:lstStyle/>
                    <a:p>
                      <a:pPr algn="ctr">
                        <a:lnSpc>
                          <a:spcPct val="150000"/>
                        </a:lnSpc>
                        <a:buNone/>
                      </a:pPr>
                      <a:r>
                        <a:rPr lang="it-IT" sz="900" dirty="0">
                          <a:effectLst/>
                        </a:rPr>
                        <a:t>1996 - 2003</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6061852"/>
                  </a:ext>
                </a:extLst>
              </a:tr>
              <a:tr h="190800">
                <a:tc>
                  <a:txBody>
                    <a:bodyPr/>
                    <a:lstStyle/>
                    <a:p>
                      <a:pPr algn="ctr">
                        <a:lnSpc>
                          <a:spcPct val="150000"/>
                        </a:lnSpc>
                        <a:buNone/>
                      </a:pPr>
                      <a:r>
                        <a:rPr lang="it-IT" sz="900" dirty="0">
                          <a:effectLst/>
                        </a:rPr>
                        <a:t>2003 - 2007</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8768704"/>
                  </a:ext>
                </a:extLst>
              </a:tr>
              <a:tr h="190800">
                <a:tc>
                  <a:txBody>
                    <a:bodyPr/>
                    <a:lstStyle/>
                    <a:p>
                      <a:pPr algn="ctr">
                        <a:lnSpc>
                          <a:spcPct val="150000"/>
                        </a:lnSpc>
                        <a:buNone/>
                      </a:pPr>
                      <a:r>
                        <a:rPr lang="it-IT" sz="900" dirty="0">
                          <a:effectLst/>
                        </a:rPr>
                        <a:t>2007 - 2010</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6308214"/>
                  </a:ext>
                </a:extLst>
              </a:tr>
              <a:tr h="190800">
                <a:tc>
                  <a:txBody>
                    <a:bodyPr/>
                    <a:lstStyle/>
                    <a:p>
                      <a:pPr algn="ctr">
                        <a:lnSpc>
                          <a:spcPct val="150000"/>
                        </a:lnSpc>
                        <a:buNone/>
                      </a:pPr>
                      <a:r>
                        <a:rPr lang="it-IT" sz="900" dirty="0">
                          <a:effectLst/>
                        </a:rPr>
                        <a:t>2010 - 2013</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1749569"/>
                  </a:ext>
                </a:extLst>
              </a:tr>
              <a:tr h="190800">
                <a:tc>
                  <a:txBody>
                    <a:bodyPr/>
                    <a:lstStyle/>
                    <a:p>
                      <a:pPr algn="ctr">
                        <a:lnSpc>
                          <a:spcPct val="150000"/>
                        </a:lnSpc>
                        <a:buNone/>
                      </a:pPr>
                      <a:r>
                        <a:rPr lang="it-IT" sz="900" dirty="0">
                          <a:effectLst/>
                        </a:rPr>
                        <a:t>2013 - 2016</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7876759"/>
                  </a:ext>
                </a:extLst>
              </a:tr>
              <a:tr h="190800">
                <a:tc>
                  <a:txBody>
                    <a:bodyPr/>
                    <a:lstStyle/>
                    <a:p>
                      <a:pPr algn="ctr">
                        <a:lnSpc>
                          <a:spcPct val="150000"/>
                        </a:lnSpc>
                        <a:buNone/>
                      </a:pPr>
                      <a:r>
                        <a:rPr lang="it-IT" sz="900" dirty="0">
                          <a:effectLst/>
                        </a:rPr>
                        <a:t>2016 - 2019</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4192544"/>
                  </a:ext>
                </a:extLst>
              </a:tr>
              <a:tr h="190800">
                <a:tc>
                  <a:txBody>
                    <a:bodyPr/>
                    <a:lstStyle/>
                    <a:p>
                      <a:pPr algn="ctr">
                        <a:lnSpc>
                          <a:spcPct val="150000"/>
                        </a:lnSpc>
                        <a:buNone/>
                      </a:pPr>
                      <a:r>
                        <a:rPr lang="it-IT" sz="900" dirty="0">
                          <a:effectLst/>
                        </a:rPr>
                        <a:t>2019 - 2021</a:t>
                      </a:r>
                      <a:endParaRPr lang="it-IT" sz="9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2202303"/>
                  </a:ext>
                </a:extLst>
              </a:tr>
            </a:tbl>
          </a:graphicData>
        </a:graphic>
      </p:graphicFrame>
      <p:sp>
        <p:nvSpPr>
          <p:cNvPr id="18" name="CasellaDiTesto 17">
            <a:extLst>
              <a:ext uri="{FF2B5EF4-FFF2-40B4-BE49-F238E27FC236}">
                <a16:creationId xmlns:a16="http://schemas.microsoft.com/office/drawing/2014/main" id="{C85F3F2D-995D-D03B-ED39-B7740883FB7F}"/>
              </a:ext>
            </a:extLst>
          </p:cNvPr>
          <p:cNvSpPr txBox="1"/>
          <p:nvPr/>
        </p:nvSpPr>
        <p:spPr>
          <a:xfrm>
            <a:off x="3773891" y="5988808"/>
            <a:ext cx="2291222" cy="461665"/>
          </a:xfrm>
          <a:prstGeom prst="rect">
            <a:avLst/>
          </a:prstGeom>
          <a:noFill/>
          <a:ln w="28575">
            <a:noFill/>
          </a:ln>
        </p:spPr>
        <p:txBody>
          <a:bodyPr wrap="square" rtlCol="0">
            <a:spAutoFit/>
          </a:bodyPr>
          <a:lstStyle/>
          <a:p>
            <a:r>
              <a:rPr lang="it-IT" sz="1200" dirty="0"/>
              <a:t>Cardoso event : 13 </a:t>
            </a:r>
            <a:r>
              <a:rPr lang="it-IT" sz="1200" dirty="0" err="1"/>
              <a:t>casualties</a:t>
            </a:r>
            <a:endParaRPr lang="it-IT" sz="1200" dirty="0"/>
          </a:p>
          <a:p>
            <a:r>
              <a:rPr lang="it-IT" sz="1200" dirty="0"/>
              <a:t>Candia event : 3 </a:t>
            </a:r>
            <a:r>
              <a:rPr lang="it-IT" sz="1200" dirty="0" err="1"/>
              <a:t>casualties</a:t>
            </a:r>
            <a:endParaRPr lang="it-IT" sz="1200" dirty="0"/>
          </a:p>
        </p:txBody>
      </p:sp>
    </p:spTree>
    <p:extLst>
      <p:ext uri="{BB962C8B-B14F-4D97-AF65-F5344CB8AC3E}">
        <p14:creationId xmlns:p14="http://schemas.microsoft.com/office/powerpoint/2010/main" val="73869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0590E4-C7D1-FFB3-CEB8-2B9DF2B67F54}"/>
            </a:ext>
          </a:extLst>
        </p:cNvPr>
        <p:cNvGrpSpPr/>
        <p:nvPr/>
      </p:nvGrpSpPr>
      <p:grpSpPr>
        <a:xfrm>
          <a:off x="0" y="0"/>
          <a:ext cx="0" cy="0"/>
          <a:chOff x="0" y="0"/>
          <a:chExt cx="0" cy="0"/>
        </a:xfrm>
      </p:grpSpPr>
      <p:sp>
        <p:nvSpPr>
          <p:cNvPr id="26" name="Rettangolo 25">
            <a:extLst>
              <a:ext uri="{FF2B5EF4-FFF2-40B4-BE49-F238E27FC236}">
                <a16:creationId xmlns:a16="http://schemas.microsoft.com/office/drawing/2014/main" id="{794BCD17-F3F7-59EB-F915-FB6684275802}"/>
              </a:ext>
            </a:extLst>
          </p:cNvPr>
          <p:cNvSpPr/>
          <p:nvPr/>
        </p:nvSpPr>
        <p:spPr>
          <a:xfrm>
            <a:off x="6215080" y="1670804"/>
            <a:ext cx="5684346" cy="4588220"/>
          </a:xfrm>
          <a:prstGeom prst="rect">
            <a:avLst/>
          </a:prstGeom>
          <a:solidFill>
            <a:schemeClr val="bg1"/>
          </a:solidFill>
          <a:ln>
            <a:solidFill>
              <a:srgbClr val="AE0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 assessed the completeness of the remotely mapped inventory by comparing true positives (TP), misclassified positives (FN), and missed landslides identified in the field (NI). The resulting completeness index is defined as:</a:t>
            </a:r>
            <a:endParaRPr lang="it-IT" dirty="0"/>
          </a:p>
        </p:txBody>
      </p:sp>
      <p:sp>
        <p:nvSpPr>
          <p:cNvPr id="20" name="Rettangolo 19">
            <a:extLst>
              <a:ext uri="{FF2B5EF4-FFF2-40B4-BE49-F238E27FC236}">
                <a16:creationId xmlns:a16="http://schemas.microsoft.com/office/drawing/2014/main" id="{4C38AEE4-184A-8323-97A2-B24086255DA8}"/>
              </a:ext>
            </a:extLst>
          </p:cNvPr>
          <p:cNvSpPr/>
          <p:nvPr/>
        </p:nvSpPr>
        <p:spPr>
          <a:xfrm>
            <a:off x="320040" y="1670804"/>
            <a:ext cx="5684346" cy="4588220"/>
          </a:xfrm>
          <a:prstGeom prst="rect">
            <a:avLst/>
          </a:prstGeom>
          <a:solidFill>
            <a:schemeClr val="bg1"/>
          </a:solidFill>
          <a:ln>
            <a:solidFill>
              <a:srgbClr val="AE0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78BBE0BF-BFD3-27C6-1673-8E2CDA9A708B}"/>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Ground </a:t>
            </a:r>
            <a:r>
              <a:rPr lang="it-IT" sz="3600" spc="300" dirty="0" err="1">
                <a:effectLst>
                  <a:outerShdw blurRad="38100" dist="38100" dir="2700000" algn="tl">
                    <a:srgbClr val="000000">
                      <a:alpha val="43137"/>
                    </a:srgbClr>
                  </a:outerShdw>
                </a:effectLst>
              </a:rPr>
              <a:t>truthing</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metrics</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EA96A663-2FEC-A12A-87FB-99019EA71642}"/>
              </a:ext>
            </a:extLst>
          </p:cNvPr>
          <p:cNvSpPr>
            <a:spLocks noGrp="1"/>
          </p:cNvSpPr>
          <p:nvPr>
            <p:ph type="sldNum" sz="quarter" idx="12"/>
          </p:nvPr>
        </p:nvSpPr>
        <p:spPr/>
        <p:txBody>
          <a:bodyPr/>
          <a:lstStyle/>
          <a:p>
            <a:fld id="{8E616805-63D1-4E18-B3AF-CF118F4DB48F}" type="slidenum">
              <a:rPr lang="it-IT" smtClean="0"/>
              <a:t>14</a:t>
            </a:fld>
            <a:endParaRPr lang="it-IT" dirty="0"/>
          </a:p>
        </p:txBody>
      </p:sp>
      <p:sp>
        <p:nvSpPr>
          <p:cNvPr id="8" name="Segnaposto piè di pagina 6">
            <a:extLst>
              <a:ext uri="{FF2B5EF4-FFF2-40B4-BE49-F238E27FC236}">
                <a16:creationId xmlns:a16="http://schemas.microsoft.com/office/drawing/2014/main" id="{0B8F32FC-2A56-930C-34E8-E7ED6D104C21}"/>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7A72D3DA-6AC1-1693-C938-485058F4A117}"/>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422AD879-794B-86B2-7F71-9D14D30DD294}"/>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4D232460-F812-B3A4-2292-0942ED844746}"/>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8ABEC10E-652B-439D-E207-A46769CDACF2}"/>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FD8FCF3B-1FC4-E5DE-904D-B2B94CEED357}"/>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FCE35B0E-5F1A-FDD4-9808-5E31711F959C}"/>
              </a:ext>
            </a:extLst>
          </p:cNvPr>
          <p:cNvSpPr/>
          <p:nvPr/>
        </p:nvSpPr>
        <p:spPr>
          <a:xfrm>
            <a:off x="6447428"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Ground truth</a:t>
            </a:r>
          </a:p>
        </p:txBody>
      </p:sp>
      <p:sp>
        <p:nvSpPr>
          <p:cNvPr id="39" name="Rettangolo con due angoli in diagonale arrotondati 38">
            <a:extLst>
              <a:ext uri="{FF2B5EF4-FFF2-40B4-BE49-F238E27FC236}">
                <a16:creationId xmlns:a16="http://schemas.microsoft.com/office/drawing/2014/main" id="{85580E47-0ABD-2397-BAB1-2F31DECBD93C}"/>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3F040A18-EA34-A24B-BDF2-B4ED1062F28E}"/>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sp>
        <p:nvSpPr>
          <p:cNvPr id="3" name="Segnaposto contenuto 2">
            <a:extLst>
              <a:ext uri="{FF2B5EF4-FFF2-40B4-BE49-F238E27FC236}">
                <a16:creationId xmlns:a16="http://schemas.microsoft.com/office/drawing/2014/main" id="{9E1859D5-9C1B-3E72-9921-430A24D015EB}"/>
              </a:ext>
            </a:extLst>
          </p:cNvPr>
          <p:cNvSpPr txBox="1">
            <a:spLocks/>
          </p:cNvSpPr>
          <p:nvPr/>
        </p:nvSpPr>
        <p:spPr>
          <a:xfrm>
            <a:off x="6250205" y="4148341"/>
            <a:ext cx="5621755" cy="1305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The completeness of the visually interpreted inventory can be assessed by considering true positives (TP), misclassified positives (FN), and undetected pre-2021 landslides (</a:t>
            </a:r>
            <a:r>
              <a:rPr lang="en-US" sz="1800" b="1" dirty="0">
                <a:solidFill>
                  <a:srgbClr val="AE0020"/>
                </a:solidFill>
              </a:rPr>
              <a:t>UN</a:t>
            </a:r>
            <a:r>
              <a:rPr lang="en-US" sz="1800" dirty="0"/>
              <a:t>). The completeness index is defined as:</a:t>
            </a:r>
            <a:endParaRPr lang="it-IT" sz="1800" dirty="0"/>
          </a:p>
        </p:txBody>
      </p:sp>
      <p:sp>
        <p:nvSpPr>
          <p:cNvPr id="10" name="CasellaDiTesto 9">
            <a:extLst>
              <a:ext uri="{FF2B5EF4-FFF2-40B4-BE49-F238E27FC236}">
                <a16:creationId xmlns:a16="http://schemas.microsoft.com/office/drawing/2014/main" id="{F2CB00A0-A575-DD8E-CA68-0ACC5D301BEA}"/>
              </a:ext>
            </a:extLst>
          </p:cNvPr>
          <p:cNvSpPr txBox="1"/>
          <p:nvPr/>
        </p:nvSpPr>
        <p:spPr>
          <a:xfrm>
            <a:off x="3114210" y="1769512"/>
            <a:ext cx="2856773" cy="70788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254 </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interpreted</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entites</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have</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been</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validated</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a:t>
            </a:r>
            <a:r>
              <a:rPr lang="it-IT" sz="2000" b="1" dirty="0">
                <a:solidFill>
                  <a:prstClr val="black"/>
                </a:solidFill>
                <a:cs typeface="Calibri" panose="020F0502020204030204" pitchFamily="34" charset="0"/>
              </a:rPr>
              <a:t> </a:t>
            </a:r>
            <a:endParaRPr kumimoji="0" lang="it-IT" sz="2000" b="1" i="0" u="none" strike="noStrike" kern="1200" cap="none" spc="0" normalizeH="0" baseline="0" noProof="0" dirty="0">
              <a:ln>
                <a:noFill/>
              </a:ln>
              <a:solidFill>
                <a:prstClr val="black"/>
              </a:solidFill>
              <a:effectLst/>
              <a:uLnTx/>
              <a:uFillTx/>
              <a:cs typeface="Calibri" panose="020F0502020204030204" pitchFamily="34" charset="0"/>
            </a:endParaRP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807AD7AD-0BBB-A13E-7B1E-1CFE8DD2A854}"/>
                  </a:ext>
                </a:extLst>
              </p:cNvPr>
              <p:cNvSpPr txBox="1"/>
              <p:nvPr/>
            </p:nvSpPr>
            <p:spPr>
              <a:xfrm>
                <a:off x="6447428" y="5377672"/>
                <a:ext cx="5322339" cy="382916"/>
              </a:xfrm>
              <a:prstGeom prst="rect">
                <a:avLst/>
              </a:prstGeom>
              <a:solidFill>
                <a:schemeClr val="bg1"/>
              </a:solidFill>
            </p:spPr>
            <p:txBody>
              <a:bodyPr wrap="square" lIns="0" tIns="36000" rIns="36000" bIns="36000" rtlCol="0">
                <a:spAutoFit/>
              </a:bodyPr>
              <a:lstStyle/>
              <a:p>
                <a14:m>
                  <m:oMath xmlns:m="http://schemas.openxmlformats.org/officeDocument/2006/math">
                    <m:r>
                      <a:rPr lang="it-IT" sz="1400" b="1" smtClean="0">
                        <a:latin typeface="Cambria Math" panose="02040503050406030204" pitchFamily="18" charset="0"/>
                      </a:rPr>
                      <m:t>𝐈𝐧𝐯𝐞𝐧𝐭𝐨𝐫𝐲</m:t>
                    </m:r>
                    <m:r>
                      <a:rPr lang="it-IT" sz="1400" b="1" smtClean="0">
                        <a:latin typeface="Cambria Math" panose="02040503050406030204" pitchFamily="18" charset="0"/>
                      </a:rPr>
                      <m:t> </m:t>
                    </m:r>
                    <m:r>
                      <a:rPr lang="it-IT" sz="1400" b="1" smtClean="0">
                        <a:latin typeface="Cambria Math" panose="02040503050406030204" pitchFamily="18" charset="0"/>
                      </a:rPr>
                      <m:t>𝐂𝐨𝐦𝐩𝐥𝐞𝐭𝐞𝐧𝐞𝐬𝐬</m:t>
                    </m:r>
                    <m:r>
                      <a:rPr lang="it-IT" sz="1400" b="1" smtClean="0">
                        <a:latin typeface="Cambria Math" panose="02040503050406030204" pitchFamily="18" charset="0"/>
                      </a:rPr>
                      <m:t> </m:t>
                    </m:r>
                    <m:d>
                      <m:dPr>
                        <m:ctrlPr>
                          <a:rPr lang="it-IT" sz="1400" b="1" i="1">
                            <a:latin typeface="Cambria Math" panose="02040503050406030204" pitchFamily="18" charset="0"/>
                          </a:rPr>
                        </m:ctrlPr>
                      </m:dPr>
                      <m:e>
                        <m:r>
                          <a:rPr lang="it-IT" sz="1400" b="1">
                            <a:latin typeface="Cambria Math" panose="02040503050406030204" pitchFamily="18" charset="0"/>
                          </a:rPr>
                          <m:t>𝐈𝐂</m:t>
                        </m:r>
                      </m:e>
                    </m:d>
                    <m:r>
                      <a:rPr lang="en-US" sz="1400" b="1">
                        <a:latin typeface="Cambria Math" panose="02040503050406030204" pitchFamily="18" charset="0"/>
                      </a:rPr>
                      <m:t>=</m:t>
                    </m:r>
                    <m:f>
                      <m:fPr>
                        <m:ctrlPr>
                          <a:rPr lang="en-US" sz="1400" b="1" i="1">
                            <a:latin typeface="Cambria Math" panose="02040503050406030204" pitchFamily="18" charset="0"/>
                          </a:rPr>
                        </m:ctrlPr>
                      </m:fPr>
                      <m:num>
                        <m:r>
                          <a:rPr lang="it-IT" sz="1400" b="1">
                            <a:latin typeface="Cambria Math" panose="02040503050406030204" pitchFamily="18" charset="0"/>
                          </a:rPr>
                          <m:t>𝐓𝐏</m:t>
                        </m:r>
                        <m:r>
                          <a:rPr lang="it-IT" sz="1400" b="1">
                            <a:latin typeface="Cambria Math" panose="02040503050406030204" pitchFamily="18" charset="0"/>
                          </a:rPr>
                          <m:t>+</m:t>
                        </m:r>
                        <m:r>
                          <a:rPr lang="it-IT" sz="1400" b="1">
                            <a:latin typeface="Cambria Math" panose="02040503050406030204" pitchFamily="18" charset="0"/>
                          </a:rPr>
                          <m:t>𝐅𝐍</m:t>
                        </m:r>
                      </m:num>
                      <m:den>
                        <m:r>
                          <a:rPr lang="it-IT" sz="1400" b="1">
                            <a:latin typeface="Cambria Math" panose="02040503050406030204" pitchFamily="18" charset="0"/>
                          </a:rPr>
                          <m:t>𝐓𝐏</m:t>
                        </m:r>
                        <m:r>
                          <a:rPr lang="it-IT" sz="1400" b="1">
                            <a:latin typeface="Cambria Math" panose="02040503050406030204" pitchFamily="18" charset="0"/>
                          </a:rPr>
                          <m:t>+</m:t>
                        </m:r>
                        <m:r>
                          <a:rPr lang="it-IT" sz="1400" b="1">
                            <a:latin typeface="Cambria Math" panose="02040503050406030204" pitchFamily="18" charset="0"/>
                          </a:rPr>
                          <m:t>𝐅𝐍</m:t>
                        </m:r>
                        <m:r>
                          <a:rPr lang="it-IT" sz="1400" b="1">
                            <a:latin typeface="Cambria Math" panose="02040503050406030204" pitchFamily="18" charset="0"/>
                          </a:rPr>
                          <m:t>+</m:t>
                        </m:r>
                        <m:r>
                          <a:rPr lang="it-IT" sz="1400" b="1" i="0" smtClean="0">
                            <a:solidFill>
                              <a:srgbClr val="C00000"/>
                            </a:solidFill>
                            <a:latin typeface="Cambria Math" panose="02040503050406030204" pitchFamily="18" charset="0"/>
                          </a:rPr>
                          <m:t>𝐔𝐍</m:t>
                        </m:r>
                      </m:den>
                    </m:f>
                    <m:r>
                      <a:rPr lang="en-US" sz="1400" b="1">
                        <a:latin typeface="Cambria Math" panose="02040503050406030204" pitchFamily="18" charset="0"/>
                      </a:rPr>
                      <m:t>×</m:t>
                    </m:r>
                    <m:r>
                      <a:rPr lang="it-IT" sz="1400" b="1">
                        <a:latin typeface="Cambria Math" panose="02040503050406030204" pitchFamily="18" charset="0"/>
                      </a:rPr>
                      <m:t>𝟏𝟎𝟎</m:t>
                    </m:r>
                  </m:oMath>
                </a14:m>
                <a:r>
                  <a:rPr lang="it-IT" sz="1400" b="1" dirty="0">
                    <a:latin typeface="Cambria Math" panose="02040503050406030204" pitchFamily="18" charset="0"/>
                  </a:rPr>
                  <a:t> = 93%</a:t>
                </a:r>
              </a:p>
            </p:txBody>
          </p:sp>
        </mc:Choice>
        <mc:Fallback xmlns="">
          <p:sp>
            <p:nvSpPr>
              <p:cNvPr id="15" name="CasellaDiTesto 14">
                <a:extLst>
                  <a:ext uri="{FF2B5EF4-FFF2-40B4-BE49-F238E27FC236}">
                    <a16:creationId xmlns:a16="http://schemas.microsoft.com/office/drawing/2014/main" id="{807AD7AD-0BBB-A13E-7B1E-1CFE8DD2A854}"/>
                  </a:ext>
                </a:extLst>
              </p:cNvPr>
              <p:cNvSpPr txBox="1">
                <a:spLocks noRot="1" noChangeAspect="1" noMove="1" noResize="1" noEditPoints="1" noAdjustHandles="1" noChangeArrowheads="1" noChangeShapeType="1" noTextEdit="1"/>
              </p:cNvSpPr>
              <p:nvPr/>
            </p:nvSpPr>
            <p:spPr>
              <a:xfrm>
                <a:off x="6447428" y="5377672"/>
                <a:ext cx="5322339" cy="382916"/>
              </a:xfrm>
              <a:prstGeom prst="rect">
                <a:avLst/>
              </a:prstGeom>
              <a:blipFill>
                <a:blip r:embed="rId5"/>
                <a:stretch>
                  <a:fillRect l="-1489" b="-4762"/>
                </a:stretch>
              </a:blipFill>
            </p:spPr>
            <p:txBody>
              <a:bodyPr/>
              <a:lstStyle/>
              <a:p>
                <a:r>
                  <a:rPr lang="it-IT">
                    <a:noFill/>
                  </a:rPr>
                  <a:t> </a:t>
                </a:r>
              </a:p>
            </p:txBody>
          </p:sp>
        </mc:Fallback>
      </mc:AlternateContent>
      <p:sp>
        <p:nvSpPr>
          <p:cNvPr id="28" name="CasellaDiTesto 27">
            <a:extLst>
              <a:ext uri="{FF2B5EF4-FFF2-40B4-BE49-F238E27FC236}">
                <a16:creationId xmlns:a16="http://schemas.microsoft.com/office/drawing/2014/main" id="{DBA0B6DB-6F06-999D-3FF3-F9EBA640AC1F}"/>
              </a:ext>
            </a:extLst>
          </p:cNvPr>
          <p:cNvSpPr txBox="1"/>
          <p:nvPr/>
        </p:nvSpPr>
        <p:spPr>
          <a:xfrm>
            <a:off x="6329661" y="1780335"/>
            <a:ext cx="5322339"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60 new field-</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detected</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000" b="1" i="0" u="none" strike="noStrike" kern="1200" cap="none" spc="0" normalizeH="0" baseline="0" noProof="0" dirty="0" err="1">
                <a:ln>
                  <a:noFill/>
                </a:ln>
                <a:solidFill>
                  <a:prstClr val="black"/>
                </a:solidFill>
                <a:effectLst/>
                <a:uLnTx/>
                <a:uFillTx/>
                <a:cs typeface="Calibri" panose="020F0502020204030204" pitchFamily="34" charset="0"/>
              </a:rPr>
              <a:t>positives</a:t>
            </a:r>
            <a:r>
              <a:rPr kumimoji="0" lang="it-IT" sz="2000" b="1" i="0" u="none" strike="noStrike" kern="1200" cap="none" spc="0" normalizeH="0" baseline="0" noProof="0" dirty="0">
                <a:ln>
                  <a:noFill/>
                </a:ln>
                <a:solidFill>
                  <a:prstClr val="black"/>
                </a:solidFill>
                <a:effectLst/>
                <a:uLnTx/>
                <a:uFillTx/>
                <a:cs typeface="Calibri" panose="020F0502020204030204" pitchFamily="34" charset="0"/>
              </a:rPr>
              <a:t> (NP)</a:t>
            </a:r>
            <a:r>
              <a:rPr lang="it-IT" sz="2000" b="1" dirty="0">
                <a:solidFill>
                  <a:prstClr val="black"/>
                </a:solidFill>
                <a:cs typeface="Calibri" panose="020F0502020204030204" pitchFamily="34" charset="0"/>
              </a:rPr>
              <a:t> </a:t>
            </a:r>
          </a:p>
          <a:p>
            <a:pPr marR="0" lvl="0" algn="l" defTabSz="914400" rtl="0" eaLnBrk="1" fontAlgn="auto" latinLnBrk="0" hangingPunct="1">
              <a:lnSpc>
                <a:spcPct val="100000"/>
              </a:lnSpc>
              <a:spcBef>
                <a:spcPts val="0"/>
              </a:spcBef>
              <a:spcAft>
                <a:spcPts val="0"/>
              </a:spcAft>
              <a:buClrTx/>
              <a:buSzTx/>
              <a:tabLst/>
              <a:defRPr/>
            </a:pPr>
            <a:endParaRPr kumimoji="0" lang="it-IT" sz="2000" b="1" i="0" u="none" strike="noStrike" kern="1200" cap="none" spc="0" normalizeH="0" baseline="0" noProof="0" dirty="0">
              <a:ln>
                <a:noFill/>
              </a:ln>
              <a:solidFill>
                <a:prstClr val="black"/>
              </a:solidFill>
              <a:effectLst/>
              <a:uLnTx/>
              <a:uFillTx/>
              <a:cs typeface="Calibri" panose="020F0502020204030204" pitchFamily="34" charset="0"/>
            </a:endParaRPr>
          </a:p>
          <a:p>
            <a:pPr marL="342900" indent="-342900">
              <a:buFont typeface="Wingdings" panose="05000000000000000000" pitchFamily="2" charset="2"/>
              <a:buChar char="§"/>
              <a:defRPr/>
            </a:pPr>
            <a:r>
              <a:rPr lang="it-IT" sz="2000" b="1" dirty="0">
                <a:solidFill>
                  <a:prstClr val="black"/>
                </a:solidFill>
                <a:cs typeface="Calibri" panose="020F0502020204030204" pitchFamily="34" charset="0"/>
              </a:rPr>
              <a:t>47 </a:t>
            </a:r>
            <a:r>
              <a:rPr lang="it-IT" sz="2000" b="1" dirty="0" err="1">
                <a:solidFill>
                  <a:prstClr val="black"/>
                </a:solidFill>
                <a:cs typeface="Calibri" panose="020F0502020204030204" pitchFamily="34" charset="0"/>
              </a:rPr>
              <a:t>landslides</a:t>
            </a:r>
            <a:r>
              <a:rPr lang="it-IT" sz="2000" b="1" dirty="0">
                <a:solidFill>
                  <a:prstClr val="black"/>
                </a:solidFill>
                <a:cs typeface="Calibri" panose="020F0502020204030204" pitchFamily="34" charset="0"/>
              </a:rPr>
              <a:t> </a:t>
            </a:r>
            <a:r>
              <a:rPr lang="it-IT" sz="2000" b="1" dirty="0" err="1">
                <a:solidFill>
                  <a:prstClr val="black"/>
                </a:solidFill>
                <a:cs typeface="Calibri" panose="020F0502020204030204" pitchFamily="34" charset="0"/>
              </a:rPr>
              <a:t>occured</a:t>
            </a:r>
            <a:r>
              <a:rPr lang="it-IT" sz="2000" b="1" dirty="0">
                <a:solidFill>
                  <a:prstClr val="black"/>
                </a:solidFill>
                <a:cs typeface="Calibri" panose="020F0502020204030204" pitchFamily="34" charset="0"/>
              </a:rPr>
              <a:t> after 2021, the last </a:t>
            </a:r>
            <a:r>
              <a:rPr lang="it-IT" sz="2000" b="1" dirty="0" err="1">
                <a:solidFill>
                  <a:prstClr val="black"/>
                </a:solidFill>
                <a:cs typeface="Calibri" panose="020F0502020204030204" pitchFamily="34" charset="0"/>
              </a:rPr>
              <a:t>orthophoto</a:t>
            </a:r>
            <a:r>
              <a:rPr lang="it-IT" sz="2000" b="1" dirty="0">
                <a:solidFill>
                  <a:prstClr val="black"/>
                </a:solidFill>
                <a:cs typeface="Calibri" panose="020F0502020204030204" pitchFamily="34" charset="0"/>
              </a:rPr>
              <a:t> </a:t>
            </a:r>
            <a:r>
              <a:rPr lang="it-IT" sz="2000" b="1" dirty="0" err="1">
                <a:solidFill>
                  <a:prstClr val="black"/>
                </a:solidFill>
                <a:cs typeface="Calibri" panose="020F0502020204030204" pitchFamily="34" charset="0"/>
              </a:rPr>
              <a:t>analyzed</a:t>
            </a:r>
            <a:r>
              <a:rPr lang="it-IT" sz="2000" b="1" dirty="0">
                <a:solidFill>
                  <a:prstClr val="black"/>
                </a:solidFill>
                <a:cs typeface="Calibri" panose="020F0502020204030204" pitchFamily="34" charset="0"/>
              </a:rPr>
              <a:t> (</a:t>
            </a:r>
            <a:r>
              <a:rPr lang="it-IT" sz="2000" b="1" dirty="0">
                <a:cs typeface="Calibri" panose="020F0502020204030204" pitchFamily="34" charset="0"/>
              </a:rPr>
              <a:t>PO</a:t>
            </a:r>
            <a:r>
              <a:rPr lang="it-IT" sz="2000" b="1" dirty="0">
                <a:solidFill>
                  <a:prstClr val="black"/>
                </a:solidFill>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dirty="0">
                <a:solidFill>
                  <a:prstClr val="black"/>
                </a:solidFill>
                <a:cs typeface="Calibri" panose="020F0502020204030204" pitchFamily="34" charset="0"/>
              </a:rPr>
              <a:t>13 undetected landslides triggered before 2021 (</a:t>
            </a:r>
            <a:r>
              <a:rPr lang="en-US" sz="2000" b="1" dirty="0">
                <a:solidFill>
                  <a:srgbClr val="AE0020"/>
                </a:solidFill>
                <a:cs typeface="Calibri" panose="020F0502020204030204" pitchFamily="34" charset="0"/>
              </a:rPr>
              <a:t>UN</a:t>
            </a:r>
            <a:r>
              <a:rPr lang="en-US" sz="2000" b="1" dirty="0">
                <a:solidFill>
                  <a:prstClr val="black"/>
                </a:solidFill>
                <a:cs typeface="Calibri" panose="020F0502020204030204" pitchFamily="34" charset="0"/>
              </a:rPr>
              <a:t>)</a:t>
            </a: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C99EE5E9-154B-16A5-897C-34C0D8E49FFC}"/>
                  </a:ext>
                </a:extLst>
              </p:cNvPr>
              <p:cNvSpPr txBox="1"/>
              <p:nvPr/>
            </p:nvSpPr>
            <p:spPr>
              <a:xfrm>
                <a:off x="6862763" y="3794115"/>
                <a:ext cx="3539651" cy="288147"/>
              </a:xfrm>
              <a:prstGeom prst="rect">
                <a:avLst/>
              </a:prstGeom>
              <a:solidFill>
                <a:schemeClr val="bg1"/>
              </a:solidFill>
            </p:spPr>
            <p:txBody>
              <a:bodyPr wrap="square" lIns="0" tIns="36000" rIns="36000" bIns="36000" rtlCol="0">
                <a:spAutoFit/>
              </a:bodyPr>
              <a:lstStyle/>
              <a:p>
                <a:r>
                  <a:rPr lang="it-IT" sz="1400" b="1" dirty="0">
                    <a:latin typeface="Cambria Math" panose="02040503050406030204" pitchFamily="18" charset="0"/>
                    <a:ea typeface="Cambria Math" panose="02040503050406030204" pitchFamily="18" charset="0"/>
                  </a:rPr>
                  <a:t>New field-detected positives </a:t>
                </a:r>
                <a14:m>
                  <m:oMath xmlns:m="http://schemas.openxmlformats.org/officeDocument/2006/math">
                    <m:d>
                      <m:dPr>
                        <m:ctrlPr>
                          <a:rPr lang="it-IT" sz="1400" b="1" i="1" smtClean="0">
                            <a:latin typeface="Cambria Math" panose="02040503050406030204" pitchFamily="18" charset="0"/>
                            <a:ea typeface="Cambria Math" panose="02040503050406030204" pitchFamily="18" charset="0"/>
                          </a:rPr>
                        </m:ctrlPr>
                      </m:dPr>
                      <m:e>
                        <m:r>
                          <a:rPr lang="it-IT" sz="1400" b="1" i="0" smtClean="0">
                            <a:latin typeface="Cambria Math" panose="02040503050406030204" pitchFamily="18" charset="0"/>
                            <a:ea typeface="Cambria Math" panose="02040503050406030204" pitchFamily="18" charset="0"/>
                          </a:rPr>
                          <m:t>𝐍𝐏</m:t>
                        </m:r>
                      </m:e>
                    </m:d>
                    <m:r>
                      <a:rPr lang="en-US" sz="1400" b="1" i="0" smtClean="0">
                        <a:latin typeface="Cambria Math" panose="02040503050406030204" pitchFamily="18" charset="0"/>
                        <a:ea typeface="Cambria Math" panose="02040503050406030204" pitchFamily="18" charset="0"/>
                      </a:rPr>
                      <m:t>=</m:t>
                    </m:r>
                    <m:r>
                      <a:rPr lang="it-IT" sz="1400" b="1" i="0" smtClean="0">
                        <a:latin typeface="Cambria Math" panose="02040503050406030204" pitchFamily="18" charset="0"/>
                        <a:ea typeface="Cambria Math" panose="02040503050406030204" pitchFamily="18" charset="0"/>
                      </a:rPr>
                      <m:t>𝐏𝐎</m:t>
                    </m:r>
                    <m:r>
                      <a:rPr lang="it-IT" sz="1400" b="1" i="0" smtClean="0">
                        <a:latin typeface="Cambria Math" panose="02040503050406030204" pitchFamily="18" charset="0"/>
                        <a:ea typeface="Cambria Math" panose="02040503050406030204" pitchFamily="18" charset="0"/>
                      </a:rPr>
                      <m:t>+</m:t>
                    </m:r>
                    <m:r>
                      <a:rPr lang="it-IT" sz="1400" b="1" i="0" smtClean="0">
                        <a:latin typeface="Cambria Math" panose="02040503050406030204" pitchFamily="18" charset="0"/>
                        <a:ea typeface="Cambria Math" panose="02040503050406030204" pitchFamily="18" charset="0"/>
                      </a:rPr>
                      <m:t>𝐔𝐍</m:t>
                    </m:r>
                  </m:oMath>
                </a14:m>
                <a:endParaRPr lang="it-IT" sz="1400" b="1" dirty="0">
                  <a:latin typeface="Cambria Math" panose="02040503050406030204" pitchFamily="18" charset="0"/>
                  <a:ea typeface="Cambria Math" panose="02040503050406030204" pitchFamily="18" charset="0"/>
                </a:endParaRPr>
              </a:p>
            </p:txBody>
          </p:sp>
        </mc:Choice>
        <mc:Fallback xmlns="">
          <p:sp>
            <p:nvSpPr>
              <p:cNvPr id="17" name="CasellaDiTesto 16">
                <a:extLst>
                  <a:ext uri="{FF2B5EF4-FFF2-40B4-BE49-F238E27FC236}">
                    <a16:creationId xmlns:a16="http://schemas.microsoft.com/office/drawing/2014/main" id="{C99EE5E9-154B-16A5-897C-34C0D8E49FFC}"/>
                  </a:ext>
                </a:extLst>
              </p:cNvPr>
              <p:cNvSpPr txBox="1">
                <a:spLocks noRot="1" noChangeAspect="1" noMove="1" noResize="1" noEditPoints="1" noAdjustHandles="1" noChangeArrowheads="1" noChangeShapeType="1" noTextEdit="1"/>
              </p:cNvSpPr>
              <p:nvPr/>
            </p:nvSpPr>
            <p:spPr>
              <a:xfrm>
                <a:off x="6862763" y="3794115"/>
                <a:ext cx="3539651" cy="288147"/>
              </a:xfrm>
              <a:prstGeom prst="rect">
                <a:avLst/>
              </a:prstGeom>
              <a:blipFill>
                <a:blip r:embed="rId6"/>
                <a:stretch>
                  <a:fillRect l="-3103" t="-8333" b="-20833"/>
                </a:stretch>
              </a:blipFill>
            </p:spPr>
            <p:txBody>
              <a:bodyPr/>
              <a:lstStyle/>
              <a:p>
                <a:r>
                  <a:rPr lang="it-IT">
                    <a:noFill/>
                  </a:rPr>
                  <a:t> </a:t>
                </a:r>
              </a:p>
            </p:txBody>
          </p:sp>
        </mc:Fallback>
      </mc:AlternateContent>
      <p:pic>
        <p:nvPicPr>
          <p:cNvPr id="16" name="Immagine 15">
            <a:extLst>
              <a:ext uri="{FF2B5EF4-FFF2-40B4-BE49-F238E27FC236}">
                <a16:creationId xmlns:a16="http://schemas.microsoft.com/office/drawing/2014/main" id="{A797FF3F-6A9C-8722-C2B3-57801C75631F}"/>
              </a:ext>
            </a:extLst>
          </p:cNvPr>
          <p:cNvPicPr>
            <a:picLocks noChangeAspect="1"/>
          </p:cNvPicPr>
          <p:nvPr/>
        </p:nvPicPr>
        <p:blipFill>
          <a:blip r:embed="rId7"/>
          <a:stretch>
            <a:fillRect/>
          </a:stretch>
        </p:blipFill>
        <p:spPr>
          <a:xfrm>
            <a:off x="365019" y="1826774"/>
            <a:ext cx="2749191" cy="2376590"/>
          </a:xfrm>
          <a:prstGeom prst="rect">
            <a:avLst/>
          </a:prstGeom>
        </p:spPr>
      </p:pic>
      <p:pic>
        <p:nvPicPr>
          <p:cNvPr id="19" name="Immagine 18">
            <a:extLst>
              <a:ext uri="{FF2B5EF4-FFF2-40B4-BE49-F238E27FC236}">
                <a16:creationId xmlns:a16="http://schemas.microsoft.com/office/drawing/2014/main" id="{DA1D8178-B05C-3A33-4C55-263B14089696}"/>
              </a:ext>
            </a:extLst>
          </p:cNvPr>
          <p:cNvPicPr>
            <a:picLocks noChangeAspect="1"/>
          </p:cNvPicPr>
          <p:nvPr/>
        </p:nvPicPr>
        <p:blipFill>
          <a:blip r:embed="rId8"/>
          <a:stretch>
            <a:fillRect/>
          </a:stretch>
        </p:blipFill>
        <p:spPr>
          <a:xfrm>
            <a:off x="732144" y="4101466"/>
            <a:ext cx="2562225" cy="2133600"/>
          </a:xfrm>
          <a:prstGeom prst="rect">
            <a:avLst/>
          </a:prstGeom>
        </p:spPr>
      </p:pic>
      <p:pic>
        <p:nvPicPr>
          <p:cNvPr id="29" name="Immagine 28">
            <a:extLst>
              <a:ext uri="{FF2B5EF4-FFF2-40B4-BE49-F238E27FC236}">
                <a16:creationId xmlns:a16="http://schemas.microsoft.com/office/drawing/2014/main" id="{DD2FFCBD-4E6C-0285-8138-ADECED36C225}"/>
              </a:ext>
            </a:extLst>
          </p:cNvPr>
          <p:cNvPicPr>
            <a:picLocks noChangeAspect="1"/>
          </p:cNvPicPr>
          <p:nvPr/>
        </p:nvPicPr>
        <p:blipFill>
          <a:blip r:embed="rId9"/>
          <a:stretch>
            <a:fillRect/>
          </a:stretch>
        </p:blipFill>
        <p:spPr>
          <a:xfrm>
            <a:off x="3255487" y="4297135"/>
            <a:ext cx="1691428" cy="360000"/>
          </a:xfrm>
          <a:prstGeom prst="rect">
            <a:avLst/>
          </a:prstGeom>
        </p:spPr>
      </p:pic>
      <p:pic>
        <p:nvPicPr>
          <p:cNvPr id="31" name="Immagine 30">
            <a:extLst>
              <a:ext uri="{FF2B5EF4-FFF2-40B4-BE49-F238E27FC236}">
                <a16:creationId xmlns:a16="http://schemas.microsoft.com/office/drawing/2014/main" id="{DD129811-429D-62E9-80E7-68F6DD5F24C3}"/>
              </a:ext>
            </a:extLst>
          </p:cNvPr>
          <p:cNvPicPr>
            <a:picLocks noChangeAspect="1"/>
          </p:cNvPicPr>
          <p:nvPr/>
        </p:nvPicPr>
        <p:blipFill>
          <a:blip r:embed="rId10"/>
          <a:stretch>
            <a:fillRect/>
          </a:stretch>
        </p:blipFill>
        <p:spPr>
          <a:xfrm>
            <a:off x="3226521" y="4657672"/>
            <a:ext cx="948571" cy="360000"/>
          </a:xfrm>
          <a:prstGeom prst="rect">
            <a:avLst/>
          </a:prstGeom>
        </p:spPr>
      </p:pic>
      <p:pic>
        <p:nvPicPr>
          <p:cNvPr id="33" name="Immagine 32">
            <a:extLst>
              <a:ext uri="{FF2B5EF4-FFF2-40B4-BE49-F238E27FC236}">
                <a16:creationId xmlns:a16="http://schemas.microsoft.com/office/drawing/2014/main" id="{DA00A857-A37C-0D01-C8A8-DDBF465B4739}"/>
              </a:ext>
            </a:extLst>
          </p:cNvPr>
          <p:cNvPicPr>
            <a:picLocks noChangeAspect="1"/>
          </p:cNvPicPr>
          <p:nvPr/>
        </p:nvPicPr>
        <p:blipFill>
          <a:blip r:embed="rId11"/>
          <a:stretch>
            <a:fillRect/>
          </a:stretch>
        </p:blipFill>
        <p:spPr>
          <a:xfrm>
            <a:off x="3223714" y="5017672"/>
            <a:ext cx="937142" cy="360000"/>
          </a:xfrm>
          <a:prstGeom prst="rect">
            <a:avLst/>
          </a:prstGeom>
        </p:spPr>
      </p:pic>
      <p:pic>
        <p:nvPicPr>
          <p:cNvPr id="36" name="Immagine 35">
            <a:extLst>
              <a:ext uri="{FF2B5EF4-FFF2-40B4-BE49-F238E27FC236}">
                <a16:creationId xmlns:a16="http://schemas.microsoft.com/office/drawing/2014/main" id="{CAAD035D-881A-E8FD-02BC-FCEEACC05AC2}"/>
              </a:ext>
            </a:extLst>
          </p:cNvPr>
          <p:cNvPicPr>
            <a:picLocks noChangeAspect="1"/>
          </p:cNvPicPr>
          <p:nvPr/>
        </p:nvPicPr>
        <p:blipFill>
          <a:blip r:embed="rId12"/>
          <a:stretch>
            <a:fillRect/>
          </a:stretch>
        </p:blipFill>
        <p:spPr>
          <a:xfrm>
            <a:off x="3225190" y="5334197"/>
            <a:ext cx="1113231" cy="360000"/>
          </a:xfrm>
          <a:prstGeom prst="rect">
            <a:avLst/>
          </a:prstGeom>
        </p:spPr>
      </p:pic>
      <p:pic>
        <p:nvPicPr>
          <p:cNvPr id="42" name="Immagine 41">
            <a:extLst>
              <a:ext uri="{FF2B5EF4-FFF2-40B4-BE49-F238E27FC236}">
                <a16:creationId xmlns:a16="http://schemas.microsoft.com/office/drawing/2014/main" id="{5BE6FB3E-08CB-1BBB-DD72-3B33E447101A}"/>
              </a:ext>
            </a:extLst>
          </p:cNvPr>
          <p:cNvPicPr>
            <a:picLocks noChangeAspect="1"/>
          </p:cNvPicPr>
          <p:nvPr/>
        </p:nvPicPr>
        <p:blipFill>
          <a:blip r:embed="rId13"/>
          <a:stretch>
            <a:fillRect/>
          </a:stretch>
        </p:blipFill>
        <p:spPr>
          <a:xfrm>
            <a:off x="3241206" y="5694889"/>
            <a:ext cx="2650908" cy="360000"/>
          </a:xfrm>
          <a:prstGeom prst="rect">
            <a:avLst/>
          </a:prstGeom>
        </p:spPr>
      </p:pic>
      <p:sp>
        <p:nvSpPr>
          <p:cNvPr id="43" name="CasellaDiTesto 42">
            <a:extLst>
              <a:ext uri="{FF2B5EF4-FFF2-40B4-BE49-F238E27FC236}">
                <a16:creationId xmlns:a16="http://schemas.microsoft.com/office/drawing/2014/main" id="{F4C36F5D-1F09-235A-98E1-EB52DC84EF60}"/>
              </a:ext>
            </a:extLst>
          </p:cNvPr>
          <p:cNvSpPr txBox="1"/>
          <p:nvPr/>
        </p:nvSpPr>
        <p:spPr>
          <a:xfrm>
            <a:off x="3324904" y="2541095"/>
            <a:ext cx="2597693" cy="58477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it-IT" sz="1600" b="1" dirty="0">
                <a:solidFill>
                  <a:srgbClr val="AE0020"/>
                </a:solidFill>
                <a:cs typeface="Calibri" panose="020F0502020204030204" pitchFamily="34" charset="0"/>
              </a:rPr>
              <a:t>≈20% of the </a:t>
            </a:r>
            <a:r>
              <a:rPr lang="it-IT" sz="1600" b="1" dirty="0" err="1">
                <a:solidFill>
                  <a:srgbClr val="AE0020"/>
                </a:solidFill>
                <a:cs typeface="Calibri" panose="020F0502020204030204" pitchFamily="34" charset="0"/>
              </a:rPr>
              <a:t>total</a:t>
            </a:r>
            <a:r>
              <a:rPr lang="it-IT" sz="1600" b="1" dirty="0">
                <a:solidFill>
                  <a:srgbClr val="AE0020"/>
                </a:solidFill>
                <a:cs typeface="Calibri" panose="020F0502020204030204" pitchFamily="34" charset="0"/>
              </a:rPr>
              <a:t> </a:t>
            </a:r>
            <a:r>
              <a:rPr lang="it-IT" sz="1600" b="1" dirty="0" err="1">
                <a:solidFill>
                  <a:srgbClr val="AE0020"/>
                </a:solidFill>
                <a:cs typeface="Calibri" panose="020F0502020204030204" pitchFamily="34" charset="0"/>
              </a:rPr>
              <a:t>amount</a:t>
            </a:r>
            <a:r>
              <a:rPr lang="it-IT" sz="1600" b="1" dirty="0">
                <a:solidFill>
                  <a:srgbClr val="AE0020"/>
                </a:solidFill>
                <a:cs typeface="Calibri" panose="020F0502020204030204" pitchFamily="34" charset="0"/>
              </a:rPr>
              <a:t> of </a:t>
            </a:r>
            <a:r>
              <a:rPr lang="it-IT" sz="1600" b="1" dirty="0" err="1">
                <a:solidFill>
                  <a:srgbClr val="AE0020"/>
                </a:solidFill>
                <a:cs typeface="Calibri" panose="020F0502020204030204" pitchFamily="34" charset="0"/>
              </a:rPr>
              <a:t>interpreted</a:t>
            </a:r>
            <a:r>
              <a:rPr lang="it-IT" sz="1600" b="1" dirty="0">
                <a:solidFill>
                  <a:srgbClr val="AE0020"/>
                </a:solidFill>
                <a:cs typeface="Calibri" panose="020F0502020204030204" pitchFamily="34" charset="0"/>
              </a:rPr>
              <a:t> </a:t>
            </a:r>
            <a:r>
              <a:rPr lang="it-IT" sz="1600" b="1" dirty="0" err="1">
                <a:solidFill>
                  <a:srgbClr val="AE0020"/>
                </a:solidFill>
                <a:cs typeface="Calibri" panose="020F0502020204030204" pitchFamily="34" charset="0"/>
              </a:rPr>
              <a:t>entities</a:t>
            </a:r>
            <a:endParaRPr lang="it-IT" sz="1600" b="1" dirty="0">
              <a:solidFill>
                <a:srgbClr val="AE0020"/>
              </a:solidFill>
              <a:cs typeface="Calibri" panose="020F0502020204030204" pitchFamily="34" charset="0"/>
            </a:endParaRPr>
          </a:p>
        </p:txBody>
      </p:sp>
      <p:sp>
        <p:nvSpPr>
          <p:cNvPr id="4" name="CasellaDiTesto 3">
            <a:extLst>
              <a:ext uri="{FF2B5EF4-FFF2-40B4-BE49-F238E27FC236}">
                <a16:creationId xmlns:a16="http://schemas.microsoft.com/office/drawing/2014/main" id="{0B187904-98AC-8246-4E8C-1EF92A6262C7}"/>
              </a:ext>
            </a:extLst>
          </p:cNvPr>
          <p:cNvSpPr txBox="1"/>
          <p:nvPr/>
        </p:nvSpPr>
        <p:spPr>
          <a:xfrm>
            <a:off x="1615762" y="3014556"/>
            <a:ext cx="550190" cy="307777"/>
          </a:xfrm>
          <a:prstGeom prst="rect">
            <a:avLst/>
          </a:prstGeom>
          <a:solidFill>
            <a:schemeClr val="bg1"/>
          </a:solidFill>
        </p:spPr>
        <p:txBody>
          <a:bodyPr wrap="square" rtlCol="0">
            <a:spAutoFit/>
          </a:bodyPr>
          <a:lstStyle/>
          <a:p>
            <a:pPr algn="ctr"/>
            <a:r>
              <a:rPr lang="it-IT" sz="1400" b="1" dirty="0"/>
              <a:t>164</a:t>
            </a:r>
          </a:p>
        </p:txBody>
      </p:sp>
      <p:sp>
        <p:nvSpPr>
          <p:cNvPr id="6" name="CasellaDiTesto 5">
            <a:extLst>
              <a:ext uri="{FF2B5EF4-FFF2-40B4-BE49-F238E27FC236}">
                <a16:creationId xmlns:a16="http://schemas.microsoft.com/office/drawing/2014/main" id="{D0448941-16C5-9EA5-CA4D-1FDBC559EDAE}"/>
              </a:ext>
            </a:extLst>
          </p:cNvPr>
          <p:cNvSpPr txBox="1"/>
          <p:nvPr/>
        </p:nvSpPr>
        <p:spPr>
          <a:xfrm>
            <a:off x="2246619" y="3014556"/>
            <a:ext cx="550190" cy="307777"/>
          </a:xfrm>
          <a:prstGeom prst="rect">
            <a:avLst/>
          </a:prstGeom>
          <a:solidFill>
            <a:schemeClr val="bg1"/>
          </a:solidFill>
        </p:spPr>
        <p:txBody>
          <a:bodyPr wrap="square" rtlCol="0">
            <a:spAutoFit/>
          </a:bodyPr>
          <a:lstStyle/>
          <a:p>
            <a:pPr algn="ctr"/>
            <a:r>
              <a:rPr lang="it-IT" sz="1400" b="1" dirty="0"/>
              <a:t>27</a:t>
            </a:r>
          </a:p>
        </p:txBody>
      </p:sp>
      <p:sp>
        <p:nvSpPr>
          <p:cNvPr id="7" name="CasellaDiTesto 6">
            <a:extLst>
              <a:ext uri="{FF2B5EF4-FFF2-40B4-BE49-F238E27FC236}">
                <a16:creationId xmlns:a16="http://schemas.microsoft.com/office/drawing/2014/main" id="{090CFBE2-ECA6-0F8A-78A6-66319091159A}"/>
              </a:ext>
            </a:extLst>
          </p:cNvPr>
          <p:cNvSpPr txBox="1"/>
          <p:nvPr/>
        </p:nvSpPr>
        <p:spPr>
          <a:xfrm>
            <a:off x="1591082" y="3633219"/>
            <a:ext cx="550190" cy="307777"/>
          </a:xfrm>
          <a:prstGeom prst="rect">
            <a:avLst/>
          </a:prstGeom>
          <a:solidFill>
            <a:schemeClr val="bg1"/>
          </a:solidFill>
        </p:spPr>
        <p:txBody>
          <a:bodyPr wrap="square" rtlCol="0">
            <a:spAutoFit/>
          </a:bodyPr>
          <a:lstStyle/>
          <a:p>
            <a:pPr algn="ctr"/>
            <a:r>
              <a:rPr lang="it-IT" sz="1400" b="1" dirty="0"/>
              <a:t>1</a:t>
            </a:r>
          </a:p>
        </p:txBody>
      </p:sp>
      <p:sp>
        <p:nvSpPr>
          <p:cNvPr id="11" name="CasellaDiTesto 10">
            <a:extLst>
              <a:ext uri="{FF2B5EF4-FFF2-40B4-BE49-F238E27FC236}">
                <a16:creationId xmlns:a16="http://schemas.microsoft.com/office/drawing/2014/main" id="{377EE575-C5A9-4984-45B5-1EA4E69F79AD}"/>
              </a:ext>
            </a:extLst>
          </p:cNvPr>
          <p:cNvSpPr txBox="1"/>
          <p:nvPr/>
        </p:nvSpPr>
        <p:spPr>
          <a:xfrm>
            <a:off x="2246619" y="3626277"/>
            <a:ext cx="550190" cy="307777"/>
          </a:xfrm>
          <a:prstGeom prst="rect">
            <a:avLst/>
          </a:prstGeom>
          <a:solidFill>
            <a:schemeClr val="bg1"/>
          </a:solidFill>
        </p:spPr>
        <p:txBody>
          <a:bodyPr wrap="square" rtlCol="0">
            <a:spAutoFit/>
          </a:bodyPr>
          <a:lstStyle/>
          <a:p>
            <a:pPr algn="ctr"/>
            <a:r>
              <a:rPr lang="it-IT" sz="1400" b="1" dirty="0"/>
              <a:t>64</a:t>
            </a:r>
          </a:p>
        </p:txBody>
      </p:sp>
      <p:sp>
        <p:nvSpPr>
          <p:cNvPr id="12" name="CasellaDiTesto 11">
            <a:extLst>
              <a:ext uri="{FF2B5EF4-FFF2-40B4-BE49-F238E27FC236}">
                <a16:creationId xmlns:a16="http://schemas.microsoft.com/office/drawing/2014/main" id="{B17C3F34-B7D5-0A01-8D5F-BA496B2680F9}"/>
              </a:ext>
            </a:extLst>
          </p:cNvPr>
          <p:cNvSpPr txBox="1"/>
          <p:nvPr/>
        </p:nvSpPr>
        <p:spPr>
          <a:xfrm>
            <a:off x="2506149" y="5026420"/>
            <a:ext cx="540000" cy="276999"/>
          </a:xfrm>
          <a:prstGeom prst="rect">
            <a:avLst/>
          </a:prstGeom>
          <a:solidFill>
            <a:schemeClr val="bg1"/>
          </a:solidFill>
        </p:spPr>
        <p:txBody>
          <a:bodyPr wrap="square" rtlCol="0">
            <a:spAutoFit/>
          </a:bodyPr>
          <a:lstStyle/>
          <a:p>
            <a:pPr algn="ctr"/>
            <a:r>
              <a:rPr lang="it-IT" sz="1200" b="1" dirty="0"/>
              <a:t>0.30</a:t>
            </a:r>
          </a:p>
        </p:txBody>
      </p:sp>
      <p:sp>
        <p:nvSpPr>
          <p:cNvPr id="13" name="CasellaDiTesto 12">
            <a:extLst>
              <a:ext uri="{FF2B5EF4-FFF2-40B4-BE49-F238E27FC236}">
                <a16:creationId xmlns:a16="http://schemas.microsoft.com/office/drawing/2014/main" id="{B2C473B6-4DDE-3657-9497-D363867DBC8E}"/>
              </a:ext>
            </a:extLst>
          </p:cNvPr>
          <p:cNvSpPr txBox="1"/>
          <p:nvPr/>
        </p:nvSpPr>
        <p:spPr>
          <a:xfrm>
            <a:off x="3674077" y="1173023"/>
            <a:ext cx="4843846" cy="461665"/>
          </a:xfrm>
          <a:prstGeom prst="rect">
            <a:avLst/>
          </a:prstGeom>
          <a:noFill/>
          <a:ln w="28575">
            <a:solidFill>
              <a:srgbClr val="C00000"/>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it-IT" sz="2400" b="1" i="0" u="none" strike="noStrike" kern="1200" cap="none" spc="0" normalizeH="0" baseline="0" noProof="0" dirty="0">
                <a:ln>
                  <a:noFill/>
                </a:ln>
                <a:solidFill>
                  <a:prstClr val="black"/>
                </a:solidFill>
                <a:effectLst/>
                <a:uLnTx/>
                <a:uFillTx/>
                <a:cs typeface="Calibri" panose="020F0502020204030204" pitchFamily="34" charset="0"/>
              </a:rPr>
              <a:t>A </a:t>
            </a:r>
            <a:r>
              <a:rPr kumimoji="0" lang="it-IT" sz="2400" b="1" i="0" u="none" strike="noStrike" kern="1200" cap="none" spc="0" normalizeH="0" baseline="0" noProof="0" dirty="0" err="1">
                <a:ln>
                  <a:noFill/>
                </a:ln>
                <a:solidFill>
                  <a:prstClr val="black"/>
                </a:solidFill>
                <a:effectLst/>
                <a:uLnTx/>
                <a:uFillTx/>
                <a:cs typeface="Calibri" panose="020F0502020204030204" pitchFamily="34" charset="0"/>
              </a:rPr>
              <a:t>total</a:t>
            </a:r>
            <a:r>
              <a:rPr kumimoji="0" lang="it-IT" sz="2400" b="1" i="0" u="none" strike="noStrike" kern="1200" cap="none" spc="0" normalizeH="0" baseline="0" noProof="0" dirty="0">
                <a:ln>
                  <a:noFill/>
                </a:ln>
                <a:solidFill>
                  <a:prstClr val="black"/>
                </a:solidFill>
                <a:effectLst/>
                <a:uLnTx/>
                <a:uFillTx/>
                <a:cs typeface="Calibri" panose="020F0502020204030204" pitchFamily="34" charset="0"/>
              </a:rPr>
              <a:t> of 314 </a:t>
            </a:r>
            <a:r>
              <a:rPr kumimoji="0" lang="it-IT" sz="2400" b="1" i="0" u="none" strike="noStrike" kern="1200" cap="none" spc="0" normalizeH="0" baseline="0" noProof="0" dirty="0" err="1">
                <a:ln>
                  <a:noFill/>
                </a:ln>
                <a:solidFill>
                  <a:prstClr val="black"/>
                </a:solidFill>
                <a:effectLst/>
                <a:uLnTx/>
                <a:uFillTx/>
                <a:cs typeface="Calibri" panose="020F0502020204030204" pitchFamily="34" charset="0"/>
              </a:rPr>
              <a:t>entities</a:t>
            </a:r>
            <a:r>
              <a:rPr kumimoji="0" lang="it-IT" sz="24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400" b="1" i="0" u="none" strike="noStrike" kern="1200" cap="none" spc="0" normalizeH="0" baseline="0" noProof="0" dirty="0" err="1">
                <a:ln>
                  <a:noFill/>
                </a:ln>
                <a:solidFill>
                  <a:prstClr val="black"/>
                </a:solidFill>
                <a:effectLst/>
                <a:uLnTx/>
                <a:uFillTx/>
                <a:cs typeface="Calibri" panose="020F0502020204030204" pitchFamily="34" charset="0"/>
              </a:rPr>
              <a:t>were</a:t>
            </a:r>
            <a:r>
              <a:rPr kumimoji="0" lang="it-IT" sz="24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2400" b="1" i="0" u="none" strike="noStrike" kern="1200" cap="none" spc="0" normalizeH="0" baseline="0" noProof="0" dirty="0" err="1">
                <a:ln>
                  <a:noFill/>
                </a:ln>
                <a:solidFill>
                  <a:prstClr val="black"/>
                </a:solidFill>
                <a:effectLst/>
                <a:uLnTx/>
                <a:uFillTx/>
                <a:cs typeface="Calibri" panose="020F0502020204030204" pitchFamily="34" charset="0"/>
              </a:rPr>
              <a:t>visited</a:t>
            </a:r>
            <a:endParaRPr kumimoji="0" lang="it-IT" sz="2400" b="1" i="0" u="none" strike="noStrike" kern="1200" cap="none" spc="0" normalizeH="0" baseline="0" noProof="0" dirty="0">
              <a:ln>
                <a:noFill/>
              </a:ln>
              <a:solidFill>
                <a:prstClr val="black"/>
              </a:solidFill>
              <a:effectLst/>
              <a:uLnTx/>
              <a:uFillTx/>
              <a:cs typeface="Calibri" panose="020F0502020204030204" pitchFamily="34" charset="0"/>
            </a:endParaRPr>
          </a:p>
        </p:txBody>
      </p:sp>
    </p:spTree>
    <p:extLst>
      <p:ext uri="{BB962C8B-B14F-4D97-AF65-F5344CB8AC3E}">
        <p14:creationId xmlns:p14="http://schemas.microsoft.com/office/powerpoint/2010/main" val="2587502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0F3898-D145-D5D0-963A-C120BD46018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3C5E782-7AE3-2095-0E01-72252DE10F68}"/>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Ground </a:t>
            </a:r>
            <a:r>
              <a:rPr lang="it-IT" sz="3600" spc="300" dirty="0" err="1">
                <a:effectLst>
                  <a:outerShdw blurRad="38100" dist="38100" dir="2700000" algn="tl">
                    <a:srgbClr val="000000">
                      <a:alpha val="43137"/>
                    </a:srgbClr>
                  </a:outerShdw>
                </a:effectLst>
              </a:rPr>
              <a:t>truthing</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distribution</a:t>
            </a:r>
            <a:r>
              <a:rPr lang="it-IT" sz="3600" spc="300" dirty="0">
                <a:effectLst>
                  <a:outerShdw blurRad="38100" dist="38100" dir="2700000" algn="tl">
                    <a:srgbClr val="000000">
                      <a:alpha val="43137"/>
                    </a:srgbClr>
                  </a:outerShdw>
                </a:effectLst>
              </a:rPr>
              <a:t> of </a:t>
            </a:r>
            <a:r>
              <a:rPr lang="it-IT" sz="3600" spc="300" dirty="0" err="1">
                <a:effectLst>
                  <a:outerShdw blurRad="38100" dist="38100" dir="2700000" algn="tl">
                    <a:srgbClr val="000000">
                      <a:alpha val="43137"/>
                    </a:srgbClr>
                  </a:outerShdw>
                </a:effectLst>
              </a:rPr>
              <a:t>validated</a:t>
            </a:r>
            <a:r>
              <a:rPr lang="it-IT" sz="3600" spc="300" dirty="0">
                <a:effectLst>
                  <a:outerShdw blurRad="38100" dist="38100" dir="2700000" algn="tl">
                    <a:srgbClr val="000000">
                      <a:alpha val="43137"/>
                    </a:srgbClr>
                  </a:outerShdw>
                </a:effectLst>
              </a:rPr>
              <a:t> </a:t>
            </a:r>
            <a:r>
              <a:rPr lang="it-IT" sz="3600" spc="300" dirty="0" err="1">
                <a:effectLst>
                  <a:outerShdw blurRad="38100" dist="38100" dir="2700000" algn="tl">
                    <a:srgbClr val="000000">
                      <a:alpha val="43137"/>
                    </a:srgbClr>
                  </a:outerShdw>
                </a:effectLst>
              </a:rPr>
              <a:t>entities</a:t>
            </a:r>
            <a:r>
              <a:rPr lang="it-IT" sz="3600" spc="300" dirty="0">
                <a:effectLst>
                  <a:outerShdw blurRad="38100" dist="38100" dir="2700000" algn="tl">
                    <a:srgbClr val="000000">
                      <a:alpha val="43137"/>
                    </a:srgbClr>
                  </a:outerShdw>
                </a:effectLst>
              </a:rPr>
              <a:t> </a:t>
            </a:r>
          </a:p>
        </p:txBody>
      </p:sp>
      <p:sp>
        <p:nvSpPr>
          <p:cNvPr id="5" name="Segnaposto numero diapositiva 4">
            <a:extLst>
              <a:ext uri="{FF2B5EF4-FFF2-40B4-BE49-F238E27FC236}">
                <a16:creationId xmlns:a16="http://schemas.microsoft.com/office/drawing/2014/main" id="{2030EA5D-A645-F14B-AD74-E12B32AF41FB}"/>
              </a:ext>
            </a:extLst>
          </p:cNvPr>
          <p:cNvSpPr>
            <a:spLocks noGrp="1"/>
          </p:cNvSpPr>
          <p:nvPr>
            <p:ph type="sldNum" sz="quarter" idx="12"/>
          </p:nvPr>
        </p:nvSpPr>
        <p:spPr/>
        <p:txBody>
          <a:bodyPr/>
          <a:lstStyle/>
          <a:p>
            <a:fld id="{8E616805-63D1-4E18-B3AF-CF118F4DB48F}" type="slidenum">
              <a:rPr lang="it-IT" smtClean="0"/>
              <a:t>15</a:t>
            </a:fld>
            <a:endParaRPr lang="it-IT" dirty="0"/>
          </a:p>
        </p:txBody>
      </p:sp>
      <p:sp>
        <p:nvSpPr>
          <p:cNvPr id="8" name="Segnaposto piè di pagina 6">
            <a:extLst>
              <a:ext uri="{FF2B5EF4-FFF2-40B4-BE49-F238E27FC236}">
                <a16:creationId xmlns:a16="http://schemas.microsoft.com/office/drawing/2014/main" id="{DD23B6D0-5A39-E26E-F178-72D224F7CB21}"/>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3CF793F1-4E99-3EF7-BFA1-34A8E6BC5060}"/>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BE54DA3E-B37F-0218-4498-B9ED562CF701}"/>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FD81CED1-D764-4336-4F24-66C018F8B9B3}"/>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BDB464DB-7D6B-E06E-B385-02463276EDF0}"/>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F4D79183-EA97-3AC4-7990-D57C2D1AA926}"/>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8461B64B-B883-AE28-39BC-23FC4B2771E8}"/>
              </a:ext>
            </a:extLst>
          </p:cNvPr>
          <p:cNvSpPr/>
          <p:nvPr/>
        </p:nvSpPr>
        <p:spPr>
          <a:xfrm>
            <a:off x="6447428"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Ground truth</a:t>
            </a:r>
          </a:p>
        </p:txBody>
      </p:sp>
      <p:sp>
        <p:nvSpPr>
          <p:cNvPr id="39" name="Rettangolo con due angoli in diagonale arrotondati 38">
            <a:extLst>
              <a:ext uri="{FF2B5EF4-FFF2-40B4-BE49-F238E27FC236}">
                <a16:creationId xmlns:a16="http://schemas.microsoft.com/office/drawing/2014/main" id="{C21DA8A1-F69D-E121-7840-9633166E4A52}"/>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E287A9D2-22A9-B51A-3BC1-E71EE99077D0}"/>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29" name="Immagine 28">
            <a:extLst>
              <a:ext uri="{FF2B5EF4-FFF2-40B4-BE49-F238E27FC236}">
                <a16:creationId xmlns:a16="http://schemas.microsoft.com/office/drawing/2014/main" id="{A6DC0057-ED44-0E36-C68B-63E6E91C484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bwMode="auto">
          <a:xfrm>
            <a:off x="5605407" y="1186952"/>
            <a:ext cx="6283144" cy="5236123"/>
          </a:xfrm>
          <a:prstGeom prst="rect">
            <a:avLst/>
          </a:prstGeom>
          <a:noFill/>
          <a:ln>
            <a:noFill/>
          </a:ln>
        </p:spPr>
      </p:pic>
      <p:grpSp>
        <p:nvGrpSpPr>
          <p:cNvPr id="54" name="Gruppo 53">
            <a:extLst>
              <a:ext uri="{FF2B5EF4-FFF2-40B4-BE49-F238E27FC236}">
                <a16:creationId xmlns:a16="http://schemas.microsoft.com/office/drawing/2014/main" id="{1270B3B7-2662-3DF8-4D6D-39C2124D23EF}"/>
              </a:ext>
            </a:extLst>
          </p:cNvPr>
          <p:cNvGrpSpPr/>
          <p:nvPr/>
        </p:nvGrpSpPr>
        <p:grpSpPr>
          <a:xfrm>
            <a:off x="2403774" y="1219226"/>
            <a:ext cx="3043880" cy="1887644"/>
            <a:chOff x="1890857" y="2251179"/>
            <a:chExt cx="3043880" cy="2010983"/>
          </a:xfrm>
        </p:grpSpPr>
        <p:sp>
          <p:nvSpPr>
            <p:cNvPr id="53" name="Rettangolo 52">
              <a:extLst>
                <a:ext uri="{FF2B5EF4-FFF2-40B4-BE49-F238E27FC236}">
                  <a16:creationId xmlns:a16="http://schemas.microsoft.com/office/drawing/2014/main" id="{5D8935BB-1F7A-81AC-CEF0-EA2FE1C32B30}"/>
                </a:ext>
              </a:extLst>
            </p:cNvPr>
            <p:cNvSpPr/>
            <p:nvPr/>
          </p:nvSpPr>
          <p:spPr>
            <a:xfrm>
              <a:off x="1890857" y="2251179"/>
              <a:ext cx="3043880" cy="2010983"/>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onnettore 32">
              <a:extLst>
                <a:ext uri="{FF2B5EF4-FFF2-40B4-BE49-F238E27FC236}">
                  <a16:creationId xmlns:a16="http://schemas.microsoft.com/office/drawing/2014/main" id="{474A2C90-7167-772F-7FA7-0247A7525FD9}"/>
                </a:ext>
              </a:extLst>
            </p:cNvPr>
            <p:cNvSpPr/>
            <p:nvPr/>
          </p:nvSpPr>
          <p:spPr>
            <a:xfrm>
              <a:off x="1950764" y="2425805"/>
              <a:ext cx="144000" cy="144000"/>
            </a:xfrm>
            <a:prstGeom prst="flowChartConnector">
              <a:avLst/>
            </a:prstGeom>
            <a:solidFill>
              <a:srgbClr val="FFFF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onnettore 34">
              <a:extLst>
                <a:ext uri="{FF2B5EF4-FFF2-40B4-BE49-F238E27FC236}">
                  <a16:creationId xmlns:a16="http://schemas.microsoft.com/office/drawing/2014/main" id="{DC91E9AB-2009-519B-80E0-77BB50D4F2FA}"/>
                </a:ext>
              </a:extLst>
            </p:cNvPr>
            <p:cNvSpPr/>
            <p:nvPr/>
          </p:nvSpPr>
          <p:spPr>
            <a:xfrm>
              <a:off x="1950764" y="2734058"/>
              <a:ext cx="144000" cy="144000"/>
            </a:xfrm>
            <a:prstGeom prst="flowChartConnector">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onnettore 35">
              <a:extLst>
                <a:ext uri="{FF2B5EF4-FFF2-40B4-BE49-F238E27FC236}">
                  <a16:creationId xmlns:a16="http://schemas.microsoft.com/office/drawing/2014/main" id="{91BB76C4-F55F-B3C3-85D7-3B6F5CC2F6F3}"/>
                </a:ext>
              </a:extLst>
            </p:cNvPr>
            <p:cNvSpPr/>
            <p:nvPr/>
          </p:nvSpPr>
          <p:spPr>
            <a:xfrm>
              <a:off x="1950764" y="3658817"/>
              <a:ext cx="144000" cy="144000"/>
            </a:xfrm>
            <a:prstGeom prst="flowChartConnector">
              <a:avLst/>
            </a:prstGeom>
            <a:solidFill>
              <a:srgbClr val="AB00E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Connettore 40">
              <a:extLst>
                <a:ext uri="{FF2B5EF4-FFF2-40B4-BE49-F238E27FC236}">
                  <a16:creationId xmlns:a16="http://schemas.microsoft.com/office/drawing/2014/main" id="{9F74FD49-B759-57CD-E3D2-932937E5E8A4}"/>
                </a:ext>
              </a:extLst>
            </p:cNvPr>
            <p:cNvSpPr/>
            <p:nvPr/>
          </p:nvSpPr>
          <p:spPr>
            <a:xfrm>
              <a:off x="1950764" y="3967069"/>
              <a:ext cx="144000" cy="144000"/>
            </a:xfrm>
            <a:prstGeom prst="flowChartConnector">
              <a:avLst/>
            </a:prstGeom>
            <a:solidFill>
              <a:srgbClr val="FF01C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onnettore 41">
              <a:extLst>
                <a:ext uri="{FF2B5EF4-FFF2-40B4-BE49-F238E27FC236}">
                  <a16:creationId xmlns:a16="http://schemas.microsoft.com/office/drawing/2014/main" id="{14CAC994-9BAF-8C9F-48D5-22EFE4A19D62}"/>
                </a:ext>
              </a:extLst>
            </p:cNvPr>
            <p:cNvSpPr/>
            <p:nvPr/>
          </p:nvSpPr>
          <p:spPr>
            <a:xfrm>
              <a:off x="1950764" y="3042311"/>
              <a:ext cx="144000" cy="144000"/>
            </a:xfrm>
            <a:prstGeom prst="flowChartConnector">
              <a:avLst/>
            </a:prstGeom>
            <a:solidFill>
              <a:srgbClr val="71E0FD"/>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Connettore 42">
              <a:extLst>
                <a:ext uri="{FF2B5EF4-FFF2-40B4-BE49-F238E27FC236}">
                  <a16:creationId xmlns:a16="http://schemas.microsoft.com/office/drawing/2014/main" id="{4504C6F4-3CE4-C679-9E52-A8522E940ABA}"/>
                </a:ext>
              </a:extLst>
            </p:cNvPr>
            <p:cNvSpPr/>
            <p:nvPr/>
          </p:nvSpPr>
          <p:spPr>
            <a:xfrm>
              <a:off x="1950764" y="3350564"/>
              <a:ext cx="144000" cy="144000"/>
            </a:xfrm>
            <a:prstGeom prst="flowChartConnector">
              <a:avLst/>
            </a:prstGeom>
            <a:solidFill>
              <a:srgbClr val="38A7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a16="http://schemas.microsoft.com/office/drawing/2014/main" id="{A0B17901-2A17-4701-9E36-3889C174222B}"/>
                </a:ext>
              </a:extLst>
            </p:cNvPr>
            <p:cNvSpPr txBox="1"/>
            <p:nvPr/>
          </p:nvSpPr>
          <p:spPr>
            <a:xfrm>
              <a:off x="2085390" y="2335366"/>
              <a:ext cx="2276648" cy="338554"/>
            </a:xfrm>
            <a:prstGeom prst="rect">
              <a:avLst/>
            </a:prstGeom>
            <a:noFill/>
          </p:spPr>
          <p:txBody>
            <a:bodyPr wrap="square" rtlCol="0">
              <a:spAutoFit/>
            </a:bodyPr>
            <a:lstStyle/>
            <a:p>
              <a:r>
                <a:rPr lang="it-IT" sz="1600" b="1" dirty="0"/>
                <a:t>FN (1)</a:t>
              </a:r>
            </a:p>
          </p:txBody>
        </p:sp>
        <p:sp>
          <p:nvSpPr>
            <p:cNvPr id="45" name="CasellaDiTesto 44">
              <a:extLst>
                <a:ext uri="{FF2B5EF4-FFF2-40B4-BE49-F238E27FC236}">
                  <a16:creationId xmlns:a16="http://schemas.microsoft.com/office/drawing/2014/main" id="{93DBC168-DA74-B2DD-71D4-8CEF35CCE363}"/>
                </a:ext>
              </a:extLst>
            </p:cNvPr>
            <p:cNvSpPr txBox="1"/>
            <p:nvPr/>
          </p:nvSpPr>
          <p:spPr>
            <a:xfrm>
              <a:off x="2085390" y="2653114"/>
              <a:ext cx="2276648" cy="360675"/>
            </a:xfrm>
            <a:prstGeom prst="rect">
              <a:avLst/>
            </a:prstGeom>
            <a:noFill/>
          </p:spPr>
          <p:txBody>
            <a:bodyPr wrap="square" rtlCol="0">
              <a:spAutoFit/>
            </a:bodyPr>
            <a:lstStyle/>
            <a:p>
              <a:r>
                <a:rPr lang="it-IT" sz="1600" b="1" dirty="0"/>
                <a:t>FP (27)</a:t>
              </a:r>
            </a:p>
          </p:txBody>
        </p:sp>
        <p:sp>
          <p:nvSpPr>
            <p:cNvPr id="46" name="CasellaDiTesto 45">
              <a:extLst>
                <a:ext uri="{FF2B5EF4-FFF2-40B4-BE49-F238E27FC236}">
                  <a16:creationId xmlns:a16="http://schemas.microsoft.com/office/drawing/2014/main" id="{B02E5AD6-7166-68A2-FEC9-B3CE7724BC78}"/>
                </a:ext>
              </a:extLst>
            </p:cNvPr>
            <p:cNvSpPr txBox="1"/>
            <p:nvPr/>
          </p:nvSpPr>
          <p:spPr>
            <a:xfrm>
              <a:off x="2085390" y="2963206"/>
              <a:ext cx="2276648" cy="360675"/>
            </a:xfrm>
            <a:prstGeom prst="rect">
              <a:avLst/>
            </a:prstGeom>
            <a:noFill/>
          </p:spPr>
          <p:txBody>
            <a:bodyPr wrap="square" rtlCol="0">
              <a:spAutoFit/>
            </a:bodyPr>
            <a:lstStyle/>
            <a:p>
              <a:r>
                <a:rPr lang="it-IT" sz="1600" b="1" dirty="0"/>
                <a:t>TN (64)</a:t>
              </a:r>
            </a:p>
          </p:txBody>
        </p:sp>
        <p:sp>
          <p:nvSpPr>
            <p:cNvPr id="47" name="CasellaDiTesto 46">
              <a:extLst>
                <a:ext uri="{FF2B5EF4-FFF2-40B4-BE49-F238E27FC236}">
                  <a16:creationId xmlns:a16="http://schemas.microsoft.com/office/drawing/2014/main" id="{829E9077-BE49-6227-38D6-5D45D8D5C64D}"/>
                </a:ext>
              </a:extLst>
            </p:cNvPr>
            <p:cNvSpPr txBox="1"/>
            <p:nvPr/>
          </p:nvSpPr>
          <p:spPr>
            <a:xfrm>
              <a:off x="2077575" y="3280954"/>
              <a:ext cx="2276648" cy="338554"/>
            </a:xfrm>
            <a:prstGeom prst="rect">
              <a:avLst/>
            </a:prstGeom>
            <a:noFill/>
          </p:spPr>
          <p:txBody>
            <a:bodyPr wrap="square" rtlCol="0">
              <a:spAutoFit/>
            </a:bodyPr>
            <a:lstStyle/>
            <a:p>
              <a:r>
                <a:rPr lang="it-IT" sz="1600" b="1" dirty="0"/>
                <a:t>TP (164)</a:t>
              </a:r>
            </a:p>
          </p:txBody>
        </p:sp>
        <p:sp>
          <p:nvSpPr>
            <p:cNvPr id="48" name="CasellaDiTesto 47">
              <a:extLst>
                <a:ext uri="{FF2B5EF4-FFF2-40B4-BE49-F238E27FC236}">
                  <a16:creationId xmlns:a16="http://schemas.microsoft.com/office/drawing/2014/main" id="{F63E6B6D-399A-FE7B-B573-74D8A42B89D7}"/>
                </a:ext>
              </a:extLst>
            </p:cNvPr>
            <p:cNvSpPr txBox="1"/>
            <p:nvPr/>
          </p:nvSpPr>
          <p:spPr>
            <a:xfrm>
              <a:off x="2077575" y="3568733"/>
              <a:ext cx="2276648" cy="360675"/>
            </a:xfrm>
            <a:prstGeom prst="rect">
              <a:avLst/>
            </a:prstGeom>
            <a:noFill/>
          </p:spPr>
          <p:txBody>
            <a:bodyPr wrap="square" rtlCol="0">
              <a:spAutoFit/>
            </a:bodyPr>
            <a:lstStyle/>
            <a:p>
              <a:r>
                <a:rPr lang="it-IT" sz="1600" b="1" dirty="0"/>
                <a:t>UN (13)</a:t>
              </a:r>
            </a:p>
          </p:txBody>
        </p:sp>
        <p:sp>
          <p:nvSpPr>
            <p:cNvPr id="49" name="CasellaDiTesto 48">
              <a:extLst>
                <a:ext uri="{FF2B5EF4-FFF2-40B4-BE49-F238E27FC236}">
                  <a16:creationId xmlns:a16="http://schemas.microsoft.com/office/drawing/2014/main" id="{6B854A5E-3E8D-A349-196C-CEB8EFE3FCBD}"/>
                </a:ext>
              </a:extLst>
            </p:cNvPr>
            <p:cNvSpPr txBox="1"/>
            <p:nvPr/>
          </p:nvSpPr>
          <p:spPr>
            <a:xfrm>
              <a:off x="2094764" y="3869692"/>
              <a:ext cx="2276648" cy="338554"/>
            </a:xfrm>
            <a:prstGeom prst="rect">
              <a:avLst/>
            </a:prstGeom>
            <a:noFill/>
          </p:spPr>
          <p:txBody>
            <a:bodyPr wrap="square" rtlCol="0">
              <a:spAutoFit/>
            </a:bodyPr>
            <a:lstStyle/>
            <a:p>
              <a:r>
                <a:rPr lang="it-IT" sz="1600" b="1" dirty="0"/>
                <a:t>PO (47)</a:t>
              </a:r>
            </a:p>
          </p:txBody>
        </p:sp>
        <p:sp>
          <p:nvSpPr>
            <p:cNvPr id="50" name="Parentesi graffa aperta 49">
              <a:extLst>
                <a:ext uri="{FF2B5EF4-FFF2-40B4-BE49-F238E27FC236}">
                  <a16:creationId xmlns:a16="http://schemas.microsoft.com/office/drawing/2014/main" id="{B3921757-9F20-8524-3DB6-AB2E5401F33A}"/>
                </a:ext>
              </a:extLst>
            </p:cNvPr>
            <p:cNvSpPr/>
            <p:nvPr/>
          </p:nvSpPr>
          <p:spPr>
            <a:xfrm flipH="1">
              <a:off x="2815842" y="3605058"/>
              <a:ext cx="200776" cy="549542"/>
            </a:xfrm>
            <a:prstGeom prst="lef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51" name="CasellaDiTesto 50">
              <a:extLst>
                <a:ext uri="{FF2B5EF4-FFF2-40B4-BE49-F238E27FC236}">
                  <a16:creationId xmlns:a16="http://schemas.microsoft.com/office/drawing/2014/main" id="{67BF429E-86B1-2664-F8DE-43BE79EE2DB6}"/>
                </a:ext>
              </a:extLst>
            </p:cNvPr>
            <p:cNvSpPr txBox="1"/>
            <p:nvPr/>
          </p:nvSpPr>
          <p:spPr>
            <a:xfrm>
              <a:off x="2928453" y="3582157"/>
              <a:ext cx="1956519" cy="584775"/>
            </a:xfrm>
            <a:prstGeom prst="rect">
              <a:avLst/>
            </a:prstGeom>
            <a:noFill/>
          </p:spPr>
          <p:txBody>
            <a:bodyPr wrap="square" rtlCol="0">
              <a:spAutoFit/>
            </a:bodyPr>
            <a:lstStyle/>
            <a:p>
              <a:r>
                <a:rPr lang="it-IT" sz="1600" b="1" dirty="0">
                  <a:solidFill>
                    <a:prstClr val="black"/>
                  </a:solidFill>
                  <a:cs typeface="Calibri" panose="020F0502020204030204" pitchFamily="34" charset="0"/>
                </a:rPr>
                <a:t>N</a:t>
              </a:r>
              <a:r>
                <a:rPr kumimoji="0" lang="it-IT" sz="1600" b="1" i="0" u="none" strike="noStrike" kern="1200" cap="none" spc="0" normalizeH="0" baseline="0" noProof="0" dirty="0" err="1">
                  <a:ln>
                    <a:noFill/>
                  </a:ln>
                  <a:solidFill>
                    <a:prstClr val="black"/>
                  </a:solidFill>
                  <a:effectLst/>
                  <a:uLnTx/>
                  <a:uFillTx/>
                  <a:cs typeface="Calibri" panose="020F0502020204030204" pitchFamily="34" charset="0"/>
                </a:rPr>
                <a:t>ew</a:t>
              </a:r>
              <a:r>
                <a:rPr kumimoji="0" lang="it-IT" sz="1600" b="1" i="0" u="none" strike="noStrike" kern="1200" cap="none" spc="0" normalizeH="0" baseline="0" noProof="0" dirty="0">
                  <a:ln>
                    <a:noFill/>
                  </a:ln>
                  <a:solidFill>
                    <a:prstClr val="black"/>
                  </a:solidFill>
                  <a:effectLst/>
                  <a:uLnTx/>
                  <a:uFillTx/>
                  <a:cs typeface="Calibri" panose="020F0502020204030204" pitchFamily="34" charset="0"/>
                </a:rPr>
                <a:t> field-</a:t>
              </a:r>
              <a:r>
                <a:rPr kumimoji="0" lang="it-IT" sz="1600" b="1" i="0" u="none" strike="noStrike" kern="1200" cap="none" spc="0" normalizeH="0" baseline="0" noProof="0" dirty="0" err="1">
                  <a:ln>
                    <a:noFill/>
                  </a:ln>
                  <a:solidFill>
                    <a:prstClr val="black"/>
                  </a:solidFill>
                  <a:effectLst/>
                  <a:uLnTx/>
                  <a:uFillTx/>
                  <a:cs typeface="Calibri" panose="020F0502020204030204" pitchFamily="34" charset="0"/>
                </a:rPr>
                <a:t>detected</a:t>
              </a:r>
              <a:r>
                <a:rPr kumimoji="0" lang="it-IT" sz="1600" b="1" i="0" u="none" strike="noStrike" kern="1200" cap="none" spc="0" normalizeH="0" baseline="0" noProof="0" dirty="0">
                  <a:ln>
                    <a:noFill/>
                  </a:ln>
                  <a:solidFill>
                    <a:prstClr val="black"/>
                  </a:solidFill>
                  <a:effectLst/>
                  <a:uLnTx/>
                  <a:uFillTx/>
                  <a:cs typeface="Calibri" panose="020F0502020204030204" pitchFamily="34" charset="0"/>
                </a:rPr>
                <a:t> </a:t>
              </a:r>
              <a:r>
                <a:rPr kumimoji="0" lang="it-IT" sz="1600" b="1" i="0" u="none" strike="noStrike" kern="1200" cap="none" spc="0" normalizeH="0" baseline="0" noProof="0" dirty="0" err="1">
                  <a:ln>
                    <a:noFill/>
                  </a:ln>
                  <a:solidFill>
                    <a:prstClr val="black"/>
                  </a:solidFill>
                  <a:effectLst/>
                  <a:uLnTx/>
                  <a:uFillTx/>
                  <a:cs typeface="Calibri" panose="020F0502020204030204" pitchFamily="34" charset="0"/>
                </a:rPr>
                <a:t>positives</a:t>
              </a:r>
              <a:r>
                <a:rPr kumimoji="0" lang="it-IT" sz="1600" b="1" i="0" u="none" strike="noStrike" kern="1200" cap="none" spc="0" normalizeH="0" baseline="0" noProof="0" dirty="0">
                  <a:ln>
                    <a:noFill/>
                  </a:ln>
                  <a:solidFill>
                    <a:prstClr val="black"/>
                  </a:solidFill>
                  <a:effectLst/>
                  <a:uLnTx/>
                  <a:uFillTx/>
                  <a:cs typeface="Calibri" panose="020F0502020204030204" pitchFamily="34" charset="0"/>
                </a:rPr>
                <a:t> (NP)</a:t>
              </a:r>
              <a:endParaRPr lang="it-IT" sz="1600" b="1" dirty="0"/>
            </a:p>
          </p:txBody>
        </p:sp>
      </p:grpSp>
      <p:sp>
        <p:nvSpPr>
          <p:cNvPr id="3" name="Segnaposto contenuto 2">
            <a:extLst>
              <a:ext uri="{FF2B5EF4-FFF2-40B4-BE49-F238E27FC236}">
                <a16:creationId xmlns:a16="http://schemas.microsoft.com/office/drawing/2014/main" id="{55D68000-56D6-2A98-D869-C10FE87C0CBB}"/>
              </a:ext>
            </a:extLst>
          </p:cNvPr>
          <p:cNvSpPr txBox="1">
            <a:spLocks/>
          </p:cNvSpPr>
          <p:nvPr/>
        </p:nvSpPr>
        <p:spPr>
          <a:xfrm>
            <a:off x="107331" y="3160083"/>
            <a:ext cx="5332195" cy="1112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800" dirty="0"/>
              <a:t>A </a:t>
            </a:r>
            <a:r>
              <a:rPr lang="it-IT" sz="1800" dirty="0" err="1"/>
              <a:t>total</a:t>
            </a:r>
            <a:r>
              <a:rPr lang="it-IT" sz="1800" dirty="0"/>
              <a:t> of </a:t>
            </a:r>
            <a:r>
              <a:rPr lang="it-IT" sz="1800" b="1" dirty="0"/>
              <a:t>225</a:t>
            </a:r>
            <a:r>
              <a:rPr lang="it-IT" sz="1800" dirty="0"/>
              <a:t> </a:t>
            </a:r>
            <a:r>
              <a:rPr lang="it-IT" sz="1800" b="1" dirty="0" err="1"/>
              <a:t>positives</a:t>
            </a:r>
            <a:r>
              <a:rPr lang="it-IT" sz="1800" b="1" dirty="0"/>
              <a:t> (TP+FN+PO+UN)</a:t>
            </a:r>
            <a:r>
              <a:rPr lang="it-IT" sz="1800" dirty="0"/>
              <a:t> </a:t>
            </a:r>
            <a:r>
              <a:rPr lang="it-IT" sz="1800" dirty="0" err="1"/>
              <a:t>were</a:t>
            </a:r>
            <a:r>
              <a:rPr lang="it-IT" sz="1800" dirty="0"/>
              <a:t> </a:t>
            </a:r>
            <a:r>
              <a:rPr lang="it-IT" sz="1800" dirty="0" err="1"/>
              <a:t>visited</a:t>
            </a:r>
            <a:r>
              <a:rPr lang="it-IT" sz="1800" dirty="0"/>
              <a:t> and </a:t>
            </a:r>
            <a:r>
              <a:rPr lang="it-IT" sz="1800" dirty="0" err="1"/>
              <a:t>most</a:t>
            </a:r>
            <a:r>
              <a:rPr lang="it-IT" sz="1800" dirty="0"/>
              <a:t> of </a:t>
            </a:r>
            <a:r>
              <a:rPr lang="it-IT" sz="1800" dirty="0" err="1"/>
              <a:t>them</a:t>
            </a:r>
            <a:r>
              <a:rPr lang="it-IT" sz="1800" dirty="0"/>
              <a:t> </a:t>
            </a:r>
            <a:r>
              <a:rPr lang="it-IT" sz="1800" dirty="0" err="1"/>
              <a:t>underwent</a:t>
            </a:r>
            <a:r>
              <a:rPr lang="it-IT" sz="1800" dirty="0"/>
              <a:t> to </a:t>
            </a:r>
            <a:r>
              <a:rPr lang="it-IT" sz="1800" dirty="0" err="1"/>
              <a:t>landslide</a:t>
            </a:r>
            <a:r>
              <a:rPr lang="it-IT" sz="1800" dirty="0"/>
              <a:t> </a:t>
            </a:r>
            <a:r>
              <a:rPr lang="it-IT" sz="1800" dirty="0" err="1"/>
              <a:t>characterization</a:t>
            </a:r>
            <a:endParaRPr lang="it-IT" sz="1800" dirty="0"/>
          </a:p>
        </p:txBody>
      </p:sp>
      <p:pic>
        <p:nvPicPr>
          <p:cNvPr id="6" name="Immagine 5" descr="Immagine che contiene aria aperta, erba, Insieme di organismi vegetali, Riserva naturale&#10;&#10;Il contenuto generato dall'IA potrebbe non essere corretto.">
            <a:extLst>
              <a:ext uri="{FF2B5EF4-FFF2-40B4-BE49-F238E27FC236}">
                <a16:creationId xmlns:a16="http://schemas.microsoft.com/office/drawing/2014/main" id="{21027C3A-7B0C-00DF-536D-066B18C5759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05989" y="4637525"/>
            <a:ext cx="2291767" cy="1718825"/>
          </a:xfrm>
          <a:prstGeom prst="rect">
            <a:avLst/>
          </a:prstGeom>
        </p:spPr>
      </p:pic>
      <p:sp>
        <p:nvSpPr>
          <p:cNvPr id="7" name="CasellaDiTesto 6">
            <a:extLst>
              <a:ext uri="{FF2B5EF4-FFF2-40B4-BE49-F238E27FC236}">
                <a16:creationId xmlns:a16="http://schemas.microsoft.com/office/drawing/2014/main" id="{EFD06BD6-E4D2-F24F-E921-714D723AF2A0}"/>
              </a:ext>
            </a:extLst>
          </p:cNvPr>
          <p:cNvSpPr txBox="1"/>
          <p:nvPr/>
        </p:nvSpPr>
        <p:spPr>
          <a:xfrm>
            <a:off x="3097862" y="4047766"/>
            <a:ext cx="2299894" cy="646331"/>
          </a:xfrm>
          <a:prstGeom prst="rect">
            <a:avLst/>
          </a:prstGeom>
          <a:noFill/>
        </p:spPr>
        <p:txBody>
          <a:bodyPr wrap="square" rtlCol="0">
            <a:spAutoFit/>
          </a:bodyPr>
          <a:lstStyle/>
          <a:p>
            <a:r>
              <a:rPr lang="it-IT" sz="1200" dirty="0"/>
              <a:t>FP: </a:t>
            </a:r>
            <a:r>
              <a:rPr lang="en-US" sz="1200" dirty="0"/>
              <a:t>trees uprooted/broken by wind (visited at least 5 years after the event)</a:t>
            </a:r>
            <a:endParaRPr lang="it-IT" sz="1200" dirty="0"/>
          </a:p>
        </p:txBody>
      </p:sp>
      <p:pic>
        <p:nvPicPr>
          <p:cNvPr id="10" name="Immagine 9">
            <a:extLst>
              <a:ext uri="{FF2B5EF4-FFF2-40B4-BE49-F238E27FC236}">
                <a16:creationId xmlns:a16="http://schemas.microsoft.com/office/drawing/2014/main" id="{C166414E-228D-0DAF-FED7-1E556938FE4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084" r="-6" b="11296"/>
          <a:stretch/>
        </p:blipFill>
        <p:spPr>
          <a:xfrm>
            <a:off x="419390" y="4395805"/>
            <a:ext cx="2293200" cy="2028808"/>
          </a:xfrm>
          <a:prstGeom prst="rect">
            <a:avLst/>
          </a:prstGeom>
        </p:spPr>
      </p:pic>
      <p:sp>
        <p:nvSpPr>
          <p:cNvPr id="11" name="CasellaDiTesto 10">
            <a:extLst>
              <a:ext uri="{FF2B5EF4-FFF2-40B4-BE49-F238E27FC236}">
                <a16:creationId xmlns:a16="http://schemas.microsoft.com/office/drawing/2014/main" id="{635D6B97-876D-947E-37A4-1C15F72D6BEA}"/>
              </a:ext>
            </a:extLst>
          </p:cNvPr>
          <p:cNvSpPr txBox="1"/>
          <p:nvPr/>
        </p:nvSpPr>
        <p:spPr>
          <a:xfrm>
            <a:off x="377620" y="4001018"/>
            <a:ext cx="2299894" cy="461665"/>
          </a:xfrm>
          <a:prstGeom prst="rect">
            <a:avLst/>
          </a:prstGeom>
          <a:noFill/>
        </p:spPr>
        <p:txBody>
          <a:bodyPr wrap="square" rtlCol="0">
            <a:spAutoFit/>
          </a:bodyPr>
          <a:lstStyle/>
          <a:p>
            <a:r>
              <a:rPr lang="it-IT" sz="1200" dirty="0"/>
              <a:t>TP: </a:t>
            </a:r>
            <a:r>
              <a:rPr lang="it-IT" sz="1200" dirty="0" err="1"/>
              <a:t>visited</a:t>
            </a:r>
            <a:r>
              <a:rPr lang="it-IT" sz="1200" dirty="0"/>
              <a:t> </a:t>
            </a:r>
            <a:r>
              <a:rPr lang="it-IT" sz="1200" dirty="0" err="1"/>
              <a:t>at</a:t>
            </a:r>
            <a:r>
              <a:rPr lang="it-IT" sz="1200" dirty="0"/>
              <a:t> </a:t>
            </a:r>
            <a:r>
              <a:rPr lang="it-IT" sz="1200" dirty="0" err="1"/>
              <a:t>least</a:t>
            </a:r>
            <a:r>
              <a:rPr lang="it-IT" sz="1200" dirty="0"/>
              <a:t> 4 </a:t>
            </a:r>
            <a:r>
              <a:rPr lang="it-IT" sz="1200" dirty="0" err="1"/>
              <a:t>years</a:t>
            </a:r>
            <a:r>
              <a:rPr lang="it-IT" sz="1200" dirty="0"/>
              <a:t> after the events</a:t>
            </a:r>
          </a:p>
        </p:txBody>
      </p:sp>
    </p:spTree>
    <p:extLst>
      <p:ext uri="{BB962C8B-B14F-4D97-AF65-F5344CB8AC3E}">
        <p14:creationId xmlns:p14="http://schemas.microsoft.com/office/powerpoint/2010/main" val="2522399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CD4F70-86D3-4477-D9D0-32314D3A666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34F4CD4-A884-44B1-B670-0D0FE0290EAA}"/>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Ground </a:t>
            </a:r>
            <a:r>
              <a:rPr lang="it-IT" sz="3600" spc="300" dirty="0" err="1">
                <a:effectLst>
                  <a:outerShdw blurRad="38100" dist="38100" dir="2700000" algn="tl">
                    <a:srgbClr val="000000">
                      <a:alpha val="43137"/>
                    </a:srgbClr>
                  </a:outerShdw>
                </a:effectLst>
              </a:rPr>
              <a:t>truthing</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landslide</a:t>
            </a:r>
            <a:r>
              <a:rPr lang="it-IT" sz="3600" spc="300" dirty="0">
                <a:effectLst>
                  <a:outerShdw blurRad="38100" dist="38100" dir="2700000" algn="tl">
                    <a:srgbClr val="000000">
                      <a:alpha val="43137"/>
                    </a:srgbClr>
                  </a:outerShdw>
                </a:effectLst>
              </a:rPr>
              <a:t> </a:t>
            </a:r>
            <a:r>
              <a:rPr lang="it-IT" sz="3600" spc="300" dirty="0" err="1">
                <a:effectLst>
                  <a:outerShdw blurRad="38100" dist="38100" dir="2700000" algn="tl">
                    <a:srgbClr val="000000">
                      <a:alpha val="43137"/>
                    </a:srgbClr>
                  </a:outerShdw>
                </a:effectLst>
              </a:rPr>
              <a:t>characterization</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F91121A7-E552-AB17-D6D0-285DF1FC94E6}"/>
              </a:ext>
            </a:extLst>
          </p:cNvPr>
          <p:cNvSpPr>
            <a:spLocks noGrp="1"/>
          </p:cNvSpPr>
          <p:nvPr>
            <p:ph type="sldNum" sz="quarter" idx="12"/>
          </p:nvPr>
        </p:nvSpPr>
        <p:spPr/>
        <p:txBody>
          <a:bodyPr/>
          <a:lstStyle/>
          <a:p>
            <a:fld id="{8E616805-63D1-4E18-B3AF-CF118F4DB48F}" type="slidenum">
              <a:rPr lang="it-IT" smtClean="0"/>
              <a:t>16</a:t>
            </a:fld>
            <a:endParaRPr lang="it-IT" dirty="0"/>
          </a:p>
        </p:txBody>
      </p:sp>
      <p:sp>
        <p:nvSpPr>
          <p:cNvPr id="8" name="Segnaposto piè di pagina 6">
            <a:extLst>
              <a:ext uri="{FF2B5EF4-FFF2-40B4-BE49-F238E27FC236}">
                <a16:creationId xmlns:a16="http://schemas.microsoft.com/office/drawing/2014/main" id="{E586AA99-909F-BD92-6FB7-36DC915531C2}"/>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27D588D9-D734-F437-250B-1FB2A35A000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4E1E89C9-0727-A02E-8212-012F44BD4372}"/>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BF2D47BF-F501-0199-0F65-03A87DF2D27B}"/>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73C7478A-254A-2F09-5463-69CDBA41B365}"/>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875097DB-D00E-71E4-FE3C-573AE66651AE}"/>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872F7FF1-99A5-DB55-834E-EB5BC8CFD881}"/>
              </a:ext>
            </a:extLst>
          </p:cNvPr>
          <p:cNvSpPr/>
          <p:nvPr/>
        </p:nvSpPr>
        <p:spPr>
          <a:xfrm>
            <a:off x="6447428"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Ground truth</a:t>
            </a:r>
          </a:p>
        </p:txBody>
      </p:sp>
      <p:sp>
        <p:nvSpPr>
          <p:cNvPr id="39" name="Rettangolo con due angoli in diagonale arrotondati 38">
            <a:extLst>
              <a:ext uri="{FF2B5EF4-FFF2-40B4-BE49-F238E27FC236}">
                <a16:creationId xmlns:a16="http://schemas.microsoft.com/office/drawing/2014/main" id="{C0EB5770-F7B1-2DD6-2A07-F9659795DA90}"/>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E774B9DF-8EA4-BF64-1885-391610A2C2E6}"/>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grpSp>
        <p:nvGrpSpPr>
          <p:cNvPr id="16" name="Gruppo 15">
            <a:extLst>
              <a:ext uri="{FF2B5EF4-FFF2-40B4-BE49-F238E27FC236}">
                <a16:creationId xmlns:a16="http://schemas.microsoft.com/office/drawing/2014/main" id="{6C6650A9-2D6B-BE7E-3610-6B0250CE6C28}"/>
              </a:ext>
            </a:extLst>
          </p:cNvPr>
          <p:cNvGrpSpPr/>
          <p:nvPr/>
        </p:nvGrpSpPr>
        <p:grpSpPr>
          <a:xfrm>
            <a:off x="12611894" y="829672"/>
            <a:ext cx="6368270" cy="4558640"/>
            <a:chOff x="-6679858" y="1237455"/>
            <a:chExt cx="6368270" cy="4558640"/>
          </a:xfrm>
        </p:grpSpPr>
        <p:pic>
          <p:nvPicPr>
            <p:cNvPr id="14" name="Immagine 13">
              <a:extLst>
                <a:ext uri="{FF2B5EF4-FFF2-40B4-BE49-F238E27FC236}">
                  <a16:creationId xmlns:a16="http://schemas.microsoft.com/office/drawing/2014/main" id="{AD26AA59-9DD4-454D-4515-A58E7485D5A1}"/>
                </a:ext>
              </a:extLst>
            </p:cNvPr>
            <p:cNvPicPr>
              <a:picLocks noChangeAspect="1"/>
            </p:cNvPicPr>
            <p:nvPr/>
          </p:nvPicPr>
          <p:blipFill>
            <a:blip r:embed="rId5"/>
            <a:stretch>
              <a:fillRect/>
            </a:stretch>
          </p:blipFill>
          <p:spPr>
            <a:xfrm>
              <a:off x="-6679858" y="1237455"/>
              <a:ext cx="6368270" cy="4558640"/>
            </a:xfrm>
            <a:prstGeom prst="rect">
              <a:avLst/>
            </a:prstGeom>
          </p:spPr>
        </p:pic>
        <p:sp>
          <p:nvSpPr>
            <p:cNvPr id="15" name="CasellaDiTesto 14">
              <a:extLst>
                <a:ext uri="{FF2B5EF4-FFF2-40B4-BE49-F238E27FC236}">
                  <a16:creationId xmlns:a16="http://schemas.microsoft.com/office/drawing/2014/main" id="{1E9E22DD-3BE8-96C3-B4BA-EA29AB7222D7}"/>
                </a:ext>
              </a:extLst>
            </p:cNvPr>
            <p:cNvSpPr txBox="1"/>
            <p:nvPr/>
          </p:nvSpPr>
          <p:spPr>
            <a:xfrm>
              <a:off x="-6348172" y="4231909"/>
              <a:ext cx="3091511" cy="369332"/>
            </a:xfrm>
            <a:prstGeom prst="rect">
              <a:avLst/>
            </a:prstGeom>
            <a:noFill/>
          </p:spPr>
          <p:txBody>
            <a:bodyPr wrap="square" rtlCol="0">
              <a:spAutoFit/>
            </a:bodyPr>
            <a:lstStyle/>
            <a:p>
              <a:r>
                <a:rPr lang="it-IT" dirty="0" err="1"/>
                <a:t>Hungr</a:t>
              </a:r>
              <a:r>
                <a:rPr lang="it-IT" dirty="0"/>
                <a:t> et al. 2014</a:t>
              </a:r>
            </a:p>
          </p:txBody>
        </p:sp>
      </p:grpSp>
      <p:sp>
        <p:nvSpPr>
          <p:cNvPr id="3" name="Rettangolo 2">
            <a:extLst>
              <a:ext uri="{FF2B5EF4-FFF2-40B4-BE49-F238E27FC236}">
                <a16:creationId xmlns:a16="http://schemas.microsoft.com/office/drawing/2014/main" id="{6043F4A2-9164-88DE-ED2E-5E986BD348C4}"/>
              </a:ext>
            </a:extLst>
          </p:cNvPr>
          <p:cNvSpPr/>
          <p:nvPr/>
        </p:nvSpPr>
        <p:spPr>
          <a:xfrm>
            <a:off x="14731943" y="1248348"/>
            <a:ext cx="3944572" cy="52747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7173B16-4E92-EE28-B971-00B371B79267}"/>
              </a:ext>
            </a:extLst>
          </p:cNvPr>
          <p:cNvSpPr/>
          <p:nvPr/>
        </p:nvSpPr>
        <p:spPr>
          <a:xfrm>
            <a:off x="14787823" y="1806308"/>
            <a:ext cx="1045412" cy="58083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FF1349DE-2EB1-578F-4386-D1D99F5C214D}"/>
              </a:ext>
            </a:extLst>
          </p:cNvPr>
          <p:cNvSpPr/>
          <p:nvPr/>
        </p:nvSpPr>
        <p:spPr>
          <a:xfrm>
            <a:off x="17430577" y="1775818"/>
            <a:ext cx="1389697" cy="58083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E0E24696-239D-12D7-F3AF-89586174E515}"/>
              </a:ext>
            </a:extLst>
          </p:cNvPr>
          <p:cNvSpPr/>
          <p:nvPr/>
        </p:nvSpPr>
        <p:spPr>
          <a:xfrm>
            <a:off x="14837554" y="3142053"/>
            <a:ext cx="1087121" cy="15576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7303F6DF-D436-AEAE-074B-A7756B5BBC06}"/>
              </a:ext>
            </a:extLst>
          </p:cNvPr>
          <p:cNvSpPr/>
          <p:nvPr/>
        </p:nvSpPr>
        <p:spPr>
          <a:xfrm>
            <a:off x="17412096" y="3668366"/>
            <a:ext cx="1087121" cy="19840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396A1182-5CB6-1FBF-E54D-D8055E19E169}"/>
              </a:ext>
            </a:extLst>
          </p:cNvPr>
          <p:cNvSpPr/>
          <p:nvPr/>
        </p:nvSpPr>
        <p:spPr>
          <a:xfrm>
            <a:off x="17430577" y="4243104"/>
            <a:ext cx="1087121" cy="19840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6DE7C92C-0B94-D9CC-97D5-4C711EA51ADA}"/>
              </a:ext>
            </a:extLst>
          </p:cNvPr>
          <p:cNvSpPr/>
          <p:nvPr/>
        </p:nvSpPr>
        <p:spPr>
          <a:xfrm>
            <a:off x="17412095" y="3287536"/>
            <a:ext cx="1389697" cy="19840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8A803279-EDC4-8B51-8A46-A4C027F96C04}"/>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3777" y="1248348"/>
            <a:ext cx="4349496" cy="2748162"/>
          </a:xfrm>
          <a:prstGeom prst="rect">
            <a:avLst/>
          </a:prstGeom>
        </p:spPr>
      </p:pic>
      <p:sp>
        <p:nvSpPr>
          <p:cNvPr id="22" name="CasellaDiTesto 21">
            <a:extLst>
              <a:ext uri="{FF2B5EF4-FFF2-40B4-BE49-F238E27FC236}">
                <a16:creationId xmlns:a16="http://schemas.microsoft.com/office/drawing/2014/main" id="{36020CB9-F070-D698-AA99-5BBC385C1272}"/>
              </a:ext>
            </a:extLst>
          </p:cNvPr>
          <p:cNvSpPr txBox="1"/>
          <p:nvPr/>
        </p:nvSpPr>
        <p:spPr>
          <a:xfrm>
            <a:off x="455994" y="4085434"/>
            <a:ext cx="1224000" cy="792000"/>
          </a:xfrm>
          <a:prstGeom prst="rect">
            <a:avLst/>
          </a:prstGeom>
          <a:solidFill>
            <a:schemeClr val="bg1"/>
          </a:solidFill>
          <a:ln>
            <a:solidFill>
              <a:schemeClr val="tx1"/>
            </a:solidFill>
          </a:ln>
        </p:spPr>
        <p:txBody>
          <a:bodyPr wrap="square" rtlCol="0">
            <a:spAutoFit/>
          </a:bodyPr>
          <a:lstStyle/>
          <a:p>
            <a:pPr algn="ctr"/>
            <a:r>
              <a:rPr lang="it-IT" sz="1600" dirty="0" err="1"/>
              <a:t>Mainly</a:t>
            </a:r>
            <a:r>
              <a:rPr lang="it-IT" sz="1600" dirty="0"/>
              <a:t> </a:t>
            </a:r>
            <a:r>
              <a:rPr lang="it-IT" sz="1600" dirty="0" err="1"/>
              <a:t>debris</a:t>
            </a:r>
            <a:r>
              <a:rPr lang="it-IT" sz="1600" dirty="0"/>
              <a:t>/rock </a:t>
            </a:r>
            <a:r>
              <a:rPr lang="it-IT" sz="1600" dirty="0" err="1"/>
              <a:t>avalanche</a:t>
            </a:r>
            <a:endParaRPr lang="it-IT" sz="1600" dirty="0"/>
          </a:p>
        </p:txBody>
      </p:sp>
      <p:cxnSp>
        <p:nvCxnSpPr>
          <p:cNvPr id="25" name="Connettore 2 24">
            <a:extLst>
              <a:ext uri="{FF2B5EF4-FFF2-40B4-BE49-F238E27FC236}">
                <a16:creationId xmlns:a16="http://schemas.microsoft.com/office/drawing/2014/main" id="{94969F2D-EB90-C2D1-D8B1-C6B2781AB1CF}"/>
              </a:ext>
            </a:extLst>
          </p:cNvPr>
          <p:cNvCxnSpPr>
            <a:cxnSpLocks/>
            <a:stCxn id="22" idx="0"/>
            <a:endCxn id="26" idx="2"/>
          </p:cNvCxnSpPr>
          <p:nvPr/>
        </p:nvCxnSpPr>
        <p:spPr>
          <a:xfrm flipV="1">
            <a:off x="1067994" y="3800913"/>
            <a:ext cx="0" cy="2845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Rettangolo 25">
            <a:extLst>
              <a:ext uri="{FF2B5EF4-FFF2-40B4-BE49-F238E27FC236}">
                <a16:creationId xmlns:a16="http://schemas.microsoft.com/office/drawing/2014/main" id="{77E21CD8-FF60-D061-92D8-8C4AE0F267A2}"/>
              </a:ext>
            </a:extLst>
          </p:cNvPr>
          <p:cNvSpPr/>
          <p:nvPr/>
        </p:nvSpPr>
        <p:spPr>
          <a:xfrm>
            <a:off x="641020" y="3611989"/>
            <a:ext cx="853948" cy="1889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9DE173D2-F1D7-2EDE-C2F8-44E31B6711DC}"/>
              </a:ext>
            </a:extLst>
          </p:cNvPr>
          <p:cNvSpPr txBox="1"/>
          <p:nvPr/>
        </p:nvSpPr>
        <p:spPr>
          <a:xfrm>
            <a:off x="1583590" y="4954566"/>
            <a:ext cx="848930" cy="830997"/>
          </a:xfrm>
          <a:prstGeom prst="rect">
            <a:avLst/>
          </a:prstGeom>
          <a:solidFill>
            <a:schemeClr val="bg1"/>
          </a:solidFill>
          <a:ln>
            <a:solidFill>
              <a:schemeClr val="tx1"/>
            </a:solidFill>
          </a:ln>
        </p:spPr>
        <p:txBody>
          <a:bodyPr wrap="square" rtlCol="0">
            <a:spAutoFit/>
          </a:bodyPr>
          <a:lstStyle/>
          <a:p>
            <a:pPr algn="ctr"/>
            <a:r>
              <a:rPr lang="it-IT" sz="1600" dirty="0" err="1"/>
              <a:t>Mainly</a:t>
            </a:r>
            <a:r>
              <a:rPr lang="it-IT" sz="1600" dirty="0"/>
              <a:t> </a:t>
            </a:r>
            <a:r>
              <a:rPr lang="it-IT" sz="1600" dirty="0" err="1"/>
              <a:t>debris</a:t>
            </a:r>
            <a:r>
              <a:rPr lang="it-IT" sz="1600" dirty="0"/>
              <a:t> flows</a:t>
            </a:r>
          </a:p>
        </p:txBody>
      </p:sp>
      <p:cxnSp>
        <p:nvCxnSpPr>
          <p:cNvPr id="30" name="Connettore 2 29">
            <a:extLst>
              <a:ext uri="{FF2B5EF4-FFF2-40B4-BE49-F238E27FC236}">
                <a16:creationId xmlns:a16="http://schemas.microsoft.com/office/drawing/2014/main" id="{B80E205A-DA80-E127-4AC3-5E22021FA7C2}"/>
              </a:ext>
            </a:extLst>
          </p:cNvPr>
          <p:cNvCxnSpPr>
            <a:cxnSpLocks/>
            <a:stCxn id="29" idx="0"/>
            <a:endCxn id="31" idx="2"/>
          </p:cNvCxnSpPr>
          <p:nvPr/>
        </p:nvCxnSpPr>
        <p:spPr>
          <a:xfrm flipV="1">
            <a:off x="2008055" y="3820928"/>
            <a:ext cx="7253" cy="11336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Rettangolo 30">
            <a:extLst>
              <a:ext uri="{FF2B5EF4-FFF2-40B4-BE49-F238E27FC236}">
                <a16:creationId xmlns:a16="http://schemas.microsoft.com/office/drawing/2014/main" id="{64D8B32A-3728-4176-DFE2-3CADC2DDDF9C}"/>
              </a:ext>
            </a:extLst>
          </p:cNvPr>
          <p:cNvSpPr/>
          <p:nvPr/>
        </p:nvSpPr>
        <p:spPr>
          <a:xfrm>
            <a:off x="1565308" y="3632004"/>
            <a:ext cx="900000" cy="1889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a:extLst>
              <a:ext uri="{FF2B5EF4-FFF2-40B4-BE49-F238E27FC236}">
                <a16:creationId xmlns:a16="http://schemas.microsoft.com/office/drawing/2014/main" id="{8EC02924-7772-91EA-F336-A633B6465ECD}"/>
              </a:ext>
            </a:extLst>
          </p:cNvPr>
          <p:cNvSpPr txBox="1"/>
          <p:nvPr/>
        </p:nvSpPr>
        <p:spPr>
          <a:xfrm>
            <a:off x="2492386" y="5538769"/>
            <a:ext cx="848930" cy="830997"/>
          </a:xfrm>
          <a:prstGeom prst="rect">
            <a:avLst/>
          </a:prstGeom>
          <a:solidFill>
            <a:schemeClr val="bg1"/>
          </a:solidFill>
          <a:ln>
            <a:solidFill>
              <a:schemeClr val="tx1"/>
            </a:solidFill>
          </a:ln>
        </p:spPr>
        <p:txBody>
          <a:bodyPr wrap="square" rtlCol="0">
            <a:spAutoFit/>
          </a:bodyPr>
          <a:lstStyle/>
          <a:p>
            <a:pPr algn="ctr"/>
            <a:r>
              <a:rPr lang="it-IT" sz="1600" dirty="0" err="1"/>
              <a:t>Mainly</a:t>
            </a:r>
            <a:r>
              <a:rPr lang="it-IT" sz="1600" dirty="0"/>
              <a:t> planar slides</a:t>
            </a:r>
          </a:p>
        </p:txBody>
      </p:sp>
      <p:cxnSp>
        <p:nvCxnSpPr>
          <p:cNvPr id="35" name="Connettore 2 34">
            <a:extLst>
              <a:ext uri="{FF2B5EF4-FFF2-40B4-BE49-F238E27FC236}">
                <a16:creationId xmlns:a16="http://schemas.microsoft.com/office/drawing/2014/main" id="{EF2463B8-9D36-5B62-6756-590638D1E417}"/>
              </a:ext>
            </a:extLst>
          </p:cNvPr>
          <p:cNvCxnSpPr>
            <a:cxnSpLocks/>
            <a:stCxn id="33" idx="0"/>
            <a:endCxn id="41" idx="2"/>
          </p:cNvCxnSpPr>
          <p:nvPr/>
        </p:nvCxnSpPr>
        <p:spPr>
          <a:xfrm flipV="1">
            <a:off x="2916851" y="3803700"/>
            <a:ext cx="10009" cy="17350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Rettangolo 40">
            <a:extLst>
              <a:ext uri="{FF2B5EF4-FFF2-40B4-BE49-F238E27FC236}">
                <a16:creationId xmlns:a16="http://schemas.microsoft.com/office/drawing/2014/main" id="{6256D780-B808-16E6-5328-50F0B02D537B}"/>
              </a:ext>
            </a:extLst>
          </p:cNvPr>
          <p:cNvSpPr/>
          <p:nvPr/>
        </p:nvSpPr>
        <p:spPr>
          <a:xfrm>
            <a:off x="2728860" y="3614776"/>
            <a:ext cx="396000" cy="1889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51608B86-A63D-4505-9148-7BB9941443B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553743" y="3967701"/>
            <a:ext cx="2938462" cy="2371792"/>
          </a:xfrm>
          <a:prstGeom prst="rect">
            <a:avLst/>
          </a:prstGeom>
        </p:spPr>
      </p:pic>
      <p:sp>
        <p:nvSpPr>
          <p:cNvPr id="59" name="CasellaDiTesto 58">
            <a:extLst>
              <a:ext uri="{FF2B5EF4-FFF2-40B4-BE49-F238E27FC236}">
                <a16:creationId xmlns:a16="http://schemas.microsoft.com/office/drawing/2014/main" id="{48E16EC0-2582-5DFA-4A79-54603647945C}"/>
              </a:ext>
            </a:extLst>
          </p:cNvPr>
          <p:cNvSpPr txBox="1"/>
          <p:nvPr/>
        </p:nvSpPr>
        <p:spPr>
          <a:xfrm>
            <a:off x="4458137" y="1193209"/>
            <a:ext cx="7488000" cy="1457698"/>
          </a:xfrm>
          <a:prstGeom prst="rect">
            <a:avLst/>
          </a:prstGeom>
          <a:noFill/>
        </p:spPr>
        <p:txBody>
          <a:bodyPr wrap="square" lIns="36000" tIns="36000" rIns="36000" bIns="36000" rtlCol="0">
            <a:spAutoFit/>
          </a:bodyPr>
          <a:lstStyle/>
          <a:p>
            <a:r>
              <a:rPr lang="it-IT" dirty="0"/>
              <a:t>Given to the high frequency of flow-like </a:t>
            </a:r>
            <a:r>
              <a:rPr lang="it-IT" dirty="0" err="1"/>
              <a:t>landslides</a:t>
            </a:r>
            <a:r>
              <a:rPr lang="it-IT" dirty="0"/>
              <a:t>, </a:t>
            </a:r>
            <a:r>
              <a:rPr lang="it-IT" dirty="0" err="1"/>
              <a:t>channelized</a:t>
            </a:r>
            <a:r>
              <a:rPr lang="it-IT" dirty="0"/>
              <a:t> and open-</a:t>
            </a:r>
            <a:r>
              <a:rPr lang="it-IT" dirty="0" err="1"/>
              <a:t>slope</a:t>
            </a:r>
            <a:r>
              <a:rPr lang="it-IT" dirty="0"/>
              <a:t> flows </a:t>
            </a:r>
            <a:r>
              <a:rPr lang="it-IT" dirty="0" err="1"/>
              <a:t>have</a:t>
            </a:r>
            <a:r>
              <a:rPr lang="it-IT" dirty="0"/>
              <a:t> </a:t>
            </a:r>
            <a:r>
              <a:rPr lang="it-IT" dirty="0" err="1"/>
              <a:t>been</a:t>
            </a:r>
            <a:r>
              <a:rPr lang="it-IT" dirty="0"/>
              <a:t> </a:t>
            </a:r>
            <a:r>
              <a:rPr lang="it-IT" dirty="0" err="1"/>
              <a:t>analyzed</a:t>
            </a:r>
            <a:r>
              <a:rPr lang="it-IT" dirty="0"/>
              <a:t>  </a:t>
            </a:r>
            <a:r>
              <a:rPr lang="it-IT" dirty="0" err="1"/>
              <a:t>separetely</a:t>
            </a:r>
            <a:r>
              <a:rPr lang="it-IT" dirty="0"/>
              <a:t>. </a:t>
            </a:r>
          </a:p>
          <a:p>
            <a:r>
              <a:rPr lang="it-IT" dirty="0" err="1"/>
              <a:t>Topples</a:t>
            </a:r>
            <a:r>
              <a:rPr lang="it-IT" dirty="0"/>
              <a:t>/Falls are </a:t>
            </a:r>
            <a:r>
              <a:rPr lang="it-IT" dirty="0" err="1"/>
              <a:t>extremely</a:t>
            </a:r>
            <a:r>
              <a:rPr lang="it-IT" dirty="0"/>
              <a:t> rare in </a:t>
            </a:r>
            <a:r>
              <a:rPr lang="it-IT" dirty="0" err="1"/>
              <a:t>this</a:t>
            </a:r>
            <a:r>
              <a:rPr lang="it-IT" dirty="0"/>
              <a:t> area.</a:t>
            </a:r>
          </a:p>
          <a:p>
            <a:r>
              <a:rPr lang="it-IT" dirty="0"/>
              <a:t>About 50% of the </a:t>
            </a:r>
            <a:r>
              <a:rPr lang="it-IT" dirty="0" err="1"/>
              <a:t>analyzed</a:t>
            </a:r>
            <a:r>
              <a:rPr lang="it-IT" dirty="0"/>
              <a:t> </a:t>
            </a:r>
            <a:r>
              <a:rPr lang="it-IT" dirty="0" err="1"/>
              <a:t>landslides</a:t>
            </a:r>
            <a:r>
              <a:rPr lang="it-IT" dirty="0"/>
              <a:t> </a:t>
            </a:r>
            <a:r>
              <a:rPr lang="it-IT" dirty="0" err="1"/>
              <a:t>developed</a:t>
            </a:r>
            <a:r>
              <a:rPr lang="it-IT" dirty="0"/>
              <a:t> a </a:t>
            </a:r>
            <a:r>
              <a:rPr lang="it-IT" dirty="0" err="1">
                <a:solidFill>
                  <a:srgbClr val="FF0000"/>
                </a:solidFill>
              </a:rPr>
              <a:t>failure</a:t>
            </a:r>
            <a:r>
              <a:rPr lang="it-IT" dirty="0">
                <a:solidFill>
                  <a:srgbClr val="FF0000"/>
                </a:solidFill>
              </a:rPr>
              <a:t> </a:t>
            </a:r>
            <a:r>
              <a:rPr lang="it-IT" dirty="0" err="1">
                <a:solidFill>
                  <a:srgbClr val="FF0000"/>
                </a:solidFill>
              </a:rPr>
              <a:t>surface</a:t>
            </a:r>
            <a:r>
              <a:rPr lang="it-IT" dirty="0">
                <a:solidFill>
                  <a:srgbClr val="FF0000"/>
                </a:solidFill>
              </a:rPr>
              <a:t> </a:t>
            </a:r>
            <a:r>
              <a:rPr lang="it-IT" b="1" dirty="0" err="1"/>
              <a:t>within</a:t>
            </a:r>
            <a:r>
              <a:rPr lang="it-IT" b="1" dirty="0"/>
              <a:t> the </a:t>
            </a:r>
            <a:r>
              <a:rPr lang="it-IT" b="1" dirty="0" err="1"/>
              <a:t>bedrock</a:t>
            </a:r>
            <a:r>
              <a:rPr lang="it-IT" b="1" dirty="0"/>
              <a:t>.</a:t>
            </a:r>
            <a:endParaRPr lang="it-IT" dirty="0"/>
          </a:p>
        </p:txBody>
      </p:sp>
      <p:sp>
        <p:nvSpPr>
          <p:cNvPr id="6" name="CasellaDiTesto 5">
            <a:extLst>
              <a:ext uri="{FF2B5EF4-FFF2-40B4-BE49-F238E27FC236}">
                <a16:creationId xmlns:a16="http://schemas.microsoft.com/office/drawing/2014/main" id="{C4404967-FA7E-180F-1474-B879369CD605}"/>
              </a:ext>
            </a:extLst>
          </p:cNvPr>
          <p:cNvSpPr txBox="1"/>
          <p:nvPr/>
        </p:nvSpPr>
        <p:spPr>
          <a:xfrm>
            <a:off x="4372597" y="5478847"/>
            <a:ext cx="1149178" cy="246221"/>
          </a:xfrm>
          <a:prstGeom prst="rect">
            <a:avLst/>
          </a:prstGeom>
          <a:noFill/>
        </p:spPr>
        <p:txBody>
          <a:bodyPr wrap="square" rtlCol="0">
            <a:spAutoFit/>
          </a:bodyPr>
          <a:lstStyle/>
          <a:p>
            <a:r>
              <a:rPr lang="it-IT" sz="1000" b="1" dirty="0" err="1">
                <a:solidFill>
                  <a:srgbClr val="FF0000"/>
                </a:solidFill>
                <a:latin typeface="Garamond" panose="02020404030301010803" pitchFamily="18" charset="0"/>
              </a:rPr>
              <a:t>Failure</a:t>
            </a:r>
            <a:r>
              <a:rPr lang="it-IT" sz="1000" b="1" dirty="0">
                <a:solidFill>
                  <a:srgbClr val="FF0000"/>
                </a:solidFill>
                <a:latin typeface="Garamond" panose="02020404030301010803" pitchFamily="18" charset="0"/>
              </a:rPr>
              <a:t> </a:t>
            </a:r>
            <a:r>
              <a:rPr lang="it-IT" sz="1000" b="1" dirty="0" err="1">
                <a:solidFill>
                  <a:srgbClr val="FF0000"/>
                </a:solidFill>
                <a:latin typeface="Garamond" panose="02020404030301010803" pitchFamily="18" charset="0"/>
              </a:rPr>
              <a:t>surface</a:t>
            </a:r>
            <a:endParaRPr lang="it-IT" sz="1000" b="1" dirty="0">
              <a:solidFill>
                <a:srgbClr val="FF0000"/>
              </a:solidFill>
              <a:latin typeface="Garamond" panose="02020404030301010803" pitchFamily="18" charset="0"/>
            </a:endParaRPr>
          </a:p>
        </p:txBody>
      </p:sp>
      <p:sp>
        <p:nvSpPr>
          <p:cNvPr id="7" name="CasellaDiTesto 6">
            <a:extLst>
              <a:ext uri="{FF2B5EF4-FFF2-40B4-BE49-F238E27FC236}">
                <a16:creationId xmlns:a16="http://schemas.microsoft.com/office/drawing/2014/main" id="{B7C963E1-BD09-EB00-50F4-FB937EAC2ED2}"/>
              </a:ext>
            </a:extLst>
          </p:cNvPr>
          <p:cNvSpPr txBox="1"/>
          <p:nvPr/>
        </p:nvSpPr>
        <p:spPr>
          <a:xfrm>
            <a:off x="4253568" y="4251385"/>
            <a:ext cx="1149178" cy="246221"/>
          </a:xfrm>
          <a:prstGeom prst="rect">
            <a:avLst/>
          </a:prstGeom>
          <a:noFill/>
        </p:spPr>
        <p:txBody>
          <a:bodyPr wrap="square" rtlCol="0">
            <a:spAutoFit/>
          </a:bodyPr>
          <a:lstStyle/>
          <a:p>
            <a:r>
              <a:rPr lang="it-IT" sz="1000" b="1" dirty="0" err="1">
                <a:solidFill>
                  <a:srgbClr val="FF0000"/>
                </a:solidFill>
                <a:latin typeface="Garamond" panose="02020404030301010803" pitchFamily="18" charset="0"/>
              </a:rPr>
              <a:t>Failure</a:t>
            </a:r>
            <a:r>
              <a:rPr lang="it-IT" sz="1000" b="1" dirty="0">
                <a:solidFill>
                  <a:srgbClr val="FF0000"/>
                </a:solidFill>
                <a:latin typeface="Garamond" panose="02020404030301010803" pitchFamily="18" charset="0"/>
              </a:rPr>
              <a:t> </a:t>
            </a:r>
            <a:r>
              <a:rPr lang="it-IT" sz="1000" b="1" dirty="0" err="1">
                <a:solidFill>
                  <a:srgbClr val="FF0000"/>
                </a:solidFill>
                <a:latin typeface="Garamond" panose="02020404030301010803" pitchFamily="18" charset="0"/>
              </a:rPr>
              <a:t>surface</a:t>
            </a:r>
            <a:endParaRPr lang="it-IT" sz="1000" b="1" dirty="0">
              <a:solidFill>
                <a:srgbClr val="FF0000"/>
              </a:solidFill>
              <a:latin typeface="Garamond" panose="02020404030301010803" pitchFamily="18" charset="0"/>
            </a:endParaRPr>
          </a:p>
        </p:txBody>
      </p:sp>
      <p:pic>
        <p:nvPicPr>
          <p:cNvPr id="12" name="Immagine 11">
            <a:extLst>
              <a:ext uri="{FF2B5EF4-FFF2-40B4-BE49-F238E27FC236}">
                <a16:creationId xmlns:a16="http://schemas.microsoft.com/office/drawing/2014/main" id="{2DEDA86C-12B1-62BB-F98C-8965978D89E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32520" y="7130753"/>
            <a:ext cx="4544577" cy="3569215"/>
          </a:xfrm>
          <a:prstGeom prst="rect">
            <a:avLst/>
          </a:prstGeom>
        </p:spPr>
      </p:pic>
      <p:pic>
        <p:nvPicPr>
          <p:cNvPr id="24" name="Immagine 23">
            <a:extLst>
              <a:ext uri="{FF2B5EF4-FFF2-40B4-BE49-F238E27FC236}">
                <a16:creationId xmlns:a16="http://schemas.microsoft.com/office/drawing/2014/main" id="{454C08CD-A2A8-333F-D2D4-E70D68E84446}"/>
              </a:ext>
            </a:extLst>
          </p:cNvPr>
          <p:cNvPicPr>
            <a:picLocks noChangeAspect="1"/>
          </p:cNvPicPr>
          <p:nvPr/>
        </p:nvPicPr>
        <p:blipFill>
          <a:blip r:embed="rId9"/>
          <a:stretch>
            <a:fillRect/>
          </a:stretch>
        </p:blipFill>
        <p:spPr>
          <a:xfrm>
            <a:off x="6634094" y="2526922"/>
            <a:ext cx="5265044" cy="3770825"/>
          </a:xfrm>
          <a:prstGeom prst="rect">
            <a:avLst/>
          </a:prstGeom>
        </p:spPr>
      </p:pic>
      <p:pic>
        <p:nvPicPr>
          <p:cNvPr id="28" name="Immagine 27">
            <a:extLst>
              <a:ext uri="{FF2B5EF4-FFF2-40B4-BE49-F238E27FC236}">
                <a16:creationId xmlns:a16="http://schemas.microsoft.com/office/drawing/2014/main" id="{4E82EC22-50C5-F39F-8FB2-DC9C591855E6}"/>
              </a:ext>
            </a:extLst>
          </p:cNvPr>
          <p:cNvPicPr>
            <a:picLocks noChangeAspect="1"/>
          </p:cNvPicPr>
          <p:nvPr/>
        </p:nvPicPr>
        <p:blipFill>
          <a:blip r:embed="rId10"/>
          <a:stretch>
            <a:fillRect/>
          </a:stretch>
        </p:blipFill>
        <p:spPr>
          <a:xfrm>
            <a:off x="-5412079" y="7880700"/>
            <a:ext cx="5106113" cy="952633"/>
          </a:xfrm>
          <a:prstGeom prst="rect">
            <a:avLst/>
          </a:prstGeom>
        </p:spPr>
      </p:pic>
      <p:pic>
        <p:nvPicPr>
          <p:cNvPr id="32" name="Immagine 31">
            <a:extLst>
              <a:ext uri="{FF2B5EF4-FFF2-40B4-BE49-F238E27FC236}">
                <a16:creationId xmlns:a16="http://schemas.microsoft.com/office/drawing/2014/main" id="{5A588152-BDDC-E331-4178-975BB8E2F8F1}"/>
              </a:ext>
            </a:extLst>
          </p:cNvPr>
          <p:cNvPicPr>
            <a:picLocks noChangeAspect="1"/>
          </p:cNvPicPr>
          <p:nvPr/>
        </p:nvPicPr>
        <p:blipFill>
          <a:blip r:embed="rId11"/>
          <a:stretch>
            <a:fillRect/>
          </a:stretch>
        </p:blipFill>
        <p:spPr>
          <a:xfrm>
            <a:off x="-5486632" y="872470"/>
            <a:ext cx="5163271" cy="2029108"/>
          </a:xfrm>
          <a:prstGeom prst="rect">
            <a:avLst/>
          </a:prstGeom>
        </p:spPr>
      </p:pic>
      <p:pic>
        <p:nvPicPr>
          <p:cNvPr id="36" name="Immagine 35">
            <a:extLst>
              <a:ext uri="{FF2B5EF4-FFF2-40B4-BE49-F238E27FC236}">
                <a16:creationId xmlns:a16="http://schemas.microsoft.com/office/drawing/2014/main" id="{B73BD57D-EBAE-C8DB-45C5-9E590EF64782}"/>
              </a:ext>
            </a:extLst>
          </p:cNvPr>
          <p:cNvPicPr>
            <a:picLocks noChangeAspect="1"/>
          </p:cNvPicPr>
          <p:nvPr/>
        </p:nvPicPr>
        <p:blipFill>
          <a:blip r:embed="rId12"/>
          <a:stretch>
            <a:fillRect/>
          </a:stretch>
        </p:blipFill>
        <p:spPr>
          <a:xfrm>
            <a:off x="-5464473" y="5115396"/>
            <a:ext cx="5210902" cy="819264"/>
          </a:xfrm>
          <a:prstGeom prst="rect">
            <a:avLst/>
          </a:prstGeom>
        </p:spPr>
      </p:pic>
      <p:pic>
        <p:nvPicPr>
          <p:cNvPr id="42" name="Immagine 41">
            <a:extLst>
              <a:ext uri="{FF2B5EF4-FFF2-40B4-BE49-F238E27FC236}">
                <a16:creationId xmlns:a16="http://schemas.microsoft.com/office/drawing/2014/main" id="{5FC1B210-EF97-5F26-9019-D20B8D81B2DF}"/>
              </a:ext>
            </a:extLst>
          </p:cNvPr>
          <p:cNvPicPr>
            <a:picLocks noChangeAspect="1"/>
          </p:cNvPicPr>
          <p:nvPr/>
        </p:nvPicPr>
        <p:blipFill>
          <a:blip r:embed="rId13"/>
          <a:stretch>
            <a:fillRect/>
          </a:stretch>
        </p:blipFill>
        <p:spPr>
          <a:xfrm>
            <a:off x="-5419813" y="3392111"/>
            <a:ext cx="5249008" cy="800212"/>
          </a:xfrm>
          <a:prstGeom prst="rect">
            <a:avLst/>
          </a:prstGeom>
        </p:spPr>
      </p:pic>
      <p:pic>
        <p:nvPicPr>
          <p:cNvPr id="43" name="Immagine 42">
            <a:extLst>
              <a:ext uri="{FF2B5EF4-FFF2-40B4-BE49-F238E27FC236}">
                <a16:creationId xmlns:a16="http://schemas.microsoft.com/office/drawing/2014/main" id="{762745E4-8FFF-B512-0208-38C854E86436}"/>
              </a:ext>
            </a:extLst>
          </p:cNvPr>
          <p:cNvPicPr>
            <a:picLocks noChangeAspect="1"/>
          </p:cNvPicPr>
          <p:nvPr/>
        </p:nvPicPr>
        <p:blipFill>
          <a:blip r:embed="rId14"/>
          <a:stretch>
            <a:fillRect/>
          </a:stretch>
        </p:blipFill>
        <p:spPr>
          <a:xfrm>
            <a:off x="-5384138" y="4192323"/>
            <a:ext cx="5106113" cy="857370"/>
          </a:xfrm>
          <a:prstGeom prst="rect">
            <a:avLst/>
          </a:prstGeom>
        </p:spPr>
      </p:pic>
      <p:pic>
        <p:nvPicPr>
          <p:cNvPr id="44" name="Immagine 43">
            <a:extLst>
              <a:ext uri="{FF2B5EF4-FFF2-40B4-BE49-F238E27FC236}">
                <a16:creationId xmlns:a16="http://schemas.microsoft.com/office/drawing/2014/main" id="{93D267F6-1148-63FF-E5DE-E098B0609FBA}"/>
              </a:ext>
            </a:extLst>
          </p:cNvPr>
          <p:cNvPicPr>
            <a:picLocks noChangeAspect="1"/>
          </p:cNvPicPr>
          <p:nvPr/>
        </p:nvPicPr>
        <p:blipFill>
          <a:blip r:embed="rId15"/>
          <a:stretch>
            <a:fillRect/>
          </a:stretch>
        </p:blipFill>
        <p:spPr>
          <a:xfrm>
            <a:off x="-5498051" y="-662695"/>
            <a:ext cx="5087060" cy="1448002"/>
          </a:xfrm>
          <a:prstGeom prst="rect">
            <a:avLst/>
          </a:prstGeom>
        </p:spPr>
      </p:pic>
      <p:pic>
        <p:nvPicPr>
          <p:cNvPr id="45" name="Immagine 44">
            <a:extLst>
              <a:ext uri="{FF2B5EF4-FFF2-40B4-BE49-F238E27FC236}">
                <a16:creationId xmlns:a16="http://schemas.microsoft.com/office/drawing/2014/main" id="{91792467-E2EA-6593-3E71-E61AD9CBB35C}"/>
              </a:ext>
            </a:extLst>
          </p:cNvPr>
          <p:cNvPicPr>
            <a:picLocks noChangeAspect="1"/>
          </p:cNvPicPr>
          <p:nvPr/>
        </p:nvPicPr>
        <p:blipFill>
          <a:blip r:embed="rId16"/>
          <a:stretch>
            <a:fillRect/>
          </a:stretch>
        </p:blipFill>
        <p:spPr>
          <a:xfrm>
            <a:off x="-5498051" y="-1004612"/>
            <a:ext cx="5096586" cy="304843"/>
          </a:xfrm>
          <a:prstGeom prst="rect">
            <a:avLst/>
          </a:prstGeom>
        </p:spPr>
      </p:pic>
      <p:pic>
        <p:nvPicPr>
          <p:cNvPr id="47" name="Immagine 46">
            <a:extLst>
              <a:ext uri="{FF2B5EF4-FFF2-40B4-BE49-F238E27FC236}">
                <a16:creationId xmlns:a16="http://schemas.microsoft.com/office/drawing/2014/main" id="{8215AE93-2667-7947-4C63-977F69F604CF}"/>
              </a:ext>
            </a:extLst>
          </p:cNvPr>
          <p:cNvPicPr>
            <a:picLocks noChangeAspect="1"/>
          </p:cNvPicPr>
          <p:nvPr/>
        </p:nvPicPr>
        <p:blipFill>
          <a:blip r:embed="rId17"/>
          <a:stretch>
            <a:fillRect/>
          </a:stretch>
        </p:blipFill>
        <p:spPr>
          <a:xfrm>
            <a:off x="-5439490" y="6007975"/>
            <a:ext cx="5172797" cy="1619476"/>
          </a:xfrm>
          <a:prstGeom prst="rect">
            <a:avLst/>
          </a:prstGeom>
        </p:spPr>
      </p:pic>
      <p:sp>
        <p:nvSpPr>
          <p:cNvPr id="48" name="CasellaDiTesto 47">
            <a:extLst>
              <a:ext uri="{FF2B5EF4-FFF2-40B4-BE49-F238E27FC236}">
                <a16:creationId xmlns:a16="http://schemas.microsoft.com/office/drawing/2014/main" id="{EE03CA87-A329-7AFA-860A-50870B9D814F}"/>
              </a:ext>
            </a:extLst>
          </p:cNvPr>
          <p:cNvSpPr txBox="1"/>
          <p:nvPr/>
        </p:nvSpPr>
        <p:spPr>
          <a:xfrm>
            <a:off x="-5277557" y="2986122"/>
            <a:ext cx="4349495" cy="646331"/>
          </a:xfrm>
          <a:prstGeom prst="rect">
            <a:avLst/>
          </a:prstGeom>
          <a:noFill/>
        </p:spPr>
        <p:txBody>
          <a:bodyPr wrap="square">
            <a:spAutoFit/>
          </a:bodyPr>
          <a:lstStyle/>
          <a:p>
            <a:r>
              <a:rPr lang="en-US" sz="1800" b="1" dirty="0">
                <a:solidFill>
                  <a:prstClr val="black"/>
                </a:solidFill>
                <a:highlight>
                  <a:srgbClr val="00FF00"/>
                </a:highlight>
                <a:cs typeface="Calibri" panose="020F0502020204030204" pitchFamily="34" charset="0"/>
              </a:rPr>
              <a:t>Images to support Eduardo: Enrico provide him HUNGR paper</a:t>
            </a:r>
            <a:endParaRPr lang="it-IT" dirty="0"/>
          </a:p>
        </p:txBody>
      </p:sp>
    </p:spTree>
    <p:extLst>
      <p:ext uri="{BB962C8B-B14F-4D97-AF65-F5344CB8AC3E}">
        <p14:creationId xmlns:p14="http://schemas.microsoft.com/office/powerpoint/2010/main" val="3104628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A0560F-B13A-85C2-F7EA-2CEB6839E508}"/>
            </a:ext>
          </a:extLst>
        </p:cNvPr>
        <p:cNvGrpSpPr/>
        <p:nvPr/>
      </p:nvGrpSpPr>
      <p:grpSpPr>
        <a:xfrm>
          <a:off x="0" y="0"/>
          <a:ext cx="0" cy="0"/>
          <a:chOff x="0" y="0"/>
          <a:chExt cx="0" cy="0"/>
        </a:xfrm>
      </p:grpSpPr>
      <p:sp>
        <p:nvSpPr>
          <p:cNvPr id="33" name="CasellaDiTesto 32">
            <a:extLst>
              <a:ext uri="{FF2B5EF4-FFF2-40B4-BE49-F238E27FC236}">
                <a16:creationId xmlns:a16="http://schemas.microsoft.com/office/drawing/2014/main" id="{6D0AD2A7-29A4-72FA-402B-0407BDB9448D}"/>
              </a:ext>
            </a:extLst>
          </p:cNvPr>
          <p:cNvSpPr txBox="1"/>
          <p:nvPr/>
        </p:nvSpPr>
        <p:spPr>
          <a:xfrm>
            <a:off x="4169246" y="4226067"/>
            <a:ext cx="7897371" cy="1827030"/>
          </a:xfrm>
          <a:prstGeom prst="rect">
            <a:avLst/>
          </a:prstGeom>
          <a:solidFill>
            <a:schemeClr val="bg1"/>
          </a:solidFill>
        </p:spPr>
        <p:txBody>
          <a:bodyPr wrap="square" lIns="108000" tIns="36000" rIns="36000" bIns="36000">
            <a:spAutoFit/>
          </a:bodyPr>
          <a:lstStyle/>
          <a:p>
            <a:r>
              <a:rPr lang="en-US" b="1" dirty="0">
                <a:solidFill>
                  <a:srgbClr val="C00000"/>
                </a:solidFill>
              </a:rPr>
              <a:t>L/W ratio</a:t>
            </a:r>
          </a:p>
          <a:p>
            <a:pPr marL="285750" indent="-285750">
              <a:buFont typeface="Arial" panose="020B0604020202020204" pitchFamily="34" charset="0"/>
              <a:buChar char="•"/>
            </a:pPr>
            <a:r>
              <a:rPr lang="en-US" sz="1600" b="1" dirty="0"/>
              <a:t>Topples/Falls</a:t>
            </a:r>
            <a:r>
              <a:rPr lang="en-US" sz="1600" dirty="0"/>
              <a:t>: Lowest L/W ratio → Nearly vertical movement with short runout distances.</a:t>
            </a:r>
          </a:p>
          <a:p>
            <a:pPr marL="285750" indent="-285750">
              <a:buFont typeface="Arial" panose="020B0604020202020204" pitchFamily="34" charset="0"/>
              <a:buChar char="•"/>
            </a:pPr>
            <a:r>
              <a:rPr lang="en-US" sz="1600" b="1" dirty="0"/>
              <a:t>Slides &amp; Open-slope flows</a:t>
            </a:r>
            <a:r>
              <a:rPr lang="en-US" sz="1600" dirty="0"/>
              <a:t>: Intermediate ratios with compact to slightly elongated shapes.</a:t>
            </a:r>
          </a:p>
          <a:p>
            <a:pPr marL="285750" indent="-285750">
              <a:buFont typeface="Arial" panose="020B0604020202020204" pitchFamily="34" charset="0"/>
              <a:buChar char="•"/>
            </a:pPr>
            <a:r>
              <a:rPr lang="en-US" sz="1600" b="1" dirty="0"/>
              <a:t>Channelized Flows</a:t>
            </a:r>
            <a:r>
              <a:rPr lang="en-US" sz="1600" dirty="0"/>
              <a:t>: Highest L/W ratio → High mobility due to water content and velocity.</a:t>
            </a:r>
          </a:p>
        </p:txBody>
      </p:sp>
      <p:sp>
        <p:nvSpPr>
          <p:cNvPr id="2" name="Titolo 1">
            <a:extLst>
              <a:ext uri="{FF2B5EF4-FFF2-40B4-BE49-F238E27FC236}">
                <a16:creationId xmlns:a16="http://schemas.microsoft.com/office/drawing/2014/main" id="{D5870D79-A28A-CB30-8097-F5B416390B27}"/>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Ground </a:t>
            </a:r>
            <a:r>
              <a:rPr lang="it-IT" sz="3600" spc="300" dirty="0" err="1">
                <a:effectLst>
                  <a:outerShdw blurRad="38100" dist="38100" dir="2700000" algn="tl">
                    <a:srgbClr val="000000">
                      <a:alpha val="43137"/>
                    </a:srgbClr>
                  </a:outerShdw>
                </a:effectLst>
              </a:rPr>
              <a:t>truthing</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landslide</a:t>
            </a:r>
            <a:r>
              <a:rPr lang="it-IT" sz="3600" spc="300" dirty="0">
                <a:effectLst>
                  <a:outerShdw blurRad="38100" dist="38100" dir="2700000" algn="tl">
                    <a:srgbClr val="000000">
                      <a:alpha val="43137"/>
                    </a:srgbClr>
                  </a:outerShdw>
                </a:effectLst>
              </a:rPr>
              <a:t> </a:t>
            </a:r>
            <a:r>
              <a:rPr lang="it-IT" sz="3600" spc="300" dirty="0" err="1">
                <a:effectLst>
                  <a:outerShdw blurRad="38100" dist="38100" dir="2700000" algn="tl">
                    <a:srgbClr val="000000">
                      <a:alpha val="43137"/>
                    </a:srgbClr>
                  </a:outerShdw>
                </a:effectLst>
              </a:rPr>
              <a:t>characterization</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2620B4C6-A737-9AB0-0879-EF8300A88B54}"/>
              </a:ext>
            </a:extLst>
          </p:cNvPr>
          <p:cNvSpPr>
            <a:spLocks noGrp="1"/>
          </p:cNvSpPr>
          <p:nvPr>
            <p:ph type="sldNum" sz="quarter" idx="12"/>
          </p:nvPr>
        </p:nvSpPr>
        <p:spPr/>
        <p:txBody>
          <a:bodyPr/>
          <a:lstStyle/>
          <a:p>
            <a:fld id="{8E616805-63D1-4E18-B3AF-CF118F4DB48F}" type="slidenum">
              <a:rPr lang="it-IT" smtClean="0"/>
              <a:t>17</a:t>
            </a:fld>
            <a:endParaRPr lang="it-IT" dirty="0"/>
          </a:p>
        </p:txBody>
      </p:sp>
      <p:sp>
        <p:nvSpPr>
          <p:cNvPr id="8" name="Segnaposto piè di pagina 6">
            <a:extLst>
              <a:ext uri="{FF2B5EF4-FFF2-40B4-BE49-F238E27FC236}">
                <a16:creationId xmlns:a16="http://schemas.microsoft.com/office/drawing/2014/main" id="{00D7FE18-AC52-02B5-8331-077FD4092705}"/>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59C8612F-230B-7965-7A46-139409210E5D}"/>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74E611C5-8303-0709-B9FD-DCDBE3985BFD}"/>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31D8981C-5505-B374-04C6-270E60A20635}"/>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43852B19-D5DC-5474-07DA-62F43160448F}"/>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64893494-5C95-0661-2B8D-39C679E7E494}"/>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149DD9C3-0664-E074-E2DD-1BD3696D5A88}"/>
              </a:ext>
            </a:extLst>
          </p:cNvPr>
          <p:cNvSpPr/>
          <p:nvPr/>
        </p:nvSpPr>
        <p:spPr>
          <a:xfrm>
            <a:off x="6447428"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Ground truth</a:t>
            </a:r>
          </a:p>
        </p:txBody>
      </p:sp>
      <p:sp>
        <p:nvSpPr>
          <p:cNvPr id="39" name="Rettangolo con due angoli in diagonale arrotondati 38">
            <a:extLst>
              <a:ext uri="{FF2B5EF4-FFF2-40B4-BE49-F238E27FC236}">
                <a16:creationId xmlns:a16="http://schemas.microsoft.com/office/drawing/2014/main" id="{053EC907-D5A5-E220-E6EE-6DF6581C2256}"/>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pic>
        <p:nvPicPr>
          <p:cNvPr id="7" name="Immagine 6">
            <a:extLst>
              <a:ext uri="{FF2B5EF4-FFF2-40B4-BE49-F238E27FC236}">
                <a16:creationId xmlns:a16="http://schemas.microsoft.com/office/drawing/2014/main" id="{E0EA212D-19DA-648B-3466-CE85BC6A8B9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78465" y="1178244"/>
            <a:ext cx="2520000" cy="2520000"/>
          </a:xfrm>
          <a:prstGeom prst="rect">
            <a:avLst/>
          </a:prstGeom>
          <a:noFill/>
          <a:ln>
            <a:noFill/>
          </a:ln>
        </p:spPr>
      </p:pic>
      <p:pic>
        <p:nvPicPr>
          <p:cNvPr id="6" name="Immagine 5">
            <a:extLst>
              <a:ext uri="{FF2B5EF4-FFF2-40B4-BE49-F238E27FC236}">
                <a16:creationId xmlns:a16="http://schemas.microsoft.com/office/drawing/2014/main" id="{76126481-8CEB-7327-A11A-F4E6825BAD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67865" y="3874598"/>
            <a:ext cx="2520000" cy="2520000"/>
          </a:xfrm>
          <a:prstGeom prst="rect">
            <a:avLst/>
          </a:prstGeom>
          <a:noFill/>
          <a:ln>
            <a:noFill/>
          </a:ln>
        </p:spPr>
      </p:pic>
      <p:pic>
        <p:nvPicPr>
          <p:cNvPr id="12" name="Immagine 11" descr="Immagine che contiene schizzo, disegno, Arte bambini&#10;&#10;Il contenuto generato dall'IA potrebbe non essere corretto.">
            <a:extLst>
              <a:ext uri="{FF2B5EF4-FFF2-40B4-BE49-F238E27FC236}">
                <a16:creationId xmlns:a16="http://schemas.microsoft.com/office/drawing/2014/main" id="{0219FF1E-E9E1-7538-E20B-0CE75623BBD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337692" y="4099656"/>
            <a:ext cx="703366" cy="1068418"/>
          </a:xfrm>
          <a:prstGeom prst="rect">
            <a:avLst/>
          </a:prstGeom>
          <a:ln>
            <a:solidFill>
              <a:schemeClr val="tx1"/>
            </a:solidFill>
          </a:ln>
        </p:spPr>
      </p:pic>
      <p:sp>
        <p:nvSpPr>
          <p:cNvPr id="40" name="Rettangolo con due angoli in diagonale arrotondati 39">
            <a:extLst>
              <a:ext uri="{FF2B5EF4-FFF2-40B4-BE49-F238E27FC236}">
                <a16:creationId xmlns:a16="http://schemas.microsoft.com/office/drawing/2014/main" id="{2F4453CC-19D7-61FA-642D-03ADF50846AF}"/>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grpSp>
        <p:nvGrpSpPr>
          <p:cNvPr id="11" name="Gruppo 10">
            <a:extLst>
              <a:ext uri="{FF2B5EF4-FFF2-40B4-BE49-F238E27FC236}">
                <a16:creationId xmlns:a16="http://schemas.microsoft.com/office/drawing/2014/main" id="{0C3A7A7C-F25A-9B2B-9FBA-F3E5C32749C7}"/>
              </a:ext>
            </a:extLst>
          </p:cNvPr>
          <p:cNvGrpSpPr/>
          <p:nvPr/>
        </p:nvGrpSpPr>
        <p:grpSpPr>
          <a:xfrm>
            <a:off x="125383" y="3145319"/>
            <a:ext cx="1765474" cy="848361"/>
            <a:chOff x="5158740" y="3524643"/>
            <a:chExt cx="1765474" cy="848361"/>
          </a:xfrm>
        </p:grpSpPr>
        <p:sp>
          <p:nvSpPr>
            <p:cNvPr id="17" name="Rettangolo 16">
              <a:extLst>
                <a:ext uri="{FF2B5EF4-FFF2-40B4-BE49-F238E27FC236}">
                  <a16:creationId xmlns:a16="http://schemas.microsoft.com/office/drawing/2014/main" id="{83CDAE01-8F00-7682-E587-30163BDF1D02}"/>
                </a:ext>
              </a:extLst>
            </p:cNvPr>
            <p:cNvSpPr/>
            <p:nvPr/>
          </p:nvSpPr>
          <p:spPr>
            <a:xfrm>
              <a:off x="5158740" y="3524643"/>
              <a:ext cx="1765474" cy="848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EF7D4931-56DF-38FF-5473-1EA596217248}"/>
                </a:ext>
              </a:extLst>
            </p:cNvPr>
            <p:cNvSpPr/>
            <p:nvPr/>
          </p:nvSpPr>
          <p:spPr>
            <a:xfrm>
              <a:off x="5214620" y="3594100"/>
              <a:ext cx="144000" cy="144000"/>
            </a:xfrm>
            <a:prstGeom prst="rect">
              <a:avLst/>
            </a:prstGeom>
            <a:solidFill>
              <a:srgbClr val="FABB8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6A2DDDB0-8E4A-7CFC-9A45-8E5FE168D5E4}"/>
                </a:ext>
              </a:extLst>
            </p:cNvPr>
            <p:cNvSpPr/>
            <p:nvPr/>
          </p:nvSpPr>
          <p:spPr>
            <a:xfrm>
              <a:off x="5214620" y="3778777"/>
              <a:ext cx="144000" cy="144000"/>
            </a:xfrm>
            <a:prstGeom prst="rect">
              <a:avLst/>
            </a:prstGeom>
            <a:solidFill>
              <a:srgbClr val="8CADD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268F9780-6DEF-2250-A9FF-23B4D7EBD9C3}"/>
                </a:ext>
              </a:extLst>
            </p:cNvPr>
            <p:cNvSpPr/>
            <p:nvPr/>
          </p:nvSpPr>
          <p:spPr>
            <a:xfrm>
              <a:off x="5214620" y="3963454"/>
              <a:ext cx="144000" cy="144000"/>
            </a:xfrm>
            <a:prstGeom prst="rect">
              <a:avLst/>
            </a:prstGeom>
            <a:solidFill>
              <a:srgbClr val="BED3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E514F087-71DB-46BF-6300-041013B855D9}"/>
                </a:ext>
              </a:extLst>
            </p:cNvPr>
            <p:cNvSpPr/>
            <p:nvPr/>
          </p:nvSpPr>
          <p:spPr>
            <a:xfrm>
              <a:off x="5214620" y="4148131"/>
              <a:ext cx="144000" cy="144000"/>
            </a:xfrm>
            <a:prstGeom prst="rect">
              <a:avLst/>
            </a:prstGeom>
            <a:solidFill>
              <a:srgbClr val="D68D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81AFB524-FD73-7784-94F5-D7C805384E88}"/>
                </a:ext>
              </a:extLst>
            </p:cNvPr>
            <p:cNvSpPr txBox="1"/>
            <p:nvPr/>
          </p:nvSpPr>
          <p:spPr>
            <a:xfrm>
              <a:off x="5401310" y="3748010"/>
              <a:ext cx="1522904" cy="215444"/>
            </a:xfrm>
            <a:prstGeom prst="rect">
              <a:avLst/>
            </a:prstGeom>
            <a:noFill/>
          </p:spPr>
          <p:txBody>
            <a:bodyPr wrap="square" lIns="0" tIns="0" rIns="0" bIns="0" rtlCol="0">
              <a:spAutoFit/>
            </a:bodyPr>
            <a:lstStyle/>
            <a:p>
              <a:r>
                <a:rPr lang="it-IT" sz="1400" dirty="0" err="1"/>
                <a:t>Channelized</a:t>
              </a:r>
              <a:r>
                <a:rPr lang="it-IT" sz="1400" dirty="0"/>
                <a:t> flows</a:t>
              </a:r>
            </a:p>
          </p:txBody>
        </p:sp>
        <p:sp>
          <p:nvSpPr>
            <p:cNvPr id="28" name="CasellaDiTesto 27">
              <a:extLst>
                <a:ext uri="{FF2B5EF4-FFF2-40B4-BE49-F238E27FC236}">
                  <a16:creationId xmlns:a16="http://schemas.microsoft.com/office/drawing/2014/main" id="{7EB20345-4D70-461F-46F4-B857B7770691}"/>
                </a:ext>
              </a:extLst>
            </p:cNvPr>
            <p:cNvSpPr txBox="1"/>
            <p:nvPr/>
          </p:nvSpPr>
          <p:spPr>
            <a:xfrm>
              <a:off x="5401310" y="3927732"/>
              <a:ext cx="844926" cy="215444"/>
            </a:xfrm>
            <a:prstGeom prst="rect">
              <a:avLst/>
            </a:prstGeom>
            <a:noFill/>
          </p:spPr>
          <p:txBody>
            <a:bodyPr wrap="square" lIns="0" tIns="0" rIns="0" bIns="0" rtlCol="0">
              <a:spAutoFit/>
            </a:bodyPr>
            <a:lstStyle/>
            <a:p>
              <a:r>
                <a:rPr lang="it-IT" sz="1400" dirty="0"/>
                <a:t>Slides</a:t>
              </a:r>
            </a:p>
          </p:txBody>
        </p:sp>
        <p:sp>
          <p:nvSpPr>
            <p:cNvPr id="29" name="CasellaDiTesto 28">
              <a:extLst>
                <a:ext uri="{FF2B5EF4-FFF2-40B4-BE49-F238E27FC236}">
                  <a16:creationId xmlns:a16="http://schemas.microsoft.com/office/drawing/2014/main" id="{4AEDD57E-C1BE-0CDD-CD8E-322007AA324D}"/>
                </a:ext>
              </a:extLst>
            </p:cNvPr>
            <p:cNvSpPr txBox="1"/>
            <p:nvPr/>
          </p:nvSpPr>
          <p:spPr>
            <a:xfrm>
              <a:off x="5401310" y="4108824"/>
              <a:ext cx="1129406" cy="215444"/>
            </a:xfrm>
            <a:prstGeom prst="rect">
              <a:avLst/>
            </a:prstGeom>
            <a:noFill/>
          </p:spPr>
          <p:txBody>
            <a:bodyPr wrap="square" lIns="0" tIns="0" rIns="0" bIns="0" rtlCol="0">
              <a:spAutoFit/>
            </a:bodyPr>
            <a:lstStyle/>
            <a:p>
              <a:r>
                <a:rPr lang="it-IT" sz="1400" dirty="0" err="1"/>
                <a:t>Topples</a:t>
              </a:r>
              <a:r>
                <a:rPr lang="it-IT" sz="1400" dirty="0"/>
                <a:t>/Falls</a:t>
              </a:r>
            </a:p>
          </p:txBody>
        </p:sp>
      </p:grpSp>
      <p:sp>
        <p:nvSpPr>
          <p:cNvPr id="36" name="CasellaDiTesto 35">
            <a:extLst>
              <a:ext uri="{FF2B5EF4-FFF2-40B4-BE49-F238E27FC236}">
                <a16:creationId xmlns:a16="http://schemas.microsoft.com/office/drawing/2014/main" id="{5EEFD38F-C2A0-B918-9E06-EEE5339F03BB}"/>
              </a:ext>
            </a:extLst>
          </p:cNvPr>
          <p:cNvSpPr txBox="1"/>
          <p:nvPr/>
        </p:nvSpPr>
        <p:spPr>
          <a:xfrm>
            <a:off x="4178985" y="1382812"/>
            <a:ext cx="7897371" cy="2073251"/>
          </a:xfrm>
          <a:prstGeom prst="rect">
            <a:avLst/>
          </a:prstGeom>
          <a:solidFill>
            <a:schemeClr val="bg1"/>
          </a:solidFill>
        </p:spPr>
        <p:txBody>
          <a:bodyPr wrap="square" lIns="108000" tIns="36000" rIns="36000" bIns="36000">
            <a:spAutoFit/>
          </a:bodyPr>
          <a:lstStyle/>
          <a:p>
            <a:r>
              <a:rPr lang="en-US" b="1" dirty="0">
                <a:solidFill>
                  <a:srgbClr val="C00000"/>
                </a:solidFill>
              </a:rPr>
              <a:t>Scarp height</a:t>
            </a:r>
          </a:p>
          <a:p>
            <a:pPr marL="285750" indent="-285750">
              <a:buFont typeface="Arial" panose="020B0604020202020204" pitchFamily="34" charset="0"/>
              <a:buChar char="•"/>
            </a:pPr>
            <a:r>
              <a:rPr lang="it-IT" sz="1600" b="1" dirty="0" err="1"/>
              <a:t>Topples</a:t>
            </a:r>
            <a:r>
              <a:rPr lang="it-IT" sz="1600" b="1" dirty="0"/>
              <a:t>/Falls</a:t>
            </a:r>
            <a:r>
              <a:rPr lang="it-IT" sz="1600" dirty="0"/>
              <a:t>: </a:t>
            </a:r>
            <a:r>
              <a:rPr lang="it-IT" sz="1600" dirty="0" err="1"/>
              <a:t>Highest</a:t>
            </a:r>
            <a:r>
              <a:rPr lang="it-IT" sz="1600" dirty="0"/>
              <a:t> </a:t>
            </a:r>
            <a:r>
              <a:rPr lang="it-IT" sz="1600" dirty="0" err="1"/>
              <a:t>scarps</a:t>
            </a:r>
            <a:r>
              <a:rPr lang="it-IT" sz="1600" dirty="0"/>
              <a:t> </a:t>
            </a:r>
          </a:p>
          <a:p>
            <a:pPr marL="285750" indent="-285750">
              <a:buFont typeface="Arial" panose="020B0604020202020204" pitchFamily="34" charset="0"/>
              <a:buChar char="•"/>
            </a:pPr>
            <a:r>
              <a:rPr lang="en-US" sz="1600" b="1" dirty="0"/>
              <a:t>Channelized Flows</a:t>
            </a:r>
            <a:r>
              <a:rPr lang="en-US" sz="1600" dirty="0"/>
              <a:t>:</a:t>
            </a:r>
            <a:r>
              <a:rPr lang="it-IT" sz="1600" dirty="0"/>
              <a:t> </a:t>
            </a:r>
            <a:r>
              <a:rPr lang="it-IT" sz="1600" dirty="0" err="1"/>
              <a:t>Lowest</a:t>
            </a:r>
            <a:r>
              <a:rPr lang="it-IT" sz="1600" dirty="0"/>
              <a:t> </a:t>
            </a:r>
            <a:r>
              <a:rPr lang="it-IT" sz="1600" dirty="0" err="1"/>
              <a:t>scarps</a:t>
            </a:r>
            <a:r>
              <a:rPr lang="it-IT" sz="1600" dirty="0"/>
              <a:t> → </a:t>
            </a:r>
            <a:r>
              <a:rPr lang="it-IT" sz="1600" dirty="0" err="1"/>
              <a:t>Mostly</a:t>
            </a:r>
            <a:r>
              <a:rPr lang="it-IT" sz="1600" dirty="0"/>
              <a:t> </a:t>
            </a:r>
            <a:r>
              <a:rPr lang="it-IT" sz="1600" dirty="0" err="1"/>
              <a:t>within</a:t>
            </a:r>
            <a:r>
              <a:rPr lang="it-IT" sz="1600" dirty="0"/>
              <a:t> </a:t>
            </a:r>
            <a:r>
              <a:rPr lang="it-IT" sz="1600" dirty="0" err="1"/>
              <a:t>slope</a:t>
            </a:r>
            <a:r>
              <a:rPr lang="it-IT" sz="1600" dirty="0"/>
              <a:t> </a:t>
            </a:r>
            <a:r>
              <a:rPr lang="it-IT" sz="1600" dirty="0" err="1"/>
              <a:t>deposits</a:t>
            </a:r>
            <a:r>
              <a:rPr lang="en-US" sz="1600" dirty="0"/>
              <a:t> (typical depth &lt;2 meters)</a:t>
            </a:r>
          </a:p>
          <a:p>
            <a:pPr marL="285750" indent="-285750">
              <a:buFont typeface="Arial" panose="020B0604020202020204" pitchFamily="34" charset="0"/>
              <a:buChar char="•"/>
            </a:pPr>
            <a:r>
              <a:rPr lang="it-IT" sz="1600" b="1" dirty="0"/>
              <a:t>Slides</a:t>
            </a:r>
            <a:r>
              <a:rPr lang="it-IT" sz="1600" dirty="0"/>
              <a:t>: Intermediate </a:t>
            </a:r>
            <a:r>
              <a:rPr lang="it-IT" sz="1600" dirty="0" err="1"/>
              <a:t>values</a:t>
            </a:r>
            <a:r>
              <a:rPr lang="it-IT" sz="1600" dirty="0"/>
              <a:t> </a:t>
            </a:r>
            <a:r>
              <a:rPr lang="it-IT" sz="1600" dirty="0" err="1"/>
              <a:t>reflecting</a:t>
            </a:r>
            <a:r>
              <a:rPr lang="it-IT" sz="1600" dirty="0"/>
              <a:t> the </a:t>
            </a:r>
            <a:r>
              <a:rPr lang="it-IT" sz="1600" dirty="0" err="1"/>
              <a:t>heterogeneous</a:t>
            </a:r>
            <a:r>
              <a:rPr lang="it-IT" sz="1600" dirty="0"/>
              <a:t> nature of the </a:t>
            </a:r>
            <a:r>
              <a:rPr lang="it-IT" sz="1600" dirty="0" err="1"/>
              <a:t>involved</a:t>
            </a:r>
            <a:r>
              <a:rPr lang="it-IT" sz="1600" dirty="0"/>
              <a:t> </a:t>
            </a:r>
            <a:r>
              <a:rPr lang="it-IT" sz="1600" dirty="0" err="1"/>
              <a:t>materials</a:t>
            </a:r>
            <a:r>
              <a:rPr lang="it-IT" sz="1600" dirty="0"/>
              <a:t> (</a:t>
            </a:r>
            <a:r>
              <a:rPr lang="it-IT" sz="1600" dirty="0" err="1"/>
              <a:t>both</a:t>
            </a:r>
            <a:r>
              <a:rPr lang="it-IT" sz="1600" dirty="0"/>
              <a:t> </a:t>
            </a:r>
            <a:r>
              <a:rPr lang="it-IT" sz="1600" dirty="0" err="1"/>
              <a:t>slope</a:t>
            </a:r>
            <a:r>
              <a:rPr lang="it-IT" sz="1600" dirty="0"/>
              <a:t> </a:t>
            </a:r>
            <a:r>
              <a:rPr lang="it-IT" sz="1600" dirty="0" err="1"/>
              <a:t>deposits</a:t>
            </a:r>
            <a:r>
              <a:rPr lang="it-IT" sz="1600" dirty="0"/>
              <a:t> and </a:t>
            </a:r>
            <a:r>
              <a:rPr lang="it-IT" sz="1600" dirty="0" err="1"/>
              <a:t>fractured</a:t>
            </a:r>
            <a:r>
              <a:rPr lang="it-IT" sz="1600" dirty="0"/>
              <a:t> </a:t>
            </a:r>
            <a:r>
              <a:rPr lang="it-IT" sz="1600" dirty="0" err="1"/>
              <a:t>bedrock</a:t>
            </a:r>
            <a:r>
              <a:rPr lang="it-IT" sz="1600" dirty="0"/>
              <a:t>).</a:t>
            </a:r>
          </a:p>
          <a:p>
            <a:pPr marL="285750" indent="-285750">
              <a:buFont typeface="Arial" panose="020B0604020202020204" pitchFamily="34" charset="0"/>
              <a:buChar char="•"/>
            </a:pPr>
            <a:r>
              <a:rPr lang="en-US" sz="1600" b="1" dirty="0"/>
              <a:t>Open-slope flows </a:t>
            </a:r>
            <a:r>
              <a:rPr lang="it-IT" sz="1600" dirty="0"/>
              <a:t>: </a:t>
            </a:r>
            <a:r>
              <a:rPr lang="it-IT" sz="1600" dirty="0" err="1"/>
              <a:t>Widest</a:t>
            </a:r>
            <a:r>
              <a:rPr lang="it-IT" sz="1600" dirty="0"/>
              <a:t> range, </a:t>
            </a:r>
            <a:r>
              <a:rPr lang="it-IT" sz="1600" dirty="0" err="1"/>
              <a:t>median</a:t>
            </a:r>
            <a:r>
              <a:rPr lang="it-IT" sz="1600" dirty="0"/>
              <a:t> ~1 m → </a:t>
            </a:r>
            <a:r>
              <a:rPr lang="it-IT" sz="1600" dirty="0" err="1"/>
              <a:t>as</a:t>
            </a:r>
            <a:r>
              <a:rPr lang="it-IT" sz="1600" dirty="0"/>
              <a:t> for Slides, </a:t>
            </a:r>
            <a:r>
              <a:rPr lang="en-US" sz="1600" dirty="0"/>
              <a:t>the nature of the material is responsible for the wide variability</a:t>
            </a:r>
            <a:endParaRPr lang="it-IT" sz="1600" dirty="0"/>
          </a:p>
        </p:txBody>
      </p:sp>
      <p:sp>
        <p:nvSpPr>
          <p:cNvPr id="13" name="CasellaDiTesto 12">
            <a:extLst>
              <a:ext uri="{FF2B5EF4-FFF2-40B4-BE49-F238E27FC236}">
                <a16:creationId xmlns:a16="http://schemas.microsoft.com/office/drawing/2014/main" id="{5BE2F9E7-52B0-3FFE-E332-C90423C6B982}"/>
              </a:ext>
            </a:extLst>
          </p:cNvPr>
          <p:cNvSpPr txBox="1"/>
          <p:nvPr/>
        </p:nvSpPr>
        <p:spPr>
          <a:xfrm>
            <a:off x="367953" y="3191805"/>
            <a:ext cx="1368000" cy="430887"/>
          </a:xfrm>
          <a:prstGeom prst="rect">
            <a:avLst/>
          </a:prstGeom>
          <a:noFill/>
        </p:spPr>
        <p:txBody>
          <a:bodyPr wrap="square" lIns="0" tIns="0" rIns="0" bIns="0" rtlCol="0">
            <a:spAutoFit/>
          </a:bodyPr>
          <a:lstStyle/>
          <a:p>
            <a:r>
              <a:rPr lang="it-IT" sz="1400" dirty="0"/>
              <a:t>Open-</a:t>
            </a:r>
            <a:r>
              <a:rPr lang="it-IT" sz="1400" dirty="0" err="1"/>
              <a:t>slope</a:t>
            </a:r>
            <a:r>
              <a:rPr lang="it-IT" sz="1400" dirty="0"/>
              <a:t> flows</a:t>
            </a:r>
            <a:endParaRPr lang="it-IT" sz="1400" baseline="30000" dirty="0"/>
          </a:p>
        </p:txBody>
      </p:sp>
      <p:pic>
        <p:nvPicPr>
          <p:cNvPr id="3" name="Immagine 2">
            <a:extLst>
              <a:ext uri="{FF2B5EF4-FFF2-40B4-BE49-F238E27FC236}">
                <a16:creationId xmlns:a16="http://schemas.microsoft.com/office/drawing/2014/main" id="{D4374011-8EE8-AE4F-D788-3208D447E9AD}"/>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3093366" y="980204"/>
            <a:ext cx="2938462" cy="2371792"/>
          </a:xfrm>
          <a:prstGeom prst="rect">
            <a:avLst/>
          </a:prstGeom>
        </p:spPr>
      </p:pic>
      <p:sp>
        <p:nvSpPr>
          <p:cNvPr id="4" name="CasellaDiTesto 3">
            <a:extLst>
              <a:ext uri="{FF2B5EF4-FFF2-40B4-BE49-F238E27FC236}">
                <a16:creationId xmlns:a16="http://schemas.microsoft.com/office/drawing/2014/main" id="{75C81F00-78C8-8B17-6734-10EB9EA7A9DE}"/>
              </a:ext>
            </a:extLst>
          </p:cNvPr>
          <p:cNvSpPr txBox="1"/>
          <p:nvPr/>
        </p:nvSpPr>
        <p:spPr>
          <a:xfrm>
            <a:off x="-2274512" y="2491350"/>
            <a:ext cx="1149178" cy="246221"/>
          </a:xfrm>
          <a:prstGeom prst="rect">
            <a:avLst/>
          </a:prstGeom>
          <a:noFill/>
        </p:spPr>
        <p:txBody>
          <a:bodyPr wrap="square" rtlCol="0">
            <a:spAutoFit/>
          </a:bodyPr>
          <a:lstStyle/>
          <a:p>
            <a:r>
              <a:rPr lang="it-IT" sz="1000" b="1" dirty="0" err="1">
                <a:solidFill>
                  <a:srgbClr val="FF0000"/>
                </a:solidFill>
                <a:latin typeface="Garamond" panose="02020404030301010803" pitchFamily="18" charset="0"/>
              </a:rPr>
              <a:t>Failure</a:t>
            </a:r>
            <a:r>
              <a:rPr lang="it-IT" sz="1000" b="1" dirty="0">
                <a:solidFill>
                  <a:srgbClr val="FF0000"/>
                </a:solidFill>
                <a:latin typeface="Garamond" panose="02020404030301010803" pitchFamily="18" charset="0"/>
              </a:rPr>
              <a:t> </a:t>
            </a:r>
            <a:r>
              <a:rPr lang="it-IT" sz="1000" b="1" dirty="0" err="1">
                <a:solidFill>
                  <a:srgbClr val="FF0000"/>
                </a:solidFill>
                <a:latin typeface="Garamond" panose="02020404030301010803" pitchFamily="18" charset="0"/>
              </a:rPr>
              <a:t>surface</a:t>
            </a:r>
            <a:endParaRPr lang="it-IT" sz="1000" b="1" dirty="0">
              <a:solidFill>
                <a:srgbClr val="FF0000"/>
              </a:solidFill>
              <a:latin typeface="Garamond" panose="02020404030301010803" pitchFamily="18" charset="0"/>
            </a:endParaRPr>
          </a:p>
        </p:txBody>
      </p:sp>
      <p:sp>
        <p:nvSpPr>
          <p:cNvPr id="10" name="CasellaDiTesto 9">
            <a:extLst>
              <a:ext uri="{FF2B5EF4-FFF2-40B4-BE49-F238E27FC236}">
                <a16:creationId xmlns:a16="http://schemas.microsoft.com/office/drawing/2014/main" id="{94D07EC4-A06F-983B-14C8-63EC3B586884}"/>
              </a:ext>
            </a:extLst>
          </p:cNvPr>
          <p:cNvSpPr txBox="1"/>
          <p:nvPr/>
        </p:nvSpPr>
        <p:spPr>
          <a:xfrm>
            <a:off x="-2393541" y="1263888"/>
            <a:ext cx="1149178" cy="246221"/>
          </a:xfrm>
          <a:prstGeom prst="rect">
            <a:avLst/>
          </a:prstGeom>
          <a:noFill/>
        </p:spPr>
        <p:txBody>
          <a:bodyPr wrap="square" rtlCol="0">
            <a:spAutoFit/>
          </a:bodyPr>
          <a:lstStyle/>
          <a:p>
            <a:r>
              <a:rPr lang="it-IT" sz="1000" b="1" dirty="0" err="1">
                <a:solidFill>
                  <a:srgbClr val="FF0000"/>
                </a:solidFill>
                <a:latin typeface="Garamond" panose="02020404030301010803" pitchFamily="18" charset="0"/>
              </a:rPr>
              <a:t>Failure</a:t>
            </a:r>
            <a:r>
              <a:rPr lang="it-IT" sz="1000" b="1" dirty="0">
                <a:solidFill>
                  <a:srgbClr val="FF0000"/>
                </a:solidFill>
                <a:latin typeface="Garamond" panose="02020404030301010803" pitchFamily="18" charset="0"/>
              </a:rPr>
              <a:t> </a:t>
            </a:r>
            <a:r>
              <a:rPr lang="it-IT" sz="1000" b="1" dirty="0" err="1">
                <a:solidFill>
                  <a:srgbClr val="FF0000"/>
                </a:solidFill>
                <a:latin typeface="Garamond" panose="02020404030301010803" pitchFamily="18" charset="0"/>
              </a:rPr>
              <a:t>surface</a:t>
            </a:r>
            <a:endParaRPr lang="it-IT" sz="10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3771863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002289-D1AB-6BE6-2550-D4589D7D010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47C1C0F-3235-EDD0-0C17-3CFF4072F221}"/>
              </a:ext>
            </a:extLst>
          </p:cNvPr>
          <p:cNvSpPr>
            <a:spLocks noGrp="1"/>
          </p:cNvSpPr>
          <p:nvPr>
            <p:ph type="title"/>
          </p:nvPr>
        </p:nvSpPr>
        <p:spPr>
          <a:xfrm>
            <a:off x="0" y="637552"/>
            <a:ext cx="12192000" cy="618663"/>
          </a:xfrm>
        </p:spPr>
        <p:txBody>
          <a:bodyPr>
            <a:normAutofit fontScale="90000"/>
          </a:bodyPr>
          <a:lstStyle/>
          <a:p>
            <a:pPr marL="180000"/>
            <a:r>
              <a:rPr lang="it-IT" sz="3600" spc="300" dirty="0">
                <a:effectLst>
                  <a:outerShdw blurRad="38100" dist="38100" dir="2700000" algn="tl">
                    <a:srgbClr val="000000">
                      <a:alpha val="43137"/>
                    </a:srgbClr>
                  </a:outerShdw>
                </a:effectLst>
              </a:rPr>
              <a:t>Statistical </a:t>
            </a:r>
            <a:r>
              <a:rPr lang="it-IT" sz="3600" spc="300" dirty="0" err="1">
                <a:effectLst>
                  <a:outerShdw blurRad="38100" dist="38100" dir="2700000" algn="tl">
                    <a:srgbClr val="000000">
                      <a:alpha val="43137"/>
                    </a:srgbClr>
                  </a:outerShdw>
                </a:effectLst>
              </a:rPr>
              <a:t>analysis</a:t>
            </a:r>
            <a:r>
              <a:rPr lang="it-IT" sz="3600" spc="300" dirty="0">
                <a:effectLst>
                  <a:outerShdw blurRad="38100" dist="38100" dir="2700000" algn="tl">
                    <a:srgbClr val="000000">
                      <a:alpha val="43137"/>
                    </a:srgbClr>
                  </a:outerShdw>
                </a:effectLst>
              </a:rPr>
              <a:t> and </a:t>
            </a:r>
            <a:r>
              <a:rPr lang="it-IT" sz="3600" spc="300" dirty="0" err="1">
                <a:effectLst>
                  <a:outerShdw blurRad="38100" dist="38100" dir="2700000" algn="tl">
                    <a:srgbClr val="000000">
                      <a:alpha val="43137"/>
                    </a:srgbClr>
                  </a:outerShdw>
                </a:effectLst>
              </a:rPr>
              <a:t>comparison</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landslide</a:t>
            </a:r>
            <a:r>
              <a:rPr lang="it-IT" sz="3600" spc="300" dirty="0">
                <a:effectLst>
                  <a:outerShdw blurRad="38100" dist="38100" dir="2700000" algn="tl">
                    <a:srgbClr val="000000">
                      <a:alpha val="43137"/>
                    </a:srgbClr>
                  </a:outerShdw>
                </a:effectLst>
              </a:rPr>
              <a:t> </a:t>
            </a:r>
            <a:r>
              <a:rPr lang="it-IT" sz="3600" spc="300" dirty="0" err="1">
                <a:effectLst>
                  <a:outerShdw blurRad="38100" dist="38100" dir="2700000" algn="tl">
                    <a:srgbClr val="000000">
                      <a:alpha val="43137"/>
                    </a:srgbClr>
                  </a:outerShdw>
                </a:effectLst>
              </a:rPr>
              <a:t>density</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CA28E731-AF50-049E-ECDC-4C56A236E34F}"/>
              </a:ext>
            </a:extLst>
          </p:cNvPr>
          <p:cNvSpPr>
            <a:spLocks noGrp="1"/>
          </p:cNvSpPr>
          <p:nvPr>
            <p:ph type="sldNum" sz="quarter" idx="12"/>
          </p:nvPr>
        </p:nvSpPr>
        <p:spPr/>
        <p:txBody>
          <a:bodyPr/>
          <a:lstStyle/>
          <a:p>
            <a:fld id="{8E616805-63D1-4E18-B3AF-CF118F4DB48F}" type="slidenum">
              <a:rPr lang="it-IT" smtClean="0"/>
              <a:t>18</a:t>
            </a:fld>
            <a:endParaRPr lang="it-IT" dirty="0"/>
          </a:p>
        </p:txBody>
      </p:sp>
      <p:sp>
        <p:nvSpPr>
          <p:cNvPr id="8" name="Segnaposto piè di pagina 6">
            <a:extLst>
              <a:ext uri="{FF2B5EF4-FFF2-40B4-BE49-F238E27FC236}">
                <a16:creationId xmlns:a16="http://schemas.microsoft.com/office/drawing/2014/main" id="{7FAAF4BF-7688-0E8B-7255-080E65184C77}"/>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D90A6CDB-4F24-66B4-0B3C-16F905569D05}"/>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0146450A-88D7-1D76-90CC-B31ADAC9E80A}"/>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FAAFC682-6B67-B9F9-F718-10C208EADD0C}"/>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4EBF9EE3-972B-94AB-9A9C-29337075EAF7}"/>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EDC03EA5-3FF9-7D4B-6EB8-2EF24B4A4201}"/>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F1FC7A22-3978-E4D7-799B-BEC5A629D57A}"/>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3C0D267E-990E-752A-D7F5-22C0152C75C7}"/>
              </a:ext>
            </a:extLst>
          </p:cNvPr>
          <p:cNvSpPr/>
          <p:nvPr/>
        </p:nvSpPr>
        <p:spPr>
          <a:xfrm>
            <a:off x="8338285" y="25552"/>
            <a:ext cx="1332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Statistical </a:t>
            </a:r>
            <a:r>
              <a:rPr lang="it-IT" sz="1400" b="1" dirty="0" err="1">
                <a:effectLst>
                  <a:outerShdw blurRad="38100" dist="38100" dir="2700000" algn="tl">
                    <a:srgbClr val="000000">
                      <a:alpha val="43137"/>
                    </a:srgbClr>
                  </a:outerShdw>
                </a:effectLst>
              </a:rPr>
              <a:t>analysis</a:t>
            </a:r>
            <a:r>
              <a:rPr lang="it-IT" sz="1400" b="1" dirty="0">
                <a:effectLst>
                  <a:outerShdw blurRad="38100" dist="38100" dir="2700000" algn="tl">
                    <a:srgbClr val="000000">
                      <a:alpha val="43137"/>
                    </a:srgbClr>
                  </a:outerShdw>
                </a:effectLst>
              </a:rPr>
              <a:t> and </a:t>
            </a:r>
            <a:r>
              <a:rPr lang="it-IT" sz="1400" b="1" dirty="0" err="1">
                <a:effectLst>
                  <a:outerShdw blurRad="38100" dist="38100" dir="2700000" algn="tl">
                    <a:srgbClr val="000000">
                      <a:alpha val="43137"/>
                    </a:srgbClr>
                  </a:outerShdw>
                </a:effectLst>
              </a:rPr>
              <a:t>comparison</a:t>
            </a:r>
            <a:endParaRPr lang="it-IT" sz="1400" b="1" dirty="0">
              <a:effectLst>
                <a:outerShdw blurRad="38100" dist="38100" dir="2700000" algn="tl">
                  <a:srgbClr val="000000">
                    <a:alpha val="43137"/>
                  </a:srgbClr>
                </a:outerShdw>
              </a:effectLst>
            </a:endParaRPr>
          </a:p>
        </p:txBody>
      </p:sp>
      <p:sp>
        <p:nvSpPr>
          <p:cNvPr id="40" name="Rettangolo con due angoli in diagonale arrotondati 39">
            <a:extLst>
              <a:ext uri="{FF2B5EF4-FFF2-40B4-BE49-F238E27FC236}">
                <a16:creationId xmlns:a16="http://schemas.microsoft.com/office/drawing/2014/main" id="{DF685B95-822A-00FC-E047-5A394DCD72D4}"/>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4" name="Immagine 3" descr="Immagine che contiene testo, mappa, schermata&#10;&#10;Il contenuto generato dall'IA potrebbe non essere corretto.">
            <a:extLst>
              <a:ext uri="{FF2B5EF4-FFF2-40B4-BE49-F238E27FC236}">
                <a16:creationId xmlns:a16="http://schemas.microsoft.com/office/drawing/2014/main" id="{CB895C9D-2EE9-80DE-05B1-442E74BF22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0028" y="1171108"/>
            <a:ext cx="5513058" cy="4680000"/>
          </a:xfrm>
          <a:prstGeom prst="rect">
            <a:avLst/>
          </a:prstGeom>
        </p:spPr>
      </p:pic>
      <p:pic>
        <p:nvPicPr>
          <p:cNvPr id="7" name="Immagine 6" descr="Immagine che contiene testo, mappa, schermata&#10;&#10;Il contenuto generato dall'IA potrebbe non essere corretto.">
            <a:extLst>
              <a:ext uri="{FF2B5EF4-FFF2-40B4-BE49-F238E27FC236}">
                <a16:creationId xmlns:a16="http://schemas.microsoft.com/office/drawing/2014/main" id="{85A8B0FA-EDC6-8FD1-F592-707A236901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92617" y="1130995"/>
            <a:ext cx="5513058" cy="4680000"/>
          </a:xfrm>
          <a:prstGeom prst="rect">
            <a:avLst/>
          </a:prstGeom>
        </p:spPr>
      </p:pic>
      <p:sp>
        <p:nvSpPr>
          <p:cNvPr id="11" name="CasellaDiTesto 10">
            <a:extLst>
              <a:ext uri="{FF2B5EF4-FFF2-40B4-BE49-F238E27FC236}">
                <a16:creationId xmlns:a16="http://schemas.microsoft.com/office/drawing/2014/main" id="{79BE862D-B20A-5136-1175-676CC517B321}"/>
              </a:ext>
            </a:extLst>
          </p:cNvPr>
          <p:cNvSpPr txBox="1"/>
          <p:nvPr/>
        </p:nvSpPr>
        <p:spPr>
          <a:xfrm>
            <a:off x="8406679" y="7109144"/>
            <a:ext cx="995842" cy="461665"/>
          </a:xfrm>
          <a:prstGeom prst="rect">
            <a:avLst/>
          </a:prstGeom>
          <a:noFill/>
        </p:spPr>
        <p:txBody>
          <a:bodyPr wrap="square" rtlCol="0">
            <a:spAutoFit/>
          </a:bodyPr>
          <a:lstStyle>
            <a:defPPr>
              <a:defRPr lang="it-IT"/>
            </a:defPPr>
            <a:lvl1pPr>
              <a:defRPr sz="2400" b="1">
                <a:effectLst>
                  <a:outerShdw blurRad="38100" dist="38100" dir="2700000" algn="tl">
                    <a:srgbClr val="000000">
                      <a:alpha val="43137"/>
                    </a:srgbClr>
                  </a:outerShdw>
                </a:effectLst>
              </a:defRPr>
            </a:lvl1pPr>
          </a:lstStyle>
          <a:p>
            <a:r>
              <a:rPr lang="it-IT" dirty="0"/>
              <a:t>DBSL </a:t>
            </a:r>
          </a:p>
        </p:txBody>
      </p:sp>
      <p:sp>
        <p:nvSpPr>
          <p:cNvPr id="13" name="CasellaDiTesto 12">
            <a:extLst>
              <a:ext uri="{FF2B5EF4-FFF2-40B4-BE49-F238E27FC236}">
                <a16:creationId xmlns:a16="http://schemas.microsoft.com/office/drawing/2014/main" id="{11278E71-1C90-502F-EF55-9904B7142A05}"/>
              </a:ext>
            </a:extLst>
          </p:cNvPr>
          <p:cNvSpPr txBox="1"/>
          <p:nvPr/>
        </p:nvSpPr>
        <p:spPr>
          <a:xfrm>
            <a:off x="8406679" y="7675371"/>
            <a:ext cx="2261321" cy="830997"/>
          </a:xfrm>
          <a:prstGeom prst="rect">
            <a:avLst/>
          </a:prstGeom>
          <a:noFill/>
        </p:spPr>
        <p:txBody>
          <a:bodyPr wrap="square" rtlCol="0">
            <a:spAutoFit/>
          </a:bodyPr>
          <a:lstStyle>
            <a:defPPr>
              <a:defRPr lang="it-IT"/>
            </a:defPPr>
            <a:lvl1pPr>
              <a:defRPr sz="2400" b="1">
                <a:effectLst>
                  <a:outerShdw blurRad="38100" dist="38100" dir="2700000" algn="tl">
                    <a:srgbClr val="000000">
                      <a:alpha val="43137"/>
                    </a:srgbClr>
                  </a:outerShdw>
                </a:effectLst>
              </a:defRPr>
            </a:lvl1pPr>
          </a:lstStyle>
          <a:p>
            <a:r>
              <a:rPr lang="it-IT" sz="1600" dirty="0"/>
              <a:t>1409 </a:t>
            </a:r>
            <a:r>
              <a:rPr lang="it-IT" sz="1600" dirty="0" err="1"/>
              <a:t>landslides</a:t>
            </a:r>
            <a:r>
              <a:rPr lang="it-IT" sz="1600" dirty="0"/>
              <a:t> </a:t>
            </a:r>
            <a:r>
              <a:rPr lang="it-IT" sz="1600" dirty="0" err="1"/>
              <a:t>occurred</a:t>
            </a:r>
            <a:r>
              <a:rPr lang="it-IT" sz="1600" dirty="0"/>
              <a:t> </a:t>
            </a:r>
            <a:r>
              <a:rPr lang="it-IT" sz="1600" dirty="0" err="1"/>
              <a:t>between</a:t>
            </a:r>
            <a:r>
              <a:rPr lang="it-IT" sz="1600" dirty="0"/>
              <a:t> 1978 and 2021 </a:t>
            </a:r>
          </a:p>
        </p:txBody>
      </p:sp>
      <p:sp>
        <p:nvSpPr>
          <p:cNvPr id="14" name="CasellaDiTesto 13">
            <a:extLst>
              <a:ext uri="{FF2B5EF4-FFF2-40B4-BE49-F238E27FC236}">
                <a16:creationId xmlns:a16="http://schemas.microsoft.com/office/drawing/2014/main" id="{59D83563-C1AC-80AB-A000-43343BBDA36F}"/>
              </a:ext>
            </a:extLst>
          </p:cNvPr>
          <p:cNvSpPr txBox="1"/>
          <p:nvPr/>
        </p:nvSpPr>
        <p:spPr>
          <a:xfrm>
            <a:off x="5981182" y="5297532"/>
            <a:ext cx="3276000" cy="1116000"/>
          </a:xfrm>
          <a:prstGeom prst="rect">
            <a:avLst/>
          </a:prstGeom>
          <a:solidFill>
            <a:schemeClr val="bg1"/>
          </a:solidFill>
          <a:ln>
            <a:solidFill>
              <a:schemeClr val="tx1"/>
            </a:solidFill>
          </a:ln>
        </p:spPr>
        <p:txBody>
          <a:bodyPr wrap="square" lIns="72000" tIns="0" rIns="0" bIns="0" rtlCol="0">
            <a:spAutoFit/>
          </a:bodyPr>
          <a:lstStyle>
            <a:defPPr>
              <a:defRPr lang="it-IT"/>
            </a:defPPr>
            <a:lvl1pPr>
              <a:defRPr sz="2400" b="1">
                <a:effectLst>
                  <a:outerShdw blurRad="38100" dist="38100" dir="2700000" algn="tl">
                    <a:srgbClr val="000000">
                      <a:alpha val="43137"/>
                    </a:srgbClr>
                  </a:outerShdw>
                </a:effectLst>
              </a:defRPr>
            </a:lvl1pPr>
          </a:lstStyle>
          <a:p>
            <a:r>
              <a:rPr lang="it-IT" b="1" dirty="0">
                <a:effectLst>
                  <a:outerShdw blurRad="38100" dist="38100" dir="2700000" algn="tl">
                    <a:srgbClr val="000000">
                      <a:alpha val="43137"/>
                    </a:srgbClr>
                  </a:outerShdw>
                </a:effectLst>
              </a:rPr>
              <a:t>IFFI</a:t>
            </a:r>
            <a:endParaRPr lang="it-IT" sz="1800" dirty="0"/>
          </a:p>
          <a:p>
            <a:r>
              <a:rPr lang="it-IT" sz="1400" b="0" dirty="0" err="1">
                <a:effectLst/>
              </a:rPr>
              <a:t>Historical</a:t>
            </a:r>
            <a:r>
              <a:rPr lang="it-IT" sz="1400" b="0" dirty="0">
                <a:effectLst/>
              </a:rPr>
              <a:t> </a:t>
            </a:r>
            <a:r>
              <a:rPr lang="it-IT" sz="1400" b="0" dirty="0" err="1">
                <a:effectLst/>
              </a:rPr>
              <a:t>inventory</a:t>
            </a:r>
            <a:r>
              <a:rPr lang="it-IT" sz="1400" b="0" dirty="0">
                <a:effectLst/>
              </a:rPr>
              <a:t> (</a:t>
            </a:r>
            <a:r>
              <a:rPr lang="it-IT" sz="1400" b="0" dirty="0">
                <a:effectLst/>
                <a:latin typeface="Calibri" panose="020F0502020204030204" pitchFamily="34" charset="0"/>
                <a:cs typeface="Calibri" panose="020F0502020204030204" pitchFamily="34" charset="0"/>
              </a:rPr>
              <a:t>≈3800)</a:t>
            </a:r>
            <a:r>
              <a:rPr lang="it-IT" sz="1400" b="0" dirty="0">
                <a:effectLst/>
              </a:rPr>
              <a:t> </a:t>
            </a:r>
            <a:r>
              <a:rPr lang="en-US" sz="1400" b="0" dirty="0">
                <a:effectLst/>
              </a:rPr>
              <a:t>obtained via photointerpretation and field survey, following standard national-scale method</a:t>
            </a:r>
            <a:endParaRPr lang="it-IT" sz="1400" b="0" dirty="0">
              <a:effectLst/>
            </a:endParaRPr>
          </a:p>
        </p:txBody>
      </p:sp>
      <p:sp>
        <p:nvSpPr>
          <p:cNvPr id="15" name="CasellaDiTesto 14">
            <a:extLst>
              <a:ext uri="{FF2B5EF4-FFF2-40B4-BE49-F238E27FC236}">
                <a16:creationId xmlns:a16="http://schemas.microsoft.com/office/drawing/2014/main" id="{3D7391A9-192B-D174-0B0B-20C57A5EDEAD}"/>
              </a:ext>
            </a:extLst>
          </p:cNvPr>
          <p:cNvSpPr txBox="1"/>
          <p:nvPr/>
        </p:nvSpPr>
        <p:spPr>
          <a:xfrm>
            <a:off x="186325" y="5376899"/>
            <a:ext cx="2775732" cy="1015663"/>
          </a:xfrm>
          <a:prstGeom prst="rect">
            <a:avLst/>
          </a:prstGeom>
          <a:solidFill>
            <a:schemeClr val="bg1"/>
          </a:solidFill>
          <a:ln>
            <a:solidFill>
              <a:schemeClr val="tx1"/>
            </a:solidFill>
          </a:ln>
        </p:spPr>
        <p:txBody>
          <a:bodyPr wrap="square" lIns="72000" tIns="0" rIns="0" bIns="0" rtlCol="0">
            <a:spAutoFit/>
          </a:bodyPr>
          <a:lstStyle>
            <a:defPPr>
              <a:defRPr lang="it-IT"/>
            </a:defPPr>
            <a:lvl1pPr>
              <a:defRPr sz="2400" b="1">
                <a:effectLst>
                  <a:outerShdw blurRad="38100" dist="38100" dir="2700000" algn="tl">
                    <a:srgbClr val="000000">
                      <a:alpha val="43137"/>
                    </a:srgbClr>
                  </a:outerShdw>
                </a:effectLst>
              </a:defRPr>
            </a:lvl1pPr>
          </a:lstStyle>
          <a:p>
            <a:r>
              <a:rPr lang="it-IT" b="1" dirty="0">
                <a:effectLst>
                  <a:outerShdw blurRad="38100" dist="38100" dir="2700000" algn="tl">
                    <a:srgbClr val="000000">
                      <a:alpha val="43137"/>
                    </a:srgbClr>
                  </a:outerShdw>
                </a:effectLst>
              </a:rPr>
              <a:t>DBSL</a:t>
            </a:r>
            <a:endParaRPr lang="it-IT" sz="1800" dirty="0"/>
          </a:p>
          <a:p>
            <a:r>
              <a:rPr lang="it-IT" sz="1400" b="0" dirty="0" err="1">
                <a:effectLst/>
              </a:rPr>
              <a:t>Multitemporal</a:t>
            </a:r>
            <a:r>
              <a:rPr lang="it-IT" sz="1400" b="0" dirty="0">
                <a:effectLst/>
              </a:rPr>
              <a:t> </a:t>
            </a:r>
            <a:r>
              <a:rPr lang="it-IT" sz="1400" b="0" dirty="0" err="1">
                <a:effectLst/>
              </a:rPr>
              <a:t>landslide</a:t>
            </a:r>
            <a:r>
              <a:rPr lang="it-IT" sz="1400" b="0" dirty="0">
                <a:effectLst/>
              </a:rPr>
              <a:t> </a:t>
            </a:r>
            <a:r>
              <a:rPr lang="it-IT" sz="1400" b="0" dirty="0" err="1">
                <a:effectLst/>
              </a:rPr>
              <a:t>inventory</a:t>
            </a:r>
            <a:r>
              <a:rPr lang="it-IT" sz="1400" b="0" dirty="0">
                <a:effectLst/>
              </a:rPr>
              <a:t>, 1409 </a:t>
            </a:r>
            <a:r>
              <a:rPr lang="en-US" sz="1400" b="0" dirty="0">
                <a:effectLst/>
              </a:rPr>
              <a:t>landslides occurred between 1954 and 2021 </a:t>
            </a:r>
            <a:endParaRPr lang="it-IT" sz="1400" b="0" dirty="0">
              <a:effectLst/>
            </a:endParaRPr>
          </a:p>
        </p:txBody>
      </p:sp>
      <p:grpSp>
        <p:nvGrpSpPr>
          <p:cNvPr id="32" name="Gruppo 31">
            <a:extLst>
              <a:ext uri="{FF2B5EF4-FFF2-40B4-BE49-F238E27FC236}">
                <a16:creationId xmlns:a16="http://schemas.microsoft.com/office/drawing/2014/main" id="{50791B6D-B015-DC21-FA98-CFE12C420E45}"/>
              </a:ext>
            </a:extLst>
          </p:cNvPr>
          <p:cNvGrpSpPr/>
          <p:nvPr/>
        </p:nvGrpSpPr>
        <p:grpSpPr>
          <a:xfrm>
            <a:off x="5699384" y="3991216"/>
            <a:ext cx="1454512" cy="1269325"/>
            <a:chOff x="3300145" y="3345491"/>
            <a:chExt cx="1454512" cy="1269325"/>
          </a:xfrm>
        </p:grpSpPr>
        <p:grpSp>
          <p:nvGrpSpPr>
            <p:cNvPr id="31" name="Gruppo 30">
              <a:extLst>
                <a:ext uri="{FF2B5EF4-FFF2-40B4-BE49-F238E27FC236}">
                  <a16:creationId xmlns:a16="http://schemas.microsoft.com/office/drawing/2014/main" id="{54FE2CE6-31E4-7501-86AD-B0FF61D7D141}"/>
                </a:ext>
              </a:extLst>
            </p:cNvPr>
            <p:cNvGrpSpPr/>
            <p:nvPr/>
          </p:nvGrpSpPr>
          <p:grpSpPr>
            <a:xfrm>
              <a:off x="3300145" y="3345491"/>
              <a:ext cx="1454512" cy="1269325"/>
              <a:chOff x="5158740" y="3304540"/>
              <a:chExt cx="1454512" cy="1269325"/>
            </a:xfrm>
          </p:grpSpPr>
          <p:sp>
            <p:nvSpPr>
              <p:cNvPr id="30" name="Rettangolo 29">
                <a:extLst>
                  <a:ext uri="{FF2B5EF4-FFF2-40B4-BE49-F238E27FC236}">
                    <a16:creationId xmlns:a16="http://schemas.microsoft.com/office/drawing/2014/main" id="{87FF64B7-C9BB-6DB6-FDEC-A448AABC11B6}"/>
                  </a:ext>
                </a:extLst>
              </p:cNvPr>
              <p:cNvSpPr/>
              <p:nvPr/>
            </p:nvSpPr>
            <p:spPr>
              <a:xfrm>
                <a:off x="5158740" y="3304540"/>
                <a:ext cx="1454512" cy="1269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F03E4847-AE42-90B7-5801-CF64810C0C4C}"/>
                  </a:ext>
                </a:extLst>
              </p:cNvPr>
              <p:cNvSpPr/>
              <p:nvPr/>
            </p:nvSpPr>
            <p:spPr>
              <a:xfrm>
                <a:off x="5214620" y="3594100"/>
                <a:ext cx="144000" cy="144000"/>
              </a:xfrm>
              <a:prstGeom prst="rect">
                <a:avLst/>
              </a:prstGeom>
              <a:solidFill>
                <a:srgbClr val="F3C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160959D1-2D48-AE3A-375D-4D2941DE9377}"/>
                  </a:ext>
                </a:extLst>
              </p:cNvPr>
              <p:cNvSpPr/>
              <p:nvPr/>
            </p:nvSpPr>
            <p:spPr>
              <a:xfrm>
                <a:off x="5214620" y="3778777"/>
                <a:ext cx="144000" cy="144000"/>
              </a:xfrm>
              <a:prstGeom prst="rect">
                <a:avLst/>
              </a:prstGeom>
              <a:solidFill>
                <a:srgbClr val="E79B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466C9998-8090-BB46-BC3D-54F8DB120C09}"/>
                  </a:ext>
                </a:extLst>
              </p:cNvPr>
              <p:cNvSpPr/>
              <p:nvPr/>
            </p:nvSpPr>
            <p:spPr>
              <a:xfrm>
                <a:off x="5214620" y="3963454"/>
                <a:ext cx="144000" cy="144000"/>
              </a:xfrm>
              <a:prstGeom prst="rect">
                <a:avLst/>
              </a:prstGeom>
              <a:solidFill>
                <a:srgbClr val="DC6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CFEE6ACE-ECE9-FE09-D9D1-578C91968833}"/>
                  </a:ext>
                </a:extLst>
              </p:cNvPr>
              <p:cNvSpPr/>
              <p:nvPr/>
            </p:nvSpPr>
            <p:spPr>
              <a:xfrm>
                <a:off x="5214620" y="4148131"/>
                <a:ext cx="144000" cy="144000"/>
              </a:xfrm>
              <a:prstGeom prst="rect">
                <a:avLst/>
              </a:prstGeom>
              <a:solidFill>
                <a:srgbClr val="CF3C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2AC7C9C2-1407-784B-3C0C-2BC38C0E0858}"/>
                  </a:ext>
                </a:extLst>
              </p:cNvPr>
              <p:cNvSpPr/>
              <p:nvPr/>
            </p:nvSpPr>
            <p:spPr>
              <a:xfrm>
                <a:off x="5214620" y="4337467"/>
                <a:ext cx="144000" cy="144000"/>
              </a:xfrm>
              <a:prstGeom prst="rect">
                <a:avLst/>
              </a:prstGeom>
              <a:solidFill>
                <a:srgbClr val="C40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F733670F-E935-636F-F263-6C509AE2552B}"/>
                  </a:ext>
                </a:extLst>
              </p:cNvPr>
              <p:cNvSpPr/>
              <p:nvPr/>
            </p:nvSpPr>
            <p:spPr>
              <a:xfrm>
                <a:off x="5214620" y="3404764"/>
                <a:ext cx="144000" cy="144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541CBB21-BE6A-817A-D1B9-1F71F47FCC24}"/>
                  </a:ext>
                </a:extLst>
              </p:cNvPr>
              <p:cNvSpPr txBox="1"/>
              <p:nvPr/>
            </p:nvSpPr>
            <p:spPr>
              <a:xfrm>
                <a:off x="5401310" y="3359335"/>
                <a:ext cx="1112882" cy="215444"/>
              </a:xfrm>
              <a:prstGeom prst="rect">
                <a:avLst/>
              </a:prstGeom>
              <a:noFill/>
            </p:spPr>
            <p:txBody>
              <a:bodyPr wrap="square" lIns="0" tIns="0" rIns="0" bIns="0" rtlCol="0">
                <a:spAutoFit/>
              </a:bodyPr>
              <a:lstStyle/>
              <a:p>
                <a:r>
                  <a:rPr lang="it-IT" sz="1400" dirty="0"/>
                  <a:t>No </a:t>
                </a:r>
                <a:r>
                  <a:rPr lang="it-IT" sz="1400" dirty="0" err="1"/>
                  <a:t>landslides</a:t>
                </a:r>
                <a:endParaRPr lang="it-IT" sz="1400" dirty="0"/>
              </a:p>
            </p:txBody>
          </p:sp>
          <p:sp>
            <p:nvSpPr>
              <p:cNvPr id="24" name="CasellaDiTesto 23">
                <a:extLst>
                  <a:ext uri="{FF2B5EF4-FFF2-40B4-BE49-F238E27FC236}">
                    <a16:creationId xmlns:a16="http://schemas.microsoft.com/office/drawing/2014/main" id="{2C14DC47-4074-3750-DFFF-421ABB56A8E5}"/>
                  </a:ext>
                </a:extLst>
              </p:cNvPr>
              <p:cNvSpPr txBox="1"/>
              <p:nvPr/>
            </p:nvSpPr>
            <p:spPr>
              <a:xfrm>
                <a:off x="5401310" y="3743055"/>
                <a:ext cx="461337" cy="215444"/>
              </a:xfrm>
              <a:prstGeom prst="rect">
                <a:avLst/>
              </a:prstGeom>
              <a:noFill/>
            </p:spPr>
            <p:txBody>
              <a:bodyPr wrap="square" lIns="0" tIns="0" rIns="0" bIns="0" rtlCol="0">
                <a:spAutoFit/>
              </a:bodyPr>
              <a:lstStyle/>
              <a:p>
                <a:r>
                  <a:rPr lang="it-IT" sz="1400" dirty="0"/>
                  <a:t>3 - 5</a:t>
                </a:r>
              </a:p>
            </p:txBody>
          </p:sp>
          <p:sp>
            <p:nvSpPr>
              <p:cNvPr id="25" name="CasellaDiTesto 24">
                <a:extLst>
                  <a:ext uri="{FF2B5EF4-FFF2-40B4-BE49-F238E27FC236}">
                    <a16:creationId xmlns:a16="http://schemas.microsoft.com/office/drawing/2014/main" id="{EBBD0D95-C30D-ED29-8038-79A618F28846}"/>
                  </a:ext>
                </a:extLst>
              </p:cNvPr>
              <p:cNvSpPr txBox="1"/>
              <p:nvPr/>
            </p:nvSpPr>
            <p:spPr>
              <a:xfrm>
                <a:off x="5401310" y="3927732"/>
                <a:ext cx="461337" cy="215444"/>
              </a:xfrm>
              <a:prstGeom prst="rect">
                <a:avLst/>
              </a:prstGeom>
              <a:noFill/>
            </p:spPr>
            <p:txBody>
              <a:bodyPr wrap="square" lIns="0" tIns="0" rIns="0" bIns="0" rtlCol="0">
                <a:spAutoFit/>
              </a:bodyPr>
              <a:lstStyle/>
              <a:p>
                <a:r>
                  <a:rPr lang="it-IT" sz="1400" dirty="0"/>
                  <a:t>6 - 10</a:t>
                </a:r>
              </a:p>
            </p:txBody>
          </p:sp>
          <p:sp>
            <p:nvSpPr>
              <p:cNvPr id="26" name="CasellaDiTesto 25">
                <a:extLst>
                  <a:ext uri="{FF2B5EF4-FFF2-40B4-BE49-F238E27FC236}">
                    <a16:creationId xmlns:a16="http://schemas.microsoft.com/office/drawing/2014/main" id="{DC961912-5E32-CD31-7E46-2CF511AEF070}"/>
                  </a:ext>
                </a:extLst>
              </p:cNvPr>
              <p:cNvSpPr txBox="1"/>
              <p:nvPr/>
            </p:nvSpPr>
            <p:spPr>
              <a:xfrm>
                <a:off x="5401310" y="4108824"/>
                <a:ext cx="539750" cy="215444"/>
              </a:xfrm>
              <a:prstGeom prst="rect">
                <a:avLst/>
              </a:prstGeom>
              <a:noFill/>
            </p:spPr>
            <p:txBody>
              <a:bodyPr wrap="square" lIns="0" tIns="0" rIns="0" bIns="0" rtlCol="0">
                <a:spAutoFit/>
              </a:bodyPr>
              <a:lstStyle/>
              <a:p>
                <a:r>
                  <a:rPr lang="it-IT" sz="1400" dirty="0"/>
                  <a:t>11 – 25</a:t>
                </a:r>
              </a:p>
            </p:txBody>
          </p:sp>
          <p:sp>
            <p:nvSpPr>
              <p:cNvPr id="28" name="CasellaDiTesto 27">
                <a:extLst>
                  <a:ext uri="{FF2B5EF4-FFF2-40B4-BE49-F238E27FC236}">
                    <a16:creationId xmlns:a16="http://schemas.microsoft.com/office/drawing/2014/main" id="{253D865F-83DB-34AB-2230-4582B2091B17}"/>
                  </a:ext>
                </a:extLst>
              </p:cNvPr>
              <p:cNvSpPr txBox="1"/>
              <p:nvPr/>
            </p:nvSpPr>
            <p:spPr>
              <a:xfrm>
                <a:off x="5401310" y="4293501"/>
                <a:ext cx="461337" cy="215444"/>
              </a:xfrm>
              <a:prstGeom prst="rect">
                <a:avLst/>
              </a:prstGeom>
              <a:noFill/>
            </p:spPr>
            <p:txBody>
              <a:bodyPr wrap="square" lIns="0" tIns="0" rIns="0" bIns="0" rtlCol="0">
                <a:spAutoFit/>
              </a:bodyPr>
              <a:lstStyle/>
              <a:p>
                <a:r>
                  <a:rPr lang="it-IT" sz="1400" dirty="0"/>
                  <a:t>&gt;25</a:t>
                </a:r>
              </a:p>
            </p:txBody>
          </p:sp>
        </p:grpSp>
        <p:sp>
          <p:nvSpPr>
            <p:cNvPr id="20" name="CasellaDiTesto 19">
              <a:extLst>
                <a:ext uri="{FF2B5EF4-FFF2-40B4-BE49-F238E27FC236}">
                  <a16:creationId xmlns:a16="http://schemas.microsoft.com/office/drawing/2014/main" id="{C7FBF782-5A65-8CB9-639C-C5011F4358EE}"/>
                </a:ext>
              </a:extLst>
            </p:cNvPr>
            <p:cNvSpPr txBox="1"/>
            <p:nvPr/>
          </p:nvSpPr>
          <p:spPr>
            <a:xfrm>
              <a:off x="3542715" y="3612080"/>
              <a:ext cx="904982" cy="215444"/>
            </a:xfrm>
            <a:prstGeom prst="rect">
              <a:avLst/>
            </a:prstGeom>
            <a:noFill/>
          </p:spPr>
          <p:txBody>
            <a:bodyPr wrap="square" lIns="0" tIns="0" rIns="0" bIns="0" rtlCol="0">
              <a:spAutoFit/>
            </a:bodyPr>
            <a:lstStyle/>
            <a:p>
              <a:r>
                <a:rPr lang="it-IT" sz="1400" dirty="0"/>
                <a:t>1 – 2 #/km</a:t>
              </a:r>
              <a:r>
                <a:rPr lang="it-IT" sz="1400" baseline="30000" dirty="0"/>
                <a:t>2</a:t>
              </a:r>
            </a:p>
          </p:txBody>
        </p:sp>
      </p:grpSp>
      <p:sp>
        <p:nvSpPr>
          <p:cNvPr id="6" name="CasellaDiTesto 5">
            <a:extLst>
              <a:ext uri="{FF2B5EF4-FFF2-40B4-BE49-F238E27FC236}">
                <a16:creationId xmlns:a16="http://schemas.microsoft.com/office/drawing/2014/main" id="{F596554B-1F28-A23A-9F87-E4E358807D13}"/>
              </a:ext>
            </a:extLst>
          </p:cNvPr>
          <p:cNvSpPr txBox="1"/>
          <p:nvPr/>
        </p:nvSpPr>
        <p:spPr>
          <a:xfrm>
            <a:off x="6846936" y="-973534"/>
            <a:ext cx="10033178" cy="369332"/>
          </a:xfrm>
          <a:prstGeom prst="rect">
            <a:avLst/>
          </a:prstGeom>
          <a:noFill/>
        </p:spPr>
        <p:txBody>
          <a:bodyPr wrap="square">
            <a:spAutoFit/>
          </a:bodyPr>
          <a:lstStyle/>
          <a:p>
            <a:r>
              <a:rPr lang="it-IT" dirty="0"/>
              <a:t>https://idrogeo.isprambiente.it/app/iffi?@=41.55172525858242,12.573501484000001,2</a:t>
            </a:r>
          </a:p>
        </p:txBody>
      </p:sp>
    </p:spTree>
    <p:extLst>
      <p:ext uri="{BB962C8B-B14F-4D97-AF65-F5344CB8AC3E}">
        <p14:creationId xmlns:p14="http://schemas.microsoft.com/office/powerpoint/2010/main" val="693246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D8F2A-63B7-24E8-20D3-DD391A24A3B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01AAD3-052B-9B8C-9619-09C2D8D46BE2}"/>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Statistical </a:t>
            </a:r>
            <a:r>
              <a:rPr lang="it-IT" sz="3600" spc="300" dirty="0" err="1">
                <a:effectLst>
                  <a:outerShdw blurRad="38100" dist="38100" dir="2700000" algn="tl">
                    <a:srgbClr val="000000">
                      <a:alpha val="43137"/>
                    </a:srgbClr>
                  </a:outerShdw>
                </a:effectLst>
              </a:rPr>
              <a:t>analysis</a:t>
            </a:r>
            <a:r>
              <a:rPr lang="it-IT" sz="3600" spc="300" dirty="0">
                <a:effectLst>
                  <a:outerShdw blurRad="38100" dist="38100" dir="2700000" algn="tl">
                    <a:srgbClr val="000000">
                      <a:alpha val="43137"/>
                    </a:srgbClr>
                  </a:outerShdw>
                </a:effectLst>
              </a:rPr>
              <a:t> and </a:t>
            </a:r>
            <a:r>
              <a:rPr lang="it-IT" sz="3600" spc="300" dirty="0" err="1">
                <a:effectLst>
                  <a:outerShdw blurRad="38100" dist="38100" dir="2700000" algn="tl">
                    <a:srgbClr val="000000">
                      <a:alpha val="43137"/>
                    </a:srgbClr>
                  </a:outerShdw>
                </a:effectLst>
              </a:rPr>
              <a:t>comparison</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Lithology</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C254B5D3-281C-1FAF-FCAD-6BF491CE4E37}"/>
              </a:ext>
            </a:extLst>
          </p:cNvPr>
          <p:cNvSpPr>
            <a:spLocks noGrp="1"/>
          </p:cNvSpPr>
          <p:nvPr>
            <p:ph type="sldNum" sz="quarter" idx="12"/>
          </p:nvPr>
        </p:nvSpPr>
        <p:spPr/>
        <p:txBody>
          <a:bodyPr/>
          <a:lstStyle/>
          <a:p>
            <a:fld id="{8E616805-63D1-4E18-B3AF-CF118F4DB48F}" type="slidenum">
              <a:rPr lang="it-IT" smtClean="0"/>
              <a:t>19</a:t>
            </a:fld>
            <a:endParaRPr lang="it-IT" dirty="0"/>
          </a:p>
        </p:txBody>
      </p:sp>
      <p:sp>
        <p:nvSpPr>
          <p:cNvPr id="8" name="Segnaposto piè di pagina 6">
            <a:extLst>
              <a:ext uri="{FF2B5EF4-FFF2-40B4-BE49-F238E27FC236}">
                <a16:creationId xmlns:a16="http://schemas.microsoft.com/office/drawing/2014/main" id="{F05CC8CF-5A05-CE21-E9FD-F9799C342C01}"/>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E0CDD9EF-1437-9A90-CF1B-EE262A35FF60}"/>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1865CC00-5B6F-A5DA-E834-097448F4CE92}"/>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EE5863F1-EC5E-AED4-4048-F9C8BA96EA4D}"/>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7FF5DDF3-0B21-3778-1E9D-13F3A74B38E4}"/>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76DE6840-DA57-DF5A-1F13-FFFF138539B6}"/>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19BC0E72-E89E-4403-E23C-AC0D06435A72}"/>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8C91526C-97B5-29B9-F4DB-A5DBA6F0E9EF}"/>
              </a:ext>
            </a:extLst>
          </p:cNvPr>
          <p:cNvSpPr/>
          <p:nvPr/>
        </p:nvSpPr>
        <p:spPr>
          <a:xfrm>
            <a:off x="8338285" y="25552"/>
            <a:ext cx="1332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Statistical </a:t>
            </a:r>
            <a:r>
              <a:rPr lang="it-IT" sz="1400" b="1" dirty="0" err="1">
                <a:effectLst>
                  <a:outerShdw blurRad="38100" dist="38100" dir="2700000" algn="tl">
                    <a:srgbClr val="000000">
                      <a:alpha val="43137"/>
                    </a:srgbClr>
                  </a:outerShdw>
                </a:effectLst>
              </a:rPr>
              <a:t>analysis</a:t>
            </a:r>
            <a:r>
              <a:rPr lang="it-IT" sz="1400" b="1" dirty="0">
                <a:effectLst>
                  <a:outerShdw blurRad="38100" dist="38100" dir="2700000" algn="tl">
                    <a:srgbClr val="000000">
                      <a:alpha val="43137"/>
                    </a:srgbClr>
                  </a:outerShdw>
                </a:effectLst>
              </a:rPr>
              <a:t> and </a:t>
            </a:r>
            <a:r>
              <a:rPr lang="it-IT" sz="1400" b="1" dirty="0" err="1">
                <a:effectLst>
                  <a:outerShdw blurRad="38100" dist="38100" dir="2700000" algn="tl">
                    <a:srgbClr val="000000">
                      <a:alpha val="43137"/>
                    </a:srgbClr>
                  </a:outerShdw>
                </a:effectLst>
              </a:rPr>
              <a:t>comparison</a:t>
            </a:r>
            <a:endParaRPr lang="it-IT" sz="1400" b="1" dirty="0">
              <a:effectLst>
                <a:outerShdw blurRad="38100" dist="38100" dir="2700000" algn="tl">
                  <a:srgbClr val="000000">
                    <a:alpha val="43137"/>
                  </a:srgbClr>
                </a:outerShdw>
              </a:effectLst>
            </a:endParaRPr>
          </a:p>
        </p:txBody>
      </p:sp>
      <p:sp>
        <p:nvSpPr>
          <p:cNvPr id="40" name="Rettangolo con due angoli in diagonale arrotondati 39">
            <a:extLst>
              <a:ext uri="{FF2B5EF4-FFF2-40B4-BE49-F238E27FC236}">
                <a16:creationId xmlns:a16="http://schemas.microsoft.com/office/drawing/2014/main" id="{734FC37D-D6BA-47E9-2865-5AF5AC71C74F}"/>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sp>
        <p:nvSpPr>
          <p:cNvPr id="11" name="CasellaDiTesto 10">
            <a:extLst>
              <a:ext uri="{FF2B5EF4-FFF2-40B4-BE49-F238E27FC236}">
                <a16:creationId xmlns:a16="http://schemas.microsoft.com/office/drawing/2014/main" id="{E6112E23-98C3-35A6-62FB-5D92622C3296}"/>
              </a:ext>
            </a:extLst>
          </p:cNvPr>
          <p:cNvSpPr txBox="1"/>
          <p:nvPr/>
        </p:nvSpPr>
        <p:spPr>
          <a:xfrm>
            <a:off x="8406679" y="7109144"/>
            <a:ext cx="995842" cy="461665"/>
          </a:xfrm>
          <a:prstGeom prst="rect">
            <a:avLst/>
          </a:prstGeom>
          <a:noFill/>
        </p:spPr>
        <p:txBody>
          <a:bodyPr wrap="square" rtlCol="0">
            <a:spAutoFit/>
          </a:bodyPr>
          <a:lstStyle>
            <a:defPPr>
              <a:defRPr lang="it-IT"/>
            </a:defPPr>
            <a:lvl1pPr>
              <a:defRPr sz="2400" b="1">
                <a:effectLst>
                  <a:outerShdw blurRad="38100" dist="38100" dir="2700000" algn="tl">
                    <a:srgbClr val="000000">
                      <a:alpha val="43137"/>
                    </a:srgbClr>
                  </a:outerShdw>
                </a:effectLst>
              </a:defRPr>
            </a:lvl1pPr>
          </a:lstStyle>
          <a:p>
            <a:r>
              <a:rPr lang="it-IT" dirty="0"/>
              <a:t>DBSL </a:t>
            </a:r>
          </a:p>
        </p:txBody>
      </p:sp>
      <p:sp>
        <p:nvSpPr>
          <p:cNvPr id="13" name="CasellaDiTesto 12">
            <a:extLst>
              <a:ext uri="{FF2B5EF4-FFF2-40B4-BE49-F238E27FC236}">
                <a16:creationId xmlns:a16="http://schemas.microsoft.com/office/drawing/2014/main" id="{CAE8261F-0ADB-ABAC-B2DE-74A8ECF9C777}"/>
              </a:ext>
            </a:extLst>
          </p:cNvPr>
          <p:cNvSpPr txBox="1"/>
          <p:nvPr/>
        </p:nvSpPr>
        <p:spPr>
          <a:xfrm>
            <a:off x="8406679" y="7675371"/>
            <a:ext cx="2261321" cy="830997"/>
          </a:xfrm>
          <a:prstGeom prst="rect">
            <a:avLst/>
          </a:prstGeom>
          <a:noFill/>
        </p:spPr>
        <p:txBody>
          <a:bodyPr wrap="square" rtlCol="0">
            <a:spAutoFit/>
          </a:bodyPr>
          <a:lstStyle>
            <a:defPPr>
              <a:defRPr lang="it-IT"/>
            </a:defPPr>
            <a:lvl1pPr>
              <a:defRPr sz="2400" b="1">
                <a:effectLst>
                  <a:outerShdw blurRad="38100" dist="38100" dir="2700000" algn="tl">
                    <a:srgbClr val="000000">
                      <a:alpha val="43137"/>
                    </a:srgbClr>
                  </a:outerShdw>
                </a:effectLst>
              </a:defRPr>
            </a:lvl1pPr>
          </a:lstStyle>
          <a:p>
            <a:r>
              <a:rPr lang="it-IT" sz="1600" dirty="0"/>
              <a:t>1409 </a:t>
            </a:r>
            <a:r>
              <a:rPr lang="it-IT" sz="1600" dirty="0" err="1"/>
              <a:t>landslides</a:t>
            </a:r>
            <a:r>
              <a:rPr lang="it-IT" sz="1600" dirty="0"/>
              <a:t> </a:t>
            </a:r>
            <a:r>
              <a:rPr lang="it-IT" sz="1600" dirty="0" err="1"/>
              <a:t>occurred</a:t>
            </a:r>
            <a:r>
              <a:rPr lang="it-IT" sz="1600" dirty="0"/>
              <a:t> </a:t>
            </a:r>
            <a:r>
              <a:rPr lang="it-IT" sz="1600" dirty="0" err="1"/>
              <a:t>between</a:t>
            </a:r>
            <a:r>
              <a:rPr lang="it-IT" sz="1600" dirty="0"/>
              <a:t> 1978 and 2021 </a:t>
            </a:r>
          </a:p>
        </p:txBody>
      </p:sp>
      <p:pic>
        <p:nvPicPr>
          <p:cNvPr id="6" name="Immagine 5">
            <a:extLst>
              <a:ext uri="{FF2B5EF4-FFF2-40B4-BE49-F238E27FC236}">
                <a16:creationId xmlns:a16="http://schemas.microsoft.com/office/drawing/2014/main" id="{B68D6EE8-346E-CE6A-CD44-E17C241FAC83}"/>
              </a:ext>
            </a:extLst>
          </p:cNvPr>
          <p:cNvPicPr>
            <a:picLocks noChangeAspect="1"/>
          </p:cNvPicPr>
          <p:nvPr/>
        </p:nvPicPr>
        <p:blipFill>
          <a:blip r:embed="rId5"/>
          <a:stretch>
            <a:fillRect/>
          </a:stretch>
        </p:blipFill>
        <p:spPr>
          <a:xfrm>
            <a:off x="145179" y="1163474"/>
            <a:ext cx="5041392" cy="3960876"/>
          </a:xfrm>
          <a:prstGeom prst="rect">
            <a:avLst/>
          </a:prstGeom>
        </p:spPr>
      </p:pic>
      <p:pic>
        <p:nvPicPr>
          <p:cNvPr id="16" name="Immagine 15" descr="Immagine che contiene testo, mappa&#10;&#10;Il contenuto generato dall'IA potrebbe non essere corretto.">
            <a:extLst>
              <a:ext uri="{FF2B5EF4-FFF2-40B4-BE49-F238E27FC236}">
                <a16:creationId xmlns:a16="http://schemas.microsoft.com/office/drawing/2014/main" id="{766DEB13-2CF7-A397-57DF-B7364D1843A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31749" y="1383252"/>
            <a:ext cx="5110415" cy="3741098"/>
          </a:xfrm>
          <a:prstGeom prst="rect">
            <a:avLst/>
          </a:prstGeom>
        </p:spPr>
      </p:pic>
      <p:graphicFrame>
        <p:nvGraphicFramePr>
          <p:cNvPr id="15" name="Tabella 14">
            <a:extLst>
              <a:ext uri="{FF2B5EF4-FFF2-40B4-BE49-F238E27FC236}">
                <a16:creationId xmlns:a16="http://schemas.microsoft.com/office/drawing/2014/main" id="{0396D965-79EB-C066-3910-818F2EC1D6AA}"/>
              </a:ext>
            </a:extLst>
          </p:cNvPr>
          <p:cNvGraphicFramePr>
            <a:graphicFrameLocks noGrp="1"/>
          </p:cNvGraphicFramePr>
          <p:nvPr>
            <p:extLst>
              <p:ext uri="{D42A27DB-BD31-4B8C-83A1-F6EECF244321}">
                <p14:modId xmlns:p14="http://schemas.microsoft.com/office/powerpoint/2010/main" val="3051936003"/>
              </p:ext>
            </p:extLst>
          </p:nvPr>
        </p:nvGraphicFramePr>
        <p:xfrm>
          <a:off x="9693145" y="1860131"/>
          <a:ext cx="2448000" cy="3327084"/>
        </p:xfrm>
        <a:graphic>
          <a:graphicData uri="http://schemas.openxmlformats.org/drawingml/2006/table">
            <a:tbl>
              <a:tblPr/>
              <a:tblGrid>
                <a:gridCol w="450199">
                  <a:extLst>
                    <a:ext uri="{9D8B030D-6E8A-4147-A177-3AD203B41FA5}">
                      <a16:colId xmlns:a16="http://schemas.microsoft.com/office/drawing/2014/main" val="2722125563"/>
                    </a:ext>
                  </a:extLst>
                </a:gridCol>
                <a:gridCol w="1997801">
                  <a:extLst>
                    <a:ext uri="{9D8B030D-6E8A-4147-A177-3AD203B41FA5}">
                      <a16:colId xmlns:a16="http://schemas.microsoft.com/office/drawing/2014/main" val="3204919035"/>
                    </a:ext>
                  </a:extLst>
                </a:gridCol>
              </a:tblGrid>
              <a:tr h="172249">
                <a:tc>
                  <a:txBody>
                    <a:bodyPr/>
                    <a:lstStyle/>
                    <a:p>
                      <a:pPr algn="l" fontAlgn="b"/>
                      <a:endParaRPr lang="it-IT" sz="1100" b="0" i="0" u="none" strike="noStrike">
                        <a:solidFill>
                          <a:srgbClr val="000000"/>
                        </a:solidFill>
                        <a:effectLst/>
                        <a:latin typeface="Aptos Narrow" panose="020B0004020202020204" pitchFamily="34" charset="0"/>
                      </a:endParaRPr>
                    </a:p>
                  </a:txBody>
                  <a:tcPr marL="7038" marR="7038" marT="7038"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it-IT" sz="1100" b="0" i="0" u="none" strike="noStrike" dirty="0">
                        <a:solidFill>
                          <a:srgbClr val="000000"/>
                        </a:solidFill>
                        <a:effectLst/>
                        <a:latin typeface="Aptos Narrow" panose="020B0004020202020204" pitchFamily="34" charset="0"/>
                      </a:endParaRPr>
                    </a:p>
                  </a:txBody>
                  <a:tcPr marL="7038" marR="7038" marT="7038"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930025"/>
                  </a:ext>
                </a:extLst>
              </a:tr>
              <a:tr h="187268">
                <a:tc>
                  <a:txBody>
                    <a:bodyPr/>
                    <a:lstStyle/>
                    <a:p>
                      <a:pPr algn="ctr" fontAlgn="b"/>
                      <a:r>
                        <a:rPr lang="it-IT" sz="1200" b="1" i="0" u="none" strike="noStrike">
                          <a:solidFill>
                            <a:srgbClr val="000000"/>
                          </a:solidFill>
                          <a:effectLst/>
                          <a:latin typeface="Aptos Narrow" panose="020B0004020202020204" pitchFamily="34" charset="0"/>
                        </a:rPr>
                        <a:t>ULS</a:t>
                      </a:r>
                    </a:p>
                  </a:txBody>
                  <a:tcPr marL="7038" marR="7038" marT="70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1200" b="1" i="0" u="none" strike="noStrike">
                          <a:solidFill>
                            <a:srgbClr val="000000"/>
                          </a:solidFill>
                          <a:effectLst/>
                          <a:latin typeface="Aptos Narrow" panose="020B0004020202020204" pitchFamily="34" charset="0"/>
                        </a:rPr>
                        <a:t>Description</a:t>
                      </a:r>
                    </a:p>
                  </a:txBody>
                  <a:tcPr marL="7038" marR="7038" marT="70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6436753"/>
                  </a:ext>
                </a:extLst>
              </a:tr>
              <a:tr h="172249">
                <a:tc>
                  <a:txBody>
                    <a:bodyPr/>
                    <a:lstStyle/>
                    <a:p>
                      <a:pPr algn="ctr" fontAlgn="b"/>
                      <a:r>
                        <a:rPr lang="it-IT" sz="1100" b="1" i="0" u="none" strike="noStrike" dirty="0">
                          <a:solidFill>
                            <a:srgbClr val="000000"/>
                          </a:solidFill>
                          <a:effectLst/>
                          <a:latin typeface="Aptos Narrow" panose="020B0004020202020204" pitchFamily="34" charset="0"/>
                        </a:rPr>
                        <a:t>11</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A364"/>
                    </a:solidFill>
                  </a:tcPr>
                </a:tc>
                <a:tc>
                  <a:txBody>
                    <a:bodyPr/>
                    <a:lstStyle/>
                    <a:p>
                      <a:pPr algn="ctr" fontAlgn="ctr"/>
                      <a:r>
                        <a:rPr lang="it-IT" sz="1100" b="0" i="0" u="none" strike="noStrike">
                          <a:solidFill>
                            <a:srgbClr val="000000"/>
                          </a:solidFill>
                          <a:effectLst/>
                          <a:latin typeface="Aptos Narrow" panose="020B0004020202020204" pitchFamily="34" charset="0"/>
                        </a:rPr>
                        <a:t>Arenaceos flysch</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0140375"/>
                  </a:ext>
                </a:extLst>
              </a:tr>
              <a:tr h="337459">
                <a:tc>
                  <a:txBody>
                    <a:bodyPr/>
                    <a:lstStyle/>
                    <a:p>
                      <a:pPr algn="ctr" fontAlgn="b"/>
                      <a:r>
                        <a:rPr lang="it-IT" sz="1100" b="1" i="0" u="none" strike="noStrike" dirty="0">
                          <a:solidFill>
                            <a:srgbClr val="000000"/>
                          </a:solidFill>
                          <a:effectLst/>
                          <a:latin typeface="Aptos Narrow" panose="020B0004020202020204" pitchFamily="34" charset="0"/>
                        </a:rPr>
                        <a:t>21</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a:txBody>
                    <a:bodyPr/>
                    <a:lstStyle/>
                    <a:p>
                      <a:pPr algn="ctr" fontAlgn="ctr"/>
                      <a:r>
                        <a:rPr lang="it-IT" sz="1100" b="0" i="0" u="none" strike="noStrike" dirty="0" err="1">
                          <a:solidFill>
                            <a:srgbClr val="000000"/>
                          </a:solidFill>
                          <a:effectLst/>
                          <a:latin typeface="Aptos Narrow" panose="020B0004020202020204" pitchFamily="34" charset="0"/>
                        </a:rPr>
                        <a:t>Metacarbonates</a:t>
                      </a:r>
                      <a:r>
                        <a:rPr lang="it-IT" sz="1100" b="0" i="0" u="none" strike="noStrike" dirty="0">
                          <a:solidFill>
                            <a:srgbClr val="000000"/>
                          </a:solidFill>
                          <a:effectLst/>
                          <a:latin typeface="Aptos Narrow" panose="020B0004020202020204" pitchFamily="34" charset="0"/>
                        </a:rPr>
                        <a:t> and </a:t>
                      </a:r>
                      <a:r>
                        <a:rPr lang="it-IT" sz="1100" b="0" i="0" u="none" strike="noStrike" dirty="0" err="1">
                          <a:solidFill>
                            <a:srgbClr val="000000"/>
                          </a:solidFill>
                          <a:effectLst/>
                          <a:latin typeface="Aptos Narrow" panose="020B0004020202020204" pitchFamily="34" charset="0"/>
                        </a:rPr>
                        <a:t>metamorphic</a:t>
                      </a:r>
                      <a:r>
                        <a:rPr lang="it-IT" sz="1100" b="0" i="0" u="none" strike="noStrike" dirty="0">
                          <a:solidFill>
                            <a:srgbClr val="000000"/>
                          </a:solidFill>
                          <a:effectLst/>
                          <a:latin typeface="Aptos Narrow" panose="020B0004020202020204" pitchFamily="34" charset="0"/>
                        </a:rPr>
                        <a:t> </a:t>
                      </a:r>
                      <a:r>
                        <a:rPr lang="it-IT" sz="1100" b="0" i="0" u="none" strike="noStrike" dirty="0" err="1">
                          <a:solidFill>
                            <a:srgbClr val="000000"/>
                          </a:solidFill>
                          <a:effectLst/>
                          <a:latin typeface="Aptos Narrow" panose="020B0004020202020204" pitchFamily="34" charset="0"/>
                        </a:rPr>
                        <a:t>breccias</a:t>
                      </a:r>
                      <a:endParaRPr lang="it-IT" sz="1100" b="0" i="0" u="none" strike="noStrike" dirty="0">
                        <a:solidFill>
                          <a:srgbClr val="000000"/>
                        </a:solidFill>
                        <a:effectLst/>
                        <a:latin typeface="Aptos Narrow" panose="020B0004020202020204" pitchFamily="34" charset="0"/>
                      </a:endParaRP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8559420"/>
                  </a:ext>
                </a:extLst>
              </a:tr>
              <a:tr h="172249">
                <a:tc>
                  <a:txBody>
                    <a:bodyPr/>
                    <a:lstStyle/>
                    <a:p>
                      <a:pPr algn="ctr" fontAlgn="b"/>
                      <a:r>
                        <a:rPr lang="it-IT" sz="1100" b="1" i="0" u="none" strike="noStrike">
                          <a:solidFill>
                            <a:srgbClr val="000000"/>
                          </a:solidFill>
                          <a:effectLst/>
                          <a:latin typeface="Aptos Narrow" panose="020B0004020202020204" pitchFamily="34" charset="0"/>
                        </a:rPr>
                        <a:t>22</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t-IT" sz="1100" b="0" i="0" u="none" strike="noStrike">
                          <a:solidFill>
                            <a:srgbClr val="000000"/>
                          </a:solidFill>
                          <a:effectLst/>
                          <a:latin typeface="Aptos Narrow" panose="020B0004020202020204" pitchFamily="34" charset="0"/>
                        </a:rPr>
                        <a:t>Marbles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7703678"/>
                  </a:ext>
                </a:extLst>
              </a:tr>
              <a:tr h="172249">
                <a:tc>
                  <a:txBody>
                    <a:bodyPr/>
                    <a:lstStyle/>
                    <a:p>
                      <a:pPr algn="ctr" fontAlgn="b"/>
                      <a:r>
                        <a:rPr lang="it-IT" sz="1100" b="1" i="0" u="none" strike="noStrike">
                          <a:solidFill>
                            <a:srgbClr val="000000"/>
                          </a:solidFill>
                          <a:effectLst/>
                          <a:latin typeface="Aptos Narrow" panose="020B0004020202020204" pitchFamily="34" charset="0"/>
                        </a:rPr>
                        <a:t>23</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it-IT" sz="1100" b="0" i="0" u="none" strike="noStrike">
                          <a:solidFill>
                            <a:srgbClr val="000000"/>
                          </a:solidFill>
                          <a:effectLst/>
                          <a:latin typeface="Aptos Narrow" panose="020B0004020202020204" pitchFamily="34" charset="0"/>
                        </a:rPr>
                        <a:t>Calcschists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1592751"/>
                  </a:ext>
                </a:extLst>
              </a:tr>
              <a:tr h="172249">
                <a:tc>
                  <a:txBody>
                    <a:bodyPr/>
                    <a:lstStyle/>
                    <a:p>
                      <a:pPr algn="ctr" fontAlgn="b"/>
                      <a:r>
                        <a:rPr lang="it-IT" sz="1100" b="1" i="0" u="none" strike="noStrike">
                          <a:solidFill>
                            <a:srgbClr val="000000"/>
                          </a:solidFill>
                          <a:effectLst/>
                          <a:latin typeface="Aptos Narrow" panose="020B0004020202020204" pitchFamily="34" charset="0"/>
                        </a:rPr>
                        <a:t>24</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fontAlgn="ctr"/>
                      <a:r>
                        <a:rPr lang="it-IT" sz="1100" b="0" i="0" u="none" strike="noStrike">
                          <a:solidFill>
                            <a:srgbClr val="000000"/>
                          </a:solidFill>
                          <a:effectLst/>
                          <a:latin typeface="Aptos Narrow" panose="020B0004020202020204" pitchFamily="34" charset="0"/>
                        </a:rPr>
                        <a:t>Limestones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153934"/>
                  </a:ext>
                </a:extLst>
              </a:tr>
              <a:tr h="172249">
                <a:tc>
                  <a:txBody>
                    <a:bodyPr/>
                    <a:lstStyle/>
                    <a:p>
                      <a:pPr algn="ctr" fontAlgn="b"/>
                      <a:r>
                        <a:rPr lang="it-IT" sz="1100" b="1" i="0" u="none" strike="noStrike">
                          <a:solidFill>
                            <a:srgbClr val="000000"/>
                          </a:solidFill>
                          <a:effectLst/>
                          <a:latin typeface="Aptos Narrow" panose="020B0004020202020204" pitchFamily="34" charset="0"/>
                        </a:rPr>
                        <a:t>31</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ctr" fontAlgn="ctr"/>
                      <a:r>
                        <a:rPr lang="en-US" sz="1100" b="0" i="0" u="none" strike="noStrike">
                          <a:solidFill>
                            <a:srgbClr val="000000"/>
                          </a:solidFill>
                          <a:effectLst/>
                          <a:latin typeface="Aptos Narrow" panose="020B0004020202020204" pitchFamily="34" charset="0"/>
                        </a:rPr>
                        <a:t>Cohesive weak rocks and soils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0855033"/>
                  </a:ext>
                </a:extLst>
              </a:tr>
              <a:tr h="172249">
                <a:tc>
                  <a:txBody>
                    <a:bodyPr/>
                    <a:lstStyle/>
                    <a:p>
                      <a:pPr algn="ctr" fontAlgn="b"/>
                      <a:r>
                        <a:rPr lang="it-IT" sz="1100" b="1" i="0" u="none" strike="noStrike">
                          <a:solidFill>
                            <a:srgbClr val="000000"/>
                          </a:solidFill>
                          <a:effectLst/>
                          <a:latin typeface="Aptos Narrow" panose="020B0004020202020204" pitchFamily="34" charset="0"/>
                        </a:rPr>
                        <a:t>32</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ctr"/>
                      <a:r>
                        <a:rPr lang="en-US" sz="1100" b="0" i="0" u="none" strike="noStrike">
                          <a:solidFill>
                            <a:srgbClr val="000000"/>
                          </a:solidFill>
                          <a:effectLst/>
                          <a:latin typeface="Aptos Narrow" panose="020B0004020202020204" pitchFamily="34" charset="0"/>
                        </a:rPr>
                        <a:t>Granular weak rocks and soils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9778915"/>
                  </a:ext>
                </a:extLst>
              </a:tr>
              <a:tr h="172249">
                <a:tc>
                  <a:txBody>
                    <a:bodyPr/>
                    <a:lstStyle/>
                    <a:p>
                      <a:pPr algn="ctr" fontAlgn="b"/>
                      <a:r>
                        <a:rPr lang="it-IT" sz="1100" b="1" i="0" u="none" strike="noStrike">
                          <a:solidFill>
                            <a:srgbClr val="000000"/>
                          </a:solidFill>
                          <a:effectLst/>
                          <a:latin typeface="Aptos Narrow" panose="020B0004020202020204" pitchFamily="34" charset="0"/>
                        </a:rPr>
                        <a:t>33</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it-IT" sz="1100" b="0" i="0" u="none" strike="noStrike">
                          <a:solidFill>
                            <a:srgbClr val="000000"/>
                          </a:solidFill>
                          <a:effectLst/>
                          <a:latin typeface="Aptos Narrow" panose="020B0004020202020204" pitchFamily="34" charset="0"/>
                        </a:rPr>
                        <a:t>Landslide deposits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4066206"/>
                  </a:ext>
                </a:extLst>
              </a:tr>
              <a:tr h="172249">
                <a:tc>
                  <a:txBody>
                    <a:bodyPr/>
                    <a:lstStyle/>
                    <a:p>
                      <a:pPr algn="ctr" fontAlgn="b"/>
                      <a:r>
                        <a:rPr lang="it-IT" sz="1100" b="1" i="0" u="none" strike="noStrike">
                          <a:solidFill>
                            <a:srgbClr val="000000"/>
                          </a:solidFill>
                          <a:effectLst/>
                          <a:latin typeface="Aptos Narrow" panose="020B0004020202020204" pitchFamily="34" charset="0"/>
                        </a:rPr>
                        <a:t>51</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it-IT" sz="1100" b="0" i="0" u="none" strike="noStrike" dirty="0" err="1">
                          <a:solidFill>
                            <a:srgbClr val="000000"/>
                          </a:solidFill>
                          <a:effectLst/>
                          <a:latin typeface="Aptos Narrow" panose="020B0004020202020204" pitchFamily="34" charset="0"/>
                        </a:rPr>
                        <a:t>Argillites</a:t>
                      </a:r>
                      <a:r>
                        <a:rPr lang="it-IT" sz="1100" b="0" i="0" u="none" strike="noStrike" dirty="0">
                          <a:solidFill>
                            <a:srgbClr val="000000"/>
                          </a:solidFill>
                          <a:effectLst/>
                          <a:latin typeface="Aptos Narrow" panose="020B0004020202020204" pitchFamily="34" charset="0"/>
                        </a:rPr>
                        <a:t> and </a:t>
                      </a:r>
                      <a:r>
                        <a:rPr lang="it-IT" sz="1100" b="0" i="0" u="none" strike="noStrike" dirty="0" err="1">
                          <a:solidFill>
                            <a:srgbClr val="000000"/>
                          </a:solidFill>
                          <a:effectLst/>
                          <a:latin typeface="Aptos Narrow" panose="020B0004020202020204" pitchFamily="34" charset="0"/>
                        </a:rPr>
                        <a:t>pelitic</a:t>
                      </a:r>
                      <a:r>
                        <a:rPr lang="it-IT" sz="1100" b="0" i="0" u="none" strike="noStrike" dirty="0">
                          <a:solidFill>
                            <a:srgbClr val="000000"/>
                          </a:solidFill>
                          <a:effectLst/>
                          <a:latin typeface="Aptos Narrow" panose="020B0004020202020204" pitchFamily="34" charset="0"/>
                        </a:rPr>
                        <a:t> </a:t>
                      </a:r>
                      <a:r>
                        <a:rPr lang="it-IT" sz="1100" b="0" i="0" u="none" strike="noStrike" dirty="0" err="1">
                          <a:solidFill>
                            <a:srgbClr val="000000"/>
                          </a:solidFill>
                          <a:effectLst/>
                          <a:latin typeface="Aptos Narrow" panose="020B0004020202020204" pitchFamily="34" charset="0"/>
                        </a:rPr>
                        <a:t>breccias</a:t>
                      </a:r>
                      <a:endParaRPr lang="it-IT" sz="1100" b="0" i="0" u="none" strike="noStrike" dirty="0">
                        <a:solidFill>
                          <a:srgbClr val="000000"/>
                        </a:solidFill>
                        <a:effectLst/>
                        <a:latin typeface="Aptos Narrow" panose="020B0004020202020204" pitchFamily="34" charset="0"/>
                      </a:endParaRP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1307793"/>
                  </a:ext>
                </a:extLst>
              </a:tr>
              <a:tr h="172249">
                <a:tc>
                  <a:txBody>
                    <a:bodyPr/>
                    <a:lstStyle/>
                    <a:p>
                      <a:pPr algn="ctr" fontAlgn="b"/>
                      <a:r>
                        <a:rPr lang="it-IT" sz="1100" b="1" i="0" u="none" strike="noStrike">
                          <a:solidFill>
                            <a:srgbClr val="000000"/>
                          </a:solidFill>
                          <a:effectLst/>
                          <a:latin typeface="Aptos Narrow" panose="020B0004020202020204" pitchFamily="34" charset="0"/>
                        </a:rPr>
                        <a:t>52</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it-IT" sz="1100" b="0" i="0" u="none" strike="noStrike">
                          <a:solidFill>
                            <a:srgbClr val="000000"/>
                          </a:solidFill>
                          <a:effectLst/>
                          <a:latin typeface="Aptos Narrow" panose="020B0004020202020204" pitchFamily="34" charset="0"/>
                        </a:rPr>
                        <a:t>Calcareous flysch</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2845331"/>
                  </a:ext>
                </a:extLst>
              </a:tr>
              <a:tr h="172249">
                <a:tc>
                  <a:txBody>
                    <a:bodyPr/>
                    <a:lstStyle/>
                    <a:p>
                      <a:pPr algn="ctr" fontAlgn="b"/>
                      <a:r>
                        <a:rPr lang="it-IT" sz="1100" b="1" i="0" u="none" strike="noStrike">
                          <a:solidFill>
                            <a:srgbClr val="000000"/>
                          </a:solidFill>
                          <a:effectLst/>
                          <a:latin typeface="Aptos Narrow" panose="020B0004020202020204" pitchFamily="34" charset="0"/>
                        </a:rPr>
                        <a:t>53</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00"/>
                    </a:solidFill>
                  </a:tcPr>
                </a:tc>
                <a:tc>
                  <a:txBody>
                    <a:bodyPr/>
                    <a:lstStyle/>
                    <a:p>
                      <a:pPr algn="ctr" fontAlgn="ctr"/>
                      <a:r>
                        <a:rPr lang="it-IT" sz="1100" b="0" i="0" u="none" strike="noStrike">
                          <a:solidFill>
                            <a:srgbClr val="000000"/>
                          </a:solidFill>
                          <a:effectLst/>
                          <a:latin typeface="Aptos Narrow" panose="020B0004020202020204" pitchFamily="34" charset="0"/>
                        </a:rPr>
                        <a:t>Marls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5446565"/>
                  </a:ext>
                </a:extLst>
              </a:tr>
              <a:tr h="172249">
                <a:tc>
                  <a:txBody>
                    <a:bodyPr/>
                    <a:lstStyle/>
                    <a:p>
                      <a:pPr algn="ctr" fontAlgn="b"/>
                      <a:r>
                        <a:rPr lang="it-IT" sz="1100" b="1" i="0" u="none" strike="noStrike">
                          <a:solidFill>
                            <a:srgbClr val="000000"/>
                          </a:solidFill>
                          <a:effectLst/>
                          <a:latin typeface="Aptos Narrow" panose="020B0004020202020204" pitchFamily="34" charset="0"/>
                        </a:rPr>
                        <a:t>61</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t-IT" sz="1100" b="0" i="0" u="none" strike="noStrike">
                          <a:solidFill>
                            <a:srgbClr val="000000"/>
                          </a:solidFill>
                          <a:effectLst/>
                          <a:latin typeface="Aptos Narrow" panose="020B0004020202020204" pitchFamily="34" charset="0"/>
                        </a:rPr>
                        <a:t>Phyllites </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0535790"/>
                  </a:ext>
                </a:extLst>
              </a:tr>
              <a:tr h="172249">
                <a:tc>
                  <a:txBody>
                    <a:bodyPr/>
                    <a:lstStyle/>
                    <a:p>
                      <a:pPr algn="ctr" fontAlgn="b"/>
                      <a:r>
                        <a:rPr lang="it-IT" sz="1100" b="1" i="0" u="none" strike="noStrike">
                          <a:solidFill>
                            <a:srgbClr val="000000"/>
                          </a:solidFill>
                          <a:effectLst/>
                          <a:latin typeface="Aptos Narrow" panose="020B0004020202020204" pitchFamily="34" charset="0"/>
                        </a:rPr>
                        <a:t>62</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it-IT" sz="1100" b="0" i="0" u="none" strike="noStrike">
                          <a:solidFill>
                            <a:srgbClr val="000000"/>
                          </a:solidFill>
                          <a:effectLst/>
                          <a:latin typeface="Aptos Narrow" panose="020B0004020202020204" pitchFamily="34" charset="0"/>
                        </a:rPr>
                        <a:t>Metarenites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0092732"/>
                  </a:ext>
                </a:extLst>
              </a:tr>
              <a:tr h="172249">
                <a:tc>
                  <a:txBody>
                    <a:bodyPr/>
                    <a:lstStyle/>
                    <a:p>
                      <a:pPr algn="ctr" fontAlgn="b"/>
                      <a:r>
                        <a:rPr lang="it-IT" sz="1100" b="1" i="0" u="none" strike="noStrike">
                          <a:solidFill>
                            <a:srgbClr val="000000"/>
                          </a:solidFill>
                          <a:effectLst/>
                          <a:latin typeface="Aptos Narrow" panose="020B0004020202020204" pitchFamily="34" charset="0"/>
                        </a:rPr>
                        <a:t>63</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fontAlgn="ctr"/>
                      <a:r>
                        <a:rPr lang="it-IT" sz="1100" b="0" i="0" u="none" strike="noStrike" dirty="0" err="1">
                          <a:solidFill>
                            <a:srgbClr val="000000"/>
                          </a:solidFill>
                          <a:effectLst/>
                          <a:latin typeface="Aptos Narrow" panose="020B0004020202020204" pitchFamily="34" charset="0"/>
                        </a:rPr>
                        <a:t>Quartzites</a:t>
                      </a:r>
                      <a:endParaRPr lang="it-IT" sz="1100" b="0" i="0" u="none" strike="noStrike" dirty="0">
                        <a:solidFill>
                          <a:srgbClr val="000000"/>
                        </a:solidFill>
                        <a:effectLst/>
                        <a:latin typeface="Aptos Narrow" panose="020B0004020202020204" pitchFamily="34" charset="0"/>
                      </a:endParaRP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9119065"/>
                  </a:ext>
                </a:extLst>
              </a:tr>
              <a:tr h="172249">
                <a:tc>
                  <a:txBody>
                    <a:bodyPr/>
                    <a:lstStyle/>
                    <a:p>
                      <a:pPr algn="ctr" fontAlgn="b"/>
                      <a:r>
                        <a:rPr lang="it-IT" sz="1100" b="1" i="0" u="none" strike="noStrike">
                          <a:solidFill>
                            <a:srgbClr val="000000"/>
                          </a:solidFill>
                          <a:effectLst/>
                          <a:latin typeface="Aptos Narrow" panose="020B0004020202020204" pitchFamily="34" charset="0"/>
                        </a:rPr>
                        <a:t>81</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CC"/>
                    </a:solidFill>
                  </a:tcPr>
                </a:tc>
                <a:tc>
                  <a:txBody>
                    <a:bodyPr/>
                    <a:lstStyle/>
                    <a:p>
                      <a:pPr algn="ctr" fontAlgn="ctr"/>
                      <a:r>
                        <a:rPr lang="it-IT" sz="1100" b="0" i="0" u="none" strike="noStrike">
                          <a:solidFill>
                            <a:srgbClr val="000000"/>
                          </a:solidFill>
                          <a:effectLst/>
                          <a:latin typeface="Aptos Narrow" panose="020B0004020202020204" pitchFamily="34" charset="0"/>
                        </a:rPr>
                        <a:t>Basalts</a:t>
                      </a: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1179531"/>
                  </a:ext>
                </a:extLst>
              </a:tr>
              <a:tr h="172249">
                <a:tc>
                  <a:txBody>
                    <a:bodyPr/>
                    <a:lstStyle/>
                    <a:p>
                      <a:pPr algn="ctr" fontAlgn="b"/>
                      <a:r>
                        <a:rPr lang="it-IT" sz="1100" b="1" i="0" u="none" strike="noStrike">
                          <a:solidFill>
                            <a:srgbClr val="000000"/>
                          </a:solidFill>
                          <a:effectLst/>
                          <a:latin typeface="Aptos Narrow" panose="020B0004020202020204" pitchFamily="34" charset="0"/>
                        </a:rPr>
                        <a:t>99</a:t>
                      </a:r>
                    </a:p>
                  </a:txBody>
                  <a:tcPr marL="7038" marR="7038" marT="703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ctr" fontAlgn="ctr"/>
                      <a:r>
                        <a:rPr lang="it-IT" sz="1100" b="0" i="0" u="none" strike="noStrike" dirty="0">
                          <a:solidFill>
                            <a:srgbClr val="000000"/>
                          </a:solidFill>
                          <a:effectLst/>
                          <a:latin typeface="Aptos Narrow" panose="020B0004020202020204" pitchFamily="34" charset="0"/>
                        </a:rPr>
                        <a:t>Quarry </a:t>
                      </a:r>
                      <a:r>
                        <a:rPr lang="it-IT" sz="1100" b="0" i="0" u="none" strike="noStrike" dirty="0" err="1">
                          <a:solidFill>
                            <a:srgbClr val="000000"/>
                          </a:solidFill>
                          <a:effectLst/>
                          <a:latin typeface="Aptos Narrow" panose="020B0004020202020204" pitchFamily="34" charset="0"/>
                        </a:rPr>
                        <a:t>deposits</a:t>
                      </a:r>
                      <a:endParaRPr lang="it-IT" sz="1100" b="0" i="0" u="none" strike="noStrike" dirty="0">
                        <a:solidFill>
                          <a:srgbClr val="000000"/>
                        </a:solidFill>
                        <a:effectLst/>
                        <a:latin typeface="Aptos Narrow" panose="020B0004020202020204" pitchFamily="34" charset="0"/>
                      </a:endParaRPr>
                    </a:p>
                  </a:txBody>
                  <a:tcPr marL="7038" marR="7038" marT="7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4371663"/>
                  </a:ext>
                </a:extLst>
              </a:tr>
            </a:tbl>
          </a:graphicData>
        </a:graphic>
      </p:graphicFrame>
      <p:sp>
        <p:nvSpPr>
          <p:cNvPr id="3" name="Rettangolo 2">
            <a:extLst>
              <a:ext uri="{FF2B5EF4-FFF2-40B4-BE49-F238E27FC236}">
                <a16:creationId xmlns:a16="http://schemas.microsoft.com/office/drawing/2014/main" id="{29B7065E-DE0B-044A-04FB-A72465ECAD79}"/>
              </a:ext>
            </a:extLst>
          </p:cNvPr>
          <p:cNvSpPr/>
          <p:nvPr/>
        </p:nvSpPr>
        <p:spPr>
          <a:xfrm>
            <a:off x="2836190" y="1712563"/>
            <a:ext cx="596685" cy="309966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87F2338-1F70-C3B2-0BBA-48FCA7A6F6E7}"/>
              </a:ext>
            </a:extLst>
          </p:cNvPr>
          <p:cNvSpPr/>
          <p:nvPr/>
        </p:nvSpPr>
        <p:spPr>
          <a:xfrm>
            <a:off x="4556571" y="1392741"/>
            <a:ext cx="255653" cy="3419484"/>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D660DE4-BC42-5F91-4344-4E0879A355EF}"/>
              </a:ext>
            </a:extLst>
          </p:cNvPr>
          <p:cNvSpPr txBox="1"/>
          <p:nvPr/>
        </p:nvSpPr>
        <p:spPr>
          <a:xfrm>
            <a:off x="5363894" y="5490838"/>
            <a:ext cx="6777251" cy="646331"/>
          </a:xfrm>
          <a:prstGeom prst="rect">
            <a:avLst/>
          </a:prstGeom>
          <a:noFill/>
        </p:spPr>
        <p:txBody>
          <a:bodyPr wrap="square" rtlCol="0">
            <a:spAutoFit/>
          </a:bodyPr>
          <a:lstStyle/>
          <a:p>
            <a:r>
              <a:rPr lang="it-IT" dirty="0" err="1"/>
              <a:t>Lithological</a:t>
            </a:r>
            <a:r>
              <a:rPr lang="it-IT" dirty="0"/>
              <a:t> </a:t>
            </a:r>
            <a:r>
              <a:rPr lang="it-IT" dirty="0" err="1"/>
              <a:t>classification</a:t>
            </a:r>
            <a:r>
              <a:rPr lang="it-IT" dirty="0"/>
              <a:t> of </a:t>
            </a:r>
            <a:r>
              <a:rPr lang="it-IT" dirty="0" err="1"/>
              <a:t>geological</a:t>
            </a:r>
            <a:r>
              <a:rPr lang="it-IT" dirty="0"/>
              <a:t> </a:t>
            </a:r>
            <a:r>
              <a:rPr lang="it-IT" dirty="0" err="1"/>
              <a:t>map</a:t>
            </a:r>
            <a:r>
              <a:rPr lang="it-IT" dirty="0"/>
              <a:t> </a:t>
            </a:r>
            <a:r>
              <a:rPr lang="it-IT" dirty="0" err="1"/>
              <a:t>at</a:t>
            </a:r>
            <a:r>
              <a:rPr lang="it-IT" dirty="0"/>
              <a:t> 1:50,000 scale from </a:t>
            </a:r>
          </a:p>
          <a:p>
            <a:r>
              <a:rPr lang="en-US" sz="1800" dirty="0"/>
              <a:t>National Geological Mapping Project (CARG)</a:t>
            </a:r>
            <a:endParaRPr lang="it-IT" dirty="0"/>
          </a:p>
        </p:txBody>
      </p:sp>
    </p:spTree>
    <p:extLst>
      <p:ext uri="{BB962C8B-B14F-4D97-AF65-F5344CB8AC3E}">
        <p14:creationId xmlns:p14="http://schemas.microsoft.com/office/powerpoint/2010/main" val="207267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ADDF0FE-B4F0-C43E-1984-DB865E205AEF}"/>
              </a:ext>
            </a:extLst>
          </p:cNvPr>
          <p:cNvSpPr>
            <a:spLocks noGrp="1"/>
          </p:cNvSpPr>
          <p:nvPr>
            <p:ph type="sldNum" sz="quarter" idx="12"/>
          </p:nvPr>
        </p:nvSpPr>
        <p:spPr/>
        <p:txBody>
          <a:bodyPr/>
          <a:lstStyle/>
          <a:p>
            <a:fld id="{8E616805-63D1-4E18-B3AF-CF118F4DB48F}" type="slidenum">
              <a:rPr lang="it-IT" smtClean="0"/>
              <a:t>2</a:t>
            </a:fld>
            <a:endParaRPr lang="it-IT" dirty="0"/>
          </a:p>
        </p:txBody>
      </p:sp>
      <p:sp>
        <p:nvSpPr>
          <p:cNvPr id="8" name="Segnaposto piè di pagina 6">
            <a:extLst>
              <a:ext uri="{FF2B5EF4-FFF2-40B4-BE49-F238E27FC236}">
                <a16:creationId xmlns:a16="http://schemas.microsoft.com/office/drawing/2014/main" id="{312A5484-8D63-2020-ABE9-AB9E3CFB7CF4}"/>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82219406-C65B-8A73-7B7A-55FFE58E6350}"/>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3" name="Immagine 2">
            <a:extLst>
              <a:ext uri="{FF2B5EF4-FFF2-40B4-BE49-F238E27FC236}">
                <a16:creationId xmlns:a16="http://schemas.microsoft.com/office/drawing/2014/main" id="{A23D14B0-FCAF-75A5-420F-120102CC307F}"/>
              </a:ext>
            </a:extLst>
          </p:cNvPr>
          <p:cNvPicPr>
            <a:picLocks noChangeAspect="1"/>
          </p:cNvPicPr>
          <p:nvPr/>
        </p:nvPicPr>
        <p:blipFill>
          <a:blip r:embed="rId6"/>
          <a:stretch>
            <a:fillRect/>
          </a:stretch>
        </p:blipFill>
        <p:spPr>
          <a:xfrm>
            <a:off x="1056000" y="863087"/>
            <a:ext cx="9984035" cy="5623749"/>
          </a:xfrm>
          <a:prstGeom prst="rect">
            <a:avLst/>
          </a:prstGeom>
        </p:spPr>
      </p:pic>
    </p:spTree>
    <p:extLst>
      <p:ext uri="{BB962C8B-B14F-4D97-AF65-F5344CB8AC3E}">
        <p14:creationId xmlns:p14="http://schemas.microsoft.com/office/powerpoint/2010/main" val="3478672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361C2B-6EEF-6FEA-C497-98AC1D6D17C7}"/>
            </a:ext>
          </a:extLst>
        </p:cNvPr>
        <p:cNvGrpSpPr/>
        <p:nvPr/>
      </p:nvGrpSpPr>
      <p:grpSpPr>
        <a:xfrm>
          <a:off x="0" y="0"/>
          <a:ext cx="0" cy="0"/>
          <a:chOff x="0" y="0"/>
          <a:chExt cx="0" cy="0"/>
        </a:xfrm>
      </p:grpSpPr>
      <p:pic>
        <p:nvPicPr>
          <p:cNvPr id="29" name="Immagine 28">
            <a:extLst>
              <a:ext uri="{FF2B5EF4-FFF2-40B4-BE49-F238E27FC236}">
                <a16:creationId xmlns:a16="http://schemas.microsoft.com/office/drawing/2014/main" id="{11767D56-5531-C579-5F28-0BAA2A80F7AC}"/>
              </a:ext>
            </a:extLst>
          </p:cNvPr>
          <p:cNvPicPr>
            <a:picLocks noChangeAspect="1"/>
          </p:cNvPicPr>
          <p:nvPr/>
        </p:nvPicPr>
        <p:blipFill>
          <a:blip r:embed="rId3" cstate="hqprint">
            <a:extLst>
              <a:ext uri="{28A0092B-C50C-407E-A947-70E740481C1C}">
                <a14:useLocalDpi xmlns:a14="http://schemas.microsoft.com/office/drawing/2010/main"/>
              </a:ext>
            </a:extLst>
          </a:blip>
          <a:srcRect l="9535" r="10046"/>
          <a:stretch/>
        </p:blipFill>
        <p:spPr>
          <a:xfrm>
            <a:off x="7158333" y="3656076"/>
            <a:ext cx="2887493" cy="2881884"/>
          </a:xfrm>
          <a:prstGeom prst="rect">
            <a:avLst/>
          </a:prstGeom>
        </p:spPr>
      </p:pic>
      <p:sp>
        <p:nvSpPr>
          <p:cNvPr id="2" name="Titolo 1">
            <a:extLst>
              <a:ext uri="{FF2B5EF4-FFF2-40B4-BE49-F238E27FC236}">
                <a16:creationId xmlns:a16="http://schemas.microsoft.com/office/drawing/2014/main" id="{DABB5680-FFA3-3ADC-943A-686221F72C8F}"/>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Statistical </a:t>
            </a:r>
            <a:r>
              <a:rPr lang="it-IT" sz="3600" spc="300" dirty="0" err="1">
                <a:effectLst>
                  <a:outerShdw blurRad="38100" dist="38100" dir="2700000" algn="tl">
                    <a:srgbClr val="000000">
                      <a:alpha val="43137"/>
                    </a:srgbClr>
                  </a:outerShdw>
                </a:effectLst>
              </a:rPr>
              <a:t>analysis</a:t>
            </a:r>
            <a:r>
              <a:rPr lang="it-IT" sz="3600" spc="300" dirty="0">
                <a:effectLst>
                  <a:outerShdw blurRad="38100" dist="38100" dir="2700000" algn="tl">
                    <a:srgbClr val="000000">
                      <a:alpha val="43137"/>
                    </a:srgbClr>
                  </a:outerShdw>
                </a:effectLst>
              </a:rPr>
              <a:t> and </a:t>
            </a:r>
            <a:r>
              <a:rPr lang="it-IT" sz="3600" spc="300" dirty="0" err="1">
                <a:effectLst>
                  <a:outerShdw blurRad="38100" dist="38100" dir="2700000" algn="tl">
                    <a:srgbClr val="000000">
                      <a:alpha val="43137"/>
                    </a:srgbClr>
                  </a:outerShdw>
                </a:effectLst>
              </a:rPr>
              <a:t>comparison</a:t>
            </a:r>
            <a:r>
              <a:rPr lang="it-IT" sz="3600" spc="300" dirty="0">
                <a:effectLst>
                  <a:outerShdw blurRad="38100" dist="38100" dir="2700000" algn="tl">
                    <a:srgbClr val="000000">
                      <a:alpha val="43137"/>
                    </a:srgbClr>
                  </a:outerShdw>
                </a:effectLst>
              </a:rPr>
              <a:t> – </a:t>
            </a:r>
            <a:r>
              <a:rPr lang="it-IT" sz="3600" spc="300" dirty="0" err="1">
                <a:effectLst>
                  <a:outerShdw blurRad="38100" dist="38100" dir="2700000" algn="tl">
                    <a:srgbClr val="000000">
                      <a:alpha val="43137"/>
                    </a:srgbClr>
                  </a:outerShdw>
                </a:effectLst>
              </a:rPr>
              <a:t>Morphometry</a:t>
            </a:r>
            <a:endParaRPr lang="it-IT" sz="3600" spc="300" dirty="0">
              <a:effectLst>
                <a:outerShdw blurRad="38100" dist="38100" dir="2700000" algn="tl">
                  <a:srgbClr val="000000">
                    <a:alpha val="43137"/>
                  </a:srgbClr>
                </a:outerShdw>
              </a:effectLst>
            </a:endParaRPr>
          </a:p>
        </p:txBody>
      </p:sp>
      <p:sp>
        <p:nvSpPr>
          <p:cNvPr id="5" name="Segnaposto numero diapositiva 4">
            <a:extLst>
              <a:ext uri="{FF2B5EF4-FFF2-40B4-BE49-F238E27FC236}">
                <a16:creationId xmlns:a16="http://schemas.microsoft.com/office/drawing/2014/main" id="{ED84CC48-A1D7-EEF4-42EF-F15CCAF7F4ED}"/>
              </a:ext>
            </a:extLst>
          </p:cNvPr>
          <p:cNvSpPr>
            <a:spLocks noGrp="1"/>
          </p:cNvSpPr>
          <p:nvPr>
            <p:ph type="sldNum" sz="quarter" idx="12"/>
          </p:nvPr>
        </p:nvSpPr>
        <p:spPr/>
        <p:txBody>
          <a:bodyPr/>
          <a:lstStyle/>
          <a:p>
            <a:fld id="{8E616805-63D1-4E18-B3AF-CF118F4DB48F}" type="slidenum">
              <a:rPr lang="it-IT" smtClean="0"/>
              <a:t>20</a:t>
            </a:fld>
            <a:endParaRPr lang="it-IT" dirty="0"/>
          </a:p>
        </p:txBody>
      </p:sp>
      <p:sp>
        <p:nvSpPr>
          <p:cNvPr id="8" name="Segnaposto piè di pagina 6">
            <a:extLst>
              <a:ext uri="{FF2B5EF4-FFF2-40B4-BE49-F238E27FC236}">
                <a16:creationId xmlns:a16="http://schemas.microsoft.com/office/drawing/2014/main" id="{AB40EA6C-9D84-907B-F52C-6A5CAD3565AF}"/>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E997782F-A06E-01AD-32CA-3AD390D1B437}"/>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DB806150-4400-A04A-5BB6-6966DC462288}"/>
              </a:ext>
            </a:extLst>
          </p:cNvPr>
          <p:cNvPicPr>
            <a:picLocks noGrp="1" noChangeAspect="1"/>
          </p:cNvPicPr>
          <p:nvPr>
            <p:ph idx="1"/>
          </p:nvPr>
        </p:nvPicPr>
        <p:blipFill>
          <a:blip r:embed="rId5"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E8294159-8F7A-EC90-6095-A3CA5EE39F23}"/>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B689F608-9F6C-704B-5015-F073DB325B66}"/>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AEBCD233-EC1F-B0A0-C125-DC807DC138E0}"/>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677A9D0F-8640-8FD6-C773-0AA4FB7FC738}"/>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239A580C-7A0A-2711-49CD-D7941AADBE25}"/>
              </a:ext>
            </a:extLst>
          </p:cNvPr>
          <p:cNvSpPr/>
          <p:nvPr/>
        </p:nvSpPr>
        <p:spPr>
          <a:xfrm>
            <a:off x="8338285" y="25552"/>
            <a:ext cx="1332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Statistical </a:t>
            </a:r>
            <a:r>
              <a:rPr lang="it-IT" sz="1400" b="1" dirty="0" err="1">
                <a:effectLst>
                  <a:outerShdw blurRad="38100" dist="38100" dir="2700000" algn="tl">
                    <a:srgbClr val="000000">
                      <a:alpha val="43137"/>
                    </a:srgbClr>
                  </a:outerShdw>
                </a:effectLst>
              </a:rPr>
              <a:t>analysis</a:t>
            </a:r>
            <a:r>
              <a:rPr lang="it-IT" sz="1400" b="1" dirty="0">
                <a:effectLst>
                  <a:outerShdw blurRad="38100" dist="38100" dir="2700000" algn="tl">
                    <a:srgbClr val="000000">
                      <a:alpha val="43137"/>
                    </a:srgbClr>
                  </a:outerShdw>
                </a:effectLst>
              </a:rPr>
              <a:t> and </a:t>
            </a:r>
            <a:r>
              <a:rPr lang="it-IT" sz="1400" b="1" dirty="0" err="1">
                <a:effectLst>
                  <a:outerShdw blurRad="38100" dist="38100" dir="2700000" algn="tl">
                    <a:srgbClr val="000000">
                      <a:alpha val="43137"/>
                    </a:srgbClr>
                  </a:outerShdw>
                </a:effectLst>
              </a:rPr>
              <a:t>comparison</a:t>
            </a:r>
            <a:endParaRPr lang="it-IT" sz="1400" b="1" dirty="0">
              <a:effectLst>
                <a:outerShdw blurRad="38100" dist="38100" dir="2700000" algn="tl">
                  <a:srgbClr val="000000">
                    <a:alpha val="43137"/>
                  </a:srgbClr>
                </a:outerShdw>
              </a:effectLst>
            </a:endParaRPr>
          </a:p>
        </p:txBody>
      </p:sp>
      <p:sp>
        <p:nvSpPr>
          <p:cNvPr id="40" name="Rettangolo con due angoli in diagonale arrotondati 39">
            <a:extLst>
              <a:ext uri="{FF2B5EF4-FFF2-40B4-BE49-F238E27FC236}">
                <a16:creationId xmlns:a16="http://schemas.microsoft.com/office/drawing/2014/main" id="{68369F6E-28E9-F21D-CCC3-1D7F2AD058A2}"/>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grpSp>
        <p:nvGrpSpPr>
          <p:cNvPr id="28" name="Gruppo 27">
            <a:extLst>
              <a:ext uri="{FF2B5EF4-FFF2-40B4-BE49-F238E27FC236}">
                <a16:creationId xmlns:a16="http://schemas.microsoft.com/office/drawing/2014/main" id="{2682298D-2013-F82F-B00F-6F3CD8A8C8B4}"/>
              </a:ext>
            </a:extLst>
          </p:cNvPr>
          <p:cNvGrpSpPr/>
          <p:nvPr/>
        </p:nvGrpSpPr>
        <p:grpSpPr>
          <a:xfrm>
            <a:off x="5514404" y="4586344"/>
            <a:ext cx="1163193" cy="1349637"/>
            <a:chOff x="5705922" y="4586344"/>
            <a:chExt cx="1163193" cy="1349637"/>
          </a:xfrm>
        </p:grpSpPr>
        <p:sp>
          <p:nvSpPr>
            <p:cNvPr id="19" name="Rettangolo 18">
              <a:extLst>
                <a:ext uri="{FF2B5EF4-FFF2-40B4-BE49-F238E27FC236}">
                  <a16:creationId xmlns:a16="http://schemas.microsoft.com/office/drawing/2014/main" id="{61A2D9B4-BA74-0680-7B64-49C63B3E44FE}"/>
                </a:ext>
              </a:extLst>
            </p:cNvPr>
            <p:cNvSpPr/>
            <p:nvPr/>
          </p:nvSpPr>
          <p:spPr>
            <a:xfrm>
              <a:off x="5705922" y="4586344"/>
              <a:ext cx="1163193" cy="134963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5259B577-2989-E39E-2FB3-C214C490A393}"/>
                </a:ext>
              </a:extLst>
            </p:cNvPr>
            <p:cNvSpPr/>
            <p:nvPr/>
          </p:nvSpPr>
          <p:spPr>
            <a:xfrm>
              <a:off x="5857183" y="4687932"/>
              <a:ext cx="180000" cy="1080000"/>
            </a:xfrm>
            <a:prstGeom prst="rect">
              <a:avLst/>
            </a:prstGeom>
            <a:solidFill>
              <a:srgbClr val="DFA7A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DBSL</a:t>
              </a:r>
            </a:p>
          </p:txBody>
        </p:sp>
        <p:sp>
          <p:nvSpPr>
            <p:cNvPr id="17" name="Rettangolo 16">
              <a:extLst>
                <a:ext uri="{FF2B5EF4-FFF2-40B4-BE49-F238E27FC236}">
                  <a16:creationId xmlns:a16="http://schemas.microsoft.com/office/drawing/2014/main" id="{0DAE4506-331E-C4B2-C461-57C290E4FDF0}"/>
                </a:ext>
              </a:extLst>
            </p:cNvPr>
            <p:cNvSpPr/>
            <p:nvPr/>
          </p:nvSpPr>
          <p:spPr>
            <a:xfrm>
              <a:off x="6210500" y="4695658"/>
              <a:ext cx="180000" cy="1080000"/>
            </a:xfrm>
            <a:prstGeom prst="rect">
              <a:avLst/>
            </a:prstGeom>
            <a:solidFill>
              <a:srgbClr val="CDDDAC"/>
            </a:solidFill>
            <a:ln>
              <a:solidFill>
                <a:srgbClr val="859F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TOTAL</a:t>
              </a:r>
              <a:endParaRPr lang="it-IT" sz="1200" dirty="0">
                <a:solidFill>
                  <a:schemeClr val="tx1"/>
                </a:solidFill>
              </a:endParaRPr>
            </a:p>
          </p:txBody>
        </p:sp>
        <p:sp>
          <p:nvSpPr>
            <p:cNvPr id="18" name="Rettangolo 17">
              <a:extLst>
                <a:ext uri="{FF2B5EF4-FFF2-40B4-BE49-F238E27FC236}">
                  <a16:creationId xmlns:a16="http://schemas.microsoft.com/office/drawing/2014/main" id="{B5C70A8C-E5E2-AAE5-B1A4-906BB6FB41E2}"/>
                </a:ext>
              </a:extLst>
            </p:cNvPr>
            <p:cNvSpPr/>
            <p:nvPr/>
          </p:nvSpPr>
          <p:spPr>
            <a:xfrm>
              <a:off x="6563816" y="4695658"/>
              <a:ext cx="180000" cy="1080000"/>
            </a:xfrm>
            <a:prstGeom prst="rect">
              <a:avLst/>
            </a:prstGeom>
            <a:solidFill>
              <a:srgbClr val="8FA4BE"/>
            </a:solidFill>
            <a:ln>
              <a:solidFill>
                <a:srgbClr val="3259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IFFI</a:t>
              </a:r>
            </a:p>
          </p:txBody>
        </p:sp>
      </p:grpSp>
      <p:graphicFrame>
        <p:nvGraphicFramePr>
          <p:cNvPr id="21" name="Grafico 20">
            <a:extLst>
              <a:ext uri="{FF2B5EF4-FFF2-40B4-BE49-F238E27FC236}">
                <a16:creationId xmlns:a16="http://schemas.microsoft.com/office/drawing/2014/main" id="{762D9A2D-45BA-4BB8-9078-6F6C780FF04A}"/>
              </a:ext>
            </a:extLst>
          </p:cNvPr>
          <p:cNvGraphicFramePr>
            <a:graphicFrameLocks/>
          </p:cNvGraphicFramePr>
          <p:nvPr>
            <p:extLst>
              <p:ext uri="{D42A27DB-BD31-4B8C-83A1-F6EECF244321}">
                <p14:modId xmlns:p14="http://schemas.microsoft.com/office/powerpoint/2010/main" val="2384870619"/>
              </p:ext>
            </p:extLst>
          </p:nvPr>
        </p:nvGraphicFramePr>
        <p:xfrm>
          <a:off x="9328565" y="1150800"/>
          <a:ext cx="2863435" cy="288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Grafico 21">
            <a:extLst>
              <a:ext uri="{FF2B5EF4-FFF2-40B4-BE49-F238E27FC236}">
                <a16:creationId xmlns:a16="http://schemas.microsoft.com/office/drawing/2014/main" id="{5E5EBD86-01A4-4B90-9C9A-DE281ABF248A}"/>
              </a:ext>
            </a:extLst>
          </p:cNvPr>
          <p:cNvGraphicFramePr>
            <a:graphicFrameLocks/>
          </p:cNvGraphicFramePr>
          <p:nvPr>
            <p:extLst>
              <p:ext uri="{D42A27DB-BD31-4B8C-83A1-F6EECF244321}">
                <p14:modId xmlns:p14="http://schemas.microsoft.com/office/powerpoint/2010/main" val="2604227333"/>
              </p:ext>
            </p:extLst>
          </p:nvPr>
        </p:nvGraphicFramePr>
        <p:xfrm>
          <a:off x="4664282" y="1150800"/>
          <a:ext cx="2880000" cy="288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Grafico 19">
            <a:extLst>
              <a:ext uri="{FF2B5EF4-FFF2-40B4-BE49-F238E27FC236}">
                <a16:creationId xmlns:a16="http://schemas.microsoft.com/office/drawing/2014/main" id="{3A1BABF5-5D9D-D96C-BA76-4795202787FC}"/>
              </a:ext>
            </a:extLst>
          </p:cNvPr>
          <p:cNvGraphicFramePr>
            <a:graphicFrameLocks/>
          </p:cNvGraphicFramePr>
          <p:nvPr>
            <p:extLst>
              <p:ext uri="{D42A27DB-BD31-4B8C-83A1-F6EECF244321}">
                <p14:modId xmlns:p14="http://schemas.microsoft.com/office/powerpoint/2010/main" val="326565068"/>
              </p:ext>
            </p:extLst>
          </p:nvPr>
        </p:nvGraphicFramePr>
        <p:xfrm>
          <a:off x="0" y="1150800"/>
          <a:ext cx="2880000" cy="288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Grafico 23">
            <a:extLst>
              <a:ext uri="{FF2B5EF4-FFF2-40B4-BE49-F238E27FC236}">
                <a16:creationId xmlns:a16="http://schemas.microsoft.com/office/drawing/2014/main" id="{062ACEF7-F3AB-4542-B1D2-73BE99F0F6CC}"/>
              </a:ext>
            </a:extLst>
          </p:cNvPr>
          <p:cNvGraphicFramePr>
            <a:graphicFrameLocks/>
          </p:cNvGraphicFramePr>
          <p:nvPr>
            <p:extLst>
              <p:ext uri="{D42A27DB-BD31-4B8C-83A1-F6EECF244321}">
                <p14:modId xmlns:p14="http://schemas.microsoft.com/office/powerpoint/2010/main" val="791141733"/>
              </p:ext>
            </p:extLst>
          </p:nvPr>
        </p:nvGraphicFramePr>
        <p:xfrm>
          <a:off x="2283682" y="3657960"/>
          <a:ext cx="2865983" cy="2880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27102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0DFC5B-0751-3A42-BADB-450DBF3BA89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3A2C25A-08D7-FCB4-8ADD-31672D1D1422}"/>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Statistical </a:t>
            </a:r>
            <a:r>
              <a:rPr lang="it-IT" sz="3600" spc="300" dirty="0" err="1">
                <a:effectLst>
                  <a:outerShdw blurRad="38100" dist="38100" dir="2700000" algn="tl">
                    <a:srgbClr val="000000">
                      <a:alpha val="43137"/>
                    </a:srgbClr>
                  </a:outerShdw>
                </a:effectLst>
              </a:rPr>
              <a:t>analysis</a:t>
            </a:r>
            <a:r>
              <a:rPr lang="it-IT" sz="3600" spc="300" dirty="0">
                <a:effectLst>
                  <a:outerShdw blurRad="38100" dist="38100" dir="2700000" algn="tl">
                    <a:srgbClr val="000000">
                      <a:alpha val="43137"/>
                    </a:srgbClr>
                  </a:outerShdw>
                </a:effectLst>
              </a:rPr>
              <a:t> and </a:t>
            </a:r>
            <a:r>
              <a:rPr lang="it-IT" sz="3600" spc="300" dirty="0" err="1">
                <a:effectLst>
                  <a:outerShdw blurRad="38100" dist="38100" dir="2700000" algn="tl">
                    <a:srgbClr val="000000">
                      <a:alpha val="43137"/>
                    </a:srgbClr>
                  </a:outerShdw>
                </a:effectLst>
              </a:rPr>
              <a:t>comparison</a:t>
            </a:r>
            <a:r>
              <a:rPr lang="it-IT" sz="3600" spc="300" dirty="0">
                <a:effectLst>
                  <a:outerShdw blurRad="38100" dist="38100" dir="2700000" algn="tl">
                    <a:srgbClr val="000000">
                      <a:alpha val="43137"/>
                    </a:srgbClr>
                  </a:outerShdw>
                </a:effectLst>
              </a:rPr>
              <a:t> – size-frequency   </a:t>
            </a:r>
          </a:p>
        </p:txBody>
      </p:sp>
      <p:sp>
        <p:nvSpPr>
          <p:cNvPr id="5" name="Segnaposto numero diapositiva 4">
            <a:extLst>
              <a:ext uri="{FF2B5EF4-FFF2-40B4-BE49-F238E27FC236}">
                <a16:creationId xmlns:a16="http://schemas.microsoft.com/office/drawing/2014/main" id="{429967DD-AA57-958B-0085-B08974C2AAC2}"/>
              </a:ext>
            </a:extLst>
          </p:cNvPr>
          <p:cNvSpPr>
            <a:spLocks noGrp="1"/>
          </p:cNvSpPr>
          <p:nvPr>
            <p:ph type="sldNum" sz="quarter" idx="12"/>
          </p:nvPr>
        </p:nvSpPr>
        <p:spPr/>
        <p:txBody>
          <a:bodyPr/>
          <a:lstStyle/>
          <a:p>
            <a:fld id="{8E616805-63D1-4E18-B3AF-CF118F4DB48F}" type="slidenum">
              <a:rPr lang="it-IT" smtClean="0"/>
              <a:t>21</a:t>
            </a:fld>
            <a:endParaRPr lang="it-IT" dirty="0"/>
          </a:p>
        </p:txBody>
      </p:sp>
      <p:sp>
        <p:nvSpPr>
          <p:cNvPr id="8" name="Segnaposto piè di pagina 6">
            <a:extLst>
              <a:ext uri="{FF2B5EF4-FFF2-40B4-BE49-F238E27FC236}">
                <a16:creationId xmlns:a16="http://schemas.microsoft.com/office/drawing/2014/main" id="{9B837723-D64B-5445-1359-E734EC88A2AC}"/>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B130371E-B906-C3B8-3CE6-32AA7FF4C23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AE36E23A-C920-AF87-7422-9B85C3B05D9A}"/>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E9884A24-D5C7-B591-ED13-A02BE02E461E}"/>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4C0D6790-146F-FBB5-6E2D-2517C4E2B056}"/>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63CD3AF6-A559-D2C2-A8B0-FE41F8BA3663}"/>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7953D0C5-4E2A-E00E-EED6-6D8C2E15BD18}"/>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89AEDF39-EBC0-B170-74BD-B24B9EA60F10}"/>
              </a:ext>
            </a:extLst>
          </p:cNvPr>
          <p:cNvSpPr/>
          <p:nvPr/>
        </p:nvSpPr>
        <p:spPr>
          <a:xfrm>
            <a:off x="8338285" y="25552"/>
            <a:ext cx="1332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Statistical </a:t>
            </a:r>
            <a:r>
              <a:rPr lang="it-IT" sz="1400" b="1" dirty="0" err="1">
                <a:effectLst>
                  <a:outerShdw blurRad="38100" dist="38100" dir="2700000" algn="tl">
                    <a:srgbClr val="000000">
                      <a:alpha val="43137"/>
                    </a:srgbClr>
                  </a:outerShdw>
                </a:effectLst>
              </a:rPr>
              <a:t>analysis</a:t>
            </a:r>
            <a:r>
              <a:rPr lang="it-IT" sz="1400" b="1" dirty="0">
                <a:effectLst>
                  <a:outerShdw blurRad="38100" dist="38100" dir="2700000" algn="tl">
                    <a:srgbClr val="000000">
                      <a:alpha val="43137"/>
                    </a:srgbClr>
                  </a:outerShdw>
                </a:effectLst>
              </a:rPr>
              <a:t> and </a:t>
            </a:r>
            <a:r>
              <a:rPr lang="it-IT" sz="1400" b="1" dirty="0" err="1">
                <a:effectLst>
                  <a:outerShdw blurRad="38100" dist="38100" dir="2700000" algn="tl">
                    <a:srgbClr val="000000">
                      <a:alpha val="43137"/>
                    </a:srgbClr>
                  </a:outerShdw>
                </a:effectLst>
              </a:rPr>
              <a:t>comparison</a:t>
            </a:r>
            <a:endParaRPr lang="it-IT" sz="1400" b="1" dirty="0">
              <a:effectLst>
                <a:outerShdw blurRad="38100" dist="38100" dir="2700000" algn="tl">
                  <a:srgbClr val="000000">
                    <a:alpha val="43137"/>
                  </a:srgbClr>
                </a:outerShdw>
              </a:effectLst>
            </a:endParaRPr>
          </a:p>
        </p:txBody>
      </p:sp>
      <p:sp>
        <p:nvSpPr>
          <p:cNvPr id="40" name="Rettangolo con due angoli in diagonale arrotondati 39">
            <a:extLst>
              <a:ext uri="{FF2B5EF4-FFF2-40B4-BE49-F238E27FC236}">
                <a16:creationId xmlns:a16="http://schemas.microsoft.com/office/drawing/2014/main" id="{FBBD6E60-942F-4811-CA17-BCCC4D449B06}"/>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13" name="Immagine 12">
            <a:extLst>
              <a:ext uri="{FF2B5EF4-FFF2-40B4-BE49-F238E27FC236}">
                <a16:creationId xmlns:a16="http://schemas.microsoft.com/office/drawing/2014/main" id="{0640912B-F8DE-C6DE-894B-6250D278FC57}"/>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4355" y="1277370"/>
            <a:ext cx="6041327" cy="4842080"/>
          </a:xfrm>
          <a:prstGeom prst="rect">
            <a:avLst/>
          </a:prstGeom>
          <a:noFill/>
          <a:ln>
            <a:noFill/>
          </a:ln>
        </p:spPr>
      </p:pic>
      <p:graphicFrame>
        <p:nvGraphicFramePr>
          <p:cNvPr id="14" name="Tabella 13">
            <a:extLst>
              <a:ext uri="{FF2B5EF4-FFF2-40B4-BE49-F238E27FC236}">
                <a16:creationId xmlns:a16="http://schemas.microsoft.com/office/drawing/2014/main" id="{B7D40575-DB2F-ECED-AFA8-419EBAA32D40}"/>
              </a:ext>
            </a:extLst>
          </p:cNvPr>
          <p:cNvGraphicFramePr>
            <a:graphicFrameLocks noGrp="1"/>
          </p:cNvGraphicFramePr>
          <p:nvPr>
            <p:extLst>
              <p:ext uri="{D42A27DB-BD31-4B8C-83A1-F6EECF244321}">
                <p14:modId xmlns:p14="http://schemas.microsoft.com/office/powerpoint/2010/main" val="2158856060"/>
              </p:ext>
            </p:extLst>
          </p:nvPr>
        </p:nvGraphicFramePr>
        <p:xfrm>
          <a:off x="7077428" y="4785950"/>
          <a:ext cx="3029522" cy="1600200"/>
        </p:xfrm>
        <a:graphic>
          <a:graphicData uri="http://schemas.openxmlformats.org/drawingml/2006/table">
            <a:tbl>
              <a:tblPr>
                <a:tableStyleId>{5C22544A-7EE6-4342-B048-85BDC9FD1C3A}</a:tableStyleId>
              </a:tblPr>
              <a:tblGrid>
                <a:gridCol w="1505522">
                  <a:extLst>
                    <a:ext uri="{9D8B030D-6E8A-4147-A177-3AD203B41FA5}">
                      <a16:colId xmlns:a16="http://schemas.microsoft.com/office/drawing/2014/main" val="2856126962"/>
                    </a:ext>
                  </a:extLst>
                </a:gridCol>
                <a:gridCol w="762000">
                  <a:extLst>
                    <a:ext uri="{9D8B030D-6E8A-4147-A177-3AD203B41FA5}">
                      <a16:colId xmlns:a16="http://schemas.microsoft.com/office/drawing/2014/main" val="613618136"/>
                    </a:ext>
                  </a:extLst>
                </a:gridCol>
                <a:gridCol w="762000">
                  <a:extLst>
                    <a:ext uri="{9D8B030D-6E8A-4147-A177-3AD203B41FA5}">
                      <a16:colId xmlns:a16="http://schemas.microsoft.com/office/drawing/2014/main" val="2464315374"/>
                    </a:ext>
                  </a:extLst>
                </a:gridCol>
              </a:tblGrid>
              <a:tr h="266700">
                <a:tc>
                  <a:txBody>
                    <a:bodyPr/>
                    <a:lstStyle/>
                    <a:p>
                      <a:pPr algn="ctr" fontAlgn="b"/>
                      <a:endParaRPr lang="it-IT" sz="1600" b="0" i="0" u="none" strike="noStrike" dirty="0">
                        <a:solidFill>
                          <a:srgbClr val="000000"/>
                        </a:solidFill>
                        <a:effectLst/>
                        <a:latin typeface="+mj-lt"/>
                      </a:endParaRPr>
                    </a:p>
                  </a:txBody>
                  <a:tcPr marL="9525" marR="9525" marT="9525" marB="0" anchor="b"/>
                </a:tc>
                <a:tc>
                  <a:txBody>
                    <a:bodyPr/>
                    <a:lstStyle/>
                    <a:p>
                      <a:pPr algn="ctr" fontAlgn="b"/>
                      <a:r>
                        <a:rPr lang="it-IT" sz="1600" b="1" u="none" strike="noStrike">
                          <a:effectLst/>
                          <a:latin typeface="+mj-lt"/>
                        </a:rPr>
                        <a:t>DBSL</a:t>
                      </a:r>
                      <a:endParaRPr lang="it-IT" sz="1600" b="1" i="0" u="none" strike="noStrike">
                        <a:solidFill>
                          <a:srgbClr val="000000"/>
                        </a:solidFill>
                        <a:effectLst/>
                        <a:latin typeface="+mj-lt"/>
                      </a:endParaRPr>
                    </a:p>
                  </a:txBody>
                  <a:tcPr marL="9525" marR="9525" marT="9525" marB="0" anchor="b"/>
                </a:tc>
                <a:tc>
                  <a:txBody>
                    <a:bodyPr/>
                    <a:lstStyle/>
                    <a:p>
                      <a:pPr algn="ctr" fontAlgn="b"/>
                      <a:r>
                        <a:rPr lang="it-IT" sz="1600" b="1" u="none" strike="noStrike" dirty="0">
                          <a:effectLst/>
                          <a:latin typeface="+mj-lt"/>
                        </a:rPr>
                        <a:t>IFFI</a:t>
                      </a:r>
                      <a:endParaRPr lang="it-IT" sz="16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669921956"/>
                  </a:ext>
                </a:extLst>
              </a:tr>
              <a:tr h="266700">
                <a:tc>
                  <a:txBody>
                    <a:bodyPr/>
                    <a:lstStyle/>
                    <a:p>
                      <a:pPr algn="ctr" fontAlgn="b"/>
                      <a:r>
                        <a:rPr lang="el-GR" sz="1600" b="1" u="none" strike="noStrike" dirty="0">
                          <a:effectLst/>
                          <a:latin typeface="+mj-lt"/>
                        </a:rPr>
                        <a:t>α</a:t>
                      </a:r>
                      <a:endParaRPr lang="el-GR" sz="1600" b="1" i="0" u="none" strike="noStrike" dirty="0">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1.32</a:t>
                      </a:r>
                      <a:endParaRPr lang="it-IT" sz="1600" b="0" i="0" u="none" strike="noStrike">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1.15</a:t>
                      </a:r>
                      <a:endParaRPr lang="it-IT" sz="16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2110884312"/>
                  </a:ext>
                </a:extLst>
              </a:tr>
              <a:tr h="266700">
                <a:tc>
                  <a:txBody>
                    <a:bodyPr/>
                    <a:lstStyle/>
                    <a:p>
                      <a:pPr algn="ctr" fontAlgn="b"/>
                      <a:r>
                        <a:rPr lang="el-GR" sz="1600" b="1" u="none" strike="noStrike" dirty="0">
                          <a:effectLst/>
                          <a:latin typeface="+mj-lt"/>
                        </a:rPr>
                        <a:t>η</a:t>
                      </a:r>
                      <a:endParaRPr lang="el-GR" sz="1600" b="1" i="0" u="none" strike="noStrike" dirty="0">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6.91</a:t>
                      </a:r>
                      <a:endParaRPr lang="it-IT" sz="1600" b="0" i="0" u="none" strike="noStrike">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26.13</a:t>
                      </a:r>
                      <a:endParaRPr lang="it-IT" sz="16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3947210878"/>
                  </a:ext>
                </a:extLst>
              </a:tr>
              <a:tr h="266700">
                <a:tc>
                  <a:txBody>
                    <a:bodyPr/>
                    <a:lstStyle/>
                    <a:p>
                      <a:pPr algn="ctr" fontAlgn="b"/>
                      <a:r>
                        <a:rPr lang="el-GR" sz="1600" b="1" u="none" strike="noStrike" dirty="0">
                          <a:effectLst/>
                          <a:latin typeface="+mj-lt"/>
                        </a:rPr>
                        <a:t>λ</a:t>
                      </a:r>
                      <a:endParaRPr lang="el-GR" sz="1600" b="1" i="0" u="none" strike="noStrike" dirty="0">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19.01</a:t>
                      </a:r>
                      <a:endParaRPr lang="it-IT" sz="1600" b="0" i="0" u="none" strike="noStrike">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68.72</a:t>
                      </a:r>
                      <a:endParaRPr lang="it-IT" sz="1600" b="0" i="0" u="none" strike="noStrike">
                        <a:solidFill>
                          <a:srgbClr val="000000"/>
                        </a:solidFill>
                        <a:effectLst/>
                        <a:latin typeface="+mj-lt"/>
                      </a:endParaRPr>
                    </a:p>
                  </a:txBody>
                  <a:tcPr marL="9525" marR="9525" marT="9525" marB="0" anchor="b"/>
                </a:tc>
                <a:extLst>
                  <a:ext uri="{0D108BD9-81ED-4DB2-BD59-A6C34878D82A}">
                    <a16:rowId xmlns:a16="http://schemas.microsoft.com/office/drawing/2014/main" val="3985807535"/>
                  </a:ext>
                </a:extLst>
              </a:tr>
              <a:tr h="266700">
                <a:tc>
                  <a:txBody>
                    <a:bodyPr/>
                    <a:lstStyle/>
                    <a:p>
                      <a:pPr algn="ctr" fontAlgn="b"/>
                      <a:r>
                        <a:rPr lang="it-IT" sz="1600" b="1" u="none" strike="noStrike" dirty="0">
                          <a:effectLst/>
                          <a:latin typeface="+mj-lt"/>
                        </a:rPr>
                        <a:t>Rollover (m</a:t>
                      </a:r>
                      <a:r>
                        <a:rPr lang="it-IT" sz="1600" b="1" u="none" strike="noStrike" baseline="30000" dirty="0">
                          <a:effectLst/>
                          <a:latin typeface="+mj-lt"/>
                        </a:rPr>
                        <a:t>2</a:t>
                      </a:r>
                      <a:r>
                        <a:rPr lang="it-IT" sz="1600" b="1" u="none" strike="noStrike" dirty="0">
                          <a:effectLst/>
                          <a:latin typeface="+mj-lt"/>
                        </a:rPr>
                        <a:t>)</a:t>
                      </a:r>
                      <a:endParaRPr lang="it-IT" sz="1600" b="1" i="0" u="none" strike="noStrike" dirty="0">
                        <a:solidFill>
                          <a:srgbClr val="000000"/>
                        </a:solidFill>
                        <a:effectLst/>
                        <a:latin typeface="+mj-lt"/>
                      </a:endParaRPr>
                    </a:p>
                  </a:txBody>
                  <a:tcPr marL="9525" marR="9525" marT="9525" marB="0" anchor="b"/>
                </a:tc>
                <a:tc>
                  <a:txBody>
                    <a:bodyPr/>
                    <a:lstStyle/>
                    <a:p>
                      <a:pPr algn="ctr" fontAlgn="b"/>
                      <a:r>
                        <a:rPr lang="it-IT" sz="1600" u="none" strike="noStrike">
                          <a:effectLst/>
                          <a:latin typeface="+mj-lt"/>
                        </a:rPr>
                        <a:t>108</a:t>
                      </a:r>
                      <a:endParaRPr lang="it-IT" sz="1600" b="0" i="0" u="none" strike="noStrike">
                        <a:solidFill>
                          <a:srgbClr val="000000"/>
                        </a:solidFill>
                        <a:effectLst/>
                        <a:latin typeface="+mj-lt"/>
                      </a:endParaRPr>
                    </a:p>
                  </a:txBody>
                  <a:tcPr marL="9525" marR="9525" marT="9525" marB="0" anchor="b"/>
                </a:tc>
                <a:tc>
                  <a:txBody>
                    <a:bodyPr/>
                    <a:lstStyle/>
                    <a:p>
                      <a:pPr algn="ctr" fontAlgn="b"/>
                      <a:r>
                        <a:rPr lang="it-IT" sz="1600" u="none" strike="noStrike" dirty="0">
                          <a:effectLst/>
                          <a:latin typeface="+mj-lt"/>
                        </a:rPr>
                        <a:t>1512</a:t>
                      </a:r>
                      <a:endParaRPr lang="it-IT" sz="1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540618109"/>
                  </a:ext>
                </a:extLst>
              </a:tr>
              <a:tr h="266700">
                <a:tc>
                  <a:txBody>
                    <a:bodyPr/>
                    <a:lstStyle/>
                    <a:p>
                      <a:pPr algn="ctr" fontAlgn="b"/>
                      <a:r>
                        <a:rPr lang="it-IT" sz="1600" b="1" i="0" u="none" strike="noStrike" dirty="0">
                          <a:solidFill>
                            <a:srgbClr val="000000"/>
                          </a:solidFill>
                          <a:effectLst/>
                          <a:latin typeface="+mj-lt"/>
                        </a:rPr>
                        <a:t>Cutoff point </a:t>
                      </a:r>
                      <a:r>
                        <a:rPr lang="it-IT" sz="1600" b="1" u="none" strike="noStrike" kern="1200" dirty="0">
                          <a:solidFill>
                            <a:schemeClr val="dk1"/>
                          </a:solidFill>
                          <a:effectLst/>
                          <a:latin typeface="+mn-lt"/>
                          <a:ea typeface="+mn-ea"/>
                          <a:cs typeface="+mn-cs"/>
                        </a:rPr>
                        <a:t>(m</a:t>
                      </a:r>
                      <a:r>
                        <a:rPr lang="it-IT" sz="1600" b="1" u="none" strike="noStrike" kern="1200" baseline="30000" dirty="0">
                          <a:solidFill>
                            <a:schemeClr val="dk1"/>
                          </a:solidFill>
                          <a:effectLst/>
                          <a:latin typeface="+mn-lt"/>
                          <a:ea typeface="+mn-ea"/>
                          <a:cs typeface="+mn-cs"/>
                        </a:rPr>
                        <a:t>2</a:t>
                      </a:r>
                      <a:r>
                        <a:rPr lang="it-IT" sz="1600" b="1" u="none" strike="noStrike" kern="1200" dirty="0">
                          <a:solidFill>
                            <a:schemeClr val="dk1"/>
                          </a:solidFill>
                          <a:effectLst/>
                          <a:latin typeface="+mn-lt"/>
                          <a:ea typeface="+mn-ea"/>
                          <a:cs typeface="+mn-cs"/>
                        </a:rPr>
                        <a:t>)</a:t>
                      </a:r>
                      <a:endParaRPr lang="it-IT" sz="1600" b="1" i="0" u="none" strike="noStrike" dirty="0">
                        <a:solidFill>
                          <a:srgbClr val="000000"/>
                        </a:solidFill>
                        <a:effectLst/>
                        <a:latin typeface="+mj-lt"/>
                      </a:endParaRPr>
                    </a:p>
                  </a:txBody>
                  <a:tcPr marL="9525" marR="9525" marT="9525" marB="0" anchor="b"/>
                </a:tc>
                <a:tc>
                  <a:txBody>
                    <a:bodyPr/>
                    <a:lstStyle/>
                    <a:p>
                      <a:pPr algn="ctr" fontAlgn="b"/>
                      <a:r>
                        <a:rPr lang="it-IT" sz="1600" b="0" i="0" u="none" strike="noStrike" dirty="0">
                          <a:solidFill>
                            <a:srgbClr val="000000"/>
                          </a:solidFill>
                          <a:effectLst/>
                          <a:latin typeface="Calibri" panose="020F0502020204030204" pitchFamily="34" charset="0"/>
                          <a:cs typeface="Calibri" panose="020F0502020204030204" pitchFamily="34" charset="0"/>
                        </a:rPr>
                        <a:t>≈500</a:t>
                      </a:r>
                      <a:endParaRPr lang="it-IT" sz="1600" b="0" i="0" u="none" strike="noStrike" dirty="0">
                        <a:solidFill>
                          <a:srgbClr val="000000"/>
                        </a:solidFill>
                        <a:effectLst/>
                        <a:latin typeface="+mj-lt"/>
                      </a:endParaRPr>
                    </a:p>
                  </a:txBody>
                  <a:tcPr marL="9525" marR="9525" marT="9525" marB="0" anchor="b"/>
                </a:tc>
                <a:tc>
                  <a:txBody>
                    <a:bodyPr/>
                    <a:lstStyle/>
                    <a:p>
                      <a:pPr algn="ctr" fontAlgn="b"/>
                      <a:r>
                        <a:rPr lang="it-IT" sz="1600" b="0" i="0" u="none" strike="noStrike" dirty="0">
                          <a:solidFill>
                            <a:srgbClr val="000000"/>
                          </a:solidFill>
                          <a:effectLst/>
                          <a:latin typeface="Calibri" panose="020F0502020204030204" pitchFamily="34" charset="0"/>
                          <a:cs typeface="Calibri" panose="020F0502020204030204" pitchFamily="34" charset="0"/>
                        </a:rPr>
                        <a:t>≈10000</a:t>
                      </a:r>
                      <a:endParaRPr lang="it-IT" sz="1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176882133"/>
                  </a:ext>
                </a:extLst>
              </a:tr>
            </a:tbl>
          </a:graphicData>
        </a:graphic>
      </p:graphicFrame>
      <p:sp>
        <p:nvSpPr>
          <p:cNvPr id="18" name="CasellaDiTesto 17">
            <a:extLst>
              <a:ext uri="{FF2B5EF4-FFF2-40B4-BE49-F238E27FC236}">
                <a16:creationId xmlns:a16="http://schemas.microsoft.com/office/drawing/2014/main" id="{531D362B-7070-843D-D211-1082D8770EBC}"/>
              </a:ext>
            </a:extLst>
          </p:cNvPr>
          <p:cNvSpPr txBox="1"/>
          <p:nvPr/>
        </p:nvSpPr>
        <p:spPr>
          <a:xfrm>
            <a:off x="6447429" y="2641654"/>
            <a:ext cx="5602050" cy="1754326"/>
          </a:xfrm>
          <a:prstGeom prst="rect">
            <a:avLst/>
          </a:prstGeom>
          <a:noFill/>
        </p:spPr>
        <p:txBody>
          <a:bodyPr wrap="square">
            <a:spAutoFit/>
          </a:bodyPr>
          <a:lstStyle/>
          <a:p>
            <a:pPr marL="180975" indent="-180975">
              <a:buFont typeface="Arial" panose="020B0604020202020204" pitchFamily="34" charset="0"/>
              <a:buChar char="•"/>
            </a:pPr>
            <a:r>
              <a:rPr lang="en-US" b="1" dirty="0"/>
              <a:t>α</a:t>
            </a:r>
            <a:r>
              <a:rPr lang="en-US" dirty="0"/>
              <a:t> controls the exponent of the inverse power law (right tail) </a:t>
            </a:r>
          </a:p>
          <a:p>
            <a:pPr marL="180975" indent="-180975">
              <a:buFont typeface="Arial" panose="020B0604020202020204" pitchFamily="34" charset="0"/>
              <a:buChar char="•"/>
            </a:pPr>
            <a:endParaRPr lang="en-US" dirty="0"/>
          </a:p>
          <a:p>
            <a:pPr marL="180975" indent="-180975">
              <a:buFont typeface="Arial" panose="020B0604020202020204" pitchFamily="34" charset="0"/>
              <a:buChar char="•"/>
            </a:pPr>
            <a:r>
              <a:rPr lang="en-US" b="1" dirty="0"/>
              <a:t>η</a:t>
            </a:r>
            <a:r>
              <a:rPr lang="en-US" dirty="0"/>
              <a:t> controls the amount the left tail bends</a:t>
            </a:r>
          </a:p>
          <a:p>
            <a:pPr marL="180975" indent="-180975">
              <a:buFont typeface="Arial" panose="020B0604020202020204" pitchFamily="34" charset="0"/>
              <a:buChar char="•"/>
            </a:pPr>
            <a:endParaRPr lang="en-US" dirty="0"/>
          </a:p>
          <a:p>
            <a:pPr marL="180975" indent="-180975">
              <a:buFont typeface="Arial" panose="020B0604020202020204" pitchFamily="34" charset="0"/>
              <a:buChar char="•"/>
            </a:pPr>
            <a:r>
              <a:rPr lang="en-US" b="1" dirty="0"/>
              <a:t>λ</a:t>
            </a:r>
            <a:r>
              <a:rPr lang="en-US" dirty="0"/>
              <a:t> controls the position of the rollover</a:t>
            </a:r>
            <a:endParaRPr lang="it-IT" dirty="0"/>
          </a:p>
        </p:txBody>
      </p:sp>
      <p:grpSp>
        <p:nvGrpSpPr>
          <p:cNvPr id="20" name="Gruppo 19">
            <a:extLst>
              <a:ext uri="{FF2B5EF4-FFF2-40B4-BE49-F238E27FC236}">
                <a16:creationId xmlns:a16="http://schemas.microsoft.com/office/drawing/2014/main" id="{951BE23D-F86A-F1D0-2F5E-D197D106D904}"/>
              </a:ext>
            </a:extLst>
          </p:cNvPr>
          <p:cNvGrpSpPr/>
          <p:nvPr/>
        </p:nvGrpSpPr>
        <p:grpSpPr>
          <a:xfrm>
            <a:off x="6677379" y="1359865"/>
            <a:ext cx="5372100" cy="991790"/>
            <a:chOff x="6677379" y="1359865"/>
            <a:chExt cx="5372100" cy="991790"/>
          </a:xfrm>
        </p:grpSpPr>
        <p:pic>
          <p:nvPicPr>
            <p:cNvPr id="16" name="Immagine 15">
              <a:extLst>
                <a:ext uri="{FF2B5EF4-FFF2-40B4-BE49-F238E27FC236}">
                  <a16:creationId xmlns:a16="http://schemas.microsoft.com/office/drawing/2014/main" id="{B35BE22B-F11A-D9BA-D1C8-AE490A21A9B5}"/>
                </a:ext>
              </a:extLst>
            </p:cNvPr>
            <p:cNvPicPr>
              <a:picLocks noChangeAspect="1"/>
            </p:cNvPicPr>
            <p:nvPr/>
          </p:nvPicPr>
          <p:blipFill>
            <a:blip r:embed="rId6"/>
            <a:stretch>
              <a:fillRect/>
            </a:stretch>
          </p:blipFill>
          <p:spPr>
            <a:xfrm>
              <a:off x="6677379" y="1694326"/>
              <a:ext cx="5372100" cy="657329"/>
            </a:xfrm>
            <a:prstGeom prst="rect">
              <a:avLst/>
            </a:prstGeom>
          </p:spPr>
        </p:pic>
        <p:sp>
          <p:nvSpPr>
            <p:cNvPr id="19" name="CasellaDiTesto 18">
              <a:extLst>
                <a:ext uri="{FF2B5EF4-FFF2-40B4-BE49-F238E27FC236}">
                  <a16:creationId xmlns:a16="http://schemas.microsoft.com/office/drawing/2014/main" id="{612E12CD-48C2-9AF8-EDF3-EA21092E5CA4}"/>
                </a:ext>
              </a:extLst>
            </p:cNvPr>
            <p:cNvSpPr txBox="1"/>
            <p:nvPr/>
          </p:nvSpPr>
          <p:spPr>
            <a:xfrm>
              <a:off x="7515225" y="1359865"/>
              <a:ext cx="3838575" cy="369332"/>
            </a:xfrm>
            <a:prstGeom prst="rect">
              <a:avLst/>
            </a:prstGeom>
            <a:solidFill>
              <a:schemeClr val="bg1"/>
            </a:solidFill>
          </p:spPr>
          <p:txBody>
            <a:bodyPr wrap="square" rtlCol="0">
              <a:spAutoFit/>
            </a:bodyPr>
            <a:lstStyle/>
            <a:p>
              <a:pPr algn="ctr"/>
              <a:r>
                <a:rPr lang="it-IT" dirty="0"/>
                <a:t>Inverse gamma </a:t>
              </a:r>
              <a:r>
                <a:rPr lang="it-IT" dirty="0" err="1"/>
                <a:t>distribution</a:t>
              </a:r>
              <a:endParaRPr lang="it-IT" dirty="0"/>
            </a:p>
          </p:txBody>
        </p:sp>
      </p:grpSp>
      <p:grpSp>
        <p:nvGrpSpPr>
          <p:cNvPr id="26" name="Gruppo 25">
            <a:extLst>
              <a:ext uri="{FF2B5EF4-FFF2-40B4-BE49-F238E27FC236}">
                <a16:creationId xmlns:a16="http://schemas.microsoft.com/office/drawing/2014/main" id="{C8A480E8-A156-7EA8-D016-F8B07E9E24C1}"/>
              </a:ext>
            </a:extLst>
          </p:cNvPr>
          <p:cNvGrpSpPr/>
          <p:nvPr/>
        </p:nvGrpSpPr>
        <p:grpSpPr>
          <a:xfrm>
            <a:off x="1212171" y="3819580"/>
            <a:ext cx="2059667" cy="1673479"/>
            <a:chOff x="1212171" y="3819580"/>
            <a:chExt cx="2059667" cy="1673479"/>
          </a:xfrm>
        </p:grpSpPr>
        <p:pic>
          <p:nvPicPr>
            <p:cNvPr id="24" name="Immagine 23" descr="Immagine che contiene testo, diagramma, linea, Diagramma&#10;&#10;Il contenuto generato dall'IA potrebbe non essere corretto.">
              <a:extLst>
                <a:ext uri="{FF2B5EF4-FFF2-40B4-BE49-F238E27FC236}">
                  <a16:creationId xmlns:a16="http://schemas.microsoft.com/office/drawing/2014/main" id="{27D44AF2-2D05-1A92-CAEC-2D31DB17209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12171" y="3819580"/>
              <a:ext cx="2059667" cy="1673479"/>
            </a:xfrm>
            <a:prstGeom prst="rect">
              <a:avLst/>
            </a:prstGeom>
          </p:spPr>
        </p:pic>
        <p:sp>
          <p:nvSpPr>
            <p:cNvPr id="25" name="CasellaDiTesto 24">
              <a:extLst>
                <a:ext uri="{FF2B5EF4-FFF2-40B4-BE49-F238E27FC236}">
                  <a16:creationId xmlns:a16="http://schemas.microsoft.com/office/drawing/2014/main" id="{D01269D4-704E-0662-52E9-2742696D0E24}"/>
                </a:ext>
              </a:extLst>
            </p:cNvPr>
            <p:cNvSpPr txBox="1"/>
            <p:nvPr/>
          </p:nvSpPr>
          <p:spPr>
            <a:xfrm>
              <a:off x="1944608" y="4306112"/>
              <a:ext cx="72000" cy="72000"/>
            </a:xfrm>
            <a:prstGeom prst="rect">
              <a:avLst/>
            </a:prstGeom>
            <a:solidFill>
              <a:schemeClr val="bg1"/>
            </a:solidFill>
          </p:spPr>
          <p:txBody>
            <a:bodyPr wrap="square" lIns="0" tIns="0" rIns="0" bIns="0" rtlCol="0" anchor="ctr">
              <a:spAutoFit/>
            </a:bodyPr>
            <a:lstStyle/>
            <a:p>
              <a:pPr algn="ctr"/>
              <a:r>
                <a:rPr lang="en-US" sz="700" dirty="0"/>
                <a:t>η</a:t>
              </a:r>
              <a:endParaRPr lang="it-IT" sz="700" dirty="0"/>
            </a:p>
          </p:txBody>
        </p:sp>
      </p:grpSp>
      <p:sp>
        <p:nvSpPr>
          <p:cNvPr id="6" name="CasellaDiTesto 5">
            <a:extLst>
              <a:ext uri="{FF2B5EF4-FFF2-40B4-BE49-F238E27FC236}">
                <a16:creationId xmlns:a16="http://schemas.microsoft.com/office/drawing/2014/main" id="{AA59B14B-F226-FAD7-B9B5-3DE3894E10C3}"/>
              </a:ext>
            </a:extLst>
          </p:cNvPr>
          <p:cNvSpPr txBox="1"/>
          <p:nvPr/>
        </p:nvSpPr>
        <p:spPr>
          <a:xfrm>
            <a:off x="10508560" y="2293883"/>
            <a:ext cx="1700355" cy="276999"/>
          </a:xfrm>
          <a:prstGeom prst="rect">
            <a:avLst/>
          </a:prstGeom>
          <a:noFill/>
        </p:spPr>
        <p:txBody>
          <a:bodyPr wrap="square">
            <a:spAutoFit/>
          </a:bodyPr>
          <a:lstStyle/>
          <a:p>
            <a:pPr algn="l"/>
            <a:r>
              <a:rPr lang="it-IT" sz="1200" b="0" i="0" u="none" strike="noStrike" baseline="0" dirty="0" err="1">
                <a:latin typeface="AdvTT5843c571"/>
              </a:rPr>
              <a:t>Johnson</a:t>
            </a:r>
            <a:r>
              <a:rPr lang="it-IT" sz="1200" dirty="0" err="1">
                <a:latin typeface="AdvTT5843c571"/>
              </a:rPr>
              <a:t>&amp;</a:t>
            </a:r>
            <a:r>
              <a:rPr lang="it-IT" sz="1200" b="0" i="0" u="none" strike="noStrike" baseline="0" dirty="0" err="1">
                <a:latin typeface="AdvTT5843c571"/>
              </a:rPr>
              <a:t>Kotz</a:t>
            </a:r>
            <a:r>
              <a:rPr lang="it-IT" sz="1200" b="0" i="0" u="none" strike="noStrike" baseline="0" dirty="0">
                <a:latin typeface="AdvTT5843c571"/>
              </a:rPr>
              <a:t> (</a:t>
            </a:r>
            <a:r>
              <a:rPr lang="en-US" sz="1200" b="0" i="0" u="none" strike="noStrike" baseline="0" dirty="0">
                <a:latin typeface="AdvTT5843c571"/>
              </a:rPr>
              <a:t>1970)</a:t>
            </a:r>
            <a:endParaRPr lang="it-IT" sz="1200" dirty="0"/>
          </a:p>
        </p:txBody>
      </p:sp>
      <p:sp>
        <p:nvSpPr>
          <p:cNvPr id="4" name="CasellaDiTesto 3">
            <a:extLst>
              <a:ext uri="{FF2B5EF4-FFF2-40B4-BE49-F238E27FC236}">
                <a16:creationId xmlns:a16="http://schemas.microsoft.com/office/drawing/2014/main" id="{68FCD5FE-F67B-C535-E0A3-2C467BB72680}"/>
              </a:ext>
            </a:extLst>
          </p:cNvPr>
          <p:cNvSpPr txBox="1"/>
          <p:nvPr/>
        </p:nvSpPr>
        <p:spPr>
          <a:xfrm>
            <a:off x="1711669" y="4980683"/>
            <a:ext cx="1060669" cy="261610"/>
          </a:xfrm>
          <a:prstGeom prst="rect">
            <a:avLst/>
          </a:prstGeom>
          <a:noFill/>
        </p:spPr>
        <p:txBody>
          <a:bodyPr wrap="square">
            <a:spAutoFit/>
          </a:bodyPr>
          <a:lstStyle/>
          <a:p>
            <a:pPr algn="l"/>
            <a:r>
              <a:rPr lang="it-IT" sz="1050" b="0" i="0" u="none" strike="noStrike" baseline="0" dirty="0" err="1">
                <a:latin typeface="AdvTT5843c571"/>
              </a:rPr>
              <a:t>Tebbens</a:t>
            </a:r>
            <a:r>
              <a:rPr lang="it-IT" sz="1050" b="0" i="0" u="none" strike="noStrike" baseline="0" dirty="0">
                <a:latin typeface="AdvTT5843c571"/>
              </a:rPr>
              <a:t> (2020)</a:t>
            </a:r>
            <a:endParaRPr lang="it-IT" sz="1050" dirty="0"/>
          </a:p>
        </p:txBody>
      </p:sp>
    </p:spTree>
    <p:extLst>
      <p:ext uri="{BB962C8B-B14F-4D97-AF65-F5344CB8AC3E}">
        <p14:creationId xmlns:p14="http://schemas.microsoft.com/office/powerpoint/2010/main" val="275854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B81E2C-3978-CFF7-0DB0-77184A4D15E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D442C03-9ED9-D9AB-EDC7-8CD9E86B1ADC}"/>
              </a:ext>
            </a:extLst>
          </p:cNvPr>
          <p:cNvSpPr>
            <a:spLocks noGrp="1"/>
          </p:cNvSpPr>
          <p:nvPr>
            <p:ph type="title"/>
          </p:nvPr>
        </p:nvSpPr>
        <p:spPr>
          <a:xfrm>
            <a:off x="0" y="637552"/>
            <a:ext cx="12192000" cy="618663"/>
          </a:xfrm>
        </p:spPr>
        <p:txBody>
          <a:bodyPr>
            <a:normAutofit/>
          </a:bodyPr>
          <a:lstStyle/>
          <a:p>
            <a:pPr marL="180000"/>
            <a:r>
              <a:rPr lang="it-IT" sz="3600" spc="300" dirty="0" err="1">
                <a:effectLst>
                  <a:outerShdw blurRad="38100" dist="38100" dir="2700000" algn="tl">
                    <a:srgbClr val="000000">
                      <a:alpha val="43137"/>
                    </a:srgbClr>
                  </a:outerShdw>
                </a:effectLst>
              </a:rPr>
              <a:t>Conclusions</a:t>
            </a:r>
            <a:r>
              <a:rPr lang="it-IT" sz="3600" spc="300" dirty="0">
                <a:effectLst>
                  <a:outerShdw blurRad="38100" dist="38100" dir="2700000" algn="tl">
                    <a:srgbClr val="000000">
                      <a:alpha val="43137"/>
                    </a:srgbClr>
                  </a:outerShdw>
                </a:effectLst>
              </a:rPr>
              <a:t>/1</a:t>
            </a:r>
          </a:p>
        </p:txBody>
      </p:sp>
      <p:sp>
        <p:nvSpPr>
          <p:cNvPr id="5" name="Segnaposto numero diapositiva 4">
            <a:extLst>
              <a:ext uri="{FF2B5EF4-FFF2-40B4-BE49-F238E27FC236}">
                <a16:creationId xmlns:a16="http://schemas.microsoft.com/office/drawing/2014/main" id="{55B15A9F-51F7-80A4-77E4-7E39576C3D8A}"/>
              </a:ext>
            </a:extLst>
          </p:cNvPr>
          <p:cNvSpPr>
            <a:spLocks noGrp="1"/>
          </p:cNvSpPr>
          <p:nvPr>
            <p:ph type="sldNum" sz="quarter" idx="12"/>
          </p:nvPr>
        </p:nvSpPr>
        <p:spPr/>
        <p:txBody>
          <a:bodyPr/>
          <a:lstStyle/>
          <a:p>
            <a:fld id="{8E616805-63D1-4E18-B3AF-CF118F4DB48F}" type="slidenum">
              <a:rPr lang="it-IT" smtClean="0"/>
              <a:t>22</a:t>
            </a:fld>
            <a:endParaRPr lang="it-IT" dirty="0"/>
          </a:p>
        </p:txBody>
      </p:sp>
      <p:sp>
        <p:nvSpPr>
          <p:cNvPr id="8" name="Segnaposto piè di pagina 6">
            <a:extLst>
              <a:ext uri="{FF2B5EF4-FFF2-40B4-BE49-F238E27FC236}">
                <a16:creationId xmlns:a16="http://schemas.microsoft.com/office/drawing/2014/main" id="{66B8669E-4D18-9E9B-7462-94C619BA1AFE}"/>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3107DCDF-BE8F-7435-9713-D971E480D351}"/>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ABB1FD40-6DD8-5610-5983-94FCF9B9230F}"/>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B8950D57-0407-C64E-8D64-B3F163BF259A}"/>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988EBD99-9D28-94BA-3D85-863F1F6D08AE}"/>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6245FA90-3938-A992-85E7-B41BB41B6485}"/>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0D5D3333-7C8F-5DEC-B6C5-82B7B0E33F78}"/>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334CC3BB-BE81-6993-A1CF-6413E98BA1BD}"/>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B6633D22-79B6-10FE-EA35-7807F523D87E}"/>
              </a:ext>
            </a:extLst>
          </p:cNvPr>
          <p:cNvSpPr/>
          <p:nvPr/>
        </p:nvSpPr>
        <p:spPr>
          <a:xfrm>
            <a:off x="10301142"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err="1">
                <a:effectLst>
                  <a:outerShdw blurRad="38100" dist="38100" dir="2700000" algn="tl">
                    <a:srgbClr val="000000">
                      <a:alpha val="43137"/>
                    </a:srgbClr>
                  </a:outerShdw>
                </a:effectLst>
              </a:rPr>
              <a:t>Conclusions</a:t>
            </a:r>
            <a:endParaRPr lang="it-IT" sz="1400" b="1" dirty="0">
              <a:effectLst>
                <a:outerShdw blurRad="38100" dist="38100" dir="2700000" algn="tl">
                  <a:srgbClr val="000000">
                    <a:alpha val="43137"/>
                  </a:srgbClr>
                </a:outerShdw>
              </a:effectLst>
            </a:endParaRPr>
          </a:p>
        </p:txBody>
      </p:sp>
      <p:sp>
        <p:nvSpPr>
          <p:cNvPr id="12" name="CasellaDiTesto 11">
            <a:extLst>
              <a:ext uri="{FF2B5EF4-FFF2-40B4-BE49-F238E27FC236}">
                <a16:creationId xmlns:a16="http://schemas.microsoft.com/office/drawing/2014/main" id="{1CD08EB3-6370-6DD8-AD51-2998FA8FE3C6}"/>
              </a:ext>
            </a:extLst>
          </p:cNvPr>
          <p:cNvSpPr txBox="1"/>
          <p:nvPr/>
        </p:nvSpPr>
        <p:spPr>
          <a:xfrm>
            <a:off x="330200" y="1232301"/>
            <a:ext cx="115316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Landslide inventories are fundamental tools for susceptibility and hazard assessments, but they must be critically analyzed and chosen according to the modeling objective.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rigorous, multi-step mapping approach was adopted for the DBSL, combining both automated and visual methods to improve inventory reliability.</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In selected areas, we applied automated change detection (MINDED-FBA) to identify zones of bi-temporal change. These were then classified into potential positives and negatives to support visual interpretation.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Across the whole study area, we conducted visual interpretation of orthophotos acquired in 10 different epochs, followed by delineation of features and displacement azimuth vectors.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Expert cross-validation and ground truthing provided detailed information about inventory accuracy and landslide characteristics.</a:t>
            </a:r>
          </a:p>
        </p:txBody>
      </p:sp>
    </p:spTree>
    <p:extLst>
      <p:ext uri="{BB962C8B-B14F-4D97-AF65-F5344CB8AC3E}">
        <p14:creationId xmlns:p14="http://schemas.microsoft.com/office/powerpoint/2010/main" val="1774580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1D5586-EAEA-4B1D-91F0-F021760836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287A767-E0D7-97FC-5724-53A0AACE2CE5}"/>
              </a:ext>
            </a:extLst>
          </p:cNvPr>
          <p:cNvSpPr>
            <a:spLocks noGrp="1"/>
          </p:cNvSpPr>
          <p:nvPr>
            <p:ph type="title"/>
          </p:nvPr>
        </p:nvSpPr>
        <p:spPr>
          <a:xfrm>
            <a:off x="0" y="637552"/>
            <a:ext cx="12192000" cy="618663"/>
          </a:xfrm>
        </p:spPr>
        <p:txBody>
          <a:bodyPr>
            <a:normAutofit/>
          </a:bodyPr>
          <a:lstStyle/>
          <a:p>
            <a:pPr marL="180000"/>
            <a:r>
              <a:rPr lang="it-IT" sz="3600" spc="300" dirty="0" err="1">
                <a:effectLst>
                  <a:outerShdw blurRad="38100" dist="38100" dir="2700000" algn="tl">
                    <a:srgbClr val="000000">
                      <a:alpha val="43137"/>
                    </a:srgbClr>
                  </a:outerShdw>
                </a:effectLst>
              </a:rPr>
              <a:t>Conclusions</a:t>
            </a:r>
            <a:r>
              <a:rPr lang="it-IT" sz="3600" spc="300" dirty="0">
                <a:effectLst>
                  <a:outerShdw blurRad="38100" dist="38100" dir="2700000" algn="tl">
                    <a:srgbClr val="000000">
                      <a:alpha val="43137"/>
                    </a:srgbClr>
                  </a:outerShdw>
                </a:effectLst>
              </a:rPr>
              <a:t>/2</a:t>
            </a:r>
          </a:p>
        </p:txBody>
      </p:sp>
      <p:sp>
        <p:nvSpPr>
          <p:cNvPr id="5" name="Segnaposto numero diapositiva 4">
            <a:extLst>
              <a:ext uri="{FF2B5EF4-FFF2-40B4-BE49-F238E27FC236}">
                <a16:creationId xmlns:a16="http://schemas.microsoft.com/office/drawing/2014/main" id="{557C11DC-2025-F773-4516-F90F4D119991}"/>
              </a:ext>
            </a:extLst>
          </p:cNvPr>
          <p:cNvSpPr>
            <a:spLocks noGrp="1"/>
          </p:cNvSpPr>
          <p:nvPr>
            <p:ph type="sldNum" sz="quarter" idx="12"/>
          </p:nvPr>
        </p:nvSpPr>
        <p:spPr/>
        <p:txBody>
          <a:bodyPr/>
          <a:lstStyle/>
          <a:p>
            <a:fld id="{8E616805-63D1-4E18-B3AF-CF118F4DB48F}" type="slidenum">
              <a:rPr lang="it-IT" smtClean="0"/>
              <a:t>23</a:t>
            </a:fld>
            <a:endParaRPr lang="it-IT" dirty="0"/>
          </a:p>
        </p:txBody>
      </p:sp>
      <p:sp>
        <p:nvSpPr>
          <p:cNvPr id="8" name="Segnaposto piè di pagina 6">
            <a:extLst>
              <a:ext uri="{FF2B5EF4-FFF2-40B4-BE49-F238E27FC236}">
                <a16:creationId xmlns:a16="http://schemas.microsoft.com/office/drawing/2014/main" id="{3165A9FE-463C-AE53-41C0-3638FD025E73}"/>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8EED9AE2-BCDC-3B4D-1800-1DC1B7E79E5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1727A09B-9D99-04FB-6AB6-9E9A9914C8DE}"/>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701D5D02-DA08-8737-627F-C4C64CCA044A}"/>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8F395AD0-95CC-69AC-C2C7-D43EAD6E44FA}"/>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3DF21538-2085-E1C3-9206-56E559F6E5D7}"/>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A85D6AF0-BB88-B355-50F5-DC1CF164F9BE}"/>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A95C9264-ECC7-345D-EACA-A324017312CF}"/>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CBEB8CFE-AF9F-2A7A-59FB-C8D3F4C1823F}"/>
              </a:ext>
            </a:extLst>
          </p:cNvPr>
          <p:cNvSpPr/>
          <p:nvPr/>
        </p:nvSpPr>
        <p:spPr>
          <a:xfrm>
            <a:off x="10301142"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err="1">
                <a:effectLst>
                  <a:outerShdw blurRad="38100" dist="38100" dir="2700000" algn="tl">
                    <a:srgbClr val="000000">
                      <a:alpha val="43137"/>
                    </a:srgbClr>
                  </a:outerShdw>
                </a:effectLst>
              </a:rPr>
              <a:t>Conclusions</a:t>
            </a:r>
            <a:endParaRPr lang="it-IT" sz="1400" b="1" dirty="0">
              <a:effectLst>
                <a:outerShdw blurRad="38100" dist="38100" dir="2700000" algn="tl">
                  <a:srgbClr val="000000">
                    <a:alpha val="43137"/>
                  </a:srgbClr>
                </a:outerShdw>
              </a:effectLst>
            </a:endParaRPr>
          </a:p>
        </p:txBody>
      </p:sp>
      <p:sp>
        <p:nvSpPr>
          <p:cNvPr id="12" name="CasellaDiTesto 11">
            <a:extLst>
              <a:ext uri="{FF2B5EF4-FFF2-40B4-BE49-F238E27FC236}">
                <a16:creationId xmlns:a16="http://schemas.microsoft.com/office/drawing/2014/main" id="{E4D63BB0-6AC6-D9D5-1C78-6AA83466B87C}"/>
              </a:ext>
            </a:extLst>
          </p:cNvPr>
          <p:cNvSpPr txBox="1"/>
          <p:nvPr/>
        </p:nvSpPr>
        <p:spPr>
          <a:xfrm>
            <a:off x="330200" y="1232301"/>
            <a:ext cx="11531600" cy="341632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Comparison with IFFI (Italian National Inventory) highlights striking differences in terms of landslide size, distribution, density, and associated morphometric and lithological patterns. These differences would potentially result in modeling inconsistencies if used interchangeably.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DBSL offers high-resolution multi-temporal change detection, making it suitable for detailed, localized studies and for investigating the triggering epoch and conditions. However, the methodology implies significant time and resource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Ultimately, the choice of methodology used to build the inventory must align with the study scale, objective, and required temporal resolution. Overlooking inventory limitations and characteristics can lead to misleading interpretations and inaccurate hazard assessments.</a:t>
            </a:r>
            <a:endParaRPr lang="it-IT" dirty="0"/>
          </a:p>
        </p:txBody>
      </p:sp>
    </p:spTree>
    <p:extLst>
      <p:ext uri="{BB962C8B-B14F-4D97-AF65-F5344CB8AC3E}">
        <p14:creationId xmlns:p14="http://schemas.microsoft.com/office/powerpoint/2010/main" val="258967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E1EFCB4-4175-D1B2-1B7C-F9E677302C11}"/>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982A4A5-6C99-2AE8-3870-C02A271A9632}"/>
              </a:ext>
            </a:extLst>
          </p:cNvPr>
          <p:cNvSpPr>
            <a:spLocks noGrp="1"/>
          </p:cNvSpPr>
          <p:nvPr>
            <p:ph type="sldNum" sz="quarter" idx="12"/>
          </p:nvPr>
        </p:nvSpPr>
        <p:spPr/>
        <p:txBody>
          <a:bodyPr/>
          <a:lstStyle/>
          <a:p>
            <a:fld id="{8E616805-63D1-4E18-B3AF-CF118F4DB48F}" type="slidenum">
              <a:rPr lang="it-IT" smtClean="0"/>
              <a:t>3</a:t>
            </a:fld>
            <a:endParaRPr lang="it-IT" dirty="0"/>
          </a:p>
        </p:txBody>
      </p:sp>
      <p:sp>
        <p:nvSpPr>
          <p:cNvPr id="8" name="Segnaposto piè di pagina 6">
            <a:extLst>
              <a:ext uri="{FF2B5EF4-FFF2-40B4-BE49-F238E27FC236}">
                <a16:creationId xmlns:a16="http://schemas.microsoft.com/office/drawing/2014/main" id="{16224D53-EAD6-6558-2D6E-4C5CEE0973E7}"/>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851E8C77-0F38-DC4F-A118-22AD3038ACBD}"/>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sp>
        <p:nvSpPr>
          <p:cNvPr id="101" name="Rettangolo 100">
            <a:extLst>
              <a:ext uri="{FF2B5EF4-FFF2-40B4-BE49-F238E27FC236}">
                <a16:creationId xmlns:a16="http://schemas.microsoft.com/office/drawing/2014/main" id="{631F32E9-40D9-D233-7FE9-68C0F686A80D}"/>
              </a:ext>
            </a:extLst>
          </p:cNvPr>
          <p:cNvSpPr/>
          <p:nvPr/>
        </p:nvSpPr>
        <p:spPr>
          <a:xfrm>
            <a:off x="815340" y="2328133"/>
            <a:ext cx="5730240" cy="2836708"/>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2400">
              <a:latin typeface="+mj-lt"/>
            </a:endParaRPr>
          </a:p>
        </p:txBody>
      </p:sp>
      <p:sp>
        <p:nvSpPr>
          <p:cNvPr id="102" name="Rettangolo 101">
            <a:extLst>
              <a:ext uri="{FF2B5EF4-FFF2-40B4-BE49-F238E27FC236}">
                <a16:creationId xmlns:a16="http://schemas.microsoft.com/office/drawing/2014/main" id="{5CC8F337-DF4F-C1CC-F6D3-9B979FB1864E}"/>
              </a:ext>
            </a:extLst>
          </p:cNvPr>
          <p:cNvSpPr/>
          <p:nvPr/>
        </p:nvSpPr>
        <p:spPr>
          <a:xfrm>
            <a:off x="6953553" y="2314168"/>
            <a:ext cx="3582098" cy="3874006"/>
          </a:xfrm>
          <a:prstGeom prst="rect">
            <a:avLst/>
          </a:prstGeom>
          <a:solidFill>
            <a:srgbClr val="7030A0">
              <a:alpha val="6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2400">
              <a:latin typeface="+mj-lt"/>
            </a:endParaRPr>
          </a:p>
        </p:txBody>
      </p:sp>
      <p:sp>
        <p:nvSpPr>
          <p:cNvPr id="103" name="Documento multiplo 3">
            <a:extLst>
              <a:ext uri="{FF2B5EF4-FFF2-40B4-BE49-F238E27FC236}">
                <a16:creationId xmlns:a16="http://schemas.microsoft.com/office/drawing/2014/main" id="{6AA8A02B-2E12-C279-EB76-7930F9DFDA79}"/>
              </a:ext>
            </a:extLst>
          </p:cNvPr>
          <p:cNvSpPr>
            <a:spLocks noChangeArrowheads="1"/>
          </p:cNvSpPr>
          <p:nvPr/>
        </p:nvSpPr>
        <p:spPr bwMode="auto">
          <a:xfrm>
            <a:off x="3193473" y="1063103"/>
            <a:ext cx="2746663" cy="1060878"/>
          </a:xfrm>
          <a:prstGeom prst="flowChartMultidocument">
            <a:avLst/>
          </a:prstGeom>
          <a:solidFill>
            <a:schemeClr val="bg1">
              <a:lumMod val="85000"/>
            </a:schemeClr>
          </a:solidFill>
          <a:ln w="12700">
            <a:solidFill>
              <a:srgbClr val="000000"/>
            </a:solidFill>
            <a:miter lim="800000"/>
            <a:headEnd/>
            <a:tailEnd/>
          </a:ln>
        </p:spPr>
        <p:txBody>
          <a:bodyPr vert="horz" wrap="square" lIns="0" tIns="0" rIns="0" bIns="108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Orthophoto</a:t>
            </a: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maps</a:t>
            </a: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(1954-2021)</a:t>
            </a:r>
            <a:endParaRPr kumimoji="0" lang="it-IT" altLang="it-IT" sz="2400" b="0" i="0" u="none" strike="noStrike" cap="none" normalizeH="0" baseline="0" dirty="0">
              <a:ln>
                <a:noFill/>
              </a:ln>
              <a:solidFill>
                <a:schemeClr val="tx1"/>
              </a:solidFill>
              <a:effectLst/>
              <a:latin typeface="+mj-lt"/>
            </a:endParaRPr>
          </a:p>
        </p:txBody>
      </p:sp>
      <p:sp>
        <p:nvSpPr>
          <p:cNvPr id="104" name="Rettangolo 4">
            <a:extLst>
              <a:ext uri="{FF2B5EF4-FFF2-40B4-BE49-F238E27FC236}">
                <a16:creationId xmlns:a16="http://schemas.microsoft.com/office/drawing/2014/main" id="{898F8B67-3F6E-4838-F0CD-FF6DB41BF8BB}"/>
              </a:ext>
            </a:extLst>
          </p:cNvPr>
          <p:cNvSpPr>
            <a:spLocks noChangeArrowheads="1"/>
          </p:cNvSpPr>
          <p:nvPr/>
        </p:nvSpPr>
        <p:spPr bwMode="auto">
          <a:xfrm>
            <a:off x="1274618" y="3134979"/>
            <a:ext cx="2598833" cy="1200329"/>
          </a:xfrm>
          <a:prstGeom prst="rect">
            <a:avLst/>
          </a:prstGeom>
          <a:solidFill>
            <a:schemeClr val="bg1">
              <a:lumMod val="8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Bi-temporal change detection</a:t>
            </a:r>
            <a:endParaRPr kumimoji="0" lang="en-GB" altLang="it-IT" sz="24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(MINDED-FBA)</a:t>
            </a:r>
            <a:endParaRPr kumimoji="0" lang="en-GB" altLang="it-IT" sz="2400" b="0" i="0" u="none" strike="noStrike" cap="none" normalizeH="0" baseline="0" dirty="0">
              <a:ln>
                <a:noFill/>
              </a:ln>
              <a:solidFill>
                <a:schemeClr val="tx1"/>
              </a:solidFill>
              <a:effectLst/>
              <a:latin typeface="+mj-lt"/>
            </a:endParaRPr>
          </a:p>
        </p:txBody>
      </p:sp>
      <p:sp>
        <p:nvSpPr>
          <p:cNvPr id="105" name="Documento multiplo 104">
            <a:extLst>
              <a:ext uri="{FF2B5EF4-FFF2-40B4-BE49-F238E27FC236}">
                <a16:creationId xmlns:a16="http://schemas.microsoft.com/office/drawing/2014/main" id="{C91CE8F0-A222-1ABD-B597-0B01B363A6F6}"/>
              </a:ext>
            </a:extLst>
          </p:cNvPr>
          <p:cNvSpPr>
            <a:spLocks noChangeArrowheads="1"/>
          </p:cNvSpPr>
          <p:nvPr/>
        </p:nvSpPr>
        <p:spPr bwMode="auto">
          <a:xfrm>
            <a:off x="4738220" y="3733216"/>
            <a:ext cx="1620000" cy="1015386"/>
          </a:xfrm>
          <a:prstGeom prst="flowChartMultidocument">
            <a:avLst/>
          </a:prstGeom>
          <a:solidFill>
            <a:schemeClr val="bg1">
              <a:lumMod val="85000"/>
            </a:schemeClr>
          </a:solidFill>
          <a:ln w="12700">
            <a:solidFill>
              <a:srgbClr val="000000"/>
            </a:solidFill>
            <a:miter lim="800000"/>
            <a:headEnd/>
            <a:tailEnd/>
          </a:ln>
        </p:spPr>
        <p:txBody>
          <a:bodyPr vert="horz" wrap="square" lIns="0" tIns="0" rIns="0" bIns="72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Change</a:t>
            </a: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mask</a:t>
            </a:r>
            <a:endParaRPr kumimoji="0" lang="it-IT" altLang="it-IT" sz="2400" b="0" i="0" u="none" strike="noStrike" cap="none" normalizeH="0" baseline="0" dirty="0">
              <a:ln>
                <a:noFill/>
              </a:ln>
              <a:solidFill>
                <a:schemeClr val="tx1"/>
              </a:solidFill>
              <a:effectLst/>
              <a:latin typeface="+mj-lt"/>
            </a:endParaRPr>
          </a:p>
        </p:txBody>
      </p:sp>
      <p:sp>
        <p:nvSpPr>
          <p:cNvPr id="106" name="Documento multiplo 105">
            <a:extLst>
              <a:ext uri="{FF2B5EF4-FFF2-40B4-BE49-F238E27FC236}">
                <a16:creationId xmlns:a16="http://schemas.microsoft.com/office/drawing/2014/main" id="{25ECA63A-BBD6-4B31-009C-57A0DD3EDC8F}"/>
              </a:ext>
            </a:extLst>
          </p:cNvPr>
          <p:cNvSpPr>
            <a:spLocks noChangeArrowheads="1"/>
          </p:cNvSpPr>
          <p:nvPr/>
        </p:nvSpPr>
        <p:spPr bwMode="auto">
          <a:xfrm>
            <a:off x="4733114" y="2477125"/>
            <a:ext cx="1656000" cy="1015386"/>
          </a:xfrm>
          <a:prstGeom prst="flowChartMultidocument">
            <a:avLst/>
          </a:prstGeom>
          <a:solidFill>
            <a:schemeClr val="bg1">
              <a:lumMod val="85000"/>
            </a:schemeClr>
          </a:solidFill>
          <a:ln w="12700">
            <a:solidFill>
              <a:srgbClr val="000000"/>
            </a:solidFill>
            <a:miter lim="800000"/>
            <a:headEnd/>
            <a:tailEnd/>
          </a:ln>
        </p:spPr>
        <p:txBody>
          <a:bodyPr vert="horz" wrap="square" lIns="0" tIns="0" rIns="0" bIns="7200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No-Change mask</a:t>
            </a:r>
            <a:endParaRPr kumimoji="0" lang="en-GB" altLang="it-IT" sz="2400" b="0" i="0" u="none" strike="noStrike" cap="none" normalizeH="0" baseline="0" dirty="0">
              <a:ln>
                <a:noFill/>
              </a:ln>
              <a:solidFill>
                <a:schemeClr val="tx1"/>
              </a:solidFill>
              <a:effectLst/>
              <a:latin typeface="+mj-lt"/>
            </a:endParaRPr>
          </a:p>
        </p:txBody>
      </p:sp>
      <p:cxnSp>
        <p:nvCxnSpPr>
          <p:cNvPr id="107" name="Connettore a gomito 106">
            <a:extLst>
              <a:ext uri="{FF2B5EF4-FFF2-40B4-BE49-F238E27FC236}">
                <a16:creationId xmlns:a16="http://schemas.microsoft.com/office/drawing/2014/main" id="{7691872A-4F00-6930-7B0A-1B0E8DD8FB4C}"/>
              </a:ext>
            </a:extLst>
          </p:cNvPr>
          <p:cNvCxnSpPr>
            <a:cxnSpLocks/>
            <a:stCxn id="104" idx="3"/>
            <a:endCxn id="106" idx="1"/>
          </p:cNvCxnSpPr>
          <p:nvPr/>
        </p:nvCxnSpPr>
        <p:spPr>
          <a:xfrm flipV="1">
            <a:off x="3873451" y="2984818"/>
            <a:ext cx="859663" cy="750326"/>
          </a:xfrm>
          <a:prstGeom prst="bentConnector3">
            <a:avLst>
              <a:gd name="adj1" fmla="val 50000"/>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Connettore a gomito 107">
            <a:extLst>
              <a:ext uri="{FF2B5EF4-FFF2-40B4-BE49-F238E27FC236}">
                <a16:creationId xmlns:a16="http://schemas.microsoft.com/office/drawing/2014/main" id="{E6A5E122-4CAE-A1DE-EE20-C81A5CBC5DDF}"/>
              </a:ext>
            </a:extLst>
          </p:cNvPr>
          <p:cNvCxnSpPr>
            <a:cxnSpLocks/>
            <a:stCxn id="104" idx="3"/>
            <a:endCxn id="105" idx="1"/>
          </p:cNvCxnSpPr>
          <p:nvPr/>
        </p:nvCxnSpPr>
        <p:spPr>
          <a:xfrm>
            <a:off x="3873451" y="3735144"/>
            <a:ext cx="864769" cy="505765"/>
          </a:xfrm>
          <a:prstGeom prst="bentConnector3">
            <a:avLst>
              <a:gd name="adj1" fmla="val 50000"/>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9" name="Operazione manuale 16">
            <a:extLst>
              <a:ext uri="{FF2B5EF4-FFF2-40B4-BE49-F238E27FC236}">
                <a16:creationId xmlns:a16="http://schemas.microsoft.com/office/drawing/2014/main" id="{DA6C5F07-0054-BED5-1826-5CC940AD1E74}"/>
              </a:ext>
            </a:extLst>
          </p:cNvPr>
          <p:cNvSpPr>
            <a:spLocks noChangeArrowheads="1"/>
          </p:cNvSpPr>
          <p:nvPr/>
        </p:nvSpPr>
        <p:spPr bwMode="auto">
          <a:xfrm>
            <a:off x="7354802" y="3292593"/>
            <a:ext cx="2867763" cy="738664"/>
          </a:xfrm>
          <a:prstGeom prst="flowChartManualOperation">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Visual interpretation</a:t>
            </a:r>
            <a:endParaRPr kumimoji="0" lang="en-GB" altLang="it-IT" sz="2400" b="0" i="0" u="none" strike="noStrike" cap="none" normalizeH="0" baseline="0" dirty="0">
              <a:ln>
                <a:noFill/>
              </a:ln>
              <a:solidFill>
                <a:schemeClr val="tx1"/>
              </a:solidFill>
              <a:effectLst/>
              <a:latin typeface="+mj-lt"/>
            </a:endParaRPr>
          </a:p>
        </p:txBody>
      </p:sp>
      <p:sp>
        <p:nvSpPr>
          <p:cNvPr id="110" name="Decisione 26">
            <a:extLst>
              <a:ext uri="{FF2B5EF4-FFF2-40B4-BE49-F238E27FC236}">
                <a16:creationId xmlns:a16="http://schemas.microsoft.com/office/drawing/2014/main" id="{575E3BC5-B4FF-815B-BBEE-32F12D3A6DB9}"/>
              </a:ext>
            </a:extLst>
          </p:cNvPr>
          <p:cNvSpPr>
            <a:spLocks noChangeArrowheads="1"/>
          </p:cNvSpPr>
          <p:nvPr/>
        </p:nvSpPr>
        <p:spPr bwMode="auto">
          <a:xfrm>
            <a:off x="7099042" y="5266244"/>
            <a:ext cx="3371510" cy="733663"/>
          </a:xfrm>
          <a:prstGeom prst="flowChartDecision">
            <a:avLst/>
          </a:prstGeom>
          <a:solidFill>
            <a:schemeClr val="bg1">
              <a:lumMod val="85000"/>
            </a:schemeClr>
          </a:solidFill>
          <a:ln w="12700">
            <a:solidFill>
              <a:srgbClr val="000000"/>
            </a:solidFill>
            <a:miter lim="800000"/>
            <a:headEnd/>
            <a:tailEnd/>
          </a:ln>
        </p:spPr>
        <p:txBody>
          <a:bodyPr vert="horz" wrap="square" lIns="0" tIns="0" rIns="0" bIns="0" numCol="1" anchor="b"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Classification</a:t>
            </a:r>
            <a:endParaRPr kumimoji="0" lang="it-IT" altLang="it-IT" sz="2400" b="0" i="0" u="none" strike="noStrike" cap="none" normalizeH="0" baseline="0" dirty="0">
              <a:ln>
                <a:noFill/>
              </a:ln>
              <a:solidFill>
                <a:schemeClr val="tx1"/>
              </a:solidFill>
              <a:effectLst/>
              <a:latin typeface="+mj-lt"/>
            </a:endParaRPr>
          </a:p>
        </p:txBody>
      </p:sp>
      <p:cxnSp>
        <p:nvCxnSpPr>
          <p:cNvPr id="111" name="Connettore a gomito 110">
            <a:extLst>
              <a:ext uri="{FF2B5EF4-FFF2-40B4-BE49-F238E27FC236}">
                <a16:creationId xmlns:a16="http://schemas.microsoft.com/office/drawing/2014/main" id="{6C2AC482-E3DD-C539-A69C-9EA4141EA6CC}"/>
              </a:ext>
            </a:extLst>
          </p:cNvPr>
          <p:cNvCxnSpPr>
            <a:cxnSpLocks/>
            <a:stCxn id="109" idx="2"/>
            <a:endCxn id="110" idx="0"/>
          </p:cNvCxnSpPr>
          <p:nvPr/>
        </p:nvCxnSpPr>
        <p:spPr>
          <a:xfrm rot="5400000">
            <a:off x="8169248" y="4646807"/>
            <a:ext cx="1234987" cy="3887"/>
          </a:xfrm>
          <a:prstGeom prst="bentConnector3">
            <a:avLst>
              <a:gd name="adj1" fmla="val 50000"/>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2" name="Rettangolo 33">
            <a:extLst>
              <a:ext uri="{FF2B5EF4-FFF2-40B4-BE49-F238E27FC236}">
                <a16:creationId xmlns:a16="http://schemas.microsoft.com/office/drawing/2014/main" id="{C6503BDE-EF1F-4E82-61E3-8E845B03D550}"/>
              </a:ext>
            </a:extLst>
          </p:cNvPr>
          <p:cNvSpPr>
            <a:spLocks noChangeArrowheads="1"/>
          </p:cNvSpPr>
          <p:nvPr/>
        </p:nvSpPr>
        <p:spPr bwMode="auto">
          <a:xfrm>
            <a:off x="10659062" y="3828223"/>
            <a:ext cx="1472863" cy="1477328"/>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Multi-operator cross-</a:t>
            </a: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validation</a:t>
            </a:r>
            <a:endParaRPr kumimoji="0" lang="it-IT" altLang="it-IT" sz="2400" b="0" i="0" u="none" strike="noStrike" cap="none" normalizeH="0" baseline="0" dirty="0">
              <a:ln>
                <a:noFill/>
              </a:ln>
              <a:solidFill>
                <a:schemeClr val="tx1"/>
              </a:solidFill>
              <a:effectLst/>
              <a:latin typeface="+mj-lt"/>
            </a:endParaRPr>
          </a:p>
        </p:txBody>
      </p:sp>
      <p:cxnSp>
        <p:nvCxnSpPr>
          <p:cNvPr id="113" name="Connettore a gomito 112">
            <a:extLst>
              <a:ext uri="{FF2B5EF4-FFF2-40B4-BE49-F238E27FC236}">
                <a16:creationId xmlns:a16="http://schemas.microsoft.com/office/drawing/2014/main" id="{B14737D3-1A89-49D8-EBD7-5F2E7DEEB639}"/>
              </a:ext>
            </a:extLst>
          </p:cNvPr>
          <p:cNvCxnSpPr>
            <a:cxnSpLocks/>
            <a:stCxn id="112" idx="0"/>
            <a:endCxn id="109" idx="3"/>
          </p:cNvCxnSpPr>
          <p:nvPr/>
        </p:nvCxnSpPr>
        <p:spPr>
          <a:xfrm rot="16200000" flipV="1">
            <a:off x="10582493" y="3015221"/>
            <a:ext cx="166298" cy="1459705"/>
          </a:xfrm>
          <a:prstGeom prst="bentConnector2">
            <a:avLst/>
          </a:prstGeom>
          <a:ln w="254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4" name="Dati 41">
            <a:extLst>
              <a:ext uri="{FF2B5EF4-FFF2-40B4-BE49-F238E27FC236}">
                <a16:creationId xmlns:a16="http://schemas.microsoft.com/office/drawing/2014/main" id="{C51CEB4B-AF10-14B6-E2E2-4EE61BD057AA}"/>
              </a:ext>
            </a:extLst>
          </p:cNvPr>
          <p:cNvSpPr>
            <a:spLocks noChangeArrowheads="1"/>
          </p:cNvSpPr>
          <p:nvPr/>
        </p:nvSpPr>
        <p:spPr bwMode="auto">
          <a:xfrm>
            <a:off x="135643" y="1268880"/>
            <a:ext cx="2504222" cy="738664"/>
          </a:xfrm>
          <a:prstGeom prst="flowChartInputOutpu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Topographic</a:t>
            </a: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map</a:t>
            </a: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(10k)</a:t>
            </a:r>
            <a:endParaRPr kumimoji="0" lang="it-IT" altLang="it-IT" sz="2400" b="0" i="0" u="none" strike="noStrike" cap="none" normalizeH="0" baseline="0" dirty="0">
              <a:ln>
                <a:noFill/>
              </a:ln>
              <a:solidFill>
                <a:schemeClr val="tx1"/>
              </a:solidFill>
              <a:effectLst/>
              <a:latin typeface="+mj-lt"/>
            </a:endParaRPr>
          </a:p>
        </p:txBody>
      </p:sp>
      <p:sp>
        <p:nvSpPr>
          <p:cNvPr id="115" name="Dati 42">
            <a:extLst>
              <a:ext uri="{FF2B5EF4-FFF2-40B4-BE49-F238E27FC236}">
                <a16:creationId xmlns:a16="http://schemas.microsoft.com/office/drawing/2014/main" id="{4D267605-BAA5-B820-2DD9-E2DEF157D5C3}"/>
              </a:ext>
            </a:extLst>
          </p:cNvPr>
          <p:cNvSpPr>
            <a:spLocks noChangeArrowheads="1"/>
          </p:cNvSpPr>
          <p:nvPr/>
        </p:nvSpPr>
        <p:spPr bwMode="auto">
          <a:xfrm>
            <a:off x="9583959" y="1221337"/>
            <a:ext cx="2068042" cy="738664"/>
          </a:xfrm>
          <a:prstGeom prst="flowChartInputOutpu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Land-use </a:t>
            </a: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map</a:t>
            </a:r>
            <a:endParaRPr kumimoji="0" lang="it-IT" altLang="it-IT" sz="2400" b="0" i="0" u="none" strike="noStrike" cap="none" normalizeH="0" baseline="0" dirty="0">
              <a:ln>
                <a:noFill/>
              </a:ln>
              <a:solidFill>
                <a:schemeClr val="tx1"/>
              </a:solidFill>
              <a:effectLst/>
              <a:latin typeface="+mj-lt"/>
            </a:endParaRPr>
          </a:p>
        </p:txBody>
      </p:sp>
      <p:cxnSp>
        <p:nvCxnSpPr>
          <p:cNvPr id="116" name="Connettore a gomito 115">
            <a:extLst>
              <a:ext uri="{FF2B5EF4-FFF2-40B4-BE49-F238E27FC236}">
                <a16:creationId xmlns:a16="http://schemas.microsoft.com/office/drawing/2014/main" id="{CCC10317-B2D5-1DC9-2B0F-5B1E3AEA1BB4}"/>
              </a:ext>
            </a:extLst>
          </p:cNvPr>
          <p:cNvCxnSpPr>
            <a:cxnSpLocks/>
            <a:stCxn id="115" idx="2"/>
            <a:endCxn id="109" idx="0"/>
          </p:cNvCxnSpPr>
          <p:nvPr/>
        </p:nvCxnSpPr>
        <p:spPr>
          <a:xfrm rot="10800000" flipV="1">
            <a:off x="8788685" y="1590669"/>
            <a:ext cx="1002079" cy="1701924"/>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7" name="CasellaDiTesto 75">
            <a:extLst>
              <a:ext uri="{FF2B5EF4-FFF2-40B4-BE49-F238E27FC236}">
                <a16:creationId xmlns:a16="http://schemas.microsoft.com/office/drawing/2014/main" id="{326A347B-6986-8D6F-31CF-97D953693AC9}"/>
              </a:ext>
            </a:extLst>
          </p:cNvPr>
          <p:cNvSpPr txBox="1">
            <a:spLocks noChangeArrowheads="1"/>
          </p:cNvSpPr>
          <p:nvPr/>
        </p:nvSpPr>
        <p:spPr bwMode="auto">
          <a:xfrm>
            <a:off x="9200520" y="2321728"/>
            <a:ext cx="16259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Visual </a:t>
            </a:r>
            <a:r>
              <a:rPr kumimoji="0" lang="it-IT" altLang="it-IT" sz="20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detection</a:t>
            </a:r>
            <a:r>
              <a:rPr kumimoji="0" lang="it-IT" altLang="it-IT" sz="20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workflow</a:t>
            </a:r>
            <a:endParaRPr kumimoji="0" lang="it-IT" altLang="it-IT" sz="2000" b="0" i="0" u="none" strike="noStrike" cap="none" normalizeH="0" baseline="0" dirty="0">
              <a:ln>
                <a:noFill/>
              </a:ln>
              <a:solidFill>
                <a:schemeClr val="tx1"/>
              </a:solidFill>
              <a:effectLst/>
              <a:latin typeface="+mj-lt"/>
            </a:endParaRPr>
          </a:p>
        </p:txBody>
      </p:sp>
      <p:sp>
        <p:nvSpPr>
          <p:cNvPr id="118" name="CasellaDiTesto 77">
            <a:extLst>
              <a:ext uri="{FF2B5EF4-FFF2-40B4-BE49-F238E27FC236}">
                <a16:creationId xmlns:a16="http://schemas.microsoft.com/office/drawing/2014/main" id="{BE170EAC-DD16-F85A-3776-140A1E53E520}"/>
              </a:ext>
            </a:extLst>
          </p:cNvPr>
          <p:cNvSpPr txBox="1">
            <a:spLocks noChangeArrowheads="1"/>
          </p:cNvSpPr>
          <p:nvPr/>
        </p:nvSpPr>
        <p:spPr bwMode="auto">
          <a:xfrm>
            <a:off x="829923" y="4696101"/>
            <a:ext cx="34128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err="1">
                <a:ln>
                  <a:noFill/>
                </a:ln>
                <a:solidFill>
                  <a:srgbClr val="000000"/>
                </a:solidFill>
                <a:effectLst/>
                <a:uLnTx/>
                <a:uFillTx/>
                <a:latin typeface="Aptos Display" panose="02110004020202020204"/>
                <a:ea typeface="Calibri" panose="020F0502020204030204" pitchFamily="34" charset="0"/>
                <a:cs typeface="Times New Roman" panose="02020603050405020304" pitchFamily="18" charset="0"/>
              </a:rPr>
              <a:t>Automatic</a:t>
            </a:r>
            <a:r>
              <a:rPr kumimoji="0" lang="it-IT" altLang="it-IT" sz="2000" b="0" i="0" u="none" strike="noStrike" kern="1200" cap="none" spc="0" normalizeH="0" baseline="0" noProof="0" dirty="0">
                <a:ln>
                  <a:noFill/>
                </a:ln>
                <a:solidFill>
                  <a:srgbClr val="000000"/>
                </a:solidFill>
                <a:effectLst/>
                <a:uLnTx/>
                <a:uFillTx/>
                <a:latin typeface="Aptos Display" panose="02110004020202020204"/>
                <a:ea typeface="Calibri" panose="020F0502020204030204" pitchFamily="34" charset="0"/>
                <a:cs typeface="Times New Roman" panose="02020603050405020304" pitchFamily="18" charset="0"/>
              </a:rPr>
              <a:t> </a:t>
            </a:r>
            <a:r>
              <a:rPr kumimoji="0" lang="it-IT" altLang="it-IT" sz="2000" b="0" i="0" u="none" strike="noStrike" kern="1200" cap="none" spc="0" normalizeH="0" baseline="0" noProof="0" dirty="0" err="1">
                <a:ln>
                  <a:noFill/>
                </a:ln>
                <a:solidFill>
                  <a:srgbClr val="000000"/>
                </a:solidFill>
                <a:effectLst/>
                <a:uLnTx/>
                <a:uFillTx/>
                <a:latin typeface="Aptos Display" panose="02110004020202020204"/>
                <a:ea typeface="Calibri" panose="020F0502020204030204" pitchFamily="34" charset="0"/>
                <a:cs typeface="Times New Roman" panose="02020603050405020304" pitchFamily="18" charset="0"/>
              </a:rPr>
              <a:t>detection</a:t>
            </a:r>
            <a:r>
              <a:rPr kumimoji="0" lang="it-IT" altLang="it-IT" sz="2000" b="0" i="0" u="none" strike="noStrike" kern="1200" cap="none" spc="0" normalizeH="0" baseline="0" noProof="0" dirty="0">
                <a:ln>
                  <a:noFill/>
                </a:ln>
                <a:solidFill>
                  <a:srgbClr val="000000"/>
                </a:solidFill>
                <a:effectLst/>
                <a:uLnTx/>
                <a:uFillTx/>
                <a:latin typeface="Aptos Display" panose="02110004020202020204"/>
                <a:ea typeface="Calibri" panose="020F0502020204030204" pitchFamily="34" charset="0"/>
                <a:cs typeface="Times New Roman" panose="02020603050405020304" pitchFamily="18" charset="0"/>
              </a:rPr>
              <a:t> workflow</a:t>
            </a:r>
            <a:endParaRPr kumimoji="0" lang="it-IT" altLang="it-IT" sz="20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cxnSp>
        <p:nvCxnSpPr>
          <p:cNvPr id="119" name="Connettore a gomito 118">
            <a:extLst>
              <a:ext uri="{FF2B5EF4-FFF2-40B4-BE49-F238E27FC236}">
                <a16:creationId xmlns:a16="http://schemas.microsoft.com/office/drawing/2014/main" id="{89AFF60C-1B1B-80E0-404B-5FACCAC4F61E}"/>
              </a:ext>
            </a:extLst>
          </p:cNvPr>
          <p:cNvCxnSpPr>
            <a:cxnSpLocks/>
            <a:stCxn id="110" idx="3"/>
            <a:endCxn id="112" idx="2"/>
          </p:cNvCxnSpPr>
          <p:nvPr/>
        </p:nvCxnSpPr>
        <p:spPr>
          <a:xfrm flipV="1">
            <a:off x="10470552" y="5305551"/>
            <a:ext cx="924942" cy="327525"/>
          </a:xfrm>
          <a:prstGeom prst="bentConnector2">
            <a:avLst/>
          </a:prstGeom>
          <a:ln w="254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20" name="Connettore a gomito 119">
            <a:extLst>
              <a:ext uri="{FF2B5EF4-FFF2-40B4-BE49-F238E27FC236}">
                <a16:creationId xmlns:a16="http://schemas.microsoft.com/office/drawing/2014/main" id="{D735E4A9-5F09-7B32-813E-7D78DB3AA862}"/>
              </a:ext>
            </a:extLst>
          </p:cNvPr>
          <p:cNvCxnSpPr>
            <a:cxnSpLocks/>
            <a:stCxn id="103" idx="2"/>
            <a:endCxn id="104" idx="0"/>
          </p:cNvCxnSpPr>
          <p:nvPr/>
        </p:nvCxnSpPr>
        <p:spPr>
          <a:xfrm rot="5400000">
            <a:off x="2949336" y="1708505"/>
            <a:ext cx="1051174" cy="1801775"/>
          </a:xfrm>
          <a:prstGeom prst="bentConnector3">
            <a:avLst>
              <a:gd name="adj1" fmla="val 46324"/>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Connettore a gomito 120">
            <a:extLst>
              <a:ext uri="{FF2B5EF4-FFF2-40B4-BE49-F238E27FC236}">
                <a16:creationId xmlns:a16="http://schemas.microsoft.com/office/drawing/2014/main" id="{EF2268B2-479E-9C73-3DE1-747ECC0D2582}"/>
              </a:ext>
            </a:extLst>
          </p:cNvPr>
          <p:cNvCxnSpPr>
            <a:cxnSpLocks/>
            <a:stCxn id="114" idx="3"/>
            <a:endCxn id="104" idx="0"/>
          </p:cNvCxnSpPr>
          <p:nvPr/>
        </p:nvCxnSpPr>
        <p:spPr>
          <a:xfrm rot="16200000" flipH="1">
            <a:off x="1291966" y="1852909"/>
            <a:ext cx="1127435" cy="1436703"/>
          </a:xfrm>
          <a:prstGeom prst="bentConnector3">
            <a:avLst>
              <a:gd name="adj1" fmla="val 50000"/>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Connettore a gomito 121">
            <a:extLst>
              <a:ext uri="{FF2B5EF4-FFF2-40B4-BE49-F238E27FC236}">
                <a16:creationId xmlns:a16="http://schemas.microsoft.com/office/drawing/2014/main" id="{B305D7B6-AB5C-0D1D-A27B-E059E4C3D6BB}"/>
              </a:ext>
            </a:extLst>
          </p:cNvPr>
          <p:cNvCxnSpPr>
            <a:cxnSpLocks/>
            <a:stCxn id="105" idx="3"/>
            <a:endCxn id="109" idx="0"/>
          </p:cNvCxnSpPr>
          <p:nvPr/>
        </p:nvCxnSpPr>
        <p:spPr>
          <a:xfrm flipV="1">
            <a:off x="6358220" y="3292593"/>
            <a:ext cx="2430464" cy="948316"/>
          </a:xfrm>
          <a:prstGeom prst="bentConnector4">
            <a:avLst>
              <a:gd name="adj1" fmla="val 16740"/>
              <a:gd name="adj2" fmla="val 156246"/>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Connettore a gomito 126">
            <a:extLst>
              <a:ext uri="{FF2B5EF4-FFF2-40B4-BE49-F238E27FC236}">
                <a16:creationId xmlns:a16="http://schemas.microsoft.com/office/drawing/2014/main" id="{C14BCC7E-6CEC-DD9B-E557-DEEA1FFFDC69}"/>
              </a:ext>
            </a:extLst>
          </p:cNvPr>
          <p:cNvCxnSpPr>
            <a:cxnSpLocks/>
            <a:stCxn id="103" idx="3"/>
            <a:endCxn id="109" idx="0"/>
          </p:cNvCxnSpPr>
          <p:nvPr/>
        </p:nvCxnSpPr>
        <p:spPr>
          <a:xfrm>
            <a:off x="5940136" y="1593542"/>
            <a:ext cx="2848548" cy="1699051"/>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1" name="Connettore a gomito 210">
            <a:extLst>
              <a:ext uri="{FF2B5EF4-FFF2-40B4-BE49-F238E27FC236}">
                <a16:creationId xmlns:a16="http://schemas.microsoft.com/office/drawing/2014/main" id="{E062768D-1AD2-6C35-CDC5-B99BAAE1760D}"/>
              </a:ext>
            </a:extLst>
          </p:cNvPr>
          <p:cNvCxnSpPr>
            <a:cxnSpLocks/>
            <a:stCxn id="110" idx="2"/>
          </p:cNvCxnSpPr>
          <p:nvPr/>
        </p:nvCxnSpPr>
        <p:spPr>
          <a:xfrm rot="5400000">
            <a:off x="7313620" y="6386750"/>
            <a:ext cx="1858021" cy="1084334"/>
          </a:xfrm>
          <a:prstGeom prst="bentConnector3">
            <a:avLst>
              <a:gd name="adj1" fmla="val 23343"/>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2" name="Connettore a gomito 211">
            <a:extLst>
              <a:ext uri="{FF2B5EF4-FFF2-40B4-BE49-F238E27FC236}">
                <a16:creationId xmlns:a16="http://schemas.microsoft.com/office/drawing/2014/main" id="{25AC24C0-2544-CDD2-172E-BA5F2AD0013D}"/>
              </a:ext>
            </a:extLst>
          </p:cNvPr>
          <p:cNvCxnSpPr>
            <a:cxnSpLocks/>
            <a:stCxn id="110" idx="2"/>
          </p:cNvCxnSpPr>
          <p:nvPr/>
        </p:nvCxnSpPr>
        <p:spPr>
          <a:xfrm rot="16200000" flipH="1">
            <a:off x="8754382" y="6030322"/>
            <a:ext cx="1581260" cy="1520430"/>
          </a:xfrm>
          <a:prstGeom prst="bentConnector3">
            <a:avLst>
              <a:gd name="adj1" fmla="val 2771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848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A2B3B2B-5024-F631-1A75-844DA56DF75F}"/>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D048F1D-65DC-AA6C-FED6-19F3FA212116}"/>
              </a:ext>
            </a:extLst>
          </p:cNvPr>
          <p:cNvSpPr>
            <a:spLocks noGrp="1"/>
          </p:cNvSpPr>
          <p:nvPr>
            <p:ph type="sldNum" sz="quarter" idx="12"/>
          </p:nvPr>
        </p:nvSpPr>
        <p:spPr/>
        <p:txBody>
          <a:bodyPr/>
          <a:lstStyle/>
          <a:p>
            <a:fld id="{8E616805-63D1-4E18-B3AF-CF118F4DB48F}" type="slidenum">
              <a:rPr lang="it-IT" smtClean="0"/>
              <a:t>4</a:t>
            </a:fld>
            <a:endParaRPr lang="it-IT" dirty="0"/>
          </a:p>
        </p:txBody>
      </p:sp>
      <p:sp>
        <p:nvSpPr>
          <p:cNvPr id="8" name="Segnaposto piè di pagina 6">
            <a:extLst>
              <a:ext uri="{FF2B5EF4-FFF2-40B4-BE49-F238E27FC236}">
                <a16:creationId xmlns:a16="http://schemas.microsoft.com/office/drawing/2014/main" id="{2DD11FE4-CE06-077C-3374-D5EAEA4CB5CF}"/>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60871BAE-3B40-6737-FB4C-3C99955B4445}"/>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7D7A303E-D003-38D4-EC00-96A5D3EE7464}"/>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4" name="Rettangolo 3">
            <a:extLst>
              <a:ext uri="{FF2B5EF4-FFF2-40B4-BE49-F238E27FC236}">
                <a16:creationId xmlns:a16="http://schemas.microsoft.com/office/drawing/2014/main" id="{61DA87A6-F4B2-05E0-62D4-EB0BFA03E3C8}"/>
              </a:ext>
            </a:extLst>
          </p:cNvPr>
          <p:cNvSpPr/>
          <p:nvPr/>
        </p:nvSpPr>
        <p:spPr>
          <a:xfrm>
            <a:off x="54562" y="1939739"/>
            <a:ext cx="12024000" cy="4280085"/>
          </a:xfrm>
          <a:prstGeom prst="rect">
            <a:avLst/>
          </a:prstGeom>
          <a:solidFill>
            <a:srgbClr val="FF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40">
            <a:extLst>
              <a:ext uri="{FF2B5EF4-FFF2-40B4-BE49-F238E27FC236}">
                <a16:creationId xmlns:a16="http://schemas.microsoft.com/office/drawing/2014/main" id="{8E2E7CC4-0C8A-F4D0-BC7E-39201CEC1559}"/>
              </a:ext>
            </a:extLst>
          </p:cNvPr>
          <p:cNvSpPr>
            <a:spLocks noChangeArrowheads="1"/>
          </p:cNvSpPr>
          <p:nvPr/>
        </p:nvSpPr>
        <p:spPr bwMode="auto">
          <a:xfrm>
            <a:off x="6462542" y="194623"/>
            <a:ext cx="2477261" cy="1015663"/>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200" dirty="0" err="1">
                <a:solidFill>
                  <a:srgbClr val="000000"/>
                </a:solidFill>
                <a:latin typeface="+mj-lt"/>
                <a:cs typeface="Times New Roman" panose="02020603050405020304" pitchFamily="18" charset="0"/>
              </a:rPr>
              <a:t>Landslides</a:t>
            </a:r>
            <a:endParaRPr lang="it-IT" altLang="it-IT" sz="2200" dirty="0">
              <a:solidFill>
                <a:srgbClr val="000000"/>
              </a:solidFill>
              <a:latin typeface="+mj-lt"/>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200" dirty="0" err="1">
                <a:solidFill>
                  <a:srgbClr val="000000"/>
                </a:solidFill>
                <a:latin typeface="+mj-lt"/>
                <a:cs typeface="Times New Roman" panose="02020603050405020304" pitchFamily="18" charset="0"/>
              </a:rPr>
              <a:t>polygons</a:t>
            </a:r>
            <a:r>
              <a:rPr lang="it-IT" altLang="it-IT" sz="2200" dirty="0">
                <a:solidFill>
                  <a:srgbClr val="000000"/>
                </a:solidFill>
                <a:latin typeface="+mj-lt"/>
                <a:cs typeface="Times New Roman" panose="02020603050405020304" pitchFamily="18" charset="0"/>
              </a:rPr>
              <a:t> + azimut </a:t>
            </a:r>
            <a:r>
              <a:rPr lang="it-IT" altLang="it-IT" sz="2200" dirty="0" err="1">
                <a:solidFill>
                  <a:srgbClr val="000000"/>
                </a:solidFill>
                <a:latin typeface="+mj-lt"/>
                <a:cs typeface="Times New Roman" panose="02020603050405020304" pitchFamily="18" charset="0"/>
              </a:rPr>
              <a:t>displacement</a:t>
            </a:r>
            <a:r>
              <a:rPr lang="it-IT" altLang="it-IT" sz="2200" dirty="0">
                <a:solidFill>
                  <a:srgbClr val="000000"/>
                </a:solidFill>
                <a:latin typeface="+mj-lt"/>
                <a:cs typeface="Times New Roman" panose="02020603050405020304" pitchFamily="18" charset="0"/>
              </a:rPr>
              <a:t> </a:t>
            </a:r>
            <a:r>
              <a:rPr lang="it-IT" altLang="it-IT" sz="2200" dirty="0" err="1">
                <a:solidFill>
                  <a:srgbClr val="000000"/>
                </a:solidFill>
                <a:latin typeface="+mj-lt"/>
                <a:cs typeface="Times New Roman" panose="02020603050405020304" pitchFamily="18" charset="0"/>
              </a:rPr>
              <a:t>vectors</a:t>
            </a:r>
            <a:endParaRPr kumimoji="0" lang="it-IT" altLang="it-IT" sz="2200" b="0" i="0" u="none" strike="noStrike" cap="none" normalizeH="0" baseline="0" dirty="0">
              <a:ln>
                <a:noFill/>
              </a:ln>
              <a:solidFill>
                <a:schemeClr val="tx1"/>
              </a:solidFill>
              <a:effectLst/>
              <a:latin typeface="+mj-lt"/>
            </a:endParaRPr>
          </a:p>
        </p:txBody>
      </p:sp>
      <p:sp>
        <p:nvSpPr>
          <p:cNvPr id="10" name="Rettangolo 40">
            <a:extLst>
              <a:ext uri="{FF2B5EF4-FFF2-40B4-BE49-F238E27FC236}">
                <a16:creationId xmlns:a16="http://schemas.microsoft.com/office/drawing/2014/main" id="{11A09F4E-2712-12B3-F686-C56A116DFC31}"/>
              </a:ext>
            </a:extLst>
          </p:cNvPr>
          <p:cNvSpPr>
            <a:spLocks noChangeArrowheads="1"/>
          </p:cNvSpPr>
          <p:nvPr/>
        </p:nvSpPr>
        <p:spPr bwMode="auto">
          <a:xfrm>
            <a:off x="9356626" y="177274"/>
            <a:ext cx="1882873"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dirty="0" err="1">
                <a:solidFill>
                  <a:srgbClr val="000000"/>
                </a:solidFill>
                <a:latin typeface="+mj-lt"/>
                <a:cs typeface="Times New Roman" panose="02020603050405020304" pitchFamily="18" charset="0"/>
              </a:rPr>
              <a:t>Stable</a:t>
            </a:r>
            <a:r>
              <a:rPr lang="it-IT" altLang="it-IT" sz="2400" dirty="0">
                <a:solidFill>
                  <a:srgbClr val="000000"/>
                </a:solidFill>
                <a:latin typeface="+mj-lt"/>
                <a:cs typeface="Times New Roman" panose="02020603050405020304" pitchFamily="18" charset="0"/>
              </a:rPr>
              <a:t> </a:t>
            </a:r>
            <a:r>
              <a:rPr lang="it-IT" altLang="it-IT" sz="2400" dirty="0" err="1">
                <a:solidFill>
                  <a:srgbClr val="000000"/>
                </a:solidFill>
                <a:latin typeface="+mj-lt"/>
                <a:cs typeface="Times New Roman" panose="02020603050405020304" pitchFamily="18" charset="0"/>
              </a:rPr>
              <a:t>areas</a:t>
            </a:r>
            <a:r>
              <a:rPr lang="it-IT" altLang="it-IT" sz="2400" dirty="0">
                <a:solidFill>
                  <a:srgbClr val="000000"/>
                </a:solidFill>
                <a:latin typeface="+mj-lt"/>
                <a:cs typeface="Times New Roman" panose="02020603050405020304" pitchFamily="18" charset="0"/>
              </a:rPr>
              <a:t> </a:t>
            </a:r>
            <a:r>
              <a:rPr lang="it-IT" altLang="it-IT" sz="2400" dirty="0" err="1">
                <a:solidFill>
                  <a:srgbClr val="000000"/>
                </a:solidFill>
                <a:latin typeface="+mj-lt"/>
                <a:cs typeface="Times New Roman" panose="02020603050405020304" pitchFamily="18" charset="0"/>
              </a:rPr>
              <a:t>polygons</a:t>
            </a:r>
            <a:r>
              <a:rPr lang="it-IT" altLang="it-IT" sz="2400" dirty="0">
                <a:solidFill>
                  <a:srgbClr val="000000"/>
                </a:solidFill>
                <a:latin typeface="+mj-lt"/>
                <a:cs typeface="Times New Roman" panose="02020603050405020304" pitchFamily="18" charset="0"/>
              </a:rPr>
              <a:t> </a:t>
            </a:r>
            <a:endParaRPr kumimoji="0" lang="it-IT" altLang="it-IT" sz="2400" b="0" i="0" u="none" strike="noStrike" cap="none" normalizeH="0" baseline="0" dirty="0">
              <a:ln>
                <a:noFill/>
              </a:ln>
              <a:solidFill>
                <a:schemeClr val="tx1"/>
              </a:solidFill>
              <a:effectLst/>
              <a:latin typeface="+mj-lt"/>
            </a:endParaRPr>
          </a:p>
        </p:txBody>
      </p:sp>
      <p:cxnSp>
        <p:nvCxnSpPr>
          <p:cNvPr id="12" name="Connettore a gomito 11">
            <a:extLst>
              <a:ext uri="{FF2B5EF4-FFF2-40B4-BE49-F238E27FC236}">
                <a16:creationId xmlns:a16="http://schemas.microsoft.com/office/drawing/2014/main" id="{88377ECD-E187-4C25-7079-0F82CBBE8458}"/>
              </a:ext>
            </a:extLst>
          </p:cNvPr>
          <p:cNvCxnSpPr>
            <a:cxnSpLocks/>
            <a:stCxn id="6" idx="2"/>
            <a:endCxn id="13" idx="0"/>
          </p:cNvCxnSpPr>
          <p:nvPr/>
        </p:nvCxnSpPr>
        <p:spPr>
          <a:xfrm rot="16200000" flipH="1">
            <a:off x="7950776" y="960682"/>
            <a:ext cx="856707" cy="1355913"/>
          </a:xfrm>
          <a:prstGeom prst="bentConnector3">
            <a:avLst>
              <a:gd name="adj1" fmla="val 3292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Rettangolo 40">
            <a:extLst>
              <a:ext uri="{FF2B5EF4-FFF2-40B4-BE49-F238E27FC236}">
                <a16:creationId xmlns:a16="http://schemas.microsoft.com/office/drawing/2014/main" id="{A57281A0-B3DD-AE73-63EB-F3BA6F003B3C}"/>
              </a:ext>
            </a:extLst>
          </p:cNvPr>
          <p:cNvSpPr>
            <a:spLocks noChangeArrowheads="1"/>
          </p:cNvSpPr>
          <p:nvPr/>
        </p:nvSpPr>
        <p:spPr bwMode="auto">
          <a:xfrm>
            <a:off x="8329571" y="2066993"/>
            <a:ext cx="1455029"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Field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va</a:t>
            </a:r>
            <a:r>
              <a:rPr lang="it-IT" altLang="it-IT" sz="2400" dirty="0" err="1">
                <a:solidFill>
                  <a:srgbClr val="000000"/>
                </a:solidFill>
                <a:latin typeface="+mj-lt"/>
                <a:cs typeface="Times New Roman" panose="02020603050405020304" pitchFamily="18" charset="0"/>
              </a:rPr>
              <a:t>lidation</a:t>
            </a:r>
            <a:endParaRPr kumimoji="0" lang="it-IT" altLang="it-IT" sz="2400" b="0" i="0" u="none" strike="noStrike" cap="none" normalizeH="0" baseline="0" dirty="0">
              <a:ln>
                <a:noFill/>
              </a:ln>
              <a:solidFill>
                <a:schemeClr val="tx1"/>
              </a:solidFill>
              <a:effectLst/>
              <a:latin typeface="+mj-lt"/>
            </a:endParaRPr>
          </a:p>
        </p:txBody>
      </p:sp>
      <p:cxnSp>
        <p:nvCxnSpPr>
          <p:cNvPr id="14" name="Connettore a gomito 13">
            <a:extLst>
              <a:ext uri="{FF2B5EF4-FFF2-40B4-BE49-F238E27FC236}">
                <a16:creationId xmlns:a16="http://schemas.microsoft.com/office/drawing/2014/main" id="{E7FA3150-CD07-87D9-9B42-1E8387E57809}"/>
              </a:ext>
            </a:extLst>
          </p:cNvPr>
          <p:cNvCxnSpPr>
            <a:cxnSpLocks/>
            <a:stCxn id="10" idx="2"/>
            <a:endCxn id="13" idx="0"/>
          </p:cNvCxnSpPr>
          <p:nvPr/>
        </p:nvCxnSpPr>
        <p:spPr>
          <a:xfrm rot="5400000">
            <a:off x="9102048" y="870977"/>
            <a:ext cx="1151055" cy="1240977"/>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Rettangolo 40">
            <a:extLst>
              <a:ext uri="{FF2B5EF4-FFF2-40B4-BE49-F238E27FC236}">
                <a16:creationId xmlns:a16="http://schemas.microsoft.com/office/drawing/2014/main" id="{1EE0FEC2-E677-1E8B-58AE-0D806122344D}"/>
              </a:ext>
            </a:extLst>
          </p:cNvPr>
          <p:cNvSpPr>
            <a:spLocks noChangeArrowheads="1"/>
          </p:cNvSpPr>
          <p:nvPr/>
        </p:nvSpPr>
        <p:spPr bwMode="auto">
          <a:xfrm>
            <a:off x="8329571" y="3183561"/>
            <a:ext cx="1455029"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Confusion</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matrix</a:t>
            </a:r>
            <a:endParaRPr kumimoji="0" lang="it-IT" altLang="it-IT" sz="2400" b="0" i="0" u="none" strike="noStrike" cap="none" normalizeH="0" baseline="0" dirty="0">
              <a:ln>
                <a:noFill/>
              </a:ln>
              <a:solidFill>
                <a:schemeClr val="tx1"/>
              </a:solidFill>
              <a:effectLst/>
              <a:latin typeface="+mj-lt"/>
            </a:endParaRPr>
          </a:p>
        </p:txBody>
      </p:sp>
      <p:cxnSp>
        <p:nvCxnSpPr>
          <p:cNvPr id="16" name="Connettore a gomito 15">
            <a:extLst>
              <a:ext uri="{FF2B5EF4-FFF2-40B4-BE49-F238E27FC236}">
                <a16:creationId xmlns:a16="http://schemas.microsoft.com/office/drawing/2014/main" id="{8F48D57A-B0EC-EF47-D28B-2C223FA0D564}"/>
              </a:ext>
            </a:extLst>
          </p:cNvPr>
          <p:cNvCxnSpPr>
            <a:cxnSpLocks/>
            <a:stCxn id="13" idx="2"/>
            <a:endCxn id="15" idx="0"/>
          </p:cNvCxnSpPr>
          <p:nvPr/>
        </p:nvCxnSpPr>
        <p:spPr>
          <a:xfrm rot="5400000">
            <a:off x="8868134" y="2994609"/>
            <a:ext cx="377904" cy="1270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ettangolo 40">
            <a:extLst>
              <a:ext uri="{FF2B5EF4-FFF2-40B4-BE49-F238E27FC236}">
                <a16:creationId xmlns:a16="http://schemas.microsoft.com/office/drawing/2014/main" id="{7236FB34-6DF1-5193-2A97-576C64D2706D}"/>
              </a:ext>
            </a:extLst>
          </p:cNvPr>
          <p:cNvSpPr>
            <a:spLocks noChangeArrowheads="1"/>
          </p:cNvSpPr>
          <p:nvPr/>
        </p:nvSpPr>
        <p:spPr bwMode="auto">
          <a:xfrm>
            <a:off x="5444671" y="4796246"/>
            <a:ext cx="1332000" cy="1107996"/>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False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positives</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(FP)</a:t>
            </a:r>
            <a:endParaRPr kumimoji="0" lang="it-IT" altLang="it-IT" sz="2400" b="0" i="0" u="none" strike="noStrike" cap="none" normalizeH="0" baseline="0" dirty="0">
              <a:ln>
                <a:noFill/>
              </a:ln>
              <a:solidFill>
                <a:schemeClr val="tx1"/>
              </a:solidFill>
              <a:effectLst/>
              <a:latin typeface="+mj-lt"/>
            </a:endParaRPr>
          </a:p>
        </p:txBody>
      </p:sp>
      <p:sp>
        <p:nvSpPr>
          <p:cNvPr id="18" name="Rettangolo 40">
            <a:extLst>
              <a:ext uri="{FF2B5EF4-FFF2-40B4-BE49-F238E27FC236}">
                <a16:creationId xmlns:a16="http://schemas.microsoft.com/office/drawing/2014/main" id="{EBB0F451-6F25-C54C-6A2E-A22458C1AA80}"/>
              </a:ext>
            </a:extLst>
          </p:cNvPr>
          <p:cNvSpPr>
            <a:spLocks noChangeArrowheads="1"/>
          </p:cNvSpPr>
          <p:nvPr/>
        </p:nvSpPr>
        <p:spPr bwMode="auto">
          <a:xfrm>
            <a:off x="7179537" y="4791409"/>
            <a:ext cx="1332000" cy="1107996"/>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True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negatives</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(TN)</a:t>
            </a:r>
            <a:endParaRPr kumimoji="0" lang="it-IT" altLang="it-IT" sz="2400" b="0" i="0" u="none" strike="noStrike" cap="none" normalizeH="0" baseline="0" dirty="0">
              <a:ln>
                <a:noFill/>
              </a:ln>
              <a:solidFill>
                <a:schemeClr val="tx1"/>
              </a:solidFill>
              <a:effectLst/>
              <a:latin typeface="+mj-lt"/>
            </a:endParaRPr>
          </a:p>
        </p:txBody>
      </p:sp>
      <p:sp>
        <p:nvSpPr>
          <p:cNvPr id="19" name="Rettangolo 40">
            <a:extLst>
              <a:ext uri="{FF2B5EF4-FFF2-40B4-BE49-F238E27FC236}">
                <a16:creationId xmlns:a16="http://schemas.microsoft.com/office/drawing/2014/main" id="{ECD0B3B8-B6A2-BAA6-B75F-BD93344B5E9C}"/>
              </a:ext>
            </a:extLst>
          </p:cNvPr>
          <p:cNvSpPr>
            <a:spLocks noChangeArrowheads="1"/>
          </p:cNvSpPr>
          <p:nvPr/>
        </p:nvSpPr>
        <p:spPr bwMode="auto">
          <a:xfrm>
            <a:off x="8914403" y="4788644"/>
            <a:ext cx="1332000" cy="1107996"/>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True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positives</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(TP)</a:t>
            </a:r>
            <a:endParaRPr kumimoji="0" lang="it-IT" altLang="it-IT" sz="2400" b="0" i="0" u="none" strike="noStrike" cap="none" normalizeH="0" baseline="0" dirty="0">
              <a:ln>
                <a:noFill/>
              </a:ln>
              <a:solidFill>
                <a:schemeClr val="tx1"/>
              </a:solidFill>
              <a:effectLst/>
              <a:latin typeface="+mj-lt"/>
            </a:endParaRPr>
          </a:p>
        </p:txBody>
      </p:sp>
      <p:sp>
        <p:nvSpPr>
          <p:cNvPr id="20" name="Rettangolo 40">
            <a:extLst>
              <a:ext uri="{FF2B5EF4-FFF2-40B4-BE49-F238E27FC236}">
                <a16:creationId xmlns:a16="http://schemas.microsoft.com/office/drawing/2014/main" id="{2CE1CC71-F027-9FF4-4525-AC5B2C6F2ACB}"/>
              </a:ext>
            </a:extLst>
          </p:cNvPr>
          <p:cNvSpPr>
            <a:spLocks noChangeArrowheads="1"/>
          </p:cNvSpPr>
          <p:nvPr/>
        </p:nvSpPr>
        <p:spPr bwMode="auto">
          <a:xfrm>
            <a:off x="10649268" y="4783115"/>
            <a:ext cx="1332000" cy="1107996"/>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False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negatives</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(FN)</a:t>
            </a:r>
            <a:endParaRPr kumimoji="0" lang="it-IT" altLang="it-IT" sz="2400" b="0" i="0" u="none" strike="noStrike" cap="none" normalizeH="0" baseline="0" dirty="0">
              <a:ln>
                <a:noFill/>
              </a:ln>
              <a:solidFill>
                <a:schemeClr val="tx1"/>
              </a:solidFill>
              <a:effectLst/>
              <a:latin typeface="+mj-lt"/>
            </a:endParaRPr>
          </a:p>
        </p:txBody>
      </p:sp>
      <p:cxnSp>
        <p:nvCxnSpPr>
          <p:cNvPr id="21" name="Connettore a gomito 20">
            <a:extLst>
              <a:ext uri="{FF2B5EF4-FFF2-40B4-BE49-F238E27FC236}">
                <a16:creationId xmlns:a16="http://schemas.microsoft.com/office/drawing/2014/main" id="{E7CCE905-0E6A-D87F-D465-BF12A00263A1}"/>
              </a:ext>
            </a:extLst>
          </p:cNvPr>
          <p:cNvCxnSpPr>
            <a:cxnSpLocks/>
            <a:stCxn id="15" idx="2"/>
            <a:endCxn id="17" idx="0"/>
          </p:cNvCxnSpPr>
          <p:nvPr/>
        </p:nvCxnSpPr>
        <p:spPr>
          <a:xfrm rot="5400000">
            <a:off x="7146869" y="2886028"/>
            <a:ext cx="874021" cy="2946415"/>
          </a:xfrm>
          <a:prstGeom prst="bentConnector3">
            <a:avLst>
              <a:gd name="adj1" fmla="val 49456"/>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onnettore a gomito 21">
            <a:extLst>
              <a:ext uri="{FF2B5EF4-FFF2-40B4-BE49-F238E27FC236}">
                <a16:creationId xmlns:a16="http://schemas.microsoft.com/office/drawing/2014/main" id="{96808DD0-B63A-EE05-3BD0-D419DCB8EA20}"/>
              </a:ext>
            </a:extLst>
          </p:cNvPr>
          <p:cNvCxnSpPr>
            <a:cxnSpLocks/>
            <a:stCxn id="15" idx="2"/>
            <a:endCxn id="18" idx="0"/>
          </p:cNvCxnSpPr>
          <p:nvPr/>
        </p:nvCxnSpPr>
        <p:spPr>
          <a:xfrm rot="5400000">
            <a:off x="8016720" y="3751043"/>
            <a:ext cx="869184" cy="1211549"/>
          </a:xfrm>
          <a:prstGeom prst="bentConnector3">
            <a:avLst>
              <a:gd name="adj1" fmla="val 5013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ttore a gomito 23">
            <a:extLst>
              <a:ext uri="{FF2B5EF4-FFF2-40B4-BE49-F238E27FC236}">
                <a16:creationId xmlns:a16="http://schemas.microsoft.com/office/drawing/2014/main" id="{556839A5-4873-F14E-1CCA-0DE47F91C429}"/>
              </a:ext>
            </a:extLst>
          </p:cNvPr>
          <p:cNvCxnSpPr>
            <a:cxnSpLocks/>
            <a:stCxn id="15" idx="2"/>
            <a:endCxn id="19" idx="0"/>
          </p:cNvCxnSpPr>
          <p:nvPr/>
        </p:nvCxnSpPr>
        <p:spPr>
          <a:xfrm rot="16200000" flipH="1">
            <a:off x="8885535" y="4093775"/>
            <a:ext cx="866419" cy="523317"/>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nettore a gomito 24">
            <a:extLst>
              <a:ext uri="{FF2B5EF4-FFF2-40B4-BE49-F238E27FC236}">
                <a16:creationId xmlns:a16="http://schemas.microsoft.com/office/drawing/2014/main" id="{6BE3FDF9-C89D-8FCB-C985-F6C0E0974FB9}"/>
              </a:ext>
            </a:extLst>
          </p:cNvPr>
          <p:cNvCxnSpPr>
            <a:cxnSpLocks/>
            <a:stCxn id="15" idx="2"/>
            <a:endCxn id="20" idx="0"/>
          </p:cNvCxnSpPr>
          <p:nvPr/>
        </p:nvCxnSpPr>
        <p:spPr>
          <a:xfrm rot="16200000" flipH="1">
            <a:off x="9755732" y="3223579"/>
            <a:ext cx="860890" cy="2258182"/>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Rettangolo 40">
            <a:extLst>
              <a:ext uri="{FF2B5EF4-FFF2-40B4-BE49-F238E27FC236}">
                <a16:creationId xmlns:a16="http://schemas.microsoft.com/office/drawing/2014/main" id="{3CF15EDE-D53A-958E-EC2E-1B9E591D5AB8}"/>
              </a:ext>
            </a:extLst>
          </p:cNvPr>
          <p:cNvSpPr>
            <a:spLocks noChangeArrowheads="1"/>
          </p:cNvSpPr>
          <p:nvPr/>
        </p:nvSpPr>
        <p:spPr bwMode="auto">
          <a:xfrm>
            <a:off x="3241365" y="4467378"/>
            <a:ext cx="1484584"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Visited</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Landslides</a:t>
            </a:r>
            <a:endParaRPr kumimoji="0" lang="it-IT" altLang="it-IT" sz="2400" b="0" i="0" u="none" strike="noStrike" cap="none" normalizeH="0" baseline="0" dirty="0">
              <a:ln>
                <a:noFill/>
              </a:ln>
              <a:solidFill>
                <a:schemeClr val="tx1"/>
              </a:solidFill>
              <a:effectLst/>
              <a:latin typeface="+mj-lt"/>
            </a:endParaRPr>
          </a:p>
        </p:txBody>
      </p:sp>
      <p:cxnSp>
        <p:nvCxnSpPr>
          <p:cNvPr id="27" name="Connettore a gomito 26">
            <a:extLst>
              <a:ext uri="{FF2B5EF4-FFF2-40B4-BE49-F238E27FC236}">
                <a16:creationId xmlns:a16="http://schemas.microsoft.com/office/drawing/2014/main" id="{D98E68E6-33DF-D554-BC87-58846599C8DA}"/>
              </a:ext>
            </a:extLst>
          </p:cNvPr>
          <p:cNvCxnSpPr>
            <a:cxnSpLocks/>
            <a:stCxn id="19" idx="2"/>
            <a:endCxn id="26" idx="2"/>
          </p:cNvCxnSpPr>
          <p:nvPr/>
        </p:nvCxnSpPr>
        <p:spPr>
          <a:xfrm rot="5400000" flipH="1">
            <a:off x="6436731" y="2752968"/>
            <a:ext cx="690598" cy="5596746"/>
          </a:xfrm>
          <a:prstGeom prst="bentConnector3">
            <a:avLst>
              <a:gd name="adj1" fmla="val -3310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nettore a gomito 27">
            <a:extLst>
              <a:ext uri="{FF2B5EF4-FFF2-40B4-BE49-F238E27FC236}">
                <a16:creationId xmlns:a16="http://schemas.microsoft.com/office/drawing/2014/main" id="{DDFE257A-4597-F4FC-EC0B-9CC86717E4C5}"/>
              </a:ext>
            </a:extLst>
          </p:cNvPr>
          <p:cNvCxnSpPr>
            <a:cxnSpLocks/>
            <a:stCxn id="20" idx="2"/>
            <a:endCxn id="26" idx="2"/>
          </p:cNvCxnSpPr>
          <p:nvPr/>
        </p:nvCxnSpPr>
        <p:spPr>
          <a:xfrm rot="5400000" flipH="1">
            <a:off x="7306928" y="1882772"/>
            <a:ext cx="685069" cy="7331611"/>
          </a:xfrm>
          <a:prstGeom prst="bentConnector3">
            <a:avLst>
              <a:gd name="adj1" fmla="val -33369"/>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Rettangolo 40">
            <a:extLst>
              <a:ext uri="{FF2B5EF4-FFF2-40B4-BE49-F238E27FC236}">
                <a16:creationId xmlns:a16="http://schemas.microsoft.com/office/drawing/2014/main" id="{00662188-DA9B-F082-638F-1E64E492666E}"/>
              </a:ext>
            </a:extLst>
          </p:cNvPr>
          <p:cNvSpPr>
            <a:spLocks noChangeArrowheads="1"/>
          </p:cNvSpPr>
          <p:nvPr/>
        </p:nvSpPr>
        <p:spPr bwMode="auto">
          <a:xfrm>
            <a:off x="5314445" y="2795689"/>
            <a:ext cx="1941848" cy="1107996"/>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New field-</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detected</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positives</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(NP)</a:t>
            </a:r>
          </a:p>
        </p:txBody>
      </p:sp>
      <p:cxnSp>
        <p:nvCxnSpPr>
          <p:cNvPr id="30" name="Connettore a gomito 29">
            <a:extLst>
              <a:ext uri="{FF2B5EF4-FFF2-40B4-BE49-F238E27FC236}">
                <a16:creationId xmlns:a16="http://schemas.microsoft.com/office/drawing/2014/main" id="{04C4AF78-0ED6-6C00-8FB7-ECD13A717B7A}"/>
              </a:ext>
            </a:extLst>
          </p:cNvPr>
          <p:cNvCxnSpPr>
            <a:cxnSpLocks/>
            <a:stCxn id="13" idx="1"/>
            <a:endCxn id="29" idx="3"/>
          </p:cNvCxnSpPr>
          <p:nvPr/>
        </p:nvCxnSpPr>
        <p:spPr>
          <a:xfrm rot="10800000" flipV="1">
            <a:off x="7256293" y="2436325"/>
            <a:ext cx="1073278" cy="913362"/>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ttore a gomito 32">
            <a:extLst>
              <a:ext uri="{FF2B5EF4-FFF2-40B4-BE49-F238E27FC236}">
                <a16:creationId xmlns:a16="http://schemas.microsoft.com/office/drawing/2014/main" id="{D4382211-111C-BED4-7986-82A877F2D320}"/>
              </a:ext>
            </a:extLst>
          </p:cNvPr>
          <p:cNvCxnSpPr>
            <a:cxnSpLocks/>
            <a:stCxn id="26" idx="1"/>
            <a:endCxn id="34" idx="3"/>
          </p:cNvCxnSpPr>
          <p:nvPr/>
        </p:nvCxnSpPr>
        <p:spPr>
          <a:xfrm rot="10800000">
            <a:off x="2885505" y="4549500"/>
            <a:ext cx="355860" cy="287211"/>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Rettangolo 40">
            <a:extLst>
              <a:ext uri="{FF2B5EF4-FFF2-40B4-BE49-F238E27FC236}">
                <a16:creationId xmlns:a16="http://schemas.microsoft.com/office/drawing/2014/main" id="{2E46E845-3FDF-1404-6783-5730434808D3}"/>
              </a:ext>
            </a:extLst>
          </p:cNvPr>
          <p:cNvSpPr>
            <a:spLocks noChangeArrowheads="1"/>
          </p:cNvSpPr>
          <p:nvPr/>
        </p:nvSpPr>
        <p:spPr bwMode="auto">
          <a:xfrm>
            <a:off x="568471" y="4180167"/>
            <a:ext cx="2317034"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Landslide</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characterization</a:t>
            </a:r>
            <a:endParaRPr kumimoji="0" lang="it-IT" altLang="it-IT" sz="2400" b="0" i="0" u="none" strike="noStrike" cap="none" normalizeH="0" baseline="0" dirty="0">
              <a:ln>
                <a:noFill/>
              </a:ln>
              <a:solidFill>
                <a:srgbClr val="000000"/>
              </a:solidFill>
              <a:effectLst/>
              <a:latin typeface="+mj-lt"/>
              <a:cs typeface="Times New Roman" panose="02020603050405020304" pitchFamily="18" charset="0"/>
            </a:endParaRPr>
          </a:p>
        </p:txBody>
      </p:sp>
      <p:sp>
        <p:nvSpPr>
          <p:cNvPr id="35" name="CasellaDiTesto 77">
            <a:extLst>
              <a:ext uri="{FF2B5EF4-FFF2-40B4-BE49-F238E27FC236}">
                <a16:creationId xmlns:a16="http://schemas.microsoft.com/office/drawing/2014/main" id="{A8A83B99-1FAA-A9FB-27F0-23A761915923}"/>
              </a:ext>
            </a:extLst>
          </p:cNvPr>
          <p:cNvSpPr txBox="1">
            <a:spLocks noChangeArrowheads="1"/>
          </p:cNvSpPr>
          <p:nvPr/>
        </p:nvSpPr>
        <p:spPr bwMode="auto">
          <a:xfrm>
            <a:off x="10021396" y="1966365"/>
            <a:ext cx="2230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Ground </a:t>
            </a:r>
            <a:r>
              <a:rPr kumimoji="0" lang="it-IT" altLang="it-IT"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truthing</a:t>
            </a:r>
            <a:endParaRPr kumimoji="0" lang="it-IT" altLang="it-IT" sz="2400" b="0" i="0" u="none" strike="noStrike" cap="none" normalizeH="0" baseline="0" dirty="0">
              <a:ln>
                <a:noFill/>
              </a:ln>
              <a:solidFill>
                <a:schemeClr val="tx1"/>
              </a:solidFill>
              <a:effectLst/>
              <a:latin typeface="+mj-lt"/>
            </a:endParaRPr>
          </a:p>
        </p:txBody>
      </p:sp>
      <p:sp>
        <p:nvSpPr>
          <p:cNvPr id="45" name="Rettangolo 40">
            <a:extLst>
              <a:ext uri="{FF2B5EF4-FFF2-40B4-BE49-F238E27FC236}">
                <a16:creationId xmlns:a16="http://schemas.microsoft.com/office/drawing/2014/main" id="{32BEE4EF-F66A-7E20-D5D0-F3A5CC3B0446}"/>
              </a:ext>
            </a:extLst>
          </p:cNvPr>
          <p:cNvSpPr>
            <a:spLocks noChangeArrowheads="1"/>
          </p:cNvSpPr>
          <p:nvPr/>
        </p:nvSpPr>
        <p:spPr bwMode="auto">
          <a:xfrm>
            <a:off x="1189312" y="2188958"/>
            <a:ext cx="1080000" cy="615553"/>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err="1">
                <a:ln>
                  <a:noFill/>
                </a:ln>
                <a:solidFill>
                  <a:srgbClr val="000000"/>
                </a:solidFill>
                <a:effectLst/>
                <a:latin typeface="+mj-lt"/>
                <a:cs typeface="Times New Roman" panose="02020603050405020304" pitchFamily="18" charset="0"/>
              </a:rPr>
              <a:t>Material</a:t>
            </a:r>
            <a:r>
              <a:rPr kumimoji="0" lang="it-IT" altLang="it-IT" sz="20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000" b="0" i="0" u="none" strike="noStrike" cap="none" normalizeH="0" baseline="0" dirty="0" err="1">
                <a:ln>
                  <a:noFill/>
                </a:ln>
                <a:solidFill>
                  <a:srgbClr val="000000"/>
                </a:solidFill>
                <a:effectLst/>
                <a:latin typeface="+mj-lt"/>
                <a:cs typeface="Times New Roman" panose="02020603050405020304" pitchFamily="18" charset="0"/>
              </a:rPr>
              <a:t>involved</a:t>
            </a:r>
            <a:endParaRPr kumimoji="0" lang="it-IT" altLang="it-IT" sz="2000" b="0" i="0" u="none" strike="noStrike" cap="none" normalizeH="0" baseline="0" dirty="0">
              <a:ln>
                <a:noFill/>
              </a:ln>
              <a:solidFill>
                <a:schemeClr val="tx1"/>
              </a:solidFill>
              <a:effectLst/>
              <a:latin typeface="+mj-lt"/>
            </a:endParaRPr>
          </a:p>
        </p:txBody>
      </p:sp>
      <p:sp>
        <p:nvSpPr>
          <p:cNvPr id="46" name="Rettangolo 40">
            <a:extLst>
              <a:ext uri="{FF2B5EF4-FFF2-40B4-BE49-F238E27FC236}">
                <a16:creationId xmlns:a16="http://schemas.microsoft.com/office/drawing/2014/main" id="{274A4B07-6C6D-5F43-030A-D02BBFD0D1F2}"/>
              </a:ext>
            </a:extLst>
          </p:cNvPr>
          <p:cNvSpPr>
            <a:spLocks noChangeArrowheads="1"/>
          </p:cNvSpPr>
          <p:nvPr/>
        </p:nvSpPr>
        <p:spPr bwMode="auto">
          <a:xfrm>
            <a:off x="276413" y="2188958"/>
            <a:ext cx="864000" cy="615553"/>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err="1">
                <a:ln>
                  <a:noFill/>
                </a:ln>
                <a:solidFill>
                  <a:srgbClr val="000000"/>
                </a:solidFill>
                <a:effectLst/>
                <a:latin typeface="+mj-lt"/>
                <a:cs typeface="Times New Roman" panose="02020603050405020304" pitchFamily="18" charset="0"/>
              </a:rPr>
              <a:t>Scarp</a:t>
            </a:r>
            <a:r>
              <a:rPr kumimoji="0" lang="it-IT" altLang="it-IT" sz="20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000" b="0" i="0" u="none" strike="noStrike" cap="none" normalizeH="0" baseline="0" dirty="0" err="1">
                <a:ln>
                  <a:noFill/>
                </a:ln>
                <a:solidFill>
                  <a:srgbClr val="000000"/>
                </a:solidFill>
                <a:effectLst/>
                <a:latin typeface="+mj-lt"/>
                <a:cs typeface="Times New Roman" panose="02020603050405020304" pitchFamily="18" charset="0"/>
              </a:rPr>
              <a:t>height</a:t>
            </a:r>
            <a:endParaRPr kumimoji="0" lang="it-IT" altLang="it-IT" sz="2000" b="0" i="0" u="none" strike="noStrike" cap="none" normalizeH="0" baseline="0" dirty="0">
              <a:ln>
                <a:noFill/>
              </a:ln>
              <a:solidFill>
                <a:schemeClr val="tx1"/>
              </a:solidFill>
              <a:effectLst/>
              <a:latin typeface="+mj-lt"/>
            </a:endParaRPr>
          </a:p>
        </p:txBody>
      </p:sp>
      <p:cxnSp>
        <p:nvCxnSpPr>
          <p:cNvPr id="47" name="Connettore a gomito 46">
            <a:extLst>
              <a:ext uri="{FF2B5EF4-FFF2-40B4-BE49-F238E27FC236}">
                <a16:creationId xmlns:a16="http://schemas.microsoft.com/office/drawing/2014/main" id="{110E1D4C-F464-0B6D-4BEF-D55E50FBFF15}"/>
              </a:ext>
            </a:extLst>
          </p:cNvPr>
          <p:cNvCxnSpPr>
            <a:cxnSpLocks/>
            <a:stCxn id="34" idx="0"/>
            <a:endCxn id="45" idx="2"/>
          </p:cNvCxnSpPr>
          <p:nvPr/>
        </p:nvCxnSpPr>
        <p:spPr>
          <a:xfrm rot="5400000" flipH="1" flipV="1">
            <a:off x="1040322" y="3491177"/>
            <a:ext cx="1375656" cy="2324"/>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ttore a gomito 47">
            <a:extLst>
              <a:ext uri="{FF2B5EF4-FFF2-40B4-BE49-F238E27FC236}">
                <a16:creationId xmlns:a16="http://schemas.microsoft.com/office/drawing/2014/main" id="{F0244FA9-07BF-8174-E31A-2713CAF454BE}"/>
              </a:ext>
            </a:extLst>
          </p:cNvPr>
          <p:cNvCxnSpPr>
            <a:cxnSpLocks/>
            <a:stCxn id="34" idx="0"/>
            <a:endCxn id="46" idx="2"/>
          </p:cNvCxnSpPr>
          <p:nvPr/>
        </p:nvCxnSpPr>
        <p:spPr>
          <a:xfrm rot="16200000" flipV="1">
            <a:off x="529873" y="2983051"/>
            <a:ext cx="1375656" cy="1018575"/>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nettore a gomito 58">
            <a:extLst>
              <a:ext uri="{FF2B5EF4-FFF2-40B4-BE49-F238E27FC236}">
                <a16:creationId xmlns:a16="http://schemas.microsoft.com/office/drawing/2014/main" id="{052DAD6C-2372-3476-62B2-E96B52B0D403}"/>
              </a:ext>
            </a:extLst>
          </p:cNvPr>
          <p:cNvCxnSpPr>
            <a:cxnSpLocks/>
            <a:stCxn id="29" idx="1"/>
            <a:endCxn id="26" idx="0"/>
          </p:cNvCxnSpPr>
          <p:nvPr/>
        </p:nvCxnSpPr>
        <p:spPr>
          <a:xfrm rot="10800000" flipV="1">
            <a:off x="3983657" y="3349686"/>
            <a:ext cx="1330788" cy="1117691"/>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Connettore a gomito 59">
            <a:extLst>
              <a:ext uri="{FF2B5EF4-FFF2-40B4-BE49-F238E27FC236}">
                <a16:creationId xmlns:a16="http://schemas.microsoft.com/office/drawing/2014/main" id="{6C57347C-F29C-4351-B645-F98D9F19F6B6}"/>
              </a:ext>
            </a:extLst>
          </p:cNvPr>
          <p:cNvCxnSpPr>
            <a:cxnSpLocks/>
            <a:endCxn id="6" idx="0"/>
          </p:cNvCxnSpPr>
          <p:nvPr/>
        </p:nvCxnSpPr>
        <p:spPr>
          <a:xfrm rot="5400000">
            <a:off x="7337726" y="-1119105"/>
            <a:ext cx="1677176" cy="950281"/>
          </a:xfrm>
          <a:prstGeom prst="bentConnector3">
            <a:avLst>
              <a:gd name="adj1" fmla="val 50000"/>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Connettore a gomito 60">
            <a:extLst>
              <a:ext uri="{FF2B5EF4-FFF2-40B4-BE49-F238E27FC236}">
                <a16:creationId xmlns:a16="http://schemas.microsoft.com/office/drawing/2014/main" id="{6C9893C4-1CA3-3A85-0321-A233701449E8}"/>
              </a:ext>
            </a:extLst>
          </p:cNvPr>
          <p:cNvCxnSpPr>
            <a:cxnSpLocks/>
            <a:endCxn id="10" idx="0"/>
          </p:cNvCxnSpPr>
          <p:nvPr/>
        </p:nvCxnSpPr>
        <p:spPr>
          <a:xfrm>
            <a:off x="8537146" y="-1381968"/>
            <a:ext cx="1760917" cy="1559242"/>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6" name="Connettore a gomito 205">
            <a:extLst>
              <a:ext uri="{FF2B5EF4-FFF2-40B4-BE49-F238E27FC236}">
                <a16:creationId xmlns:a16="http://schemas.microsoft.com/office/drawing/2014/main" id="{1BF2F4C6-41C5-0C71-C027-23419300FCA6}"/>
              </a:ext>
            </a:extLst>
          </p:cNvPr>
          <p:cNvCxnSpPr>
            <a:cxnSpLocks/>
            <a:stCxn id="29" idx="0"/>
          </p:cNvCxnSpPr>
          <p:nvPr/>
        </p:nvCxnSpPr>
        <p:spPr>
          <a:xfrm rot="16200000" flipV="1">
            <a:off x="2277539" y="-1212141"/>
            <a:ext cx="1360194" cy="6655466"/>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9" name="Connettore a gomito 208">
            <a:extLst>
              <a:ext uri="{FF2B5EF4-FFF2-40B4-BE49-F238E27FC236}">
                <a16:creationId xmlns:a16="http://schemas.microsoft.com/office/drawing/2014/main" id="{CF54686D-237C-82BC-1479-E9BA8F83897E}"/>
              </a:ext>
            </a:extLst>
          </p:cNvPr>
          <p:cNvCxnSpPr>
            <a:cxnSpLocks/>
            <a:stCxn id="17" idx="1"/>
          </p:cNvCxnSpPr>
          <p:nvPr/>
        </p:nvCxnSpPr>
        <p:spPr>
          <a:xfrm rot="10800000">
            <a:off x="-574295" y="1435494"/>
            <a:ext cx="6018966" cy="3914751"/>
          </a:xfrm>
          <a:prstGeom prst="bentConnector3">
            <a:avLst>
              <a:gd name="adj1" fmla="val 948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Rettangolo 40">
            <a:extLst>
              <a:ext uri="{FF2B5EF4-FFF2-40B4-BE49-F238E27FC236}">
                <a16:creationId xmlns:a16="http://schemas.microsoft.com/office/drawing/2014/main" id="{E577D423-0101-2906-FE50-6F6BB6219C94}"/>
              </a:ext>
            </a:extLst>
          </p:cNvPr>
          <p:cNvSpPr>
            <a:spLocks noChangeArrowheads="1"/>
          </p:cNvSpPr>
          <p:nvPr/>
        </p:nvSpPr>
        <p:spPr bwMode="auto">
          <a:xfrm>
            <a:off x="2318211" y="2188958"/>
            <a:ext cx="1116000" cy="615553"/>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kumimoji="0" lang="it-IT" altLang="it-IT" sz="2000" b="0" i="0" u="none" strike="noStrike" cap="none" normalizeH="0" baseline="0" dirty="0" err="1">
                <a:ln>
                  <a:noFill/>
                </a:ln>
                <a:solidFill>
                  <a:srgbClr val="000000"/>
                </a:solidFill>
                <a:effectLst/>
                <a:latin typeface="+mj-lt"/>
                <a:cs typeface="Times New Roman" panose="02020603050405020304" pitchFamily="18" charset="0"/>
              </a:rPr>
              <a:t>Movement</a:t>
            </a:r>
            <a:r>
              <a:rPr kumimoji="0" lang="it-IT" altLang="it-IT" sz="2000" b="0" i="0" u="none" strike="noStrike" cap="none" normalizeH="0" baseline="0" dirty="0">
                <a:ln>
                  <a:noFill/>
                </a:ln>
                <a:solidFill>
                  <a:srgbClr val="000000"/>
                </a:solidFill>
                <a:effectLst/>
                <a:latin typeface="+mj-lt"/>
                <a:cs typeface="Times New Roman" panose="02020603050405020304" pitchFamily="18" charset="0"/>
              </a:rPr>
              <a:t> </a:t>
            </a:r>
            <a:r>
              <a:rPr kumimoji="0" lang="it-IT" altLang="it-IT" sz="2000" b="0" i="0" u="none" strike="noStrike" cap="none" normalizeH="0" baseline="0" dirty="0" err="1">
                <a:ln>
                  <a:noFill/>
                </a:ln>
                <a:solidFill>
                  <a:srgbClr val="000000"/>
                </a:solidFill>
                <a:effectLst/>
                <a:latin typeface="+mj-lt"/>
                <a:cs typeface="Times New Roman" panose="02020603050405020304" pitchFamily="18" charset="0"/>
              </a:rPr>
              <a:t>type</a:t>
            </a:r>
            <a:endParaRPr kumimoji="0" lang="it-IT" altLang="it-IT" sz="2000" b="0" i="0" u="none" strike="noStrike" cap="none" normalizeH="0" baseline="0" dirty="0">
              <a:ln>
                <a:noFill/>
              </a:ln>
              <a:solidFill>
                <a:schemeClr val="tx1"/>
              </a:solidFill>
              <a:effectLst/>
              <a:latin typeface="+mj-lt"/>
            </a:endParaRPr>
          </a:p>
        </p:txBody>
      </p:sp>
      <p:cxnSp>
        <p:nvCxnSpPr>
          <p:cNvPr id="7" name="Connettore a gomito 6">
            <a:extLst>
              <a:ext uri="{FF2B5EF4-FFF2-40B4-BE49-F238E27FC236}">
                <a16:creationId xmlns:a16="http://schemas.microsoft.com/office/drawing/2014/main" id="{7FEF3D2C-97D5-5E0E-ACF5-9DCE97B2AFC4}"/>
              </a:ext>
            </a:extLst>
          </p:cNvPr>
          <p:cNvCxnSpPr>
            <a:cxnSpLocks/>
            <a:stCxn id="34" idx="0"/>
            <a:endCxn id="3" idx="2"/>
          </p:cNvCxnSpPr>
          <p:nvPr/>
        </p:nvCxnSpPr>
        <p:spPr>
          <a:xfrm rot="5400000" flipH="1" flipV="1">
            <a:off x="1613771" y="2917728"/>
            <a:ext cx="1375656" cy="1149223"/>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932392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0D7AF43-2AFC-A2F4-86F0-D1AFF8A1A62A}"/>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8250E7A-80C7-40ED-C035-E17969C1BEAD}"/>
              </a:ext>
            </a:extLst>
          </p:cNvPr>
          <p:cNvSpPr>
            <a:spLocks noGrp="1"/>
          </p:cNvSpPr>
          <p:nvPr>
            <p:ph type="sldNum" sz="quarter" idx="12"/>
          </p:nvPr>
        </p:nvSpPr>
        <p:spPr/>
        <p:txBody>
          <a:bodyPr/>
          <a:lstStyle/>
          <a:p>
            <a:fld id="{8E616805-63D1-4E18-B3AF-CF118F4DB48F}" type="slidenum">
              <a:rPr lang="it-IT" smtClean="0"/>
              <a:t>5</a:t>
            </a:fld>
            <a:endParaRPr lang="it-IT" dirty="0"/>
          </a:p>
        </p:txBody>
      </p:sp>
      <p:sp>
        <p:nvSpPr>
          <p:cNvPr id="8" name="Segnaposto piè di pagina 6">
            <a:extLst>
              <a:ext uri="{FF2B5EF4-FFF2-40B4-BE49-F238E27FC236}">
                <a16:creationId xmlns:a16="http://schemas.microsoft.com/office/drawing/2014/main" id="{C024681D-08BB-15C2-5F76-66062DC942A8}"/>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677BB12F-2ACC-D13B-E286-0D68B459A292}"/>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6706FB4B-1B54-4176-096C-E2E53A8A9D96}"/>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113" name="Rettangolo 112">
            <a:extLst>
              <a:ext uri="{FF2B5EF4-FFF2-40B4-BE49-F238E27FC236}">
                <a16:creationId xmlns:a16="http://schemas.microsoft.com/office/drawing/2014/main" id="{99B746F5-2AAA-9331-0730-F16C762A9CEB}"/>
              </a:ext>
            </a:extLst>
          </p:cNvPr>
          <p:cNvSpPr/>
          <p:nvPr/>
        </p:nvSpPr>
        <p:spPr>
          <a:xfrm>
            <a:off x="241300" y="1392438"/>
            <a:ext cx="8839200" cy="4827387"/>
          </a:xfrm>
          <a:prstGeom prst="rect">
            <a:avLst/>
          </a:prstGeom>
          <a:solidFill>
            <a:srgbClr val="FFFFFF">
              <a:alpha val="6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a:latin typeface="+mj-lt"/>
            </a:endParaRPr>
          </a:p>
        </p:txBody>
      </p:sp>
      <p:sp>
        <p:nvSpPr>
          <p:cNvPr id="114" name="Rettangolo 40">
            <a:extLst>
              <a:ext uri="{FF2B5EF4-FFF2-40B4-BE49-F238E27FC236}">
                <a16:creationId xmlns:a16="http://schemas.microsoft.com/office/drawing/2014/main" id="{4D52B682-CCFF-E50B-BFCC-55FDD1CE668A}"/>
              </a:ext>
            </a:extLst>
          </p:cNvPr>
          <p:cNvSpPr>
            <a:spLocks noChangeArrowheads="1"/>
          </p:cNvSpPr>
          <p:nvPr/>
        </p:nvSpPr>
        <p:spPr bwMode="auto">
          <a:xfrm>
            <a:off x="9610858" y="2841490"/>
            <a:ext cx="1424882" cy="1477328"/>
          </a:xfrm>
          <a:prstGeom prst="flowChartProcess">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400" dirty="0"/>
              <a:t>FP removal and NP append </a:t>
            </a:r>
            <a:endParaRPr kumimoji="0" lang="it-IT" altLang="it-IT" sz="2400" b="0" i="0" u="none" strike="noStrike" cap="none" normalizeH="0" baseline="0" dirty="0">
              <a:ln>
                <a:noFill/>
              </a:ln>
              <a:solidFill>
                <a:schemeClr val="tx1"/>
              </a:solidFill>
              <a:effectLst/>
              <a:latin typeface="+mj-lt"/>
            </a:endParaRPr>
          </a:p>
        </p:txBody>
      </p:sp>
      <p:cxnSp>
        <p:nvCxnSpPr>
          <p:cNvPr id="115" name="Connettore a gomito 114">
            <a:extLst>
              <a:ext uri="{FF2B5EF4-FFF2-40B4-BE49-F238E27FC236}">
                <a16:creationId xmlns:a16="http://schemas.microsoft.com/office/drawing/2014/main" id="{C935B1B4-2F22-F86C-228F-8803F9048571}"/>
              </a:ext>
            </a:extLst>
          </p:cNvPr>
          <p:cNvCxnSpPr>
            <a:cxnSpLocks/>
            <a:endCxn id="114" idx="0"/>
          </p:cNvCxnSpPr>
          <p:nvPr/>
        </p:nvCxnSpPr>
        <p:spPr>
          <a:xfrm rot="10800000" flipV="1">
            <a:off x="10323300" y="1435100"/>
            <a:ext cx="2795801" cy="1406390"/>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6" name="Rettangolo 40">
            <a:extLst>
              <a:ext uri="{FF2B5EF4-FFF2-40B4-BE49-F238E27FC236}">
                <a16:creationId xmlns:a16="http://schemas.microsoft.com/office/drawing/2014/main" id="{F0596F45-F618-1A2E-179E-7EA4F4BEE202}"/>
              </a:ext>
            </a:extLst>
          </p:cNvPr>
          <p:cNvSpPr>
            <a:spLocks noChangeArrowheads="1"/>
          </p:cNvSpPr>
          <p:nvPr/>
        </p:nvSpPr>
        <p:spPr bwMode="auto">
          <a:xfrm>
            <a:off x="7007330" y="2821298"/>
            <a:ext cx="1752622" cy="1834515"/>
          </a:xfrm>
          <a:prstGeom prst="flowChartDocumen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dirty="0">
                <a:ln>
                  <a:noFill/>
                </a:ln>
                <a:solidFill>
                  <a:schemeClr val="tx1"/>
                </a:solidFill>
                <a:effectLst/>
                <a:latin typeface="+mj-lt"/>
              </a:rPr>
              <a:t>Datab</a:t>
            </a:r>
            <a:r>
              <a:rPr lang="en-US" altLang="it-IT" sz="2400" dirty="0">
                <a:latin typeface="+mj-lt"/>
              </a:rPr>
              <a:t>ase of shallow landslides (DBSL)</a:t>
            </a:r>
            <a:endParaRPr kumimoji="0" lang="it-IT" altLang="it-IT" sz="2400" b="0" i="0" u="none" strike="noStrike" cap="none" normalizeH="0" baseline="0" dirty="0">
              <a:ln>
                <a:noFill/>
              </a:ln>
              <a:solidFill>
                <a:schemeClr val="tx1"/>
              </a:solidFill>
              <a:effectLst/>
              <a:latin typeface="+mj-lt"/>
            </a:endParaRPr>
          </a:p>
        </p:txBody>
      </p:sp>
      <p:cxnSp>
        <p:nvCxnSpPr>
          <p:cNvPr id="117" name="Connettore a gomito 116">
            <a:extLst>
              <a:ext uri="{FF2B5EF4-FFF2-40B4-BE49-F238E27FC236}">
                <a16:creationId xmlns:a16="http://schemas.microsoft.com/office/drawing/2014/main" id="{2AD762C3-78E0-53B9-7A6B-CC6C686D483A}"/>
              </a:ext>
            </a:extLst>
          </p:cNvPr>
          <p:cNvCxnSpPr>
            <a:cxnSpLocks/>
            <a:stCxn id="114" idx="1"/>
            <a:endCxn id="116" idx="3"/>
          </p:cNvCxnSpPr>
          <p:nvPr/>
        </p:nvCxnSpPr>
        <p:spPr>
          <a:xfrm rot="10800000" flipV="1">
            <a:off x="8759952" y="3580154"/>
            <a:ext cx="850906" cy="158402"/>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8" name="Rettangolo 40">
            <a:extLst>
              <a:ext uri="{FF2B5EF4-FFF2-40B4-BE49-F238E27FC236}">
                <a16:creationId xmlns:a16="http://schemas.microsoft.com/office/drawing/2014/main" id="{1B13CED8-6F79-2234-8876-D169E712B732}"/>
              </a:ext>
            </a:extLst>
          </p:cNvPr>
          <p:cNvSpPr>
            <a:spLocks noChangeArrowheads="1"/>
          </p:cNvSpPr>
          <p:nvPr/>
        </p:nvSpPr>
        <p:spPr bwMode="auto">
          <a:xfrm>
            <a:off x="3683000" y="3155505"/>
            <a:ext cx="2424560" cy="369332"/>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it-IT" altLang="it-IT" sz="2400" dirty="0" err="1">
                <a:solidFill>
                  <a:srgbClr val="000000"/>
                </a:solidFill>
                <a:latin typeface="+mj-lt"/>
                <a:cs typeface="Times New Roman" panose="02020603050405020304" pitchFamily="18" charset="0"/>
              </a:rPr>
              <a:t>Spatial</a:t>
            </a:r>
            <a:r>
              <a:rPr lang="it-IT" altLang="it-IT" sz="2400" dirty="0">
                <a:solidFill>
                  <a:srgbClr val="000000"/>
                </a:solidFill>
                <a:latin typeface="+mj-lt"/>
                <a:cs typeface="Times New Roman" panose="02020603050405020304" pitchFamily="18" charset="0"/>
              </a:rPr>
              <a:t> </a:t>
            </a:r>
            <a:r>
              <a:rPr lang="it-IT" altLang="it-IT" sz="2400" dirty="0" err="1">
                <a:solidFill>
                  <a:srgbClr val="000000"/>
                </a:solidFill>
                <a:latin typeface="+mj-lt"/>
                <a:cs typeface="Times New Roman" panose="02020603050405020304" pitchFamily="18" charset="0"/>
              </a:rPr>
              <a:t>analysis</a:t>
            </a:r>
            <a:endParaRPr lang="it-IT" altLang="it-IT" sz="2400" dirty="0">
              <a:solidFill>
                <a:srgbClr val="000000"/>
              </a:solidFill>
              <a:latin typeface="+mj-lt"/>
              <a:cs typeface="Times New Roman" panose="02020603050405020304" pitchFamily="18" charset="0"/>
            </a:endParaRPr>
          </a:p>
        </p:txBody>
      </p:sp>
      <p:sp>
        <p:nvSpPr>
          <p:cNvPr id="119" name="Rettangolo 118">
            <a:extLst>
              <a:ext uri="{FF2B5EF4-FFF2-40B4-BE49-F238E27FC236}">
                <a16:creationId xmlns:a16="http://schemas.microsoft.com/office/drawing/2014/main" id="{A5FCE7ED-1C1C-68E8-A006-78B550604C1D}"/>
              </a:ext>
            </a:extLst>
          </p:cNvPr>
          <p:cNvSpPr>
            <a:spLocks noChangeArrowheads="1"/>
          </p:cNvSpPr>
          <p:nvPr/>
        </p:nvSpPr>
        <p:spPr bwMode="auto">
          <a:xfrm>
            <a:off x="4022269" y="3907684"/>
            <a:ext cx="1803400"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Magnitude</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frequency</a:t>
            </a:r>
            <a:endParaRPr kumimoji="0" lang="it-IT" altLang="it-IT" sz="2400" b="0" i="0" u="none" strike="noStrike" cap="none" normalizeH="0" baseline="0" dirty="0">
              <a:ln>
                <a:noFill/>
              </a:ln>
              <a:solidFill>
                <a:schemeClr val="tx1"/>
              </a:solidFill>
              <a:effectLst/>
              <a:latin typeface="+mj-lt"/>
            </a:endParaRPr>
          </a:p>
        </p:txBody>
      </p:sp>
      <p:sp>
        <p:nvSpPr>
          <p:cNvPr id="120" name="Rettangolo 40">
            <a:extLst>
              <a:ext uri="{FF2B5EF4-FFF2-40B4-BE49-F238E27FC236}">
                <a16:creationId xmlns:a16="http://schemas.microsoft.com/office/drawing/2014/main" id="{EAB8C163-1F14-27BB-67FA-34C0A7B1E68A}"/>
              </a:ext>
            </a:extLst>
          </p:cNvPr>
          <p:cNvSpPr>
            <a:spLocks noChangeArrowheads="1"/>
          </p:cNvSpPr>
          <p:nvPr/>
        </p:nvSpPr>
        <p:spPr bwMode="auto">
          <a:xfrm>
            <a:off x="3872930" y="5257482"/>
            <a:ext cx="2044700"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Lenght</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-to-</a:t>
            </a:r>
            <a:r>
              <a:rPr kumimoji="0" lang="it-IT" altLang="it-IT" sz="2400" b="0" i="0" u="none" strike="noStrike" cap="none" normalizeH="0" baseline="0" dirty="0" err="1">
                <a:ln>
                  <a:noFill/>
                </a:ln>
                <a:solidFill>
                  <a:srgbClr val="000000"/>
                </a:solidFill>
                <a:effectLst/>
                <a:latin typeface="+mj-lt"/>
                <a:cs typeface="Times New Roman" panose="02020603050405020304" pitchFamily="18" charset="0"/>
              </a:rPr>
              <a:t>width</a:t>
            </a:r>
            <a:r>
              <a:rPr kumimoji="0" lang="it-IT" altLang="it-IT" sz="2400" b="0" i="0" u="none" strike="noStrike" cap="none" normalizeH="0" baseline="0" dirty="0">
                <a:ln>
                  <a:noFill/>
                </a:ln>
                <a:solidFill>
                  <a:srgbClr val="000000"/>
                </a:solidFill>
                <a:effectLst/>
                <a:latin typeface="+mj-lt"/>
                <a:cs typeface="Times New Roman" panose="02020603050405020304" pitchFamily="18" charset="0"/>
              </a:rPr>
              <a:t> ratio</a:t>
            </a:r>
            <a:endParaRPr kumimoji="0" lang="it-IT" altLang="it-IT" sz="2400" b="0" i="0" u="none" strike="noStrike" cap="none" normalizeH="0" baseline="0" dirty="0">
              <a:ln>
                <a:noFill/>
              </a:ln>
              <a:solidFill>
                <a:schemeClr val="tx1"/>
              </a:solidFill>
              <a:effectLst/>
              <a:latin typeface="+mj-lt"/>
            </a:endParaRPr>
          </a:p>
        </p:txBody>
      </p:sp>
      <p:sp>
        <p:nvSpPr>
          <p:cNvPr id="121" name="Rettangolo 40">
            <a:extLst>
              <a:ext uri="{FF2B5EF4-FFF2-40B4-BE49-F238E27FC236}">
                <a16:creationId xmlns:a16="http://schemas.microsoft.com/office/drawing/2014/main" id="{7514AFAA-13DC-4A1A-D6E2-011A8603EA06}"/>
              </a:ext>
            </a:extLst>
          </p:cNvPr>
          <p:cNvSpPr>
            <a:spLocks noChangeArrowheads="1"/>
          </p:cNvSpPr>
          <p:nvPr/>
        </p:nvSpPr>
        <p:spPr bwMode="auto">
          <a:xfrm>
            <a:off x="3745930" y="2033994"/>
            <a:ext cx="2298700" cy="738664"/>
          </a:xfrm>
          <a:prstGeom prst="rec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it-IT" altLang="it-IT" sz="2400" dirty="0" err="1">
                <a:solidFill>
                  <a:srgbClr val="000000"/>
                </a:solidFill>
                <a:latin typeface="+mj-lt"/>
                <a:cs typeface="Times New Roman" panose="02020603050405020304" pitchFamily="18" charset="0"/>
              </a:rPr>
              <a:t>Morphometric</a:t>
            </a:r>
            <a:r>
              <a:rPr lang="it-IT" altLang="it-IT" sz="2400" dirty="0">
                <a:solidFill>
                  <a:srgbClr val="000000"/>
                </a:solidFill>
                <a:latin typeface="+mj-lt"/>
                <a:cs typeface="Times New Roman" panose="02020603050405020304" pitchFamily="18" charset="0"/>
              </a:rPr>
              <a:t> </a:t>
            </a:r>
            <a:r>
              <a:rPr lang="it-IT" altLang="it-IT" sz="2400" dirty="0" err="1">
                <a:solidFill>
                  <a:srgbClr val="000000"/>
                </a:solidFill>
                <a:latin typeface="+mj-lt"/>
                <a:cs typeface="Times New Roman" panose="02020603050405020304" pitchFamily="18" charset="0"/>
              </a:rPr>
              <a:t>analysis</a:t>
            </a:r>
            <a:endParaRPr lang="it-IT" altLang="it-IT" sz="2400" dirty="0">
              <a:solidFill>
                <a:srgbClr val="000000"/>
              </a:solidFill>
              <a:latin typeface="+mj-lt"/>
              <a:cs typeface="Times New Roman" panose="02020603050405020304" pitchFamily="18" charset="0"/>
            </a:endParaRPr>
          </a:p>
        </p:txBody>
      </p:sp>
      <p:sp>
        <p:nvSpPr>
          <p:cNvPr id="122" name="Documento 121">
            <a:extLst>
              <a:ext uri="{FF2B5EF4-FFF2-40B4-BE49-F238E27FC236}">
                <a16:creationId xmlns:a16="http://schemas.microsoft.com/office/drawing/2014/main" id="{F9C38123-C719-EDF0-2C10-97837A8FB287}"/>
              </a:ext>
            </a:extLst>
          </p:cNvPr>
          <p:cNvSpPr/>
          <p:nvPr/>
        </p:nvSpPr>
        <p:spPr>
          <a:xfrm>
            <a:off x="678075" y="2384113"/>
            <a:ext cx="1728000" cy="2293144"/>
          </a:xfrm>
          <a:prstGeom prst="flowChartDocumen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it-IT" sz="2400" dirty="0" err="1">
                <a:solidFill>
                  <a:srgbClr val="000000"/>
                </a:solidFill>
                <a:latin typeface="+mj-lt"/>
                <a:cs typeface="Times New Roman" panose="02020603050405020304" pitchFamily="18" charset="0"/>
              </a:rPr>
              <a:t>Italian</a:t>
            </a:r>
            <a:r>
              <a:rPr lang="it-IT" sz="2400" dirty="0">
                <a:solidFill>
                  <a:srgbClr val="000000"/>
                </a:solidFill>
                <a:latin typeface="+mj-lt"/>
                <a:cs typeface="Times New Roman" panose="02020603050405020304" pitchFamily="18" charset="0"/>
              </a:rPr>
              <a:t> National </a:t>
            </a:r>
            <a:r>
              <a:rPr lang="it-IT" sz="2400" dirty="0" err="1">
                <a:solidFill>
                  <a:srgbClr val="000000"/>
                </a:solidFill>
                <a:latin typeface="+mj-lt"/>
                <a:cs typeface="Times New Roman" panose="02020603050405020304" pitchFamily="18" charset="0"/>
              </a:rPr>
              <a:t>Landslide</a:t>
            </a:r>
            <a:r>
              <a:rPr lang="it-IT" sz="2400" dirty="0">
                <a:solidFill>
                  <a:srgbClr val="000000"/>
                </a:solidFill>
                <a:latin typeface="+mj-lt"/>
                <a:cs typeface="Times New Roman" panose="02020603050405020304" pitchFamily="18" charset="0"/>
              </a:rPr>
              <a:t> Inventory</a:t>
            </a:r>
          </a:p>
          <a:p>
            <a:pPr algn="ctr" eaLnBrk="0" fontAlgn="base" hangingPunct="0">
              <a:spcBef>
                <a:spcPct val="0"/>
              </a:spcBef>
              <a:spcAft>
                <a:spcPct val="0"/>
              </a:spcAft>
            </a:pPr>
            <a:r>
              <a:rPr lang="it-IT" sz="2400" dirty="0">
                <a:solidFill>
                  <a:srgbClr val="000000"/>
                </a:solidFill>
                <a:latin typeface="+mj-lt"/>
                <a:cs typeface="Times New Roman" panose="02020603050405020304" pitchFamily="18" charset="0"/>
              </a:rPr>
              <a:t>(IFFI) </a:t>
            </a:r>
          </a:p>
        </p:txBody>
      </p:sp>
      <p:cxnSp>
        <p:nvCxnSpPr>
          <p:cNvPr id="123" name="Connettore a gomito 122">
            <a:extLst>
              <a:ext uri="{FF2B5EF4-FFF2-40B4-BE49-F238E27FC236}">
                <a16:creationId xmlns:a16="http://schemas.microsoft.com/office/drawing/2014/main" id="{5F2C8FDF-F7CD-D95B-9D7D-E5016771F6AC}"/>
              </a:ext>
            </a:extLst>
          </p:cNvPr>
          <p:cNvCxnSpPr>
            <a:cxnSpLocks/>
            <a:stCxn id="116" idx="1"/>
            <a:endCxn id="121" idx="3"/>
          </p:cNvCxnSpPr>
          <p:nvPr/>
        </p:nvCxnSpPr>
        <p:spPr>
          <a:xfrm rot="10800000">
            <a:off x="6044630" y="2403326"/>
            <a:ext cx="962700" cy="133523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Connettore a gomito 124">
            <a:extLst>
              <a:ext uri="{FF2B5EF4-FFF2-40B4-BE49-F238E27FC236}">
                <a16:creationId xmlns:a16="http://schemas.microsoft.com/office/drawing/2014/main" id="{315737AB-6EC2-2303-E79E-B0D6A6820CFA}"/>
              </a:ext>
            </a:extLst>
          </p:cNvPr>
          <p:cNvCxnSpPr>
            <a:cxnSpLocks/>
            <a:stCxn id="116" idx="1"/>
            <a:endCxn id="119" idx="3"/>
          </p:cNvCxnSpPr>
          <p:nvPr/>
        </p:nvCxnSpPr>
        <p:spPr>
          <a:xfrm rot="10800000" flipV="1">
            <a:off x="5825670" y="3738556"/>
            <a:ext cx="1181661" cy="53846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6" name="Connettore a gomito 125">
            <a:extLst>
              <a:ext uri="{FF2B5EF4-FFF2-40B4-BE49-F238E27FC236}">
                <a16:creationId xmlns:a16="http://schemas.microsoft.com/office/drawing/2014/main" id="{C826AC68-03F7-154F-A802-F0CC6ED5A457}"/>
              </a:ext>
            </a:extLst>
          </p:cNvPr>
          <p:cNvCxnSpPr>
            <a:cxnSpLocks/>
            <a:stCxn id="116" idx="1"/>
            <a:endCxn id="118" idx="3"/>
          </p:cNvCxnSpPr>
          <p:nvPr/>
        </p:nvCxnSpPr>
        <p:spPr>
          <a:xfrm rot="10800000">
            <a:off x="6107560" y="3340172"/>
            <a:ext cx="899770" cy="398385"/>
          </a:xfrm>
          <a:prstGeom prst="bentConnector3">
            <a:avLst>
              <a:gd name="adj1" fmla="val 65277"/>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Connettore a gomito 126">
            <a:extLst>
              <a:ext uri="{FF2B5EF4-FFF2-40B4-BE49-F238E27FC236}">
                <a16:creationId xmlns:a16="http://schemas.microsoft.com/office/drawing/2014/main" id="{315B50DC-9CC5-E098-41E6-4714A6F2C44C}"/>
              </a:ext>
            </a:extLst>
          </p:cNvPr>
          <p:cNvCxnSpPr>
            <a:cxnSpLocks/>
            <a:stCxn id="122" idx="3"/>
            <a:endCxn id="121" idx="1"/>
          </p:cNvCxnSpPr>
          <p:nvPr/>
        </p:nvCxnSpPr>
        <p:spPr>
          <a:xfrm flipV="1">
            <a:off x="2406075" y="2403326"/>
            <a:ext cx="1339855" cy="1127359"/>
          </a:xfrm>
          <a:prstGeom prst="bentConnector3">
            <a:avLst>
              <a:gd name="adj1" fmla="val 60259"/>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Connettore a gomito 127">
            <a:extLst>
              <a:ext uri="{FF2B5EF4-FFF2-40B4-BE49-F238E27FC236}">
                <a16:creationId xmlns:a16="http://schemas.microsoft.com/office/drawing/2014/main" id="{91CD4733-F7C0-84FE-AE97-64E64307C826}"/>
              </a:ext>
            </a:extLst>
          </p:cNvPr>
          <p:cNvCxnSpPr>
            <a:cxnSpLocks/>
            <a:stCxn id="122" idx="3"/>
            <a:endCxn id="118" idx="1"/>
          </p:cNvCxnSpPr>
          <p:nvPr/>
        </p:nvCxnSpPr>
        <p:spPr>
          <a:xfrm flipV="1">
            <a:off x="2406075" y="3340171"/>
            <a:ext cx="1276925" cy="190514"/>
          </a:xfrm>
          <a:prstGeom prst="bentConnector3">
            <a:avLst>
              <a:gd name="adj1" fmla="val 6357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Connettore a gomito 128">
            <a:extLst>
              <a:ext uri="{FF2B5EF4-FFF2-40B4-BE49-F238E27FC236}">
                <a16:creationId xmlns:a16="http://schemas.microsoft.com/office/drawing/2014/main" id="{7C982913-4DB1-4083-2500-79258905F6C5}"/>
              </a:ext>
            </a:extLst>
          </p:cNvPr>
          <p:cNvCxnSpPr>
            <a:cxnSpLocks/>
            <a:stCxn id="122" idx="3"/>
            <a:endCxn id="119" idx="1"/>
          </p:cNvCxnSpPr>
          <p:nvPr/>
        </p:nvCxnSpPr>
        <p:spPr>
          <a:xfrm>
            <a:off x="2406075" y="3530685"/>
            <a:ext cx="1616194" cy="746331"/>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0" name="CasellaDiTesto 77">
            <a:extLst>
              <a:ext uri="{FF2B5EF4-FFF2-40B4-BE49-F238E27FC236}">
                <a16:creationId xmlns:a16="http://schemas.microsoft.com/office/drawing/2014/main" id="{B69C74DD-6B52-4442-1B38-A0ABDB940A3B}"/>
              </a:ext>
            </a:extLst>
          </p:cNvPr>
          <p:cNvSpPr txBox="1">
            <a:spLocks noChangeArrowheads="1"/>
          </p:cNvSpPr>
          <p:nvPr/>
        </p:nvSpPr>
        <p:spPr bwMode="auto">
          <a:xfrm>
            <a:off x="190500" y="5887978"/>
            <a:ext cx="46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Statistical analysis and </a:t>
            </a:r>
            <a:r>
              <a:rPr kumimoji="0" lang="it-IT" altLang="it-IT" sz="20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comparison</a:t>
            </a:r>
            <a:endParaRPr kumimoji="0" lang="it-IT" altLang="it-IT" sz="2000" b="0" i="0" u="none" strike="noStrike" cap="none" normalizeH="0" baseline="0" dirty="0">
              <a:ln>
                <a:noFill/>
              </a:ln>
              <a:solidFill>
                <a:schemeClr val="tx1"/>
              </a:solidFill>
              <a:effectLst/>
              <a:latin typeface="+mj-lt"/>
            </a:endParaRPr>
          </a:p>
        </p:txBody>
      </p:sp>
      <p:cxnSp>
        <p:nvCxnSpPr>
          <p:cNvPr id="3" name="Connettore a gomito 2">
            <a:extLst>
              <a:ext uri="{FF2B5EF4-FFF2-40B4-BE49-F238E27FC236}">
                <a16:creationId xmlns:a16="http://schemas.microsoft.com/office/drawing/2014/main" id="{E42876BF-6EC7-2006-EF0B-E0E938A16CEC}"/>
              </a:ext>
            </a:extLst>
          </p:cNvPr>
          <p:cNvCxnSpPr>
            <a:cxnSpLocks/>
            <a:stCxn id="116" idx="2"/>
            <a:endCxn id="120" idx="3"/>
          </p:cNvCxnSpPr>
          <p:nvPr/>
        </p:nvCxnSpPr>
        <p:spPr>
          <a:xfrm rot="5400000">
            <a:off x="6354495" y="4097667"/>
            <a:ext cx="1092283" cy="1966011"/>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Documento 3">
            <a:extLst>
              <a:ext uri="{FF2B5EF4-FFF2-40B4-BE49-F238E27FC236}">
                <a16:creationId xmlns:a16="http://schemas.microsoft.com/office/drawing/2014/main" id="{F295B8F2-5746-799D-F73D-80E89A2DBA9A}"/>
              </a:ext>
            </a:extLst>
          </p:cNvPr>
          <p:cNvSpPr/>
          <p:nvPr/>
        </p:nvSpPr>
        <p:spPr>
          <a:xfrm>
            <a:off x="1814847" y="1547308"/>
            <a:ext cx="1131656" cy="458629"/>
          </a:xfrm>
          <a:prstGeom prst="flowChartDocument">
            <a:avLst/>
          </a:prstGeom>
          <a:solidFill>
            <a:schemeClr val="bg1">
              <a:lumMod val="85000"/>
            </a:schemeClr>
          </a:solidFill>
          <a:ln w="12700">
            <a:solidFill>
              <a:srgbClr val="000000"/>
            </a:solidFill>
            <a:miter lim="800000"/>
            <a:headEnd/>
            <a:tailEnd/>
          </a:ln>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it-IT" sz="2400" dirty="0">
                <a:solidFill>
                  <a:srgbClr val="000000"/>
                </a:solidFill>
                <a:latin typeface="+mj-lt"/>
                <a:cs typeface="Times New Roman" panose="02020603050405020304" pitchFamily="18" charset="0"/>
              </a:rPr>
              <a:t>DEM</a:t>
            </a:r>
          </a:p>
        </p:txBody>
      </p:sp>
      <p:cxnSp>
        <p:nvCxnSpPr>
          <p:cNvPr id="12" name="Connettore a gomito 11">
            <a:extLst>
              <a:ext uri="{FF2B5EF4-FFF2-40B4-BE49-F238E27FC236}">
                <a16:creationId xmlns:a16="http://schemas.microsoft.com/office/drawing/2014/main" id="{F958730C-C24A-40A7-41DE-10E8E8ECB132}"/>
              </a:ext>
            </a:extLst>
          </p:cNvPr>
          <p:cNvCxnSpPr>
            <a:cxnSpLocks/>
            <a:stCxn id="4" idx="3"/>
            <a:endCxn id="121" idx="0"/>
          </p:cNvCxnSpPr>
          <p:nvPr/>
        </p:nvCxnSpPr>
        <p:spPr>
          <a:xfrm>
            <a:off x="2946503" y="1776623"/>
            <a:ext cx="1948777" cy="257371"/>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122081"/>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289C83B-0A23-3196-F05B-4780D3883D52}"/>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D521CC1-5BCB-5B73-9760-88425B68742A}"/>
              </a:ext>
            </a:extLst>
          </p:cNvPr>
          <p:cNvSpPr>
            <a:spLocks noGrp="1"/>
          </p:cNvSpPr>
          <p:nvPr>
            <p:ph type="sldNum" sz="quarter" idx="12"/>
          </p:nvPr>
        </p:nvSpPr>
        <p:spPr/>
        <p:txBody>
          <a:bodyPr/>
          <a:lstStyle/>
          <a:p>
            <a:fld id="{8E616805-63D1-4E18-B3AF-CF118F4DB48F}" type="slidenum">
              <a:rPr lang="it-IT" smtClean="0"/>
              <a:t>6</a:t>
            </a:fld>
            <a:endParaRPr lang="it-IT" dirty="0"/>
          </a:p>
        </p:txBody>
      </p:sp>
      <p:sp>
        <p:nvSpPr>
          <p:cNvPr id="8" name="Segnaposto piè di pagina 6">
            <a:extLst>
              <a:ext uri="{FF2B5EF4-FFF2-40B4-BE49-F238E27FC236}">
                <a16:creationId xmlns:a16="http://schemas.microsoft.com/office/drawing/2014/main" id="{08E1BCC2-8D35-95D7-3059-5B600E735982}"/>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420EBA47-8655-502C-A196-88F2A47286E7}"/>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23236902-ABB4-5383-11DC-22644D91C564}"/>
              </a:ext>
            </a:extLst>
          </p:cNvPr>
          <p:cNvPicPr>
            <a:picLocks noGrp="1" noChangeAspect="1"/>
          </p:cNvPicPr>
          <p:nvPr>
            <p:ph idx="1"/>
          </p:nvPr>
        </p:nvPicPr>
        <p:blipFill>
          <a:blip r:embed="rId5"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32" name="CasellaDiTesto 31">
            <a:extLst>
              <a:ext uri="{FF2B5EF4-FFF2-40B4-BE49-F238E27FC236}">
                <a16:creationId xmlns:a16="http://schemas.microsoft.com/office/drawing/2014/main" id="{DDF5533E-D657-3E26-0D22-AD6767427F10}"/>
              </a:ext>
            </a:extLst>
          </p:cNvPr>
          <p:cNvSpPr txBox="1"/>
          <p:nvPr/>
        </p:nvSpPr>
        <p:spPr>
          <a:xfrm>
            <a:off x="7448012" y="1085639"/>
            <a:ext cx="4627657" cy="4154984"/>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2200" dirty="0"/>
              <a:t>Workflow applied in northern Tuscany (Italy, Massa-Carrara sheet n. 249, 1:50,000 scale) as part of the National Geological Mapping Project (CARG), commissioned by ISPRA</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Area spanning for ca. 600 km</a:t>
            </a:r>
            <a:r>
              <a:rPr lang="en-US" sz="2200" baseline="30000" dirty="0"/>
              <a:t>2</a:t>
            </a:r>
            <a:r>
              <a:rPr lang="en-US" sz="2200" dirty="0"/>
              <a:t> from the Ligurian Sea to the tectonically active </a:t>
            </a:r>
            <a:r>
              <a:rPr lang="en-US" sz="2200" dirty="0" err="1"/>
              <a:t>Garfagnana</a:t>
            </a:r>
            <a:r>
              <a:rPr lang="en-US" sz="2200" dirty="0"/>
              <a:t> graben, including the Apuan Alps  Metamorphic Core Complex.</a:t>
            </a:r>
          </a:p>
        </p:txBody>
      </p:sp>
      <p:grpSp>
        <p:nvGrpSpPr>
          <p:cNvPr id="36" name="Gruppo 35">
            <a:extLst>
              <a:ext uri="{FF2B5EF4-FFF2-40B4-BE49-F238E27FC236}">
                <a16:creationId xmlns:a16="http://schemas.microsoft.com/office/drawing/2014/main" id="{50BCB79D-FB20-2BE6-DFA4-66A2ED47B7C0}"/>
              </a:ext>
            </a:extLst>
          </p:cNvPr>
          <p:cNvGrpSpPr/>
          <p:nvPr/>
        </p:nvGrpSpPr>
        <p:grpSpPr>
          <a:xfrm>
            <a:off x="92901" y="484290"/>
            <a:ext cx="7341361" cy="4956379"/>
            <a:chOff x="92901" y="598590"/>
            <a:chExt cx="7341361" cy="4956379"/>
          </a:xfrm>
        </p:grpSpPr>
        <p:pic>
          <p:nvPicPr>
            <p:cNvPr id="4" name="Immagine 3">
              <a:extLst>
                <a:ext uri="{FF2B5EF4-FFF2-40B4-BE49-F238E27FC236}">
                  <a16:creationId xmlns:a16="http://schemas.microsoft.com/office/drawing/2014/main" id="{E17D26B8-F6CB-F6C2-2779-2277A23E156B}"/>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2901" y="1021977"/>
              <a:ext cx="7341361" cy="4532992"/>
            </a:xfrm>
            <a:prstGeom prst="rect">
              <a:avLst/>
            </a:prstGeom>
          </p:spPr>
        </p:pic>
        <p:grpSp>
          <p:nvGrpSpPr>
            <p:cNvPr id="11" name="Gruppo 10">
              <a:extLst>
                <a:ext uri="{FF2B5EF4-FFF2-40B4-BE49-F238E27FC236}">
                  <a16:creationId xmlns:a16="http://schemas.microsoft.com/office/drawing/2014/main" id="{44CB6804-6AA3-9D04-EEC2-0500C7B004A2}"/>
                </a:ext>
              </a:extLst>
            </p:cNvPr>
            <p:cNvGrpSpPr/>
            <p:nvPr/>
          </p:nvGrpSpPr>
          <p:grpSpPr>
            <a:xfrm>
              <a:off x="92902" y="598590"/>
              <a:ext cx="1454772" cy="2066288"/>
              <a:chOff x="211667" y="1081182"/>
              <a:chExt cx="1454772" cy="2066288"/>
            </a:xfrm>
          </p:grpSpPr>
          <p:pic>
            <p:nvPicPr>
              <p:cNvPr id="7" name="Immagine 6" descr="Immagine che contiene testo, mappa, atlante&#10;&#10;Il contenuto generato dall'IA potrebbe non essere corretto.">
                <a:extLst>
                  <a:ext uri="{FF2B5EF4-FFF2-40B4-BE49-F238E27FC236}">
                    <a16:creationId xmlns:a16="http://schemas.microsoft.com/office/drawing/2014/main" id="{955FB629-B4E3-3D7E-ECE6-13045DEF3C7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667" y="1081182"/>
                <a:ext cx="1454772" cy="2066288"/>
              </a:xfrm>
              <a:prstGeom prst="rect">
                <a:avLst/>
              </a:prstGeom>
            </p:spPr>
          </p:pic>
          <p:sp>
            <p:nvSpPr>
              <p:cNvPr id="10" name="Rettangolo 9">
                <a:extLst>
                  <a:ext uri="{FF2B5EF4-FFF2-40B4-BE49-F238E27FC236}">
                    <a16:creationId xmlns:a16="http://schemas.microsoft.com/office/drawing/2014/main" id="{4F8F6F0D-1D32-8A98-1011-705211A29521}"/>
                  </a:ext>
                </a:extLst>
              </p:cNvPr>
              <p:cNvSpPr/>
              <p:nvPr/>
            </p:nvSpPr>
            <p:spPr>
              <a:xfrm>
                <a:off x="623863" y="1699020"/>
                <a:ext cx="91802" cy="83774"/>
              </a:xfrm>
              <a:prstGeom prst="rect">
                <a:avLst/>
              </a:prstGeom>
              <a:solidFill>
                <a:srgbClr val="FF3300">
                  <a:alpha val="50196"/>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uppo 14">
              <a:extLst>
                <a:ext uri="{FF2B5EF4-FFF2-40B4-BE49-F238E27FC236}">
                  <a16:creationId xmlns:a16="http://schemas.microsoft.com/office/drawing/2014/main" id="{4B672464-EA86-F534-B19C-25EFA4E4EAA6}"/>
                </a:ext>
              </a:extLst>
            </p:cNvPr>
            <p:cNvGrpSpPr/>
            <p:nvPr/>
          </p:nvGrpSpPr>
          <p:grpSpPr>
            <a:xfrm>
              <a:off x="2305050" y="1115439"/>
              <a:ext cx="5024174" cy="276999"/>
              <a:chOff x="1838496" y="5826903"/>
              <a:chExt cx="4864855" cy="276999"/>
            </a:xfrm>
          </p:grpSpPr>
          <p:sp>
            <p:nvSpPr>
              <p:cNvPr id="14" name="CasellaDiTesto 13">
                <a:extLst>
                  <a:ext uri="{FF2B5EF4-FFF2-40B4-BE49-F238E27FC236}">
                    <a16:creationId xmlns:a16="http://schemas.microsoft.com/office/drawing/2014/main" id="{5619AECE-D3D4-9F08-DAC1-5E2A16B9D9EA}"/>
                  </a:ext>
                </a:extLst>
              </p:cNvPr>
              <p:cNvSpPr txBox="1"/>
              <p:nvPr/>
            </p:nvSpPr>
            <p:spPr>
              <a:xfrm>
                <a:off x="1838496" y="5826903"/>
                <a:ext cx="4864855" cy="276999"/>
              </a:xfrm>
              <a:prstGeom prst="rect">
                <a:avLst/>
              </a:prstGeom>
              <a:solidFill>
                <a:schemeClr val="bg1"/>
              </a:solidFill>
            </p:spPr>
            <p:txBody>
              <a:bodyPr wrap="square" rtlCol="0">
                <a:spAutoFit/>
              </a:bodyPr>
              <a:lstStyle/>
              <a:p>
                <a:pPr algn="r"/>
                <a:r>
                  <a:rPr lang="it-IT" sz="1200" dirty="0" err="1"/>
                  <a:t>Multitemporal</a:t>
                </a:r>
                <a:r>
                  <a:rPr lang="it-IT" sz="1200" dirty="0"/>
                  <a:t> </a:t>
                </a:r>
                <a:r>
                  <a:rPr lang="it-IT" sz="1200" dirty="0" err="1"/>
                  <a:t>shallow</a:t>
                </a:r>
                <a:r>
                  <a:rPr lang="it-IT" sz="1200" dirty="0"/>
                  <a:t> </a:t>
                </a:r>
                <a:r>
                  <a:rPr lang="it-IT" sz="1200" dirty="0" err="1"/>
                  <a:t>landslide</a:t>
                </a:r>
                <a:r>
                  <a:rPr lang="it-IT" sz="1200" dirty="0"/>
                  <a:t> </a:t>
                </a:r>
                <a:r>
                  <a:rPr lang="it-IT" sz="1200" dirty="0" err="1"/>
                  <a:t>inventory</a:t>
                </a:r>
                <a:r>
                  <a:rPr lang="it-IT" sz="1200" dirty="0"/>
                  <a:t> (DBSL; </a:t>
                </a:r>
                <a:r>
                  <a:rPr lang="it-IT" sz="1200" dirty="0" err="1"/>
                  <a:t>about</a:t>
                </a:r>
                <a:r>
                  <a:rPr lang="it-IT" sz="1200" dirty="0"/>
                  <a:t> 1300 </a:t>
                </a:r>
                <a:r>
                  <a:rPr lang="it-IT" sz="1200" dirty="0" err="1"/>
                  <a:t>landslides</a:t>
                </a:r>
                <a:r>
                  <a:rPr lang="it-IT" sz="1200" dirty="0"/>
                  <a:t>)</a:t>
                </a:r>
              </a:p>
            </p:txBody>
          </p:sp>
          <p:grpSp>
            <p:nvGrpSpPr>
              <p:cNvPr id="13" name="Gruppo 12">
                <a:extLst>
                  <a:ext uri="{FF2B5EF4-FFF2-40B4-BE49-F238E27FC236}">
                    <a16:creationId xmlns:a16="http://schemas.microsoft.com/office/drawing/2014/main" id="{4846F67C-B13C-4974-DB94-D77C8627E17F}"/>
                  </a:ext>
                </a:extLst>
              </p:cNvPr>
              <p:cNvGrpSpPr/>
              <p:nvPr/>
            </p:nvGrpSpPr>
            <p:grpSpPr>
              <a:xfrm>
                <a:off x="1857735" y="5903666"/>
                <a:ext cx="108000" cy="108000"/>
                <a:chOff x="1857735" y="5903666"/>
                <a:chExt cx="108000" cy="108000"/>
              </a:xfrm>
            </p:grpSpPr>
            <p:sp>
              <p:nvSpPr>
                <p:cNvPr id="6" name="Connettore 5">
                  <a:extLst>
                    <a:ext uri="{FF2B5EF4-FFF2-40B4-BE49-F238E27FC236}">
                      <a16:creationId xmlns:a16="http://schemas.microsoft.com/office/drawing/2014/main" id="{BDFDD1BB-97DE-053D-A20F-E8EA71FBE165}"/>
                    </a:ext>
                  </a:extLst>
                </p:cNvPr>
                <p:cNvSpPr/>
                <p:nvPr/>
              </p:nvSpPr>
              <p:spPr>
                <a:xfrm>
                  <a:off x="1857735" y="5903666"/>
                  <a:ext cx="108000" cy="108000"/>
                </a:xfrm>
                <a:prstGeom prst="flowChartConnector">
                  <a:avLst/>
                </a:prstGeom>
                <a:solidFill>
                  <a:srgbClr val="EFF0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onnettore 11">
                  <a:extLst>
                    <a:ext uri="{FF2B5EF4-FFF2-40B4-BE49-F238E27FC236}">
                      <a16:creationId xmlns:a16="http://schemas.microsoft.com/office/drawing/2014/main" id="{87B72FD6-563D-C6B4-696B-6751530E57A3}"/>
                    </a:ext>
                  </a:extLst>
                </p:cNvPr>
                <p:cNvSpPr/>
                <p:nvPr/>
              </p:nvSpPr>
              <p:spPr>
                <a:xfrm>
                  <a:off x="1893741" y="5942587"/>
                  <a:ext cx="36000" cy="360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16" name="Rettangolo 15">
              <a:extLst>
                <a:ext uri="{FF2B5EF4-FFF2-40B4-BE49-F238E27FC236}">
                  <a16:creationId xmlns:a16="http://schemas.microsoft.com/office/drawing/2014/main" id="{385F3B6E-5BEB-CAE4-0213-87CD7DFA31E5}"/>
                </a:ext>
              </a:extLst>
            </p:cNvPr>
            <p:cNvSpPr/>
            <p:nvPr/>
          </p:nvSpPr>
          <p:spPr>
            <a:xfrm>
              <a:off x="2859109" y="3855219"/>
              <a:ext cx="108000" cy="10800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C425FBD4-EBBD-4605-4320-3234473E5F32}"/>
                </a:ext>
              </a:extLst>
            </p:cNvPr>
            <p:cNvSpPr/>
            <p:nvPr/>
          </p:nvSpPr>
          <p:spPr>
            <a:xfrm>
              <a:off x="2492062" y="5336770"/>
              <a:ext cx="108000" cy="10800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4D982FC0-A969-9A4D-126F-48959B65F474}"/>
                </a:ext>
              </a:extLst>
            </p:cNvPr>
            <p:cNvSpPr/>
            <p:nvPr/>
          </p:nvSpPr>
          <p:spPr>
            <a:xfrm>
              <a:off x="2357930" y="2155469"/>
              <a:ext cx="108000" cy="10800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E523EF97-E137-AC82-5E73-B18536329C4E}"/>
                </a:ext>
              </a:extLst>
            </p:cNvPr>
            <p:cNvSpPr/>
            <p:nvPr/>
          </p:nvSpPr>
          <p:spPr>
            <a:xfrm>
              <a:off x="7221224" y="3462686"/>
              <a:ext cx="108000" cy="10800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5AFB18C3-F75C-A357-7A3D-68F7165C5E47}"/>
                </a:ext>
              </a:extLst>
            </p:cNvPr>
            <p:cNvSpPr txBox="1"/>
            <p:nvPr/>
          </p:nvSpPr>
          <p:spPr>
            <a:xfrm>
              <a:off x="1379835" y="5309978"/>
              <a:ext cx="1032095" cy="161583"/>
            </a:xfrm>
            <a:prstGeom prst="rect">
              <a:avLst/>
            </a:prstGeom>
            <a:solidFill>
              <a:schemeClr val="bg1"/>
            </a:solidFill>
          </p:spPr>
          <p:txBody>
            <a:bodyPr wrap="square" lIns="36000" tIns="0" rIns="36000" bIns="0" rtlCol="0">
              <a:spAutoFit/>
            </a:bodyPr>
            <a:lstStyle/>
            <a:p>
              <a:pPr algn="ctr"/>
              <a:r>
                <a:rPr lang="it-IT" sz="1050" dirty="0"/>
                <a:t>Forte dei Marmi</a:t>
              </a:r>
            </a:p>
          </p:txBody>
        </p:sp>
        <p:sp>
          <p:nvSpPr>
            <p:cNvPr id="21" name="CasellaDiTesto 20">
              <a:extLst>
                <a:ext uri="{FF2B5EF4-FFF2-40B4-BE49-F238E27FC236}">
                  <a16:creationId xmlns:a16="http://schemas.microsoft.com/office/drawing/2014/main" id="{3BB03A63-306A-A9C8-4B29-92A65E18388C}"/>
                </a:ext>
              </a:extLst>
            </p:cNvPr>
            <p:cNvSpPr txBox="1"/>
            <p:nvPr/>
          </p:nvSpPr>
          <p:spPr>
            <a:xfrm>
              <a:off x="2305050" y="3963219"/>
              <a:ext cx="464068" cy="161583"/>
            </a:xfrm>
            <a:prstGeom prst="rect">
              <a:avLst/>
            </a:prstGeom>
            <a:solidFill>
              <a:schemeClr val="bg1"/>
            </a:solidFill>
          </p:spPr>
          <p:txBody>
            <a:bodyPr wrap="square" lIns="36000" tIns="0" rIns="36000" bIns="0" rtlCol="0">
              <a:spAutoFit/>
            </a:bodyPr>
            <a:lstStyle/>
            <a:p>
              <a:pPr algn="ctr"/>
              <a:r>
                <a:rPr lang="it-IT" sz="1050" dirty="0"/>
                <a:t>Massa</a:t>
              </a:r>
            </a:p>
          </p:txBody>
        </p:sp>
        <p:sp>
          <p:nvSpPr>
            <p:cNvPr id="22" name="CasellaDiTesto 21">
              <a:extLst>
                <a:ext uri="{FF2B5EF4-FFF2-40B4-BE49-F238E27FC236}">
                  <a16:creationId xmlns:a16="http://schemas.microsoft.com/office/drawing/2014/main" id="{42408E95-39DF-2A92-E41F-062E234CE112}"/>
                </a:ext>
              </a:extLst>
            </p:cNvPr>
            <p:cNvSpPr txBox="1"/>
            <p:nvPr/>
          </p:nvSpPr>
          <p:spPr>
            <a:xfrm>
              <a:off x="1961101" y="1925623"/>
              <a:ext cx="411188" cy="161583"/>
            </a:xfrm>
            <a:prstGeom prst="rect">
              <a:avLst/>
            </a:prstGeom>
            <a:solidFill>
              <a:schemeClr val="bg1"/>
            </a:solidFill>
          </p:spPr>
          <p:txBody>
            <a:bodyPr wrap="square" lIns="36000" tIns="0" rIns="36000" bIns="0" rtlCol="0">
              <a:spAutoFit/>
            </a:bodyPr>
            <a:lstStyle/>
            <a:p>
              <a:pPr algn="ctr"/>
              <a:r>
                <a:rPr lang="it-IT" sz="1050" dirty="0"/>
                <a:t>Aulla</a:t>
              </a:r>
            </a:p>
          </p:txBody>
        </p:sp>
        <p:sp>
          <p:nvSpPr>
            <p:cNvPr id="24" name="CasellaDiTesto 23">
              <a:extLst>
                <a:ext uri="{FF2B5EF4-FFF2-40B4-BE49-F238E27FC236}">
                  <a16:creationId xmlns:a16="http://schemas.microsoft.com/office/drawing/2014/main" id="{F02262B1-B68B-409A-26BC-13ABC6A8A2D9}"/>
                </a:ext>
              </a:extLst>
            </p:cNvPr>
            <p:cNvSpPr txBox="1"/>
            <p:nvPr/>
          </p:nvSpPr>
          <p:spPr>
            <a:xfrm>
              <a:off x="6525996" y="3072878"/>
              <a:ext cx="828000" cy="323165"/>
            </a:xfrm>
            <a:prstGeom prst="rect">
              <a:avLst/>
            </a:prstGeom>
            <a:solidFill>
              <a:schemeClr val="bg1"/>
            </a:solidFill>
          </p:spPr>
          <p:txBody>
            <a:bodyPr wrap="square" lIns="36000" tIns="0" rIns="36000" bIns="0" rtlCol="0">
              <a:spAutoFit/>
            </a:bodyPr>
            <a:lstStyle/>
            <a:p>
              <a:pPr algn="ctr"/>
              <a:r>
                <a:rPr lang="it-IT" sz="1050" dirty="0"/>
                <a:t>Castelnuovo</a:t>
              </a:r>
            </a:p>
            <a:p>
              <a:pPr algn="ctr"/>
              <a:r>
                <a:rPr lang="it-IT" sz="1050" dirty="0"/>
                <a:t>Garfagnana</a:t>
              </a:r>
            </a:p>
          </p:txBody>
        </p:sp>
        <p:sp>
          <p:nvSpPr>
            <p:cNvPr id="25" name="CasellaDiTesto 24">
              <a:extLst>
                <a:ext uri="{FF2B5EF4-FFF2-40B4-BE49-F238E27FC236}">
                  <a16:creationId xmlns:a16="http://schemas.microsoft.com/office/drawing/2014/main" id="{92E5D881-47DC-1C5A-1FAF-605E9628725F}"/>
                </a:ext>
              </a:extLst>
            </p:cNvPr>
            <p:cNvSpPr txBox="1"/>
            <p:nvPr/>
          </p:nvSpPr>
          <p:spPr>
            <a:xfrm rot="447089">
              <a:off x="5381625" y="1516636"/>
              <a:ext cx="2052637" cy="307777"/>
            </a:xfrm>
            <a:prstGeom prst="rect">
              <a:avLst/>
            </a:prstGeom>
            <a:noFill/>
          </p:spPr>
          <p:txBody>
            <a:bodyPr wrap="square" rtlCol="0">
              <a:spAutoFit/>
            </a:bodyPr>
            <a:lstStyle/>
            <a:p>
              <a:r>
                <a:rPr lang="it-IT" sz="1400" i="1" spc="300" dirty="0">
                  <a:solidFill>
                    <a:schemeClr val="bg2"/>
                  </a:solidFill>
                  <a:effectLst>
                    <a:outerShdw blurRad="38100" dist="38100" dir="2700000" algn="tl">
                      <a:srgbClr val="000000">
                        <a:alpha val="43137"/>
                      </a:srgbClr>
                    </a:outerShdw>
                  </a:effectLst>
                </a:rPr>
                <a:t>Emilia Romagna</a:t>
              </a:r>
            </a:p>
          </p:txBody>
        </p:sp>
        <p:sp>
          <p:nvSpPr>
            <p:cNvPr id="28" name="CasellaDiTesto 27">
              <a:extLst>
                <a:ext uri="{FF2B5EF4-FFF2-40B4-BE49-F238E27FC236}">
                  <a16:creationId xmlns:a16="http://schemas.microsoft.com/office/drawing/2014/main" id="{B7BE714D-B5ED-CDAE-5CF9-37112D840221}"/>
                </a:ext>
              </a:extLst>
            </p:cNvPr>
            <p:cNvSpPr txBox="1"/>
            <p:nvPr/>
          </p:nvSpPr>
          <p:spPr>
            <a:xfrm rot="2643065">
              <a:off x="316763" y="2915832"/>
              <a:ext cx="1026319" cy="307777"/>
            </a:xfrm>
            <a:prstGeom prst="rect">
              <a:avLst/>
            </a:prstGeom>
            <a:noFill/>
          </p:spPr>
          <p:txBody>
            <a:bodyPr wrap="square" rtlCol="0">
              <a:spAutoFit/>
            </a:bodyPr>
            <a:lstStyle/>
            <a:p>
              <a:r>
                <a:rPr lang="it-IT" sz="1400" i="1" spc="300" dirty="0">
                  <a:solidFill>
                    <a:schemeClr val="bg2"/>
                  </a:solidFill>
                  <a:effectLst>
                    <a:outerShdw blurRad="38100" dist="38100" dir="2700000" algn="tl">
                      <a:srgbClr val="000000">
                        <a:alpha val="43137"/>
                      </a:srgbClr>
                    </a:outerShdw>
                  </a:effectLst>
                </a:rPr>
                <a:t>Liguria</a:t>
              </a:r>
            </a:p>
          </p:txBody>
        </p:sp>
        <p:sp>
          <p:nvSpPr>
            <p:cNvPr id="33" name="CasellaDiTesto 32">
              <a:extLst>
                <a:ext uri="{FF2B5EF4-FFF2-40B4-BE49-F238E27FC236}">
                  <a16:creationId xmlns:a16="http://schemas.microsoft.com/office/drawing/2014/main" id="{64F7488C-061A-7DA9-3444-EAFEC0C2218F}"/>
                </a:ext>
              </a:extLst>
            </p:cNvPr>
            <p:cNvSpPr txBox="1"/>
            <p:nvPr/>
          </p:nvSpPr>
          <p:spPr>
            <a:xfrm rot="961204">
              <a:off x="3186358" y="2028190"/>
              <a:ext cx="2052637" cy="307777"/>
            </a:xfrm>
            <a:prstGeom prst="rect">
              <a:avLst/>
            </a:prstGeom>
            <a:noFill/>
          </p:spPr>
          <p:txBody>
            <a:bodyPr wrap="square" rtlCol="0">
              <a:spAutoFit/>
            </a:bodyPr>
            <a:lstStyle/>
            <a:p>
              <a:r>
                <a:rPr lang="it-IT" sz="1400" i="1" spc="500" dirty="0" err="1">
                  <a:solidFill>
                    <a:schemeClr val="bg2"/>
                  </a:solidFill>
                  <a:effectLst>
                    <a:outerShdw blurRad="38100" dist="38100" dir="2700000" algn="tl">
                      <a:srgbClr val="000000">
                        <a:alpha val="43137"/>
                      </a:srgbClr>
                    </a:outerShdw>
                  </a:effectLst>
                </a:rPr>
                <a:t>Tuscany</a:t>
              </a:r>
              <a:endParaRPr lang="it-IT" sz="1400" i="1" spc="500" dirty="0">
                <a:solidFill>
                  <a:schemeClr val="bg2"/>
                </a:solidFill>
                <a:effectLst>
                  <a:outerShdw blurRad="38100" dist="38100" dir="2700000" algn="tl">
                    <a:srgbClr val="000000">
                      <a:alpha val="43137"/>
                    </a:srgbClr>
                  </a:outerShdw>
                </a:effectLst>
              </a:endParaRPr>
            </a:p>
          </p:txBody>
        </p:sp>
        <p:sp>
          <p:nvSpPr>
            <p:cNvPr id="27" name="CasellaDiTesto 26">
              <a:extLst>
                <a:ext uri="{FF2B5EF4-FFF2-40B4-BE49-F238E27FC236}">
                  <a16:creationId xmlns:a16="http://schemas.microsoft.com/office/drawing/2014/main" id="{343C01B3-A9AF-FCAA-CAB9-3D6D93DF7BE6}"/>
                </a:ext>
              </a:extLst>
            </p:cNvPr>
            <p:cNvSpPr txBox="1"/>
            <p:nvPr/>
          </p:nvSpPr>
          <p:spPr>
            <a:xfrm rot="3213527">
              <a:off x="927087" y="4345143"/>
              <a:ext cx="1625938" cy="307777"/>
            </a:xfrm>
            <a:prstGeom prst="rect">
              <a:avLst/>
            </a:prstGeom>
            <a:noFill/>
          </p:spPr>
          <p:txBody>
            <a:bodyPr wrap="square" rtlCol="0">
              <a:spAutoFit/>
            </a:bodyPr>
            <a:lstStyle/>
            <a:p>
              <a:r>
                <a:rPr lang="it-IT" sz="1400" b="1" spc="300" dirty="0" err="1">
                  <a:solidFill>
                    <a:schemeClr val="bg2"/>
                  </a:solidFill>
                  <a:effectLst>
                    <a:outerShdw blurRad="38100" dist="38100" dir="2700000" algn="tl">
                      <a:srgbClr val="000000">
                        <a:alpha val="43137"/>
                      </a:srgbClr>
                    </a:outerShdw>
                  </a:effectLst>
                </a:rPr>
                <a:t>Ligurian</a:t>
              </a:r>
              <a:r>
                <a:rPr lang="it-IT" sz="1400" b="1" spc="300" dirty="0">
                  <a:solidFill>
                    <a:schemeClr val="bg2"/>
                  </a:solidFill>
                  <a:effectLst>
                    <a:outerShdw blurRad="38100" dist="38100" dir="2700000" algn="tl">
                      <a:srgbClr val="000000">
                        <a:alpha val="43137"/>
                      </a:srgbClr>
                    </a:outerShdw>
                  </a:effectLst>
                </a:rPr>
                <a:t> </a:t>
              </a:r>
              <a:r>
                <a:rPr lang="it-IT" sz="1400" b="1" spc="300" dirty="0" err="1">
                  <a:solidFill>
                    <a:schemeClr val="bg2"/>
                  </a:solidFill>
                  <a:effectLst>
                    <a:outerShdw blurRad="38100" dist="38100" dir="2700000" algn="tl">
                      <a:srgbClr val="000000">
                        <a:alpha val="43137"/>
                      </a:srgbClr>
                    </a:outerShdw>
                  </a:effectLst>
                </a:rPr>
                <a:t>sea</a:t>
              </a:r>
              <a:endParaRPr lang="it-IT" sz="1400" b="1" spc="300" dirty="0">
                <a:solidFill>
                  <a:schemeClr val="bg2"/>
                </a:solidFill>
                <a:effectLst>
                  <a:outerShdw blurRad="38100" dist="38100" dir="2700000" algn="tl">
                    <a:srgbClr val="000000">
                      <a:alpha val="43137"/>
                    </a:srgbClr>
                  </a:outerShdw>
                </a:effectLst>
              </a:endParaRPr>
            </a:p>
          </p:txBody>
        </p:sp>
        <p:sp>
          <p:nvSpPr>
            <p:cNvPr id="29" name="CasellaDiTesto 28">
              <a:extLst>
                <a:ext uri="{FF2B5EF4-FFF2-40B4-BE49-F238E27FC236}">
                  <a16:creationId xmlns:a16="http://schemas.microsoft.com/office/drawing/2014/main" id="{4AF62ED4-F397-4AE8-7289-58DA6E169E0A}"/>
                </a:ext>
              </a:extLst>
            </p:cNvPr>
            <p:cNvSpPr txBox="1"/>
            <p:nvPr/>
          </p:nvSpPr>
          <p:spPr>
            <a:xfrm rot="3213527">
              <a:off x="4006407" y="3341281"/>
              <a:ext cx="1625938" cy="307777"/>
            </a:xfrm>
            <a:prstGeom prst="rect">
              <a:avLst/>
            </a:prstGeom>
            <a:noFill/>
          </p:spPr>
          <p:txBody>
            <a:bodyPr wrap="square" rtlCol="0">
              <a:spAutoFit/>
            </a:bodyPr>
            <a:lstStyle/>
            <a:p>
              <a:r>
                <a:rPr lang="it-IT" sz="1400" b="1" spc="300" dirty="0" err="1">
                  <a:solidFill>
                    <a:srgbClr val="FFFF00"/>
                  </a:solidFill>
                  <a:effectLst>
                    <a:outerShdw blurRad="38100" dist="38100" dir="2700000" algn="tl">
                      <a:srgbClr val="000000">
                        <a:alpha val="43137"/>
                      </a:srgbClr>
                    </a:outerShdw>
                  </a:effectLst>
                </a:rPr>
                <a:t>Apuan</a:t>
              </a:r>
              <a:r>
                <a:rPr lang="it-IT" sz="1400" b="1" spc="300" dirty="0">
                  <a:solidFill>
                    <a:srgbClr val="FFFF00"/>
                  </a:solidFill>
                  <a:effectLst>
                    <a:outerShdw blurRad="38100" dist="38100" dir="2700000" algn="tl">
                      <a:srgbClr val="000000">
                        <a:alpha val="43137"/>
                      </a:srgbClr>
                    </a:outerShdw>
                  </a:effectLst>
                </a:rPr>
                <a:t> </a:t>
              </a:r>
              <a:r>
                <a:rPr lang="it-IT" sz="1400" b="1" spc="300" dirty="0" err="1">
                  <a:solidFill>
                    <a:srgbClr val="FFFF00"/>
                  </a:solidFill>
                  <a:effectLst>
                    <a:outerShdw blurRad="38100" dist="38100" dir="2700000" algn="tl">
                      <a:srgbClr val="000000">
                        <a:alpha val="43137"/>
                      </a:srgbClr>
                    </a:outerShdw>
                  </a:effectLst>
                </a:rPr>
                <a:t>Alps</a:t>
              </a:r>
              <a:endParaRPr lang="it-IT" sz="1400" b="1" spc="300" dirty="0">
                <a:solidFill>
                  <a:srgbClr val="FFFF00"/>
                </a:solidFill>
                <a:effectLst>
                  <a:outerShdw blurRad="38100" dist="38100" dir="2700000" algn="tl">
                    <a:srgbClr val="000000">
                      <a:alpha val="43137"/>
                    </a:srgbClr>
                  </a:outerShdw>
                </a:effectLst>
              </a:endParaRPr>
            </a:p>
          </p:txBody>
        </p:sp>
        <p:sp>
          <p:nvSpPr>
            <p:cNvPr id="30" name="CasellaDiTesto 29">
              <a:extLst>
                <a:ext uri="{FF2B5EF4-FFF2-40B4-BE49-F238E27FC236}">
                  <a16:creationId xmlns:a16="http://schemas.microsoft.com/office/drawing/2014/main" id="{F951A5ED-E3B6-659A-1619-4679969D0D16}"/>
                </a:ext>
              </a:extLst>
            </p:cNvPr>
            <p:cNvSpPr txBox="1"/>
            <p:nvPr/>
          </p:nvSpPr>
          <p:spPr>
            <a:xfrm rot="2377256">
              <a:off x="5201105" y="2486571"/>
              <a:ext cx="1625938" cy="307777"/>
            </a:xfrm>
            <a:prstGeom prst="rect">
              <a:avLst/>
            </a:prstGeom>
            <a:noFill/>
          </p:spPr>
          <p:txBody>
            <a:bodyPr wrap="square" rtlCol="0">
              <a:spAutoFit/>
            </a:bodyPr>
            <a:lstStyle/>
            <a:p>
              <a:r>
                <a:rPr lang="it-IT" sz="1400" b="1" spc="300" dirty="0">
                  <a:solidFill>
                    <a:schemeClr val="bg2"/>
                  </a:solidFill>
                  <a:effectLst>
                    <a:outerShdw blurRad="38100" dist="38100" dir="2700000" algn="tl">
                      <a:srgbClr val="000000">
                        <a:alpha val="43137"/>
                      </a:srgbClr>
                    </a:outerShdw>
                  </a:effectLst>
                </a:rPr>
                <a:t>Garfagnana</a:t>
              </a:r>
            </a:p>
          </p:txBody>
        </p:sp>
      </p:grpSp>
      <p:sp>
        <p:nvSpPr>
          <p:cNvPr id="35" name="CasellaDiTesto 34">
            <a:extLst>
              <a:ext uri="{FF2B5EF4-FFF2-40B4-BE49-F238E27FC236}">
                <a16:creationId xmlns:a16="http://schemas.microsoft.com/office/drawing/2014/main" id="{BD7FCF6F-C89F-F24B-63D2-5490B356B1E8}"/>
              </a:ext>
            </a:extLst>
          </p:cNvPr>
          <p:cNvSpPr txBox="1"/>
          <p:nvPr/>
        </p:nvSpPr>
        <p:spPr>
          <a:xfrm>
            <a:off x="75625" y="5455345"/>
            <a:ext cx="9767622" cy="972000"/>
          </a:xfrm>
          <a:prstGeom prst="rect">
            <a:avLst/>
          </a:prstGeom>
          <a:solidFill>
            <a:schemeClr val="bg1"/>
          </a:solidFill>
          <a:ln>
            <a:solidFill>
              <a:schemeClr val="tx1"/>
            </a:solidFill>
          </a:ln>
        </p:spPr>
        <p:txBody>
          <a:bodyPr wrap="square" rtlCol="0">
            <a:spAutoFit/>
          </a:bodyPr>
          <a:lstStyle/>
          <a:p>
            <a:r>
              <a:rPr lang="en-US" sz="2000" dirty="0"/>
              <a:t>The new inventory of shallow landslides triggered between 1954 and 2021 was built and:</a:t>
            </a:r>
          </a:p>
          <a:p>
            <a:pPr marL="742950" lvl="1" indent="-285750">
              <a:buFont typeface="Arial" panose="020B0604020202020204" pitchFamily="34" charset="0"/>
              <a:buChar char="•"/>
            </a:pPr>
            <a:r>
              <a:rPr lang="en-US" sz="2000" dirty="0"/>
              <a:t>Subjected to field validation and statistical/spatial analysis</a:t>
            </a:r>
          </a:p>
          <a:p>
            <a:pPr marL="742950" lvl="1" indent="-285750">
              <a:buFont typeface="Arial" panose="020B0604020202020204" pitchFamily="34" charset="0"/>
              <a:buChar char="•"/>
            </a:pPr>
            <a:r>
              <a:rPr lang="en-US" sz="2000" dirty="0"/>
              <a:t>Compared to the existing Italian National Landslide Inventory (IFFI) </a:t>
            </a:r>
          </a:p>
          <a:p>
            <a:pPr marL="742950" lvl="1" indent="-285750">
              <a:buFont typeface="Arial" panose="020B0604020202020204" pitchFamily="34" charset="0"/>
              <a:buChar char="•"/>
            </a:pPr>
            <a:endParaRPr lang="it-IT" sz="2000" dirty="0"/>
          </a:p>
        </p:txBody>
      </p:sp>
    </p:spTree>
    <p:extLst>
      <p:ext uri="{BB962C8B-B14F-4D97-AF65-F5344CB8AC3E}">
        <p14:creationId xmlns:p14="http://schemas.microsoft.com/office/powerpoint/2010/main" val="282673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D6ACAB-AEB6-3802-7A84-B57446723738}"/>
            </a:ext>
          </a:extLst>
        </p:cNvPr>
        <p:cNvGrpSpPr/>
        <p:nvPr/>
      </p:nvGrpSpPr>
      <p:grpSpPr>
        <a:xfrm>
          <a:off x="0" y="0"/>
          <a:ext cx="0" cy="0"/>
          <a:chOff x="0" y="0"/>
          <a:chExt cx="0" cy="0"/>
        </a:xfrm>
      </p:grpSpPr>
      <p:pic>
        <p:nvPicPr>
          <p:cNvPr id="10" name="Immagine 9" descr="Immagine che contiene testo, schermata, mappa&#10;&#10;Il contenuto generato dall'IA potrebbe non essere corretto.">
            <a:extLst>
              <a:ext uri="{FF2B5EF4-FFF2-40B4-BE49-F238E27FC236}">
                <a16:creationId xmlns:a16="http://schemas.microsoft.com/office/drawing/2014/main" id="{690FA8A8-F911-E669-7E3B-89566C5553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58264" y="1021766"/>
            <a:ext cx="1813560" cy="1813560"/>
          </a:xfrm>
          <a:prstGeom prst="rect">
            <a:avLst/>
          </a:prstGeom>
        </p:spPr>
      </p:pic>
      <p:sp>
        <p:nvSpPr>
          <p:cNvPr id="2" name="Titolo 1">
            <a:extLst>
              <a:ext uri="{FF2B5EF4-FFF2-40B4-BE49-F238E27FC236}">
                <a16:creationId xmlns:a16="http://schemas.microsoft.com/office/drawing/2014/main" id="{0DB04137-600B-5022-0EEB-909794F6AAF8}"/>
              </a:ext>
            </a:extLst>
          </p:cNvPr>
          <p:cNvSpPr>
            <a:spLocks noGrp="1"/>
          </p:cNvSpPr>
          <p:nvPr>
            <p:ph type="title"/>
          </p:nvPr>
        </p:nvSpPr>
        <p:spPr>
          <a:xfrm>
            <a:off x="0" y="637552"/>
            <a:ext cx="12192000" cy="618663"/>
          </a:xfrm>
        </p:spPr>
        <p:txBody>
          <a:bodyPr>
            <a:normAutofit/>
          </a:bodyPr>
          <a:lstStyle/>
          <a:p>
            <a:pPr marL="180000"/>
            <a:r>
              <a:rPr lang="it-IT" sz="3600" spc="300" dirty="0">
                <a:effectLst>
                  <a:outerShdw blurRad="38100" dist="38100" dir="2700000" algn="tl">
                    <a:srgbClr val="000000">
                      <a:alpha val="43137"/>
                    </a:srgbClr>
                  </a:outerShdw>
                </a:effectLst>
              </a:rPr>
              <a:t>Input data</a:t>
            </a:r>
          </a:p>
        </p:txBody>
      </p:sp>
      <p:sp>
        <p:nvSpPr>
          <p:cNvPr id="5" name="Segnaposto numero diapositiva 4">
            <a:extLst>
              <a:ext uri="{FF2B5EF4-FFF2-40B4-BE49-F238E27FC236}">
                <a16:creationId xmlns:a16="http://schemas.microsoft.com/office/drawing/2014/main" id="{3F1F903D-AFF9-2B3E-30B3-B208718FDECB}"/>
              </a:ext>
            </a:extLst>
          </p:cNvPr>
          <p:cNvSpPr>
            <a:spLocks noGrp="1"/>
          </p:cNvSpPr>
          <p:nvPr>
            <p:ph type="sldNum" sz="quarter" idx="12"/>
          </p:nvPr>
        </p:nvSpPr>
        <p:spPr/>
        <p:txBody>
          <a:bodyPr/>
          <a:lstStyle/>
          <a:p>
            <a:fld id="{8E616805-63D1-4E18-B3AF-CF118F4DB48F}" type="slidenum">
              <a:rPr lang="it-IT" smtClean="0"/>
              <a:t>7</a:t>
            </a:fld>
            <a:endParaRPr lang="it-IT" dirty="0"/>
          </a:p>
        </p:txBody>
      </p:sp>
      <p:sp>
        <p:nvSpPr>
          <p:cNvPr id="8" name="Segnaposto piè di pagina 6">
            <a:extLst>
              <a:ext uri="{FF2B5EF4-FFF2-40B4-BE49-F238E27FC236}">
                <a16:creationId xmlns:a16="http://schemas.microsoft.com/office/drawing/2014/main" id="{12505D78-98DE-2750-A34C-2A8323F1AF8E}"/>
              </a:ext>
            </a:extLst>
          </p:cNvPr>
          <p:cNvSpPr txBox="1">
            <a:spLocks/>
          </p:cNvSpPr>
          <p:nvPr/>
        </p:nvSpPr>
        <p:spPr>
          <a:xfrm>
            <a:off x="1056000"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7F46CB60-BF53-4100-195B-15B9C4035850}"/>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BE4DD308-E695-2FEA-E2ED-58CAFC9AADC9}"/>
              </a:ext>
            </a:extLst>
          </p:cNvPr>
          <p:cNvPicPr>
            <a:picLocks noGrp="1" noChangeAspect="1"/>
          </p:cNvPicPr>
          <p:nvPr>
            <p:ph idx="1"/>
          </p:nvPr>
        </p:nvPicPr>
        <p:blipFill>
          <a:blip r:embed="rId5" cstate="hqprint">
            <a:extLst>
              <a:ext uri="{28A0092B-C50C-407E-A947-70E740481C1C}">
                <a14:useLocalDpi xmlns:a14="http://schemas.microsoft.com/office/drawing/2010/main"/>
              </a:ext>
            </a:extLst>
          </a:blip>
          <a:stretch>
            <a:fillRect/>
          </a:stretch>
        </p:blipFill>
        <p:spPr>
          <a:xfrm>
            <a:off x="11652000" y="6318000"/>
            <a:ext cx="540000" cy="540000"/>
          </a:xfrm>
        </p:spPr>
      </p:pic>
      <p:graphicFrame>
        <p:nvGraphicFramePr>
          <p:cNvPr id="3" name="Tabella 2">
            <a:extLst>
              <a:ext uri="{FF2B5EF4-FFF2-40B4-BE49-F238E27FC236}">
                <a16:creationId xmlns:a16="http://schemas.microsoft.com/office/drawing/2014/main" id="{F03ED2AB-E863-3EA9-737B-285A5128342D}"/>
              </a:ext>
            </a:extLst>
          </p:cNvPr>
          <p:cNvGraphicFramePr>
            <a:graphicFrameLocks noGrp="1"/>
          </p:cNvGraphicFramePr>
          <p:nvPr>
            <p:extLst>
              <p:ext uri="{D42A27DB-BD31-4B8C-83A1-F6EECF244321}">
                <p14:modId xmlns:p14="http://schemas.microsoft.com/office/powerpoint/2010/main" val="3662625287"/>
              </p:ext>
            </p:extLst>
          </p:nvPr>
        </p:nvGraphicFramePr>
        <p:xfrm>
          <a:off x="178337" y="1249552"/>
          <a:ext cx="6269091" cy="4780984"/>
        </p:xfrm>
        <a:graphic>
          <a:graphicData uri="http://schemas.openxmlformats.org/drawingml/2006/table">
            <a:tbl>
              <a:tblPr firstRow="1" firstCol="1" bandRow="1">
                <a:tableStyleId>{5940675A-B579-460E-94D1-54222C63F5DA}</a:tableStyleId>
              </a:tblPr>
              <a:tblGrid>
                <a:gridCol w="659400">
                  <a:extLst>
                    <a:ext uri="{9D8B030D-6E8A-4147-A177-3AD203B41FA5}">
                      <a16:colId xmlns:a16="http://schemas.microsoft.com/office/drawing/2014/main" val="1773631676"/>
                    </a:ext>
                  </a:extLst>
                </a:gridCol>
                <a:gridCol w="1192194">
                  <a:extLst>
                    <a:ext uri="{9D8B030D-6E8A-4147-A177-3AD203B41FA5}">
                      <a16:colId xmlns:a16="http://schemas.microsoft.com/office/drawing/2014/main" val="335357027"/>
                    </a:ext>
                  </a:extLst>
                </a:gridCol>
                <a:gridCol w="1665289">
                  <a:extLst>
                    <a:ext uri="{9D8B030D-6E8A-4147-A177-3AD203B41FA5}">
                      <a16:colId xmlns:a16="http://schemas.microsoft.com/office/drawing/2014/main" val="2334821445"/>
                    </a:ext>
                  </a:extLst>
                </a:gridCol>
                <a:gridCol w="1406741">
                  <a:extLst>
                    <a:ext uri="{9D8B030D-6E8A-4147-A177-3AD203B41FA5}">
                      <a16:colId xmlns:a16="http://schemas.microsoft.com/office/drawing/2014/main" val="3907930389"/>
                    </a:ext>
                  </a:extLst>
                </a:gridCol>
                <a:gridCol w="1345467">
                  <a:extLst>
                    <a:ext uri="{9D8B030D-6E8A-4147-A177-3AD203B41FA5}">
                      <a16:colId xmlns:a16="http://schemas.microsoft.com/office/drawing/2014/main" val="18876615"/>
                    </a:ext>
                  </a:extLst>
                </a:gridCol>
              </a:tblGrid>
              <a:tr h="571500">
                <a:tc>
                  <a:txBody>
                    <a:bodyPr/>
                    <a:lstStyle/>
                    <a:p>
                      <a:pPr algn="ctr">
                        <a:lnSpc>
                          <a:spcPct val="150000"/>
                        </a:lnSpc>
                        <a:buNone/>
                      </a:pPr>
                      <a:r>
                        <a:rPr lang="it-IT" sz="1500" dirty="0" err="1">
                          <a:effectLst/>
                        </a:rPr>
                        <a:t>Period</a:t>
                      </a:r>
                      <a:endParaRPr lang="it-IT" sz="1500" dirty="0">
                        <a:effectLst/>
                      </a:endParaRPr>
                    </a:p>
                    <a:p>
                      <a:pPr algn="ctr">
                        <a:lnSpc>
                          <a:spcPct val="150000"/>
                        </a:lnSpc>
                        <a:buNone/>
                      </a:pPr>
                      <a:r>
                        <a:rPr lang="it-IT" sz="1500" dirty="0">
                          <a:effectLst/>
                        </a:rPr>
                        <a:t>ID</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Time </a:t>
                      </a:r>
                      <a:r>
                        <a:rPr lang="it-IT" sz="1500" dirty="0" err="1">
                          <a:effectLst/>
                        </a:rPr>
                        <a:t>interval</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en-GB" sz="1500" dirty="0">
                          <a:effectLst/>
                        </a:rPr>
                        <a:t>Year of imagery</a:t>
                      </a:r>
                      <a:endParaRPr lang="it-IT" sz="1500" dirty="0">
                        <a:effectLst/>
                      </a:endParaRPr>
                    </a:p>
                    <a:p>
                      <a:pPr algn="ctr">
                        <a:lnSpc>
                          <a:spcPct val="150000"/>
                        </a:lnSpc>
                        <a:buNone/>
                      </a:pPr>
                      <a:r>
                        <a:rPr lang="en-GB" sz="1500" dirty="0">
                          <a:effectLst/>
                        </a:rPr>
                        <a:t>acquisition</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Type</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err="1">
                          <a:effectLst/>
                        </a:rPr>
                        <a:t>Spatial</a:t>
                      </a:r>
                      <a:r>
                        <a:rPr lang="it-IT" sz="1500" dirty="0">
                          <a:effectLst/>
                        </a:rPr>
                        <a:t> </a:t>
                      </a:r>
                      <a:r>
                        <a:rPr lang="it-IT" sz="1500" dirty="0" err="1">
                          <a:effectLst/>
                        </a:rPr>
                        <a:t>resolution</a:t>
                      </a:r>
                      <a:r>
                        <a:rPr lang="it-IT" sz="1500" dirty="0">
                          <a:effectLst/>
                        </a:rPr>
                        <a:t> (m)</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2432354697"/>
                  </a:ext>
                </a:extLst>
              </a:tr>
              <a:tr h="190500">
                <a:tc>
                  <a:txBody>
                    <a:bodyPr/>
                    <a:lstStyle/>
                    <a:p>
                      <a:pPr algn="ctr">
                        <a:lnSpc>
                          <a:spcPct val="150000"/>
                        </a:lnSpc>
                        <a:buNone/>
                      </a:pPr>
                      <a:r>
                        <a:rPr lang="it-IT" sz="1500">
                          <a:effectLst/>
                        </a:rPr>
                        <a:t>T1</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1954 - 1978</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1978</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B&amp;W</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1,56 x 1,56</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1125058867"/>
                  </a:ext>
                </a:extLst>
              </a:tr>
              <a:tr h="190500">
                <a:tc>
                  <a:txBody>
                    <a:bodyPr/>
                    <a:lstStyle/>
                    <a:p>
                      <a:pPr algn="ctr">
                        <a:lnSpc>
                          <a:spcPct val="150000"/>
                        </a:lnSpc>
                        <a:buNone/>
                      </a:pPr>
                      <a:r>
                        <a:rPr lang="it-IT" sz="1500">
                          <a:effectLst/>
                        </a:rPr>
                        <a:t>T2</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1978 - 1988</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1988</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B&amp;W</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1 x 1</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1162881774"/>
                  </a:ext>
                </a:extLst>
              </a:tr>
              <a:tr h="190500">
                <a:tc>
                  <a:txBody>
                    <a:bodyPr/>
                    <a:lstStyle/>
                    <a:p>
                      <a:pPr algn="ctr">
                        <a:lnSpc>
                          <a:spcPct val="150000"/>
                        </a:lnSpc>
                        <a:buNone/>
                      </a:pPr>
                      <a:r>
                        <a:rPr lang="it-IT" sz="1500">
                          <a:effectLst/>
                        </a:rPr>
                        <a:t>T3</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1988 - 1996</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1996</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B&amp;W</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1 x 1</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3451462485"/>
                  </a:ext>
                </a:extLst>
              </a:tr>
              <a:tr h="190500">
                <a:tc>
                  <a:txBody>
                    <a:bodyPr/>
                    <a:lstStyle/>
                    <a:p>
                      <a:pPr algn="ctr">
                        <a:lnSpc>
                          <a:spcPct val="150000"/>
                        </a:lnSpc>
                        <a:buNone/>
                      </a:pPr>
                      <a:r>
                        <a:rPr lang="it-IT" sz="1500" dirty="0">
                          <a:effectLst/>
                        </a:rPr>
                        <a:t>T4</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1996 - 2003</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2000;</a:t>
                      </a:r>
                    </a:p>
                    <a:p>
                      <a:pPr algn="ctr">
                        <a:lnSpc>
                          <a:spcPct val="150000"/>
                        </a:lnSpc>
                        <a:buNone/>
                      </a:pPr>
                      <a:r>
                        <a:rPr lang="it-IT" sz="1500">
                          <a:effectLst/>
                        </a:rPr>
                        <a:t>2003</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B&amp;W</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1 x 1</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3920727406"/>
                  </a:ext>
                </a:extLst>
              </a:tr>
              <a:tr h="371475">
                <a:tc>
                  <a:txBody>
                    <a:bodyPr/>
                    <a:lstStyle/>
                    <a:p>
                      <a:pPr algn="ctr">
                        <a:lnSpc>
                          <a:spcPct val="150000"/>
                        </a:lnSpc>
                        <a:buNone/>
                      </a:pPr>
                      <a:r>
                        <a:rPr lang="it-IT" sz="1500">
                          <a:effectLst/>
                        </a:rPr>
                        <a:t>T5</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2003 - 2007</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2005;</a:t>
                      </a:r>
                    </a:p>
                    <a:p>
                      <a:pPr algn="ctr">
                        <a:lnSpc>
                          <a:spcPct val="150000"/>
                        </a:lnSpc>
                        <a:buNone/>
                      </a:pPr>
                      <a:r>
                        <a:rPr lang="it-IT" sz="1500" dirty="0">
                          <a:effectLst/>
                        </a:rPr>
                        <a:t>2007</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2005: B&amp;W</a:t>
                      </a:r>
                    </a:p>
                    <a:p>
                      <a:pPr algn="ctr">
                        <a:lnSpc>
                          <a:spcPct val="150000"/>
                        </a:lnSpc>
                        <a:buNone/>
                      </a:pPr>
                      <a:r>
                        <a:rPr lang="it-IT" sz="1500" dirty="0">
                          <a:effectLst/>
                        </a:rPr>
                        <a:t>2007: RGB+NIR</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2005: 1 x 1;</a:t>
                      </a:r>
                    </a:p>
                    <a:p>
                      <a:pPr algn="ctr">
                        <a:lnSpc>
                          <a:spcPct val="150000"/>
                        </a:lnSpc>
                        <a:buNone/>
                      </a:pPr>
                      <a:r>
                        <a:rPr lang="it-IT" sz="1500" dirty="0">
                          <a:effectLst/>
                        </a:rPr>
                        <a:t>2007: 0,5 x 0,5</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1441150439"/>
                  </a:ext>
                </a:extLst>
              </a:tr>
              <a:tr h="190500">
                <a:tc>
                  <a:txBody>
                    <a:bodyPr/>
                    <a:lstStyle/>
                    <a:p>
                      <a:pPr algn="ctr">
                        <a:lnSpc>
                          <a:spcPct val="150000"/>
                        </a:lnSpc>
                        <a:buNone/>
                      </a:pPr>
                      <a:r>
                        <a:rPr lang="it-IT" sz="1500">
                          <a:effectLst/>
                        </a:rPr>
                        <a:t>T6</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2007 - 2010</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2009</a:t>
                      </a:r>
                    </a:p>
                    <a:p>
                      <a:pPr algn="ctr">
                        <a:lnSpc>
                          <a:spcPct val="150000"/>
                        </a:lnSpc>
                        <a:buNone/>
                      </a:pPr>
                      <a:r>
                        <a:rPr lang="it-IT" sz="1500">
                          <a:effectLst/>
                        </a:rPr>
                        <a:t>2010</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RGB+NIR</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0,5 x 0,5</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1387226719"/>
                  </a:ext>
                </a:extLst>
              </a:tr>
              <a:tr h="190500">
                <a:tc>
                  <a:txBody>
                    <a:bodyPr/>
                    <a:lstStyle/>
                    <a:p>
                      <a:pPr algn="ctr">
                        <a:lnSpc>
                          <a:spcPct val="150000"/>
                        </a:lnSpc>
                        <a:buNone/>
                      </a:pPr>
                      <a:r>
                        <a:rPr lang="it-IT" sz="1500">
                          <a:effectLst/>
                        </a:rPr>
                        <a:t>T7</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2010 - 2013</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2013</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RGB+NIR</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0,5 x 0,5</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2201279512"/>
                  </a:ext>
                </a:extLst>
              </a:tr>
              <a:tr h="190500">
                <a:tc>
                  <a:txBody>
                    <a:bodyPr/>
                    <a:lstStyle/>
                    <a:p>
                      <a:pPr algn="ctr">
                        <a:lnSpc>
                          <a:spcPct val="150000"/>
                        </a:lnSpc>
                        <a:buNone/>
                      </a:pPr>
                      <a:r>
                        <a:rPr lang="it-IT" sz="1500">
                          <a:effectLst/>
                        </a:rPr>
                        <a:t>T8</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2013 - 2016</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2016</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RGB+NIR</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0,2 x 0,2</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2586249106"/>
                  </a:ext>
                </a:extLst>
              </a:tr>
              <a:tr h="190500">
                <a:tc>
                  <a:txBody>
                    <a:bodyPr/>
                    <a:lstStyle/>
                    <a:p>
                      <a:pPr algn="ctr">
                        <a:lnSpc>
                          <a:spcPct val="150000"/>
                        </a:lnSpc>
                        <a:buNone/>
                      </a:pPr>
                      <a:r>
                        <a:rPr lang="it-IT" sz="1500">
                          <a:effectLst/>
                        </a:rPr>
                        <a:t>T9</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2016 - 2019</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2019</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RGB</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0,2 x 0,2</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907419100"/>
                  </a:ext>
                </a:extLst>
              </a:tr>
              <a:tr h="190500">
                <a:tc>
                  <a:txBody>
                    <a:bodyPr/>
                    <a:lstStyle/>
                    <a:p>
                      <a:pPr algn="ctr">
                        <a:lnSpc>
                          <a:spcPct val="150000"/>
                        </a:lnSpc>
                        <a:buNone/>
                      </a:pPr>
                      <a:r>
                        <a:rPr lang="it-IT" sz="1500">
                          <a:effectLst/>
                        </a:rPr>
                        <a:t>T10</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2019 - 2021</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2021</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a:effectLst/>
                        </a:rPr>
                        <a:t>RGB</a:t>
                      </a:r>
                      <a:endParaRPr lang="it-IT" sz="150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tc>
                  <a:txBody>
                    <a:bodyPr/>
                    <a:lstStyle/>
                    <a:p>
                      <a:pPr algn="ctr">
                        <a:lnSpc>
                          <a:spcPct val="150000"/>
                        </a:lnSpc>
                        <a:buNone/>
                      </a:pPr>
                      <a:r>
                        <a:rPr lang="it-IT" sz="1500" dirty="0">
                          <a:effectLst/>
                        </a:rPr>
                        <a:t>0,2 x 0,2</a:t>
                      </a:r>
                      <a:endParaRPr lang="it-IT" sz="1500" dirty="0">
                        <a:effectLst/>
                        <a:latin typeface="Aptos Narrow" panose="020B00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bg2"/>
                    </a:solidFill>
                  </a:tcPr>
                </a:tc>
                <a:extLst>
                  <a:ext uri="{0D108BD9-81ED-4DB2-BD59-A6C34878D82A}">
                    <a16:rowId xmlns:a16="http://schemas.microsoft.com/office/drawing/2014/main" val="435110600"/>
                  </a:ext>
                </a:extLst>
              </a:tr>
            </a:tbl>
          </a:graphicData>
        </a:graphic>
      </p:graphicFrame>
      <p:sp>
        <p:nvSpPr>
          <p:cNvPr id="27" name="Rettangolo con due angoli in diagonale arrotondati 26">
            <a:extLst>
              <a:ext uri="{FF2B5EF4-FFF2-40B4-BE49-F238E27FC236}">
                <a16:creationId xmlns:a16="http://schemas.microsoft.com/office/drawing/2014/main" id="{329C71BD-B665-C690-0E41-86666C6D434A}"/>
              </a:ext>
            </a:extLst>
          </p:cNvPr>
          <p:cNvSpPr/>
          <p:nvPr/>
        </p:nvSpPr>
        <p:spPr>
          <a:xfrm>
            <a:off x="630857" y="25552"/>
            <a:ext cx="1260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a:effectLst>
                  <a:outerShdw blurRad="38100" dist="38100" dir="2700000" algn="tl">
                    <a:srgbClr val="000000">
                      <a:alpha val="43137"/>
                    </a:srgbClr>
                  </a:outerShdw>
                </a:effectLst>
              </a:rPr>
              <a:t>Input data</a:t>
            </a:r>
          </a:p>
        </p:txBody>
      </p:sp>
      <p:sp>
        <p:nvSpPr>
          <p:cNvPr id="34" name="Rettangolo con due angoli in diagonale arrotondati 33">
            <a:extLst>
              <a:ext uri="{FF2B5EF4-FFF2-40B4-BE49-F238E27FC236}">
                <a16:creationId xmlns:a16="http://schemas.microsoft.com/office/drawing/2014/main" id="{30A45DE8-429E-132C-E0C5-9E493EF3ACB4}"/>
              </a:ext>
            </a:extLst>
          </p:cNvPr>
          <p:cNvSpPr/>
          <p:nvPr/>
        </p:nvSpPr>
        <p:spPr>
          <a:xfrm>
            <a:off x="2521714" y="25552"/>
            <a:ext cx="1404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1400" dirty="0" err="1"/>
              <a:t>Automatic</a:t>
            </a:r>
            <a:r>
              <a:rPr lang="it-IT" sz="1400" dirty="0"/>
              <a:t> </a:t>
            </a:r>
            <a:r>
              <a:rPr lang="it-IT" sz="1400" dirty="0" err="1"/>
              <a:t>change</a:t>
            </a:r>
            <a:r>
              <a:rPr lang="it-IT" sz="1400" dirty="0"/>
              <a:t> </a:t>
            </a:r>
            <a:r>
              <a:rPr lang="it-IT" sz="1400" dirty="0" err="1"/>
              <a:t>detection</a:t>
            </a:r>
            <a:endParaRPr lang="it-IT" sz="1400" dirty="0"/>
          </a:p>
        </p:txBody>
      </p:sp>
      <p:sp>
        <p:nvSpPr>
          <p:cNvPr id="37" name="Rettangolo con due angoli in diagonale arrotondati 36">
            <a:extLst>
              <a:ext uri="{FF2B5EF4-FFF2-40B4-BE49-F238E27FC236}">
                <a16:creationId xmlns:a16="http://schemas.microsoft.com/office/drawing/2014/main" id="{1EA37F70-A22A-92CE-3550-35385A8546DE}"/>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D179B112-849B-B396-8C19-40C9AA710941}"/>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F8B43FEE-A5A6-DDC5-A5E7-FB8FC788ABE1}"/>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9031762B-2D57-7609-4EAE-5625D35786AF}"/>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6" name="Immagine 5" descr="Immagine che contiene mappa, schermata, Aerofotogrammetria, Urbanistica&#10;&#10;Il contenuto generato dall'IA potrebbe non essere corretto.">
            <a:extLst>
              <a:ext uri="{FF2B5EF4-FFF2-40B4-BE49-F238E27FC236}">
                <a16:creationId xmlns:a16="http://schemas.microsoft.com/office/drawing/2014/main" id="{F44D14AC-98B1-9C70-F368-8131EEEC335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06604" y="953186"/>
            <a:ext cx="1813560" cy="1813560"/>
          </a:xfrm>
          <a:prstGeom prst="rect">
            <a:avLst/>
          </a:prstGeom>
        </p:spPr>
      </p:pic>
      <p:pic>
        <p:nvPicPr>
          <p:cNvPr id="12" name="Immagine 11" descr="Immagine che contiene testo, schermata, bianco e nero&#10;&#10;Il contenuto generato dall'IA potrebbe non essere corretto.">
            <a:extLst>
              <a:ext uri="{FF2B5EF4-FFF2-40B4-BE49-F238E27FC236}">
                <a16:creationId xmlns:a16="http://schemas.microsoft.com/office/drawing/2014/main" id="{4EF2F06E-2AE8-57F9-EC71-008E7DD3D7B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54944" y="876986"/>
            <a:ext cx="1813560" cy="1813560"/>
          </a:xfrm>
          <a:prstGeom prst="rect">
            <a:avLst/>
          </a:prstGeom>
        </p:spPr>
      </p:pic>
      <p:sp>
        <p:nvSpPr>
          <p:cNvPr id="4" name="CasellaDiTesto 3">
            <a:extLst>
              <a:ext uri="{FF2B5EF4-FFF2-40B4-BE49-F238E27FC236}">
                <a16:creationId xmlns:a16="http://schemas.microsoft.com/office/drawing/2014/main" id="{D1E96BE4-B2E5-CD5B-6B6B-D0BB6574D4AA}"/>
              </a:ext>
            </a:extLst>
          </p:cNvPr>
          <p:cNvSpPr txBox="1"/>
          <p:nvPr/>
        </p:nvSpPr>
        <p:spPr>
          <a:xfrm>
            <a:off x="6554944" y="943470"/>
            <a:ext cx="648000" cy="288000"/>
          </a:xfrm>
          <a:prstGeom prst="rect">
            <a:avLst/>
          </a:prstGeom>
          <a:solidFill>
            <a:schemeClr val="bg1"/>
          </a:solidFill>
        </p:spPr>
        <p:txBody>
          <a:bodyPr wrap="square" rtlCol="0">
            <a:spAutoFit/>
          </a:bodyPr>
          <a:lstStyle/>
          <a:p>
            <a:r>
              <a:rPr lang="it-IT" sz="1600" dirty="0"/>
              <a:t>1988</a:t>
            </a:r>
          </a:p>
        </p:txBody>
      </p:sp>
      <p:sp>
        <p:nvSpPr>
          <p:cNvPr id="7" name="CasellaDiTesto 6">
            <a:extLst>
              <a:ext uri="{FF2B5EF4-FFF2-40B4-BE49-F238E27FC236}">
                <a16:creationId xmlns:a16="http://schemas.microsoft.com/office/drawing/2014/main" id="{D508C041-7558-D466-ACDC-C2EB0DF6C1CB}"/>
              </a:ext>
            </a:extLst>
          </p:cNvPr>
          <p:cNvSpPr txBox="1"/>
          <p:nvPr/>
        </p:nvSpPr>
        <p:spPr>
          <a:xfrm>
            <a:off x="8406604" y="1021766"/>
            <a:ext cx="648000" cy="288000"/>
          </a:xfrm>
          <a:prstGeom prst="rect">
            <a:avLst/>
          </a:prstGeom>
          <a:solidFill>
            <a:schemeClr val="bg1"/>
          </a:solidFill>
        </p:spPr>
        <p:txBody>
          <a:bodyPr wrap="square" rtlCol="0">
            <a:spAutoFit/>
          </a:bodyPr>
          <a:lstStyle/>
          <a:p>
            <a:r>
              <a:rPr lang="it-IT" sz="1600" dirty="0"/>
              <a:t>2010</a:t>
            </a:r>
          </a:p>
        </p:txBody>
      </p:sp>
      <p:sp>
        <p:nvSpPr>
          <p:cNvPr id="11" name="CasellaDiTesto 10">
            <a:extLst>
              <a:ext uri="{FF2B5EF4-FFF2-40B4-BE49-F238E27FC236}">
                <a16:creationId xmlns:a16="http://schemas.microsoft.com/office/drawing/2014/main" id="{AB712BEF-B3D8-595C-BEDB-F95A1469CBFA}"/>
              </a:ext>
            </a:extLst>
          </p:cNvPr>
          <p:cNvSpPr txBox="1"/>
          <p:nvPr/>
        </p:nvSpPr>
        <p:spPr>
          <a:xfrm>
            <a:off x="10265647" y="1098342"/>
            <a:ext cx="648000" cy="288000"/>
          </a:xfrm>
          <a:prstGeom prst="rect">
            <a:avLst/>
          </a:prstGeom>
          <a:solidFill>
            <a:schemeClr val="bg1"/>
          </a:solidFill>
        </p:spPr>
        <p:txBody>
          <a:bodyPr wrap="square" rtlCol="0">
            <a:spAutoFit/>
          </a:bodyPr>
          <a:lstStyle/>
          <a:p>
            <a:r>
              <a:rPr lang="it-IT" sz="1600" dirty="0"/>
              <a:t>2019</a:t>
            </a:r>
          </a:p>
        </p:txBody>
      </p:sp>
      <p:sp>
        <p:nvSpPr>
          <p:cNvPr id="14" name="Estrazione 13">
            <a:extLst>
              <a:ext uri="{FF2B5EF4-FFF2-40B4-BE49-F238E27FC236}">
                <a16:creationId xmlns:a16="http://schemas.microsoft.com/office/drawing/2014/main" id="{EFEA3BA5-35CF-7732-34C9-3B2AAF9140C9}"/>
              </a:ext>
            </a:extLst>
          </p:cNvPr>
          <p:cNvSpPr/>
          <p:nvPr/>
        </p:nvSpPr>
        <p:spPr>
          <a:xfrm>
            <a:off x="8036712" y="930648"/>
            <a:ext cx="251460" cy="318904"/>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dirty="0"/>
              <a:t>N</a:t>
            </a:r>
          </a:p>
        </p:txBody>
      </p:sp>
      <p:sp>
        <p:nvSpPr>
          <p:cNvPr id="15" name="Estrazione 14">
            <a:extLst>
              <a:ext uri="{FF2B5EF4-FFF2-40B4-BE49-F238E27FC236}">
                <a16:creationId xmlns:a16="http://schemas.microsoft.com/office/drawing/2014/main" id="{B659F83D-2BE5-E11A-669B-197B77406303}"/>
              </a:ext>
            </a:extLst>
          </p:cNvPr>
          <p:cNvSpPr/>
          <p:nvPr/>
        </p:nvSpPr>
        <p:spPr>
          <a:xfrm>
            <a:off x="9884766" y="1002375"/>
            <a:ext cx="251460" cy="318904"/>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dirty="0"/>
              <a:t>N</a:t>
            </a:r>
          </a:p>
        </p:txBody>
      </p:sp>
      <p:sp>
        <p:nvSpPr>
          <p:cNvPr id="16" name="Estrazione 15">
            <a:extLst>
              <a:ext uri="{FF2B5EF4-FFF2-40B4-BE49-F238E27FC236}">
                <a16:creationId xmlns:a16="http://schemas.microsoft.com/office/drawing/2014/main" id="{DAA9ACDC-EAE0-1EF7-E55F-E30EE84AC38A}"/>
              </a:ext>
            </a:extLst>
          </p:cNvPr>
          <p:cNvSpPr/>
          <p:nvPr/>
        </p:nvSpPr>
        <p:spPr>
          <a:xfrm>
            <a:off x="11754722" y="1098342"/>
            <a:ext cx="251460" cy="318904"/>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dirty="0"/>
              <a:t>N</a:t>
            </a:r>
          </a:p>
        </p:txBody>
      </p:sp>
      <p:pic>
        <p:nvPicPr>
          <p:cNvPr id="19" name="Immagine 18" descr="Immagine che contiene schermata, mappa, bianco e nero, monocromatico&#10;&#10;Il contenuto generato dall'IA potrebbe non essere corretto.">
            <a:extLst>
              <a:ext uri="{FF2B5EF4-FFF2-40B4-BE49-F238E27FC236}">
                <a16:creationId xmlns:a16="http://schemas.microsoft.com/office/drawing/2014/main" id="{42071B48-FD16-8886-3290-0A30423DDA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94450" y="3006180"/>
            <a:ext cx="3541776" cy="3017520"/>
          </a:xfrm>
          <a:prstGeom prst="rect">
            <a:avLst/>
          </a:prstGeom>
        </p:spPr>
      </p:pic>
      <p:pic>
        <p:nvPicPr>
          <p:cNvPr id="21" name="Immagine 20" descr="Immagine che contiene mappa, testo&#10;&#10;Il contenuto generato dall'IA potrebbe non essere corretto.">
            <a:extLst>
              <a:ext uri="{FF2B5EF4-FFF2-40B4-BE49-F238E27FC236}">
                <a16:creationId xmlns:a16="http://schemas.microsoft.com/office/drawing/2014/main" id="{B5040E92-5035-0341-09C0-DBCC3C8E8FC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58264" y="4069398"/>
            <a:ext cx="1813560" cy="1813560"/>
          </a:xfrm>
          <a:prstGeom prst="rect">
            <a:avLst/>
          </a:prstGeom>
        </p:spPr>
      </p:pic>
    </p:spTree>
    <p:extLst>
      <p:ext uri="{BB962C8B-B14F-4D97-AF65-F5344CB8AC3E}">
        <p14:creationId xmlns:p14="http://schemas.microsoft.com/office/powerpoint/2010/main" val="100785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B2CCCD-E931-BE0A-1ABD-7C409461A5D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B96808B-3AA0-AAFE-42AF-8422A1FDBA06}"/>
              </a:ext>
            </a:extLst>
          </p:cNvPr>
          <p:cNvSpPr>
            <a:spLocks noGrp="1"/>
          </p:cNvSpPr>
          <p:nvPr>
            <p:ph type="title"/>
          </p:nvPr>
        </p:nvSpPr>
        <p:spPr>
          <a:xfrm>
            <a:off x="402936" y="780910"/>
            <a:ext cx="9567270" cy="618663"/>
          </a:xfrm>
        </p:spPr>
        <p:txBody>
          <a:bodyPr>
            <a:normAutofit/>
          </a:bodyPr>
          <a:lstStyle/>
          <a:p>
            <a:pPr marL="180000"/>
            <a:r>
              <a:rPr lang="it-IT" sz="2800" spc="300" dirty="0" err="1">
                <a:effectLst>
                  <a:outerShdw blurRad="38100" dist="38100" dir="2700000" algn="tl">
                    <a:srgbClr val="000000">
                      <a:alpha val="43137"/>
                    </a:srgbClr>
                  </a:outerShdw>
                </a:effectLst>
              </a:rPr>
              <a:t>Change</a:t>
            </a:r>
            <a:r>
              <a:rPr lang="it-IT" sz="2800" spc="300" dirty="0">
                <a:effectLst>
                  <a:outerShdw blurRad="38100" dist="38100" dir="2700000" algn="tl">
                    <a:srgbClr val="000000">
                      <a:alpha val="43137"/>
                    </a:srgbClr>
                  </a:outerShdw>
                </a:effectLst>
              </a:rPr>
              <a:t> </a:t>
            </a:r>
            <a:r>
              <a:rPr lang="it-IT" sz="2800" spc="300" dirty="0" err="1">
                <a:effectLst>
                  <a:outerShdw blurRad="38100" dist="38100" dir="2700000" algn="tl">
                    <a:srgbClr val="000000">
                      <a:alpha val="43137"/>
                    </a:srgbClr>
                  </a:outerShdw>
                </a:effectLst>
              </a:rPr>
              <a:t>detection</a:t>
            </a:r>
            <a:r>
              <a:rPr lang="it-IT" sz="2800" spc="300" dirty="0">
                <a:effectLst>
                  <a:outerShdw blurRad="38100" dist="38100" dir="2700000" algn="tl">
                    <a:srgbClr val="000000">
                      <a:alpha val="43137"/>
                    </a:srgbClr>
                  </a:outerShdw>
                </a:effectLst>
              </a:rPr>
              <a:t> –MINDED-FBA</a:t>
            </a:r>
          </a:p>
        </p:txBody>
      </p:sp>
      <p:sp>
        <p:nvSpPr>
          <p:cNvPr id="5" name="Segnaposto numero diapositiva 4">
            <a:extLst>
              <a:ext uri="{FF2B5EF4-FFF2-40B4-BE49-F238E27FC236}">
                <a16:creationId xmlns:a16="http://schemas.microsoft.com/office/drawing/2014/main" id="{3B0D6832-8FA0-69BF-8D3A-8FFFA1FE87B4}"/>
              </a:ext>
            </a:extLst>
          </p:cNvPr>
          <p:cNvSpPr>
            <a:spLocks noGrp="1"/>
          </p:cNvSpPr>
          <p:nvPr>
            <p:ph type="sldNum" sz="quarter" idx="12"/>
          </p:nvPr>
        </p:nvSpPr>
        <p:spPr>
          <a:xfrm>
            <a:off x="9305846" y="6356350"/>
            <a:ext cx="2743200" cy="365125"/>
          </a:xfrm>
        </p:spPr>
        <p:txBody>
          <a:bodyPr/>
          <a:lstStyle/>
          <a:p>
            <a:fld id="{8E616805-63D1-4E18-B3AF-CF118F4DB48F}" type="slidenum">
              <a:rPr lang="it-IT" smtClean="0"/>
              <a:t>8</a:t>
            </a:fld>
            <a:endParaRPr lang="it-IT" dirty="0"/>
          </a:p>
        </p:txBody>
      </p:sp>
      <p:sp>
        <p:nvSpPr>
          <p:cNvPr id="8" name="Segnaposto piè di pagina 6">
            <a:extLst>
              <a:ext uri="{FF2B5EF4-FFF2-40B4-BE49-F238E27FC236}">
                <a16:creationId xmlns:a16="http://schemas.microsoft.com/office/drawing/2014/main" id="{51BEC84C-2D3E-6F5F-0D86-56A1B3E9A427}"/>
              </a:ext>
            </a:extLst>
          </p:cNvPr>
          <p:cNvSpPr txBox="1">
            <a:spLocks/>
          </p:cNvSpPr>
          <p:nvPr/>
        </p:nvSpPr>
        <p:spPr>
          <a:xfrm>
            <a:off x="1751246"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452A7218-DCBF-38ED-CCC5-3BA6513A0D94}"/>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3642B839-61D2-A605-1F3A-25890E0ECE1F}"/>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18A7D57E-EFE1-3A7D-A1F9-9292A94DA02B}"/>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D6101230-963C-C9E0-9529-78746B84365C}"/>
              </a:ext>
            </a:extLst>
          </p:cNvPr>
          <p:cNvSpPr/>
          <p:nvPr/>
        </p:nvSpPr>
        <p:spPr>
          <a:xfrm>
            <a:off x="2521714" y="25552"/>
            <a:ext cx="1404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err="1">
                <a:effectLst>
                  <a:outerShdw blurRad="38100" dist="38100" dir="2700000" algn="tl">
                    <a:srgbClr val="000000">
                      <a:alpha val="43137"/>
                    </a:srgbClr>
                  </a:outerShdw>
                </a:effectLst>
              </a:rPr>
              <a:t>Automatic</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change</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detection</a:t>
            </a:r>
            <a:endParaRPr lang="it-IT" sz="1400" b="1" dirty="0">
              <a:effectLst>
                <a:outerShdw blurRad="38100" dist="38100" dir="2700000" algn="tl">
                  <a:srgbClr val="000000">
                    <a:alpha val="43137"/>
                  </a:srgbClr>
                </a:outerShdw>
              </a:effectLst>
            </a:endParaRPr>
          </a:p>
        </p:txBody>
      </p:sp>
      <p:sp>
        <p:nvSpPr>
          <p:cNvPr id="37" name="Rettangolo con due angoli in diagonale arrotondati 36">
            <a:extLst>
              <a:ext uri="{FF2B5EF4-FFF2-40B4-BE49-F238E27FC236}">
                <a16:creationId xmlns:a16="http://schemas.microsoft.com/office/drawing/2014/main" id="{11539E81-A167-25A5-9CDB-0FCFCB54DB57}"/>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C3FD441E-5522-C5DC-6E41-81EBE0DA9AF9}"/>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AD118070-AFA2-3938-E28C-F9C7E5FD9411}"/>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16832D2C-C5DB-6CBF-33DF-858584AE1E8A}"/>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p:pic>
        <p:nvPicPr>
          <p:cNvPr id="135" name="Immagine 134">
            <a:extLst>
              <a:ext uri="{FF2B5EF4-FFF2-40B4-BE49-F238E27FC236}">
                <a16:creationId xmlns:a16="http://schemas.microsoft.com/office/drawing/2014/main" id="{E9B29E15-04D5-7150-B809-1006455AEA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55039" y="1319413"/>
            <a:ext cx="10469191" cy="4452375"/>
          </a:xfrm>
          <a:prstGeom prst="rect">
            <a:avLst/>
          </a:prstGeom>
        </p:spPr>
      </p:pic>
      <p:sp>
        <p:nvSpPr>
          <p:cNvPr id="136" name="CasellaDiTesto 135">
            <a:extLst>
              <a:ext uri="{FF2B5EF4-FFF2-40B4-BE49-F238E27FC236}">
                <a16:creationId xmlns:a16="http://schemas.microsoft.com/office/drawing/2014/main" id="{0A2B1EC7-C368-1ADC-1159-21E18A1C71AE}"/>
              </a:ext>
            </a:extLst>
          </p:cNvPr>
          <p:cNvSpPr txBox="1"/>
          <p:nvPr/>
        </p:nvSpPr>
        <p:spPr>
          <a:xfrm>
            <a:off x="-10159" y="5847353"/>
            <a:ext cx="12303760" cy="553998"/>
          </a:xfrm>
          <a:prstGeom prst="rect">
            <a:avLst/>
          </a:prstGeom>
          <a:noFill/>
        </p:spPr>
        <p:txBody>
          <a:bodyPr wrap="square">
            <a:spAutoFit/>
          </a:bodyPr>
          <a:lstStyle/>
          <a:p>
            <a:r>
              <a:rPr lang="it-IT" sz="1000" b="0" i="0" dirty="0">
                <a:solidFill>
                  <a:srgbClr val="222222"/>
                </a:solidFill>
                <a:effectLst/>
                <a:latin typeface="Helvetica Neue"/>
              </a:rPr>
              <a:t>Oliveira, E.R.; Disperati, L.; Cenci, L.; Gomes Pereira, L.; Alves, F.L. Multi-Index Image </a:t>
            </a:r>
            <a:r>
              <a:rPr lang="it-IT" sz="1000" b="0" i="0" dirty="0" err="1">
                <a:solidFill>
                  <a:srgbClr val="222222"/>
                </a:solidFill>
                <a:effectLst/>
                <a:latin typeface="Helvetica Neue"/>
              </a:rPr>
              <a:t>Differencing</a:t>
            </a:r>
            <a:r>
              <a:rPr lang="it-IT" sz="1000" b="0" i="0" dirty="0">
                <a:solidFill>
                  <a:srgbClr val="222222"/>
                </a:solidFill>
                <a:effectLst/>
                <a:latin typeface="Helvetica Neue"/>
              </a:rPr>
              <a:t> Method (MINDED) for Flood </a:t>
            </a:r>
            <a:r>
              <a:rPr lang="it-IT" sz="1000" b="0" i="0" dirty="0" err="1">
                <a:solidFill>
                  <a:srgbClr val="222222"/>
                </a:solidFill>
                <a:effectLst/>
                <a:latin typeface="Helvetica Neue"/>
              </a:rPr>
              <a:t>Extent</a:t>
            </a:r>
            <a:r>
              <a:rPr lang="it-IT" sz="1000" b="0" i="0" dirty="0">
                <a:solidFill>
                  <a:srgbClr val="222222"/>
                </a:solidFill>
                <a:effectLst/>
                <a:latin typeface="Helvetica Neue"/>
              </a:rPr>
              <a:t> </a:t>
            </a:r>
            <a:r>
              <a:rPr lang="it-IT" sz="1000" b="0" i="0" dirty="0" err="1">
                <a:solidFill>
                  <a:srgbClr val="222222"/>
                </a:solidFill>
                <a:effectLst/>
                <a:latin typeface="Helvetica Neue"/>
              </a:rPr>
              <a:t>Estimations</a:t>
            </a:r>
            <a:r>
              <a:rPr lang="it-IT" sz="1000" b="0" i="0" dirty="0">
                <a:solidFill>
                  <a:srgbClr val="222222"/>
                </a:solidFill>
                <a:effectLst/>
                <a:latin typeface="Helvetica Neue"/>
              </a:rPr>
              <a:t>. </a:t>
            </a:r>
            <a:r>
              <a:rPr lang="it-IT" sz="1000" b="0" i="1" dirty="0">
                <a:solidFill>
                  <a:srgbClr val="222222"/>
                </a:solidFill>
                <a:effectLst/>
                <a:latin typeface="Helvetica Neue"/>
              </a:rPr>
              <a:t>Remote Sens.</a:t>
            </a:r>
            <a:r>
              <a:rPr lang="it-IT" sz="1000" b="0" i="0" dirty="0">
                <a:solidFill>
                  <a:srgbClr val="222222"/>
                </a:solidFill>
                <a:effectLst/>
                <a:latin typeface="Helvetica Neue"/>
              </a:rPr>
              <a:t> </a:t>
            </a:r>
            <a:r>
              <a:rPr lang="it-IT" sz="1000" b="1" i="0" dirty="0">
                <a:solidFill>
                  <a:srgbClr val="222222"/>
                </a:solidFill>
                <a:effectLst/>
                <a:latin typeface="Helvetica Neue"/>
              </a:rPr>
              <a:t>2019</a:t>
            </a:r>
            <a:r>
              <a:rPr lang="it-IT" sz="1000" b="0" i="0" dirty="0">
                <a:solidFill>
                  <a:srgbClr val="222222"/>
                </a:solidFill>
                <a:effectLst/>
                <a:latin typeface="Helvetica Neue"/>
              </a:rPr>
              <a:t>, </a:t>
            </a:r>
            <a:r>
              <a:rPr lang="it-IT" sz="1000" b="0" i="1" dirty="0">
                <a:solidFill>
                  <a:srgbClr val="222222"/>
                </a:solidFill>
                <a:effectLst/>
                <a:latin typeface="Helvetica Neue"/>
              </a:rPr>
              <a:t>11</a:t>
            </a:r>
            <a:r>
              <a:rPr lang="it-IT" sz="1000" b="0" i="0" dirty="0">
                <a:solidFill>
                  <a:srgbClr val="222222"/>
                </a:solidFill>
                <a:effectLst/>
                <a:latin typeface="Helvetica Neue"/>
              </a:rPr>
              <a:t>, 1305. </a:t>
            </a:r>
            <a:r>
              <a:rPr lang="it-IT" sz="1000" b="0" i="0" dirty="0">
                <a:solidFill>
                  <a:srgbClr val="222222"/>
                </a:solidFill>
                <a:effectLst/>
                <a:latin typeface="Helvetica Neue"/>
                <a:hlinkClick r:id="rId6"/>
              </a:rPr>
              <a:t>https://doi.org/10.3390/rs11111305</a:t>
            </a:r>
            <a:endParaRPr lang="it-IT" sz="1000" b="0" i="0" dirty="0">
              <a:solidFill>
                <a:srgbClr val="222222"/>
              </a:solidFill>
              <a:effectLst/>
              <a:latin typeface="Helvetica Neue"/>
            </a:endParaRPr>
          </a:p>
          <a:p>
            <a:r>
              <a:rPr lang="en-US" sz="1000" b="0" i="0" dirty="0">
                <a:solidFill>
                  <a:srgbClr val="222222"/>
                </a:solidFill>
                <a:effectLst/>
                <a:latin typeface="Helvetica Neue"/>
              </a:rPr>
              <a:t>Oliveira, E.R.; </a:t>
            </a:r>
            <a:r>
              <a:rPr lang="en-US" sz="1000" b="0" i="0" dirty="0" err="1">
                <a:solidFill>
                  <a:srgbClr val="222222"/>
                </a:solidFill>
                <a:effectLst/>
                <a:latin typeface="Helvetica Neue"/>
              </a:rPr>
              <a:t>Disperati</a:t>
            </a:r>
            <a:r>
              <a:rPr lang="en-US" sz="1000" b="0" i="0" dirty="0">
                <a:solidFill>
                  <a:srgbClr val="222222"/>
                </a:solidFill>
                <a:effectLst/>
                <a:latin typeface="Helvetica Neue"/>
              </a:rPr>
              <a:t>, L.; Alves, F.L. A New Method (MINDED-BA) for Automatic Detection of Burned Areas Using Remote Sensing. </a:t>
            </a:r>
            <a:r>
              <a:rPr lang="en-US" sz="1000" b="0" i="1" dirty="0">
                <a:solidFill>
                  <a:srgbClr val="222222"/>
                </a:solidFill>
                <a:effectLst/>
                <a:latin typeface="Helvetica Neue"/>
              </a:rPr>
              <a:t>Remote Sens.</a:t>
            </a:r>
            <a:r>
              <a:rPr lang="en-US" sz="1000" b="0" i="0" dirty="0">
                <a:solidFill>
                  <a:srgbClr val="222222"/>
                </a:solidFill>
                <a:effectLst/>
                <a:latin typeface="Helvetica Neue"/>
              </a:rPr>
              <a:t> </a:t>
            </a:r>
            <a:r>
              <a:rPr lang="en-US" sz="1000" b="1" i="0" dirty="0">
                <a:solidFill>
                  <a:srgbClr val="222222"/>
                </a:solidFill>
                <a:effectLst/>
                <a:latin typeface="Helvetica Neue"/>
              </a:rPr>
              <a:t>2021</a:t>
            </a:r>
            <a:r>
              <a:rPr lang="en-US" sz="1000" b="0" i="0" dirty="0">
                <a:solidFill>
                  <a:srgbClr val="222222"/>
                </a:solidFill>
                <a:effectLst/>
                <a:latin typeface="Helvetica Neue"/>
              </a:rPr>
              <a:t>, </a:t>
            </a:r>
            <a:r>
              <a:rPr lang="en-US" sz="1000" b="0" i="1" dirty="0">
                <a:solidFill>
                  <a:srgbClr val="222222"/>
                </a:solidFill>
                <a:effectLst/>
                <a:latin typeface="Helvetica Neue"/>
              </a:rPr>
              <a:t>13</a:t>
            </a:r>
            <a:r>
              <a:rPr lang="en-US" sz="1000" b="0" i="0" dirty="0">
                <a:solidFill>
                  <a:srgbClr val="222222"/>
                </a:solidFill>
                <a:effectLst/>
                <a:latin typeface="Helvetica Neue"/>
              </a:rPr>
              <a:t>, 5164. </a:t>
            </a:r>
            <a:r>
              <a:rPr lang="en-US" sz="1000" b="0" i="0" dirty="0">
                <a:solidFill>
                  <a:srgbClr val="222222"/>
                </a:solidFill>
                <a:effectLst/>
                <a:latin typeface="Helvetica Neue"/>
                <a:hlinkClick r:id="rId7"/>
              </a:rPr>
              <a:t>https://doi.org/10.3390/rs13245164</a:t>
            </a:r>
            <a:endParaRPr lang="it-IT" sz="1000" dirty="0">
              <a:solidFill>
                <a:srgbClr val="222222"/>
              </a:solidFill>
              <a:latin typeface="Helvetica Neue"/>
            </a:endParaRPr>
          </a:p>
          <a:p>
            <a:r>
              <a:rPr lang="en-US" sz="1000" b="0" i="0" dirty="0">
                <a:solidFill>
                  <a:srgbClr val="222222"/>
                </a:solidFill>
                <a:effectLst/>
                <a:latin typeface="Helvetica Neue"/>
              </a:rPr>
              <a:t>Oliveira, E.R.; </a:t>
            </a:r>
            <a:r>
              <a:rPr lang="en-US" sz="1000" b="0" i="0" dirty="0" err="1">
                <a:solidFill>
                  <a:srgbClr val="222222"/>
                </a:solidFill>
                <a:effectLst/>
                <a:latin typeface="Helvetica Neue"/>
              </a:rPr>
              <a:t>Disperati</a:t>
            </a:r>
            <a:r>
              <a:rPr lang="en-US" sz="1000" b="0" i="0" dirty="0">
                <a:solidFill>
                  <a:srgbClr val="222222"/>
                </a:solidFill>
                <a:effectLst/>
                <a:latin typeface="Helvetica Neue"/>
              </a:rPr>
              <a:t>, L.; Alves, F.L. MINDED-FBA: An Automatic Remote Sensing Tool for the Estimation of Flooded and Burned Areas. </a:t>
            </a:r>
            <a:r>
              <a:rPr lang="en-US" sz="1000" b="0" i="1" dirty="0">
                <a:solidFill>
                  <a:srgbClr val="222222"/>
                </a:solidFill>
                <a:effectLst/>
                <a:latin typeface="Helvetica Neue"/>
              </a:rPr>
              <a:t>Remote Sens.</a:t>
            </a:r>
            <a:r>
              <a:rPr lang="en-US" sz="1000" b="0" i="0" dirty="0">
                <a:solidFill>
                  <a:srgbClr val="222222"/>
                </a:solidFill>
                <a:effectLst/>
                <a:latin typeface="Helvetica Neue"/>
              </a:rPr>
              <a:t> </a:t>
            </a:r>
            <a:r>
              <a:rPr lang="en-US" sz="1000" b="1" i="0" dirty="0">
                <a:solidFill>
                  <a:srgbClr val="222222"/>
                </a:solidFill>
                <a:effectLst/>
                <a:latin typeface="Helvetica Neue"/>
              </a:rPr>
              <a:t>2023</a:t>
            </a:r>
            <a:r>
              <a:rPr lang="en-US" sz="1000" b="0" i="0" dirty="0">
                <a:solidFill>
                  <a:srgbClr val="222222"/>
                </a:solidFill>
                <a:effectLst/>
                <a:latin typeface="Helvetica Neue"/>
              </a:rPr>
              <a:t>, </a:t>
            </a:r>
            <a:r>
              <a:rPr lang="en-US" sz="1000" b="0" i="1" dirty="0">
                <a:solidFill>
                  <a:srgbClr val="222222"/>
                </a:solidFill>
                <a:effectLst/>
                <a:latin typeface="Helvetica Neue"/>
              </a:rPr>
              <a:t>15</a:t>
            </a:r>
            <a:r>
              <a:rPr lang="en-US" sz="1000" b="0" i="0" dirty="0">
                <a:solidFill>
                  <a:srgbClr val="222222"/>
                </a:solidFill>
                <a:effectLst/>
                <a:latin typeface="Helvetica Neue"/>
              </a:rPr>
              <a:t>, 724. </a:t>
            </a:r>
            <a:r>
              <a:rPr lang="en-US" sz="1000" b="0" i="0" dirty="0">
                <a:solidFill>
                  <a:srgbClr val="222222"/>
                </a:solidFill>
                <a:effectLst/>
                <a:latin typeface="Helvetica Neue"/>
                <a:hlinkClick r:id="rId8"/>
              </a:rPr>
              <a:t>https://doi.org/10.3390/rs15030724</a:t>
            </a:r>
            <a:r>
              <a:rPr lang="en-US" sz="1000" b="0" i="0" dirty="0">
                <a:solidFill>
                  <a:srgbClr val="222222"/>
                </a:solidFill>
                <a:effectLst/>
                <a:latin typeface="Helvetica Neue"/>
              </a:rPr>
              <a:t> </a:t>
            </a:r>
            <a:endParaRPr lang="it-IT" sz="1000" dirty="0"/>
          </a:p>
        </p:txBody>
      </p:sp>
    </p:spTree>
    <p:extLst>
      <p:ext uri="{BB962C8B-B14F-4D97-AF65-F5344CB8AC3E}">
        <p14:creationId xmlns:p14="http://schemas.microsoft.com/office/powerpoint/2010/main" val="175589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28360E-C2DD-E40F-06D4-DA89B6D627C8}"/>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0E21A5B-B9C9-1C83-9E0F-EC409FE950A1}"/>
              </a:ext>
            </a:extLst>
          </p:cNvPr>
          <p:cNvSpPr>
            <a:spLocks noGrp="1"/>
          </p:cNvSpPr>
          <p:nvPr>
            <p:ph type="sldNum" sz="quarter" idx="12"/>
          </p:nvPr>
        </p:nvSpPr>
        <p:spPr>
          <a:xfrm>
            <a:off x="9305846" y="6356350"/>
            <a:ext cx="2743200" cy="365125"/>
          </a:xfrm>
        </p:spPr>
        <p:txBody>
          <a:bodyPr/>
          <a:lstStyle/>
          <a:p>
            <a:fld id="{8E616805-63D1-4E18-B3AF-CF118F4DB48F}" type="slidenum">
              <a:rPr lang="it-IT" smtClean="0"/>
              <a:t>9</a:t>
            </a:fld>
            <a:endParaRPr lang="it-IT" dirty="0"/>
          </a:p>
        </p:txBody>
      </p:sp>
      <p:sp>
        <p:nvSpPr>
          <p:cNvPr id="8" name="Segnaposto piè di pagina 6">
            <a:extLst>
              <a:ext uri="{FF2B5EF4-FFF2-40B4-BE49-F238E27FC236}">
                <a16:creationId xmlns:a16="http://schemas.microsoft.com/office/drawing/2014/main" id="{6BC65394-1FB8-862B-43E1-2A5C03BA1640}"/>
              </a:ext>
            </a:extLst>
          </p:cNvPr>
          <p:cNvSpPr txBox="1">
            <a:spLocks/>
          </p:cNvSpPr>
          <p:nvPr/>
        </p:nvSpPr>
        <p:spPr>
          <a:xfrm>
            <a:off x="1751246" y="6492875"/>
            <a:ext cx="10080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Shallow landslides in Northern Tuscany (Italy): a new multi-temporal inventory and its spatial and statistical analysis - Enrico D'Addario et al.  enrico.daddario@unisi.it</a:t>
            </a:r>
            <a:endParaRPr lang="it-IT" sz="1100" dirty="0"/>
          </a:p>
        </p:txBody>
      </p:sp>
      <p:pic>
        <p:nvPicPr>
          <p:cNvPr id="9" name="Immagine 8" descr="Immagine che contiene Carattere, logo, Elementi grafici, testo&#10;&#10;Il contenuto generato dall'IA potrebbe non essere corretto.">
            <a:extLst>
              <a:ext uri="{FF2B5EF4-FFF2-40B4-BE49-F238E27FC236}">
                <a16:creationId xmlns:a16="http://schemas.microsoft.com/office/drawing/2014/main" id="{7746E146-7659-FB5B-B422-2197AA3204C4}"/>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426000"/>
            <a:ext cx="1659846" cy="432000"/>
          </a:xfrm>
          <a:prstGeom prst="rect">
            <a:avLst/>
          </a:prstGeom>
        </p:spPr>
      </p:pic>
      <p:pic>
        <p:nvPicPr>
          <p:cNvPr id="23" name="Segnaposto contenuto 22" descr="Immagine che contiene testo, Carattere, schermata, Elementi grafici&#10;&#10;Il contenuto generato dall'IA potrebbe non essere corretto.">
            <a:extLst>
              <a:ext uri="{FF2B5EF4-FFF2-40B4-BE49-F238E27FC236}">
                <a16:creationId xmlns:a16="http://schemas.microsoft.com/office/drawing/2014/main" id="{A0F2A65C-A987-10C0-91E6-FBE7D9F7E2D4}"/>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1652000" y="6318000"/>
            <a:ext cx="540000" cy="540000"/>
          </a:xfrm>
        </p:spPr>
      </p:pic>
      <p:sp>
        <p:nvSpPr>
          <p:cNvPr id="27" name="Rettangolo con due angoli in diagonale arrotondati 26">
            <a:extLst>
              <a:ext uri="{FF2B5EF4-FFF2-40B4-BE49-F238E27FC236}">
                <a16:creationId xmlns:a16="http://schemas.microsoft.com/office/drawing/2014/main" id="{E52C72C8-92B9-AACC-5F55-5CD7DF3F51E0}"/>
              </a:ext>
            </a:extLst>
          </p:cNvPr>
          <p:cNvSpPr/>
          <p:nvPr/>
        </p:nvSpPr>
        <p:spPr>
          <a:xfrm>
            <a:off x="630857"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Input data</a:t>
            </a:r>
          </a:p>
        </p:txBody>
      </p:sp>
      <p:sp>
        <p:nvSpPr>
          <p:cNvPr id="34" name="Rettangolo con due angoli in diagonale arrotondati 33">
            <a:extLst>
              <a:ext uri="{FF2B5EF4-FFF2-40B4-BE49-F238E27FC236}">
                <a16:creationId xmlns:a16="http://schemas.microsoft.com/office/drawing/2014/main" id="{AEB1CE29-B90B-B97E-202A-8194572A9808}"/>
              </a:ext>
            </a:extLst>
          </p:cNvPr>
          <p:cNvSpPr/>
          <p:nvPr/>
        </p:nvSpPr>
        <p:spPr>
          <a:xfrm>
            <a:off x="2521714" y="25552"/>
            <a:ext cx="1404000" cy="612000"/>
          </a:xfrm>
          <a:prstGeom prst="round2DiagRect">
            <a:avLst/>
          </a:prstGeom>
          <a:solidFill>
            <a:srgbClr val="AE002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b="1" dirty="0" err="1">
                <a:effectLst>
                  <a:outerShdw blurRad="38100" dist="38100" dir="2700000" algn="tl">
                    <a:srgbClr val="000000">
                      <a:alpha val="43137"/>
                    </a:srgbClr>
                  </a:outerShdw>
                </a:effectLst>
              </a:rPr>
              <a:t>Automatic</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change</a:t>
            </a:r>
            <a:r>
              <a:rPr lang="it-IT" sz="1400" b="1" dirty="0">
                <a:effectLst>
                  <a:outerShdw blurRad="38100" dist="38100" dir="2700000" algn="tl">
                    <a:srgbClr val="000000">
                      <a:alpha val="43137"/>
                    </a:srgbClr>
                  </a:outerShdw>
                </a:effectLst>
              </a:rPr>
              <a:t> </a:t>
            </a:r>
            <a:r>
              <a:rPr lang="it-IT" sz="1400" b="1" dirty="0" err="1">
                <a:effectLst>
                  <a:outerShdw blurRad="38100" dist="38100" dir="2700000" algn="tl">
                    <a:srgbClr val="000000">
                      <a:alpha val="43137"/>
                    </a:srgbClr>
                  </a:outerShdw>
                </a:effectLst>
              </a:rPr>
              <a:t>detection</a:t>
            </a:r>
            <a:endParaRPr lang="it-IT" sz="1400" b="1" dirty="0">
              <a:effectLst>
                <a:outerShdw blurRad="38100" dist="38100" dir="2700000" algn="tl">
                  <a:srgbClr val="000000">
                    <a:alpha val="43137"/>
                  </a:srgbClr>
                </a:outerShdw>
              </a:effectLst>
            </a:endParaRPr>
          </a:p>
        </p:txBody>
      </p:sp>
      <p:sp>
        <p:nvSpPr>
          <p:cNvPr id="37" name="Rettangolo con due angoli in diagonale arrotondati 36">
            <a:extLst>
              <a:ext uri="{FF2B5EF4-FFF2-40B4-BE49-F238E27FC236}">
                <a16:creationId xmlns:a16="http://schemas.microsoft.com/office/drawing/2014/main" id="{EB7C7371-0B00-5A9A-0233-049B87BB8260}"/>
              </a:ext>
            </a:extLst>
          </p:cNvPr>
          <p:cNvSpPr/>
          <p:nvPr/>
        </p:nvSpPr>
        <p:spPr>
          <a:xfrm>
            <a:off x="4556571"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Visual </a:t>
            </a:r>
            <a:r>
              <a:rPr lang="it-IT" sz="1400" dirty="0" err="1"/>
              <a:t>detection</a:t>
            </a:r>
            <a:endParaRPr lang="it-IT" sz="1400" dirty="0"/>
          </a:p>
        </p:txBody>
      </p:sp>
      <p:sp>
        <p:nvSpPr>
          <p:cNvPr id="38" name="Rettangolo con due angoli in diagonale arrotondati 37">
            <a:extLst>
              <a:ext uri="{FF2B5EF4-FFF2-40B4-BE49-F238E27FC236}">
                <a16:creationId xmlns:a16="http://schemas.microsoft.com/office/drawing/2014/main" id="{6F7BEAC4-06AF-14ED-9F74-A03F30B93CC3}"/>
              </a:ext>
            </a:extLst>
          </p:cNvPr>
          <p:cNvSpPr/>
          <p:nvPr/>
        </p:nvSpPr>
        <p:spPr>
          <a:xfrm>
            <a:off x="6447428"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Ground truth</a:t>
            </a:r>
          </a:p>
        </p:txBody>
      </p:sp>
      <p:sp>
        <p:nvSpPr>
          <p:cNvPr id="39" name="Rettangolo con due angoli in diagonale arrotondati 38">
            <a:extLst>
              <a:ext uri="{FF2B5EF4-FFF2-40B4-BE49-F238E27FC236}">
                <a16:creationId xmlns:a16="http://schemas.microsoft.com/office/drawing/2014/main" id="{8280B4F1-9230-5B66-3032-CB94FD5040E8}"/>
              </a:ext>
            </a:extLst>
          </p:cNvPr>
          <p:cNvSpPr/>
          <p:nvPr/>
        </p:nvSpPr>
        <p:spPr>
          <a:xfrm>
            <a:off x="8338285" y="25552"/>
            <a:ext cx="1332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a:t>Statistical </a:t>
            </a:r>
            <a:r>
              <a:rPr lang="it-IT" sz="1400" dirty="0" err="1"/>
              <a:t>analysis</a:t>
            </a:r>
            <a:r>
              <a:rPr lang="it-IT" sz="1400" dirty="0"/>
              <a:t> and </a:t>
            </a:r>
            <a:r>
              <a:rPr lang="it-IT" sz="1400" dirty="0" err="1"/>
              <a:t>comparison</a:t>
            </a:r>
            <a:endParaRPr lang="it-IT" sz="1400" dirty="0"/>
          </a:p>
        </p:txBody>
      </p:sp>
      <p:sp>
        <p:nvSpPr>
          <p:cNvPr id="40" name="Rettangolo con due angoli in diagonale arrotondati 39">
            <a:extLst>
              <a:ext uri="{FF2B5EF4-FFF2-40B4-BE49-F238E27FC236}">
                <a16:creationId xmlns:a16="http://schemas.microsoft.com/office/drawing/2014/main" id="{AB0FD175-AFBB-7217-B6C6-A1D0D4DF6C8B}"/>
              </a:ext>
            </a:extLst>
          </p:cNvPr>
          <p:cNvSpPr/>
          <p:nvPr/>
        </p:nvSpPr>
        <p:spPr>
          <a:xfrm>
            <a:off x="10301142" y="25552"/>
            <a:ext cx="1260000" cy="612000"/>
          </a:xfrm>
          <a:prstGeom prst="round2DiagRect">
            <a:avLst/>
          </a:prstGeom>
          <a:solidFill>
            <a:srgbClr val="AE002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400" dirty="0" err="1"/>
              <a:t>Conclusions</a:t>
            </a:r>
            <a:endParaRPr lang="it-IT" sz="1400" dirty="0"/>
          </a:p>
        </p:txBody>
      </p:sp>
      <mc:AlternateContent xmlns:mc="http://schemas.openxmlformats.org/markup-compatibility/2006" xmlns:a14="http://schemas.microsoft.com/office/drawing/2010/main">
        <mc:Choice Requires="a14">
          <p:sp>
            <p:nvSpPr>
              <p:cNvPr id="139" name="CasellaDiTesto 138">
                <a:extLst>
                  <a:ext uri="{FF2B5EF4-FFF2-40B4-BE49-F238E27FC236}">
                    <a16:creationId xmlns:a16="http://schemas.microsoft.com/office/drawing/2014/main" id="{22181D6D-21C9-18B4-202B-A547EC321282}"/>
                  </a:ext>
                </a:extLst>
              </p:cNvPr>
              <p:cNvSpPr txBox="1"/>
              <p:nvPr/>
            </p:nvSpPr>
            <p:spPr>
              <a:xfrm>
                <a:off x="6676347" y="1015350"/>
                <a:ext cx="1886350" cy="412613"/>
              </a:xfrm>
              <a:prstGeom prst="rect">
                <a:avLst/>
              </a:prstGeom>
              <a:solidFill>
                <a:schemeClr val="bg1">
                  <a:lumMod val="95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it-IT" sz="1400" i="1" smtClean="0">
                          <a:latin typeface="Cambria Math" panose="02040503050406030204" pitchFamily="18" charset="0"/>
                          <a:ea typeface="Cambria Math" panose="02040503050406030204" pitchFamily="18" charset="0"/>
                        </a:rPr>
                        <m:t>𝑁𝐷𝐺𝑅𝐼</m:t>
                      </m:r>
                      <m:r>
                        <a:rPr lang="it-IT" sz="1400" b="0" i="1" smtClean="0">
                          <a:latin typeface="Cambria Math" panose="02040503050406030204" pitchFamily="18" charset="0"/>
                        </a:rPr>
                        <m:t>=</m:t>
                      </m:r>
                      <m:f>
                        <m:fPr>
                          <m:ctrlPr>
                            <a:rPr lang="it-IT" sz="1400" b="0" i="1" smtClean="0">
                              <a:latin typeface="Cambria Math" panose="02040503050406030204" pitchFamily="18" charset="0"/>
                            </a:rPr>
                          </m:ctrlPr>
                        </m:fPr>
                        <m:num>
                          <m:r>
                            <a:rPr lang="it-IT" sz="1400" b="0" i="1" smtClean="0">
                              <a:latin typeface="Cambria Math" panose="02040503050406030204" pitchFamily="18" charset="0"/>
                            </a:rPr>
                            <m:t>𝐺𝑟𝑒𝑒𝑛</m:t>
                          </m:r>
                          <m:r>
                            <a:rPr lang="it-IT" sz="1400" b="0" i="1" smtClean="0">
                              <a:latin typeface="Cambria Math" panose="02040503050406030204" pitchFamily="18" charset="0"/>
                            </a:rPr>
                            <m:t>−</m:t>
                          </m:r>
                          <m:r>
                            <a:rPr lang="it-IT" sz="1400" b="0" i="1" smtClean="0">
                              <a:latin typeface="Cambria Math" panose="02040503050406030204" pitchFamily="18" charset="0"/>
                            </a:rPr>
                            <m:t>𝑅𝑒𝑑</m:t>
                          </m:r>
                        </m:num>
                        <m:den>
                          <m:r>
                            <a:rPr lang="it-IT" sz="1400" b="0" i="1" smtClean="0">
                              <a:latin typeface="Cambria Math" panose="02040503050406030204" pitchFamily="18" charset="0"/>
                            </a:rPr>
                            <m:t>𝐺𝑟𝑒𝑒𝑛</m:t>
                          </m:r>
                          <m:r>
                            <a:rPr lang="it-IT" sz="1400" b="0" i="1" smtClean="0">
                              <a:latin typeface="Cambria Math" panose="02040503050406030204" pitchFamily="18" charset="0"/>
                            </a:rPr>
                            <m:t>+</m:t>
                          </m:r>
                          <m:r>
                            <a:rPr lang="it-IT" sz="1400" b="0" i="1" smtClean="0">
                              <a:latin typeface="Cambria Math" panose="02040503050406030204" pitchFamily="18" charset="0"/>
                            </a:rPr>
                            <m:t>𝑅𝑒𝑑</m:t>
                          </m:r>
                        </m:den>
                      </m:f>
                    </m:oMath>
                  </m:oMathPara>
                </a14:m>
                <a:endParaRPr lang="it-IT" sz="1400" dirty="0"/>
              </a:p>
            </p:txBody>
          </p:sp>
        </mc:Choice>
        <mc:Fallback xmlns="">
          <p:sp>
            <p:nvSpPr>
              <p:cNvPr id="139" name="CasellaDiTesto 138">
                <a:extLst>
                  <a:ext uri="{FF2B5EF4-FFF2-40B4-BE49-F238E27FC236}">
                    <a16:creationId xmlns:a16="http://schemas.microsoft.com/office/drawing/2014/main" id="{22181D6D-21C9-18B4-202B-A547EC321282}"/>
                  </a:ext>
                </a:extLst>
              </p:cNvPr>
              <p:cNvSpPr txBox="1">
                <a:spLocks noRot="1" noChangeAspect="1" noMove="1" noResize="1" noEditPoints="1" noAdjustHandles="1" noChangeArrowheads="1" noChangeShapeType="1" noTextEdit="1"/>
              </p:cNvSpPr>
              <p:nvPr/>
            </p:nvSpPr>
            <p:spPr>
              <a:xfrm>
                <a:off x="6676347" y="1015350"/>
                <a:ext cx="1886350" cy="412613"/>
              </a:xfrm>
              <a:prstGeom prst="rect">
                <a:avLst/>
              </a:prstGeom>
              <a:blipFill>
                <a:blip r:embed="rId6"/>
                <a:stretch>
                  <a:fillRect l="-3226" t="-1493" b="-13433"/>
                </a:stretch>
              </a:blipFill>
            </p:spPr>
            <p:txBody>
              <a:bodyPr/>
              <a:lstStyle/>
              <a:p>
                <a:r>
                  <a:rPr lang="it-IT">
                    <a:noFill/>
                  </a:rPr>
                  <a:t> </a:t>
                </a:r>
              </a:p>
            </p:txBody>
          </p:sp>
        </mc:Fallback>
      </mc:AlternateContent>
      <p:grpSp>
        <p:nvGrpSpPr>
          <p:cNvPr id="142" name="Gruppo 141">
            <a:extLst>
              <a:ext uri="{FF2B5EF4-FFF2-40B4-BE49-F238E27FC236}">
                <a16:creationId xmlns:a16="http://schemas.microsoft.com/office/drawing/2014/main" id="{36B33CC9-A33B-65BA-AA35-B8D0AA4877DA}"/>
              </a:ext>
            </a:extLst>
          </p:cNvPr>
          <p:cNvGrpSpPr/>
          <p:nvPr/>
        </p:nvGrpSpPr>
        <p:grpSpPr>
          <a:xfrm>
            <a:off x="9194146" y="2044971"/>
            <a:ext cx="1909222" cy="2834187"/>
            <a:chOff x="9382123" y="2117106"/>
            <a:chExt cx="2704766" cy="4015151"/>
          </a:xfrm>
        </p:grpSpPr>
        <p:pic>
          <p:nvPicPr>
            <p:cNvPr id="143" name="Immagine 142">
              <a:extLst>
                <a:ext uri="{FF2B5EF4-FFF2-40B4-BE49-F238E27FC236}">
                  <a16:creationId xmlns:a16="http://schemas.microsoft.com/office/drawing/2014/main" id="{D00E89D7-D413-BC99-2E76-ECD1C86AE21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50480"/>
            <a:stretch/>
          </p:blipFill>
          <p:spPr>
            <a:xfrm>
              <a:off x="9401602" y="2117106"/>
              <a:ext cx="2685287" cy="1935750"/>
            </a:xfrm>
            <a:prstGeom prst="rect">
              <a:avLst/>
            </a:prstGeom>
          </p:spPr>
        </p:pic>
        <p:pic>
          <p:nvPicPr>
            <p:cNvPr id="144" name="Immagine 143">
              <a:extLst>
                <a:ext uri="{FF2B5EF4-FFF2-40B4-BE49-F238E27FC236}">
                  <a16:creationId xmlns:a16="http://schemas.microsoft.com/office/drawing/2014/main" id="{84CF586D-0DC7-1217-5FA7-BD00B39BFB8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48698" b="-149"/>
            <a:stretch/>
          </p:blipFill>
          <p:spPr>
            <a:xfrm>
              <a:off x="9382123" y="4121027"/>
              <a:ext cx="2685287" cy="2011230"/>
            </a:xfrm>
            <a:prstGeom prst="rect">
              <a:avLst/>
            </a:prstGeom>
          </p:spPr>
        </p:pic>
        <p:sp>
          <p:nvSpPr>
            <p:cNvPr id="145" name="Rettangolo 144">
              <a:extLst>
                <a:ext uri="{FF2B5EF4-FFF2-40B4-BE49-F238E27FC236}">
                  <a16:creationId xmlns:a16="http://schemas.microsoft.com/office/drawing/2014/main" id="{CE9C287C-C63E-80B3-B3FC-3EA4331B273C}"/>
                </a:ext>
              </a:extLst>
            </p:cNvPr>
            <p:cNvSpPr/>
            <p:nvPr/>
          </p:nvSpPr>
          <p:spPr>
            <a:xfrm>
              <a:off x="11275028" y="2279764"/>
              <a:ext cx="639673" cy="1623150"/>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lstStyle/>
            <a:p>
              <a:pPr algn="ctr"/>
              <a:endParaRPr lang="it-IT" sz="900" dirty="0">
                <a:solidFill>
                  <a:srgbClr val="FF0000"/>
                </a:solidFill>
              </a:endParaRPr>
            </a:p>
            <a:p>
              <a:pPr algn="ctr"/>
              <a:r>
                <a:rPr lang="it-IT" sz="700" dirty="0">
                  <a:solidFill>
                    <a:srgbClr val="FF0000"/>
                  </a:solidFill>
                </a:rPr>
                <a:t>«</a:t>
              </a:r>
              <a:r>
                <a:rPr lang="it-IT" sz="700" dirty="0" err="1">
                  <a:solidFill>
                    <a:srgbClr val="FF0000"/>
                  </a:solidFill>
                </a:rPr>
                <a:t>potential</a:t>
              </a:r>
              <a:r>
                <a:rPr lang="it-IT" sz="700" dirty="0">
                  <a:solidFill>
                    <a:srgbClr val="FF0000"/>
                  </a:solidFill>
                </a:rPr>
                <a:t>» </a:t>
              </a:r>
              <a:r>
                <a:rPr lang="it-IT" sz="700" dirty="0" err="1">
                  <a:solidFill>
                    <a:srgbClr val="FF0000"/>
                  </a:solidFill>
                </a:rPr>
                <a:t>landslide</a:t>
              </a:r>
              <a:endParaRPr lang="it-IT" sz="700" dirty="0">
                <a:solidFill>
                  <a:srgbClr val="FF0000"/>
                </a:solidFill>
              </a:endParaRPr>
            </a:p>
          </p:txBody>
        </p:sp>
        <p:sp>
          <p:nvSpPr>
            <p:cNvPr id="146" name="Rettangolo 145">
              <a:extLst>
                <a:ext uri="{FF2B5EF4-FFF2-40B4-BE49-F238E27FC236}">
                  <a16:creationId xmlns:a16="http://schemas.microsoft.com/office/drawing/2014/main" id="{BDE09F49-9523-3277-3F51-F3F0086E4D3A}"/>
                </a:ext>
              </a:extLst>
            </p:cNvPr>
            <p:cNvSpPr/>
            <p:nvPr/>
          </p:nvSpPr>
          <p:spPr>
            <a:xfrm>
              <a:off x="10997192" y="4688265"/>
              <a:ext cx="843656" cy="1262962"/>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lstStyle/>
            <a:p>
              <a:pPr algn="ctr"/>
              <a:endParaRPr lang="it-IT" sz="900" dirty="0">
                <a:solidFill>
                  <a:srgbClr val="FF0000"/>
                </a:solidFill>
              </a:endParaRPr>
            </a:p>
            <a:p>
              <a:pPr algn="ctr"/>
              <a:r>
                <a:rPr lang="it-IT" sz="700" dirty="0">
                  <a:solidFill>
                    <a:srgbClr val="FF0000"/>
                  </a:solidFill>
                </a:rPr>
                <a:t>«</a:t>
              </a:r>
              <a:r>
                <a:rPr lang="it-IT" sz="700" dirty="0" err="1">
                  <a:solidFill>
                    <a:srgbClr val="FF0000"/>
                  </a:solidFill>
                </a:rPr>
                <a:t>potential</a:t>
              </a:r>
              <a:r>
                <a:rPr lang="it-IT" sz="700" dirty="0">
                  <a:solidFill>
                    <a:srgbClr val="FF0000"/>
                  </a:solidFill>
                </a:rPr>
                <a:t>» </a:t>
              </a:r>
              <a:r>
                <a:rPr lang="it-IT" sz="700" dirty="0" err="1">
                  <a:solidFill>
                    <a:srgbClr val="FF0000"/>
                  </a:solidFill>
                </a:rPr>
                <a:t>landslide</a:t>
              </a:r>
              <a:endParaRPr lang="it-IT" sz="700" dirty="0">
                <a:solidFill>
                  <a:srgbClr val="FF0000"/>
                </a:solidFill>
              </a:endParaRPr>
            </a:p>
          </p:txBody>
        </p:sp>
      </p:grpSp>
      <p:grpSp>
        <p:nvGrpSpPr>
          <p:cNvPr id="151" name="Gruppo 150">
            <a:extLst>
              <a:ext uri="{FF2B5EF4-FFF2-40B4-BE49-F238E27FC236}">
                <a16:creationId xmlns:a16="http://schemas.microsoft.com/office/drawing/2014/main" id="{AD331028-E99F-57C0-AEAA-C97E9EF25BDE}"/>
              </a:ext>
            </a:extLst>
          </p:cNvPr>
          <p:cNvGrpSpPr/>
          <p:nvPr/>
        </p:nvGrpSpPr>
        <p:grpSpPr>
          <a:xfrm>
            <a:off x="1585793" y="1708964"/>
            <a:ext cx="6752492" cy="4458459"/>
            <a:chOff x="429847" y="1990167"/>
            <a:chExt cx="6752492" cy="4458459"/>
          </a:xfrm>
        </p:grpSpPr>
        <p:pic>
          <p:nvPicPr>
            <p:cNvPr id="141" name="Picture 16">
              <a:extLst>
                <a:ext uri="{FF2B5EF4-FFF2-40B4-BE49-F238E27FC236}">
                  <a16:creationId xmlns:a16="http://schemas.microsoft.com/office/drawing/2014/main" id="{DF92ED3C-CFDD-A95D-8258-305CC4CF2AE6}"/>
                </a:ext>
              </a:extLst>
            </p:cNvPr>
            <p:cNvPicPr>
              <a:picLocks noChangeAspect="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9847" y="1990167"/>
              <a:ext cx="4986216" cy="4458459"/>
            </a:xfrm>
            <a:prstGeom prst="rect">
              <a:avLst/>
            </a:prstGeom>
            <a:solidFill>
              <a:schemeClr val="bg1"/>
            </a:solidFill>
          </p:spPr>
        </p:pic>
        <p:pic>
          <p:nvPicPr>
            <p:cNvPr id="148" name="Picture 16">
              <a:extLst>
                <a:ext uri="{FF2B5EF4-FFF2-40B4-BE49-F238E27FC236}">
                  <a16:creationId xmlns:a16="http://schemas.microsoft.com/office/drawing/2014/main" id="{3954AF81-2228-913F-1042-8D465DBFAC8A}"/>
                </a:ext>
              </a:extLst>
            </p:cNvPr>
            <p:cNvPicPr>
              <a:picLocks noChangeAspect="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6063" y="1990167"/>
              <a:ext cx="1766276" cy="3340556"/>
            </a:xfrm>
            <a:prstGeom prst="rect">
              <a:avLst/>
            </a:prstGeom>
            <a:solidFill>
              <a:schemeClr val="bg1"/>
            </a:solidFill>
          </p:spPr>
        </p:pic>
        <p:pic>
          <p:nvPicPr>
            <p:cNvPr id="150" name="Picture 16">
              <a:extLst>
                <a:ext uri="{FF2B5EF4-FFF2-40B4-BE49-F238E27FC236}">
                  <a16:creationId xmlns:a16="http://schemas.microsoft.com/office/drawing/2014/main" id="{D0FEA61A-271E-EB6C-D1B0-D8DDF440C3CD}"/>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9873" y="4516252"/>
              <a:ext cx="1684509" cy="725693"/>
            </a:xfrm>
            <a:prstGeom prst="rect">
              <a:avLst/>
            </a:prstGeom>
            <a:solidFill>
              <a:schemeClr val="bg1"/>
            </a:solidFill>
          </p:spPr>
        </p:pic>
      </p:grpSp>
      <p:sp>
        <p:nvSpPr>
          <p:cNvPr id="153" name="Titolo 1">
            <a:extLst>
              <a:ext uri="{FF2B5EF4-FFF2-40B4-BE49-F238E27FC236}">
                <a16:creationId xmlns:a16="http://schemas.microsoft.com/office/drawing/2014/main" id="{EE4FCAE4-B694-EB33-2A40-EAF2A9D04AE7}"/>
              </a:ext>
            </a:extLst>
          </p:cNvPr>
          <p:cNvSpPr>
            <a:spLocks noGrp="1"/>
          </p:cNvSpPr>
          <p:nvPr>
            <p:ph type="title"/>
          </p:nvPr>
        </p:nvSpPr>
        <p:spPr>
          <a:xfrm>
            <a:off x="402936" y="780910"/>
            <a:ext cx="9567270" cy="618663"/>
          </a:xfrm>
        </p:spPr>
        <p:txBody>
          <a:bodyPr>
            <a:normAutofit/>
          </a:bodyPr>
          <a:lstStyle/>
          <a:p>
            <a:pPr marL="180000"/>
            <a:r>
              <a:rPr lang="it-IT" sz="2800" spc="300" dirty="0" err="1">
                <a:effectLst>
                  <a:outerShdw blurRad="38100" dist="38100" dir="2700000" algn="tl">
                    <a:srgbClr val="000000">
                      <a:alpha val="43137"/>
                    </a:srgbClr>
                  </a:outerShdw>
                </a:effectLst>
              </a:rPr>
              <a:t>Change</a:t>
            </a:r>
            <a:r>
              <a:rPr lang="it-IT" sz="2800" spc="300" dirty="0">
                <a:effectLst>
                  <a:outerShdw blurRad="38100" dist="38100" dir="2700000" algn="tl">
                    <a:srgbClr val="000000">
                      <a:alpha val="43137"/>
                    </a:srgbClr>
                  </a:outerShdw>
                </a:effectLst>
              </a:rPr>
              <a:t> </a:t>
            </a:r>
            <a:r>
              <a:rPr lang="it-IT" sz="2800" spc="300" dirty="0" err="1">
                <a:effectLst>
                  <a:outerShdw blurRad="38100" dist="38100" dir="2700000" algn="tl">
                    <a:srgbClr val="000000">
                      <a:alpha val="43137"/>
                    </a:srgbClr>
                  </a:outerShdw>
                </a:effectLst>
              </a:rPr>
              <a:t>detection</a:t>
            </a:r>
            <a:r>
              <a:rPr lang="it-IT" sz="2800" spc="300" dirty="0">
                <a:effectLst>
                  <a:outerShdw blurRad="38100" dist="38100" dir="2700000" algn="tl">
                    <a:srgbClr val="000000">
                      <a:alpha val="43137"/>
                    </a:srgbClr>
                  </a:outerShdw>
                </a:effectLst>
              </a:rPr>
              <a:t> –MINDED-FBA</a:t>
            </a:r>
          </a:p>
        </p:txBody>
      </p:sp>
      <p:sp>
        <p:nvSpPr>
          <p:cNvPr id="155" name="CasellaDiTesto 154">
            <a:extLst>
              <a:ext uri="{FF2B5EF4-FFF2-40B4-BE49-F238E27FC236}">
                <a16:creationId xmlns:a16="http://schemas.microsoft.com/office/drawing/2014/main" id="{539E3047-ACE9-6785-FDBC-D867F2CF3A44}"/>
              </a:ext>
            </a:extLst>
          </p:cNvPr>
          <p:cNvSpPr txBox="1"/>
          <p:nvPr/>
        </p:nvSpPr>
        <p:spPr>
          <a:xfrm>
            <a:off x="8562697" y="1050696"/>
            <a:ext cx="3476889" cy="307777"/>
          </a:xfrm>
          <a:prstGeom prst="rect">
            <a:avLst/>
          </a:prstGeom>
          <a:noFill/>
        </p:spPr>
        <p:txBody>
          <a:bodyPr wrap="square">
            <a:spAutoFit/>
          </a:bodyPr>
          <a:lstStyle/>
          <a:p>
            <a:r>
              <a:rPr lang="it-IT" sz="1400" b="0" dirty="0">
                <a:latin typeface="Cambria Math" panose="02040503050406030204" pitchFamily="18" charset="0"/>
                <a:ea typeface="Cambria Math" panose="02040503050406030204" pitchFamily="18" charset="0"/>
              </a:rPr>
              <a:t>(</a:t>
            </a:r>
            <a:r>
              <a:rPr lang="it-IT" sz="1400" b="0" i="1" dirty="0" err="1">
                <a:latin typeface="Cambria Math" panose="02040503050406030204" pitchFamily="18" charset="0"/>
                <a:ea typeface="Cambria Math" panose="02040503050406030204" pitchFamily="18" charset="0"/>
              </a:rPr>
              <a:t>Normalized</a:t>
            </a:r>
            <a:r>
              <a:rPr lang="it-IT" sz="1400" b="0" i="1" dirty="0">
                <a:latin typeface="Cambria Math" panose="02040503050406030204" pitchFamily="18" charset="0"/>
                <a:ea typeface="Cambria Math" panose="02040503050406030204" pitchFamily="18" charset="0"/>
              </a:rPr>
              <a:t> </a:t>
            </a:r>
            <a:r>
              <a:rPr lang="it-IT" sz="1400" i="1" dirty="0" err="1">
                <a:latin typeface="Cambria Math" panose="02040503050406030204" pitchFamily="18" charset="0"/>
                <a:ea typeface="Cambria Math" panose="02040503050406030204" pitchFamily="18" charset="0"/>
              </a:rPr>
              <a:t>D</a:t>
            </a:r>
            <a:r>
              <a:rPr lang="it-IT" sz="1400" b="0" i="1" dirty="0" err="1">
                <a:latin typeface="Cambria Math" panose="02040503050406030204" pitchFamily="18" charset="0"/>
                <a:ea typeface="Cambria Math" panose="02040503050406030204" pitchFamily="18" charset="0"/>
              </a:rPr>
              <a:t>ifference</a:t>
            </a:r>
            <a:r>
              <a:rPr lang="it-IT" sz="1400" b="0" i="1" dirty="0">
                <a:latin typeface="Cambria Math" panose="02040503050406030204" pitchFamily="18" charset="0"/>
                <a:ea typeface="Cambria Math" panose="02040503050406030204" pitchFamily="18" charset="0"/>
              </a:rPr>
              <a:t> Green-Red Index</a:t>
            </a:r>
            <a:r>
              <a:rPr lang="it-IT" sz="1400" b="0" dirty="0">
                <a:latin typeface="Cambria Math" panose="02040503050406030204" pitchFamily="18" charset="0"/>
                <a:ea typeface="Cambria Math" panose="02040503050406030204" pitchFamily="18" charset="0"/>
              </a:rPr>
              <a:t>)</a:t>
            </a:r>
            <a:endParaRPr lang="it-IT" sz="2000" b="0" dirty="0">
              <a:latin typeface="Cambria Math" panose="02040503050406030204" pitchFamily="18" charset="0"/>
              <a:ea typeface="Cambria Math" panose="02040503050406030204" pitchFamily="18" charset="0"/>
            </a:endParaRPr>
          </a:p>
        </p:txBody>
      </p:sp>
      <p:sp>
        <p:nvSpPr>
          <p:cNvPr id="157" name="CasellaDiTesto 156">
            <a:extLst>
              <a:ext uri="{FF2B5EF4-FFF2-40B4-BE49-F238E27FC236}">
                <a16:creationId xmlns:a16="http://schemas.microsoft.com/office/drawing/2014/main" id="{70A1F6B0-69CA-ECAF-F938-9E7DCB120677}"/>
              </a:ext>
            </a:extLst>
          </p:cNvPr>
          <p:cNvSpPr txBox="1"/>
          <p:nvPr/>
        </p:nvSpPr>
        <p:spPr>
          <a:xfrm>
            <a:off x="6548394" y="667958"/>
            <a:ext cx="2757452" cy="369332"/>
          </a:xfrm>
          <a:prstGeom prst="rect">
            <a:avLst/>
          </a:prstGeom>
          <a:noFill/>
        </p:spPr>
        <p:txBody>
          <a:bodyPr wrap="square">
            <a:spAutoFit/>
          </a:bodyPr>
          <a:lstStyle/>
          <a:p>
            <a:r>
              <a:rPr lang="it-IT" dirty="0" err="1"/>
              <a:t>ortophoto</a:t>
            </a:r>
            <a:r>
              <a:rPr lang="it-IT" dirty="0"/>
              <a:t> VIS (≥1 m):</a:t>
            </a:r>
          </a:p>
        </p:txBody>
      </p:sp>
    </p:spTree>
    <p:extLst>
      <p:ext uri="{BB962C8B-B14F-4D97-AF65-F5344CB8AC3E}">
        <p14:creationId xmlns:p14="http://schemas.microsoft.com/office/powerpoint/2010/main" val="11129747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2054</TotalTime>
  <Words>4740</Words>
  <Application>Microsoft Macintosh PowerPoint</Application>
  <PresentationFormat>Ecrã Panorâmico</PresentationFormat>
  <Paragraphs>601</Paragraphs>
  <Slides>23</Slides>
  <Notes>19</Notes>
  <HiddenSlides>0</HiddenSlides>
  <MMClips>0</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23</vt:i4>
      </vt:variant>
    </vt:vector>
  </HeadingPairs>
  <TitlesOfParts>
    <vt:vector size="34" baseType="lpstr">
      <vt:lpstr>AdvTT5843c571</vt:lpstr>
      <vt:lpstr>Aptos</vt:lpstr>
      <vt:lpstr>Aptos Display</vt:lpstr>
      <vt:lpstr>Aptos Narrow</vt:lpstr>
      <vt:lpstr>Arial</vt:lpstr>
      <vt:lpstr>Calibri</vt:lpstr>
      <vt:lpstr>Cambria Math</vt:lpstr>
      <vt:lpstr>Garamond</vt:lpstr>
      <vt:lpstr>Helvetica Neue</vt:lpstr>
      <vt:lpstr>Wingdings</vt:lpstr>
      <vt:lpstr>Tema di Office</vt:lpstr>
      <vt:lpstr>Shallow landslides in Northern Tuscany (Italy): a new multi-temporal inventory and its spatial and statistical analysis </vt:lpstr>
      <vt:lpstr>Apresentação do PowerPoint</vt:lpstr>
      <vt:lpstr>Apresentação do PowerPoint</vt:lpstr>
      <vt:lpstr>Apresentação do PowerPoint</vt:lpstr>
      <vt:lpstr>Apresentação do PowerPoint</vt:lpstr>
      <vt:lpstr>Apresentação do PowerPoint</vt:lpstr>
      <vt:lpstr>Input data</vt:lpstr>
      <vt:lpstr>Change detection –MINDED-FBA</vt:lpstr>
      <vt:lpstr>Change detection –MINDED-FBA</vt:lpstr>
      <vt:lpstr>Change detection –MINDED-FBA</vt:lpstr>
      <vt:lpstr>Change detection –MINDED-FBA</vt:lpstr>
      <vt:lpstr>Visual detection</vt:lpstr>
      <vt:lpstr>Visual detection – mapped entities</vt:lpstr>
      <vt:lpstr>Ground truthing - metrics</vt:lpstr>
      <vt:lpstr>Ground truthing – distribution of validated entities </vt:lpstr>
      <vt:lpstr>Ground truthing – landslide characterization</vt:lpstr>
      <vt:lpstr>Ground truthing – landslide characterization</vt:lpstr>
      <vt:lpstr>Statistical analysis and comparison – landslide density</vt:lpstr>
      <vt:lpstr>Statistical analysis and comparison – Lithology</vt:lpstr>
      <vt:lpstr>Statistical analysis and comparison – Morphometry</vt:lpstr>
      <vt:lpstr>Statistical analysis and comparison – size-frequency   </vt:lpstr>
      <vt:lpstr>Conclusions/1</vt:lpstr>
      <vt:lpstr>Conclusions/2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Shallow landslides in Northern Tuscany (Italy): a new multi-temporal inventory and its spatial and statistical analysis </dc:title>
  <dc:creator>Enrico D'Addario</dc:creator>
  <cp:lastModifiedBy>Eduardo Oliveira</cp:lastModifiedBy>
  <cp:revision>101</cp:revision>
  <dcterms:created xsi:type="dcterms:W3CDTF">2025-04-07T12:43:14Z</dcterms:created>
  <dcterms:modified xsi:type="dcterms:W3CDTF">2025-04-25T15:45:42Z</dcterms:modified>
</cp:coreProperties>
</file>