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8" r:id="rId1"/>
  </p:sldMasterIdLst>
  <p:notesMasterIdLst>
    <p:notesMasterId r:id="rId16"/>
  </p:notesMasterIdLst>
  <p:handoutMasterIdLst>
    <p:handoutMasterId r:id="rId17"/>
  </p:handoutMasterIdLst>
  <p:sldIdLst>
    <p:sldId id="257" r:id="rId2"/>
    <p:sldId id="312" r:id="rId3"/>
    <p:sldId id="313" r:id="rId4"/>
    <p:sldId id="311" r:id="rId5"/>
    <p:sldId id="31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14" r:id="rId14"/>
    <p:sldId id="315" r:id="rId15"/>
  </p:sldIdLst>
  <p:sldSz cx="9144000" cy="6858000" type="screen4x3"/>
  <p:notesSz cx="9926638" cy="6797675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5BD"/>
    <a:srgbClr val="0063C6"/>
    <a:srgbClr val="095AA6"/>
    <a:srgbClr val="E37222"/>
    <a:srgbClr val="679A1D"/>
    <a:srgbClr val="A2AD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5" autoAdjust="0"/>
    <p:restoredTop sz="94660"/>
  </p:normalViewPr>
  <p:slideViewPr>
    <p:cSldViewPr snapToGrid="0" snapToObjects="1">
      <p:cViewPr>
        <p:scale>
          <a:sx n="50" d="100"/>
          <a:sy n="50" d="100"/>
        </p:scale>
        <p:origin x="1700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114" d="100"/>
          <a:sy n="114" d="100"/>
        </p:scale>
        <p:origin x="208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14CAC0-166B-4764-99A4-0E1BE2579F8B}" type="datetimeFigureOut">
              <a:rPr lang="en-US" smtClean="0"/>
              <a:t>4/29/2025</a:t>
            </a:fld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787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2136" cy="339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17" tIns="46108" rIns="92217" bIns="4610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2286" y="0"/>
            <a:ext cx="4302136" cy="339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17" tIns="46108" rIns="92217" bIns="4610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8000"/>
            <a:ext cx="3400425" cy="25511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57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1777" y="3228553"/>
            <a:ext cx="7943085" cy="305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17" tIns="46108" rIns="92217" bIns="461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157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57106"/>
            <a:ext cx="4302136" cy="339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17" tIns="46108" rIns="92217" bIns="4610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57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2286" y="6457106"/>
            <a:ext cx="4302136" cy="339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17" tIns="46108" rIns="92217" bIns="4610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027649BE-4C1D-45A6-8BCA-121D16294D9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9774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4186239"/>
            <a:ext cx="6948488" cy="2671762"/>
          </a:xfrm>
          <a:prstGeom prst="rect">
            <a:avLst/>
          </a:prstGeom>
          <a:gradFill rotWithShape="1">
            <a:gsLst>
              <a:gs pos="0">
                <a:srgbClr val="E37222">
                  <a:alpha val="50000"/>
                </a:srgbClr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 flipV="1">
            <a:off x="6948488" y="4186238"/>
            <a:ext cx="1584325" cy="53975"/>
          </a:xfrm>
          <a:prstGeom prst="rect">
            <a:avLst/>
          </a:prstGeom>
          <a:gradFill rotWithShape="1">
            <a:gsLst>
              <a:gs pos="0">
                <a:srgbClr val="E3722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 flipV="1">
            <a:off x="0" y="4186238"/>
            <a:ext cx="7019925" cy="53975"/>
          </a:xfrm>
          <a:prstGeom prst="rect">
            <a:avLst/>
          </a:prstGeom>
          <a:solidFill>
            <a:srgbClr val="E3722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259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404813"/>
            <a:ext cx="8208962" cy="13684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/>
              <a:t>Titelmasterformat durch Klicken bearbeiten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2060575"/>
            <a:ext cx="8208962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rgbClr val="E37222"/>
                </a:solidFill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209" y="4398085"/>
            <a:ext cx="2841341" cy="224806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E39C0F2-0075-92C3-6589-2694C29BE9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50234" y="4845218"/>
            <a:ext cx="2841341" cy="144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19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88125" y="6237288"/>
            <a:ext cx="576263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82FC1-D555-4773-AD43-EA55EC6DC81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1"/>
          </p:nvPr>
        </p:nvSpPr>
        <p:spPr>
          <a:xfrm>
            <a:off x="4427538" y="6237288"/>
            <a:ext cx="20621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1. Q. 2012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2"/>
          </p:nvPr>
        </p:nvSpPr>
        <p:spPr>
          <a:xfrm>
            <a:off x="468313" y="6237288"/>
            <a:ext cx="388778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Company Presentation            www.anavs.de</a:t>
            </a:r>
          </a:p>
        </p:txBody>
      </p:sp>
    </p:spTree>
    <p:extLst>
      <p:ext uri="{BB962C8B-B14F-4D97-AF65-F5344CB8AC3E}">
        <p14:creationId xmlns:p14="http://schemas.microsoft.com/office/powerpoint/2010/main" val="1272388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457200"/>
            <a:ext cx="2058988" cy="5492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29325" cy="5492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88125" y="6237288"/>
            <a:ext cx="576263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29426-1576-47CF-BC69-8B4918A9DDA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1"/>
          </p:nvPr>
        </p:nvSpPr>
        <p:spPr>
          <a:xfrm>
            <a:off x="4427538" y="6237288"/>
            <a:ext cx="20621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1. Q. 2012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2"/>
          </p:nvPr>
        </p:nvSpPr>
        <p:spPr>
          <a:xfrm>
            <a:off x="468313" y="6237288"/>
            <a:ext cx="388778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Company Presentation            www.anavs.de</a:t>
            </a:r>
          </a:p>
        </p:txBody>
      </p:sp>
    </p:spTree>
    <p:extLst>
      <p:ext uri="{BB962C8B-B14F-4D97-AF65-F5344CB8AC3E}">
        <p14:creationId xmlns:p14="http://schemas.microsoft.com/office/powerpoint/2010/main" val="1293736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7" name="Rectangle 3"/>
          <p:cNvSpPr txBox="1">
            <a:spLocks noChangeArrowheads="1"/>
          </p:cNvSpPr>
          <p:nvPr userDrawn="1"/>
        </p:nvSpPr>
        <p:spPr bwMode="auto">
          <a:xfrm>
            <a:off x="468312" y="6189663"/>
            <a:ext cx="6894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b="0" dirty="0" err="1">
                <a:solidFill>
                  <a:srgbClr val="095AA6"/>
                </a:solidFill>
              </a:rPr>
              <a:t>Precise</a:t>
            </a:r>
            <a:r>
              <a:rPr lang="de-DE" b="0" dirty="0">
                <a:solidFill>
                  <a:srgbClr val="095AA6"/>
                </a:solidFill>
              </a:rPr>
              <a:t> </a:t>
            </a:r>
            <a:r>
              <a:rPr lang="de-DE" b="0" dirty="0" err="1">
                <a:solidFill>
                  <a:srgbClr val="095AA6"/>
                </a:solidFill>
              </a:rPr>
              <a:t>Estimation</a:t>
            </a:r>
            <a:r>
              <a:rPr lang="de-DE" b="0" dirty="0">
                <a:solidFill>
                  <a:srgbClr val="095AA6"/>
                </a:solidFill>
              </a:rPr>
              <a:t> </a:t>
            </a:r>
            <a:r>
              <a:rPr lang="de-DE" b="0" dirty="0" err="1">
                <a:solidFill>
                  <a:srgbClr val="095AA6"/>
                </a:solidFill>
              </a:rPr>
              <a:t>of</a:t>
            </a:r>
            <a:r>
              <a:rPr lang="de-DE" b="0" dirty="0">
                <a:solidFill>
                  <a:srgbClr val="095AA6"/>
                </a:solidFill>
              </a:rPr>
              <a:t> Snow </a:t>
            </a:r>
            <a:r>
              <a:rPr lang="de-DE" b="0" dirty="0" err="1">
                <a:solidFill>
                  <a:srgbClr val="095AA6"/>
                </a:solidFill>
              </a:rPr>
              <a:t>Water</a:t>
            </a:r>
            <a:r>
              <a:rPr lang="de-DE" b="0" dirty="0">
                <a:solidFill>
                  <a:srgbClr val="095AA6"/>
                </a:solidFill>
              </a:rPr>
              <a:t> </a:t>
            </a:r>
            <a:r>
              <a:rPr lang="de-DE" b="0" dirty="0" err="1">
                <a:solidFill>
                  <a:srgbClr val="095AA6"/>
                </a:solidFill>
              </a:rPr>
              <a:t>Equivalent</a:t>
            </a:r>
            <a:r>
              <a:rPr lang="de-DE" b="0" dirty="0">
                <a:solidFill>
                  <a:srgbClr val="095AA6"/>
                </a:solidFill>
              </a:rPr>
              <a:t>	www.anavs.com</a:t>
            </a:r>
            <a:endParaRPr lang="de-DE" b="1" dirty="0">
              <a:solidFill>
                <a:srgbClr val="095AA6"/>
              </a:solidFill>
            </a:endParaRP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DD0B6B69-B17A-1C42-0999-18DAED86E25A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0" y="6015037"/>
            <a:ext cx="9144000" cy="53975"/>
          </a:xfrm>
          <a:prstGeom prst="rect">
            <a:avLst/>
          </a:prstGeom>
          <a:solidFill>
            <a:srgbClr val="E3722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259209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88125" y="6237288"/>
            <a:ext cx="576263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9107D-63BE-4AE4-97D1-9C5546B87B5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1"/>
          </p:nvPr>
        </p:nvSpPr>
        <p:spPr>
          <a:xfrm>
            <a:off x="4427538" y="6237288"/>
            <a:ext cx="20621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1. Q. 2012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2"/>
          </p:nvPr>
        </p:nvSpPr>
        <p:spPr>
          <a:xfrm>
            <a:off x="468313" y="6237288"/>
            <a:ext cx="388778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Company Presentation            www.anavs.de</a:t>
            </a:r>
          </a:p>
        </p:txBody>
      </p:sp>
    </p:spTree>
    <p:extLst>
      <p:ext uri="{BB962C8B-B14F-4D97-AF65-F5344CB8AC3E}">
        <p14:creationId xmlns:p14="http://schemas.microsoft.com/office/powerpoint/2010/main" val="3071509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268413"/>
            <a:ext cx="4038600" cy="4681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268413"/>
            <a:ext cx="4038600" cy="4681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88125" y="6237288"/>
            <a:ext cx="576263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087AC-5BA0-4149-BBBD-F09A8FF84E4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1"/>
          </p:nvPr>
        </p:nvSpPr>
        <p:spPr>
          <a:xfrm>
            <a:off x="4427538" y="6237288"/>
            <a:ext cx="20621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1. Q. 2012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2"/>
          </p:nvPr>
        </p:nvSpPr>
        <p:spPr>
          <a:xfrm>
            <a:off x="468313" y="6237288"/>
            <a:ext cx="388778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Company Presentation            www.anavs.de</a:t>
            </a:r>
          </a:p>
        </p:txBody>
      </p:sp>
    </p:spTree>
    <p:extLst>
      <p:ext uri="{BB962C8B-B14F-4D97-AF65-F5344CB8AC3E}">
        <p14:creationId xmlns:p14="http://schemas.microsoft.com/office/powerpoint/2010/main" val="1811703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88125" y="6237288"/>
            <a:ext cx="576263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E7D02-F2A2-4BFA-86F6-48F8A2251F1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dt" sz="half" idx="11"/>
          </p:nvPr>
        </p:nvSpPr>
        <p:spPr>
          <a:xfrm>
            <a:off x="4427538" y="6237288"/>
            <a:ext cx="20621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1. Q. 2012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ftr" sz="quarter" idx="12"/>
          </p:nvPr>
        </p:nvSpPr>
        <p:spPr>
          <a:xfrm>
            <a:off x="468313" y="6237288"/>
            <a:ext cx="388778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Company Presentation            www.anavs.de</a:t>
            </a:r>
          </a:p>
        </p:txBody>
      </p:sp>
    </p:spTree>
    <p:extLst>
      <p:ext uri="{BB962C8B-B14F-4D97-AF65-F5344CB8AC3E}">
        <p14:creationId xmlns:p14="http://schemas.microsoft.com/office/powerpoint/2010/main" val="499148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88125" y="6237288"/>
            <a:ext cx="576263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4ACE9-3769-400E-AFF1-2B6F2346BA4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1"/>
          </p:nvPr>
        </p:nvSpPr>
        <p:spPr>
          <a:xfrm>
            <a:off x="4427538" y="6237288"/>
            <a:ext cx="20621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1. Q. 2012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2"/>
          </p:nvPr>
        </p:nvSpPr>
        <p:spPr>
          <a:xfrm>
            <a:off x="468313" y="6237288"/>
            <a:ext cx="388778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Company Presentation            www.anavs.de</a:t>
            </a:r>
          </a:p>
        </p:txBody>
      </p:sp>
    </p:spTree>
    <p:extLst>
      <p:ext uri="{BB962C8B-B14F-4D97-AF65-F5344CB8AC3E}">
        <p14:creationId xmlns:p14="http://schemas.microsoft.com/office/powerpoint/2010/main" val="1071340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88125" y="6237288"/>
            <a:ext cx="576263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2F048-B655-4FA0-A5BB-03822FB5A2E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1"/>
          </p:nvPr>
        </p:nvSpPr>
        <p:spPr>
          <a:xfrm>
            <a:off x="4427538" y="6237288"/>
            <a:ext cx="20621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1. Q. 2012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2"/>
          </p:nvPr>
        </p:nvSpPr>
        <p:spPr>
          <a:xfrm>
            <a:off x="468313" y="6237288"/>
            <a:ext cx="388778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Company Presentation            www.anavs.de</a:t>
            </a:r>
          </a:p>
        </p:txBody>
      </p:sp>
    </p:spTree>
    <p:extLst>
      <p:ext uri="{BB962C8B-B14F-4D97-AF65-F5344CB8AC3E}">
        <p14:creationId xmlns:p14="http://schemas.microsoft.com/office/powerpoint/2010/main" val="715194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88125" y="6237288"/>
            <a:ext cx="576263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48BD1-48EF-450A-9B26-0580AE3C0E5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1"/>
          </p:nvPr>
        </p:nvSpPr>
        <p:spPr>
          <a:xfrm>
            <a:off x="4427538" y="6237288"/>
            <a:ext cx="20621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1. Q. 2012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2"/>
          </p:nvPr>
        </p:nvSpPr>
        <p:spPr>
          <a:xfrm>
            <a:off x="468313" y="6237288"/>
            <a:ext cx="388778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Company Presentation            www.anavs.de</a:t>
            </a:r>
          </a:p>
        </p:txBody>
      </p:sp>
    </p:spTree>
    <p:extLst>
      <p:ext uri="{BB962C8B-B14F-4D97-AF65-F5344CB8AC3E}">
        <p14:creationId xmlns:p14="http://schemas.microsoft.com/office/powerpoint/2010/main" val="2583954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88125" y="6237288"/>
            <a:ext cx="576263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0C46F-FF02-413A-9B25-AAD6E79A6C1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1"/>
          </p:nvPr>
        </p:nvSpPr>
        <p:spPr>
          <a:xfrm>
            <a:off x="4427538" y="6237288"/>
            <a:ext cx="20621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1. Q. 2012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2"/>
          </p:nvPr>
        </p:nvSpPr>
        <p:spPr>
          <a:xfrm>
            <a:off x="468313" y="6237288"/>
            <a:ext cx="388778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Company Presentation            www.anavs.de</a:t>
            </a:r>
          </a:p>
        </p:txBody>
      </p:sp>
    </p:spTree>
    <p:extLst>
      <p:ext uri="{BB962C8B-B14F-4D97-AF65-F5344CB8AC3E}">
        <p14:creationId xmlns:p14="http://schemas.microsoft.com/office/powerpoint/2010/main" val="1806513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6021388"/>
            <a:ext cx="8027988" cy="836612"/>
          </a:xfrm>
          <a:prstGeom prst="rect">
            <a:avLst/>
          </a:prstGeom>
          <a:gradFill rotWithShape="1">
            <a:gsLst>
              <a:gs pos="0">
                <a:srgbClr val="E37222">
                  <a:alpha val="50000"/>
                </a:srgbClr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268413"/>
            <a:ext cx="8229600" cy="468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985" y="6122536"/>
            <a:ext cx="850605" cy="600527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1CE61E6F-9193-25E5-B504-CD867E82A17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963195" y="6240862"/>
            <a:ext cx="850605" cy="4319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95AA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95AA6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95AA6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95AA6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95AA6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95AA6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95AA6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95AA6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95AA6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37222"/>
        </a:buClr>
        <a:buSzPct val="75000"/>
        <a:buFont typeface="Wingdings" pitchFamily="2" charset="2"/>
        <a:buChar char="n"/>
        <a:defRPr sz="2400">
          <a:solidFill>
            <a:srgbClr val="095AA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E37222"/>
        </a:buClr>
        <a:buSzPct val="75000"/>
        <a:buFont typeface="Wingdings" pitchFamily="2" charset="2"/>
        <a:buChar char="n"/>
        <a:defRPr sz="2000">
          <a:solidFill>
            <a:srgbClr val="095AA6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E37222"/>
        </a:buClr>
        <a:buSzPct val="75000"/>
        <a:buFont typeface="Wingdings" pitchFamily="2" charset="2"/>
        <a:buChar char="n"/>
        <a:defRPr>
          <a:solidFill>
            <a:srgbClr val="095AA6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E37222"/>
        </a:buClr>
        <a:buSzPct val="75000"/>
        <a:buFont typeface="Wingdings" pitchFamily="2" charset="2"/>
        <a:buChar char="n"/>
        <a:defRPr>
          <a:solidFill>
            <a:srgbClr val="095AA6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E37222"/>
        </a:buClr>
        <a:buSzPct val="75000"/>
        <a:buFont typeface="Wingdings" pitchFamily="2" charset="2"/>
        <a:buChar char="n"/>
        <a:defRPr>
          <a:solidFill>
            <a:srgbClr val="095AA6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E37222"/>
        </a:buClr>
        <a:buSzPct val="75000"/>
        <a:buFont typeface="Wingdings" pitchFamily="2" charset="2"/>
        <a:buChar char="n"/>
        <a:defRPr>
          <a:solidFill>
            <a:srgbClr val="095AA6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E37222"/>
        </a:buClr>
        <a:buSzPct val="75000"/>
        <a:buFont typeface="Wingdings" pitchFamily="2" charset="2"/>
        <a:buChar char="n"/>
        <a:defRPr>
          <a:solidFill>
            <a:srgbClr val="095AA6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E37222"/>
        </a:buClr>
        <a:buSzPct val="75000"/>
        <a:buFont typeface="Wingdings" pitchFamily="2" charset="2"/>
        <a:buChar char="n"/>
        <a:defRPr>
          <a:solidFill>
            <a:srgbClr val="095AA6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E37222"/>
        </a:buClr>
        <a:buSzPct val="75000"/>
        <a:buFont typeface="Wingdings" pitchFamily="2" charset="2"/>
        <a:buChar char="n"/>
        <a:defRPr>
          <a:solidFill>
            <a:srgbClr val="095AA6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patrick.henkel@anavs-sensor-tech.at" TargetMode="External"/><Relationship Id="rId2" Type="http://schemas.openxmlformats.org/officeDocument/2006/relationships/hyperlink" Target="mailto:patrick.henkel@anavs.d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395288" y="336681"/>
            <a:ext cx="8367712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95AA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95AA6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95AA6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95AA6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95AA6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95AA6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95AA6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95AA6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95AA6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kern="0" dirty="0"/>
              <a:t>Precise Estimation of </a:t>
            </a:r>
            <a:br>
              <a:rPr lang="en-US" sz="3200" kern="0" dirty="0"/>
            </a:br>
            <a:r>
              <a:rPr lang="en-US" sz="3200" kern="0" dirty="0"/>
              <a:t>Snow Water Equivalent with</a:t>
            </a:r>
            <a:br>
              <a:rPr lang="en-US" sz="3200" kern="0" dirty="0"/>
            </a:br>
            <a:r>
              <a:rPr lang="en-US" sz="3200" kern="0" dirty="0"/>
              <a:t>GPS and Galileo measurements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728A618A-D521-15A8-F2F9-84AEE0E60CEA}"/>
              </a:ext>
            </a:extLst>
          </p:cNvPr>
          <p:cNvSpPr/>
          <p:nvPr/>
        </p:nvSpPr>
        <p:spPr bwMode="auto">
          <a:xfrm>
            <a:off x="1663700" y="2188866"/>
            <a:ext cx="6400800" cy="46543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Patrick Henkel, Markus Lamm and Franziska Koch</a:t>
            </a:r>
          </a:p>
        </p:txBody>
      </p:sp>
    </p:spTree>
    <p:extLst>
      <p:ext uri="{BB962C8B-B14F-4D97-AF65-F5344CB8AC3E}">
        <p14:creationId xmlns:p14="http://schemas.microsoft.com/office/powerpoint/2010/main" val="46854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EE73CF-16E7-F02F-E175-6B3EACEA63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>
            <a:extLst>
              <a:ext uri="{FF2B5EF4-FFF2-40B4-BE49-F238E27FC236}">
                <a16:creationId xmlns:a16="http://schemas.microsoft.com/office/drawing/2014/main" id="{0F9A7333-E6E6-CF6E-D4D7-39E0768C539F}"/>
              </a:ext>
            </a:extLst>
          </p:cNvPr>
          <p:cNvSpPr txBox="1"/>
          <p:nvPr/>
        </p:nvSpPr>
        <p:spPr>
          <a:xfrm>
            <a:off x="3271134" y="1722697"/>
            <a:ext cx="1532599" cy="2954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dirty="0">
                <a:solidFill>
                  <a:srgbClr val="000000"/>
                </a:solidFill>
                <a:latin typeface="Calibri"/>
                <a:cs typeface="+mn-cs"/>
              </a:rPr>
              <a:t>Snow-</a:t>
            </a:r>
            <a:r>
              <a:rPr lang="de-DE" dirty="0" err="1">
                <a:solidFill>
                  <a:srgbClr val="000000"/>
                </a:solidFill>
                <a:latin typeface="Calibri"/>
                <a:cs typeface="+mn-cs"/>
              </a:rPr>
              <a:t>free</a:t>
            </a:r>
            <a:r>
              <a:rPr lang="de-DE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Calibri"/>
                <a:cs typeface="+mn-cs"/>
              </a:rPr>
              <a:t>day</a:t>
            </a:r>
            <a:endParaRPr lang="de-DE" dirty="0">
              <a:solidFill>
                <a:srgbClr val="000000"/>
              </a:solidFill>
              <a:latin typeface="Calibri"/>
              <a:cs typeface="+mn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622CB37-786C-1FF1-2EA0-7D0A08406EF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008"/>
          <a:stretch/>
        </p:blipFill>
        <p:spPr>
          <a:xfrm>
            <a:off x="246732" y="1347319"/>
            <a:ext cx="5600700" cy="3990162"/>
          </a:xfrm>
          <a:prstGeom prst="rect">
            <a:avLst/>
          </a:prstGeom>
        </p:spPr>
      </p:pic>
      <p:pic>
        <p:nvPicPr>
          <p:cNvPr id="13" name="Grafik 12" descr="\documentclass{article}&#10;\usepackage{amsmath}&#10;\pagestyle{empty}&#10;\usepackage{amsmath}&#10;\usepackage{amsfonts}&#10;\newcommand{\B}[1]{\boldsymbol{#1}}&#10;\newcommand{\M}[1]{\mbox{#1}}&#10;\newcommand{\R}[1]{{\mathrm{#1}}}&#10;\newcommand{\T}[1]{{\text{#1}}}&#10;\begin{document}&#10;\begin{align*}&#10;&amp; r_{12,m}^{kl} \\&#10;&amp;:=\lambda_m\varphi_{12,m}^{kl} - &#10;\vec{e}^{\: kl}\vec{b}_{12} &#10;-\lambda_m N_{12,m}^{kl}\\&#10;&amp;= m_{\R{s}}^{kl}\frac{v_{\R{a}}}{v_{\R{s}}}\cdot \R{SWE} &#10; + \varepsilon_{12,m}^{kl} \nonumber&#10;\end{align*}&#10;\end{document}" title="IguanaTex Bitmap Display">
            <a:extLst>
              <a:ext uri="{FF2B5EF4-FFF2-40B4-BE49-F238E27FC236}">
                <a16:creationId xmlns:a16="http://schemas.microsoft.com/office/drawing/2014/main" id="{61B738AB-ABA8-A956-9F3D-3D024A9EB11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691" y="1998489"/>
            <a:ext cx="3633015" cy="1369064"/>
          </a:xfrm>
          <a:prstGeom prst="rect">
            <a:avLst/>
          </a:prstGeom>
        </p:spPr>
      </p:pic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F8715195-B694-5BEF-1455-822017E58996}"/>
              </a:ext>
            </a:extLst>
          </p:cNvPr>
          <p:cNvSpPr txBox="1">
            <a:spLocks/>
          </p:cNvSpPr>
          <p:nvPr/>
        </p:nvSpPr>
        <p:spPr>
          <a:xfrm>
            <a:off x="646903" y="398004"/>
            <a:ext cx="7519198" cy="610367"/>
          </a:xfrm>
          <a:prstGeom prst="rect">
            <a:avLst/>
          </a:prstGeom>
          <a:noFill/>
        </p:spPr>
        <p:txBody>
          <a:bodyPr wrap="square" lIns="90000" tIns="90000" rIns="90000" bIns="9000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sz="2800" dirty="0" err="1">
                <a:solidFill>
                  <a:srgbClr val="095AA6"/>
                </a:solidFill>
                <a:latin typeface="+mj-lt"/>
                <a:ea typeface="+mj-ea"/>
                <a:cs typeface="+mj-cs"/>
              </a:rPr>
              <a:t>Measurement</a:t>
            </a:r>
            <a:r>
              <a:rPr lang="it-IT" sz="2800" dirty="0">
                <a:solidFill>
                  <a:srgbClr val="095AA6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2800" dirty="0" err="1">
                <a:solidFill>
                  <a:srgbClr val="095AA6"/>
                </a:solidFill>
                <a:latin typeface="+mj-lt"/>
                <a:ea typeface="+mj-ea"/>
                <a:cs typeface="+mj-cs"/>
              </a:rPr>
              <a:t>basis</a:t>
            </a:r>
            <a:r>
              <a:rPr lang="it-IT" sz="2800" dirty="0">
                <a:solidFill>
                  <a:srgbClr val="095AA6"/>
                </a:solidFill>
                <a:latin typeface="+mj-lt"/>
                <a:ea typeface="+mj-ea"/>
                <a:cs typeface="+mj-cs"/>
              </a:rPr>
              <a:t> – GNSS carrier </a:t>
            </a:r>
            <a:r>
              <a:rPr lang="it-IT" sz="2800" dirty="0" err="1">
                <a:solidFill>
                  <a:srgbClr val="095AA6"/>
                </a:solidFill>
                <a:latin typeface="+mj-lt"/>
                <a:ea typeface="+mj-ea"/>
                <a:cs typeface="+mj-cs"/>
              </a:rPr>
              <a:t>phases</a:t>
            </a:r>
            <a:endParaRPr lang="it-IT" sz="2800" dirty="0">
              <a:solidFill>
                <a:srgbClr val="095AA6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63337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C9CF66-F48B-7312-5EC5-5147E6EA21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76">
            <a:extLst>
              <a:ext uri="{FF2B5EF4-FFF2-40B4-BE49-F238E27FC236}">
                <a16:creationId xmlns:a16="http://schemas.microsoft.com/office/drawing/2014/main" id="{1098D4AD-19C3-5519-EB0F-5CDF10C9523E}"/>
              </a:ext>
            </a:extLst>
          </p:cNvPr>
          <p:cNvSpPr>
            <a:spLocks noEditPoints="1"/>
          </p:cNvSpPr>
          <p:nvPr/>
        </p:nvSpPr>
        <p:spPr bwMode="auto">
          <a:xfrm>
            <a:off x="285479" y="1405872"/>
            <a:ext cx="379071" cy="376835"/>
          </a:xfrm>
          <a:custGeom>
            <a:avLst/>
            <a:gdLst>
              <a:gd name="T0" fmla="*/ 83 w 186"/>
              <a:gd name="T1" fmla="*/ 43 h 185"/>
              <a:gd name="T2" fmla="*/ 80 w 186"/>
              <a:gd name="T3" fmla="*/ 42 h 185"/>
              <a:gd name="T4" fmla="*/ 76 w 186"/>
              <a:gd name="T5" fmla="*/ 46 h 185"/>
              <a:gd name="T6" fmla="*/ 77 w 186"/>
              <a:gd name="T7" fmla="*/ 49 h 185"/>
              <a:gd name="T8" fmla="*/ 117 w 186"/>
              <a:gd name="T9" fmla="*/ 92 h 185"/>
              <a:gd name="T10" fmla="*/ 77 w 186"/>
              <a:gd name="T11" fmla="*/ 136 h 185"/>
              <a:gd name="T12" fmla="*/ 76 w 186"/>
              <a:gd name="T13" fmla="*/ 139 h 185"/>
              <a:gd name="T14" fmla="*/ 80 w 186"/>
              <a:gd name="T15" fmla="*/ 143 h 185"/>
              <a:gd name="T16" fmla="*/ 83 w 186"/>
              <a:gd name="T17" fmla="*/ 142 h 185"/>
              <a:gd name="T18" fmla="*/ 126 w 186"/>
              <a:gd name="T19" fmla="*/ 95 h 185"/>
              <a:gd name="T20" fmla="*/ 127 w 186"/>
              <a:gd name="T21" fmla="*/ 92 h 185"/>
              <a:gd name="T22" fmla="*/ 126 w 186"/>
              <a:gd name="T23" fmla="*/ 89 h 185"/>
              <a:gd name="T24" fmla="*/ 83 w 186"/>
              <a:gd name="T25" fmla="*/ 43 h 185"/>
              <a:gd name="T26" fmla="*/ 93 w 186"/>
              <a:gd name="T27" fmla="*/ 0 h 185"/>
              <a:gd name="T28" fmla="*/ 0 w 186"/>
              <a:gd name="T29" fmla="*/ 92 h 185"/>
              <a:gd name="T30" fmla="*/ 93 w 186"/>
              <a:gd name="T31" fmla="*/ 185 h 185"/>
              <a:gd name="T32" fmla="*/ 186 w 186"/>
              <a:gd name="T33" fmla="*/ 92 h 185"/>
              <a:gd name="T34" fmla="*/ 93 w 186"/>
              <a:gd name="T35" fmla="*/ 0 h 185"/>
              <a:gd name="T36" fmla="*/ 93 w 186"/>
              <a:gd name="T37" fmla="*/ 177 h 185"/>
              <a:gd name="T38" fmla="*/ 9 w 186"/>
              <a:gd name="T39" fmla="*/ 92 h 185"/>
              <a:gd name="T40" fmla="*/ 93 w 186"/>
              <a:gd name="T41" fmla="*/ 8 h 185"/>
              <a:gd name="T42" fmla="*/ 177 w 186"/>
              <a:gd name="T43" fmla="*/ 92 h 185"/>
              <a:gd name="T44" fmla="*/ 93 w 186"/>
              <a:gd name="T45" fmla="*/ 177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86" h="185">
                <a:moveTo>
                  <a:pt x="83" y="43"/>
                </a:moveTo>
                <a:cubicBezTo>
                  <a:pt x="83" y="42"/>
                  <a:pt x="82" y="42"/>
                  <a:pt x="80" y="42"/>
                </a:cubicBezTo>
                <a:cubicBezTo>
                  <a:pt x="78" y="42"/>
                  <a:pt x="76" y="44"/>
                  <a:pt x="76" y="46"/>
                </a:cubicBezTo>
                <a:cubicBezTo>
                  <a:pt x="76" y="47"/>
                  <a:pt x="77" y="48"/>
                  <a:pt x="77" y="49"/>
                </a:cubicBezTo>
                <a:cubicBezTo>
                  <a:pt x="117" y="92"/>
                  <a:pt x="117" y="92"/>
                  <a:pt x="117" y="92"/>
                </a:cubicBezTo>
                <a:cubicBezTo>
                  <a:pt x="77" y="136"/>
                  <a:pt x="77" y="136"/>
                  <a:pt x="77" y="136"/>
                </a:cubicBezTo>
                <a:cubicBezTo>
                  <a:pt x="77" y="137"/>
                  <a:pt x="76" y="138"/>
                  <a:pt x="76" y="139"/>
                </a:cubicBezTo>
                <a:cubicBezTo>
                  <a:pt x="76" y="141"/>
                  <a:pt x="78" y="143"/>
                  <a:pt x="80" y="143"/>
                </a:cubicBezTo>
                <a:cubicBezTo>
                  <a:pt x="82" y="143"/>
                  <a:pt x="83" y="143"/>
                  <a:pt x="83" y="142"/>
                </a:cubicBezTo>
                <a:cubicBezTo>
                  <a:pt x="126" y="95"/>
                  <a:pt x="126" y="95"/>
                  <a:pt x="126" y="95"/>
                </a:cubicBezTo>
                <a:cubicBezTo>
                  <a:pt x="126" y="95"/>
                  <a:pt x="127" y="94"/>
                  <a:pt x="127" y="92"/>
                </a:cubicBezTo>
                <a:cubicBezTo>
                  <a:pt x="127" y="91"/>
                  <a:pt x="126" y="90"/>
                  <a:pt x="126" y="89"/>
                </a:cubicBezTo>
                <a:lnTo>
                  <a:pt x="83" y="43"/>
                </a:lnTo>
                <a:close/>
                <a:moveTo>
                  <a:pt x="93" y="0"/>
                </a:moveTo>
                <a:cubicBezTo>
                  <a:pt x="42" y="0"/>
                  <a:pt x="0" y="41"/>
                  <a:pt x="0" y="92"/>
                </a:cubicBezTo>
                <a:cubicBezTo>
                  <a:pt x="0" y="144"/>
                  <a:pt x="42" y="185"/>
                  <a:pt x="93" y="185"/>
                </a:cubicBezTo>
                <a:cubicBezTo>
                  <a:pt x="144" y="185"/>
                  <a:pt x="186" y="144"/>
                  <a:pt x="186" y="92"/>
                </a:cubicBezTo>
                <a:cubicBezTo>
                  <a:pt x="186" y="41"/>
                  <a:pt x="144" y="0"/>
                  <a:pt x="93" y="0"/>
                </a:cubicBezTo>
                <a:close/>
                <a:moveTo>
                  <a:pt x="93" y="177"/>
                </a:moveTo>
                <a:cubicBezTo>
                  <a:pt x="47" y="177"/>
                  <a:pt x="9" y="139"/>
                  <a:pt x="9" y="92"/>
                </a:cubicBezTo>
                <a:cubicBezTo>
                  <a:pt x="9" y="46"/>
                  <a:pt x="47" y="8"/>
                  <a:pt x="93" y="8"/>
                </a:cubicBezTo>
                <a:cubicBezTo>
                  <a:pt x="140" y="8"/>
                  <a:pt x="177" y="46"/>
                  <a:pt x="177" y="92"/>
                </a:cubicBezTo>
                <a:cubicBezTo>
                  <a:pt x="177" y="139"/>
                  <a:pt x="140" y="177"/>
                  <a:pt x="93" y="177"/>
                </a:cubicBezTo>
                <a:close/>
              </a:path>
            </a:pathLst>
          </a:custGeom>
          <a:solidFill>
            <a:srgbClr val="DF1B12"/>
          </a:solidFill>
          <a:ln>
            <a:noFill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Calibri"/>
              <a:cs typeface="+mn-cs"/>
            </a:endParaRP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1B75D650-BE53-E057-8886-3DE21D76249A}"/>
              </a:ext>
            </a:extLst>
          </p:cNvPr>
          <p:cNvGrpSpPr/>
          <p:nvPr/>
        </p:nvGrpSpPr>
        <p:grpSpPr>
          <a:xfrm>
            <a:off x="285479" y="2825369"/>
            <a:ext cx="8871221" cy="2457831"/>
            <a:chOff x="1250679" y="3066669"/>
            <a:chExt cx="8871221" cy="2457831"/>
          </a:xfrm>
        </p:grpSpPr>
        <p:sp>
          <p:nvSpPr>
            <p:cNvPr id="7" name="Segnaposto testo 4">
              <a:extLst>
                <a:ext uri="{FF2B5EF4-FFF2-40B4-BE49-F238E27FC236}">
                  <a16:creationId xmlns:a16="http://schemas.microsoft.com/office/drawing/2014/main" id="{60BA0C43-B4D0-7753-41C9-2C282F77A9BB}"/>
                </a:ext>
              </a:extLst>
            </p:cNvPr>
            <p:cNvSpPr txBox="1">
              <a:spLocks/>
            </p:cNvSpPr>
            <p:nvPr/>
          </p:nvSpPr>
          <p:spPr>
            <a:xfrm>
              <a:off x="1791425" y="3067921"/>
              <a:ext cx="8330475" cy="2456579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5"/>
                </a:buClr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5"/>
                </a:buClr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5"/>
                </a:buClr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5"/>
                </a:buClr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5"/>
                </a:buClr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buClr>
                  <a:srgbClr val="DE1A11"/>
                </a:buClr>
                <a:buFont typeface="Arial" panose="020B0604020202020204" pitchFamily="34" charset="0"/>
                <a:buNone/>
              </a:pPr>
              <a:r>
                <a:rPr lang="it-IT" dirty="0">
                  <a:solidFill>
                    <a:srgbClr val="DE1A11"/>
                  </a:solidFill>
                  <a:latin typeface="Calibri"/>
                  <a:cs typeface="Calibri Light" panose="020F0302020204030204" pitchFamily="34" charset="0"/>
                </a:rPr>
                <a:t>Snow </a:t>
              </a:r>
              <a:r>
                <a:rPr lang="it-IT" dirty="0" err="1">
                  <a:solidFill>
                    <a:srgbClr val="DE1A11"/>
                  </a:solidFill>
                  <a:latin typeface="Calibri"/>
                  <a:cs typeface="Calibri Light" panose="020F0302020204030204" pitchFamily="34" charset="0"/>
                </a:rPr>
                <a:t>Parameter</a:t>
              </a:r>
              <a:r>
                <a:rPr lang="it-IT" dirty="0">
                  <a:solidFill>
                    <a:srgbClr val="DE1A11"/>
                  </a:solidFill>
                  <a:latin typeface="Calibri"/>
                  <a:cs typeface="Calibri Light" panose="020F0302020204030204" pitchFamily="34" charset="0"/>
                </a:rPr>
                <a:t> </a:t>
              </a:r>
              <a:r>
                <a:rPr lang="it-IT" dirty="0" err="1">
                  <a:solidFill>
                    <a:srgbClr val="DE1A11"/>
                  </a:solidFill>
                  <a:latin typeface="Calibri"/>
                  <a:cs typeface="Calibri Light" panose="020F0302020204030204" pitchFamily="34" charset="0"/>
                </a:rPr>
                <a:t>Estimation</a:t>
              </a:r>
              <a:endParaRPr lang="it-IT" dirty="0">
                <a:solidFill>
                  <a:srgbClr val="DE1A11"/>
                </a:solidFill>
                <a:latin typeface="Calibri"/>
                <a:cs typeface="Calibri Light" panose="020F0302020204030204" pitchFamily="34" charset="0"/>
              </a:endParaRPr>
            </a:p>
            <a:p>
              <a:pPr fontAlgn="auto">
                <a:buClr>
                  <a:srgbClr val="DE1A11"/>
                </a:buClr>
                <a:buFontTx/>
                <a:buChar char="-"/>
              </a:pPr>
              <a:r>
                <a:rPr lang="it-IT" dirty="0" err="1">
                  <a:solidFill>
                    <a:srgbClr val="000000">
                      <a:lumMod val="50000"/>
                      <a:lumOff val="50000"/>
                    </a:srgb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Kalman</a:t>
              </a:r>
              <a:r>
                <a:rPr lang="it-IT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filter </a:t>
              </a:r>
              <a:r>
                <a:rPr lang="it-IT" dirty="0" err="1">
                  <a:solidFill>
                    <a:srgbClr val="000000">
                      <a:lumMod val="50000"/>
                      <a:lumOff val="50000"/>
                    </a:srgb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based</a:t>
              </a:r>
              <a:r>
                <a:rPr lang="it-IT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it-IT" dirty="0" err="1">
                  <a:solidFill>
                    <a:srgbClr val="000000">
                      <a:lumMod val="50000"/>
                      <a:lumOff val="50000"/>
                    </a:srgb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estimation</a:t>
              </a:r>
              <a:r>
                <a:rPr lang="it-IT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of SWE and float </a:t>
              </a:r>
              <a:r>
                <a:rPr lang="it-IT" dirty="0" err="1">
                  <a:solidFill>
                    <a:srgbClr val="000000">
                      <a:lumMod val="50000"/>
                      <a:lumOff val="50000"/>
                    </a:srgb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ambiguities</a:t>
              </a:r>
              <a:endParaRPr lang="it-IT" dirty="0">
                <a:solidFill>
                  <a:srgbClr val="000000">
                    <a:lumMod val="50000"/>
                    <a:lumOff val="50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fontAlgn="auto">
                <a:buClr>
                  <a:srgbClr val="DE1A11"/>
                </a:buClr>
                <a:buFontTx/>
                <a:buChar char="-"/>
              </a:pPr>
              <a:r>
                <a:rPr lang="it-IT" dirty="0" err="1">
                  <a:solidFill>
                    <a:srgbClr val="000000">
                      <a:lumMod val="50000"/>
                      <a:lumOff val="50000"/>
                    </a:srgb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Integer</a:t>
              </a:r>
              <a:r>
                <a:rPr lang="it-IT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it-IT" dirty="0" err="1">
                  <a:solidFill>
                    <a:srgbClr val="000000">
                      <a:lumMod val="50000"/>
                      <a:lumOff val="50000"/>
                    </a:srgb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ambiguity</a:t>
              </a:r>
              <a:r>
                <a:rPr lang="it-IT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fixing with LAMBDA </a:t>
              </a:r>
              <a:r>
                <a:rPr lang="it-IT" dirty="0" err="1">
                  <a:solidFill>
                    <a:srgbClr val="000000">
                      <a:lumMod val="50000"/>
                      <a:lumOff val="50000"/>
                    </a:srgb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method</a:t>
              </a:r>
              <a:endParaRPr lang="it-IT" dirty="0">
                <a:solidFill>
                  <a:srgbClr val="000000">
                    <a:lumMod val="50000"/>
                    <a:lumOff val="50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fontAlgn="auto">
                <a:buClr>
                  <a:srgbClr val="DE1A11"/>
                </a:buClr>
                <a:buFontTx/>
                <a:buChar char="-"/>
              </a:pPr>
              <a:r>
                <a:rPr lang="it-IT" dirty="0" err="1">
                  <a:solidFill>
                    <a:srgbClr val="000000">
                      <a:lumMod val="50000"/>
                      <a:lumOff val="50000"/>
                    </a:srgb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Least-squares</a:t>
              </a:r>
              <a:r>
                <a:rPr lang="it-IT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it-IT" dirty="0" err="1">
                  <a:solidFill>
                    <a:srgbClr val="000000">
                      <a:lumMod val="50000"/>
                      <a:lumOff val="50000"/>
                    </a:srgb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adjustment</a:t>
              </a:r>
              <a:r>
                <a:rPr lang="it-IT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of SWE </a:t>
              </a:r>
              <a:r>
                <a:rPr lang="it-IT" dirty="0" err="1">
                  <a:solidFill>
                    <a:srgbClr val="000000">
                      <a:lumMod val="50000"/>
                      <a:lumOff val="50000"/>
                    </a:srgb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estimates</a:t>
              </a:r>
              <a:endParaRPr lang="it-IT" dirty="0">
                <a:solidFill>
                  <a:srgbClr val="000000">
                    <a:lumMod val="50000"/>
                    <a:lumOff val="50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fontAlgn="auto">
                <a:buClr>
                  <a:srgbClr val="DE1A11"/>
                </a:buClr>
                <a:buFontTx/>
                <a:buChar char="-"/>
              </a:pPr>
              <a:r>
                <a:rPr lang="it-IT" dirty="0" err="1">
                  <a:solidFill>
                    <a:srgbClr val="000000">
                      <a:lumMod val="50000"/>
                      <a:lumOff val="50000"/>
                    </a:srgb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Determination</a:t>
              </a:r>
              <a:r>
                <a:rPr lang="it-IT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of </a:t>
              </a:r>
              <a:r>
                <a:rPr lang="it-IT" dirty="0" err="1">
                  <a:solidFill>
                    <a:srgbClr val="000000">
                      <a:lumMod val="50000"/>
                      <a:lumOff val="50000"/>
                    </a:srgb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snow</a:t>
              </a:r>
              <a:r>
                <a:rPr lang="it-IT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it-IT" dirty="0" err="1">
                  <a:solidFill>
                    <a:srgbClr val="000000">
                      <a:lumMod val="50000"/>
                      <a:lumOff val="50000"/>
                    </a:srgb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height</a:t>
              </a:r>
              <a:r>
                <a:rPr lang="it-IT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/ </a:t>
              </a:r>
              <a:r>
                <a:rPr lang="it-IT" dirty="0" err="1">
                  <a:solidFill>
                    <a:srgbClr val="000000">
                      <a:lumMod val="50000"/>
                      <a:lumOff val="50000"/>
                    </a:srgb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depth</a:t>
              </a:r>
              <a:r>
                <a:rPr lang="it-IT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and LWC</a:t>
              </a:r>
            </a:p>
          </p:txBody>
        </p:sp>
        <p:sp>
          <p:nvSpPr>
            <p:cNvPr id="8" name="Freeform 376">
              <a:extLst>
                <a:ext uri="{FF2B5EF4-FFF2-40B4-BE49-F238E27FC236}">
                  <a16:creationId xmlns:a16="http://schemas.microsoft.com/office/drawing/2014/main" id="{A0943121-768F-16F8-A485-BFF8075507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50679" y="3066669"/>
              <a:ext cx="379071" cy="376835"/>
            </a:xfrm>
            <a:custGeom>
              <a:avLst/>
              <a:gdLst>
                <a:gd name="T0" fmla="*/ 83 w 186"/>
                <a:gd name="T1" fmla="*/ 43 h 185"/>
                <a:gd name="T2" fmla="*/ 80 w 186"/>
                <a:gd name="T3" fmla="*/ 42 h 185"/>
                <a:gd name="T4" fmla="*/ 76 w 186"/>
                <a:gd name="T5" fmla="*/ 46 h 185"/>
                <a:gd name="T6" fmla="*/ 77 w 186"/>
                <a:gd name="T7" fmla="*/ 49 h 185"/>
                <a:gd name="T8" fmla="*/ 117 w 186"/>
                <a:gd name="T9" fmla="*/ 92 h 185"/>
                <a:gd name="T10" fmla="*/ 77 w 186"/>
                <a:gd name="T11" fmla="*/ 136 h 185"/>
                <a:gd name="T12" fmla="*/ 76 w 186"/>
                <a:gd name="T13" fmla="*/ 139 h 185"/>
                <a:gd name="T14" fmla="*/ 80 w 186"/>
                <a:gd name="T15" fmla="*/ 143 h 185"/>
                <a:gd name="T16" fmla="*/ 83 w 186"/>
                <a:gd name="T17" fmla="*/ 142 h 185"/>
                <a:gd name="T18" fmla="*/ 126 w 186"/>
                <a:gd name="T19" fmla="*/ 95 h 185"/>
                <a:gd name="T20" fmla="*/ 127 w 186"/>
                <a:gd name="T21" fmla="*/ 92 h 185"/>
                <a:gd name="T22" fmla="*/ 126 w 186"/>
                <a:gd name="T23" fmla="*/ 89 h 185"/>
                <a:gd name="T24" fmla="*/ 83 w 186"/>
                <a:gd name="T25" fmla="*/ 43 h 185"/>
                <a:gd name="T26" fmla="*/ 93 w 186"/>
                <a:gd name="T27" fmla="*/ 0 h 185"/>
                <a:gd name="T28" fmla="*/ 0 w 186"/>
                <a:gd name="T29" fmla="*/ 92 h 185"/>
                <a:gd name="T30" fmla="*/ 93 w 186"/>
                <a:gd name="T31" fmla="*/ 185 h 185"/>
                <a:gd name="T32" fmla="*/ 186 w 186"/>
                <a:gd name="T33" fmla="*/ 92 h 185"/>
                <a:gd name="T34" fmla="*/ 93 w 186"/>
                <a:gd name="T35" fmla="*/ 0 h 185"/>
                <a:gd name="T36" fmla="*/ 93 w 186"/>
                <a:gd name="T37" fmla="*/ 177 h 185"/>
                <a:gd name="T38" fmla="*/ 9 w 186"/>
                <a:gd name="T39" fmla="*/ 92 h 185"/>
                <a:gd name="T40" fmla="*/ 93 w 186"/>
                <a:gd name="T41" fmla="*/ 8 h 185"/>
                <a:gd name="T42" fmla="*/ 177 w 186"/>
                <a:gd name="T43" fmla="*/ 92 h 185"/>
                <a:gd name="T44" fmla="*/ 93 w 186"/>
                <a:gd name="T45" fmla="*/ 17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6" h="185">
                  <a:moveTo>
                    <a:pt x="83" y="43"/>
                  </a:moveTo>
                  <a:cubicBezTo>
                    <a:pt x="83" y="42"/>
                    <a:pt x="82" y="42"/>
                    <a:pt x="80" y="42"/>
                  </a:cubicBezTo>
                  <a:cubicBezTo>
                    <a:pt x="78" y="42"/>
                    <a:pt x="76" y="44"/>
                    <a:pt x="76" y="46"/>
                  </a:cubicBezTo>
                  <a:cubicBezTo>
                    <a:pt x="76" y="47"/>
                    <a:pt x="77" y="48"/>
                    <a:pt x="77" y="49"/>
                  </a:cubicBezTo>
                  <a:cubicBezTo>
                    <a:pt x="117" y="92"/>
                    <a:pt x="117" y="92"/>
                    <a:pt x="117" y="92"/>
                  </a:cubicBezTo>
                  <a:cubicBezTo>
                    <a:pt x="77" y="136"/>
                    <a:pt x="77" y="136"/>
                    <a:pt x="77" y="136"/>
                  </a:cubicBezTo>
                  <a:cubicBezTo>
                    <a:pt x="77" y="137"/>
                    <a:pt x="76" y="138"/>
                    <a:pt x="76" y="139"/>
                  </a:cubicBezTo>
                  <a:cubicBezTo>
                    <a:pt x="76" y="141"/>
                    <a:pt x="78" y="143"/>
                    <a:pt x="80" y="143"/>
                  </a:cubicBezTo>
                  <a:cubicBezTo>
                    <a:pt x="82" y="143"/>
                    <a:pt x="83" y="143"/>
                    <a:pt x="83" y="142"/>
                  </a:cubicBezTo>
                  <a:cubicBezTo>
                    <a:pt x="126" y="95"/>
                    <a:pt x="126" y="95"/>
                    <a:pt x="126" y="95"/>
                  </a:cubicBezTo>
                  <a:cubicBezTo>
                    <a:pt x="126" y="95"/>
                    <a:pt x="127" y="94"/>
                    <a:pt x="127" y="92"/>
                  </a:cubicBezTo>
                  <a:cubicBezTo>
                    <a:pt x="127" y="91"/>
                    <a:pt x="126" y="90"/>
                    <a:pt x="126" y="89"/>
                  </a:cubicBezTo>
                  <a:lnTo>
                    <a:pt x="83" y="43"/>
                  </a:lnTo>
                  <a:close/>
                  <a:moveTo>
                    <a:pt x="93" y="0"/>
                  </a:moveTo>
                  <a:cubicBezTo>
                    <a:pt x="42" y="0"/>
                    <a:pt x="0" y="41"/>
                    <a:pt x="0" y="92"/>
                  </a:cubicBezTo>
                  <a:cubicBezTo>
                    <a:pt x="0" y="144"/>
                    <a:pt x="42" y="185"/>
                    <a:pt x="93" y="185"/>
                  </a:cubicBezTo>
                  <a:cubicBezTo>
                    <a:pt x="144" y="185"/>
                    <a:pt x="186" y="144"/>
                    <a:pt x="186" y="92"/>
                  </a:cubicBezTo>
                  <a:cubicBezTo>
                    <a:pt x="186" y="41"/>
                    <a:pt x="144" y="0"/>
                    <a:pt x="93" y="0"/>
                  </a:cubicBezTo>
                  <a:close/>
                  <a:moveTo>
                    <a:pt x="93" y="177"/>
                  </a:moveTo>
                  <a:cubicBezTo>
                    <a:pt x="47" y="177"/>
                    <a:pt x="9" y="139"/>
                    <a:pt x="9" y="92"/>
                  </a:cubicBezTo>
                  <a:cubicBezTo>
                    <a:pt x="9" y="46"/>
                    <a:pt x="47" y="8"/>
                    <a:pt x="93" y="8"/>
                  </a:cubicBezTo>
                  <a:cubicBezTo>
                    <a:pt x="140" y="8"/>
                    <a:pt x="177" y="46"/>
                    <a:pt x="177" y="92"/>
                  </a:cubicBezTo>
                  <a:cubicBezTo>
                    <a:pt x="177" y="139"/>
                    <a:pt x="140" y="177"/>
                    <a:pt x="93" y="177"/>
                  </a:cubicBezTo>
                  <a:close/>
                </a:path>
              </a:pathLst>
            </a:custGeom>
            <a:solidFill>
              <a:srgbClr val="DF1B12"/>
            </a:solidFill>
            <a:ln>
              <a:noFill/>
            </a:ln>
          </p:spPr>
          <p:txBody>
            <a:bodyPr vert="horz" wrap="square" lIns="91438" tIns="45719" rIns="91438" bIns="45719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Calibri"/>
                <a:cs typeface="+mn-cs"/>
              </a:endParaRPr>
            </a:p>
          </p:txBody>
        </p:sp>
      </p:grpSp>
      <p:sp>
        <p:nvSpPr>
          <p:cNvPr id="9" name="Segnaposto testo 4">
            <a:extLst>
              <a:ext uri="{FF2B5EF4-FFF2-40B4-BE49-F238E27FC236}">
                <a16:creationId xmlns:a16="http://schemas.microsoft.com/office/drawing/2014/main" id="{4EAD441B-4EBB-CEDD-9E6A-196510BAFBF3}"/>
              </a:ext>
            </a:extLst>
          </p:cNvPr>
          <p:cNvSpPr txBox="1">
            <a:spLocks/>
          </p:cNvSpPr>
          <p:nvPr/>
        </p:nvSpPr>
        <p:spPr>
          <a:xfrm>
            <a:off x="826225" y="1405865"/>
            <a:ext cx="8497478" cy="12736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Clr>
                <a:srgbClr val="DE1A11"/>
              </a:buClr>
              <a:buFont typeface="Arial" panose="020B0604020202020204" pitchFamily="34" charset="0"/>
              <a:buNone/>
            </a:pPr>
            <a:r>
              <a:rPr lang="it-IT" dirty="0" err="1">
                <a:solidFill>
                  <a:srgbClr val="DE1A11"/>
                </a:solidFill>
                <a:latin typeface="Calibri"/>
                <a:cs typeface="Calibri Light" panose="020F0302020204030204" pitchFamily="34" charset="0"/>
              </a:rPr>
              <a:t>Calibration</a:t>
            </a:r>
            <a:r>
              <a:rPr lang="it-IT" dirty="0">
                <a:solidFill>
                  <a:srgbClr val="DE1A11"/>
                </a:solidFill>
                <a:latin typeface="Calibri"/>
                <a:cs typeface="Calibri Light" panose="020F0302020204030204" pitchFamily="34" charset="0"/>
              </a:rPr>
              <a:t>: RTK positioning </a:t>
            </a:r>
            <a:r>
              <a:rPr lang="it-IT" dirty="0" err="1">
                <a:solidFill>
                  <a:srgbClr val="DE1A11"/>
                </a:solidFill>
                <a:latin typeface="Calibri"/>
                <a:cs typeface="Calibri Light" panose="020F0302020204030204" pitchFamily="34" charset="0"/>
              </a:rPr>
              <a:t>at</a:t>
            </a:r>
            <a:r>
              <a:rPr lang="it-IT" dirty="0">
                <a:solidFill>
                  <a:srgbClr val="DE1A11"/>
                </a:solidFill>
                <a:latin typeface="Calibri"/>
                <a:cs typeface="Calibri Light" panose="020F0302020204030204" pitchFamily="34" charset="0"/>
              </a:rPr>
              <a:t> a </a:t>
            </a:r>
            <a:r>
              <a:rPr lang="it-IT" dirty="0" err="1">
                <a:solidFill>
                  <a:srgbClr val="DE1A11"/>
                </a:solidFill>
                <a:latin typeface="Calibri"/>
                <a:cs typeface="Calibri Light" panose="020F0302020204030204" pitchFamily="34" charset="0"/>
              </a:rPr>
              <a:t>snow</a:t>
            </a:r>
            <a:r>
              <a:rPr lang="it-IT" dirty="0">
                <a:solidFill>
                  <a:srgbClr val="DE1A11"/>
                </a:solidFill>
                <a:latin typeface="Calibri"/>
                <a:cs typeface="Calibri Light" panose="020F0302020204030204" pitchFamily="34" charset="0"/>
              </a:rPr>
              <a:t>-free time.	</a:t>
            </a:r>
          </a:p>
          <a:p>
            <a:pPr marL="0" indent="0" fontAlgn="auto">
              <a:buClr>
                <a:srgbClr val="DE1A11"/>
              </a:buClr>
              <a:buFont typeface="Arial" panose="020B0604020202020204" pitchFamily="34" charset="0"/>
              <a:buNone/>
            </a:pPr>
            <a:r>
              <a:rPr lang="it-IT" dirty="0">
                <a:solidFill>
                  <a:srgbClr val="000000">
                    <a:lumMod val="50000"/>
                    <a:lumOff val="50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Joint </a:t>
            </a:r>
            <a:r>
              <a:rPr lang="it-IT" dirty="0" err="1">
                <a:solidFill>
                  <a:srgbClr val="000000">
                    <a:lumMod val="50000"/>
                    <a:lumOff val="50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estimation</a:t>
            </a:r>
            <a:r>
              <a:rPr lang="it-IT" dirty="0">
                <a:solidFill>
                  <a:srgbClr val="000000">
                    <a:lumMod val="50000"/>
                    <a:lumOff val="50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of relative position </a:t>
            </a:r>
            <a:r>
              <a:rPr lang="it-IT" dirty="0" err="1">
                <a:solidFill>
                  <a:srgbClr val="000000">
                    <a:lumMod val="50000"/>
                    <a:lumOff val="50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between</a:t>
            </a:r>
            <a:r>
              <a:rPr lang="it-IT" dirty="0">
                <a:solidFill>
                  <a:srgbClr val="000000">
                    <a:lumMod val="50000"/>
                    <a:lumOff val="50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it-IT" dirty="0" err="1">
                <a:solidFill>
                  <a:srgbClr val="000000">
                    <a:lumMod val="50000"/>
                    <a:lumOff val="50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both</a:t>
            </a:r>
            <a:r>
              <a:rPr lang="it-IT" dirty="0">
                <a:solidFill>
                  <a:srgbClr val="000000">
                    <a:lumMod val="50000"/>
                    <a:lumOff val="50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GNSS </a:t>
            </a:r>
            <a:r>
              <a:rPr lang="it-IT" dirty="0" err="1">
                <a:solidFill>
                  <a:srgbClr val="000000">
                    <a:lumMod val="50000"/>
                    <a:lumOff val="50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antennas</a:t>
            </a:r>
            <a:r>
              <a:rPr lang="it-IT" dirty="0">
                <a:solidFill>
                  <a:srgbClr val="000000">
                    <a:lumMod val="50000"/>
                    <a:lumOff val="50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and carrier </a:t>
            </a:r>
            <a:r>
              <a:rPr lang="it-IT" dirty="0" err="1">
                <a:solidFill>
                  <a:srgbClr val="000000">
                    <a:lumMod val="50000"/>
                    <a:lumOff val="50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phase</a:t>
            </a:r>
            <a:r>
              <a:rPr lang="it-IT" dirty="0">
                <a:solidFill>
                  <a:srgbClr val="000000">
                    <a:lumMod val="50000"/>
                    <a:lumOff val="50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double </a:t>
            </a:r>
            <a:r>
              <a:rPr lang="it-IT" dirty="0" err="1">
                <a:solidFill>
                  <a:srgbClr val="000000">
                    <a:lumMod val="50000"/>
                    <a:lumOff val="50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difference</a:t>
            </a:r>
            <a:r>
              <a:rPr lang="it-IT" dirty="0">
                <a:solidFill>
                  <a:srgbClr val="000000">
                    <a:lumMod val="50000"/>
                    <a:lumOff val="50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it-IT" dirty="0" err="1">
                <a:solidFill>
                  <a:srgbClr val="000000">
                    <a:lumMod val="50000"/>
                    <a:lumOff val="50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ambiguities</a:t>
            </a:r>
            <a:r>
              <a:rPr lang="it-IT" dirty="0">
                <a:solidFill>
                  <a:srgbClr val="000000">
                    <a:lumMod val="50000"/>
                    <a:lumOff val="50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br>
              <a:rPr lang="it-IT" dirty="0">
                <a:solidFill>
                  <a:srgbClr val="000000">
                    <a:lumMod val="50000"/>
                    <a:lumOff val="50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it-IT" dirty="0">
              <a:solidFill>
                <a:srgbClr val="000000">
                  <a:lumMod val="50000"/>
                  <a:lumOff val="50000"/>
                </a:srgb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Segnaposto testo 1">
            <a:extLst>
              <a:ext uri="{FF2B5EF4-FFF2-40B4-BE49-F238E27FC236}">
                <a16:creationId xmlns:a16="http://schemas.microsoft.com/office/drawing/2014/main" id="{47097619-7A1A-5790-0822-E214748EEC1D}"/>
              </a:ext>
            </a:extLst>
          </p:cNvPr>
          <p:cNvSpPr txBox="1">
            <a:spLocks/>
          </p:cNvSpPr>
          <p:nvPr/>
        </p:nvSpPr>
        <p:spPr>
          <a:xfrm>
            <a:off x="646903" y="398004"/>
            <a:ext cx="7519198" cy="610367"/>
          </a:xfrm>
          <a:prstGeom prst="rect">
            <a:avLst/>
          </a:prstGeom>
          <a:noFill/>
        </p:spPr>
        <p:txBody>
          <a:bodyPr wrap="square" lIns="90000" tIns="90000" rIns="90000" bIns="9000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sz="2800" dirty="0">
                <a:solidFill>
                  <a:srgbClr val="095AA6"/>
                </a:solidFill>
                <a:latin typeface="+mj-lt"/>
                <a:ea typeface="+mj-ea"/>
                <a:cs typeface="+mj-cs"/>
              </a:rPr>
              <a:t>GNSS-</a:t>
            </a:r>
            <a:r>
              <a:rPr lang="it-IT" sz="2800" dirty="0" err="1">
                <a:solidFill>
                  <a:srgbClr val="095AA6"/>
                </a:solidFill>
                <a:latin typeface="+mj-lt"/>
                <a:ea typeface="+mj-ea"/>
                <a:cs typeface="+mj-cs"/>
              </a:rPr>
              <a:t>based</a:t>
            </a:r>
            <a:r>
              <a:rPr lang="it-IT" sz="2800" dirty="0">
                <a:solidFill>
                  <a:srgbClr val="095AA6"/>
                </a:solidFill>
                <a:latin typeface="+mj-lt"/>
                <a:ea typeface="+mj-ea"/>
                <a:cs typeface="+mj-cs"/>
              </a:rPr>
              <a:t> Snow </a:t>
            </a:r>
            <a:r>
              <a:rPr lang="it-IT" sz="2800" dirty="0" err="1">
                <a:solidFill>
                  <a:srgbClr val="095AA6"/>
                </a:solidFill>
                <a:latin typeface="+mj-lt"/>
                <a:ea typeface="+mj-ea"/>
                <a:cs typeface="+mj-cs"/>
              </a:rPr>
              <a:t>Parameter</a:t>
            </a:r>
            <a:r>
              <a:rPr lang="it-IT" sz="2800" dirty="0">
                <a:solidFill>
                  <a:srgbClr val="095AA6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2800" dirty="0" err="1">
                <a:solidFill>
                  <a:srgbClr val="095AA6"/>
                </a:solidFill>
                <a:latin typeface="+mj-lt"/>
                <a:ea typeface="+mj-ea"/>
                <a:cs typeface="+mj-cs"/>
              </a:rPr>
              <a:t>Estimation</a:t>
            </a:r>
            <a:endParaRPr lang="it-IT" sz="2800" dirty="0">
              <a:solidFill>
                <a:srgbClr val="095AA6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3419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9E2A19-96B6-185A-539D-200AAAD9AB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066D252B-862D-C811-FEBB-A9A94C60CCE8}"/>
              </a:ext>
            </a:extLst>
          </p:cNvPr>
          <p:cNvSpPr txBox="1">
            <a:spLocks noChangeAspect="1"/>
          </p:cNvSpPr>
          <p:nvPr/>
        </p:nvSpPr>
        <p:spPr>
          <a:xfrm>
            <a:off x="128132" y="292248"/>
            <a:ext cx="9015868" cy="672951"/>
          </a:xfrm>
          <a:prstGeom prst="rect">
            <a:avLst/>
          </a:prstGeom>
          <a:noFill/>
        </p:spPr>
        <p:txBody>
          <a:bodyPr wrap="square" lIns="90000" tIns="90000" rIns="90000" bIns="9000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sz="2800" dirty="0" err="1">
                <a:solidFill>
                  <a:srgbClr val="095AA6"/>
                </a:solidFill>
                <a:latin typeface="+mj-lt"/>
                <a:ea typeface="+mj-ea"/>
                <a:cs typeface="+mj-cs"/>
              </a:rPr>
              <a:t>Consideration</a:t>
            </a:r>
            <a:r>
              <a:rPr lang="it-IT" sz="2800" dirty="0">
                <a:solidFill>
                  <a:srgbClr val="095AA6"/>
                </a:solidFill>
                <a:latin typeface="+mj-lt"/>
                <a:ea typeface="+mj-ea"/>
                <a:cs typeface="+mj-cs"/>
              </a:rPr>
              <a:t> of </a:t>
            </a:r>
            <a:r>
              <a:rPr lang="it-IT" sz="2800" dirty="0" err="1">
                <a:solidFill>
                  <a:srgbClr val="095AA6"/>
                </a:solidFill>
                <a:latin typeface="+mj-lt"/>
                <a:ea typeface="+mj-ea"/>
                <a:cs typeface="+mj-cs"/>
              </a:rPr>
              <a:t>both</a:t>
            </a:r>
            <a:r>
              <a:rPr lang="it-IT" sz="2800" dirty="0">
                <a:solidFill>
                  <a:srgbClr val="095AA6"/>
                </a:solidFill>
                <a:latin typeface="+mj-lt"/>
                <a:ea typeface="+mj-ea"/>
                <a:cs typeface="+mj-cs"/>
              </a:rPr>
              <a:t> dry and </a:t>
            </a:r>
            <a:r>
              <a:rPr lang="it-IT" sz="2800" dirty="0" err="1">
                <a:solidFill>
                  <a:srgbClr val="095AA6"/>
                </a:solidFill>
                <a:latin typeface="+mj-lt"/>
                <a:ea typeface="+mj-ea"/>
                <a:cs typeface="+mj-cs"/>
              </a:rPr>
              <a:t>wet</a:t>
            </a:r>
            <a:r>
              <a:rPr lang="it-IT" sz="2800" dirty="0">
                <a:solidFill>
                  <a:srgbClr val="095AA6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2800" dirty="0" err="1">
                <a:solidFill>
                  <a:srgbClr val="095AA6"/>
                </a:solidFill>
                <a:latin typeface="+mj-lt"/>
                <a:ea typeface="+mj-ea"/>
                <a:cs typeface="+mj-cs"/>
              </a:rPr>
              <a:t>snow</a:t>
            </a:r>
            <a:r>
              <a:rPr lang="it-IT" sz="2800" dirty="0">
                <a:solidFill>
                  <a:srgbClr val="095AA6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2800" dirty="0" err="1">
                <a:solidFill>
                  <a:srgbClr val="095AA6"/>
                </a:solidFill>
                <a:latin typeface="+mj-lt"/>
                <a:ea typeface="+mj-ea"/>
                <a:cs typeface="+mj-cs"/>
              </a:rPr>
              <a:t>conditions</a:t>
            </a:r>
            <a:endParaRPr lang="it-IT" sz="2800" dirty="0">
              <a:solidFill>
                <a:srgbClr val="095AA6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12" descr="Diagram&#10;&#10;Description automatically generated">
            <a:extLst>
              <a:ext uri="{FF2B5EF4-FFF2-40B4-BE49-F238E27FC236}">
                <a16:creationId xmlns:a16="http://schemas.microsoft.com/office/drawing/2014/main" id="{72ACB962-BAD0-DACB-1F03-EFDA302657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26" y="1336616"/>
            <a:ext cx="7259950" cy="383337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DBE87CEE-3D26-A58B-CB77-A79BEA9133EE}"/>
              </a:ext>
            </a:extLst>
          </p:cNvPr>
          <p:cNvSpPr txBox="1">
            <a:spLocks noChangeAspect="1"/>
          </p:cNvSpPr>
          <p:nvPr/>
        </p:nvSpPr>
        <p:spPr>
          <a:xfrm>
            <a:off x="341670" y="5277177"/>
            <a:ext cx="8713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1200" dirty="0">
                <a:solidFill>
                  <a:srgbClr val="000000"/>
                </a:solidFill>
                <a:latin typeface="Calibri"/>
                <a:cs typeface="+mn-cs"/>
              </a:rPr>
              <a:t>References: </a:t>
            </a:r>
            <a:r>
              <a:rPr lang="de-DE" sz="1200" i="1" dirty="0">
                <a:solidFill>
                  <a:srgbClr val="000000"/>
                </a:solidFill>
                <a:latin typeface="Calibri"/>
                <a:cs typeface="+mn-cs"/>
              </a:rPr>
              <a:t>Henkel et al., 2018 (IEEE Transactions on Geoscience and Remote </a:t>
            </a:r>
            <a:r>
              <a:rPr lang="de-DE" sz="1200" i="1" dirty="0" err="1">
                <a:solidFill>
                  <a:srgbClr val="000000"/>
                </a:solidFill>
                <a:latin typeface="Calibri"/>
                <a:cs typeface="+mn-cs"/>
              </a:rPr>
              <a:t>Sensing</a:t>
            </a:r>
            <a:r>
              <a:rPr lang="de-DE" sz="1200" i="1" dirty="0">
                <a:solidFill>
                  <a:srgbClr val="000000"/>
                </a:solidFill>
                <a:latin typeface="Calibri"/>
                <a:cs typeface="+mn-cs"/>
              </a:rPr>
              <a:t>) and  Koch et al., 2019 (</a:t>
            </a:r>
            <a:r>
              <a:rPr lang="de-DE" sz="1200" i="1" dirty="0" err="1">
                <a:solidFill>
                  <a:srgbClr val="000000"/>
                </a:solidFill>
                <a:latin typeface="Calibri"/>
                <a:cs typeface="+mn-cs"/>
              </a:rPr>
              <a:t>Water</a:t>
            </a:r>
            <a:r>
              <a:rPr lang="de-DE" sz="1200" i="1" dirty="0">
                <a:solidFill>
                  <a:srgbClr val="000000"/>
                </a:solidFill>
                <a:latin typeface="Calibri"/>
                <a:cs typeface="+mn-cs"/>
              </a:rPr>
              <a:t> Resources Research)</a:t>
            </a:r>
            <a:endParaRPr lang="en-GB" sz="1200" i="1" dirty="0">
              <a:solidFill>
                <a:srgbClr val="000000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0717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2B17B0-476B-AA49-BE59-AC90757D05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E3F98514-F91B-9727-1771-82F0041D7B9A}"/>
              </a:ext>
            </a:extLst>
          </p:cNvPr>
          <p:cNvSpPr txBox="1"/>
          <p:nvPr/>
        </p:nvSpPr>
        <p:spPr>
          <a:xfrm>
            <a:off x="484630" y="238512"/>
            <a:ext cx="4881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ANavS Snow Monitoring Station</a:t>
            </a:r>
          </a:p>
        </p:txBody>
      </p:sp>
      <p:pic>
        <p:nvPicPr>
          <p:cNvPr id="12" name="Grafik 11" descr="Ein Bild, das draußen, Gras, Natur, Baum enthält.&#10;&#10;Automatisch generierte Beschreibung">
            <a:extLst>
              <a:ext uri="{FF2B5EF4-FFF2-40B4-BE49-F238E27FC236}">
                <a16:creationId xmlns:a16="http://schemas.microsoft.com/office/drawing/2014/main" id="{4C1F4340-7585-37BB-A318-57EBC4FE1F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1"/>
          <a:stretch/>
        </p:blipFill>
        <p:spPr>
          <a:xfrm>
            <a:off x="68648" y="2048677"/>
            <a:ext cx="5874952" cy="3433069"/>
          </a:xfrm>
          <a:prstGeom prst="rect">
            <a:avLst/>
          </a:prstGeom>
        </p:spPr>
      </p:pic>
      <p:pic>
        <p:nvPicPr>
          <p:cNvPr id="13" name="Picture 20">
            <a:extLst>
              <a:ext uri="{FF2B5EF4-FFF2-40B4-BE49-F238E27FC236}">
                <a16:creationId xmlns:a16="http://schemas.microsoft.com/office/drawing/2014/main" id="{21908FD4-0B1E-105A-A844-60425D79A6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642" y="5112349"/>
            <a:ext cx="356651" cy="356651"/>
          </a:xfrm>
          <a:prstGeom prst="rect">
            <a:avLst/>
          </a:prstGeom>
        </p:spPr>
      </p:pic>
      <p:grpSp>
        <p:nvGrpSpPr>
          <p:cNvPr id="14" name="Group 5">
            <a:extLst>
              <a:ext uri="{FF2B5EF4-FFF2-40B4-BE49-F238E27FC236}">
                <a16:creationId xmlns:a16="http://schemas.microsoft.com/office/drawing/2014/main" id="{4DD787B3-D4C8-E645-DABA-A940C104460A}"/>
              </a:ext>
            </a:extLst>
          </p:cNvPr>
          <p:cNvGrpSpPr/>
          <p:nvPr/>
        </p:nvGrpSpPr>
        <p:grpSpPr>
          <a:xfrm>
            <a:off x="461470" y="846158"/>
            <a:ext cx="5822774" cy="4411762"/>
            <a:chOff x="914400" y="1316178"/>
            <a:chExt cx="5822774" cy="4411762"/>
          </a:xfrm>
        </p:grpSpPr>
        <p:grpSp>
          <p:nvGrpSpPr>
            <p:cNvPr id="15" name="Group 4">
              <a:extLst>
                <a:ext uri="{FF2B5EF4-FFF2-40B4-BE49-F238E27FC236}">
                  <a16:creationId xmlns:a16="http://schemas.microsoft.com/office/drawing/2014/main" id="{44AEC3A4-2009-CF9E-FB8F-A1CE9E45B078}"/>
                </a:ext>
              </a:extLst>
            </p:cNvPr>
            <p:cNvGrpSpPr/>
            <p:nvPr/>
          </p:nvGrpSpPr>
          <p:grpSpPr>
            <a:xfrm>
              <a:off x="914400" y="1316178"/>
              <a:ext cx="5822774" cy="4411762"/>
              <a:chOff x="914400" y="1316178"/>
              <a:chExt cx="5822774" cy="4411762"/>
            </a:xfrm>
          </p:grpSpPr>
          <p:pic>
            <p:nvPicPr>
              <p:cNvPr id="17" name="Picture 3">
                <a:extLst>
                  <a:ext uri="{FF2B5EF4-FFF2-40B4-BE49-F238E27FC236}">
                    <a16:creationId xmlns:a16="http://schemas.microsoft.com/office/drawing/2014/main" id="{1B3475A6-8791-936D-5FFE-10F645908F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4400" y="1567565"/>
                <a:ext cx="812947" cy="502774"/>
              </a:xfrm>
              <a:prstGeom prst="rect">
                <a:avLst/>
              </a:prstGeom>
            </p:spPr>
          </p:pic>
          <p:pic>
            <p:nvPicPr>
              <p:cNvPr id="18" name="Picture 16">
                <a:extLst>
                  <a:ext uri="{FF2B5EF4-FFF2-40B4-BE49-F238E27FC236}">
                    <a16:creationId xmlns:a16="http://schemas.microsoft.com/office/drawing/2014/main" id="{B83560A0-6B87-D2E1-52F5-5D52CC35F6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65872" y="1316178"/>
                <a:ext cx="812947" cy="502774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E13D1339-5C02-2F2E-8DB6-D631E1A553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12370" y="1419695"/>
                <a:ext cx="812947" cy="502774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ED81058F-3264-C71D-903C-9AFE066AF0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24227" y="1671082"/>
                <a:ext cx="812947" cy="502774"/>
              </a:xfrm>
              <a:prstGeom prst="rect">
                <a:avLst/>
              </a:prstGeom>
            </p:spPr>
          </p:pic>
          <p:cxnSp>
            <p:nvCxnSpPr>
              <p:cNvPr id="21" name="Straight Connector 22">
                <a:extLst>
                  <a:ext uri="{FF2B5EF4-FFF2-40B4-BE49-F238E27FC236}">
                    <a16:creationId xmlns:a16="http://schemas.microsoft.com/office/drawing/2014/main" id="{51704207-A8E5-9F71-DBE7-98CE646631A7}"/>
                  </a:ext>
                </a:extLst>
              </p:cNvPr>
              <p:cNvCxnSpPr/>
              <p:nvPr/>
            </p:nvCxnSpPr>
            <p:spPr bwMode="auto">
              <a:xfrm>
                <a:off x="1311215" y="1818952"/>
                <a:ext cx="2182483" cy="39089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" name="Straight Connector 24">
                <a:extLst>
                  <a:ext uri="{FF2B5EF4-FFF2-40B4-BE49-F238E27FC236}">
                    <a16:creationId xmlns:a16="http://schemas.microsoft.com/office/drawing/2014/main" id="{BE207DDB-AE9D-8664-B184-EEECE00BE33C}"/>
                  </a:ext>
                </a:extLst>
              </p:cNvPr>
              <p:cNvCxnSpPr/>
              <p:nvPr/>
            </p:nvCxnSpPr>
            <p:spPr bwMode="auto">
              <a:xfrm>
                <a:off x="2639683" y="1567565"/>
                <a:ext cx="854015" cy="416037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3" name="Straight Connector 28">
                <a:extLst>
                  <a:ext uri="{FF2B5EF4-FFF2-40B4-BE49-F238E27FC236}">
                    <a16:creationId xmlns:a16="http://schemas.microsoft.com/office/drawing/2014/main" id="{474CC880-A9F6-02C3-3DE6-9DE684FF7EC9}"/>
                  </a:ext>
                </a:extLst>
              </p:cNvPr>
              <p:cNvCxnSpPr/>
              <p:nvPr/>
            </p:nvCxnSpPr>
            <p:spPr bwMode="auto">
              <a:xfrm flipH="1">
                <a:off x="3493699" y="1742536"/>
                <a:ext cx="1345720" cy="398540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4" name="Straight Connector 30">
                <a:extLst>
                  <a:ext uri="{FF2B5EF4-FFF2-40B4-BE49-F238E27FC236}">
                    <a16:creationId xmlns:a16="http://schemas.microsoft.com/office/drawing/2014/main" id="{8A007242-5EA8-B67C-B0BC-9EB51EB0FF8C}"/>
                  </a:ext>
                </a:extLst>
              </p:cNvPr>
              <p:cNvCxnSpPr/>
              <p:nvPr/>
            </p:nvCxnSpPr>
            <p:spPr bwMode="auto">
              <a:xfrm flipH="1">
                <a:off x="3493698" y="1922469"/>
                <a:ext cx="2794959" cy="380547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6" name="TextBox 35">
              <a:extLst>
                <a:ext uri="{FF2B5EF4-FFF2-40B4-BE49-F238E27FC236}">
                  <a16:creationId xmlns:a16="http://schemas.microsoft.com/office/drawing/2014/main" id="{D42F033F-F626-09B9-2B7C-A6FFBDDE9B78}"/>
                </a:ext>
              </a:extLst>
            </p:cNvPr>
            <p:cNvSpPr txBox="1"/>
            <p:nvPr/>
          </p:nvSpPr>
          <p:spPr>
            <a:xfrm>
              <a:off x="3355681" y="1355951"/>
              <a:ext cx="95410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/>
                <a:t>GPS +</a:t>
              </a:r>
              <a:br>
                <a:rPr lang="de-DE" b="1" dirty="0"/>
              </a:br>
              <a:r>
                <a:rPr lang="de-DE" b="1" dirty="0"/>
                <a:t>Galileo</a:t>
              </a:r>
            </a:p>
          </p:txBody>
        </p:sp>
      </p:grpSp>
      <p:sp>
        <p:nvSpPr>
          <p:cNvPr id="25" name="TextBox 6">
            <a:extLst>
              <a:ext uri="{FF2B5EF4-FFF2-40B4-BE49-F238E27FC236}">
                <a16:creationId xmlns:a16="http://schemas.microsoft.com/office/drawing/2014/main" id="{F393BD8C-D9B3-D9E3-9C32-576279975839}"/>
              </a:ext>
            </a:extLst>
          </p:cNvPr>
          <p:cNvSpPr txBox="1"/>
          <p:nvPr/>
        </p:nvSpPr>
        <p:spPr>
          <a:xfrm>
            <a:off x="6023736" y="1922802"/>
            <a:ext cx="22384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9388" indent="-179388"/>
            <a:r>
              <a:rPr lang="de-DE" dirty="0"/>
              <a:t>-	Easy </a:t>
            </a:r>
            <a:r>
              <a:rPr lang="de-DE" dirty="0" err="1"/>
              <a:t>to</a:t>
            </a:r>
            <a:r>
              <a:rPr lang="de-DE" dirty="0"/>
              <a:t> carry</a:t>
            </a:r>
            <a:br>
              <a:rPr lang="de-DE" dirty="0"/>
            </a:b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install</a:t>
            </a:r>
            <a:br>
              <a:rPr lang="de-DE" dirty="0"/>
            </a:br>
            <a:r>
              <a:rPr lang="de-DE" dirty="0" err="1"/>
              <a:t>by</a:t>
            </a:r>
            <a:r>
              <a:rPr lang="de-DE" dirty="0"/>
              <a:t> a </a:t>
            </a:r>
            <a:r>
              <a:rPr lang="de-DE" dirty="0" err="1"/>
              <a:t>single</a:t>
            </a:r>
            <a:r>
              <a:rPr lang="de-DE" dirty="0"/>
              <a:t> </a:t>
            </a:r>
            <a:r>
              <a:rPr lang="de-DE" dirty="0" err="1"/>
              <a:t>person</a:t>
            </a:r>
            <a:endParaRPr lang="de-DE" dirty="0"/>
          </a:p>
        </p:txBody>
      </p:sp>
      <p:sp>
        <p:nvSpPr>
          <p:cNvPr id="26" name="TextBox 17">
            <a:extLst>
              <a:ext uri="{FF2B5EF4-FFF2-40B4-BE49-F238E27FC236}">
                <a16:creationId xmlns:a16="http://schemas.microsoft.com/office/drawing/2014/main" id="{32E96D6D-4009-5653-70F5-1B9A3CBC24C9}"/>
              </a:ext>
            </a:extLst>
          </p:cNvPr>
          <p:cNvSpPr txBox="1"/>
          <p:nvPr/>
        </p:nvSpPr>
        <p:spPr>
          <a:xfrm>
            <a:off x="6023736" y="4263312"/>
            <a:ext cx="276421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9388" indent="-179388"/>
            <a:r>
              <a:rPr lang="de-DE" dirty="0"/>
              <a:t>-	</a:t>
            </a:r>
            <a:r>
              <a:rPr lang="de-DE" dirty="0" err="1"/>
              <a:t>Completely</a:t>
            </a:r>
            <a:br>
              <a:rPr lang="de-DE" dirty="0"/>
            </a:br>
            <a:r>
              <a:rPr lang="de-DE" dirty="0" err="1"/>
              <a:t>autonomous</a:t>
            </a:r>
            <a:br>
              <a:rPr lang="de-DE" dirty="0"/>
            </a:br>
            <a:r>
              <a:rPr lang="de-DE" dirty="0" err="1"/>
              <a:t>operation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solar power &amp;</a:t>
            </a:r>
            <a:br>
              <a:rPr lang="de-DE" dirty="0"/>
            </a:br>
            <a:r>
              <a:rPr lang="de-DE" dirty="0" err="1"/>
              <a:t>satellite</a:t>
            </a:r>
            <a:r>
              <a:rPr lang="de-DE" dirty="0"/>
              <a:t> </a:t>
            </a:r>
            <a:r>
              <a:rPr lang="de-DE" dirty="0" err="1"/>
              <a:t>communication</a:t>
            </a:r>
            <a:endParaRPr lang="de-DE" dirty="0"/>
          </a:p>
        </p:txBody>
      </p:sp>
      <p:sp>
        <p:nvSpPr>
          <p:cNvPr id="27" name="TextBox 21">
            <a:extLst>
              <a:ext uri="{FF2B5EF4-FFF2-40B4-BE49-F238E27FC236}">
                <a16:creationId xmlns:a16="http://schemas.microsoft.com/office/drawing/2014/main" id="{F6130AC5-CECB-BDA7-1F7E-452C3B8F21EE}"/>
              </a:ext>
            </a:extLst>
          </p:cNvPr>
          <p:cNvSpPr txBox="1"/>
          <p:nvPr/>
        </p:nvSpPr>
        <p:spPr>
          <a:xfrm>
            <a:off x="6023736" y="2879273"/>
            <a:ext cx="180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9388" indent="-179388"/>
            <a:r>
              <a:rPr lang="de-DE" dirty="0"/>
              <a:t>-	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foundation</a:t>
            </a:r>
            <a:br>
              <a:rPr lang="de-DE" dirty="0"/>
            </a:br>
            <a:r>
              <a:rPr lang="de-DE" dirty="0" err="1"/>
              <a:t>required</a:t>
            </a:r>
            <a:endParaRPr lang="de-DE" dirty="0"/>
          </a:p>
        </p:txBody>
      </p:sp>
      <p:sp>
        <p:nvSpPr>
          <p:cNvPr id="28" name="TextBox 23">
            <a:extLst>
              <a:ext uri="{FF2B5EF4-FFF2-40B4-BE49-F238E27FC236}">
                <a16:creationId xmlns:a16="http://schemas.microsoft.com/office/drawing/2014/main" id="{B7B6FBA6-60EC-3FAD-3E0F-9BC5DE6E710F}"/>
              </a:ext>
            </a:extLst>
          </p:cNvPr>
          <p:cNvSpPr txBox="1"/>
          <p:nvPr/>
        </p:nvSpPr>
        <p:spPr>
          <a:xfrm>
            <a:off x="6022309" y="3595699"/>
            <a:ext cx="18152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9388" indent="-179388"/>
            <a:r>
              <a:rPr lang="de-DE" dirty="0"/>
              <a:t>-	</a:t>
            </a:r>
            <a:r>
              <a:rPr lang="de-DE" dirty="0" err="1"/>
              <a:t>No</a:t>
            </a:r>
            <a:r>
              <a:rPr lang="de-DE" dirty="0"/>
              <a:t> flat </a:t>
            </a:r>
            <a:r>
              <a:rPr lang="de-DE" dirty="0" err="1"/>
              <a:t>ground</a:t>
            </a:r>
            <a:br>
              <a:rPr lang="de-DE" dirty="0"/>
            </a:br>
            <a:r>
              <a:rPr lang="de-DE" dirty="0" err="1"/>
              <a:t>required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724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9DDA50-8343-F39E-8996-25F25B5B80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AA4A62D-974D-1BDD-F11C-353008FC34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8136" y="370111"/>
            <a:ext cx="8524875" cy="668338"/>
          </a:xfrm>
        </p:spPr>
        <p:txBody>
          <a:bodyPr/>
          <a:lstStyle/>
          <a:p>
            <a:pPr marL="360363" indent="-360363" eaLnBrk="1" hangingPunct="1"/>
            <a:r>
              <a:rPr lang="de-DE" sz="2400" dirty="0"/>
              <a:t>Contact </a:t>
            </a:r>
            <a:r>
              <a:rPr lang="de-DE" sz="2400" dirty="0" err="1"/>
              <a:t>data</a:t>
            </a:r>
            <a:endParaRPr lang="de-DE" sz="2400" dirty="0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8E9FE926-8076-1223-7C73-50593A294C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0593" y="2302723"/>
            <a:ext cx="4369981" cy="66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de-DE" sz="2400" dirty="0">
                <a:solidFill>
                  <a:srgbClr val="E37222"/>
                </a:solidFill>
                <a:latin typeface="Coolvetica Rg" pitchFamily="34" charset="0"/>
              </a:rPr>
              <a:t>Advanced Navigation Solutions</a:t>
            </a:r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716E5A22-E0B1-AF38-D5DF-5A47EBBDC56F}"/>
              </a:ext>
            </a:extLst>
          </p:cNvPr>
          <p:cNvSpPr/>
          <p:nvPr/>
        </p:nvSpPr>
        <p:spPr>
          <a:xfrm>
            <a:off x="646137" y="1038449"/>
            <a:ext cx="2017121" cy="1208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16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ANavS GmbH</a:t>
            </a:r>
            <a:br>
              <a:rPr lang="de-DE" sz="16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Gotthardstraße 40	</a:t>
            </a:r>
            <a:br>
              <a:rPr lang="de-DE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80686 München</a:t>
            </a:r>
            <a:br>
              <a:rPr lang="de-DE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Germany</a:t>
            </a:r>
            <a:endParaRPr lang="de-DE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id="{B887F446-4925-C612-7DCF-C947E7AFA759}"/>
              </a:ext>
            </a:extLst>
          </p:cNvPr>
          <p:cNvSpPr/>
          <p:nvPr/>
        </p:nvSpPr>
        <p:spPr>
          <a:xfrm>
            <a:off x="1286041" y="3997546"/>
            <a:ext cx="6669063" cy="1491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619250" algn="l"/>
              </a:tabLst>
            </a:pPr>
            <a:r>
              <a:rPr lang="de-DE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Managing </a:t>
            </a:r>
            <a:r>
              <a:rPr lang="de-DE" sz="16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directors</a:t>
            </a:r>
            <a:r>
              <a:rPr lang="de-DE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	Dr.-Ing. habil. Patrick Henkel and Andreas Sperl</a:t>
            </a:r>
            <a:br>
              <a:rPr lang="de-DE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Phone </a:t>
            </a:r>
            <a:r>
              <a:rPr lang="de-DE" sz="16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number</a:t>
            </a:r>
            <a:r>
              <a:rPr lang="de-DE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		+49 - (0)89 - 890567 - 21</a:t>
            </a:r>
            <a:br>
              <a:rPr lang="de-DE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Emails:	</a:t>
            </a:r>
            <a:r>
              <a:rPr lang="de-DE" sz="1600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de-DE" sz="1600" u="sng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patrick.henkel@anavs.de</a:t>
            </a:r>
            <a:br>
              <a:rPr lang="de-DE" sz="1600" u="sng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1600" u="sng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	</a:t>
            </a:r>
            <a:r>
              <a:rPr lang="de-DE" sz="1600" u="sng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patrick.henkel@anavs-sensor-tech.at</a:t>
            </a:r>
            <a:br>
              <a:rPr lang="de-DE" sz="1600" u="sng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1600" b="1" dirty="0">
                <a:latin typeface="Calibri" panose="020F0502020204030204" pitchFamily="34" charset="0"/>
                <a:cs typeface="Times New Roman" panose="02020603050405020304" pitchFamily="18" charset="0"/>
              </a:rPr>
              <a:t>Web:		www.anavs.com</a:t>
            </a:r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9A393663-D8D9-AF5D-D87A-7C87BD2FFE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445" y="469753"/>
            <a:ext cx="2596275" cy="183297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D99CB41A-EC95-21AA-9900-6A30AFA9D9E7}"/>
              </a:ext>
            </a:extLst>
          </p:cNvPr>
          <p:cNvSpPr txBox="1"/>
          <p:nvPr/>
        </p:nvSpPr>
        <p:spPr>
          <a:xfrm>
            <a:off x="3543472" y="2922097"/>
            <a:ext cx="5339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 Collaborative Change Makers.</a:t>
            </a:r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id="{E6D1672F-E140-04EE-6112-8A7E82E4C4E2}"/>
              </a:ext>
            </a:extLst>
          </p:cNvPr>
          <p:cNvSpPr/>
          <p:nvPr/>
        </p:nvSpPr>
        <p:spPr>
          <a:xfrm>
            <a:off x="646136" y="2359780"/>
            <a:ext cx="2017122" cy="1491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16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ANavS Sensor Technologies GmbH</a:t>
            </a:r>
            <a:br>
              <a:rPr lang="de-DE" sz="16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Weißstraße 9	</a:t>
            </a:r>
            <a:br>
              <a:rPr lang="de-DE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6112 Wattens</a:t>
            </a:r>
            <a:br>
              <a:rPr lang="de-DE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Austria</a:t>
            </a:r>
            <a:endParaRPr lang="de-DE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530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490CD9-17F4-B5D1-6FBA-918679F84E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66629F3E-773E-1D13-ED55-3BD0EB0BE427}"/>
              </a:ext>
            </a:extLst>
          </p:cNvPr>
          <p:cNvSpPr txBox="1"/>
          <p:nvPr/>
        </p:nvSpPr>
        <p:spPr>
          <a:xfrm>
            <a:off x="2246588" y="289124"/>
            <a:ext cx="4022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sz="2000" b="1" dirty="0">
                <a:solidFill>
                  <a:srgbClr val="095AA6"/>
                </a:solidFill>
                <a:latin typeface="+mj-lt"/>
                <a:ea typeface="+mj-ea"/>
                <a:cs typeface="+mj-cs"/>
              </a:rPr>
              <a:t>Snow Monitoring Applications</a:t>
            </a:r>
          </a:p>
        </p:txBody>
      </p:sp>
      <p:pic>
        <p:nvPicPr>
          <p:cNvPr id="30" name="Picture 23">
            <a:extLst>
              <a:ext uri="{FF2B5EF4-FFF2-40B4-BE49-F238E27FC236}">
                <a16:creationId xmlns:a16="http://schemas.microsoft.com/office/drawing/2014/main" id="{1568ACAD-19AE-E40F-07A6-E18612F766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171" y="1036708"/>
            <a:ext cx="3971198" cy="2025029"/>
          </a:xfrm>
          <a:prstGeom prst="rect">
            <a:avLst/>
          </a:prstGeom>
        </p:spPr>
      </p:pic>
      <p:pic>
        <p:nvPicPr>
          <p:cNvPr id="32" name="Picture 24">
            <a:extLst>
              <a:ext uri="{FF2B5EF4-FFF2-40B4-BE49-F238E27FC236}">
                <a16:creationId xmlns:a16="http://schemas.microsoft.com/office/drawing/2014/main" id="{C7224FBE-7810-DE73-E3F4-27914B12A6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641" y="1036709"/>
            <a:ext cx="3085032" cy="2005696"/>
          </a:xfrm>
          <a:prstGeom prst="rect">
            <a:avLst/>
          </a:prstGeom>
        </p:spPr>
      </p:pic>
      <p:pic>
        <p:nvPicPr>
          <p:cNvPr id="33" name="Picture 25">
            <a:extLst>
              <a:ext uri="{FF2B5EF4-FFF2-40B4-BE49-F238E27FC236}">
                <a16:creationId xmlns:a16="http://schemas.microsoft.com/office/drawing/2014/main" id="{38BC66E2-3C94-4210-435D-756579818BD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95"/>
          <a:stretch/>
        </p:blipFill>
        <p:spPr>
          <a:xfrm>
            <a:off x="500626" y="3273036"/>
            <a:ext cx="4022381" cy="2022048"/>
          </a:xfrm>
          <a:prstGeom prst="rect">
            <a:avLst/>
          </a:prstGeom>
        </p:spPr>
      </p:pic>
      <p:pic>
        <p:nvPicPr>
          <p:cNvPr id="34" name="Picture 27">
            <a:extLst>
              <a:ext uri="{FF2B5EF4-FFF2-40B4-BE49-F238E27FC236}">
                <a16:creationId xmlns:a16="http://schemas.microsoft.com/office/drawing/2014/main" id="{0C7736DF-A0B4-74EE-E557-62FF7C79A7A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6"/>
          <a:stretch/>
        </p:blipFill>
        <p:spPr>
          <a:xfrm>
            <a:off x="4691640" y="3273036"/>
            <a:ext cx="3076487" cy="202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003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8CE25F-EE95-0660-4D26-8574BA5578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A3111A0B-BD15-581E-1F44-28846E9DFD72}"/>
              </a:ext>
            </a:extLst>
          </p:cNvPr>
          <p:cNvSpPr txBox="1"/>
          <p:nvPr/>
        </p:nvSpPr>
        <p:spPr>
          <a:xfrm>
            <a:off x="1172746" y="251996"/>
            <a:ext cx="70378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sz="2000" b="1" dirty="0">
                <a:solidFill>
                  <a:srgbClr val="095AA6"/>
                </a:solidFill>
                <a:latin typeface="+mj-lt"/>
                <a:ea typeface="+mj-ea"/>
                <a:cs typeface="+mj-cs"/>
              </a:rPr>
              <a:t>GNSS-</a:t>
            </a:r>
            <a:r>
              <a:rPr lang="it-IT" sz="2000" b="1" dirty="0" err="1">
                <a:solidFill>
                  <a:srgbClr val="095AA6"/>
                </a:solidFill>
                <a:latin typeface="+mj-lt"/>
                <a:ea typeface="+mj-ea"/>
                <a:cs typeface="+mj-cs"/>
              </a:rPr>
              <a:t>based</a:t>
            </a:r>
            <a:r>
              <a:rPr lang="it-IT" sz="2000" b="1" dirty="0">
                <a:solidFill>
                  <a:srgbClr val="095AA6"/>
                </a:solidFill>
                <a:latin typeface="+mj-lt"/>
                <a:ea typeface="+mj-ea"/>
                <a:cs typeface="+mj-cs"/>
              </a:rPr>
              <a:t> Snow Monitoring </a:t>
            </a:r>
            <a:r>
              <a:rPr lang="it-IT" sz="2000" b="1" dirty="0" err="1">
                <a:solidFill>
                  <a:srgbClr val="095AA6"/>
                </a:solidFill>
                <a:latin typeface="+mj-lt"/>
                <a:ea typeface="+mj-ea"/>
                <a:cs typeface="+mj-cs"/>
              </a:rPr>
              <a:t>at</a:t>
            </a:r>
            <a:r>
              <a:rPr lang="it-IT" sz="2000" b="1" dirty="0">
                <a:solidFill>
                  <a:srgbClr val="095AA6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2000" b="1" dirty="0" err="1">
                <a:solidFill>
                  <a:srgbClr val="095AA6"/>
                </a:solidFill>
                <a:latin typeface="+mj-lt"/>
                <a:ea typeface="+mj-ea"/>
                <a:cs typeface="+mj-cs"/>
              </a:rPr>
              <a:t>Zugspitzplatt</a:t>
            </a:r>
            <a:r>
              <a:rPr lang="it-IT" sz="2000" b="1" dirty="0">
                <a:solidFill>
                  <a:srgbClr val="095AA6"/>
                </a:solidFill>
                <a:latin typeface="+mj-lt"/>
                <a:ea typeface="+mj-ea"/>
                <a:cs typeface="+mj-cs"/>
              </a:rPr>
              <a:t> (2420 m)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B67E1F9-009F-D22C-05C2-96D185ECE7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3" y="806857"/>
            <a:ext cx="3379305" cy="506895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1B5FB70-8D17-297E-C71D-BDA4FDC4B6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6" r="23740"/>
          <a:stretch/>
        </p:blipFill>
        <p:spPr>
          <a:xfrm rot="5400000">
            <a:off x="3847104" y="721854"/>
            <a:ext cx="5067083" cy="5237089"/>
          </a:xfrm>
          <a:prstGeom prst="rect">
            <a:avLst/>
          </a:prstGeom>
        </p:spPr>
      </p:pic>
      <p:pic>
        <p:nvPicPr>
          <p:cNvPr id="11" name="Picture 20">
            <a:extLst>
              <a:ext uri="{FF2B5EF4-FFF2-40B4-BE49-F238E27FC236}">
                <a16:creationId xmlns:a16="http://schemas.microsoft.com/office/drawing/2014/main" id="{A89DF131-9B9C-8134-D23A-0C5FF18E0C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275" y="5146734"/>
            <a:ext cx="356651" cy="356651"/>
          </a:xfrm>
          <a:prstGeom prst="rect">
            <a:avLst/>
          </a:prstGeom>
        </p:spPr>
      </p:pic>
      <p:grpSp>
        <p:nvGrpSpPr>
          <p:cNvPr id="12" name="Group 5">
            <a:extLst>
              <a:ext uri="{FF2B5EF4-FFF2-40B4-BE49-F238E27FC236}">
                <a16:creationId xmlns:a16="http://schemas.microsoft.com/office/drawing/2014/main" id="{ACDE2A27-BBF4-2F9F-30A7-B19722797DD9}"/>
              </a:ext>
            </a:extLst>
          </p:cNvPr>
          <p:cNvGrpSpPr/>
          <p:nvPr/>
        </p:nvGrpSpPr>
        <p:grpSpPr>
          <a:xfrm>
            <a:off x="3762103" y="880543"/>
            <a:ext cx="5822774" cy="4411762"/>
            <a:chOff x="914400" y="1316178"/>
            <a:chExt cx="5822774" cy="4411762"/>
          </a:xfrm>
        </p:grpSpPr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E105AD92-D8D6-1299-94E2-C2F0A674E191}"/>
                </a:ext>
              </a:extLst>
            </p:cNvPr>
            <p:cNvGrpSpPr/>
            <p:nvPr/>
          </p:nvGrpSpPr>
          <p:grpSpPr>
            <a:xfrm>
              <a:off x="914400" y="1316178"/>
              <a:ext cx="5822774" cy="4411762"/>
              <a:chOff x="914400" y="1316178"/>
              <a:chExt cx="5822774" cy="4411762"/>
            </a:xfrm>
          </p:grpSpPr>
          <p:pic>
            <p:nvPicPr>
              <p:cNvPr id="15" name="Picture 3">
                <a:extLst>
                  <a:ext uri="{FF2B5EF4-FFF2-40B4-BE49-F238E27FC236}">
                    <a16:creationId xmlns:a16="http://schemas.microsoft.com/office/drawing/2014/main" id="{A6A795D8-644D-8881-75F8-78E1887E64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4400" y="1567565"/>
                <a:ext cx="812947" cy="502774"/>
              </a:xfrm>
              <a:prstGeom prst="rect">
                <a:avLst/>
              </a:prstGeom>
            </p:spPr>
          </p:pic>
          <p:pic>
            <p:nvPicPr>
              <p:cNvPr id="16" name="Picture 16">
                <a:extLst>
                  <a:ext uri="{FF2B5EF4-FFF2-40B4-BE49-F238E27FC236}">
                    <a16:creationId xmlns:a16="http://schemas.microsoft.com/office/drawing/2014/main" id="{D6A4F5C1-2A16-AA30-CF74-73672D5DDB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65872" y="1316178"/>
                <a:ext cx="812947" cy="502774"/>
              </a:xfrm>
              <a:prstGeom prst="rect">
                <a:avLst/>
              </a:prstGeom>
            </p:spPr>
          </p:pic>
          <p:pic>
            <p:nvPicPr>
              <p:cNvPr id="18" name="Picture 18">
                <a:extLst>
                  <a:ext uri="{FF2B5EF4-FFF2-40B4-BE49-F238E27FC236}">
                    <a16:creationId xmlns:a16="http://schemas.microsoft.com/office/drawing/2014/main" id="{270E9A09-FFBB-B9C5-D9EE-2B845D135A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12370" y="1419695"/>
                <a:ext cx="812947" cy="502774"/>
              </a:xfrm>
              <a:prstGeom prst="rect">
                <a:avLst/>
              </a:prstGeom>
            </p:spPr>
          </p:pic>
          <p:pic>
            <p:nvPicPr>
              <p:cNvPr id="22" name="Picture 19">
                <a:extLst>
                  <a:ext uri="{FF2B5EF4-FFF2-40B4-BE49-F238E27FC236}">
                    <a16:creationId xmlns:a16="http://schemas.microsoft.com/office/drawing/2014/main" id="{490C16BD-841B-9CB1-6243-D877BA7F77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24227" y="1671082"/>
                <a:ext cx="812947" cy="502774"/>
              </a:xfrm>
              <a:prstGeom prst="rect">
                <a:avLst/>
              </a:prstGeom>
            </p:spPr>
          </p:pic>
          <p:cxnSp>
            <p:nvCxnSpPr>
              <p:cNvPr id="24" name="Straight Connector 22">
                <a:extLst>
                  <a:ext uri="{FF2B5EF4-FFF2-40B4-BE49-F238E27FC236}">
                    <a16:creationId xmlns:a16="http://schemas.microsoft.com/office/drawing/2014/main" id="{8026A20B-994C-0E7F-16FE-D3E14A3DF02F}"/>
                  </a:ext>
                </a:extLst>
              </p:cNvPr>
              <p:cNvCxnSpPr/>
              <p:nvPr/>
            </p:nvCxnSpPr>
            <p:spPr bwMode="auto">
              <a:xfrm>
                <a:off x="1311215" y="1818952"/>
                <a:ext cx="2182483" cy="39089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" name="Straight Connector 24">
                <a:extLst>
                  <a:ext uri="{FF2B5EF4-FFF2-40B4-BE49-F238E27FC236}">
                    <a16:creationId xmlns:a16="http://schemas.microsoft.com/office/drawing/2014/main" id="{979FFD63-8902-05AA-49AE-D13DAFFA6974}"/>
                  </a:ext>
                </a:extLst>
              </p:cNvPr>
              <p:cNvCxnSpPr/>
              <p:nvPr/>
            </p:nvCxnSpPr>
            <p:spPr bwMode="auto">
              <a:xfrm>
                <a:off x="2639683" y="1567565"/>
                <a:ext cx="854015" cy="416037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" name="Straight Connector 28">
                <a:extLst>
                  <a:ext uri="{FF2B5EF4-FFF2-40B4-BE49-F238E27FC236}">
                    <a16:creationId xmlns:a16="http://schemas.microsoft.com/office/drawing/2014/main" id="{56766272-05F1-E879-45EE-70C3C7AFC026}"/>
                  </a:ext>
                </a:extLst>
              </p:cNvPr>
              <p:cNvCxnSpPr/>
              <p:nvPr/>
            </p:nvCxnSpPr>
            <p:spPr bwMode="auto">
              <a:xfrm flipH="1">
                <a:off x="3493699" y="1742536"/>
                <a:ext cx="1345720" cy="398540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8" name="Straight Connector 30">
                <a:extLst>
                  <a:ext uri="{FF2B5EF4-FFF2-40B4-BE49-F238E27FC236}">
                    <a16:creationId xmlns:a16="http://schemas.microsoft.com/office/drawing/2014/main" id="{B7838A33-B514-9BDF-5219-5CAD6E8AB9D7}"/>
                  </a:ext>
                </a:extLst>
              </p:cNvPr>
              <p:cNvCxnSpPr/>
              <p:nvPr/>
            </p:nvCxnSpPr>
            <p:spPr bwMode="auto">
              <a:xfrm flipH="1">
                <a:off x="3493698" y="1922469"/>
                <a:ext cx="2794959" cy="380547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4" name="TextBox 35">
              <a:extLst>
                <a:ext uri="{FF2B5EF4-FFF2-40B4-BE49-F238E27FC236}">
                  <a16:creationId xmlns:a16="http://schemas.microsoft.com/office/drawing/2014/main" id="{2F8C2008-6174-35B6-BA3C-B3F6E1E3135F}"/>
                </a:ext>
              </a:extLst>
            </p:cNvPr>
            <p:cNvSpPr txBox="1"/>
            <p:nvPr/>
          </p:nvSpPr>
          <p:spPr>
            <a:xfrm>
              <a:off x="3355681" y="1355951"/>
              <a:ext cx="95410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/>
                <a:t>GPS +</a:t>
              </a:r>
              <a:br>
                <a:rPr lang="de-DE" b="1" dirty="0"/>
              </a:br>
              <a:r>
                <a:rPr lang="de-DE" b="1" dirty="0"/>
                <a:t>Galileo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32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176F5E-72E2-BE57-B320-8AE3CBDB30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4361CE2F-DC05-DBAB-9794-6D0AE0A9315B}"/>
              </a:ext>
            </a:extLst>
          </p:cNvPr>
          <p:cNvSpPr txBox="1">
            <a:spLocks/>
          </p:cNvSpPr>
          <p:nvPr/>
        </p:nvSpPr>
        <p:spPr>
          <a:xfrm>
            <a:off x="514381" y="97115"/>
            <a:ext cx="8115546" cy="610367"/>
          </a:xfrm>
          <a:prstGeom prst="rect">
            <a:avLst/>
          </a:prstGeom>
          <a:noFill/>
        </p:spPr>
        <p:txBody>
          <a:bodyPr wrap="square" lIns="90000" tIns="90000" rIns="90000" bIns="9000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sz="2800" dirty="0">
                <a:solidFill>
                  <a:srgbClr val="095AA6"/>
                </a:solidFill>
                <a:latin typeface="+mj-lt"/>
                <a:ea typeface="+mj-ea"/>
                <a:cs typeface="+mj-cs"/>
              </a:rPr>
              <a:t>GNSS-</a:t>
            </a:r>
            <a:r>
              <a:rPr lang="it-IT" sz="2800" dirty="0" err="1">
                <a:solidFill>
                  <a:srgbClr val="095AA6"/>
                </a:solidFill>
                <a:latin typeface="+mj-lt"/>
                <a:ea typeface="+mj-ea"/>
                <a:cs typeface="+mj-cs"/>
              </a:rPr>
              <a:t>based</a:t>
            </a:r>
            <a:r>
              <a:rPr lang="it-IT" sz="2800" dirty="0">
                <a:solidFill>
                  <a:srgbClr val="095AA6"/>
                </a:solidFill>
                <a:latin typeface="+mj-lt"/>
                <a:ea typeface="+mj-ea"/>
                <a:cs typeface="+mj-cs"/>
              </a:rPr>
              <a:t> SWE </a:t>
            </a:r>
            <a:r>
              <a:rPr lang="it-IT" sz="2800" dirty="0" err="1">
                <a:solidFill>
                  <a:srgbClr val="095AA6"/>
                </a:solidFill>
                <a:latin typeface="+mj-lt"/>
                <a:ea typeface="+mj-ea"/>
                <a:cs typeface="+mj-cs"/>
              </a:rPr>
              <a:t>estimates</a:t>
            </a:r>
            <a:r>
              <a:rPr lang="it-IT" sz="2800" dirty="0">
                <a:solidFill>
                  <a:srgbClr val="095AA6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2800" dirty="0" err="1">
                <a:solidFill>
                  <a:srgbClr val="095AA6"/>
                </a:solidFill>
                <a:latin typeface="+mj-lt"/>
                <a:ea typeface="+mj-ea"/>
                <a:cs typeface="+mj-cs"/>
              </a:rPr>
              <a:t>at</a:t>
            </a:r>
            <a:r>
              <a:rPr lang="it-IT" sz="2800" dirty="0">
                <a:solidFill>
                  <a:srgbClr val="095AA6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2800" dirty="0" err="1">
                <a:solidFill>
                  <a:srgbClr val="095AA6"/>
                </a:solidFill>
                <a:latin typeface="+mj-lt"/>
                <a:ea typeface="+mj-ea"/>
                <a:cs typeface="+mj-cs"/>
              </a:rPr>
              <a:t>Zugspitzplatt</a:t>
            </a:r>
            <a:r>
              <a:rPr lang="it-IT" sz="2800" dirty="0">
                <a:solidFill>
                  <a:srgbClr val="095AA6"/>
                </a:solidFill>
                <a:latin typeface="+mj-lt"/>
                <a:ea typeface="+mj-ea"/>
                <a:cs typeface="+mj-cs"/>
              </a:rPr>
              <a:t> (2420 m) in winter 2024/ 2025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37391F1-3B84-2A22-7792-4BFA789B4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328" y="999029"/>
            <a:ext cx="8331599" cy="5151489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8A86749E-8A9A-6662-F381-5A076DE4F3A9}"/>
              </a:ext>
            </a:extLst>
          </p:cNvPr>
          <p:cNvSpPr/>
          <p:nvPr/>
        </p:nvSpPr>
        <p:spPr bwMode="auto">
          <a:xfrm>
            <a:off x="5049078" y="2517913"/>
            <a:ext cx="3580849" cy="1272209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66BA15A-9F13-3FFD-969B-A07A009B2878}"/>
              </a:ext>
            </a:extLst>
          </p:cNvPr>
          <p:cNvSpPr txBox="1"/>
          <p:nvPr/>
        </p:nvSpPr>
        <p:spPr>
          <a:xfrm>
            <a:off x="4631205" y="2002808"/>
            <a:ext cx="4416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 </a:t>
            </a:r>
            <a:r>
              <a:rPr lang="de-DE" dirty="0" err="1"/>
              <a:t>months</a:t>
            </a:r>
            <a:r>
              <a:rPr lang="de-DE" dirty="0"/>
              <a:t> </a:t>
            </a:r>
            <a:r>
              <a:rPr lang="de-DE" dirty="0" err="1"/>
              <a:t>without</a:t>
            </a:r>
            <a:r>
              <a:rPr lang="de-DE" dirty="0"/>
              <a:t> </a:t>
            </a:r>
            <a:r>
              <a:rPr lang="de-DE" dirty="0" err="1"/>
              <a:t>almost</a:t>
            </a:r>
            <a:r>
              <a:rPr lang="de-DE" dirty="0"/>
              <a:t> </a:t>
            </a:r>
            <a:r>
              <a:rPr lang="de-DE" dirty="0" err="1"/>
              <a:t>any</a:t>
            </a:r>
            <a:r>
              <a:rPr lang="de-DE" dirty="0"/>
              <a:t> </a:t>
            </a:r>
            <a:r>
              <a:rPr lang="de-DE" dirty="0" err="1"/>
              <a:t>precipitation</a:t>
            </a:r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FD66E45-9893-A56A-68AE-1E85C7411FDD}"/>
              </a:ext>
            </a:extLst>
          </p:cNvPr>
          <p:cNvSpPr txBox="1"/>
          <p:nvPr/>
        </p:nvSpPr>
        <p:spPr>
          <a:xfrm>
            <a:off x="1351292" y="2830851"/>
            <a:ext cx="2185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early</a:t>
            </a:r>
            <a:r>
              <a:rPr lang="de-DE" dirty="0"/>
              <a:t> </a:t>
            </a:r>
            <a:r>
              <a:rPr lang="de-DE" dirty="0" err="1"/>
              <a:t>snowfall</a:t>
            </a:r>
            <a:br>
              <a:rPr lang="de-DE" dirty="0"/>
            </a:br>
            <a:r>
              <a:rPr lang="de-DE" dirty="0" err="1"/>
              <a:t>event</a:t>
            </a:r>
            <a:r>
              <a:rPr lang="de-DE" dirty="0"/>
              <a:t> in September</a:t>
            </a:r>
          </a:p>
        </p:txBody>
      </p:sp>
    </p:spTree>
    <p:extLst>
      <p:ext uri="{BB962C8B-B14F-4D97-AF65-F5344CB8AC3E}">
        <p14:creationId xmlns:p14="http://schemas.microsoft.com/office/powerpoint/2010/main" val="1196488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D38012-C592-6479-19D1-F8D4EEEDC4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894D94D3-90FA-DC82-2121-3ED3AF321958}"/>
              </a:ext>
            </a:extLst>
          </p:cNvPr>
          <p:cNvSpPr txBox="1">
            <a:spLocks/>
          </p:cNvSpPr>
          <p:nvPr/>
        </p:nvSpPr>
        <p:spPr>
          <a:xfrm>
            <a:off x="548738" y="398004"/>
            <a:ext cx="8046523" cy="610367"/>
          </a:xfrm>
          <a:prstGeom prst="rect">
            <a:avLst/>
          </a:prstGeom>
          <a:noFill/>
        </p:spPr>
        <p:txBody>
          <a:bodyPr wrap="square" lIns="90000" tIns="90000" rIns="90000" bIns="9000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sz="2800" dirty="0" err="1">
                <a:solidFill>
                  <a:srgbClr val="095AA6"/>
                </a:solidFill>
                <a:latin typeface="+mj-lt"/>
                <a:ea typeface="+mj-ea"/>
                <a:cs typeface="+mj-cs"/>
              </a:rPr>
              <a:t>Continuous</a:t>
            </a:r>
            <a:r>
              <a:rPr lang="it-IT" sz="2800" dirty="0">
                <a:solidFill>
                  <a:srgbClr val="095AA6"/>
                </a:solidFill>
                <a:latin typeface="+mj-lt"/>
                <a:ea typeface="+mj-ea"/>
                <a:cs typeface="+mj-cs"/>
              </a:rPr>
              <a:t> monitoring </a:t>
            </a:r>
            <a:r>
              <a:rPr lang="it-IT" sz="2800" dirty="0" err="1">
                <a:solidFill>
                  <a:srgbClr val="095AA6"/>
                </a:solidFill>
                <a:latin typeface="+mj-lt"/>
                <a:ea typeface="+mj-ea"/>
                <a:cs typeface="+mj-cs"/>
              </a:rPr>
              <a:t>through</a:t>
            </a:r>
            <a:r>
              <a:rPr lang="it-IT" sz="2800" dirty="0">
                <a:solidFill>
                  <a:srgbClr val="095AA6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2800" dirty="0" err="1">
                <a:solidFill>
                  <a:srgbClr val="095AA6"/>
                </a:solidFill>
                <a:latin typeface="+mj-lt"/>
                <a:ea typeface="+mj-ea"/>
                <a:cs typeface="+mj-cs"/>
              </a:rPr>
              <a:t>Kalman</a:t>
            </a:r>
            <a:r>
              <a:rPr lang="it-IT" sz="2800" dirty="0">
                <a:solidFill>
                  <a:srgbClr val="095AA6"/>
                </a:solidFill>
                <a:latin typeface="+mj-lt"/>
                <a:ea typeface="+mj-ea"/>
                <a:cs typeface="+mj-cs"/>
              </a:rPr>
              <a:t> filter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C952673-5BC8-EC13-DD1A-412005555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8512"/>
            <a:ext cx="9144000" cy="4262438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8C9FB63D-D5D2-5464-A05A-ABB718B72ABA}"/>
              </a:ext>
            </a:extLst>
          </p:cNvPr>
          <p:cNvSpPr txBox="1"/>
          <p:nvPr/>
        </p:nvSpPr>
        <p:spPr>
          <a:xfrm>
            <a:off x="5923721" y="1281648"/>
            <a:ext cx="2877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Single </a:t>
            </a:r>
            <a:r>
              <a:rPr lang="de-DE" dirty="0" err="1"/>
              <a:t>epoch</a:t>
            </a:r>
            <a:r>
              <a:rPr lang="de-DE" dirty="0"/>
              <a:t> </a:t>
            </a:r>
            <a:r>
              <a:rPr lang="de-DE" dirty="0" err="1"/>
              <a:t>float</a:t>
            </a:r>
            <a:r>
              <a:rPr lang="de-DE" dirty="0"/>
              <a:t> </a:t>
            </a:r>
            <a:r>
              <a:rPr lang="de-DE" dirty="0" err="1"/>
              <a:t>solution</a:t>
            </a:r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BFAAB57-59BF-90E2-56A5-7A69DF9CB698}"/>
              </a:ext>
            </a:extLst>
          </p:cNvPr>
          <p:cNvSpPr txBox="1"/>
          <p:nvPr/>
        </p:nvSpPr>
        <p:spPr>
          <a:xfrm>
            <a:off x="2378765" y="1373670"/>
            <a:ext cx="2223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Kalman </a:t>
            </a:r>
            <a:r>
              <a:rPr lang="de-DE" dirty="0" err="1"/>
              <a:t>filter</a:t>
            </a:r>
            <a:r>
              <a:rPr lang="de-DE" dirty="0"/>
              <a:t> </a:t>
            </a:r>
          </a:p>
          <a:p>
            <a:r>
              <a:rPr lang="de-DE" dirty="0" err="1"/>
              <a:t>based</a:t>
            </a:r>
            <a:r>
              <a:rPr lang="de-DE" dirty="0"/>
              <a:t> </a:t>
            </a:r>
            <a:r>
              <a:rPr lang="de-DE" dirty="0" err="1"/>
              <a:t>fixed</a:t>
            </a:r>
            <a:r>
              <a:rPr lang="de-DE" dirty="0"/>
              <a:t> </a:t>
            </a:r>
            <a:r>
              <a:rPr lang="de-DE" dirty="0" err="1"/>
              <a:t>solution</a:t>
            </a:r>
            <a:endParaRPr lang="de-DE" dirty="0"/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9CE1B9A5-7878-C9B8-56E8-2F2CEB355029}"/>
              </a:ext>
            </a:extLst>
          </p:cNvPr>
          <p:cNvCxnSpPr/>
          <p:nvPr/>
        </p:nvCxnSpPr>
        <p:spPr bwMode="auto">
          <a:xfrm>
            <a:off x="3127513" y="2252870"/>
            <a:ext cx="0" cy="9541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CC276CDA-1C34-7852-35DA-24411277A6A4}"/>
              </a:ext>
            </a:extLst>
          </p:cNvPr>
          <p:cNvCxnSpPr/>
          <p:nvPr/>
        </p:nvCxnSpPr>
        <p:spPr bwMode="auto">
          <a:xfrm flipH="1">
            <a:off x="6453809" y="1754116"/>
            <a:ext cx="384313" cy="4987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Rechteck 12">
            <a:extLst>
              <a:ext uri="{FF2B5EF4-FFF2-40B4-BE49-F238E27FC236}">
                <a16:creationId xmlns:a16="http://schemas.microsoft.com/office/drawing/2014/main" id="{3595CD5A-0B1A-47D9-36C9-DA7C7E8505F6}"/>
              </a:ext>
            </a:extLst>
          </p:cNvPr>
          <p:cNvSpPr/>
          <p:nvPr/>
        </p:nvSpPr>
        <p:spPr bwMode="auto">
          <a:xfrm>
            <a:off x="1285461" y="2003493"/>
            <a:ext cx="887885" cy="238297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32F52D77-9775-C021-42EA-1698BD0C3818}"/>
              </a:ext>
            </a:extLst>
          </p:cNvPr>
          <p:cNvSpPr txBox="1"/>
          <p:nvPr/>
        </p:nvSpPr>
        <p:spPr>
          <a:xfrm>
            <a:off x="1272209" y="4479237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Fast </a:t>
            </a:r>
            <a:r>
              <a:rPr lang="de-DE" dirty="0" err="1"/>
              <a:t>convergence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4001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2C2E16-19C7-794F-89CB-AE7052A2F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13F73CF0-C07A-FAC2-6A4A-B3E135B52493}"/>
              </a:ext>
            </a:extLst>
          </p:cNvPr>
          <p:cNvGrpSpPr/>
          <p:nvPr/>
        </p:nvGrpSpPr>
        <p:grpSpPr>
          <a:xfrm>
            <a:off x="0" y="1145264"/>
            <a:ext cx="9850775" cy="4745014"/>
            <a:chOff x="270163" y="1706639"/>
            <a:chExt cx="8208979" cy="3954178"/>
          </a:xfrm>
        </p:grpSpPr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8D379660-4C41-F3B9-4F9C-AF1CDF734778}"/>
                </a:ext>
              </a:extLst>
            </p:cNvPr>
            <p:cNvGrpSpPr/>
            <p:nvPr/>
          </p:nvGrpSpPr>
          <p:grpSpPr>
            <a:xfrm>
              <a:off x="401983" y="4619134"/>
              <a:ext cx="4535777" cy="584462"/>
              <a:chOff x="401983" y="4619134"/>
              <a:chExt cx="4535777" cy="584462"/>
            </a:xfrm>
          </p:grpSpPr>
          <p:sp>
            <p:nvSpPr>
              <p:cNvPr id="41" name="Rechteck 40">
                <a:extLst>
                  <a:ext uri="{FF2B5EF4-FFF2-40B4-BE49-F238E27FC236}">
                    <a16:creationId xmlns:a16="http://schemas.microsoft.com/office/drawing/2014/main" id="{16BA2B65-7892-D58E-9282-250C64B5D714}"/>
                  </a:ext>
                </a:extLst>
              </p:cNvPr>
              <p:cNvSpPr/>
              <p:nvPr/>
            </p:nvSpPr>
            <p:spPr bwMode="auto">
              <a:xfrm>
                <a:off x="401983" y="4619134"/>
                <a:ext cx="4535777" cy="584462"/>
              </a:xfrm>
              <a:prstGeom prst="rect">
                <a:avLst/>
              </a:prstGeom>
              <a:pattFill prst="pct5">
                <a:fgClr>
                  <a:schemeClr val="tx1"/>
                </a:fgClr>
                <a:bgClr>
                  <a:schemeClr val="bg1"/>
                </a:bgClr>
              </a:patt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42" name="Textfeld 41">
                <a:extLst>
                  <a:ext uri="{FF2B5EF4-FFF2-40B4-BE49-F238E27FC236}">
                    <a16:creationId xmlns:a16="http://schemas.microsoft.com/office/drawing/2014/main" id="{8AFE6865-B53A-F5DD-B170-C42472798E9A}"/>
                  </a:ext>
                </a:extLst>
              </p:cNvPr>
              <p:cNvSpPr txBox="1"/>
              <p:nvPr/>
            </p:nvSpPr>
            <p:spPr>
              <a:xfrm>
                <a:off x="3783510" y="4742378"/>
                <a:ext cx="66236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00" dirty="0" err="1"/>
                  <a:t>snow</a:t>
                </a:r>
                <a:endParaRPr lang="de-DE" sz="1600" dirty="0"/>
              </a:p>
            </p:txBody>
          </p:sp>
        </p:grpSp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5E1C6651-651E-BA7C-1428-C72C056FD80B}"/>
                </a:ext>
              </a:extLst>
            </p:cNvPr>
            <p:cNvGrpSpPr/>
            <p:nvPr/>
          </p:nvGrpSpPr>
          <p:grpSpPr>
            <a:xfrm>
              <a:off x="1913668" y="5157877"/>
              <a:ext cx="2690160" cy="502940"/>
              <a:chOff x="1913668" y="5157877"/>
              <a:chExt cx="2690160" cy="502940"/>
            </a:xfrm>
          </p:grpSpPr>
          <p:sp>
            <p:nvSpPr>
              <p:cNvPr id="39" name="Rechteck 38">
                <a:extLst>
                  <a:ext uri="{FF2B5EF4-FFF2-40B4-BE49-F238E27FC236}">
                    <a16:creationId xmlns:a16="http://schemas.microsoft.com/office/drawing/2014/main" id="{E3084FE9-AEED-C6ED-C39B-77FECB8F71D9}"/>
                  </a:ext>
                </a:extLst>
              </p:cNvPr>
              <p:cNvSpPr/>
              <p:nvPr/>
            </p:nvSpPr>
            <p:spPr bwMode="auto">
              <a:xfrm>
                <a:off x="2573518" y="5157877"/>
                <a:ext cx="84841" cy="45719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40" name="Textfeld 39">
                <a:extLst>
                  <a:ext uri="{FF2B5EF4-FFF2-40B4-BE49-F238E27FC236}">
                    <a16:creationId xmlns:a16="http://schemas.microsoft.com/office/drawing/2014/main" id="{859CA26E-4EC9-0785-3441-2172A09AC9BB}"/>
                  </a:ext>
                </a:extLst>
              </p:cNvPr>
              <p:cNvSpPr txBox="1"/>
              <p:nvPr/>
            </p:nvSpPr>
            <p:spPr>
              <a:xfrm>
                <a:off x="1913668" y="5322263"/>
                <a:ext cx="269016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00" dirty="0"/>
                  <a:t>GNSS </a:t>
                </a:r>
                <a:r>
                  <a:rPr lang="de-DE" sz="1600" dirty="0" err="1"/>
                  <a:t>antenna</a:t>
                </a:r>
                <a:r>
                  <a:rPr lang="de-DE" sz="1600" dirty="0"/>
                  <a:t> </a:t>
                </a:r>
                <a:r>
                  <a:rPr lang="de-DE" sz="1600" dirty="0" err="1"/>
                  <a:t>below</a:t>
                </a:r>
                <a:r>
                  <a:rPr lang="de-DE" sz="1600" dirty="0"/>
                  <a:t> </a:t>
                </a:r>
                <a:r>
                  <a:rPr lang="de-DE" sz="1600" dirty="0" err="1"/>
                  <a:t>snow</a:t>
                </a:r>
                <a:endParaRPr lang="de-DE" sz="1600" dirty="0"/>
              </a:p>
            </p:txBody>
          </p:sp>
        </p:grp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86A8D81C-709B-330C-2C7D-EF2296039B05}"/>
                </a:ext>
              </a:extLst>
            </p:cNvPr>
            <p:cNvSpPr txBox="1"/>
            <p:nvPr/>
          </p:nvSpPr>
          <p:spPr>
            <a:xfrm>
              <a:off x="5171955" y="4742378"/>
              <a:ext cx="330718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69875" indent="-269875">
                <a:tabLst>
                  <a:tab pos="269875" algn="l"/>
                </a:tabLst>
              </a:pPr>
              <a:r>
                <a:rPr lang="de-DE" sz="1600" dirty="0">
                  <a:solidFill>
                    <a:srgbClr val="0063C6"/>
                  </a:solidFill>
                  <a:sym typeface="Wingdings" panose="05000000000000000000" pitchFamily="2" charset="2"/>
                </a:rPr>
                <a:t>	Signal </a:t>
              </a:r>
              <a:r>
                <a:rPr lang="de-DE" sz="1600" dirty="0" err="1">
                  <a:solidFill>
                    <a:srgbClr val="0063C6"/>
                  </a:solidFill>
                  <a:sym typeface="Wingdings" panose="05000000000000000000" pitchFamily="2" charset="2"/>
                </a:rPr>
                <a:t>attenuation</a:t>
              </a:r>
              <a:r>
                <a:rPr lang="de-DE" sz="1600" dirty="0">
                  <a:solidFill>
                    <a:srgbClr val="0063C6"/>
                  </a:solidFill>
                  <a:sym typeface="Wingdings" panose="05000000000000000000" pitchFamily="2" charset="2"/>
                </a:rPr>
                <a:t> due </a:t>
              </a:r>
              <a:r>
                <a:rPr lang="de-DE" sz="1600" dirty="0" err="1">
                  <a:solidFill>
                    <a:srgbClr val="0063C6"/>
                  </a:solidFill>
                  <a:sym typeface="Wingdings" panose="05000000000000000000" pitchFamily="2" charset="2"/>
                </a:rPr>
                <a:t>to</a:t>
              </a:r>
              <a:r>
                <a:rPr lang="de-DE" sz="1600" dirty="0">
                  <a:solidFill>
                    <a:srgbClr val="0063C6"/>
                  </a:solidFill>
                  <a:sym typeface="Wingdings" panose="05000000000000000000" pitchFamily="2" charset="2"/>
                </a:rPr>
                <a:t> </a:t>
              </a:r>
              <a:r>
                <a:rPr lang="de-DE" sz="1600" dirty="0" err="1">
                  <a:solidFill>
                    <a:srgbClr val="0063C6"/>
                  </a:solidFill>
                  <a:sym typeface="Wingdings" panose="05000000000000000000" pitchFamily="2" charset="2"/>
                </a:rPr>
                <a:t>snow</a:t>
              </a:r>
              <a:r>
                <a:rPr lang="de-DE" sz="1600" dirty="0">
                  <a:solidFill>
                    <a:srgbClr val="0063C6"/>
                  </a:solidFill>
                  <a:sym typeface="Wingdings" panose="05000000000000000000" pitchFamily="2" charset="2"/>
                </a:rPr>
                <a:t>,</a:t>
              </a:r>
              <a:br>
                <a:rPr lang="de-DE" sz="1600" dirty="0">
                  <a:solidFill>
                    <a:srgbClr val="0063C6"/>
                  </a:solidFill>
                  <a:sym typeface="Wingdings" panose="05000000000000000000" pitchFamily="2" charset="2"/>
                </a:rPr>
              </a:br>
              <a:r>
                <a:rPr lang="de-DE" sz="1600" dirty="0" err="1">
                  <a:solidFill>
                    <a:srgbClr val="0063C6"/>
                  </a:solidFill>
                  <a:sym typeface="Wingdings" panose="05000000000000000000" pitchFamily="2" charset="2"/>
                </a:rPr>
                <a:t>mainly</a:t>
              </a:r>
              <a:r>
                <a:rPr lang="de-DE" sz="1600" dirty="0">
                  <a:solidFill>
                    <a:srgbClr val="0063C6"/>
                  </a:solidFill>
                  <a:sym typeface="Wingdings" panose="05000000000000000000" pitchFamily="2" charset="2"/>
                </a:rPr>
                <a:t> due </a:t>
              </a:r>
              <a:r>
                <a:rPr lang="de-DE" sz="1600" dirty="0" err="1">
                  <a:solidFill>
                    <a:srgbClr val="0063C6"/>
                  </a:solidFill>
                  <a:sym typeface="Wingdings" panose="05000000000000000000" pitchFamily="2" charset="2"/>
                </a:rPr>
                <a:t>to</a:t>
              </a:r>
              <a:r>
                <a:rPr lang="de-DE" sz="1600" dirty="0">
                  <a:solidFill>
                    <a:srgbClr val="0063C6"/>
                  </a:solidFill>
                  <a:sym typeface="Wingdings" panose="05000000000000000000" pitchFamily="2" charset="2"/>
                </a:rPr>
                <a:t> </a:t>
              </a:r>
              <a:br>
                <a:rPr lang="de-DE" sz="1600" dirty="0">
                  <a:solidFill>
                    <a:srgbClr val="0063C6"/>
                  </a:solidFill>
                  <a:sym typeface="Wingdings" panose="05000000000000000000" pitchFamily="2" charset="2"/>
                </a:rPr>
              </a:br>
              <a:r>
                <a:rPr lang="de-DE" sz="1600" dirty="0">
                  <a:solidFill>
                    <a:srgbClr val="0063C6"/>
                  </a:solidFill>
                  <a:sym typeface="Wingdings" panose="05000000000000000000" pitchFamily="2" charset="2"/>
                </a:rPr>
                <a:t>Liquid </a:t>
              </a:r>
              <a:r>
                <a:rPr lang="de-DE" sz="1600" dirty="0" err="1">
                  <a:solidFill>
                    <a:srgbClr val="0063C6"/>
                  </a:solidFill>
                  <a:sym typeface="Wingdings" panose="05000000000000000000" pitchFamily="2" charset="2"/>
                </a:rPr>
                <a:t>Water</a:t>
              </a:r>
              <a:r>
                <a:rPr lang="de-DE" sz="1600" dirty="0">
                  <a:solidFill>
                    <a:srgbClr val="0063C6"/>
                  </a:solidFill>
                  <a:sym typeface="Wingdings" panose="05000000000000000000" pitchFamily="2" charset="2"/>
                </a:rPr>
                <a:t> Content (LWC)</a:t>
              </a:r>
              <a:endParaRPr lang="de-DE" sz="1600" dirty="0">
                <a:solidFill>
                  <a:srgbClr val="0063C6"/>
                </a:solidFill>
              </a:endParaRPr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37EA16A0-D190-9528-FB20-D22195D9EE6B}"/>
                </a:ext>
              </a:extLst>
            </p:cNvPr>
            <p:cNvSpPr txBox="1"/>
            <p:nvPr/>
          </p:nvSpPr>
          <p:spPr>
            <a:xfrm>
              <a:off x="5171955" y="3790990"/>
              <a:ext cx="288252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69875" indent="-269875">
                <a:tabLst>
                  <a:tab pos="269875" algn="l"/>
                </a:tabLst>
              </a:pPr>
              <a:r>
                <a:rPr lang="de-DE" sz="1600" dirty="0">
                  <a:solidFill>
                    <a:srgbClr val="0063C6"/>
                  </a:solidFill>
                  <a:sym typeface="Wingdings" panose="05000000000000000000" pitchFamily="2" charset="2"/>
                </a:rPr>
                <a:t>	Snow-</a:t>
              </a:r>
              <a:r>
                <a:rPr lang="de-DE" sz="1600" dirty="0" err="1">
                  <a:solidFill>
                    <a:srgbClr val="0063C6"/>
                  </a:solidFill>
                  <a:sym typeface="Wingdings" panose="05000000000000000000" pitchFamily="2" charset="2"/>
                </a:rPr>
                <a:t>induced</a:t>
              </a:r>
              <a:r>
                <a:rPr lang="de-DE" sz="1600" dirty="0">
                  <a:solidFill>
                    <a:srgbClr val="0063C6"/>
                  </a:solidFill>
                  <a:sym typeface="Wingdings" panose="05000000000000000000" pitchFamily="2" charset="2"/>
                </a:rPr>
                <a:t> time </a:t>
              </a:r>
              <a:r>
                <a:rPr lang="de-DE" sz="1600" dirty="0" err="1">
                  <a:solidFill>
                    <a:srgbClr val="0063C6"/>
                  </a:solidFill>
                  <a:sym typeface="Wingdings" panose="05000000000000000000" pitchFamily="2" charset="2"/>
                </a:rPr>
                <a:t>delay</a:t>
              </a:r>
              <a:br>
                <a:rPr lang="de-DE" sz="1600" dirty="0">
                  <a:solidFill>
                    <a:srgbClr val="0063C6"/>
                  </a:solidFill>
                  <a:sym typeface="Wingdings" panose="05000000000000000000" pitchFamily="2" charset="2"/>
                </a:rPr>
              </a:br>
              <a:r>
                <a:rPr lang="de-DE" sz="1600" dirty="0">
                  <a:solidFill>
                    <a:srgbClr val="0063C6"/>
                  </a:solidFill>
                  <a:sym typeface="Wingdings" panose="05000000000000000000" pitchFamily="2" charset="2"/>
                </a:rPr>
                <a:t>due </a:t>
              </a:r>
              <a:r>
                <a:rPr lang="de-DE" sz="1600" dirty="0" err="1">
                  <a:solidFill>
                    <a:srgbClr val="0063C6"/>
                  </a:solidFill>
                  <a:sym typeface="Wingdings" panose="05000000000000000000" pitchFamily="2" charset="2"/>
                </a:rPr>
                <a:t>to</a:t>
              </a:r>
              <a:r>
                <a:rPr lang="de-DE" sz="1600" dirty="0">
                  <a:solidFill>
                    <a:srgbClr val="0063C6"/>
                  </a:solidFill>
                  <a:sym typeface="Wingdings" panose="05000000000000000000" pitchFamily="2" charset="2"/>
                </a:rPr>
                <a:t> </a:t>
              </a:r>
              <a:r>
                <a:rPr lang="de-DE" sz="1600" dirty="0" err="1">
                  <a:solidFill>
                    <a:srgbClr val="0063C6"/>
                  </a:solidFill>
                  <a:sym typeface="Wingdings" panose="05000000000000000000" pitchFamily="2" charset="2"/>
                </a:rPr>
                <a:t>reduced</a:t>
              </a:r>
              <a:r>
                <a:rPr lang="de-DE" sz="1600" dirty="0">
                  <a:solidFill>
                    <a:srgbClr val="0063C6"/>
                  </a:solidFill>
                  <a:sym typeface="Wingdings" panose="05000000000000000000" pitchFamily="2" charset="2"/>
                </a:rPr>
                <a:t> </a:t>
              </a:r>
              <a:r>
                <a:rPr lang="de-DE" sz="1600" dirty="0" err="1">
                  <a:solidFill>
                    <a:srgbClr val="0063C6"/>
                  </a:solidFill>
                  <a:sym typeface="Wingdings" panose="05000000000000000000" pitchFamily="2" charset="2"/>
                </a:rPr>
                <a:t>speed</a:t>
              </a:r>
              <a:r>
                <a:rPr lang="de-DE" sz="1600" dirty="0">
                  <a:solidFill>
                    <a:srgbClr val="0063C6"/>
                  </a:solidFill>
                  <a:sym typeface="Wingdings" panose="05000000000000000000" pitchFamily="2" charset="2"/>
                </a:rPr>
                <a:t> of </a:t>
              </a:r>
              <a:br>
                <a:rPr lang="de-DE" sz="1600" dirty="0">
                  <a:solidFill>
                    <a:srgbClr val="0063C6"/>
                  </a:solidFill>
                  <a:sym typeface="Wingdings" panose="05000000000000000000" pitchFamily="2" charset="2"/>
                </a:rPr>
              </a:br>
              <a:r>
                <a:rPr lang="de-DE" sz="1600" dirty="0" err="1">
                  <a:solidFill>
                    <a:srgbClr val="0063C6"/>
                  </a:solidFill>
                  <a:sym typeface="Wingdings" panose="05000000000000000000" pitchFamily="2" charset="2"/>
                </a:rPr>
                <a:t>signal</a:t>
              </a:r>
              <a:r>
                <a:rPr lang="de-DE" sz="1600" dirty="0">
                  <a:solidFill>
                    <a:srgbClr val="0063C6"/>
                  </a:solidFill>
                  <a:sym typeface="Wingdings" panose="05000000000000000000" pitchFamily="2" charset="2"/>
                </a:rPr>
                <a:t> </a:t>
              </a:r>
              <a:r>
                <a:rPr lang="de-DE" sz="1600" dirty="0" err="1">
                  <a:solidFill>
                    <a:srgbClr val="0063C6"/>
                  </a:solidFill>
                  <a:sym typeface="Wingdings" panose="05000000000000000000" pitchFamily="2" charset="2"/>
                </a:rPr>
                <a:t>propagation</a:t>
              </a:r>
              <a:r>
                <a:rPr lang="de-DE" sz="1600" dirty="0">
                  <a:solidFill>
                    <a:srgbClr val="0063C6"/>
                  </a:solidFill>
                  <a:sym typeface="Wingdings" panose="05000000000000000000" pitchFamily="2" charset="2"/>
                </a:rPr>
                <a:t> in </a:t>
              </a:r>
              <a:r>
                <a:rPr lang="de-DE" sz="1600" dirty="0" err="1">
                  <a:solidFill>
                    <a:srgbClr val="0063C6"/>
                  </a:solidFill>
                  <a:sym typeface="Wingdings" panose="05000000000000000000" pitchFamily="2" charset="2"/>
                </a:rPr>
                <a:t>snow</a:t>
              </a:r>
              <a:endParaRPr lang="de-DE" sz="1600" dirty="0">
                <a:solidFill>
                  <a:srgbClr val="0063C6"/>
                </a:solidFill>
              </a:endParaRPr>
            </a:p>
          </p:txBody>
        </p: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0E6A33B6-DF88-1E8A-69ED-15F5AFC33710}"/>
                </a:ext>
              </a:extLst>
            </p:cNvPr>
            <p:cNvGrpSpPr/>
            <p:nvPr/>
          </p:nvGrpSpPr>
          <p:grpSpPr>
            <a:xfrm>
              <a:off x="2040196" y="1706639"/>
              <a:ext cx="4776656" cy="3496957"/>
              <a:chOff x="2040196" y="1706639"/>
              <a:chExt cx="4776656" cy="3496957"/>
            </a:xfrm>
          </p:grpSpPr>
          <p:cxnSp>
            <p:nvCxnSpPr>
              <p:cNvPr id="34" name="Gerader Verbinder 33">
                <a:extLst>
                  <a:ext uri="{FF2B5EF4-FFF2-40B4-BE49-F238E27FC236}">
                    <a16:creationId xmlns:a16="http://schemas.microsoft.com/office/drawing/2014/main" id="{3CCF8235-732E-42AF-26F5-FE450318A7A9}"/>
                  </a:ext>
                </a:extLst>
              </p:cNvPr>
              <p:cNvCxnSpPr>
                <a:stCxn id="30" idx="0"/>
              </p:cNvCxnSpPr>
              <p:nvPr/>
            </p:nvCxnSpPr>
            <p:spPr bwMode="auto">
              <a:xfrm flipV="1">
                <a:off x="2040196" y="1847654"/>
                <a:ext cx="3455631" cy="198905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5" name="Gerader Verbinder 34">
                <a:extLst>
                  <a:ext uri="{FF2B5EF4-FFF2-40B4-BE49-F238E27FC236}">
                    <a16:creationId xmlns:a16="http://schemas.microsoft.com/office/drawing/2014/main" id="{E8332571-B2AE-A6F0-92E1-071023EB685B}"/>
                  </a:ext>
                </a:extLst>
              </p:cNvPr>
              <p:cNvCxnSpPr/>
              <p:nvPr/>
            </p:nvCxnSpPr>
            <p:spPr bwMode="auto">
              <a:xfrm flipV="1">
                <a:off x="3099325" y="2544417"/>
                <a:ext cx="3595673" cy="207471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pic>
            <p:nvPicPr>
              <p:cNvPr id="37" name="Grafik 36" descr="Ein Bild, das Text, Visitenkarte, Vektorgrafiken, ClipArt enthält.&#10;&#10;Automatisch generierte Beschreibung">
                <a:extLst>
                  <a:ext uri="{FF2B5EF4-FFF2-40B4-BE49-F238E27FC236}">
                    <a16:creationId xmlns:a16="http://schemas.microsoft.com/office/drawing/2014/main" id="{48DC97A4-E0F0-60A6-AA55-2A1D6C0046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96501" y="1706639"/>
                <a:ext cx="1020351" cy="631045"/>
              </a:xfrm>
              <a:prstGeom prst="rect">
                <a:avLst/>
              </a:prstGeom>
            </p:spPr>
          </p:pic>
          <p:cxnSp>
            <p:nvCxnSpPr>
              <p:cNvPr id="38" name="Gerader Verbinder 37">
                <a:extLst>
                  <a:ext uri="{FF2B5EF4-FFF2-40B4-BE49-F238E27FC236}">
                    <a16:creationId xmlns:a16="http://schemas.microsoft.com/office/drawing/2014/main" id="{3D564FAA-DB63-2528-728D-7C54291B1469}"/>
                  </a:ext>
                </a:extLst>
              </p:cNvPr>
              <p:cNvCxnSpPr/>
              <p:nvPr/>
            </p:nvCxnSpPr>
            <p:spPr bwMode="auto">
              <a:xfrm flipH="1">
                <a:off x="2573518" y="4619134"/>
                <a:ext cx="525807" cy="58446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827061A1-FBFB-3C41-64C9-D8C5CF60F98F}"/>
                </a:ext>
              </a:extLst>
            </p:cNvPr>
            <p:cNvGrpSpPr/>
            <p:nvPr/>
          </p:nvGrpSpPr>
          <p:grpSpPr>
            <a:xfrm>
              <a:off x="2658359" y="3421210"/>
              <a:ext cx="2597186" cy="1419731"/>
              <a:chOff x="2658359" y="3421210"/>
              <a:chExt cx="2597186" cy="1419731"/>
            </a:xfrm>
          </p:grpSpPr>
          <p:sp>
            <p:nvSpPr>
              <p:cNvPr id="32" name="Textfeld 31">
                <a:extLst>
                  <a:ext uri="{FF2B5EF4-FFF2-40B4-BE49-F238E27FC236}">
                    <a16:creationId xmlns:a16="http://schemas.microsoft.com/office/drawing/2014/main" id="{7C72516C-B562-D0FB-7933-83AE0C945B07}"/>
                  </a:ext>
                </a:extLst>
              </p:cNvPr>
              <p:cNvSpPr txBox="1"/>
              <p:nvPr/>
            </p:nvSpPr>
            <p:spPr>
              <a:xfrm>
                <a:off x="2658359" y="3421210"/>
                <a:ext cx="2597186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69875" indent="-269875">
                  <a:tabLst>
                    <a:tab pos="269875" algn="l"/>
                  </a:tabLst>
                </a:pPr>
                <a:r>
                  <a:rPr lang="de-DE" sz="1600" dirty="0">
                    <a:solidFill>
                      <a:srgbClr val="0063C6"/>
                    </a:solidFill>
                    <a:sym typeface="Wingdings" panose="05000000000000000000" pitchFamily="2" charset="2"/>
                  </a:rPr>
                  <a:t>	</a:t>
                </a:r>
                <a:r>
                  <a:rPr lang="de-DE" sz="1600" dirty="0" err="1">
                    <a:solidFill>
                      <a:srgbClr val="0063C6"/>
                    </a:solidFill>
                    <a:sym typeface="Wingdings" panose="05000000000000000000" pitchFamily="2" charset="2"/>
                  </a:rPr>
                  <a:t>Refraction</a:t>
                </a:r>
                <a:r>
                  <a:rPr lang="de-DE" sz="1600" dirty="0">
                    <a:solidFill>
                      <a:srgbClr val="0063C6"/>
                    </a:solidFill>
                    <a:sym typeface="Wingdings" panose="05000000000000000000" pitchFamily="2" charset="2"/>
                  </a:rPr>
                  <a:t> at </a:t>
                </a:r>
                <a:br>
                  <a:rPr lang="de-DE" sz="1600" dirty="0">
                    <a:solidFill>
                      <a:srgbClr val="0063C6"/>
                    </a:solidFill>
                    <a:sym typeface="Wingdings" panose="05000000000000000000" pitchFamily="2" charset="2"/>
                  </a:rPr>
                </a:br>
                <a:r>
                  <a:rPr lang="de-DE" sz="1600" dirty="0" err="1">
                    <a:solidFill>
                      <a:srgbClr val="0063C6"/>
                    </a:solidFill>
                    <a:sym typeface="Wingdings" panose="05000000000000000000" pitchFamily="2" charset="2"/>
                  </a:rPr>
                  <a:t>air</a:t>
                </a:r>
                <a:r>
                  <a:rPr lang="de-DE" sz="1600" dirty="0">
                    <a:solidFill>
                      <a:srgbClr val="0063C6"/>
                    </a:solidFill>
                    <a:sym typeface="Wingdings" panose="05000000000000000000" pitchFamily="2" charset="2"/>
                  </a:rPr>
                  <a:t>-snow interface</a:t>
                </a:r>
                <a:br>
                  <a:rPr lang="de-DE" sz="1600" dirty="0">
                    <a:solidFill>
                      <a:srgbClr val="0063C6"/>
                    </a:solidFill>
                    <a:sym typeface="Wingdings" panose="05000000000000000000" pitchFamily="2" charset="2"/>
                  </a:rPr>
                </a:br>
                <a:r>
                  <a:rPr lang="de-DE" sz="1600" dirty="0" err="1">
                    <a:solidFill>
                      <a:srgbClr val="0063C6"/>
                    </a:solidFill>
                    <a:sym typeface="Wingdings" panose="05000000000000000000" pitchFamily="2" charset="2"/>
                  </a:rPr>
                  <a:t>according</a:t>
                </a:r>
                <a:r>
                  <a:rPr lang="de-DE" sz="1600" dirty="0">
                    <a:solidFill>
                      <a:srgbClr val="0063C6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de-DE" sz="1600" dirty="0" err="1">
                    <a:solidFill>
                      <a:srgbClr val="0063C6"/>
                    </a:solidFill>
                    <a:sym typeface="Wingdings" panose="05000000000000000000" pitchFamily="2" charset="2"/>
                  </a:rPr>
                  <a:t>to</a:t>
                </a:r>
                <a:r>
                  <a:rPr lang="de-DE" sz="1600" dirty="0">
                    <a:solidFill>
                      <a:srgbClr val="0063C6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de-DE" sz="1600" dirty="0" err="1">
                    <a:solidFill>
                      <a:srgbClr val="0063C6"/>
                    </a:solidFill>
                    <a:sym typeface="Wingdings" panose="05000000000000000000" pitchFamily="2" charset="2"/>
                  </a:rPr>
                  <a:t>Snell‘s</a:t>
                </a:r>
                <a:r>
                  <a:rPr lang="de-DE" sz="1600" dirty="0">
                    <a:solidFill>
                      <a:srgbClr val="0063C6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de-DE" sz="1600" dirty="0" err="1">
                    <a:solidFill>
                      <a:srgbClr val="0063C6"/>
                    </a:solidFill>
                    <a:sym typeface="Wingdings" panose="05000000000000000000" pitchFamily="2" charset="2"/>
                  </a:rPr>
                  <a:t>law</a:t>
                </a:r>
                <a:endParaRPr lang="de-DE" sz="1600" dirty="0">
                  <a:solidFill>
                    <a:srgbClr val="0063C6"/>
                  </a:solidFill>
                </a:endParaRPr>
              </a:p>
            </p:txBody>
          </p:sp>
          <p:cxnSp>
            <p:nvCxnSpPr>
              <p:cNvPr id="33" name="Gerader Verbinder 32">
                <a:extLst>
                  <a:ext uri="{FF2B5EF4-FFF2-40B4-BE49-F238E27FC236}">
                    <a16:creationId xmlns:a16="http://schemas.microsoft.com/office/drawing/2014/main" id="{84298403-11A6-328D-1CE6-BA0ACE94C6A8}"/>
                  </a:ext>
                </a:extLst>
              </p:cNvPr>
              <p:cNvCxnSpPr/>
              <p:nvPr/>
            </p:nvCxnSpPr>
            <p:spPr bwMode="auto">
              <a:xfrm>
                <a:off x="3099325" y="4404659"/>
                <a:ext cx="0" cy="43628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5970D8A7-8EE6-7123-C4E9-828393560BDB}"/>
                </a:ext>
              </a:extLst>
            </p:cNvPr>
            <p:cNvGrpSpPr/>
            <p:nvPr/>
          </p:nvGrpSpPr>
          <p:grpSpPr>
            <a:xfrm>
              <a:off x="270163" y="2955175"/>
              <a:ext cx="1850186" cy="2248421"/>
              <a:chOff x="270163" y="2955175"/>
              <a:chExt cx="1850186" cy="2248421"/>
            </a:xfrm>
          </p:grpSpPr>
          <p:sp>
            <p:nvSpPr>
              <p:cNvPr id="27" name="Rechteck 26">
                <a:extLst>
                  <a:ext uri="{FF2B5EF4-FFF2-40B4-BE49-F238E27FC236}">
                    <a16:creationId xmlns:a16="http://schemas.microsoft.com/office/drawing/2014/main" id="{2C2B3406-1E16-CF89-D6D3-0D3E77AD0A38}"/>
                  </a:ext>
                </a:extLst>
              </p:cNvPr>
              <p:cNvSpPr/>
              <p:nvPr/>
            </p:nvSpPr>
            <p:spPr bwMode="auto">
              <a:xfrm>
                <a:off x="1995907" y="3790990"/>
                <a:ext cx="84841" cy="45719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8" name="Textfeld 27">
                <a:extLst>
                  <a:ext uri="{FF2B5EF4-FFF2-40B4-BE49-F238E27FC236}">
                    <a16:creationId xmlns:a16="http://schemas.microsoft.com/office/drawing/2014/main" id="{4CE48B4D-FCD2-181F-E9DF-574CFAC904B7}"/>
                  </a:ext>
                </a:extLst>
              </p:cNvPr>
              <p:cNvSpPr txBox="1"/>
              <p:nvPr/>
            </p:nvSpPr>
            <p:spPr>
              <a:xfrm>
                <a:off x="270163" y="2955175"/>
                <a:ext cx="185018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00" dirty="0"/>
                  <a:t>GNSS</a:t>
                </a:r>
                <a:br>
                  <a:rPr lang="de-DE" sz="1600" dirty="0"/>
                </a:br>
                <a:r>
                  <a:rPr lang="de-DE" sz="1600" dirty="0" err="1"/>
                  <a:t>reference</a:t>
                </a:r>
                <a:r>
                  <a:rPr lang="de-DE" sz="1600" dirty="0"/>
                  <a:t> </a:t>
                </a:r>
                <a:r>
                  <a:rPr lang="de-DE" sz="1600" dirty="0" err="1"/>
                  <a:t>antenna</a:t>
                </a:r>
                <a:endParaRPr lang="de-DE" sz="1600" dirty="0"/>
              </a:p>
            </p:txBody>
          </p:sp>
          <p:sp>
            <p:nvSpPr>
              <p:cNvPr id="30" name="Rechteck 29">
                <a:extLst>
                  <a:ext uri="{FF2B5EF4-FFF2-40B4-BE49-F238E27FC236}">
                    <a16:creationId xmlns:a16="http://schemas.microsoft.com/office/drawing/2014/main" id="{66909AFF-4E21-60DE-E3DA-E58A47EA2232}"/>
                  </a:ext>
                </a:extLst>
              </p:cNvPr>
              <p:cNvSpPr/>
              <p:nvPr/>
            </p:nvSpPr>
            <p:spPr bwMode="auto">
              <a:xfrm>
                <a:off x="2017336" y="3836709"/>
                <a:ext cx="45719" cy="13668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accent3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DA35383C-1EB2-C6B5-BAD1-85F188208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8249" y="3752439"/>
              <a:ext cx="646251" cy="499768"/>
            </a:xfrm>
            <a:prstGeom prst="rect">
              <a:avLst/>
            </a:prstGeom>
          </p:spPr>
        </p:pic>
        <p:pic>
          <p:nvPicPr>
            <p:cNvPr id="26" name="Grafik 25">
              <a:extLst>
                <a:ext uri="{FF2B5EF4-FFF2-40B4-BE49-F238E27FC236}">
                  <a16:creationId xmlns:a16="http://schemas.microsoft.com/office/drawing/2014/main" id="{A6679A72-4363-3F32-7922-463403381C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0163" y="3590466"/>
              <a:ext cx="798086" cy="814194"/>
            </a:xfrm>
            <a:prstGeom prst="rect">
              <a:avLst/>
            </a:prstGeom>
          </p:spPr>
        </p:pic>
      </p:grpSp>
      <p:sp>
        <p:nvSpPr>
          <p:cNvPr id="46" name="Textfeld 45">
            <a:extLst>
              <a:ext uri="{FF2B5EF4-FFF2-40B4-BE49-F238E27FC236}">
                <a16:creationId xmlns:a16="http://schemas.microsoft.com/office/drawing/2014/main" id="{5FED1E39-AB44-FE8C-835D-67F122EFF77C}"/>
              </a:ext>
            </a:extLst>
          </p:cNvPr>
          <p:cNvSpPr txBox="1"/>
          <p:nvPr/>
        </p:nvSpPr>
        <p:spPr>
          <a:xfrm>
            <a:off x="406324" y="266999"/>
            <a:ext cx="8255075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sz="2800" b="1" dirty="0" err="1">
                <a:solidFill>
                  <a:srgbClr val="095AA6"/>
                </a:solidFill>
                <a:latin typeface="+mj-lt"/>
                <a:ea typeface="+mj-ea"/>
                <a:cs typeface="+mj-cs"/>
              </a:rPr>
              <a:t>Physical</a:t>
            </a:r>
            <a:r>
              <a:rPr lang="it-IT" sz="2800" b="1" dirty="0">
                <a:solidFill>
                  <a:srgbClr val="095AA6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2800" b="1" dirty="0" err="1">
                <a:solidFill>
                  <a:srgbClr val="095AA6"/>
                </a:solidFill>
                <a:latin typeface="+mj-lt"/>
                <a:ea typeface="+mj-ea"/>
                <a:cs typeface="+mj-cs"/>
              </a:rPr>
              <a:t>Effects</a:t>
            </a:r>
            <a:r>
              <a:rPr lang="it-IT" sz="2800" b="1" dirty="0">
                <a:solidFill>
                  <a:srgbClr val="095AA6"/>
                </a:solidFill>
                <a:latin typeface="+mj-lt"/>
                <a:ea typeface="+mj-ea"/>
                <a:cs typeface="+mj-cs"/>
              </a:rPr>
              <a:t> of Snow</a:t>
            </a:r>
            <a:br>
              <a:rPr lang="it-IT" sz="2800" b="1" dirty="0">
                <a:solidFill>
                  <a:srgbClr val="095AA6"/>
                </a:solidFill>
                <a:latin typeface="+mj-lt"/>
                <a:ea typeface="+mj-ea"/>
                <a:cs typeface="+mj-cs"/>
              </a:rPr>
            </a:br>
            <a:r>
              <a:rPr lang="it-IT" sz="2800" b="1" dirty="0">
                <a:solidFill>
                  <a:srgbClr val="095AA6"/>
                </a:solidFill>
                <a:latin typeface="+mj-lt"/>
                <a:ea typeface="+mj-ea"/>
                <a:cs typeface="+mj-cs"/>
              </a:rPr>
              <a:t>on GPS + Galileo </a:t>
            </a:r>
            <a:r>
              <a:rPr lang="it-IT" sz="2800" b="1" dirty="0" err="1">
                <a:solidFill>
                  <a:srgbClr val="095AA6"/>
                </a:solidFill>
                <a:latin typeface="+mj-lt"/>
                <a:ea typeface="+mj-ea"/>
                <a:cs typeface="+mj-cs"/>
              </a:rPr>
              <a:t>Signals</a:t>
            </a:r>
            <a:endParaRPr lang="it-IT" sz="2800" b="1" dirty="0">
              <a:solidFill>
                <a:srgbClr val="095AA6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54970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1DDE48-C109-661E-1E54-B187C7E590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feld 24">
            <a:extLst>
              <a:ext uri="{FF2B5EF4-FFF2-40B4-BE49-F238E27FC236}">
                <a16:creationId xmlns:a16="http://schemas.microsoft.com/office/drawing/2014/main" id="{55C73BDC-D0B2-4264-85FD-597BBE177F52}"/>
              </a:ext>
            </a:extLst>
          </p:cNvPr>
          <p:cNvSpPr txBox="1"/>
          <p:nvPr/>
        </p:nvSpPr>
        <p:spPr>
          <a:xfrm>
            <a:off x="485442" y="1211775"/>
            <a:ext cx="50962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dirty="0">
                <a:solidFill>
                  <a:srgbClr val="000000"/>
                </a:solidFill>
                <a:latin typeface="Calibri"/>
                <a:cs typeface="+mn-cs"/>
              </a:rPr>
              <a:t>Double </a:t>
            </a:r>
            <a:r>
              <a:rPr lang="de-DE" dirty="0" err="1">
                <a:solidFill>
                  <a:srgbClr val="000000"/>
                </a:solidFill>
                <a:latin typeface="Calibri"/>
                <a:cs typeface="+mn-cs"/>
              </a:rPr>
              <a:t>differenced</a:t>
            </a:r>
            <a:r>
              <a:rPr lang="de-DE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Calibri"/>
                <a:cs typeface="+mn-cs"/>
              </a:rPr>
              <a:t>carrier</a:t>
            </a:r>
            <a:r>
              <a:rPr lang="de-DE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Calibri"/>
                <a:cs typeface="+mn-cs"/>
              </a:rPr>
              <a:t>phase</a:t>
            </a:r>
            <a:r>
              <a:rPr lang="de-DE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Calibri"/>
                <a:cs typeface="+mn-cs"/>
              </a:rPr>
              <a:t>measurement</a:t>
            </a:r>
            <a:br>
              <a:rPr lang="de-DE" dirty="0">
                <a:solidFill>
                  <a:srgbClr val="000000"/>
                </a:solidFill>
                <a:latin typeface="Calibri"/>
                <a:cs typeface="+mn-cs"/>
              </a:rPr>
            </a:br>
            <a:r>
              <a:rPr lang="de-DE" dirty="0" err="1">
                <a:solidFill>
                  <a:srgbClr val="000000"/>
                </a:solidFill>
                <a:latin typeface="Calibri"/>
                <a:cs typeface="+mn-cs"/>
              </a:rPr>
              <a:t>between</a:t>
            </a:r>
            <a:r>
              <a:rPr lang="de-DE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Calibri"/>
                <a:cs typeface="+mn-cs"/>
              </a:rPr>
              <a:t>two</a:t>
            </a:r>
            <a:r>
              <a:rPr lang="de-DE" dirty="0">
                <a:solidFill>
                  <a:srgbClr val="000000"/>
                </a:solidFill>
                <a:latin typeface="Calibri"/>
                <a:cs typeface="+mn-cs"/>
              </a:rPr>
              <a:t> GNSS </a:t>
            </a:r>
            <a:r>
              <a:rPr lang="de-DE" dirty="0" err="1">
                <a:solidFill>
                  <a:srgbClr val="000000"/>
                </a:solidFill>
                <a:latin typeface="Calibri"/>
                <a:cs typeface="+mn-cs"/>
              </a:rPr>
              <a:t>receivers</a:t>
            </a:r>
            <a:r>
              <a:rPr lang="de-DE" dirty="0">
                <a:solidFill>
                  <a:srgbClr val="000000"/>
                </a:solidFill>
                <a:latin typeface="Calibri"/>
                <a:cs typeface="+mn-cs"/>
              </a:rPr>
              <a:t> and </a:t>
            </a:r>
            <a:r>
              <a:rPr lang="de-DE" dirty="0" err="1">
                <a:solidFill>
                  <a:srgbClr val="000000"/>
                </a:solidFill>
                <a:latin typeface="Calibri"/>
                <a:cs typeface="+mn-cs"/>
              </a:rPr>
              <a:t>two</a:t>
            </a:r>
            <a:r>
              <a:rPr lang="de-DE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Calibri"/>
                <a:cs typeface="+mn-cs"/>
              </a:rPr>
              <a:t>satellites</a:t>
            </a:r>
            <a:r>
              <a:rPr lang="de-DE" dirty="0">
                <a:solidFill>
                  <a:srgbClr val="000000"/>
                </a:solidFill>
                <a:latin typeface="Calibri"/>
                <a:cs typeface="+mn-cs"/>
              </a:rPr>
              <a:t>:</a:t>
            </a: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06C42B9B-8BB9-6147-9332-FF14807CCD9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72" y="2033695"/>
            <a:ext cx="7374255" cy="619125"/>
          </a:xfrm>
          <a:prstGeom prst="rect">
            <a:avLst/>
          </a:prstGeom>
        </p:spPr>
      </p:pic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F57AD97A-3CED-15BB-5191-6F6972E8E8EE}"/>
              </a:ext>
            </a:extLst>
          </p:cNvPr>
          <p:cNvGrpSpPr/>
          <p:nvPr/>
        </p:nvGrpSpPr>
        <p:grpSpPr>
          <a:xfrm>
            <a:off x="2310984" y="2588057"/>
            <a:ext cx="3288080" cy="2830730"/>
            <a:chOff x="2250416" y="2983411"/>
            <a:chExt cx="3288080" cy="2830730"/>
          </a:xfrm>
        </p:grpSpPr>
        <p:cxnSp>
          <p:nvCxnSpPr>
            <p:cNvPr id="36" name="Gerader Verbinder 35">
              <a:extLst>
                <a:ext uri="{FF2B5EF4-FFF2-40B4-BE49-F238E27FC236}">
                  <a16:creationId xmlns:a16="http://schemas.microsoft.com/office/drawing/2014/main" id="{37AD3664-8428-F14A-4F42-04D4D00EDA62}"/>
                </a:ext>
              </a:extLst>
            </p:cNvPr>
            <p:cNvCxnSpPr/>
            <p:nvPr/>
          </p:nvCxnSpPr>
          <p:spPr bwMode="auto">
            <a:xfrm>
              <a:off x="3029529" y="2983411"/>
              <a:ext cx="0" cy="2041175"/>
            </a:xfrm>
            <a:prstGeom prst="line">
              <a:avLst/>
            </a:prstGeom>
            <a:solidFill>
              <a:srgbClr val="DE1A1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3" name="Textfeld 42">
              <a:extLst>
                <a:ext uri="{FF2B5EF4-FFF2-40B4-BE49-F238E27FC236}">
                  <a16:creationId xmlns:a16="http://schemas.microsoft.com/office/drawing/2014/main" id="{B5764229-56E2-2AA7-837C-D57739DD238F}"/>
                </a:ext>
              </a:extLst>
            </p:cNvPr>
            <p:cNvSpPr txBox="1"/>
            <p:nvPr/>
          </p:nvSpPr>
          <p:spPr>
            <a:xfrm>
              <a:off x="2250416" y="5167810"/>
              <a:ext cx="328808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+mn-cs"/>
                </a:rPr>
                <a:t>Relative </a:t>
              </a:r>
              <a:r>
                <a:rPr kumimoji="0" lang="de-DE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+mn-cs"/>
                </a:rPr>
                <a:t>position</a:t>
              </a:r>
              <a:r>
                <a: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+mn-cs"/>
                </a:rPr>
                <a:t> („</a:t>
              </a:r>
              <a:r>
                <a:rPr kumimoji="0" lang="de-DE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+mn-cs"/>
                </a:rPr>
                <a:t>baseline</a:t>
              </a:r>
              <a:r>
                <a: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+mn-cs"/>
                </a:rPr>
                <a:t>“)</a:t>
              </a:r>
              <a:br>
                <a: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+mn-cs"/>
                </a:rPr>
              </a:br>
              <a:r>
                <a:rPr kumimoji="0" lang="de-DE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+mn-cs"/>
                </a:rPr>
                <a:t>between</a:t>
              </a:r>
              <a:r>
                <a: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+mn-cs"/>
                </a:rPr>
                <a:t> </a:t>
              </a:r>
              <a:r>
                <a:rPr kumimoji="0" lang="de-DE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+mn-cs"/>
                </a:rPr>
                <a:t>both</a:t>
              </a:r>
              <a:r>
                <a: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+mn-cs"/>
                </a:rPr>
                <a:t> GNSS </a:t>
              </a:r>
              <a:r>
                <a:rPr kumimoji="0" lang="de-DE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+mn-cs"/>
                </a:rPr>
                <a:t>receivers</a:t>
              </a: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</p:grp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2CD6344A-F0F7-F7E0-B9A5-F2EE525463E9}"/>
              </a:ext>
            </a:extLst>
          </p:cNvPr>
          <p:cNvGrpSpPr/>
          <p:nvPr/>
        </p:nvGrpSpPr>
        <p:grpSpPr>
          <a:xfrm>
            <a:off x="3784184" y="2588057"/>
            <a:ext cx="3317960" cy="1828676"/>
            <a:chOff x="3723616" y="2983411"/>
            <a:chExt cx="3317960" cy="1828676"/>
          </a:xfrm>
        </p:grpSpPr>
        <p:sp>
          <p:nvSpPr>
            <p:cNvPr id="45" name="Textfeld 44">
              <a:extLst>
                <a:ext uri="{FF2B5EF4-FFF2-40B4-BE49-F238E27FC236}">
                  <a16:creationId xmlns:a16="http://schemas.microsoft.com/office/drawing/2014/main" id="{E4CEAC6C-BA9C-71EC-D7C9-670AB1786C51}"/>
                </a:ext>
              </a:extLst>
            </p:cNvPr>
            <p:cNvSpPr txBox="1"/>
            <p:nvPr/>
          </p:nvSpPr>
          <p:spPr>
            <a:xfrm>
              <a:off x="3723616" y="4442755"/>
              <a:ext cx="33179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+mn-cs"/>
                </a:rPr>
                <a:t>Snow </a:t>
              </a:r>
              <a:r>
                <a:rPr kumimoji="0" lang="de-DE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+mn-cs"/>
                </a:rPr>
                <a:t>Water</a:t>
              </a:r>
              <a:r>
                <a: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+mn-cs"/>
                </a:rPr>
                <a:t> </a:t>
              </a:r>
              <a:r>
                <a:rPr kumimoji="0" lang="de-DE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+mn-cs"/>
                </a:rPr>
                <a:t>Equivalent</a:t>
              </a:r>
              <a:r>
                <a: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+mn-cs"/>
                </a:rPr>
                <a:t> (SWE)</a:t>
              </a:r>
            </a:p>
          </p:txBody>
        </p:sp>
        <p:cxnSp>
          <p:nvCxnSpPr>
            <p:cNvPr id="46" name="Gerader Verbinder 45">
              <a:extLst>
                <a:ext uri="{FF2B5EF4-FFF2-40B4-BE49-F238E27FC236}">
                  <a16:creationId xmlns:a16="http://schemas.microsoft.com/office/drawing/2014/main" id="{8098A1EE-7CF9-D56F-D9CA-97EFD4153365}"/>
                </a:ext>
              </a:extLst>
            </p:cNvPr>
            <p:cNvCxnSpPr/>
            <p:nvPr/>
          </p:nvCxnSpPr>
          <p:spPr bwMode="auto">
            <a:xfrm>
              <a:off x="5093856" y="2983411"/>
              <a:ext cx="0" cy="1348448"/>
            </a:xfrm>
            <a:prstGeom prst="line">
              <a:avLst/>
            </a:prstGeom>
            <a:solidFill>
              <a:srgbClr val="DE1A1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F69ED952-C8EA-3188-444C-B391053FCD6D}"/>
              </a:ext>
            </a:extLst>
          </p:cNvPr>
          <p:cNvGrpSpPr/>
          <p:nvPr/>
        </p:nvGrpSpPr>
        <p:grpSpPr>
          <a:xfrm>
            <a:off x="6310330" y="2588057"/>
            <a:ext cx="1197764" cy="1131236"/>
            <a:chOff x="6249762" y="2983411"/>
            <a:chExt cx="1197764" cy="1131236"/>
          </a:xfrm>
        </p:grpSpPr>
        <p:sp>
          <p:nvSpPr>
            <p:cNvPr id="48" name="Textfeld 47">
              <a:extLst>
                <a:ext uri="{FF2B5EF4-FFF2-40B4-BE49-F238E27FC236}">
                  <a16:creationId xmlns:a16="http://schemas.microsoft.com/office/drawing/2014/main" id="{70697665-8535-3430-8030-9096E851B1A5}"/>
                </a:ext>
              </a:extLst>
            </p:cNvPr>
            <p:cNvSpPr txBox="1"/>
            <p:nvPr/>
          </p:nvSpPr>
          <p:spPr>
            <a:xfrm>
              <a:off x="6249762" y="3468316"/>
              <a:ext cx="119776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+mn-cs"/>
                </a:rPr>
                <a:t>Integer</a:t>
              </a:r>
              <a:br>
                <a: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+mn-cs"/>
                </a:rPr>
              </a:br>
              <a:r>
                <a:rPr kumimoji="0" lang="de-DE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+mn-cs"/>
                </a:rPr>
                <a:t>Ambiguity</a:t>
              </a: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cxnSp>
          <p:nvCxnSpPr>
            <p:cNvPr id="49" name="Gerader Verbinder 48">
              <a:extLst>
                <a:ext uri="{FF2B5EF4-FFF2-40B4-BE49-F238E27FC236}">
                  <a16:creationId xmlns:a16="http://schemas.microsoft.com/office/drawing/2014/main" id="{A36ED3B3-928F-C4A1-1165-5A02665A07B2}"/>
                </a:ext>
              </a:extLst>
            </p:cNvPr>
            <p:cNvCxnSpPr/>
            <p:nvPr/>
          </p:nvCxnSpPr>
          <p:spPr bwMode="auto">
            <a:xfrm>
              <a:off x="6687128" y="2983411"/>
              <a:ext cx="0" cy="420253"/>
            </a:xfrm>
            <a:prstGeom prst="line">
              <a:avLst/>
            </a:prstGeom>
            <a:solidFill>
              <a:srgbClr val="DE1A1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3A2B5CFD-06FD-13D8-AE8C-9A98818A84AB}"/>
              </a:ext>
            </a:extLst>
          </p:cNvPr>
          <p:cNvSpPr txBox="1">
            <a:spLocks/>
          </p:cNvSpPr>
          <p:nvPr/>
        </p:nvSpPr>
        <p:spPr>
          <a:xfrm>
            <a:off x="646903" y="398004"/>
            <a:ext cx="7519198" cy="610367"/>
          </a:xfrm>
          <a:prstGeom prst="rect">
            <a:avLst/>
          </a:prstGeom>
          <a:noFill/>
        </p:spPr>
        <p:txBody>
          <a:bodyPr wrap="square" lIns="90000" tIns="90000" rIns="90000" bIns="9000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sz="2800" dirty="0" err="1">
                <a:solidFill>
                  <a:srgbClr val="095AA6"/>
                </a:solidFill>
                <a:latin typeface="+mj-lt"/>
                <a:ea typeface="+mj-ea"/>
                <a:cs typeface="+mj-cs"/>
              </a:rPr>
              <a:t>Modeling</a:t>
            </a:r>
            <a:r>
              <a:rPr lang="it-IT" sz="2800" dirty="0">
                <a:solidFill>
                  <a:srgbClr val="095AA6"/>
                </a:solidFill>
                <a:latin typeface="+mj-lt"/>
                <a:ea typeface="+mj-ea"/>
                <a:cs typeface="+mj-cs"/>
              </a:rPr>
              <a:t> of GNSS </a:t>
            </a:r>
            <a:r>
              <a:rPr lang="it-IT" sz="2800" dirty="0" err="1">
                <a:solidFill>
                  <a:srgbClr val="095AA6"/>
                </a:solidFill>
                <a:latin typeface="+mj-lt"/>
                <a:ea typeface="+mj-ea"/>
                <a:cs typeface="+mj-cs"/>
              </a:rPr>
              <a:t>measurements</a:t>
            </a:r>
            <a:endParaRPr lang="it-IT" sz="2800" dirty="0">
              <a:solidFill>
                <a:srgbClr val="095AA6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1382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8A26F1-6DCA-6D7A-9BF2-B04F8B2C16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2C30CF4-9130-7F0D-1B67-13D8DC8DA6A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06" y="2131711"/>
            <a:ext cx="7374255" cy="619125"/>
          </a:xfrm>
          <a:prstGeom prst="rect">
            <a:avLst/>
          </a:prstGeom>
        </p:spPr>
      </p:pic>
      <p:pic>
        <p:nvPicPr>
          <p:cNvPr id="4" name="Grafik 3" descr="\documentclass{article}&#10;\usepackage{amsmath}&#10;\pagestyle{empty}&#10;\usepackage{amsmath}&#10;\usepackage{amsfonts}&#10;\newcommand{\B}[1]{\boldsymbol{#1}}&#10;\newcommand{\M}[1]{\mbox{#1}}&#10;\newcommand{\R}[1]{{\mathrm{#1}}}&#10;\newcommand{\T}[1]{{\text{#1}}}&#10;\begin{document}&#10;\begin{align*}&#10;\left(&#10;\begin{array}{c}&#10;\lambda_m\varphi_{12,m}^{1l} - \vec{e}^{\: 1l}\vec{b}_{12} \\&#10;\vdots\\&#10;\lambda_m\varphi_{12,m}^{Kl} - \vec{e}^{\: Kl}\vec{b}_{12}&#10;\end{array}&#10;\right)&#10;= &#10;\left(&#10;\begin{array}{c|ccc}&#10;m_{\R{s}}^{1l}\frac{v_{\R{a}}}{v_{\R{s}}} &amp; \lambda_m  &amp; &amp; \\&#10;\vdots &amp; &amp; \ddots &amp; \\&#10;m_{\R{s}}^{Kl}\frac{v_{\R{a}}}{v_{\R{s}}} &amp; &amp; &amp; \lambda_m \\&#10;\end{array}&#10;\right)&#10;\left(&#10;\begin{array}{c}&#10;\R{SWE} \\&#10;N_{12,m}^{1l} \\&#10;\vdots \\&#10;N_{12,m}^{Kl}&#10;\end{array}&#10;\right)&#10;+&#10;\left(&#10;\begin{array}{c}&#10;\varepsilon_{12,m}^{1l} \\&#10;\vdots \\&#10;\varepsilon_{12,m}^{Kl} \\&#10;\end{array}&#10;\right)&#10;\end{align*}&#10;\end{document}" title="IguanaTex Bitmap Display">
            <a:extLst>
              <a:ext uri="{FF2B5EF4-FFF2-40B4-BE49-F238E27FC236}">
                <a16:creationId xmlns:a16="http://schemas.microsoft.com/office/drawing/2014/main" id="{B0623ABB-00BE-009E-9E79-76C7A436977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57" y="3355181"/>
            <a:ext cx="8140539" cy="1246574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ADA9D3B3-C6E0-D79D-B3F6-4C50E0D8CAD6}"/>
              </a:ext>
            </a:extLst>
          </p:cNvPr>
          <p:cNvSpPr txBox="1"/>
          <p:nvPr/>
        </p:nvSpPr>
        <p:spPr>
          <a:xfrm>
            <a:off x="141602" y="2779450"/>
            <a:ext cx="4653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dirty="0">
                <a:solidFill>
                  <a:srgbClr val="000000"/>
                </a:solidFill>
                <a:latin typeface="Calibri"/>
                <a:cs typeface="+mn-cs"/>
              </a:rPr>
              <a:t>Stacking </a:t>
            </a:r>
            <a:r>
              <a:rPr lang="de-DE" dirty="0" err="1">
                <a:solidFill>
                  <a:srgbClr val="000000"/>
                </a:solidFill>
                <a:latin typeface="Calibri"/>
                <a:cs typeface="+mn-cs"/>
              </a:rPr>
              <a:t>measurements</a:t>
            </a:r>
            <a:r>
              <a:rPr lang="de-DE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Calibri"/>
                <a:cs typeface="+mn-cs"/>
              </a:rPr>
              <a:t>from</a:t>
            </a:r>
            <a:r>
              <a:rPr lang="de-DE" dirty="0">
                <a:solidFill>
                  <a:srgbClr val="000000"/>
                </a:solidFill>
                <a:latin typeface="Calibri"/>
                <a:cs typeface="+mn-cs"/>
              </a:rPr>
              <a:t> all </a:t>
            </a:r>
            <a:r>
              <a:rPr lang="de-DE" dirty="0" err="1">
                <a:solidFill>
                  <a:srgbClr val="000000"/>
                </a:solidFill>
                <a:latin typeface="Calibri"/>
                <a:cs typeface="+mn-cs"/>
              </a:rPr>
              <a:t>satellites</a:t>
            </a:r>
            <a:r>
              <a:rPr lang="de-DE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Calibri"/>
                <a:cs typeface="+mn-cs"/>
              </a:rPr>
              <a:t>gives</a:t>
            </a:r>
            <a:r>
              <a:rPr lang="de-DE" dirty="0">
                <a:solidFill>
                  <a:srgbClr val="000000"/>
                </a:solidFill>
                <a:latin typeface="Calibri"/>
                <a:cs typeface="+mn-cs"/>
              </a:rPr>
              <a:t>: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64D7ABD-8333-BD49-06CD-0204B3B644E0}"/>
              </a:ext>
            </a:extLst>
          </p:cNvPr>
          <p:cNvSpPr txBox="1"/>
          <p:nvPr/>
        </p:nvSpPr>
        <p:spPr>
          <a:xfrm>
            <a:off x="141602" y="1291839"/>
            <a:ext cx="50962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dirty="0">
                <a:solidFill>
                  <a:srgbClr val="000000"/>
                </a:solidFill>
                <a:latin typeface="Calibri"/>
                <a:cs typeface="+mn-cs"/>
              </a:rPr>
              <a:t>Double </a:t>
            </a:r>
            <a:r>
              <a:rPr lang="de-DE" dirty="0" err="1">
                <a:solidFill>
                  <a:srgbClr val="000000"/>
                </a:solidFill>
                <a:latin typeface="Calibri"/>
                <a:cs typeface="+mn-cs"/>
              </a:rPr>
              <a:t>differenced</a:t>
            </a:r>
            <a:r>
              <a:rPr lang="de-DE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Calibri"/>
                <a:cs typeface="+mn-cs"/>
              </a:rPr>
              <a:t>carrier</a:t>
            </a:r>
            <a:r>
              <a:rPr lang="de-DE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Calibri"/>
                <a:cs typeface="+mn-cs"/>
              </a:rPr>
              <a:t>phase</a:t>
            </a:r>
            <a:r>
              <a:rPr lang="de-DE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Calibri"/>
                <a:cs typeface="+mn-cs"/>
              </a:rPr>
              <a:t>measurement</a:t>
            </a:r>
            <a:br>
              <a:rPr lang="de-DE" dirty="0">
                <a:solidFill>
                  <a:srgbClr val="000000"/>
                </a:solidFill>
                <a:latin typeface="Calibri"/>
                <a:cs typeface="+mn-cs"/>
              </a:rPr>
            </a:br>
            <a:r>
              <a:rPr lang="de-DE" dirty="0" err="1">
                <a:solidFill>
                  <a:srgbClr val="000000"/>
                </a:solidFill>
                <a:latin typeface="Calibri"/>
                <a:cs typeface="+mn-cs"/>
              </a:rPr>
              <a:t>between</a:t>
            </a:r>
            <a:r>
              <a:rPr lang="de-DE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Calibri"/>
                <a:cs typeface="+mn-cs"/>
              </a:rPr>
              <a:t>two</a:t>
            </a:r>
            <a:r>
              <a:rPr lang="de-DE" dirty="0">
                <a:solidFill>
                  <a:srgbClr val="000000"/>
                </a:solidFill>
                <a:latin typeface="Calibri"/>
                <a:cs typeface="+mn-cs"/>
              </a:rPr>
              <a:t> GNSS </a:t>
            </a:r>
            <a:r>
              <a:rPr lang="de-DE" dirty="0" err="1">
                <a:solidFill>
                  <a:srgbClr val="000000"/>
                </a:solidFill>
                <a:latin typeface="Calibri"/>
                <a:cs typeface="+mn-cs"/>
              </a:rPr>
              <a:t>receivers</a:t>
            </a:r>
            <a:r>
              <a:rPr lang="de-DE" dirty="0">
                <a:solidFill>
                  <a:srgbClr val="000000"/>
                </a:solidFill>
                <a:latin typeface="Calibri"/>
                <a:cs typeface="+mn-cs"/>
              </a:rPr>
              <a:t> and </a:t>
            </a:r>
            <a:r>
              <a:rPr lang="de-DE" dirty="0" err="1">
                <a:solidFill>
                  <a:srgbClr val="000000"/>
                </a:solidFill>
                <a:latin typeface="Calibri"/>
                <a:cs typeface="+mn-cs"/>
              </a:rPr>
              <a:t>two</a:t>
            </a:r>
            <a:r>
              <a:rPr lang="de-DE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Calibri"/>
                <a:cs typeface="+mn-cs"/>
              </a:rPr>
              <a:t>satellites</a:t>
            </a:r>
            <a:r>
              <a:rPr lang="de-DE" dirty="0">
                <a:solidFill>
                  <a:srgbClr val="000000"/>
                </a:solidFill>
                <a:latin typeface="Calibri"/>
                <a:cs typeface="+mn-cs"/>
              </a:rPr>
              <a:t>: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B28FCC6-F0EA-9A91-6F9A-AE96BA61FACA}"/>
              </a:ext>
            </a:extLst>
          </p:cNvPr>
          <p:cNvSpPr txBox="1"/>
          <p:nvPr/>
        </p:nvSpPr>
        <p:spPr>
          <a:xfrm>
            <a:off x="141602" y="5044913"/>
            <a:ext cx="90033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dirty="0">
                <a:solidFill>
                  <a:srgbClr val="000000"/>
                </a:solidFill>
                <a:latin typeface="Calibri"/>
                <a:cs typeface="+mn-cs"/>
              </a:rPr>
              <a:t>Rank-</a:t>
            </a:r>
            <a:r>
              <a:rPr lang="de-DE" dirty="0" err="1">
                <a:solidFill>
                  <a:srgbClr val="000000"/>
                </a:solidFill>
                <a:latin typeface="Calibri"/>
                <a:cs typeface="+mn-cs"/>
              </a:rPr>
              <a:t>defect</a:t>
            </a:r>
            <a:r>
              <a:rPr lang="de-DE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Calibri"/>
                <a:cs typeface="+mn-cs"/>
              </a:rPr>
              <a:t>by</a:t>
            </a:r>
            <a:r>
              <a:rPr lang="de-DE" dirty="0">
                <a:solidFill>
                  <a:srgbClr val="000000"/>
                </a:solidFill>
                <a:latin typeface="Calibri"/>
                <a:cs typeface="+mn-cs"/>
              </a:rPr>
              <a:t> 1. </a:t>
            </a:r>
            <a:br>
              <a:rPr lang="de-DE" dirty="0">
                <a:solidFill>
                  <a:srgbClr val="000000"/>
                </a:solidFill>
                <a:latin typeface="Calibri"/>
                <a:cs typeface="+mn-cs"/>
              </a:rPr>
            </a:br>
            <a:r>
              <a:rPr lang="de-DE" dirty="0" err="1">
                <a:solidFill>
                  <a:srgbClr val="000000"/>
                </a:solidFill>
                <a:latin typeface="Calibri"/>
                <a:cs typeface="+mn-cs"/>
              </a:rPr>
              <a:t>Consideration</a:t>
            </a:r>
            <a:r>
              <a:rPr lang="de-DE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Calibri"/>
                <a:cs typeface="+mn-cs"/>
              </a:rPr>
              <a:t>of</a:t>
            </a:r>
            <a:r>
              <a:rPr lang="de-DE" dirty="0">
                <a:solidFill>
                  <a:srgbClr val="000000"/>
                </a:solidFill>
                <a:latin typeface="Calibri"/>
                <a:cs typeface="+mn-cs"/>
              </a:rPr>
              <a:t> time </a:t>
            </a:r>
            <a:r>
              <a:rPr lang="de-DE" dirty="0" err="1">
                <a:solidFill>
                  <a:srgbClr val="000000"/>
                </a:solidFill>
                <a:latin typeface="Calibri"/>
                <a:cs typeface="+mn-cs"/>
              </a:rPr>
              <a:t>series</a:t>
            </a:r>
            <a:r>
              <a:rPr lang="de-DE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Calibri"/>
                <a:cs typeface="+mn-cs"/>
              </a:rPr>
              <a:t>of</a:t>
            </a:r>
            <a:r>
              <a:rPr lang="de-DE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Calibri"/>
                <a:cs typeface="+mn-cs"/>
              </a:rPr>
              <a:t>measurements</a:t>
            </a:r>
            <a:r>
              <a:rPr lang="de-DE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Calibri"/>
                <a:cs typeface="+mn-cs"/>
              </a:rPr>
              <a:t>needed</a:t>
            </a:r>
            <a:r>
              <a:rPr lang="de-DE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Calibri"/>
                <a:cs typeface="+mn-cs"/>
              </a:rPr>
              <a:t>to</a:t>
            </a:r>
            <a:r>
              <a:rPr lang="de-DE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Calibri"/>
                <a:cs typeface="+mn-cs"/>
              </a:rPr>
              <a:t>obtain</a:t>
            </a:r>
            <a:r>
              <a:rPr lang="de-DE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Calibri"/>
                <a:cs typeface="+mn-cs"/>
              </a:rPr>
              <a:t>full</a:t>
            </a:r>
            <a:r>
              <a:rPr lang="de-DE" dirty="0">
                <a:solidFill>
                  <a:srgbClr val="000000"/>
                </a:solidFill>
                <a:latin typeface="Calibri"/>
                <a:cs typeface="+mn-cs"/>
              </a:rPr>
              <a:t>-rank </a:t>
            </a:r>
            <a:r>
              <a:rPr lang="de-DE" dirty="0" err="1">
                <a:solidFill>
                  <a:srgbClr val="000000"/>
                </a:solidFill>
                <a:latin typeface="Calibri"/>
                <a:cs typeface="+mn-cs"/>
              </a:rPr>
              <a:t>system</a:t>
            </a:r>
            <a:r>
              <a:rPr lang="de-DE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Calibri"/>
                <a:cs typeface="+mn-cs"/>
              </a:rPr>
              <a:t>of</a:t>
            </a:r>
            <a:r>
              <a:rPr lang="de-DE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Calibri"/>
                <a:cs typeface="+mn-cs"/>
              </a:rPr>
              <a:t>equations</a:t>
            </a:r>
            <a:r>
              <a:rPr lang="de-DE" dirty="0">
                <a:solidFill>
                  <a:srgbClr val="000000"/>
                </a:solidFill>
                <a:latin typeface="Calibri"/>
                <a:cs typeface="+mn-cs"/>
              </a:rPr>
              <a:t>.</a:t>
            </a:r>
          </a:p>
        </p:txBody>
      </p:sp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48460B0F-3756-52FA-8169-73E7820C7254}"/>
              </a:ext>
            </a:extLst>
          </p:cNvPr>
          <p:cNvSpPr txBox="1">
            <a:spLocks/>
          </p:cNvSpPr>
          <p:nvPr/>
        </p:nvSpPr>
        <p:spPr>
          <a:xfrm>
            <a:off x="646903" y="398004"/>
            <a:ext cx="7519198" cy="610367"/>
          </a:xfrm>
          <a:prstGeom prst="rect">
            <a:avLst/>
          </a:prstGeom>
          <a:noFill/>
        </p:spPr>
        <p:txBody>
          <a:bodyPr wrap="square" lIns="90000" tIns="90000" rIns="90000" bIns="9000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sz="2800" dirty="0" err="1">
                <a:solidFill>
                  <a:srgbClr val="095AA6"/>
                </a:solidFill>
                <a:latin typeface="+mj-lt"/>
                <a:ea typeface="+mj-ea"/>
                <a:cs typeface="+mj-cs"/>
              </a:rPr>
              <a:t>Modeling</a:t>
            </a:r>
            <a:r>
              <a:rPr lang="it-IT" sz="2800" dirty="0">
                <a:solidFill>
                  <a:srgbClr val="095AA6"/>
                </a:solidFill>
                <a:latin typeface="+mj-lt"/>
                <a:ea typeface="+mj-ea"/>
                <a:cs typeface="+mj-cs"/>
              </a:rPr>
              <a:t> of GNSS </a:t>
            </a:r>
            <a:r>
              <a:rPr lang="it-IT" sz="2800" dirty="0" err="1">
                <a:solidFill>
                  <a:srgbClr val="095AA6"/>
                </a:solidFill>
                <a:latin typeface="+mj-lt"/>
                <a:ea typeface="+mj-ea"/>
                <a:cs typeface="+mj-cs"/>
              </a:rPr>
              <a:t>measurements</a:t>
            </a:r>
            <a:endParaRPr lang="it-IT" sz="2800" dirty="0">
              <a:solidFill>
                <a:srgbClr val="095AA6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0709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CCE5A6-D4E5-119B-DC4D-17A7E3DB14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>
            <a:extLst>
              <a:ext uri="{FF2B5EF4-FFF2-40B4-BE49-F238E27FC236}">
                <a16:creationId xmlns:a16="http://schemas.microsoft.com/office/drawing/2014/main" id="{7C47D4D5-9EAA-B6A0-F3AF-E65A8913B1F1}"/>
              </a:ext>
            </a:extLst>
          </p:cNvPr>
          <p:cNvSpPr txBox="1"/>
          <p:nvPr/>
        </p:nvSpPr>
        <p:spPr>
          <a:xfrm>
            <a:off x="3271134" y="1722697"/>
            <a:ext cx="1532599" cy="2954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dirty="0">
                <a:solidFill>
                  <a:srgbClr val="000000"/>
                </a:solidFill>
                <a:latin typeface="Calibri"/>
                <a:cs typeface="+mn-cs"/>
              </a:rPr>
              <a:t>Snow-</a:t>
            </a:r>
            <a:r>
              <a:rPr lang="de-DE" dirty="0" err="1">
                <a:solidFill>
                  <a:srgbClr val="000000"/>
                </a:solidFill>
                <a:latin typeface="Calibri"/>
                <a:cs typeface="+mn-cs"/>
              </a:rPr>
              <a:t>free</a:t>
            </a:r>
            <a:r>
              <a:rPr lang="de-DE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Calibri"/>
                <a:cs typeface="+mn-cs"/>
              </a:rPr>
              <a:t>day</a:t>
            </a:r>
            <a:endParaRPr lang="de-DE" dirty="0">
              <a:solidFill>
                <a:srgbClr val="000000"/>
              </a:solidFill>
              <a:latin typeface="Calibri"/>
              <a:cs typeface="+mn-cs"/>
            </a:endParaRP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02AEB634-76D3-BB57-01D2-9A4917644B4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8289"/>
          <a:stretch/>
        </p:blipFill>
        <p:spPr>
          <a:xfrm>
            <a:off x="251048" y="1140079"/>
            <a:ext cx="5136458" cy="4200525"/>
          </a:xfrm>
          <a:prstGeom prst="rect">
            <a:avLst/>
          </a:prstGeom>
        </p:spPr>
      </p:pic>
      <p:pic>
        <p:nvPicPr>
          <p:cNvPr id="16" name="Grafik 15" descr="\documentclass{article}&#10;\usepackage{amsmath}&#10;\pagestyle{empty}&#10;\usepackage{amsmath}&#10;\usepackage{amsfonts}&#10;\newcommand{\B}[1]{\boldsymbol{#1}}&#10;\newcommand{\M}[1]{\mbox{#1}}&#10;\newcommand{\R}[1]{{\mathrm{#1}}}&#10;\newcommand{\T}[1]{{\text{#1}}}&#10;\begin{document}&#10;\begin{align*}&#10;&amp; r_{12,m}^{kl} \\&#10;&amp;:=\lambda_m\varphi_{12,m}^{kl} - &#10;\vec{e}^{\: kl}\vec{b}_{12} &#10;-\lambda_m N_{12,m}^{kl}\\&#10;&amp;= m_{\R{s}}^{kl}\frac{v_{\R{a}}}{v_{\R{s}}}\cdot \R{SWE} &#10; + \varepsilon_{12,m}^{kl} \nonumber&#10;\end{align*}&#10;\end{document}" title="IguanaTex Bitmap Display">
            <a:extLst>
              <a:ext uri="{FF2B5EF4-FFF2-40B4-BE49-F238E27FC236}">
                <a16:creationId xmlns:a16="http://schemas.microsoft.com/office/drawing/2014/main" id="{C6D1A51B-8BCC-9683-BF04-E2C9B866B3B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691" y="1998489"/>
            <a:ext cx="3633015" cy="1369064"/>
          </a:xfrm>
          <a:prstGeom prst="rect">
            <a:avLst/>
          </a:prstGeom>
        </p:spPr>
      </p:pic>
      <p:sp>
        <p:nvSpPr>
          <p:cNvPr id="3" name="Segnaposto testo 1">
            <a:extLst>
              <a:ext uri="{FF2B5EF4-FFF2-40B4-BE49-F238E27FC236}">
                <a16:creationId xmlns:a16="http://schemas.microsoft.com/office/drawing/2014/main" id="{7FB333AD-C87A-8874-3E49-D335077FBFA4}"/>
              </a:ext>
            </a:extLst>
          </p:cNvPr>
          <p:cNvSpPr txBox="1">
            <a:spLocks/>
          </p:cNvSpPr>
          <p:nvPr/>
        </p:nvSpPr>
        <p:spPr>
          <a:xfrm>
            <a:off x="646903" y="398004"/>
            <a:ext cx="7519198" cy="610367"/>
          </a:xfrm>
          <a:prstGeom prst="rect">
            <a:avLst/>
          </a:prstGeom>
          <a:noFill/>
        </p:spPr>
        <p:txBody>
          <a:bodyPr wrap="square" lIns="90000" tIns="90000" rIns="90000" bIns="9000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sz="2800" dirty="0" err="1">
                <a:solidFill>
                  <a:srgbClr val="095AA6"/>
                </a:solidFill>
                <a:latin typeface="+mj-lt"/>
                <a:ea typeface="+mj-ea"/>
                <a:cs typeface="+mj-cs"/>
              </a:rPr>
              <a:t>Measurement</a:t>
            </a:r>
            <a:r>
              <a:rPr lang="it-IT" sz="2800" dirty="0">
                <a:solidFill>
                  <a:srgbClr val="095AA6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2800" dirty="0" err="1">
                <a:solidFill>
                  <a:srgbClr val="095AA6"/>
                </a:solidFill>
                <a:latin typeface="+mj-lt"/>
                <a:ea typeface="+mj-ea"/>
                <a:cs typeface="+mj-cs"/>
              </a:rPr>
              <a:t>basis</a:t>
            </a:r>
            <a:r>
              <a:rPr lang="it-IT" sz="2800" dirty="0">
                <a:solidFill>
                  <a:srgbClr val="095AA6"/>
                </a:solidFill>
                <a:latin typeface="+mj-lt"/>
                <a:ea typeface="+mj-ea"/>
                <a:cs typeface="+mj-cs"/>
              </a:rPr>
              <a:t> – GNSS carrier </a:t>
            </a:r>
            <a:r>
              <a:rPr lang="it-IT" sz="2800" dirty="0" err="1">
                <a:solidFill>
                  <a:srgbClr val="095AA6"/>
                </a:solidFill>
                <a:latin typeface="+mj-lt"/>
                <a:ea typeface="+mj-ea"/>
                <a:cs typeface="+mj-cs"/>
              </a:rPr>
              <a:t>phases</a:t>
            </a:r>
            <a:endParaRPr lang="it-IT" sz="2800" dirty="0">
              <a:solidFill>
                <a:srgbClr val="095AA6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577830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0,44953"/>
  <p:tag name="ORIGINALWIDTH" val="720"/>
  <p:tag name="LATEXADDIN" val="\documentclass{article}&#10;\usepackage{amsmath}&#10;\pagestyle{empty}&#10;\usepackage{amsmath}&#10;\usepackage{amsfonts}&#10;\newcommand{\B}[1]{\boldsymbol{#1}}&#10;\newcommand{\M}[1]{\mbox{#1}}&#10;\newcommand{\R}[1]{{\mathrm{#1}}}&#10;\newcommand{\T}[1]{{\text{#1}}}&#10;\begin{document}&#10;\begin{align}&#10;\lambda_m\varphi_{12,m}^{kl} = &#10;\vec{e}^{\: kl}\vec{b}_{12} + m_{\R{s}}^{kl}\frac{v_{\R{a}}}{v_{\R{s}}}\cdot \R{SWE} &#10; + \lambda_m N_{12,m}^{kl} + \varepsilon_{12,m}^{kl} \nonumber&#10;\end{align}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0,44953"/>
  <p:tag name="ORIGINALWIDTH" val="720"/>
  <p:tag name="LATEXADDIN" val="\documentclass{article}&#10;\usepackage{amsmath}&#10;\pagestyle{empty}&#10;\usepackage{amsmath}&#10;\usepackage{amsfonts}&#10;\newcommand{\B}[1]{\boldsymbol{#1}}&#10;\newcommand{\M}[1]{\mbox{#1}}&#10;\newcommand{\R}[1]{{\mathrm{#1}}}&#10;\newcommand{\T}[1]{{\text{#1}}}&#10;\begin{document}&#10;\begin{align}&#10;\lambda_m\varphi_{12,m}^{kl} = &#10;\vec{e}^{\: kl}\vec{b}_{12} + m_{\R{s}}^{kl}\frac{v_{\R{a}}}{v_{\R{s}}}\cdot \R{SWE} &#10; + \lambda_m N_{12,m}^{kl} + \varepsilon_{12,m}^{kl} \nonumber&#10;\end{align}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80,9149"/>
  <p:tag name="ORIGINALWIDTH" val="4451,443"/>
  <p:tag name="OUTPUTTYPE" val="PNG"/>
  <p:tag name="IGUANATEXVERSION" val="160"/>
  <p:tag name="LATEXADDIN" val="\documentclass{article}&#10;\usepackage{amsmath}&#10;\pagestyle{empty}&#10;\usepackage{amsmath}&#10;\usepackage{amsfonts}&#10;\newcommand{\B}[1]{\boldsymbol{#1}}&#10;\newcommand{\M}[1]{\mbox{#1}}&#10;\newcommand{\R}[1]{{\mathrm{#1}}}&#10;\newcommand{\T}[1]{{\text{#1}}}&#10;\begin{document}&#10;\begin{align*}&#10;\left(&#10;\begin{array}{c}&#10;\lambda_m\varphi_{12,m}^{1l} - \vec{e}^{\: 1l}\vec{b}_{12} \\&#10;\vdots\\&#10;\lambda_m\varphi_{12,m}^{Kl} - \vec{e}^{\: Kl}\vec{b}_{12}&#10;\end{array}&#10;\right)&#10;= &#10;\left(&#10;\begin{array}{c|ccc}&#10;m_{\R{s}}^{1l}\frac{v_{\R{a}}}{v_{\R{s}}} &amp; \lambda_m  &amp; &amp; \\&#10;\vdots &amp; &amp; \ddots &amp; \\&#10;m_{\R{s}}^{Kl}\frac{v_{\R{a}}}{v_{\R{s}}} &amp; &amp; &amp; \lambda_m \\&#10;\end{array}&#10;\right)&#10;\left(&#10;\begin{array}{c}&#10;\R{SWE} \\&#10;N_{12,m}^{1l} \\&#10;\vdots \\&#10;N_{12,m}^{Kl}&#10;\end{array}&#10;\right)&#10;+&#10;\left(&#10;\begin{array}{c}&#10;\varepsilon_{12,m}^{1l} \\&#10;\vdots \\&#10;\varepsilon_{12,m}^{Kl} \\&#10;\end{array}&#10;\right)&#10;\end{align*}&#10;\end{document}"/>
  <p:tag name="IGUANATEXSIZE" val="20"/>
  <p:tag name="IGUANATEXCURSOR" val="268"/>
  <p:tag name="TRANSPARENCY" val="Wahr"/>
  <p:tag name="LATEXENGINEID" val="0"/>
  <p:tag name="TEMPFOLDER" val="c:\temp\"/>
  <p:tag name="LATEXFORMHEIGHT" val="320"/>
  <p:tag name="LATEXFORMWIDTH" val="385"/>
  <p:tag name="LATEXFORMWRAP" val="Wahr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71,916"/>
  <p:tag name="ORIGINALWIDTH" val="1787,027"/>
  <p:tag name="OUTPUTTYPE" val="PNG"/>
  <p:tag name="IGUANATEXVERSION" val="160"/>
  <p:tag name="LATEXADDIN" val="\documentclass{article}&#10;\usepackage{amsmath}&#10;\pagestyle{empty}&#10;\usepackage{amsmath}&#10;\usepackage{amsfonts}&#10;\newcommand{\B}[1]{\boldsymbol{#1}}&#10;\newcommand{\M}[1]{\mbox{#1}}&#10;\newcommand{\R}[1]{{\mathrm{#1}}}&#10;\newcommand{\T}[1]{{\text{#1}}}&#10;\begin{document}&#10;\begin{align*}&#10;&amp; r_{12,m}^{kl} \\&#10;&amp;:=\lambda_m\varphi_{12,m}^{kl} - &#10;\vec{e}^{\: kl}\vec{b}_{12} &#10;-\lambda_m N_{12,m}^{kl}\\&#10;&amp;= m_{\R{s}}^{kl}\frac{v_{\R{a}}}{v_{\R{s}}}\cdot \R{SWE} &#10; + \varepsilon_{12,m}^{kl} \nonumber&#10;\end{align*}&#10;\end{document}"/>
  <p:tag name="IGUANATEXSIZE" val="20"/>
  <p:tag name="IGUANATEXCURSOR" val="272"/>
  <p:tag name="TRANSPARENCY" val="Wahr"/>
  <p:tag name="LATEXENGINEID" val="0"/>
  <p:tag name="TEMPFOLDER" val="c:\temp\"/>
  <p:tag name="LATEXFORMHEIGHT" val="320"/>
  <p:tag name="LATEXFORMWIDTH" val="385"/>
  <p:tag name="LATEXFORMWRAP" val="Wahr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71,916"/>
  <p:tag name="ORIGINALWIDTH" val="1787,027"/>
  <p:tag name="OUTPUTTYPE" val="PNG"/>
  <p:tag name="IGUANATEXVERSION" val="160"/>
  <p:tag name="LATEXADDIN" val="\documentclass{article}&#10;\usepackage{amsmath}&#10;\pagestyle{empty}&#10;\usepackage{amsmath}&#10;\usepackage{amsfonts}&#10;\newcommand{\B}[1]{\boldsymbol{#1}}&#10;\newcommand{\M}[1]{\mbox{#1}}&#10;\newcommand{\R}[1]{{\mathrm{#1}}}&#10;\newcommand{\T}[1]{{\text{#1}}}&#10;\begin{document}&#10;\begin{align*}&#10;&amp; r_{12,m}^{kl} \\&#10;&amp;:=\lambda_m\varphi_{12,m}^{kl} - &#10;\vec{e}^{\: kl}\vec{b}_{12} &#10;-\lambda_m N_{12,m}^{kl}\\&#10;&amp;= m_{\R{s}}^{kl}\frac{v_{\R{a}}}{v_{\R{s}}}\cdot \R{SWE} &#10; + \varepsilon_{12,m}^{kl} \nonumber&#10;\end{align*}&#10;\end{document}"/>
  <p:tag name="IGUANATEXSIZE" val="20"/>
  <p:tag name="IGUANATEXCURSOR" val="272"/>
  <p:tag name="TRANSPARENCY" val="Wahr"/>
  <p:tag name="LATEXENGINEID" val="0"/>
  <p:tag name="TEMPFOLDER" val="c:\temp\"/>
  <p:tag name="LATEXFORMHEIGHT" val="320"/>
  <p:tag name="LATEXFORMWIDTH" val="385"/>
  <p:tag name="LATEXFORMWRAP" val="Wahr"/>
  <p:tag name="BITMAPVECTOR" val="0"/>
</p:tagLst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488</Words>
  <Application>Microsoft Office PowerPoint</Application>
  <PresentationFormat>Bildschirmpräsentation (4:3)</PresentationFormat>
  <Paragraphs>55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Coolvetica Rg</vt:lpstr>
      <vt:lpstr>Wingdings</vt:lpstr>
      <vt:lpstr>Pixel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Contact data</vt:lpstr>
    </vt:vector>
  </TitlesOfParts>
  <Manager>Dr. Patrick Henkel</Manager>
  <Company>ANavS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2025-04-29 EGU - Picco-presentation of Patrick Henkel</dc:title>
  <dc:subject>2025-04-29 EGU - Picco-presentation of Patrick Henkel </dc:subject>
  <dc:creator>Dr. Patrick Henkel</dc:creator>
  <cp:keywords>2025-04-29 EGU - Picco-presentation of Patrick Henkel</cp:keywords>
  <cp:lastModifiedBy>Patrick Henkel</cp:lastModifiedBy>
  <cp:revision>745</cp:revision>
  <cp:lastPrinted>2013-06-03T13:35:26Z</cp:lastPrinted>
  <dcterms:created xsi:type="dcterms:W3CDTF">2011-12-07T06:45:39Z</dcterms:created>
  <dcterms:modified xsi:type="dcterms:W3CDTF">2025-04-29T08:33:56Z</dcterms:modified>
  <cp:category>2020-12-16 Pitch presentation of ANavS for Alpine Tech Accelerator Demo Day</cp:category>
</cp:coreProperties>
</file>