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0" r:id="rId2"/>
    <p:sldId id="311" r:id="rId3"/>
    <p:sldId id="308" r:id="rId4"/>
    <p:sldId id="312" r:id="rId5"/>
    <p:sldId id="315" r:id="rId6"/>
    <p:sldId id="316" r:id="rId7"/>
    <p:sldId id="317" r:id="rId8"/>
    <p:sldId id="318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2DC4-F4F3-9495-B3DE-C8CD664DE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03995-23FE-CA15-577E-C7E87C0A0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EC8F-FB3A-6196-4FBB-EF352A77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605ED-7C9E-2024-3212-7127B18A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C4C9D-B3F8-5A48-CE98-92359CB3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0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2BB5-E60A-2A41-A568-C6EC5093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1DD52-86F0-800D-F68F-73DB102A4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8FCFA-6BC7-45C5-0DA4-EFD549AB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1EF3-3C9C-B362-6D8E-19A7E902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FFFBB-9FF0-2A47-3C96-89CB181A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0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6E7C9-6096-D193-8E55-E97C0DA0A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D73C5-F2D4-51CC-C4B4-08F3867FA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B0FB8-FFAB-A9B1-9E31-962299D7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6E59-0CC8-B4E7-C4DF-808F1EC2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D8F0-03C2-82E0-57D6-3677DE8D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3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8290-B73F-0FAB-ECC6-AF7CB568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02E6-D52A-EB73-4DFA-E6077D422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B1562-7AFD-7473-0A05-BC72FF2B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2039-4588-6284-B30D-99981839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4593-6A2A-305F-DD2E-7A187498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5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5D7E-504E-5037-C9D0-52917751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A89E7-99F5-23EC-BC91-2B96D60F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8E48-7045-19EE-9758-7FD71923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CA513-D244-C868-A6E9-2E7D2F94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ACF3-E1CB-EC30-465A-FFF74670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1E0C-048F-EFE3-79BB-882D1FC6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0A8D-76AF-1FC9-48A1-FEC71D1DA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C0F60-95A0-6FC6-9CCC-4DD00F7DD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37EB-9518-4FD7-1A98-EDF0B0CB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C3D4C-86D2-2753-64AE-3D12D4EF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4F378-17E1-90B1-3AF6-6F14AF91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0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472E-41E5-1105-5287-8FF3CEFD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00A78-E0D2-B450-1076-5B1ACFA0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D8CC6-E175-219D-55C9-F92444C1C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CBFB3-EE26-BC34-2EE7-75BAA234D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8B352-2048-BC7E-0A02-2BDC6A199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8BF76F-1A94-C4B3-2FA4-F5D6F036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0D882-A218-43D1-FB24-9CCDFBE9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AD512-0E92-1AA9-DD15-9E895285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BD05-CADB-260A-0396-DC7A0FE4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6AAE4-E87B-20E7-7876-C46AC45C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F5D7D-47B3-3EA5-F212-3F30911F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F1942-2DEA-3BB9-AC4B-BE3A40EF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0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9B00D-A314-C5FB-B0F6-C4A49B77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BFA78-1488-2A12-3E13-90D17340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0141B-D6DD-E8D0-EE9D-D166CCEB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9749-7616-A932-F664-65778E23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DE32-476E-C6AB-A896-FF0C99CB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C15E-B3BD-0D34-B022-36B966C39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23373-0C93-BC38-6CF6-DA7FADDE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F1543-175F-38B4-0688-72E478AB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4456-CA71-2BF1-BF5A-21A4C88B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6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117C-1902-CECF-7A32-BC8275EA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91934-8489-6370-E981-1B115838E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CA45B-412A-4B8B-FD29-F364E4A9F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AC0E7-3339-63F9-FCA6-D358D7B3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B14B1-232E-05E6-DD47-EC375442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F3D12-4428-5DCD-969D-90A82E67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5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54FB8-6B1A-015E-1BE3-59773988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405E7-4131-EA73-4728-D8C7ACE0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A6416-C975-5C14-46C9-14AF6ED2D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57E2E7-E2BB-AA4B-B9CC-070BC66219AA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EEC55-32A7-30D9-2BFF-029A4DBE9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5E98-79C0-3BAF-AFD3-01E115F52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9713C-AC31-5644-8766-D42CD119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129E-EE1D-F7BB-AF27-9C962EE40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789" y="63746"/>
            <a:ext cx="9144000" cy="1608610"/>
          </a:xfrm>
        </p:spPr>
        <p:txBody>
          <a:bodyPr>
            <a:normAutofit fontScale="90000"/>
          </a:bodyPr>
          <a:lstStyle/>
          <a:p>
            <a:r>
              <a:rPr lang="en-GB" dirty="0"/>
              <a:t>Postprocessing of rainfall forecasts over East Africa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6DC48-5736-9C00-884C-6CDFC705C1BA}"/>
              </a:ext>
            </a:extLst>
          </p:cNvPr>
          <p:cNvGrpSpPr/>
          <p:nvPr/>
        </p:nvGrpSpPr>
        <p:grpSpPr>
          <a:xfrm>
            <a:off x="1707914" y="2579424"/>
            <a:ext cx="2689400" cy="1390738"/>
            <a:chOff x="1546269" y="999789"/>
            <a:chExt cx="2836545" cy="14668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1C4686-6237-7C5C-14BB-3B6863219B26}"/>
                </a:ext>
              </a:extLst>
            </p:cNvPr>
            <p:cNvSpPr/>
            <p:nvPr/>
          </p:nvSpPr>
          <p:spPr>
            <a:xfrm>
              <a:off x="1546269" y="999789"/>
              <a:ext cx="2836545" cy="1466829"/>
            </a:xfrm>
            <a:prstGeom prst="rect">
              <a:avLst/>
            </a:prstGeom>
            <a:solidFill>
              <a:srgbClr val="063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A31ED8E-7D40-60B5-A1DC-57CE9A574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146" y="1078186"/>
              <a:ext cx="2603500" cy="1270000"/>
            </a:xfrm>
            <a:prstGeom prst="rect">
              <a:avLst/>
            </a:prstGeom>
          </p:spPr>
        </p:pic>
      </p:grpSp>
      <p:pic>
        <p:nvPicPr>
          <p:cNvPr id="9" name="Picture 8" descr="A blue letters on a white background&#10;&#10;Description automatically generated">
            <a:extLst>
              <a:ext uri="{FF2B5EF4-FFF2-40B4-BE49-F238E27FC236}">
                <a16:creationId xmlns:a16="http://schemas.microsoft.com/office/drawing/2014/main" id="{05A52E5F-155D-DE99-5ECD-AB5D00BC7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443" y="4639041"/>
            <a:ext cx="3185579" cy="546603"/>
          </a:xfrm>
          <a:prstGeom prst="rect">
            <a:avLst/>
          </a:prstGeom>
        </p:spPr>
      </p:pic>
      <p:pic>
        <p:nvPicPr>
          <p:cNvPr id="10" name="Picture 9" descr="A sign with a lion and text&#10;&#10;Description automatically generated">
            <a:extLst>
              <a:ext uri="{FF2B5EF4-FFF2-40B4-BE49-F238E27FC236}">
                <a16:creationId xmlns:a16="http://schemas.microsoft.com/office/drawing/2014/main" id="{E07B0B51-173E-0321-5596-9EA34712F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786" y="2653754"/>
            <a:ext cx="3213849" cy="1249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logo of a mountain with rain drops&#10;&#10;Description automatically generated">
            <a:extLst>
              <a:ext uri="{FF2B5EF4-FFF2-40B4-BE49-F238E27FC236}">
                <a16:creationId xmlns:a16="http://schemas.microsoft.com/office/drawing/2014/main" id="{92FD645B-725E-4AF8-3AD5-82ECE5D89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610" y="2364602"/>
            <a:ext cx="2271179" cy="1952995"/>
          </a:xfrm>
          <a:prstGeom prst="rect">
            <a:avLst/>
          </a:prstGeom>
        </p:spPr>
      </p:pic>
      <p:pic>
        <p:nvPicPr>
          <p:cNvPr id="12" name="Picture 11" descr="A blue logo with text&#10;&#10;Description automatically generated">
            <a:extLst>
              <a:ext uri="{FF2B5EF4-FFF2-40B4-BE49-F238E27FC236}">
                <a16:creationId xmlns:a16="http://schemas.microsoft.com/office/drawing/2014/main" id="{8087CF33-3B69-B732-2102-1FBC2FBA8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58" y="4254594"/>
            <a:ext cx="2740409" cy="1204119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6B2952E2-F8C4-80F3-A228-E59268F22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465" y="4364658"/>
            <a:ext cx="3213849" cy="9839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25CB6E-6FA9-FDF4-501A-EA64910F6013}"/>
              </a:ext>
            </a:extLst>
          </p:cNvPr>
          <p:cNvSpPr txBox="1"/>
          <p:nvPr/>
        </p:nvSpPr>
        <p:spPr>
          <a:xfrm>
            <a:off x="4654127" y="6180843"/>
            <a:ext cx="358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Funding and technical support from 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8776F0-56AE-3435-5C70-1E270E9D5A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820" y="5691710"/>
            <a:ext cx="3617001" cy="858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81780-26D6-AED2-AC3B-D1907418D172}"/>
              </a:ext>
            </a:extLst>
          </p:cNvPr>
          <p:cNvSpPr txBox="1"/>
          <p:nvPr/>
        </p:nvSpPr>
        <p:spPr>
          <a:xfrm>
            <a:off x="2467134" y="1656413"/>
            <a:ext cx="783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Oxford team: Fenwick Cooper, Shruti Nath, Antje </a:t>
            </a:r>
            <a:r>
              <a:rPr lang="en-GB" sz="2000" dirty="0" err="1"/>
              <a:t>Weisheimer</a:t>
            </a:r>
            <a:r>
              <a:rPr lang="en-GB" sz="2000" dirty="0"/>
              <a:t>, Tim Palmer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3BC224-5003-C1D5-6F8E-3A305E37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23" y="5824491"/>
            <a:ext cx="3739116" cy="8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8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FF7C-1E71-64CC-8866-02F624A17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7605DDF4-1DCD-4E9B-3118-056DC86D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98" y="0"/>
            <a:ext cx="10913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8878B07-4BF9-A257-E35B-646A4CC05E89}"/>
              </a:ext>
            </a:extLst>
          </p:cNvPr>
          <p:cNvSpPr/>
          <p:nvPr/>
        </p:nvSpPr>
        <p:spPr>
          <a:xfrm>
            <a:off x="197723" y="204338"/>
            <a:ext cx="5745878" cy="17441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B08724-0941-BD4D-B4E9-0625195CCC40}"/>
              </a:ext>
            </a:extLst>
          </p:cNvPr>
          <p:cNvGrpSpPr/>
          <p:nvPr/>
        </p:nvGrpSpPr>
        <p:grpSpPr>
          <a:xfrm>
            <a:off x="360300" y="508581"/>
            <a:ext cx="11459043" cy="1963092"/>
            <a:chOff x="360300" y="508581"/>
            <a:chExt cx="11459043" cy="19630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5A0E91-26CE-75C9-EB22-DEF173E941E7}"/>
                </a:ext>
              </a:extLst>
            </p:cNvPr>
            <p:cNvSpPr txBox="1"/>
            <p:nvPr/>
          </p:nvSpPr>
          <p:spPr>
            <a:xfrm>
              <a:off x="360300" y="1948453"/>
              <a:ext cx="2269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The process: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7BA1AA4-97A9-2CF5-9806-792019BB9DB3}"/>
                </a:ext>
              </a:extLst>
            </p:cNvPr>
            <p:cNvSpPr/>
            <p:nvPr/>
          </p:nvSpPr>
          <p:spPr>
            <a:xfrm>
              <a:off x="6876644" y="508581"/>
              <a:ext cx="4942699" cy="12356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b="1" dirty="0"/>
                <a:t>ECMWF IFS ensemble forecast</a:t>
              </a:r>
            </a:p>
            <a:p>
              <a:r>
                <a:rPr lang="en-GB" sz="2400" dirty="0"/>
                <a:t>50 ensemble members</a:t>
              </a:r>
            </a:p>
            <a:p>
              <a:r>
                <a:rPr lang="en-GB" sz="2400" dirty="0"/>
                <a:t>Operational model (~9km)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255657-41F6-1A43-ECB3-3B2E86F71964}"/>
              </a:ext>
            </a:extLst>
          </p:cNvPr>
          <p:cNvGrpSpPr/>
          <p:nvPr/>
        </p:nvGrpSpPr>
        <p:grpSpPr>
          <a:xfrm>
            <a:off x="3836090" y="1747821"/>
            <a:ext cx="7983253" cy="2545422"/>
            <a:chOff x="2491150" y="1747821"/>
            <a:chExt cx="7983253" cy="254542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18B9657-DCCD-87C9-4CCD-708B7BA16C97}"/>
                </a:ext>
              </a:extLst>
            </p:cNvPr>
            <p:cNvCxnSpPr>
              <a:cxnSpLocks/>
            </p:cNvCxnSpPr>
            <p:nvPr/>
          </p:nvCxnSpPr>
          <p:spPr>
            <a:xfrm>
              <a:off x="7908325" y="1747821"/>
              <a:ext cx="0" cy="826573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12588CF-793E-F52A-02F1-640BE66AAA4B}"/>
                </a:ext>
              </a:extLst>
            </p:cNvPr>
            <p:cNvSpPr/>
            <p:nvPr/>
          </p:nvSpPr>
          <p:spPr>
            <a:xfrm>
              <a:off x="2491150" y="2574394"/>
              <a:ext cx="7983253" cy="1718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b="1" dirty="0" err="1"/>
                <a:t>cGAN</a:t>
              </a:r>
              <a:r>
                <a:rPr lang="en-GB" sz="2400" b="1" dirty="0"/>
                <a:t>: conditional Generative Adversarial Network</a:t>
              </a:r>
            </a:p>
            <a:p>
              <a:r>
                <a:rPr lang="en-GB" sz="2400" dirty="0"/>
                <a:t>1000 ensemble members</a:t>
              </a:r>
            </a:p>
            <a:p>
              <a:pPr algn="ctr"/>
              <a:r>
                <a:rPr lang="en-GB" sz="2400" dirty="0"/>
                <a:t>Antonio et al. (2025), JAMES</a:t>
              </a:r>
            </a:p>
            <a:p>
              <a:pPr algn="ctr"/>
              <a:r>
                <a:rPr lang="en-GB" sz="2400" dirty="0"/>
                <a:t>Harris et al. (2022), JAMES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A6D627-4495-CC63-9F99-36A69ED301F6}"/>
              </a:ext>
            </a:extLst>
          </p:cNvPr>
          <p:cNvGrpSpPr/>
          <p:nvPr/>
        </p:nvGrpSpPr>
        <p:grpSpPr>
          <a:xfrm>
            <a:off x="2885409" y="4293243"/>
            <a:ext cx="8933934" cy="2360420"/>
            <a:chOff x="1884407" y="4293243"/>
            <a:chExt cx="8933934" cy="23604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D1AF66C-6E63-5307-56A8-2629A2FAF35F}"/>
                </a:ext>
              </a:extLst>
            </p:cNvPr>
            <p:cNvCxnSpPr>
              <a:cxnSpLocks/>
            </p:cNvCxnSpPr>
            <p:nvPr/>
          </p:nvCxnSpPr>
          <p:spPr>
            <a:xfrm>
              <a:off x="6351374" y="4293243"/>
              <a:ext cx="0" cy="826573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919AE38-B220-9F14-6293-2E4B2882F5BF}"/>
                </a:ext>
              </a:extLst>
            </p:cNvPr>
            <p:cNvSpPr/>
            <p:nvPr/>
          </p:nvSpPr>
          <p:spPr>
            <a:xfrm>
              <a:off x="1884407" y="5119816"/>
              <a:ext cx="8933934" cy="15338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b="1" dirty="0" err="1"/>
                <a:t>EasyUQ</a:t>
              </a:r>
              <a:r>
                <a:rPr lang="en-GB" sz="2400" b="1" dirty="0"/>
                <a:t>: Isotonic Distributional Regression</a:t>
              </a:r>
            </a:p>
            <a:p>
              <a:r>
                <a:rPr lang="en-GB" sz="2400" dirty="0"/>
                <a:t>Separate models at different elevations and for low rainfall areas.</a:t>
              </a:r>
            </a:p>
            <a:p>
              <a:pPr algn="ctr"/>
              <a:r>
                <a:rPr lang="en-GB" sz="2400" dirty="0"/>
                <a:t>Walz et al. (2024), SIAM review</a:t>
              </a:r>
            </a:p>
            <a:p>
              <a:pPr algn="ctr"/>
              <a:r>
                <a:rPr lang="en-GB" sz="2400" dirty="0"/>
                <a:t>Henzi et al. (1999), J. Roy Stat. Soc.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7E71106-198D-EC17-AF1D-38DE62BBA705}"/>
              </a:ext>
            </a:extLst>
          </p:cNvPr>
          <p:cNvSpPr txBox="1"/>
          <p:nvPr/>
        </p:nvSpPr>
        <p:spPr>
          <a:xfrm>
            <a:off x="520995" y="860270"/>
            <a:ext cx="609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6 hourly precipitation out to +54 hours</a:t>
            </a:r>
          </a:p>
          <a:p>
            <a:r>
              <a:rPr lang="en-GB" sz="2400" dirty="0"/>
              <a:t>24 hour accumulations out to 7 days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F8CEE-BB63-FB4E-97C6-BBCC1677A5A1}"/>
              </a:ext>
            </a:extLst>
          </p:cNvPr>
          <p:cNvSpPr txBox="1"/>
          <p:nvPr/>
        </p:nvSpPr>
        <p:spPr>
          <a:xfrm>
            <a:off x="360300" y="341474"/>
            <a:ext cx="196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Timescale</a:t>
            </a:r>
            <a:r>
              <a:rPr lang="en-GB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83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frica with red and blue spots&#10;&#10;Description automatically generated">
            <a:extLst>
              <a:ext uri="{FF2B5EF4-FFF2-40B4-BE49-F238E27FC236}">
                <a16:creationId xmlns:a16="http://schemas.microsoft.com/office/drawing/2014/main" id="{74A2D67C-6F72-BC9C-CBA7-B046C5F6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6" y="707809"/>
            <a:ext cx="6877150" cy="6053539"/>
          </a:xfrm>
          <a:prstGeom prst="rect">
            <a:avLst/>
          </a:prstGeom>
        </p:spPr>
      </p:pic>
      <p:pic>
        <p:nvPicPr>
          <p:cNvPr id="9" name="Picture 8" descr="A map of africa with blue and red lines&#10;&#10;Description automatically generated">
            <a:extLst>
              <a:ext uri="{FF2B5EF4-FFF2-40B4-BE49-F238E27FC236}">
                <a16:creationId xmlns:a16="http://schemas.microsoft.com/office/drawing/2014/main" id="{6734985F-CDAB-B8A6-DFE8-1CBF3F92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93" y="707809"/>
            <a:ext cx="6877149" cy="6053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62F87-E3A3-EAD1-FE37-753FBD16EFF5}"/>
              </a:ext>
            </a:extLst>
          </p:cNvPr>
          <p:cNvSpPr txBox="1"/>
          <p:nvPr/>
        </p:nvSpPr>
        <p:spPr>
          <a:xfrm>
            <a:off x="87176" y="127591"/>
            <a:ext cx="3800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2020 whole year mean CRPS</a:t>
            </a:r>
          </a:p>
        </p:txBody>
      </p:sp>
    </p:spTree>
    <p:extLst>
      <p:ext uri="{BB962C8B-B14F-4D97-AF65-F5344CB8AC3E}">
        <p14:creationId xmlns:p14="http://schemas.microsoft.com/office/powerpoint/2010/main" val="41104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indicators&#10;&#10;AI-generated content may be incorrect.">
            <a:extLst>
              <a:ext uri="{FF2B5EF4-FFF2-40B4-BE49-F238E27FC236}">
                <a16:creationId xmlns:a16="http://schemas.microsoft.com/office/drawing/2014/main" id="{A52FFB6C-343E-FFF0-675C-13484FEC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63" y="0"/>
            <a:ext cx="10874073" cy="68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orange lines&#10;&#10;AI-generated content may be incorrect.">
            <a:extLst>
              <a:ext uri="{FF2B5EF4-FFF2-40B4-BE49-F238E27FC236}">
                <a16:creationId xmlns:a16="http://schemas.microsoft.com/office/drawing/2014/main" id="{67D58E8D-D3B8-291F-A955-6BC51011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39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4C2F1-DE55-DCBA-5E5D-635E197AE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green and orange lines&#10;&#10;AI-generated content may be incorrect.">
            <a:extLst>
              <a:ext uri="{FF2B5EF4-FFF2-40B4-BE49-F238E27FC236}">
                <a16:creationId xmlns:a16="http://schemas.microsoft.com/office/drawing/2014/main" id="{FE49B5C1-4646-523E-10BE-54354F55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80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0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BFD05-2C9E-4331-02DE-38449C7F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line graph and numbers&#10;&#10;AI-generated content may be incorrect.">
            <a:extLst>
              <a:ext uri="{FF2B5EF4-FFF2-40B4-BE49-F238E27FC236}">
                <a16:creationId xmlns:a16="http://schemas.microsoft.com/office/drawing/2014/main" id="{2C8B07E0-A8DF-0E20-D203-3F411261F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4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2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59EF-D1CC-FD2C-6DAB-79982A8A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lines and dots&#10;&#10;AI-generated content may be incorrect.">
            <a:extLst>
              <a:ext uri="{FF2B5EF4-FFF2-40B4-BE49-F238E27FC236}">
                <a16:creationId xmlns:a16="http://schemas.microsoft.com/office/drawing/2014/main" id="{9DE8B2E1-28D3-80B7-6055-1AFE1DBF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1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CF4D-6A6E-2AF7-ED25-A1844E4E9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467196FD-C3B1-E336-BFE3-BFAAD19A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7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127</Words>
  <Application>Microsoft Macintosh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Postprocessing of rainfall forecasts over East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Fenwick Cooper</dc:creator>
  <cp:lastModifiedBy>Fenwick Cooper</cp:lastModifiedBy>
  <cp:revision>2</cp:revision>
  <dcterms:created xsi:type="dcterms:W3CDTF">2025-04-27T17:09:54Z</dcterms:created>
  <dcterms:modified xsi:type="dcterms:W3CDTF">2025-04-28T01:50:20Z</dcterms:modified>
</cp:coreProperties>
</file>