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854" r:id="rId1"/>
  </p:sldMasterIdLst>
  <p:notesMasterIdLst>
    <p:notesMasterId r:id="rId16"/>
  </p:notesMasterIdLst>
  <p:handoutMasterIdLst>
    <p:handoutMasterId r:id="rId17"/>
  </p:handoutMasterIdLst>
  <p:sldIdLst>
    <p:sldId id="269" r:id="rId2"/>
    <p:sldId id="273" r:id="rId3"/>
    <p:sldId id="276" r:id="rId4"/>
    <p:sldId id="288" r:id="rId5"/>
    <p:sldId id="277" r:id="rId6"/>
    <p:sldId id="278" r:id="rId7"/>
    <p:sldId id="279" r:id="rId8"/>
    <p:sldId id="284" r:id="rId9"/>
    <p:sldId id="281" r:id="rId10"/>
    <p:sldId id="282" r:id="rId11"/>
    <p:sldId id="275" r:id="rId12"/>
    <p:sldId id="287" r:id="rId13"/>
    <p:sldId id="286" r:id="rId14"/>
    <p:sldId id="280" r:id="rId15"/>
  </p:sldIdLst>
  <p:sldSz cx="9144000" cy="5143500" type="screen16x9"/>
  <p:notesSz cx="6797675" cy="9926638"/>
  <p:embeddedFontLst>
    <p:embeddedFont>
      <p:font typeface="Cambria Math" panose="02040503050406030204" pitchFamily="18" charset="0"/>
      <p:regular r:id="rId18"/>
    </p:embeddedFont>
    <p:embeddedFont>
      <p:font typeface="Inter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dloff" initials="AR" lastIdx="5" clrIdx="0">
    <p:extLst>
      <p:ext uri="{19B8F6BF-5375-455C-9EA6-DF929625EA0E}">
        <p15:presenceInfo xmlns:p15="http://schemas.microsoft.com/office/powerpoint/2012/main" userId="rudloff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C6A59"/>
    <a:srgbClr val="FC6A34"/>
    <a:srgbClr val="0A2864"/>
    <a:srgbClr val="0C2A63"/>
    <a:srgbClr val="E6E6E6"/>
    <a:srgbClr val="C1E3EC"/>
    <a:srgbClr val="FFF3CD"/>
    <a:srgbClr val="004479"/>
    <a:srgbClr val="0058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42" autoAdjust="0"/>
    <p:restoredTop sz="69231" autoAdjust="0"/>
  </p:normalViewPr>
  <p:slideViewPr>
    <p:cSldViewPr snapToGrid="0">
      <p:cViewPr varScale="1">
        <p:scale>
          <a:sx n="57" d="100"/>
          <a:sy n="57" d="100"/>
        </p:scale>
        <p:origin x="111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2" d="100"/>
        <a:sy n="142" d="100"/>
      </p:scale>
      <p:origin x="0" y="-408"/>
    </p:cViewPr>
  </p:sorterViewPr>
  <p:notesViewPr>
    <p:cSldViewPr snapToGrid="0">
      <p:cViewPr>
        <p:scale>
          <a:sx n="60" d="100"/>
          <a:sy n="60" d="100"/>
        </p:scale>
        <p:origin x="3130" y="2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0974CAF-7240-4F87-88B1-6042263731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CDF4EDE-9ABF-430B-A3C2-5C8E96574C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F887E-BDA5-4B2F-B1ED-6B79B95D028A}" type="datetimeFigureOut">
              <a:rPr lang="de-DE" smtClean="0"/>
              <a:t>01.05.2025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9C5D8E9-2BB2-41CC-9FF5-202AD217305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1502027-0F02-4997-A181-FD771BF8E5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A3459-331E-4B46-8395-3B9833E2D35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8055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64783" y="313578"/>
            <a:ext cx="6373345" cy="358606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390403" y="4113026"/>
            <a:ext cx="6016868" cy="50040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3EA15-518E-4C56-B510-75A8E642ED6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66224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5100" y="314325"/>
            <a:ext cx="6373813" cy="358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3EA15-518E-4C56-B510-75A8E642ED6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961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5100" y="314325"/>
            <a:ext cx="6373813" cy="358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3EA15-518E-4C56-B510-75A8E642ED6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0281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5100" y="314325"/>
            <a:ext cx="6373813" cy="358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3EA15-518E-4C56-B510-75A8E642ED6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5286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5100" y="314325"/>
            <a:ext cx="6373813" cy="358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3EA15-518E-4C56-B510-75A8E642ED6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3034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5100" y="314325"/>
            <a:ext cx="6373813" cy="358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3EA15-518E-4C56-B510-75A8E642ED6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9598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3EA15-518E-4C56-B510-75A8E642ED6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2041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2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dark blue">
    <p:bg>
      <p:bgPr>
        <a:solidFill>
          <a:srgbClr val="0A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FFE242-A3D7-E278-1953-6878B03C78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0559" r="-1"/>
          <a:stretch/>
        </p:blipFill>
        <p:spPr>
          <a:xfrm>
            <a:off x="0" y="3133487"/>
            <a:ext cx="9144000" cy="129096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6A58624-F76D-4AAF-8D68-0C91DDE8AC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323868" y="4634225"/>
            <a:ext cx="1587962" cy="21546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56EF8E9-BA71-4ED1-BDF9-9BE39E9C64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86782" y="4459476"/>
            <a:ext cx="3306247" cy="564960"/>
          </a:xfrm>
          <a:prstGeom prst="rect">
            <a:avLst/>
          </a:prstGeom>
        </p:spPr>
      </p:pic>
      <p:sp>
        <p:nvSpPr>
          <p:cNvPr id="11" name="Textplatzhalter 28">
            <a:extLst>
              <a:ext uri="{FF2B5EF4-FFF2-40B4-BE49-F238E27FC236}">
                <a16:creationId xmlns:a16="http://schemas.microsoft.com/office/drawing/2014/main" id="{77739823-07E4-481B-9A1B-7593924D8D45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858847" y="3475572"/>
            <a:ext cx="5041209" cy="382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Place, Date</a:t>
            </a:r>
          </a:p>
        </p:txBody>
      </p:sp>
      <p:sp>
        <p:nvSpPr>
          <p:cNvPr id="14" name="Textplatzhalter 26">
            <a:extLst>
              <a:ext uri="{FF2B5EF4-FFF2-40B4-BE49-F238E27FC236}">
                <a16:creationId xmlns:a16="http://schemas.microsoft.com/office/drawing/2014/main" id="{1593CB6A-A27E-4CEF-A4C9-5B30E2892476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858847" y="2770039"/>
            <a:ext cx="7578333" cy="617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 err="1"/>
              <a:t>Function</a:t>
            </a:r>
            <a:endParaRPr lang="de-DE" dirty="0"/>
          </a:p>
        </p:txBody>
      </p:sp>
      <p:sp>
        <p:nvSpPr>
          <p:cNvPr id="10" name="Textplatzhalter 26">
            <a:extLst>
              <a:ext uri="{FF2B5EF4-FFF2-40B4-BE49-F238E27FC236}">
                <a16:creationId xmlns:a16="http://schemas.microsoft.com/office/drawing/2014/main" id="{65F18909-B4A2-449A-A438-222E8D9864CA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858847" y="2236824"/>
            <a:ext cx="7578333" cy="5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58FA72-B303-4694-B546-8B3ECCB0CD50}"/>
              </a:ext>
            </a:extLst>
          </p:cNvPr>
          <p:cNvSpPr>
            <a:spLocks noGrp="1"/>
          </p:cNvSpPr>
          <p:nvPr>
            <p:ph type="body" sz="half" idx="116" hasCustomPrompt="1"/>
          </p:nvPr>
        </p:nvSpPr>
        <p:spPr>
          <a:xfrm>
            <a:off x="859247" y="501008"/>
            <a:ext cx="7577182" cy="157843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lang="pt-BR" sz="3200" b="0" spc="-15" dirty="0">
                <a:solidFill>
                  <a:schemeClr val="bg1"/>
                </a:solidFill>
                <a:latin typeface="+mj-lt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marL="0" marR="0" lvl="0" indent="0" defTabSz="30956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992482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dark blue">
    <p:bg>
      <p:bgPr>
        <a:solidFill>
          <a:srgbClr val="0A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ABF735D-533F-FB47-3403-E419143216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017" r="-1"/>
          <a:stretch/>
        </p:blipFill>
        <p:spPr>
          <a:xfrm>
            <a:off x="0" y="3871053"/>
            <a:ext cx="9144000" cy="53751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6A58624-F76D-4AAF-8D68-0C91DDE8AC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323868" y="4634225"/>
            <a:ext cx="1587962" cy="21546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56EF8E9-BA71-4ED1-BDF9-9BE39E9C64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86782" y="4459476"/>
            <a:ext cx="3306247" cy="564960"/>
          </a:xfrm>
          <a:prstGeom prst="rect">
            <a:avLst/>
          </a:prstGeom>
        </p:spPr>
      </p:pic>
      <p:sp>
        <p:nvSpPr>
          <p:cNvPr id="12" name="Textplatzhalter 28">
            <a:extLst>
              <a:ext uri="{FF2B5EF4-FFF2-40B4-BE49-F238E27FC236}">
                <a16:creationId xmlns:a16="http://schemas.microsoft.com/office/drawing/2014/main" id="{1D21B13E-94BA-4744-A84C-504DF7E437F0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318364" y="3756727"/>
            <a:ext cx="2701925" cy="382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Photo</a:t>
            </a:r>
            <a:r>
              <a:rPr lang="de-DE" dirty="0"/>
              <a:t>: </a:t>
            </a:r>
            <a:r>
              <a:rPr lang="de-DE" dirty="0" err="1"/>
              <a:t>Author</a:t>
            </a:r>
            <a:r>
              <a:rPr lang="de-DE" dirty="0"/>
              <a:t> XXX (GFZ)</a:t>
            </a:r>
          </a:p>
        </p:txBody>
      </p:sp>
      <p:sp>
        <p:nvSpPr>
          <p:cNvPr id="15" name="Bildplatzhalter 2">
            <a:extLst>
              <a:ext uri="{FF2B5EF4-FFF2-40B4-BE49-F238E27FC236}">
                <a16:creationId xmlns:a16="http://schemas.microsoft.com/office/drawing/2014/main" id="{74EC49A6-16EC-4644-92B1-F87F513349CC}"/>
              </a:ext>
            </a:extLst>
          </p:cNvPr>
          <p:cNvSpPr>
            <a:spLocks noGrp="1"/>
          </p:cNvSpPr>
          <p:nvPr>
            <p:ph type="pic" sz="quarter" idx="121" hasCustomPrompt="1"/>
          </p:nvPr>
        </p:nvSpPr>
        <p:spPr>
          <a:xfrm>
            <a:off x="318364" y="501009"/>
            <a:ext cx="2701925" cy="32557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e.g. </a:t>
            </a:r>
            <a:r>
              <a:rPr lang="de-DE" dirty="0" err="1"/>
              <a:t>photo</a:t>
            </a:r>
            <a:r>
              <a:rPr lang="de-DE" dirty="0"/>
              <a:t>, </a:t>
            </a:r>
            <a:r>
              <a:rPr lang="de-DE" dirty="0" err="1"/>
              <a:t>illustration</a:t>
            </a:r>
            <a:endParaRPr lang="de-DE" dirty="0"/>
          </a:p>
        </p:txBody>
      </p:sp>
      <p:sp>
        <p:nvSpPr>
          <p:cNvPr id="14" name="Textplatzhalter 26">
            <a:extLst>
              <a:ext uri="{FF2B5EF4-FFF2-40B4-BE49-F238E27FC236}">
                <a16:creationId xmlns:a16="http://schemas.microsoft.com/office/drawing/2014/main" id="{1593CB6A-A27E-4CEF-A4C9-5B30E2892476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3323746" y="2768484"/>
            <a:ext cx="5572221" cy="7685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 err="1"/>
              <a:t>Function</a:t>
            </a:r>
            <a:endParaRPr lang="de-DE" dirty="0"/>
          </a:p>
        </p:txBody>
      </p:sp>
      <p:sp>
        <p:nvSpPr>
          <p:cNvPr id="11" name="Textplatzhalter 28">
            <a:extLst>
              <a:ext uri="{FF2B5EF4-FFF2-40B4-BE49-F238E27FC236}">
                <a16:creationId xmlns:a16="http://schemas.microsoft.com/office/drawing/2014/main" id="{77739823-07E4-481B-9A1B-7593924D8D45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3323746" y="3677593"/>
            <a:ext cx="5588084" cy="382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Place, Date</a:t>
            </a:r>
          </a:p>
        </p:txBody>
      </p:sp>
      <p:sp>
        <p:nvSpPr>
          <p:cNvPr id="10" name="Textplatzhalter 26">
            <a:extLst>
              <a:ext uri="{FF2B5EF4-FFF2-40B4-BE49-F238E27FC236}">
                <a16:creationId xmlns:a16="http://schemas.microsoft.com/office/drawing/2014/main" id="{65F18909-B4A2-449A-A438-222E8D9864CA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3323746" y="2176748"/>
            <a:ext cx="5572221" cy="5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58FA72-B303-4694-B546-8B3ECCB0CD50}"/>
              </a:ext>
            </a:extLst>
          </p:cNvPr>
          <p:cNvSpPr>
            <a:spLocks noGrp="1"/>
          </p:cNvSpPr>
          <p:nvPr>
            <p:ph type="body" sz="half" idx="116" hasCustomPrompt="1"/>
          </p:nvPr>
        </p:nvSpPr>
        <p:spPr>
          <a:xfrm>
            <a:off x="3324145" y="501008"/>
            <a:ext cx="5571375" cy="160492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lang="pt-BR" sz="3200" b="0" spc="-15" dirty="0">
                <a:solidFill>
                  <a:schemeClr val="bg1"/>
                </a:solidFill>
                <a:latin typeface="+mj-lt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marL="0" marR="0" lvl="0" indent="0" defTabSz="30956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392295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EFF6121-0F1F-F83C-CC60-7CCAF9F8D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0675" r="303"/>
          <a:stretch/>
        </p:blipFill>
        <p:spPr>
          <a:xfrm>
            <a:off x="-1" y="3034162"/>
            <a:ext cx="9144001" cy="137179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57C701C-A5CB-451B-B1D0-7FB17E738D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350554" y="4631565"/>
            <a:ext cx="1591770" cy="21597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9950BB-6B6A-4A80-97E2-5D99026EA2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82" y="4459069"/>
            <a:ext cx="3306247" cy="5657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2B17A5E-6178-4199-976F-91B5CE1008B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87849" y="4457257"/>
            <a:ext cx="3304113" cy="564596"/>
          </a:xfrm>
          <a:prstGeom prst="rect">
            <a:avLst/>
          </a:prstGeom>
        </p:spPr>
      </p:pic>
      <p:sp>
        <p:nvSpPr>
          <p:cNvPr id="32" name="Textplatzhalter 28">
            <a:extLst>
              <a:ext uri="{FF2B5EF4-FFF2-40B4-BE49-F238E27FC236}">
                <a16:creationId xmlns:a16="http://schemas.microsoft.com/office/drawing/2014/main" id="{D6FC865F-3A82-41DD-AC58-C714A43614E4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858841" y="3475572"/>
            <a:ext cx="5052102" cy="382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0A2864"/>
                </a:solidFill>
              </a:defRPr>
            </a:lvl1pPr>
          </a:lstStyle>
          <a:p>
            <a:pPr lvl="0"/>
            <a:r>
              <a:rPr lang="de-DE" dirty="0"/>
              <a:t>Place, Date</a:t>
            </a:r>
          </a:p>
        </p:txBody>
      </p:sp>
      <p:sp>
        <p:nvSpPr>
          <p:cNvPr id="33" name="Textplatzhalter 26">
            <a:extLst>
              <a:ext uri="{FF2B5EF4-FFF2-40B4-BE49-F238E27FC236}">
                <a16:creationId xmlns:a16="http://schemas.microsoft.com/office/drawing/2014/main" id="{6E800A81-9766-4F29-BFAB-A3CA4AF80A13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858841" y="2571750"/>
            <a:ext cx="7621888" cy="674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0A286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 err="1"/>
              <a:t>Function</a:t>
            </a:r>
            <a:endParaRPr lang="de-DE" dirty="0"/>
          </a:p>
        </p:txBody>
      </p:sp>
      <p:sp>
        <p:nvSpPr>
          <p:cNvPr id="31" name="Textplatzhalter 26">
            <a:extLst>
              <a:ext uri="{FF2B5EF4-FFF2-40B4-BE49-F238E27FC236}">
                <a16:creationId xmlns:a16="http://schemas.microsoft.com/office/drawing/2014/main" id="{7B68B5DC-6775-49C1-B9D7-BECA4837F5A7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858841" y="2035936"/>
            <a:ext cx="7621888" cy="5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0A286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E017BDB3-DF79-4EC6-9B3E-15CCA014F306}"/>
              </a:ext>
            </a:extLst>
          </p:cNvPr>
          <p:cNvSpPr>
            <a:spLocks noGrp="1"/>
          </p:cNvSpPr>
          <p:nvPr>
            <p:ph type="body" sz="half" idx="116" hasCustomPrompt="1"/>
          </p:nvPr>
        </p:nvSpPr>
        <p:spPr>
          <a:xfrm>
            <a:off x="859239" y="501007"/>
            <a:ext cx="7620731" cy="147856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lang="pt-BR" sz="3200" b="0" spc="-15" dirty="0">
                <a:solidFill>
                  <a:srgbClr val="0A2864"/>
                </a:solidFill>
                <a:latin typeface="+mj-lt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marL="0" marR="0" lvl="0" indent="0" defTabSz="30956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139824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dark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0C90591-1937-09A5-4F27-A733681D4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09"/>
          <a:stretch/>
        </p:blipFill>
        <p:spPr>
          <a:xfrm>
            <a:off x="0" y="3904238"/>
            <a:ext cx="9144000" cy="54885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0A4CF1B-554D-4978-BE2A-617C28B300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350554" y="4631565"/>
            <a:ext cx="1591770" cy="21597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7C763C1-5DE6-4F77-83C0-9881A85C697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87849" y="4457257"/>
            <a:ext cx="3304113" cy="564596"/>
          </a:xfrm>
          <a:prstGeom prst="rect">
            <a:avLst/>
          </a:prstGeom>
        </p:spPr>
      </p:pic>
      <p:sp>
        <p:nvSpPr>
          <p:cNvPr id="12" name="Textplatzhalter 28">
            <a:extLst>
              <a:ext uri="{FF2B5EF4-FFF2-40B4-BE49-F238E27FC236}">
                <a16:creationId xmlns:a16="http://schemas.microsoft.com/office/drawing/2014/main" id="{1D21B13E-94BA-4744-A84C-504DF7E437F0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318364" y="3832929"/>
            <a:ext cx="2701925" cy="382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Photo</a:t>
            </a:r>
            <a:r>
              <a:rPr lang="de-DE" dirty="0"/>
              <a:t>: </a:t>
            </a:r>
            <a:r>
              <a:rPr lang="de-DE" dirty="0" err="1"/>
              <a:t>Author</a:t>
            </a:r>
            <a:r>
              <a:rPr lang="de-DE" dirty="0"/>
              <a:t> XXX (GFZ)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757FB0D-7EBD-4305-BFA8-825AB18F3005}"/>
              </a:ext>
            </a:extLst>
          </p:cNvPr>
          <p:cNvSpPr>
            <a:spLocks noGrp="1"/>
          </p:cNvSpPr>
          <p:nvPr>
            <p:ph type="pic" sz="quarter" idx="121" hasCustomPrompt="1"/>
          </p:nvPr>
        </p:nvSpPr>
        <p:spPr>
          <a:xfrm>
            <a:off x="318364" y="501008"/>
            <a:ext cx="2701925" cy="33319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e.g. </a:t>
            </a:r>
            <a:r>
              <a:rPr lang="de-DE" dirty="0" err="1"/>
              <a:t>photo</a:t>
            </a:r>
            <a:r>
              <a:rPr lang="de-DE" dirty="0"/>
              <a:t>, </a:t>
            </a:r>
            <a:r>
              <a:rPr lang="de-DE" dirty="0" err="1"/>
              <a:t>illustration</a:t>
            </a:r>
            <a:endParaRPr lang="de-DE" dirty="0"/>
          </a:p>
        </p:txBody>
      </p:sp>
      <p:sp>
        <p:nvSpPr>
          <p:cNvPr id="11" name="Textplatzhalter 28">
            <a:extLst>
              <a:ext uri="{FF2B5EF4-FFF2-40B4-BE49-F238E27FC236}">
                <a16:creationId xmlns:a16="http://schemas.microsoft.com/office/drawing/2014/main" id="{77739823-07E4-481B-9A1B-7593924D8D45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3323746" y="3677593"/>
            <a:ext cx="5571774" cy="382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0A2864"/>
                </a:solidFill>
              </a:defRPr>
            </a:lvl1pPr>
          </a:lstStyle>
          <a:p>
            <a:pPr lvl="0"/>
            <a:r>
              <a:rPr lang="de-DE" dirty="0"/>
              <a:t>Place, Date</a:t>
            </a:r>
          </a:p>
        </p:txBody>
      </p:sp>
      <p:sp>
        <p:nvSpPr>
          <p:cNvPr id="14" name="Textplatzhalter 26">
            <a:extLst>
              <a:ext uri="{FF2B5EF4-FFF2-40B4-BE49-F238E27FC236}">
                <a16:creationId xmlns:a16="http://schemas.microsoft.com/office/drawing/2014/main" id="{1593CB6A-A27E-4CEF-A4C9-5B30E2892476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3323746" y="2768484"/>
            <a:ext cx="5572221" cy="854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0A286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 err="1"/>
              <a:t>Function</a:t>
            </a:r>
            <a:endParaRPr lang="de-DE" dirty="0"/>
          </a:p>
        </p:txBody>
      </p:sp>
      <p:sp>
        <p:nvSpPr>
          <p:cNvPr id="10" name="Textplatzhalter 26">
            <a:extLst>
              <a:ext uri="{FF2B5EF4-FFF2-40B4-BE49-F238E27FC236}">
                <a16:creationId xmlns:a16="http://schemas.microsoft.com/office/drawing/2014/main" id="{65F18909-B4A2-449A-A438-222E8D9864CA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3323746" y="2176748"/>
            <a:ext cx="5572221" cy="5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0A286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58FA72-B303-4694-B546-8B3ECCB0CD50}"/>
              </a:ext>
            </a:extLst>
          </p:cNvPr>
          <p:cNvSpPr>
            <a:spLocks noGrp="1"/>
          </p:cNvSpPr>
          <p:nvPr>
            <p:ph type="body" sz="half" idx="116" hasCustomPrompt="1"/>
          </p:nvPr>
        </p:nvSpPr>
        <p:spPr>
          <a:xfrm>
            <a:off x="3324145" y="501008"/>
            <a:ext cx="5571375" cy="164592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lang="pt-BR" sz="3200" b="0" spc="-15" dirty="0">
                <a:solidFill>
                  <a:srgbClr val="0A2864"/>
                </a:solidFill>
                <a:latin typeface="+mj-lt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marL="0" marR="0" lvl="0" indent="0" defTabSz="30956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242841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0BBAA07D-7762-4838-8968-A5B45A1517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020" y="219074"/>
            <a:ext cx="8751579" cy="997628"/>
          </a:xfrm>
        </p:spPr>
        <p:txBody>
          <a:bodyPr anchor="t" anchorCtr="0"/>
          <a:lstStyle>
            <a:lvl1pPr algn="l">
              <a:defRPr>
                <a:latin typeface="+mj-lt"/>
              </a:defRPr>
            </a:lvl1pPr>
          </a:lstStyle>
          <a:p>
            <a:r>
              <a:rPr lang="de-DE" dirty="0"/>
              <a:t>Main </a:t>
            </a:r>
            <a:r>
              <a:rPr lang="de-DE" dirty="0" err="1"/>
              <a:t>header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B0A53F9-EA8E-4A53-B870-CF433039EBB0}"/>
              </a:ext>
            </a:extLst>
          </p:cNvPr>
          <p:cNvSpPr txBox="1"/>
          <p:nvPr userDrawn="1"/>
        </p:nvSpPr>
        <p:spPr>
          <a:xfrm>
            <a:off x="8019133" y="4795664"/>
            <a:ext cx="994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2179179-385D-B945-9FD0-9E135FC8C5BB}" type="slidenum">
              <a:rPr lang="en-GB" sz="1200" smtClean="0">
                <a:solidFill>
                  <a:srgbClr val="002864"/>
                </a:solidFill>
              </a:rPr>
              <a:t>‹#›</a:t>
            </a:fld>
            <a:r>
              <a:rPr lang="en-GB" sz="1200" dirty="0">
                <a:solidFill>
                  <a:srgbClr val="002864"/>
                </a:solidFill>
              </a:rPr>
              <a:t> </a:t>
            </a:r>
            <a:endParaRPr lang="de-DE" sz="1200" dirty="0">
              <a:solidFill>
                <a:srgbClr val="002864"/>
              </a:solidFill>
            </a:endParaRPr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CC29B057-F409-42E0-8E03-31D934FE67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39713" y="1309255"/>
            <a:ext cx="8751887" cy="316182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26276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E64D5-3873-45C0-B9EF-2815A5F0F4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020" y="219075"/>
            <a:ext cx="8751579" cy="619125"/>
          </a:xfrm>
        </p:spPr>
        <p:txBody>
          <a:bodyPr anchor="t" anchorCtr="0"/>
          <a:lstStyle>
            <a:lvl1pPr>
              <a:defRPr>
                <a:latin typeface="+mj-lt"/>
              </a:defRPr>
            </a:lvl1pPr>
          </a:lstStyle>
          <a:p>
            <a:r>
              <a:rPr lang="de-DE" dirty="0"/>
              <a:t>Main </a:t>
            </a:r>
            <a:r>
              <a:rPr lang="de-DE" dirty="0" err="1"/>
              <a:t>header</a:t>
            </a:r>
            <a:endParaRPr 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E19E3607-B0EA-48D6-B497-2BD197D11FE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0019" y="1425894"/>
            <a:ext cx="8751581" cy="30984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EA5FE64-54FB-4C4E-A2AA-BCB44CB4192B}"/>
              </a:ext>
            </a:extLst>
          </p:cNvPr>
          <p:cNvSpPr txBox="1"/>
          <p:nvPr userDrawn="1"/>
        </p:nvSpPr>
        <p:spPr>
          <a:xfrm>
            <a:off x="8019133" y="4795664"/>
            <a:ext cx="994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2179179-385D-B945-9FD0-9E135FC8C5BB}" type="slidenum">
              <a:rPr lang="en-GB" sz="1200" smtClean="0">
                <a:solidFill>
                  <a:srgbClr val="002864"/>
                </a:solidFill>
              </a:rPr>
              <a:t>‹#›</a:t>
            </a:fld>
            <a:r>
              <a:rPr lang="en-GB" sz="1200" dirty="0">
                <a:solidFill>
                  <a:srgbClr val="002864"/>
                </a:solidFill>
              </a:rPr>
              <a:t> </a:t>
            </a:r>
            <a:endParaRPr lang="de-DE" sz="1200" dirty="0">
              <a:solidFill>
                <a:srgbClr val="002864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6FBA9-E87B-4C7D-AAC1-FD30D1957D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9713" y="838200"/>
            <a:ext cx="8751579" cy="5876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2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063C4AC-BE3E-4AD7-B2E7-87FA2F436E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1480" y="4586034"/>
            <a:ext cx="2453582" cy="41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78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dark blue">
    <p:bg>
      <p:bgPr>
        <a:solidFill>
          <a:srgbClr val="0A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E64D5-3873-45C0-B9EF-2815A5F0F4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020" y="219074"/>
            <a:ext cx="8751579" cy="984156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Main </a:t>
            </a:r>
            <a:r>
              <a:rPr lang="de-DE" dirty="0" err="1"/>
              <a:t>header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76C21C-10FA-4FCC-9A70-3B28F4E265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1" y="4681854"/>
            <a:ext cx="2104019" cy="360046"/>
          </a:xfrm>
          <a:prstGeom prst="rect">
            <a:avLst/>
          </a:prstGeom>
        </p:spPr>
      </p:pic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A2E08A6F-A933-45AF-B452-11DB4640BEC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0021" y="1413164"/>
            <a:ext cx="8751578" cy="30584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85C3C99-0E8E-434F-B42C-1744D08D89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30687" y="4585899"/>
            <a:ext cx="2455172" cy="41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5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">
    <p:bg>
      <p:bgPr>
        <a:solidFill>
          <a:srgbClr val="0A2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0EEA607C-664B-4CFC-8F04-D43B84DA75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0874" y="329210"/>
            <a:ext cx="4008475" cy="684954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5C29A1D1-2F2B-441F-A11A-744E0D659510}"/>
              </a:ext>
            </a:extLst>
          </p:cNvPr>
          <p:cNvSpPr>
            <a:spLocks noGrp="1"/>
          </p:cNvSpPr>
          <p:nvPr>
            <p:ph sz="quarter" idx="97"/>
          </p:nvPr>
        </p:nvSpPr>
        <p:spPr>
          <a:xfrm>
            <a:off x="303567" y="1446028"/>
            <a:ext cx="3300870" cy="319524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0A31F3D5-B7C0-4354-9239-6BA97281123A}"/>
              </a:ext>
            </a:extLst>
          </p:cNvPr>
          <p:cNvSpPr>
            <a:spLocks noGrp="1"/>
          </p:cNvSpPr>
          <p:nvPr>
            <p:ph sz="quarter" idx="98"/>
          </p:nvPr>
        </p:nvSpPr>
        <p:spPr>
          <a:xfrm>
            <a:off x="4082902" y="1446028"/>
            <a:ext cx="4777427" cy="319524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32821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228600"/>
            <a:ext cx="883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Mastertitelformat bearbeiten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C0341065-90F4-4969-A90B-E040B34CC7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57300"/>
            <a:ext cx="88392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Mastertextformat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BC1502A-D6B3-425E-AAEB-D3A320F8BEC9}"/>
              </a:ext>
            </a:extLst>
          </p:cNvPr>
          <p:cNvSpPr txBox="1"/>
          <p:nvPr userDrawn="1"/>
        </p:nvSpPr>
        <p:spPr>
          <a:xfrm>
            <a:off x="8019133" y="4795664"/>
            <a:ext cx="994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2179179-385D-B945-9FD0-9E135FC8C5BB}" type="slidenum">
              <a:rPr lang="en-GB" sz="1200" smtClean="0">
                <a:solidFill>
                  <a:srgbClr val="002864"/>
                </a:solidFill>
              </a:rPr>
              <a:t>‹#›</a:t>
            </a:fld>
            <a:r>
              <a:rPr lang="en-GB" sz="1200" dirty="0">
                <a:solidFill>
                  <a:srgbClr val="002864"/>
                </a:solidFill>
              </a:rPr>
              <a:t> </a:t>
            </a:r>
            <a:endParaRPr lang="de-DE" sz="1200" dirty="0">
              <a:solidFill>
                <a:srgbClr val="0028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12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73" r:id="rId2"/>
    <p:sldLayoutId id="2147483867" r:id="rId3"/>
    <p:sldLayoutId id="2147483874" r:id="rId4"/>
    <p:sldLayoutId id="2147483871" r:id="rId5"/>
    <p:sldLayoutId id="2147483865" r:id="rId6"/>
    <p:sldLayoutId id="2147483869" r:id="rId7"/>
    <p:sldLayoutId id="2147483866" r:id="rId8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A2864"/>
          </a:solidFill>
          <a:latin typeface="+mj-lt"/>
          <a:ea typeface="Inter" panose="02000503000000020004" pitchFamily="2" charset="0"/>
          <a:cs typeface="Inter" panose="02000503000000020004" pitchFamily="2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589C"/>
          </a:solidFill>
          <a:latin typeface="Verdana" pitchFamily="96" charset="0"/>
          <a:ea typeface="MS PGothic" panose="020B0600070205080204" pitchFamily="34" charset="-128"/>
          <a:cs typeface="ＭＳ Ｐゴシック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589C"/>
          </a:solidFill>
          <a:latin typeface="Verdana" pitchFamily="96" charset="0"/>
          <a:ea typeface="MS PGothic" panose="020B0600070205080204" pitchFamily="34" charset="-128"/>
          <a:cs typeface="ＭＳ Ｐゴシック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589C"/>
          </a:solidFill>
          <a:latin typeface="Verdana" pitchFamily="96" charset="0"/>
          <a:ea typeface="MS PGothic" panose="020B0600070205080204" pitchFamily="34" charset="-128"/>
          <a:cs typeface="ＭＳ Ｐゴシック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589C"/>
          </a:solidFill>
          <a:latin typeface="Verdana" pitchFamily="96" charset="0"/>
          <a:ea typeface="MS PGothic" panose="020B0600070205080204" pitchFamily="34" charset="-128"/>
          <a:cs typeface="ＭＳ Ｐゴシック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4D95"/>
          </a:solidFill>
          <a:latin typeface="Verdana" pitchFamily="96" charset="0"/>
          <a:ea typeface="ＭＳ Ｐゴシック" pitchFamily="96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4D95"/>
          </a:solidFill>
          <a:latin typeface="Verdana" pitchFamily="96" charset="0"/>
          <a:ea typeface="ＭＳ Ｐゴシック" pitchFamily="96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4D95"/>
          </a:solidFill>
          <a:latin typeface="Verdana" pitchFamily="96" charset="0"/>
          <a:ea typeface="ＭＳ Ｐゴシック" pitchFamily="96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4D95"/>
          </a:solidFill>
          <a:latin typeface="Verdana" pitchFamily="96" charset="0"/>
          <a:ea typeface="ＭＳ Ｐゴシック" pitchFamily="96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1pPr>
      <a:lvl2pPr marL="800100" indent="-342900" algn="l" rtl="0" eaLnBrk="1" fontAlgn="base" hangingPunct="1">
        <a:spcBef>
          <a:spcPct val="20000"/>
        </a:spcBef>
        <a:spcAft>
          <a:spcPct val="0"/>
        </a:spcAft>
        <a:buFont typeface="Symbol" panose="05050102010706020507" pitchFamily="18" charset="2"/>
        <a:buChar char="-"/>
        <a:defRPr sz="2000">
          <a:solidFill>
            <a:srgbClr val="0A2864"/>
          </a:solidFill>
          <a:latin typeface="+mn-lt"/>
          <a:ea typeface="MS PGothic" panose="020B0600070205080204" pitchFamily="34" charset="-128"/>
          <a:cs typeface="ＭＳ Ｐゴシック"/>
        </a:defRPr>
      </a:lvl2pPr>
      <a:lvl3pPr marL="12001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2"/>
          </a:solidFill>
          <a:latin typeface="+mn-lt"/>
          <a:ea typeface="MS PGothic" panose="020B0600070205080204" pitchFamily="34" charset="-128"/>
          <a:cs typeface="ＭＳ Ｐゴシック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2"/>
          </a:solidFill>
          <a:latin typeface="+mn-lt"/>
          <a:ea typeface="MS PGothic" panose="020B0600070205080204" pitchFamily="34" charset="-128"/>
          <a:cs typeface="ＭＳ Ｐゴシック"/>
        </a:defRPr>
      </a:lvl4pPr>
      <a:lvl5pPr marL="2114550" indent="-285750" algn="l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400">
          <a:solidFill>
            <a:srgbClr val="FC6A59"/>
          </a:solidFill>
          <a:latin typeface="+mn-lt"/>
          <a:ea typeface="MS PGothic" panose="020B0600070205080204" pitchFamily="34" charset="-128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chemeClr val="bg2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chemeClr val="bg2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chemeClr val="bg2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794E58A-3D05-4204-8AF4-EFDF91D59E65}"/>
              </a:ext>
            </a:extLst>
          </p:cNvPr>
          <p:cNvSpPr>
            <a:spLocks noGrp="1"/>
          </p:cNvSpPr>
          <p:nvPr>
            <p:ph type="body" sz="half" idx="116"/>
          </p:nvPr>
        </p:nvSpPr>
        <p:spPr>
          <a:xfrm>
            <a:off x="135347" y="214696"/>
            <a:ext cx="7997406" cy="1029426"/>
          </a:xfrm>
        </p:spPr>
        <p:txBody>
          <a:bodyPr/>
          <a:lstStyle/>
          <a:p>
            <a:r>
              <a:rPr lang="en-US" sz="3600" dirty="0"/>
              <a:t>Drivers of fluvial terrace formation and quantifying their impacts </a:t>
            </a:r>
            <a:endParaRPr lang="de-DE" sz="3600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3FDAF07-18F1-40D0-A43C-492F58817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76" y="2446020"/>
            <a:ext cx="6011109" cy="6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>
                <a:solidFill>
                  <a:schemeClr val="bg1"/>
                </a:solidFill>
                <a:latin typeface="+mj-lt"/>
                <a:ea typeface="Arial Unicode MS" pitchFamily="34" charset="-128"/>
                <a:cs typeface="Arial Unicode MS" pitchFamily="34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589C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182563" indent="-182563" algn="l" defTabSz="1219170">
              <a:defRPr/>
            </a:pPr>
            <a:r>
              <a:rPr lang="de-DE" sz="1600" b="1" kern="0" dirty="0">
                <a:latin typeface="+mn-lt"/>
              </a:rPr>
              <a:t>Ruby, Andreas</a:t>
            </a:r>
            <a:r>
              <a:rPr lang="de-DE" sz="1600" b="1" kern="0" baseline="30000" dirty="0">
                <a:latin typeface="+mn-lt"/>
              </a:rPr>
              <a:t>1</a:t>
            </a:r>
            <a:r>
              <a:rPr lang="de-DE" sz="1600" kern="0" dirty="0">
                <a:latin typeface="+mn-lt"/>
              </a:rPr>
              <a:t>; McNab, Fergus</a:t>
            </a:r>
            <a:r>
              <a:rPr lang="de-DE" sz="1600" kern="0" baseline="30000" dirty="0">
                <a:latin typeface="+mn-lt"/>
              </a:rPr>
              <a:t>1</a:t>
            </a:r>
            <a:r>
              <a:rPr lang="de-DE" sz="1600" kern="0" dirty="0">
                <a:latin typeface="+mn-lt"/>
              </a:rPr>
              <a:t>; Schildgen, Taylor</a:t>
            </a:r>
            <a:r>
              <a:rPr lang="de-DE" sz="1600" kern="0" baseline="30000" dirty="0">
                <a:latin typeface="+mn-lt"/>
              </a:rPr>
              <a:t>1,2</a:t>
            </a:r>
            <a:r>
              <a:rPr lang="de-DE" sz="1600" kern="0" dirty="0">
                <a:latin typeface="+mn-lt"/>
              </a:rPr>
              <a:t>; Wickert, Andrew</a:t>
            </a:r>
            <a:r>
              <a:rPr lang="de-DE" sz="1600" kern="0" baseline="30000" dirty="0">
                <a:latin typeface="+mn-lt"/>
              </a:rPr>
              <a:t>1,3,4</a:t>
            </a:r>
            <a:r>
              <a:rPr lang="de-DE" sz="1600" kern="0" dirty="0">
                <a:latin typeface="+mn-lt"/>
              </a:rPr>
              <a:t>; Fernandes, Victoria M.</a:t>
            </a:r>
            <a:r>
              <a:rPr lang="de-DE" sz="1600" kern="0" baseline="30000" dirty="0">
                <a:latin typeface="+mn-lt"/>
              </a:rPr>
              <a:t> 1</a:t>
            </a:r>
            <a:endParaRPr lang="de-DE" sz="1400" kern="0" baseline="30000" dirty="0">
              <a:latin typeface="+mn-lt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258CF01-DA73-44FC-BF30-68820F59B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76" y="3219835"/>
            <a:ext cx="5419795" cy="76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>
                <a:solidFill>
                  <a:schemeClr val="bg1"/>
                </a:solidFill>
                <a:latin typeface="+mj-lt"/>
                <a:ea typeface="Arial Unicode MS" pitchFamily="34" charset="-128"/>
                <a:cs typeface="Arial Unicode MS" pitchFamily="34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589C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algn="l" defTabSz="536575">
              <a:tabLst>
                <a:tab pos="182563" algn="l"/>
              </a:tabLst>
              <a:defRPr/>
            </a:pPr>
            <a:r>
              <a:rPr lang="de-DE" sz="900" kern="0" dirty="0">
                <a:latin typeface="+mn-lt"/>
              </a:rPr>
              <a:t>1	GFZ Helmholtz </a:t>
            </a:r>
            <a:r>
              <a:rPr lang="de-DE" sz="900" kern="0" dirty="0" err="1">
                <a:latin typeface="+mn-lt"/>
              </a:rPr>
              <a:t>Centre</a:t>
            </a:r>
            <a:r>
              <a:rPr lang="de-DE" sz="900" kern="0" dirty="0">
                <a:latin typeface="+mn-lt"/>
              </a:rPr>
              <a:t> </a:t>
            </a:r>
            <a:r>
              <a:rPr lang="de-DE" sz="900" kern="0" dirty="0" err="1">
                <a:latin typeface="+mn-lt"/>
              </a:rPr>
              <a:t>for</a:t>
            </a:r>
            <a:r>
              <a:rPr lang="de-DE" sz="900" kern="0" dirty="0">
                <a:latin typeface="+mn-lt"/>
              </a:rPr>
              <a:t> </a:t>
            </a:r>
            <a:r>
              <a:rPr lang="de-DE" sz="900" kern="0" dirty="0" err="1">
                <a:latin typeface="+mn-lt"/>
              </a:rPr>
              <a:t>Geosciences</a:t>
            </a:r>
            <a:r>
              <a:rPr lang="de-DE" sz="900" kern="0" dirty="0">
                <a:latin typeface="+mn-lt"/>
              </a:rPr>
              <a:t>, Potsdam, Germany</a:t>
            </a:r>
          </a:p>
          <a:p>
            <a:pPr algn="l" defTabSz="536575">
              <a:tabLst>
                <a:tab pos="182563" algn="l"/>
              </a:tabLst>
              <a:defRPr/>
            </a:pPr>
            <a:r>
              <a:rPr lang="de-DE" sz="900" kern="0" dirty="0">
                <a:latin typeface="+mn-lt"/>
              </a:rPr>
              <a:t>2 	Institute for Geosciences, Potsdam University, Potsdam, Germany</a:t>
            </a:r>
          </a:p>
          <a:p>
            <a:pPr algn="l" defTabSz="536575">
              <a:tabLst>
                <a:tab pos="182563" algn="l"/>
              </a:tabLst>
              <a:defRPr/>
            </a:pPr>
            <a:r>
              <a:rPr lang="de-DE" sz="900" kern="0" dirty="0">
                <a:latin typeface="+mn-lt"/>
              </a:rPr>
              <a:t>3	Department for Earth &amp; Environmental Sciences, University of Minnesota, Minneapolis, USA</a:t>
            </a:r>
          </a:p>
          <a:p>
            <a:pPr algn="l" defTabSz="1219170">
              <a:tabLst>
                <a:tab pos="182563" algn="l"/>
              </a:tabLst>
              <a:defRPr/>
            </a:pPr>
            <a:r>
              <a:rPr lang="de-DE" sz="900" kern="0" dirty="0">
                <a:latin typeface="+mn-lt"/>
              </a:rPr>
              <a:t>4	Saint Anthony Falls Laboratory, University of Minnesota, Minneapolis, USA</a:t>
            </a:r>
          </a:p>
        </p:txBody>
      </p:sp>
      <p:pic>
        <p:nvPicPr>
          <p:cNvPr id="1026" name="Picture 2" descr="Logo GyroSCoPe">
            <a:extLst>
              <a:ext uri="{FF2B5EF4-FFF2-40B4-BE49-F238E27FC236}">
                <a16:creationId xmlns:a16="http://schemas.microsoft.com/office/drawing/2014/main" id="{5994E430-7231-475D-8271-D0C267C9B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660" y="1956114"/>
            <a:ext cx="1383502" cy="138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875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A6E7CBDE-E8D3-43A6-B51F-C7601F73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Modelling a </a:t>
            </a:r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terrace</a:t>
            </a:r>
            <a:r>
              <a:rPr lang="de-DE" dirty="0"/>
              <a:t> </a:t>
            </a:r>
            <a:r>
              <a:rPr lang="de-DE" dirty="0" err="1"/>
              <a:t>profile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4A478-A698-4C27-A2EB-D7BAEC66C2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0" y="867600"/>
            <a:ext cx="7484400" cy="4276800"/>
          </a:xfrm>
          <a:prstGeom prst="rect">
            <a:avLst/>
          </a:prstGeom>
        </p:spPr>
      </p:pic>
      <p:sp>
        <p:nvSpPr>
          <p:cNvPr id="28" name="Inhaltsplatzhalter 8">
            <a:extLst>
              <a:ext uri="{FF2B5EF4-FFF2-40B4-BE49-F238E27FC236}">
                <a16:creationId xmlns:a16="http://schemas.microsoft.com/office/drawing/2014/main" id="{FBA77306-2D98-40CF-837C-1308FD2DB0B4}"/>
              </a:ext>
            </a:extLst>
          </p:cNvPr>
          <p:cNvSpPr txBox="1">
            <a:spLocks/>
          </p:cNvSpPr>
          <p:nvPr/>
        </p:nvSpPr>
        <p:spPr bwMode="auto">
          <a:xfrm>
            <a:off x="7267575" y="60373"/>
            <a:ext cx="1862846" cy="1119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000">
                <a:solidFill>
                  <a:srgbClr val="0A2864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4pPr>
            <a:lvl5pPr marL="21145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>
                <a:solidFill>
                  <a:srgbClr val="FC6A59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spcAft>
                <a:spcPts val="600"/>
              </a:spcAft>
              <a:buNone/>
            </a:pPr>
            <a:r>
              <a:rPr lang="en-US" sz="1800" kern="0" dirty="0"/>
              <a:t>Timing is key!</a:t>
            </a:r>
          </a:p>
          <a:p>
            <a:pPr marL="0" indent="0" defTabSz="914400">
              <a:spcAft>
                <a:spcPts val="600"/>
              </a:spcAft>
              <a:buNone/>
            </a:pPr>
            <a:r>
              <a:rPr lang="en-US" sz="1800" kern="0" dirty="0"/>
              <a:t>Lag time</a:t>
            </a:r>
          </a:p>
        </p:txBody>
      </p:sp>
    </p:spTree>
    <p:extLst>
      <p:ext uri="{BB962C8B-B14F-4D97-AF65-F5344CB8AC3E}">
        <p14:creationId xmlns:p14="http://schemas.microsoft.com/office/powerpoint/2010/main" val="1463843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695C25A-3707-4C21-AF7E-7593C7CE741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0020" y="200967"/>
            <a:ext cx="8761103" cy="2662813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C6A59"/>
                </a:solidFill>
              </a:rPr>
              <a:t>What is the impact of different environmental drivers on terrace formation &amp; long profile river evolution?</a:t>
            </a:r>
            <a:endParaRPr lang="de-DE" sz="1800" b="1" dirty="0"/>
          </a:p>
          <a:p>
            <a:pPr marL="3619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b="1" dirty="0"/>
              <a:t>Environmental </a:t>
            </a:r>
            <a:r>
              <a:rPr lang="de-DE" sz="1800" b="1" dirty="0" err="1"/>
              <a:t>drivers</a:t>
            </a:r>
            <a:r>
              <a:rPr lang="de-DE" sz="1800" dirty="0"/>
              <a:t> </a:t>
            </a:r>
            <a:r>
              <a:rPr lang="de-DE" sz="1800" dirty="0" err="1"/>
              <a:t>produce</a:t>
            </a:r>
            <a:r>
              <a:rPr lang="de-DE" sz="1800" dirty="0"/>
              <a:t> different </a:t>
            </a:r>
            <a:r>
              <a:rPr lang="de-DE" sz="1800" dirty="0" err="1"/>
              <a:t>terrace</a:t>
            </a:r>
            <a:r>
              <a:rPr lang="de-DE" sz="1800" dirty="0"/>
              <a:t> </a:t>
            </a:r>
            <a:r>
              <a:rPr lang="de-DE" sz="1800" b="1" dirty="0" err="1"/>
              <a:t>geometry</a:t>
            </a:r>
            <a:r>
              <a:rPr lang="de-DE" sz="1800" dirty="0"/>
              <a:t>, </a:t>
            </a:r>
            <a:r>
              <a:rPr lang="de-DE" sz="1800" b="1" dirty="0" err="1"/>
              <a:t>age</a:t>
            </a:r>
            <a:r>
              <a:rPr lang="de-DE" sz="1800" dirty="0"/>
              <a:t> and </a:t>
            </a:r>
            <a:r>
              <a:rPr lang="de-DE" sz="1800" b="1" dirty="0"/>
              <a:t>lag time</a:t>
            </a:r>
          </a:p>
          <a:p>
            <a:pPr marL="3619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sz="18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C6A59"/>
                </a:solidFill>
                <a:effectLst/>
                <a:uLnTx/>
                <a:uFillTx/>
                <a:ea typeface="+mn-ea"/>
                <a:cs typeface="+mn-cs"/>
              </a:rPr>
              <a:t>Can we derive a better understanding of environmental drivers based on terrace profiles?</a:t>
            </a:r>
            <a:endParaRPr lang="de-DE" sz="1800" dirty="0"/>
          </a:p>
          <a:p>
            <a:pPr marL="3619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800" dirty="0"/>
              <a:t>Potential: </a:t>
            </a:r>
            <a:r>
              <a:rPr lang="de-DE" sz="1800" b="1" dirty="0"/>
              <a:t>Quantitative</a:t>
            </a:r>
            <a:r>
              <a:rPr lang="de-DE" sz="1800" dirty="0"/>
              <a:t> </a:t>
            </a:r>
            <a:r>
              <a:rPr lang="de-DE" sz="1800" dirty="0" err="1"/>
              <a:t>interpretation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terrace</a:t>
            </a:r>
            <a:r>
              <a:rPr lang="de-DE" sz="1800" dirty="0"/>
              <a:t> </a:t>
            </a:r>
            <a:r>
              <a:rPr lang="de-DE" sz="1800" dirty="0" err="1"/>
              <a:t>formation</a:t>
            </a:r>
            <a:r>
              <a:rPr lang="de-DE" sz="1800" dirty="0"/>
              <a:t> </a:t>
            </a:r>
            <a:r>
              <a:rPr lang="de-DE" sz="1800" dirty="0" err="1"/>
              <a:t>drivers</a:t>
            </a:r>
            <a:endParaRPr lang="de-DE" sz="1800" dirty="0"/>
          </a:p>
        </p:txBody>
      </p:sp>
      <p:pic>
        <p:nvPicPr>
          <p:cNvPr id="4" name="Picture 2" descr="Logo GyroSCoPe">
            <a:extLst>
              <a:ext uri="{FF2B5EF4-FFF2-40B4-BE49-F238E27FC236}">
                <a16:creationId xmlns:a16="http://schemas.microsoft.com/office/drawing/2014/main" id="{1691127A-9749-4803-993D-574073520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875" y="4071250"/>
            <a:ext cx="1072250" cy="10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nhaltsplatzhalter 1">
            <a:extLst>
              <a:ext uri="{FF2B5EF4-FFF2-40B4-BE49-F238E27FC236}">
                <a16:creationId xmlns:a16="http://schemas.microsoft.com/office/drawing/2014/main" id="{2B8CC6B0-2035-48B5-898F-CE4832FD5753}"/>
              </a:ext>
            </a:extLst>
          </p:cNvPr>
          <p:cNvSpPr txBox="1">
            <a:spLocks/>
          </p:cNvSpPr>
          <p:nvPr/>
        </p:nvSpPr>
        <p:spPr>
          <a:xfrm>
            <a:off x="5208943" y="4296024"/>
            <a:ext cx="2843492" cy="83223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000">
                <a:solidFill>
                  <a:srgbClr val="0A2864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4pPr>
            <a:lvl5pPr marL="21145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>
                <a:solidFill>
                  <a:srgbClr val="FC6A59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spcAft>
                <a:spcPts val="0"/>
              </a:spcAft>
              <a:buNone/>
            </a:pPr>
            <a:r>
              <a:rPr lang="de-DE" kern="0" dirty="0">
                <a:solidFill>
                  <a:srgbClr val="FC6A59"/>
                </a:solidFill>
              </a:rPr>
              <a:t>Contact</a:t>
            </a:r>
          </a:p>
          <a:p>
            <a:pPr marL="0" indent="0" defTabSz="914400">
              <a:spcAft>
                <a:spcPts val="0"/>
              </a:spcAft>
              <a:buNone/>
            </a:pPr>
            <a:r>
              <a:rPr lang="de-DE" kern="0" dirty="0">
                <a:solidFill>
                  <a:schemeClr val="bg1"/>
                </a:solidFill>
              </a:rPr>
              <a:t>andreas.ruby@gfz.de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858787-0521-4BC0-BB35-4A674318C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31" y="3127294"/>
            <a:ext cx="1960244" cy="112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2189C405-6E2E-4727-B158-BC8306E42583}"/>
              </a:ext>
            </a:extLst>
          </p:cNvPr>
          <p:cNvSpPr/>
          <p:nvPr/>
        </p:nvSpPr>
        <p:spPr bwMode="auto">
          <a:xfrm rot="16200000">
            <a:off x="346879" y="3266757"/>
            <a:ext cx="241161" cy="293070"/>
          </a:xfrm>
          <a:prstGeom prst="downArrow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76014DE-C6A5-4737-A8F5-C39F3F2D99CE}"/>
              </a:ext>
            </a:extLst>
          </p:cNvPr>
          <p:cNvSpPr txBox="1">
            <a:spLocks/>
          </p:cNvSpPr>
          <p:nvPr/>
        </p:nvSpPr>
        <p:spPr bwMode="auto">
          <a:xfrm>
            <a:off x="831400" y="3064160"/>
            <a:ext cx="4521650" cy="69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000">
                <a:solidFill>
                  <a:srgbClr val="0A2864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4pPr>
            <a:lvl5pPr marL="21145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>
                <a:solidFill>
                  <a:srgbClr val="FC6A59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spcAft>
                <a:spcPts val="600"/>
              </a:spcAft>
              <a:buNone/>
            </a:pP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MS PGothic" panose="020B0600070205080204" pitchFamily="34" charset="-128"/>
              </a:rPr>
              <a:t>Better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MS PGothic" panose="020B0600070205080204" pitchFamily="34" charset="-128"/>
              </a:rPr>
              <a:t> </a:t>
            </a: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MS PGothic" panose="020B0600070205080204" pitchFamily="34" charset="-128"/>
              </a:rPr>
              <a:t>understanding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MS PGothic" panose="020B0600070205080204" pitchFamily="34" charset="-128"/>
              </a:rPr>
              <a:t> </a:t>
            </a: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MS PGothic" panose="020B0600070205080204" pitchFamily="34" charset="-128"/>
              </a:rPr>
              <a:t>of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MS PGothic" panose="020B0600070205080204" pitchFamily="34" charset="-128"/>
              </a:rPr>
              <a:t> 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MS PGothic" panose="020B0600070205080204" pitchFamily="34" charset="-128"/>
              </a:rPr>
              <a:t>Río Santa Cruz 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MS PGothic" panose="020B0600070205080204" pitchFamily="34" charset="-128"/>
              </a:rPr>
              <a:t>in Patagonia &amp; </a:t>
            </a: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MS PGothic" panose="020B0600070205080204" pitchFamily="34" charset="-128"/>
              </a:rPr>
              <a:t>systems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MS PGothic" panose="020B0600070205080204" pitchFamily="34" charset="-128"/>
              </a:rPr>
              <a:t>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/>
                <a:ea typeface="MS PGothic" panose="020B0600070205080204" pitchFamily="34" charset="-128"/>
              </a:rPr>
              <a:t>beyond</a:t>
            </a:r>
            <a:endParaRPr lang="en-US" sz="18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1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 GyroSCoPe">
            <a:extLst>
              <a:ext uri="{FF2B5EF4-FFF2-40B4-BE49-F238E27FC236}">
                <a16:creationId xmlns:a16="http://schemas.microsoft.com/office/drawing/2014/main" id="{1691127A-9749-4803-993D-574073520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510" y="4055674"/>
            <a:ext cx="1072250" cy="10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nhaltsplatzhalter 1">
            <a:extLst>
              <a:ext uri="{FF2B5EF4-FFF2-40B4-BE49-F238E27FC236}">
                <a16:creationId xmlns:a16="http://schemas.microsoft.com/office/drawing/2014/main" id="{2B8CC6B0-2035-48B5-898F-CE4832FD5753}"/>
              </a:ext>
            </a:extLst>
          </p:cNvPr>
          <p:cNvSpPr txBox="1">
            <a:spLocks/>
          </p:cNvSpPr>
          <p:nvPr/>
        </p:nvSpPr>
        <p:spPr>
          <a:xfrm>
            <a:off x="5208943" y="4296024"/>
            <a:ext cx="2843492" cy="83223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000">
                <a:solidFill>
                  <a:srgbClr val="0A2864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4pPr>
            <a:lvl5pPr marL="21145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>
                <a:solidFill>
                  <a:srgbClr val="FC6A59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 algn="r" defTabSz="914400">
              <a:spcAft>
                <a:spcPts val="0"/>
              </a:spcAft>
              <a:buNone/>
            </a:pPr>
            <a:r>
              <a:rPr lang="de-DE" kern="0" dirty="0">
                <a:solidFill>
                  <a:srgbClr val="FC6A59"/>
                </a:solidFill>
              </a:rPr>
              <a:t>Contact</a:t>
            </a:r>
          </a:p>
          <a:p>
            <a:pPr marL="0" indent="0" algn="r" defTabSz="914400">
              <a:spcAft>
                <a:spcPts val="0"/>
              </a:spcAft>
              <a:buNone/>
            </a:pPr>
            <a:r>
              <a:rPr lang="de-DE" kern="0" dirty="0">
                <a:solidFill>
                  <a:schemeClr val="bg1"/>
                </a:solidFill>
              </a:rPr>
              <a:t>andreas.ruby@gfz.de</a:t>
            </a:r>
          </a:p>
        </p:txBody>
      </p:sp>
    </p:spTree>
    <p:extLst>
      <p:ext uri="{BB962C8B-B14F-4D97-AF65-F5344CB8AC3E}">
        <p14:creationId xmlns:p14="http://schemas.microsoft.com/office/powerpoint/2010/main" val="550494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A6E7CBDE-E8D3-43A6-B51F-C7601F73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Combined</a:t>
            </a:r>
            <a:r>
              <a:rPr lang="de-DE" dirty="0"/>
              <a:t> </a:t>
            </a:r>
            <a:r>
              <a:rPr lang="de-DE" dirty="0" err="1"/>
              <a:t>model</a:t>
            </a:r>
            <a:endParaRPr lang="de-DE" dirty="0"/>
          </a:p>
        </p:txBody>
      </p:sp>
      <p:sp>
        <p:nvSpPr>
          <p:cNvPr id="28" name="Inhaltsplatzhalter 8">
            <a:extLst>
              <a:ext uri="{FF2B5EF4-FFF2-40B4-BE49-F238E27FC236}">
                <a16:creationId xmlns:a16="http://schemas.microsoft.com/office/drawing/2014/main" id="{FBA77306-2D98-40CF-837C-1308FD2DB0B4}"/>
              </a:ext>
            </a:extLst>
          </p:cNvPr>
          <p:cNvSpPr txBox="1">
            <a:spLocks/>
          </p:cNvSpPr>
          <p:nvPr/>
        </p:nvSpPr>
        <p:spPr bwMode="auto">
          <a:xfrm>
            <a:off x="7267575" y="60373"/>
            <a:ext cx="1862846" cy="1119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000">
                <a:solidFill>
                  <a:srgbClr val="0A2864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4pPr>
            <a:lvl5pPr marL="21145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>
                <a:solidFill>
                  <a:srgbClr val="FC6A59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spcAft>
                <a:spcPts val="600"/>
              </a:spcAft>
              <a:buNone/>
            </a:pPr>
            <a:r>
              <a:rPr lang="en-US" sz="1800" kern="0" dirty="0"/>
              <a:t>Timing is key!</a:t>
            </a:r>
          </a:p>
          <a:p>
            <a:pPr marL="0" indent="0" defTabSz="914400">
              <a:spcAft>
                <a:spcPts val="600"/>
              </a:spcAft>
              <a:buNone/>
            </a:pPr>
            <a:r>
              <a:rPr lang="en-US" sz="1800" kern="0" dirty="0"/>
              <a:t>Lag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0D4877-7357-4103-BB78-5B6C3273F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62" y="1032106"/>
            <a:ext cx="4910837" cy="392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76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A6E7CBDE-E8D3-43A6-B51F-C7601F73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Sea</a:t>
            </a:r>
            <a:r>
              <a:rPr lang="de-DE" dirty="0"/>
              <a:t>-level </a:t>
            </a:r>
            <a:r>
              <a:rPr lang="de-DE" dirty="0" err="1"/>
              <a:t>changes</a:t>
            </a:r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6C76B3-C85D-4889-8866-D587571AA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0" y="867600"/>
            <a:ext cx="7484400" cy="4276800"/>
          </a:xfrm>
          <a:prstGeom prst="rect">
            <a:avLst/>
          </a:prstGeom>
        </p:spPr>
      </p:pic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252FA7C1-154F-4DBE-BBFE-BDE00904B34F}"/>
              </a:ext>
            </a:extLst>
          </p:cNvPr>
          <p:cNvSpPr txBox="1">
            <a:spLocks/>
          </p:cNvSpPr>
          <p:nvPr/>
        </p:nvSpPr>
        <p:spPr bwMode="auto">
          <a:xfrm>
            <a:off x="5781674" y="60373"/>
            <a:ext cx="3348747" cy="1119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000">
                <a:solidFill>
                  <a:srgbClr val="0A2864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4pPr>
            <a:lvl5pPr marL="21145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>
                <a:solidFill>
                  <a:srgbClr val="FC6A59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spcAft>
                <a:spcPts val="600"/>
              </a:spcAft>
              <a:buNone/>
            </a:pPr>
            <a:r>
              <a:rPr lang="en-US" sz="1800" kern="0" dirty="0"/>
              <a:t>Similar to cyclic Qs/</a:t>
            </a:r>
            <a:r>
              <a:rPr lang="en-US" sz="1800" kern="0" dirty="0" err="1"/>
              <a:t>Qw</a:t>
            </a:r>
            <a:r>
              <a:rPr lang="en-US" sz="1800" kern="0" dirty="0"/>
              <a:t> changes upstream</a:t>
            </a:r>
          </a:p>
        </p:txBody>
      </p:sp>
    </p:spTree>
    <p:extLst>
      <p:ext uri="{BB962C8B-B14F-4D97-AF65-F5344CB8AC3E}">
        <p14:creationId xmlns:p14="http://schemas.microsoft.com/office/powerpoint/2010/main" val="226945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A6E7CBDE-E8D3-43A6-B51F-C7601F73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Climate &amp; </a:t>
            </a:r>
            <a:r>
              <a:rPr lang="de-DE" dirty="0" err="1"/>
              <a:t>Tectonics</a:t>
            </a:r>
            <a:endParaRPr lang="de-DE" dirty="0"/>
          </a:p>
        </p:txBody>
      </p:sp>
      <p:sp>
        <p:nvSpPr>
          <p:cNvPr id="23" name="Textplatzhalter 10">
            <a:extLst>
              <a:ext uri="{FF2B5EF4-FFF2-40B4-BE49-F238E27FC236}">
                <a16:creationId xmlns:a16="http://schemas.microsoft.com/office/drawing/2014/main" id="{74200D6B-4D39-4430-8752-6A9F8E3EE0CF}"/>
              </a:ext>
            </a:extLst>
          </p:cNvPr>
          <p:cNvSpPr txBox="1">
            <a:spLocks/>
          </p:cNvSpPr>
          <p:nvPr/>
        </p:nvSpPr>
        <p:spPr>
          <a:xfrm>
            <a:off x="7177635" y="562247"/>
            <a:ext cx="1798198" cy="218512"/>
          </a:xfrm>
          <a:prstGeom prst="rect">
            <a:avLst/>
          </a:prstGeom>
        </p:spPr>
        <p:txBody>
          <a:bodyPr anchor="b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000">
                <a:solidFill>
                  <a:srgbClr val="0A2864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4pPr>
            <a:lvl5pPr marL="21145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>
                <a:solidFill>
                  <a:srgbClr val="FC6A59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 algn="r" defTabSz="914400">
              <a:buNone/>
            </a:pPr>
            <a:r>
              <a:rPr lang="de-DE" sz="1000" kern="0" dirty="0">
                <a:solidFill>
                  <a:schemeClr val="bg2">
                    <a:lumMod val="50000"/>
                  </a:schemeClr>
                </a:solidFill>
              </a:rPr>
              <a:t>Río Santa Cruz, Patagonia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B19A0E-BAE5-4123-B539-9E2F2C2F3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" y="1328400"/>
            <a:ext cx="6158064" cy="308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F37C67-4D94-4CBD-94E8-EADD8D03D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" y="1328400"/>
            <a:ext cx="6158064" cy="308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87D354-B3B2-4473-88DE-6BFB20DBF1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" y="1328400"/>
            <a:ext cx="6158064" cy="3081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83A5561-F515-4010-AC9D-14FAECE291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9154"/>
          <a:stretch/>
        </p:blipFill>
        <p:spPr>
          <a:xfrm>
            <a:off x="6074403" y="788100"/>
            <a:ext cx="2892641" cy="3793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7ADC775D-A64F-4DBF-9710-7C05CE9C42EF}"/>
              </a:ext>
            </a:extLst>
          </p:cNvPr>
          <p:cNvSpPr txBox="1">
            <a:spLocks/>
          </p:cNvSpPr>
          <p:nvPr/>
        </p:nvSpPr>
        <p:spPr>
          <a:xfrm>
            <a:off x="7873550" y="4280686"/>
            <a:ext cx="1084750" cy="290283"/>
          </a:xfrm>
          <a:prstGeom prst="rect">
            <a:avLst/>
          </a:prstGeom>
        </p:spPr>
        <p:txBody>
          <a:bodyPr anchor="b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000">
                <a:solidFill>
                  <a:srgbClr val="0A2864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4pPr>
            <a:lvl5pPr marL="21145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>
                <a:solidFill>
                  <a:srgbClr val="FC6A59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 algn="r" defTabSz="914400">
              <a:buNone/>
            </a:pPr>
            <a:r>
              <a:rPr lang="de-DE" sz="800" kern="0" dirty="0" err="1">
                <a:solidFill>
                  <a:schemeClr val="bg1"/>
                </a:solidFill>
              </a:rPr>
              <a:t>Fergus</a:t>
            </a:r>
            <a:r>
              <a:rPr lang="de-DE" sz="800" kern="0" dirty="0">
                <a:solidFill>
                  <a:schemeClr val="bg1"/>
                </a:solidFill>
              </a:rPr>
              <a:t> </a:t>
            </a:r>
            <a:r>
              <a:rPr lang="de-DE" sz="800" kern="0" dirty="0" err="1">
                <a:solidFill>
                  <a:schemeClr val="bg1"/>
                </a:solidFill>
              </a:rPr>
              <a:t>McNab</a:t>
            </a:r>
            <a:endParaRPr lang="de-DE" sz="8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77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A6E7CBDE-E8D3-43A6-B51F-C7601F73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Motivation: Río Santa Cruz, Patagonia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26650A55-88A8-487C-9421-BDE33C8FF0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19317" y="1112520"/>
            <a:ext cx="2610383" cy="3350937"/>
          </a:xfrm>
        </p:spPr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US" sz="1800" dirty="0"/>
              <a:t>Exceptional terrace profiles, with ages up to 1.5 My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1800" dirty="0"/>
              <a:t>Glacial impact &amp; sea-level changes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E63D39C-3152-4F37-9581-746A037F1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5" y="1005054"/>
            <a:ext cx="6210405" cy="3931744"/>
          </a:xfrm>
          <a:prstGeom prst="rect">
            <a:avLst/>
          </a:prstGeom>
        </p:spPr>
      </p:pic>
      <p:sp>
        <p:nvSpPr>
          <p:cNvPr id="23" name="Textplatzhalter 10">
            <a:extLst>
              <a:ext uri="{FF2B5EF4-FFF2-40B4-BE49-F238E27FC236}">
                <a16:creationId xmlns:a16="http://schemas.microsoft.com/office/drawing/2014/main" id="{74200D6B-4D39-4430-8752-6A9F8E3EE0CF}"/>
              </a:ext>
            </a:extLst>
          </p:cNvPr>
          <p:cNvSpPr txBox="1">
            <a:spLocks/>
          </p:cNvSpPr>
          <p:nvPr/>
        </p:nvSpPr>
        <p:spPr>
          <a:xfrm>
            <a:off x="107202" y="867135"/>
            <a:ext cx="3088174" cy="38258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000">
                <a:solidFill>
                  <a:srgbClr val="0A2864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4pPr>
            <a:lvl5pPr marL="21145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>
                <a:solidFill>
                  <a:srgbClr val="FC6A59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buNone/>
            </a:pPr>
            <a:r>
              <a:rPr lang="de-DE" sz="1000" kern="0" dirty="0">
                <a:solidFill>
                  <a:schemeClr val="bg2">
                    <a:lumMod val="50000"/>
                  </a:schemeClr>
                </a:solidFill>
              </a:rPr>
              <a:t>Fernandes et al., 2025 (</a:t>
            </a:r>
            <a:r>
              <a:rPr lang="de-DE" sz="1000" kern="0" dirty="0" err="1">
                <a:solidFill>
                  <a:schemeClr val="bg2">
                    <a:lumMod val="50000"/>
                  </a:schemeClr>
                </a:solidFill>
              </a:rPr>
              <a:t>submitted</a:t>
            </a:r>
            <a:r>
              <a:rPr lang="de-DE" sz="1000" kern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000" kern="0" dirty="0" err="1">
                <a:solidFill>
                  <a:schemeClr val="bg2">
                    <a:lumMod val="50000"/>
                  </a:schemeClr>
                </a:solidFill>
              </a:rPr>
              <a:t>to</a:t>
            </a:r>
            <a:r>
              <a:rPr lang="de-DE" sz="1000" kern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000" kern="0" dirty="0" err="1">
                <a:solidFill>
                  <a:schemeClr val="bg2">
                    <a:lumMod val="50000"/>
                  </a:schemeClr>
                </a:solidFill>
              </a:rPr>
              <a:t>Geology</a:t>
            </a:r>
            <a:r>
              <a:rPr lang="de-DE" sz="1000" kern="0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3925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7F061-DF15-45A4-A78D-660892E41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</a:t>
            </a:r>
            <a:r>
              <a:rPr lang="de-DE" dirty="0" err="1"/>
              <a:t>question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6727F-2D3B-4664-BC2F-C4556FBE96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0389" y="3139882"/>
            <a:ext cx="4247905" cy="1874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C6A59"/>
                </a:solidFill>
              </a:rPr>
              <a:t>What is the impact of different environmental drivers on terrace formation &amp; long profile river evolution?</a:t>
            </a:r>
            <a:endParaRPr lang="en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102C54-3450-4C3E-8E1B-1BCDFC3F5B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57" y="978081"/>
            <a:ext cx="4320000" cy="2161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DFAA58-D505-4097-B514-B09B5E4C0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296" y="309506"/>
            <a:ext cx="4320000" cy="273494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239A85-5386-4219-8F89-B1B0311E9ABB}"/>
              </a:ext>
            </a:extLst>
          </p:cNvPr>
          <p:cNvSpPr txBox="1">
            <a:spLocks/>
          </p:cNvSpPr>
          <p:nvPr/>
        </p:nvSpPr>
        <p:spPr bwMode="auto">
          <a:xfrm>
            <a:off x="4700389" y="3139882"/>
            <a:ext cx="4443611" cy="145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000">
                <a:solidFill>
                  <a:srgbClr val="0A2864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4pPr>
            <a:lvl5pPr marL="21145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>
                <a:solidFill>
                  <a:srgbClr val="FC6A59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buNone/>
            </a:pPr>
            <a:r>
              <a:rPr lang="en-US" b="1" kern="0" dirty="0">
                <a:solidFill>
                  <a:srgbClr val="FC6A59"/>
                </a:solidFill>
              </a:rPr>
              <a:t>Can we derive a better understanding of environmental drivers based on terrace profiles?</a:t>
            </a:r>
          </a:p>
        </p:txBody>
      </p:sp>
    </p:spTree>
    <p:extLst>
      <p:ext uri="{BB962C8B-B14F-4D97-AF65-F5344CB8AC3E}">
        <p14:creationId xmlns:p14="http://schemas.microsoft.com/office/powerpoint/2010/main" val="181673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A7F528-35BE-4EDD-9FE8-1CFFC04AAC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55" y="1161905"/>
            <a:ext cx="8170890" cy="3823200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A6E7CBDE-E8D3-43A6-B51F-C7601F730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20" y="180974"/>
            <a:ext cx="8751579" cy="997628"/>
          </a:xfrm>
        </p:spPr>
        <p:txBody>
          <a:bodyPr/>
          <a:lstStyle/>
          <a:p>
            <a:r>
              <a:rPr lang="de-DE" dirty="0"/>
              <a:t>Concept &amp;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36EC712-8008-4B35-A2BB-0D1EAEF3381E}"/>
                  </a:ext>
                </a:extLst>
              </p:cNvPr>
              <p:cNvSpPr txBox="1"/>
              <p:nvPr/>
            </p:nvSpPr>
            <p:spPr>
              <a:xfrm>
                <a:off x="5681178" y="317809"/>
                <a:ext cx="3454968" cy="646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DE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DE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DE" i="1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DE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DE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DE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DE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DE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DE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DE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DE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DE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sub>
                          </m:sSub>
                          <m:r>
                            <a:rPr lang="en-DE" i="1">
                              <a:latin typeface="Cambria Math" panose="02040503050406030204" pitchFamily="18" charset="0"/>
                            </a:rPr>
                            <m:t>𝐼</m:t>
                          </m:r>
                          <m:sSub>
                            <m:sSubPr>
                              <m:ctrlPr>
                                <a:rPr lang="en-DE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DE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DE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DE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DE" i="0">
                                  <a:latin typeface="Cambria Math" panose="02040503050406030204" pitchFamily="18" charset="0"/>
                                </a:rPr>
                                <m:t>𝕊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D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DE" i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a:rPr lang="en-DE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sup>
                          </m:sSup>
                          <m:r>
                            <a:rPr lang="en-DE" i="1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DE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DE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DE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DE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f>
                        <m:fPr>
                          <m:ctrlPr>
                            <a:rPr lang="en-DE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DE" i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DE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DE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DE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DE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DE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DE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en-DE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DE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sSup>
                            <m:sSupPr>
                              <m:ctrlPr>
                                <a:rPr lang="en-DE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DE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DE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DE" i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DE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num>
                                    <m:den>
                                      <m:r>
                                        <a:rPr lang="en-DE" i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DE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D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DE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DE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sup>
                          </m:sSup>
                        </m:e>
                      </m:d>
                      <m:r>
                        <a:rPr lang="en-DE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DE" i="1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36EC712-8008-4B35-A2BB-0D1EAEF33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178" y="317809"/>
                <a:ext cx="3454968" cy="6465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61864605-B72F-42BD-BB0D-65304CACF1FA}"/>
              </a:ext>
            </a:extLst>
          </p:cNvPr>
          <p:cNvSpPr txBox="1"/>
          <p:nvPr/>
        </p:nvSpPr>
        <p:spPr>
          <a:xfrm>
            <a:off x="5783885" y="52480"/>
            <a:ext cx="226404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800" dirty="0"/>
              <a:t>Main equation:</a:t>
            </a:r>
            <a:endParaRPr lang="en-US" sz="1800" dirty="0">
              <a:sym typeface="Wingdings" panose="05000000000000000000" pitchFamily="2" charset="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47F4FD-B0F7-4A84-9A11-09656D688D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55" y="1161905"/>
            <a:ext cx="8170890" cy="382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2B637-948D-42A5-BD44-7FC04BFA17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55" y="1161905"/>
            <a:ext cx="8170890" cy="382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F9BD65-B59D-4BF7-954E-CF2FF403A6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55" y="1161905"/>
            <a:ext cx="8170890" cy="382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A57D53-85FB-41B3-8DBA-9FBA528C92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55" y="1161905"/>
            <a:ext cx="8170890" cy="3823200"/>
          </a:xfrm>
          <a:prstGeom prst="rect">
            <a:avLst/>
          </a:prstGeom>
        </p:spPr>
      </p:pic>
      <p:sp>
        <p:nvSpPr>
          <p:cNvPr id="36" name="Textplatzhalter 10">
            <a:extLst>
              <a:ext uri="{FF2B5EF4-FFF2-40B4-BE49-F238E27FC236}">
                <a16:creationId xmlns:a16="http://schemas.microsoft.com/office/drawing/2014/main" id="{119151F6-CBCC-422B-AB09-4BBD920A6D25}"/>
              </a:ext>
            </a:extLst>
          </p:cNvPr>
          <p:cNvSpPr txBox="1">
            <a:spLocks/>
          </p:cNvSpPr>
          <p:nvPr/>
        </p:nvSpPr>
        <p:spPr>
          <a:xfrm>
            <a:off x="6424724" y="975950"/>
            <a:ext cx="2579993" cy="38258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000">
                <a:solidFill>
                  <a:srgbClr val="0A2864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4pPr>
            <a:lvl5pPr marL="21145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>
                <a:solidFill>
                  <a:srgbClr val="FC6A59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 algn="r" defTabSz="914400">
              <a:buNone/>
            </a:pPr>
            <a:r>
              <a:rPr lang="en-US" sz="1000" kern="0" dirty="0" err="1">
                <a:solidFill>
                  <a:schemeClr val="bg2">
                    <a:lumMod val="50000"/>
                  </a:schemeClr>
                </a:solidFill>
              </a:rPr>
              <a:t>Wickert</a:t>
            </a:r>
            <a:r>
              <a:rPr lang="en-US" sz="1000" kern="0" dirty="0">
                <a:solidFill>
                  <a:schemeClr val="bg2">
                    <a:lumMod val="50000"/>
                  </a:schemeClr>
                </a:solidFill>
              </a:rPr>
              <a:t> &amp; </a:t>
            </a:r>
            <a:r>
              <a:rPr lang="en-US" sz="1000" kern="0" dirty="0" err="1">
                <a:solidFill>
                  <a:schemeClr val="bg2">
                    <a:lumMod val="50000"/>
                  </a:schemeClr>
                </a:solidFill>
              </a:rPr>
              <a:t>Schildgen</a:t>
            </a:r>
            <a:r>
              <a:rPr lang="en-US" sz="1000" kern="0" dirty="0">
                <a:solidFill>
                  <a:schemeClr val="bg2">
                    <a:lumMod val="50000"/>
                  </a:schemeClr>
                </a:solidFill>
              </a:rPr>
              <a:t> (2019, ESD)</a:t>
            </a:r>
          </a:p>
          <a:p>
            <a:pPr marL="0" indent="0" algn="r" defTabSz="914400">
              <a:buNone/>
            </a:pPr>
            <a:r>
              <a:rPr lang="en-US" sz="1000" kern="0" dirty="0">
                <a:solidFill>
                  <a:schemeClr val="bg2">
                    <a:lumMod val="50000"/>
                  </a:schemeClr>
                </a:solidFill>
              </a:rPr>
              <a:t>- available on GitHub</a:t>
            </a:r>
          </a:p>
        </p:txBody>
      </p:sp>
    </p:spTree>
    <p:extLst>
      <p:ext uri="{BB962C8B-B14F-4D97-AF65-F5344CB8AC3E}">
        <p14:creationId xmlns:p14="http://schemas.microsoft.com/office/powerpoint/2010/main" val="252805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A6E7CBDE-E8D3-43A6-B51F-C7601F73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Cyclic</a:t>
            </a:r>
            <a:r>
              <a:rPr lang="de-DE" dirty="0"/>
              <a:t> </a:t>
            </a:r>
            <a:r>
              <a:rPr lang="de-DE" dirty="0" err="1"/>
              <a:t>changes</a:t>
            </a:r>
            <a:r>
              <a:rPr lang="de-DE" dirty="0"/>
              <a:t> in </a:t>
            </a:r>
            <a:r>
              <a:rPr lang="de-DE" dirty="0" err="1"/>
              <a:t>Qs</a:t>
            </a:r>
            <a:r>
              <a:rPr lang="de-DE" dirty="0"/>
              <a:t>/</a:t>
            </a:r>
            <a:r>
              <a:rPr lang="de-DE" dirty="0" err="1"/>
              <a:t>Qw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88A34C-82AF-4851-A4D5-05A2D90028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0" y="867600"/>
            <a:ext cx="7484399" cy="4276800"/>
          </a:xfrm>
          <a:prstGeom prst="rect">
            <a:avLst/>
          </a:prstGeom>
        </p:spPr>
      </p:pic>
      <p:sp>
        <p:nvSpPr>
          <p:cNvPr id="24" name="Inhaltsplatzhalter 8">
            <a:extLst>
              <a:ext uri="{FF2B5EF4-FFF2-40B4-BE49-F238E27FC236}">
                <a16:creationId xmlns:a16="http://schemas.microsoft.com/office/drawing/2014/main" id="{F4AF15E9-358D-4D66-9F51-F07AFE953354}"/>
              </a:ext>
            </a:extLst>
          </p:cNvPr>
          <p:cNvSpPr txBox="1">
            <a:spLocks/>
          </p:cNvSpPr>
          <p:nvPr/>
        </p:nvSpPr>
        <p:spPr bwMode="auto">
          <a:xfrm>
            <a:off x="5625222" y="60373"/>
            <a:ext cx="3505200" cy="1119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000">
                <a:solidFill>
                  <a:srgbClr val="0A2864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4pPr>
            <a:lvl5pPr marL="21145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>
                <a:solidFill>
                  <a:srgbClr val="FC6A59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spcAft>
                <a:spcPts val="600"/>
              </a:spcAft>
              <a:buNone/>
            </a:pPr>
            <a:r>
              <a:rPr lang="en-US" sz="1800" kern="0" dirty="0"/>
              <a:t>Time lag!</a:t>
            </a:r>
          </a:p>
          <a:p>
            <a:pPr marL="0" indent="0" defTabSz="914400">
              <a:spcAft>
                <a:spcPts val="600"/>
              </a:spcAft>
              <a:buNone/>
            </a:pPr>
            <a:r>
              <a:rPr lang="en-US" sz="1800" kern="0" dirty="0"/>
              <a:t>Aggradation &amp; incision cycles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EE92895-1734-4362-ADC4-BF17DD038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2" y="1025699"/>
            <a:ext cx="6930001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A6E7CBDE-E8D3-43A6-B51F-C7601F73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Sediment pulse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BC2D54-FCE4-4EAC-8EA4-67F994E05A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86" y="865968"/>
            <a:ext cx="7485681" cy="4277532"/>
          </a:xfrm>
          <a:prstGeom prst="rect">
            <a:avLst/>
          </a:prstGeom>
        </p:spPr>
      </p:pic>
      <p:sp>
        <p:nvSpPr>
          <p:cNvPr id="6" name="Inhaltsplatzhalter 8">
            <a:extLst>
              <a:ext uri="{FF2B5EF4-FFF2-40B4-BE49-F238E27FC236}">
                <a16:creationId xmlns:a16="http://schemas.microsoft.com/office/drawing/2014/main" id="{CE92C6A3-841E-4934-A7D5-B0D5523A0796}"/>
              </a:ext>
            </a:extLst>
          </p:cNvPr>
          <p:cNvSpPr txBox="1">
            <a:spLocks/>
          </p:cNvSpPr>
          <p:nvPr/>
        </p:nvSpPr>
        <p:spPr bwMode="auto">
          <a:xfrm>
            <a:off x="6819900" y="60373"/>
            <a:ext cx="2310522" cy="1119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000">
                <a:solidFill>
                  <a:srgbClr val="0A2864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4pPr>
            <a:lvl5pPr marL="21145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>
                <a:solidFill>
                  <a:srgbClr val="FC6A59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spcAft>
                <a:spcPts val="600"/>
              </a:spcAft>
              <a:buNone/>
            </a:pPr>
            <a:r>
              <a:rPr lang="en-US" sz="1800" kern="0" dirty="0"/>
              <a:t>Profile concavity</a:t>
            </a:r>
          </a:p>
        </p:txBody>
      </p:sp>
    </p:spTree>
    <p:extLst>
      <p:ext uri="{BB962C8B-B14F-4D97-AF65-F5344CB8AC3E}">
        <p14:creationId xmlns:p14="http://schemas.microsoft.com/office/powerpoint/2010/main" val="1524154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A6E7CBDE-E8D3-43A6-B51F-C7601F73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Glacial</a:t>
            </a:r>
            <a:r>
              <a:rPr lang="de-DE" dirty="0"/>
              <a:t> </a:t>
            </a:r>
            <a:r>
              <a:rPr lang="de-DE" dirty="0" err="1"/>
              <a:t>isostatic</a:t>
            </a:r>
            <a:r>
              <a:rPr lang="de-DE" dirty="0"/>
              <a:t> </a:t>
            </a:r>
            <a:r>
              <a:rPr lang="de-DE" dirty="0" err="1"/>
              <a:t>adjustment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5F5AE2-5E8D-4359-A862-5B434A6280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0" y="867600"/>
            <a:ext cx="7484400" cy="4276800"/>
          </a:xfrm>
          <a:prstGeom prst="rect">
            <a:avLst/>
          </a:prstGeom>
        </p:spPr>
      </p:pic>
      <p:sp>
        <p:nvSpPr>
          <p:cNvPr id="7" name="Inhaltsplatzhalter 8">
            <a:extLst>
              <a:ext uri="{FF2B5EF4-FFF2-40B4-BE49-F238E27FC236}">
                <a16:creationId xmlns:a16="http://schemas.microsoft.com/office/drawing/2014/main" id="{CFA356BA-58CE-4011-BF4B-76AA14BFDE89}"/>
              </a:ext>
            </a:extLst>
          </p:cNvPr>
          <p:cNvSpPr txBox="1">
            <a:spLocks/>
          </p:cNvSpPr>
          <p:nvPr/>
        </p:nvSpPr>
        <p:spPr bwMode="auto">
          <a:xfrm>
            <a:off x="5781674" y="60373"/>
            <a:ext cx="3348747" cy="1119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1pPr>
            <a:lvl2pPr marL="8001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2000">
                <a:solidFill>
                  <a:srgbClr val="0A2864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4pPr>
            <a:lvl5pPr marL="21145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>
                <a:solidFill>
                  <a:srgbClr val="FC6A59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spcAft>
                <a:spcPts val="600"/>
              </a:spcAft>
              <a:buNone/>
            </a:pPr>
            <a:r>
              <a:rPr lang="en-US" sz="1800" kern="0" dirty="0"/>
              <a:t>Two distinct terraces!</a:t>
            </a:r>
          </a:p>
          <a:p>
            <a:pPr marL="0" indent="0" defTabSz="914400">
              <a:spcAft>
                <a:spcPts val="600"/>
              </a:spcAft>
              <a:buNone/>
            </a:pPr>
            <a:r>
              <a:rPr lang="en-US" sz="1800" kern="0" dirty="0"/>
              <a:t>Temporary profile concavity</a:t>
            </a:r>
          </a:p>
        </p:txBody>
      </p:sp>
    </p:spTree>
    <p:extLst>
      <p:ext uri="{BB962C8B-B14F-4D97-AF65-F5344CB8AC3E}">
        <p14:creationId xmlns:p14="http://schemas.microsoft.com/office/powerpoint/2010/main" val="785811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A6E7CBDE-E8D3-43A6-B51F-C7601F73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Lag </a:t>
            </a:r>
            <a:r>
              <a:rPr lang="de-DE" dirty="0" err="1"/>
              <a:t>times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terrace</a:t>
            </a:r>
            <a:r>
              <a:rPr lang="de-DE" dirty="0"/>
              <a:t> </a:t>
            </a:r>
            <a:r>
              <a:rPr lang="de-DE" dirty="0" err="1"/>
              <a:t>formation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24C892-824A-4DD0-AF6A-32EE511CE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45" y="844126"/>
            <a:ext cx="8229937" cy="411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3F64EF-BFC9-4F52-BBBB-3513AE0C1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45" y="844126"/>
            <a:ext cx="8229937" cy="411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BE2A49-E13E-4318-B70F-CE7DB5A843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45" y="844126"/>
            <a:ext cx="8229937" cy="4118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EE5305-3E2D-47EC-920B-706EB9A8B6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45" y="844126"/>
            <a:ext cx="8229937" cy="41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0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FZ_Praesentation_DE">
  <a:themeElements>
    <a:clrScheme name="GFZ">
      <a:dk1>
        <a:srgbClr val="002864"/>
      </a:dk1>
      <a:lt1>
        <a:srgbClr val="FFFFFF"/>
      </a:lt1>
      <a:dk2>
        <a:srgbClr val="080808"/>
      </a:dk2>
      <a:lt2>
        <a:srgbClr val="9C9C9C"/>
      </a:lt2>
      <a:accent1>
        <a:srgbClr val="14C8FF"/>
      </a:accent1>
      <a:accent2>
        <a:srgbClr val="FC6A34"/>
      </a:accent2>
      <a:accent3>
        <a:srgbClr val="AFE1D6"/>
      </a:accent3>
      <a:accent4>
        <a:srgbClr val="670A15"/>
      </a:accent4>
      <a:accent5>
        <a:srgbClr val="FF0000"/>
      </a:accent5>
      <a:accent6>
        <a:srgbClr val="FFFF00"/>
      </a:accent6>
      <a:hlink>
        <a:srgbClr val="009999"/>
      </a:hlink>
      <a:folHlink>
        <a:srgbClr val="99CC00"/>
      </a:folHlink>
    </a:clrScheme>
    <a:fontScheme name="GFZ Inter">
      <a:majorFont>
        <a:latin typeface="Inter"/>
        <a:ea typeface=""/>
        <a:cs typeface=""/>
      </a:majorFont>
      <a:minorFont>
        <a:latin typeface="Inte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lnDef>
    <a:txDef>
      <a:spPr/>
      <a:bodyPr vert="horz" wrap="square" lIns="91440" tIns="45720" rIns="91440" bIns="45720" rtlCol="0">
        <a:spAutoFit/>
      </a:bodyPr>
      <a:lstStyle>
        <a:defPPr algn="l" defTabSz="309563">
          <a:lnSpc>
            <a:spcPct val="110000"/>
          </a:lnSpc>
          <a:spcBef>
            <a:spcPts val="0"/>
          </a:spcBef>
          <a:spcAft>
            <a:spcPts val="0"/>
          </a:spcAft>
          <a:buFontTx/>
          <a:buNone/>
          <a:defRPr kern="0" dirty="0" smtClean="0"/>
        </a:defPPr>
      </a:lstStyle>
    </a:tx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GFZ_Praesentation_blanko_eng.16x9 [Kompatibilitätsmodus]" id="{848BB4CB-CB3F-40D7-8280-F70AFA76886F}" vid="{74AA69A1-D48A-4BF3-AC59-BE1D7FD1E4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FZ Inter">
      <a:majorFont>
        <a:latin typeface="Inter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FZ Inter">
      <a:majorFont>
        <a:latin typeface="Inter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1156</TotalTime>
  <Words>328</Words>
  <Application>Microsoft Office PowerPoint</Application>
  <PresentationFormat>On-screen Show (16:9)</PresentationFormat>
  <Paragraphs>54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Symbol</vt:lpstr>
      <vt:lpstr>Verdana</vt:lpstr>
      <vt:lpstr>Inter</vt:lpstr>
      <vt:lpstr>Arial</vt:lpstr>
      <vt:lpstr>Cambria Math</vt:lpstr>
      <vt:lpstr>Courier New</vt:lpstr>
      <vt:lpstr>GFZ_Praesentation_DE</vt:lpstr>
      <vt:lpstr>PowerPoint Presentation</vt:lpstr>
      <vt:lpstr>Climate &amp; Tectonics</vt:lpstr>
      <vt:lpstr>Motivation: Río Santa Cruz, Patagonia</vt:lpstr>
      <vt:lpstr>Research question</vt:lpstr>
      <vt:lpstr>Concept &amp; Model</vt:lpstr>
      <vt:lpstr>Cyclic changes in Qs/Qw</vt:lpstr>
      <vt:lpstr>Sediment pulse</vt:lpstr>
      <vt:lpstr>Glacial isostatic adjustment</vt:lpstr>
      <vt:lpstr>Lag times of terrace formation</vt:lpstr>
      <vt:lpstr>Modelling a full terrace profile</vt:lpstr>
      <vt:lpstr>PowerPoint Presentation</vt:lpstr>
      <vt:lpstr>PowerPoint Presentation</vt:lpstr>
      <vt:lpstr>Combined model</vt:lpstr>
      <vt:lpstr>Sea-level changes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GFZ Master English</dc:title>
  <dc:creator>Dietlinde Friedrich</dc:creator>
  <cp:lastModifiedBy>Andreas Ruby</cp:lastModifiedBy>
  <cp:revision>511</cp:revision>
  <cp:lastPrinted>2025-01-16T11:18:54Z</cp:lastPrinted>
  <dcterms:created xsi:type="dcterms:W3CDTF">2019-07-17T13:17:30Z</dcterms:created>
  <dcterms:modified xsi:type="dcterms:W3CDTF">2025-05-01T05:45:04Z</dcterms:modified>
</cp:coreProperties>
</file>