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04"/>
    <p:restoredTop sz="94690"/>
  </p:normalViewPr>
  <p:slideViewPr>
    <p:cSldViewPr snapToGrid="0">
      <p:cViewPr varScale="1">
        <p:scale>
          <a:sx n="146" d="100"/>
          <a:sy n="146" d="100"/>
        </p:scale>
        <p:origin x="123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FBA3B-902F-D4BB-86F8-79CF40E1B0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E4B95AC-4883-76EE-D1A4-020B6A480B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F94808-151E-A734-C467-33F7841D0BC2}"/>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5" name="Footer Placeholder 4">
            <a:extLst>
              <a:ext uri="{FF2B5EF4-FFF2-40B4-BE49-F238E27FC236}">
                <a16:creationId xmlns:a16="http://schemas.microsoft.com/office/drawing/2014/main" id="{89E2C364-8178-785C-AE44-9173B2DB9C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DF9F86-1B49-14A8-1B47-0D33DC8F0BB7}"/>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31790341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25533-5D9A-B286-7F39-61A5316B66F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00013F-B7E3-3A28-D034-1778DCE9708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4CE0F7-A1FB-21F1-7E12-26285EADC756}"/>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5" name="Footer Placeholder 4">
            <a:extLst>
              <a:ext uri="{FF2B5EF4-FFF2-40B4-BE49-F238E27FC236}">
                <a16:creationId xmlns:a16="http://schemas.microsoft.com/office/drawing/2014/main" id="{742199A5-379F-505A-74D9-D25904F620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6C3B1A-EC17-E1CE-26B3-3C41A776B799}"/>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41145128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42FC734-A312-5D11-49B4-888C0D409AA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68CDE5-5D96-0FDC-6D7C-31DEB97935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A7475A-E038-28CB-54BE-D6334CC901F4}"/>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5" name="Footer Placeholder 4">
            <a:extLst>
              <a:ext uri="{FF2B5EF4-FFF2-40B4-BE49-F238E27FC236}">
                <a16:creationId xmlns:a16="http://schemas.microsoft.com/office/drawing/2014/main" id="{5E8744A1-BC21-07BB-37F7-6380F50E1D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3AD8A5-86EA-CBFD-4AD8-DADF311FF902}"/>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1899151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A6765-9EBC-3D83-2BD0-29DA7DC8B11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CB5EF6E-B9B8-9863-E31E-B4741CD5DC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60AA77-1297-94D4-5B5A-80FCD0CE9BD3}"/>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5" name="Footer Placeholder 4">
            <a:extLst>
              <a:ext uri="{FF2B5EF4-FFF2-40B4-BE49-F238E27FC236}">
                <a16:creationId xmlns:a16="http://schemas.microsoft.com/office/drawing/2014/main" id="{16B58BA1-FF8C-2F46-33E5-922856CFFB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40A242-E51D-EA18-14BF-90D94A4FF92E}"/>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2167004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CA460-2953-384F-5EFF-E83CC4A29F9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DAAEC6-8AFA-1611-A53D-AB919456D5D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8CB7CD8-0CF8-1E06-65A5-F8ECB65680BA}"/>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5" name="Footer Placeholder 4">
            <a:extLst>
              <a:ext uri="{FF2B5EF4-FFF2-40B4-BE49-F238E27FC236}">
                <a16:creationId xmlns:a16="http://schemas.microsoft.com/office/drawing/2014/main" id="{DAE91D11-2852-4C24-00BF-42CB559E47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030371-D592-3486-A965-FBD5D245D489}"/>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91253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DCF5B-2511-3AC5-9329-617C7FF0C9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BD7316-D312-CC57-287F-5148152815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77DB291-709F-EEAC-329A-16D2C8A033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178188-738D-342F-FF48-994021AD45EB}"/>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6" name="Footer Placeholder 5">
            <a:extLst>
              <a:ext uri="{FF2B5EF4-FFF2-40B4-BE49-F238E27FC236}">
                <a16:creationId xmlns:a16="http://schemas.microsoft.com/office/drawing/2014/main" id="{5B9281AA-E71F-F063-565E-CBB45B3EE5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A22D912-E172-EF3D-A3E4-FA2000FF4299}"/>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1737473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39C10-5B08-D8D6-94DE-AC47C8A1D0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FE3958-D939-B619-1685-28CBCBA424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2F7DDA-CBA3-B6A3-2287-83393E4541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4A7DE4-3BDC-D17A-0EF8-948101F5B1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11D914C-23DF-4653-28F9-E6E0FFB92C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FDE537A-B492-4C6B-B419-4E4156030787}"/>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8" name="Footer Placeholder 7">
            <a:extLst>
              <a:ext uri="{FF2B5EF4-FFF2-40B4-BE49-F238E27FC236}">
                <a16:creationId xmlns:a16="http://schemas.microsoft.com/office/drawing/2014/main" id="{424F99A1-0C07-F5EF-CA7B-D46205BF49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FE75F2C-275D-0D59-4F9A-540DD7E047F0}"/>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4104057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EA971-BA49-DAC8-6582-EA6CB0DD185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BB1F31-3A31-0241-A020-191207C205C6}"/>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4" name="Footer Placeholder 3">
            <a:extLst>
              <a:ext uri="{FF2B5EF4-FFF2-40B4-BE49-F238E27FC236}">
                <a16:creationId xmlns:a16="http://schemas.microsoft.com/office/drawing/2014/main" id="{2F8B16C6-E293-85F4-7F85-57672BE43F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709E25C-9CC2-8F23-87B4-A7AF7A91E512}"/>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1362808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EAD2CC-0502-E5FA-9706-4A041DE003F5}"/>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3" name="Footer Placeholder 2">
            <a:extLst>
              <a:ext uri="{FF2B5EF4-FFF2-40B4-BE49-F238E27FC236}">
                <a16:creationId xmlns:a16="http://schemas.microsoft.com/office/drawing/2014/main" id="{B1F4CFC0-3991-56EB-4617-DBE64CA559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B524B9B-3FDB-260A-A3A8-49A8F7B664A7}"/>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1896794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DEA30-7892-28FD-76E2-81613AB399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44DBA0-D695-6608-5500-A23E716E98A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0714A0-F547-770E-0158-0C2A7E65ED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733948-CECD-0321-91A4-76B80CF231EA}"/>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6" name="Footer Placeholder 5">
            <a:extLst>
              <a:ext uri="{FF2B5EF4-FFF2-40B4-BE49-F238E27FC236}">
                <a16:creationId xmlns:a16="http://schemas.microsoft.com/office/drawing/2014/main" id="{016F3F12-B0B8-60EF-14C1-B1C1185344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1B493F-7F00-74E5-012A-50B837BD9C0E}"/>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7982996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EE960-FF87-FD62-0DA0-7C1D4EEA90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F74820B-951D-8C76-6B68-4018F091E0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A4F7C8-8B4B-EA0C-A3F9-11C5E4B89C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8BD23B-BE4B-DCC8-4C26-81CACE77B2DB}"/>
              </a:ext>
            </a:extLst>
          </p:cNvPr>
          <p:cNvSpPr>
            <a:spLocks noGrp="1"/>
          </p:cNvSpPr>
          <p:nvPr>
            <p:ph type="dt" sz="half" idx="10"/>
          </p:nvPr>
        </p:nvSpPr>
        <p:spPr/>
        <p:txBody>
          <a:bodyPr/>
          <a:lstStyle/>
          <a:p>
            <a:fld id="{C7E735F5-4334-4649-9DEF-94B21463F50F}" type="datetimeFigureOut">
              <a:rPr lang="en-US" smtClean="0"/>
              <a:t>4/25/25</a:t>
            </a:fld>
            <a:endParaRPr lang="en-US"/>
          </a:p>
        </p:txBody>
      </p:sp>
      <p:sp>
        <p:nvSpPr>
          <p:cNvPr id="6" name="Footer Placeholder 5">
            <a:extLst>
              <a:ext uri="{FF2B5EF4-FFF2-40B4-BE49-F238E27FC236}">
                <a16:creationId xmlns:a16="http://schemas.microsoft.com/office/drawing/2014/main" id="{F14EEFFB-A67E-9957-B6C1-20A8A54F56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FAFF1B-B114-B2F3-6652-52774530293D}"/>
              </a:ext>
            </a:extLst>
          </p:cNvPr>
          <p:cNvSpPr>
            <a:spLocks noGrp="1"/>
          </p:cNvSpPr>
          <p:nvPr>
            <p:ph type="sldNum" sz="quarter" idx="12"/>
          </p:nvPr>
        </p:nvSpPr>
        <p:spPr/>
        <p:txBody>
          <a:bodyPr/>
          <a:lstStyle/>
          <a:p>
            <a:fld id="{6B0B7C21-A2F2-404B-A32B-1B0B7C868788}" type="slidenum">
              <a:rPr lang="en-US" smtClean="0"/>
              <a:t>‹#›</a:t>
            </a:fld>
            <a:endParaRPr lang="en-US"/>
          </a:p>
        </p:txBody>
      </p:sp>
    </p:spTree>
    <p:extLst>
      <p:ext uri="{BB962C8B-B14F-4D97-AF65-F5344CB8AC3E}">
        <p14:creationId xmlns:p14="http://schemas.microsoft.com/office/powerpoint/2010/main" val="3095705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43D3B7-4562-E549-A434-6A53EBD168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9AA5D3-564B-56A3-0AF6-81B0787234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034491-C210-1D81-61D0-92D0EF7BC4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7E735F5-4334-4649-9DEF-94B21463F50F}" type="datetimeFigureOut">
              <a:rPr lang="en-US" smtClean="0"/>
              <a:t>4/25/25</a:t>
            </a:fld>
            <a:endParaRPr lang="en-US"/>
          </a:p>
        </p:txBody>
      </p:sp>
      <p:sp>
        <p:nvSpPr>
          <p:cNvPr id="5" name="Footer Placeholder 4">
            <a:extLst>
              <a:ext uri="{FF2B5EF4-FFF2-40B4-BE49-F238E27FC236}">
                <a16:creationId xmlns:a16="http://schemas.microsoft.com/office/drawing/2014/main" id="{6C1C9A69-0F18-0B7C-2CB5-0505A9E8F3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744A65B-502E-73D5-AFFF-A7D156BAFF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B0B7C21-A2F2-404B-A32B-1B0B7C868788}" type="slidenum">
              <a:rPr lang="en-US" smtClean="0"/>
              <a:t>‹#›</a:t>
            </a:fld>
            <a:endParaRPr lang="en-US"/>
          </a:p>
        </p:txBody>
      </p:sp>
    </p:spTree>
    <p:extLst>
      <p:ext uri="{BB962C8B-B14F-4D97-AF65-F5344CB8AC3E}">
        <p14:creationId xmlns:p14="http://schemas.microsoft.com/office/powerpoint/2010/main" val="32150131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doi.org/10.1016/J.IJEPES.2022.108892" TargetMode="External"/><Relationship Id="rId2" Type="http://schemas.openxmlformats.org/officeDocument/2006/relationships/hyperlink" Target="https://doi.org/10.1109/37.969131" TargetMode="External"/><Relationship Id="rId1" Type="http://schemas.openxmlformats.org/officeDocument/2006/relationships/slideLayout" Target="../slideLayouts/slideLayout2.xml"/><Relationship Id="rId4" Type="http://schemas.openxmlformats.org/officeDocument/2006/relationships/hyperlink" Target="https://doi.org/10.1016/J.PHYSA.2022.12741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gular Pentagon 1">
            <a:extLst>
              <a:ext uri="{FF2B5EF4-FFF2-40B4-BE49-F238E27FC236}">
                <a16:creationId xmlns:a16="http://schemas.microsoft.com/office/drawing/2014/main" id="{91479682-5739-2A03-1F74-337ADE82CD74}"/>
              </a:ext>
            </a:extLst>
          </p:cNvPr>
          <p:cNvSpPr/>
          <p:nvPr/>
        </p:nvSpPr>
        <p:spPr>
          <a:xfrm>
            <a:off x="2338251" y="1393945"/>
            <a:ext cx="896983" cy="818606"/>
          </a:xfrm>
          <a:prstGeom prst="pentag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R1</a:t>
            </a:r>
          </a:p>
        </p:txBody>
      </p:sp>
      <p:sp>
        <p:nvSpPr>
          <p:cNvPr id="3" name="Oval 2">
            <a:extLst>
              <a:ext uri="{FF2B5EF4-FFF2-40B4-BE49-F238E27FC236}">
                <a16:creationId xmlns:a16="http://schemas.microsoft.com/office/drawing/2014/main" id="{25078514-59BA-DAE9-7D51-21963297C99E}"/>
              </a:ext>
            </a:extLst>
          </p:cNvPr>
          <p:cNvSpPr/>
          <p:nvPr/>
        </p:nvSpPr>
        <p:spPr>
          <a:xfrm>
            <a:off x="858258" y="2946946"/>
            <a:ext cx="1463040" cy="97536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Actor 1</a:t>
            </a:r>
          </a:p>
        </p:txBody>
      </p:sp>
      <p:sp>
        <p:nvSpPr>
          <p:cNvPr id="4" name="Rectangle 3">
            <a:extLst>
              <a:ext uri="{FF2B5EF4-FFF2-40B4-BE49-F238E27FC236}">
                <a16:creationId xmlns:a16="http://schemas.microsoft.com/office/drawing/2014/main" id="{29B4B2F8-491A-D3F6-50EA-903B973D64EA}"/>
              </a:ext>
            </a:extLst>
          </p:cNvPr>
          <p:cNvSpPr/>
          <p:nvPr/>
        </p:nvSpPr>
        <p:spPr>
          <a:xfrm>
            <a:off x="2585955" y="3086283"/>
            <a:ext cx="1262743" cy="8360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Infra 1</a:t>
            </a:r>
          </a:p>
        </p:txBody>
      </p:sp>
      <p:sp>
        <p:nvSpPr>
          <p:cNvPr id="5" name="Rectangle 4">
            <a:extLst>
              <a:ext uri="{FF2B5EF4-FFF2-40B4-BE49-F238E27FC236}">
                <a16:creationId xmlns:a16="http://schemas.microsoft.com/office/drawing/2014/main" id="{308CC808-0FAD-2E7A-CA35-A08D91B1999A}"/>
              </a:ext>
            </a:extLst>
          </p:cNvPr>
          <p:cNvSpPr/>
          <p:nvPr/>
        </p:nvSpPr>
        <p:spPr>
          <a:xfrm>
            <a:off x="4105599" y="3086283"/>
            <a:ext cx="1262743" cy="8360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Infra 2</a:t>
            </a:r>
          </a:p>
        </p:txBody>
      </p:sp>
      <p:cxnSp>
        <p:nvCxnSpPr>
          <p:cNvPr id="12" name="Curved Connector 11">
            <a:extLst>
              <a:ext uri="{FF2B5EF4-FFF2-40B4-BE49-F238E27FC236}">
                <a16:creationId xmlns:a16="http://schemas.microsoft.com/office/drawing/2014/main" id="{2C0043D8-32F7-42D6-2173-169D20559EB2}"/>
              </a:ext>
            </a:extLst>
          </p:cNvPr>
          <p:cNvCxnSpPr>
            <a:cxnSpLocks/>
            <a:stCxn id="3" idx="0"/>
          </p:cNvCxnSpPr>
          <p:nvPr/>
        </p:nvCxnSpPr>
        <p:spPr>
          <a:xfrm rot="5400000" flipH="1" flipV="1">
            <a:off x="1689444" y="2112886"/>
            <a:ext cx="734395" cy="933726"/>
          </a:xfrm>
          <a:prstGeom prst="curvedConnector2">
            <a:avLst/>
          </a:prstGeom>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cxnSp>
        <p:nvCxnSpPr>
          <p:cNvPr id="17" name="Curved Connector 16">
            <a:extLst>
              <a:ext uri="{FF2B5EF4-FFF2-40B4-BE49-F238E27FC236}">
                <a16:creationId xmlns:a16="http://schemas.microsoft.com/office/drawing/2014/main" id="{89CF96A7-FBAA-E27F-F73A-65241BDBC4F4}"/>
              </a:ext>
            </a:extLst>
          </p:cNvPr>
          <p:cNvCxnSpPr>
            <a:cxnSpLocks/>
            <a:endCxn id="5" idx="0"/>
          </p:cNvCxnSpPr>
          <p:nvPr/>
        </p:nvCxnSpPr>
        <p:spPr>
          <a:xfrm>
            <a:off x="3060573" y="2195138"/>
            <a:ext cx="1676398" cy="891145"/>
          </a:xfrm>
          <a:prstGeom prst="curvedConnector2">
            <a:avLst/>
          </a:prstGeom>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cxnSp>
        <p:nvCxnSpPr>
          <p:cNvPr id="24" name="Curved Connector 23">
            <a:extLst>
              <a:ext uri="{FF2B5EF4-FFF2-40B4-BE49-F238E27FC236}">
                <a16:creationId xmlns:a16="http://schemas.microsoft.com/office/drawing/2014/main" id="{84B78608-2D0E-FA0B-0DCC-30816978A98F}"/>
              </a:ext>
            </a:extLst>
          </p:cNvPr>
          <p:cNvCxnSpPr>
            <a:cxnSpLocks/>
            <a:endCxn id="4" idx="0"/>
          </p:cNvCxnSpPr>
          <p:nvPr/>
        </p:nvCxnSpPr>
        <p:spPr>
          <a:xfrm rot="16200000" flipH="1">
            <a:off x="2565878" y="2434834"/>
            <a:ext cx="873732" cy="429166"/>
          </a:xfrm>
          <a:prstGeom prst="curvedConnector3">
            <a:avLst>
              <a:gd name="adj1" fmla="val 45685"/>
            </a:avLst>
          </a:prstGeom>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7F531174-9ED4-2DF6-C8F9-7CFBF1C89142}"/>
              </a:ext>
            </a:extLst>
          </p:cNvPr>
          <p:cNvSpPr txBox="1"/>
          <p:nvPr/>
        </p:nvSpPr>
        <p:spPr>
          <a:xfrm>
            <a:off x="5973587" y="612844"/>
            <a:ext cx="5112425" cy="5632311"/>
          </a:xfrm>
          <a:prstGeom prst="rect">
            <a:avLst/>
          </a:prstGeom>
          <a:noFill/>
        </p:spPr>
        <p:txBody>
          <a:bodyPr wrap="square" rtlCol="0">
            <a:spAutoFit/>
          </a:bodyPr>
          <a:lstStyle/>
          <a:p>
            <a:pPr marR="0" lvl="0"/>
            <a:r>
              <a:rPr lang="en-US" sz="1800" b="1" dirty="0">
                <a:solidFill>
                  <a:srgbClr val="000000"/>
                </a:solidFill>
                <a:effectLst/>
                <a:latin typeface="Times New Roman" panose="02020603050405020304" pitchFamily="18" charset="0"/>
                <a:ea typeface="Times New Roman" panose="02020603050405020304" pitchFamily="18" charset="0"/>
              </a:rPr>
              <a:t>Type 1 (Direct Rule-Induced Cascade)</a:t>
            </a:r>
            <a:r>
              <a:rPr lang="en-US" sz="1800" dirty="0">
                <a:solidFill>
                  <a:srgbClr val="000000"/>
                </a:solidFill>
                <a:effectLst/>
                <a:latin typeface="Times New Roman" panose="02020603050405020304" pitchFamily="18" charset="0"/>
                <a:ea typeface="Times New Roman" panose="02020603050405020304" pitchFamily="18" charset="0"/>
              </a:rPr>
              <a:t>: Defined as a situation where a rule-induced error by one actor (Actor 1) affects the functioning of the first infrastructure (Infrastructure 1), which in turn leads to disruptions in a second infrastructure (Infrastructure 2).</a:t>
            </a:r>
            <a:br>
              <a:rPr lang="en-US" sz="1800" dirty="0">
                <a:solidFill>
                  <a:srgbClr val="000000"/>
                </a:solidFill>
                <a:effectLst/>
                <a:latin typeface="Times New Roman" panose="02020603050405020304" pitchFamily="18" charset="0"/>
                <a:ea typeface="Times New Roman" panose="02020603050405020304" pitchFamily="18" charset="0"/>
              </a:rPr>
            </a:br>
            <a:r>
              <a:rPr lang="en-US" sz="1800" b="1" dirty="0">
                <a:solidFill>
                  <a:srgbClr val="000000"/>
                </a:solidFill>
                <a:effectLst/>
                <a:latin typeface="Times New Roman" panose="02020603050405020304" pitchFamily="18" charset="0"/>
                <a:ea typeface="Times New Roman" panose="02020603050405020304" pitchFamily="18" charset="0"/>
              </a:rPr>
              <a:t>(Rule-error occurs (actor 1) </a:t>
            </a:r>
            <a:r>
              <a:rPr lang="en-US" sz="1800" dirty="0">
                <a:solidFill>
                  <a:srgbClr val="000000"/>
                </a:solidFill>
                <a:effectLst/>
                <a:latin typeface="Times New Roman" panose="02020603050405020304" pitchFamily="18" charset="0"/>
                <a:ea typeface="Times New Roman" panose="02020603050405020304" pitchFamily="18" charset="0"/>
                <a:sym typeface="Wingdings" pitchFamily="2" charset="2"/>
              </a:rPr>
              <a:t></a:t>
            </a:r>
            <a:r>
              <a:rPr lang="en-US" sz="1800" b="1" dirty="0">
                <a:solidFill>
                  <a:srgbClr val="000000"/>
                </a:solidFill>
                <a:effectLst/>
                <a:latin typeface="Times New Roman" panose="02020603050405020304" pitchFamily="18" charset="0"/>
                <a:ea typeface="Times New Roman" panose="02020603050405020304" pitchFamily="18" charset="0"/>
              </a:rPr>
              <a:t> Infra. 1 affected </a:t>
            </a:r>
            <a:r>
              <a:rPr lang="en-US" sz="1800" dirty="0">
                <a:solidFill>
                  <a:srgbClr val="000000"/>
                </a:solidFill>
                <a:effectLst/>
                <a:latin typeface="Times New Roman" panose="02020603050405020304" pitchFamily="18" charset="0"/>
                <a:ea typeface="Times New Roman" panose="02020603050405020304" pitchFamily="18" charset="0"/>
                <a:sym typeface="Wingdings" pitchFamily="2" charset="2"/>
              </a:rPr>
              <a:t></a:t>
            </a:r>
            <a:r>
              <a:rPr lang="en-US" sz="1800" b="1" dirty="0">
                <a:solidFill>
                  <a:srgbClr val="000000"/>
                </a:solidFill>
                <a:effectLst/>
                <a:latin typeface="Times New Roman" panose="02020603050405020304" pitchFamily="18" charset="0"/>
                <a:ea typeface="Times New Roman" panose="02020603050405020304" pitchFamily="18" charset="0"/>
              </a:rPr>
              <a:t> Infra. 2 affected)</a:t>
            </a:r>
            <a:endParaRPr lang="en-US" dirty="0">
              <a:latin typeface="Times New Roman" panose="02020603050405020304" pitchFamily="18" charset="0"/>
              <a:ea typeface="Times New Roman" panose="02020603050405020304" pitchFamily="18" charset="0"/>
            </a:endParaRPr>
          </a:p>
          <a:p>
            <a:pPr marR="0" lvl="0"/>
            <a:endParaRPr lang="en-US" sz="1800" b="1" u="sng" dirty="0">
              <a:solidFill>
                <a:srgbClr val="000000"/>
              </a:solidFill>
              <a:effectLst/>
              <a:latin typeface="Times New Roman" panose="02020603050405020304" pitchFamily="18" charset="0"/>
              <a:ea typeface="Times New Roman" panose="02020603050405020304" pitchFamily="18" charset="0"/>
            </a:endParaRPr>
          </a:p>
          <a:p>
            <a:pPr marR="0" lvl="0"/>
            <a:r>
              <a:rPr lang="en-US" sz="1800" b="1" u="sng" dirty="0">
                <a:solidFill>
                  <a:srgbClr val="000000"/>
                </a:solidFill>
                <a:effectLst/>
                <a:latin typeface="Times New Roman" panose="02020603050405020304" pitchFamily="18" charset="0"/>
                <a:ea typeface="Times New Roman" panose="02020603050405020304" pitchFamily="18" charset="0"/>
              </a:rPr>
              <a:t>Example</a:t>
            </a:r>
            <a:r>
              <a:rPr lang="en-US" sz="1800" dirty="0">
                <a:effectLst/>
                <a:latin typeface="Times New Roman" panose="02020603050405020304" pitchFamily="18" charset="0"/>
                <a:ea typeface="Times New Roman" panose="02020603050405020304" pitchFamily="18" charset="0"/>
              </a:rPr>
              <a:t>: One of the operational rules is</a:t>
            </a:r>
            <a:r>
              <a:rPr lang="en-US" sz="1800" dirty="0">
                <a:solidFill>
                  <a:srgbClr val="000000"/>
                </a:solidFill>
                <a:effectLst/>
                <a:latin typeface="Times New Roman" panose="02020603050405020304" pitchFamily="18" charset="0"/>
                <a:ea typeface="Times New Roman" panose="02020603050405020304" pitchFamily="18" charset="0"/>
              </a:rPr>
              <a:t> “</a:t>
            </a:r>
            <a:r>
              <a:rPr lang="en-US" sz="1800" i="1" dirty="0">
                <a:solidFill>
                  <a:srgbClr val="000000"/>
                </a:solidFill>
                <a:effectLst/>
                <a:latin typeface="Times New Roman" panose="02020603050405020304" pitchFamily="18" charset="0"/>
                <a:ea typeface="Times New Roman" panose="02020603050405020304" pitchFamily="18" charset="0"/>
              </a:rPr>
              <a:t>The City will be responsible for maintaining a minimum dissolved oxygen level of 7.0 mg/l at the existing U.S.G.S. </a:t>
            </a:r>
            <a:r>
              <a:rPr lang="en-US" sz="1800" i="1" dirty="0" err="1">
                <a:solidFill>
                  <a:srgbClr val="000000"/>
                </a:solidFill>
                <a:effectLst/>
                <a:latin typeface="Times New Roman" panose="02020603050405020304" pitchFamily="18" charset="0"/>
                <a:ea typeface="Times New Roman" panose="02020603050405020304" pitchFamily="18" charset="0"/>
              </a:rPr>
              <a:t>strean</a:t>
            </a:r>
            <a:r>
              <a:rPr lang="en-US" sz="1800" i="1" dirty="0">
                <a:solidFill>
                  <a:srgbClr val="000000"/>
                </a:solidFill>
                <a:effectLst/>
                <a:latin typeface="Times New Roman" panose="02020603050405020304" pitchFamily="18" charset="0"/>
                <a:ea typeface="Times New Roman" panose="02020603050405020304" pitchFamily="18" charset="0"/>
              </a:rPr>
              <a:t> gage immediately downstream of the proposed tailrace</a:t>
            </a:r>
            <a:r>
              <a:rPr lang="en-US" sz="1800" dirty="0">
                <a:solidFill>
                  <a:srgbClr val="000000"/>
                </a:solidFill>
                <a:effectLst/>
                <a:latin typeface="Times New Roman" panose="02020603050405020304" pitchFamily="18" charset="0"/>
                <a:ea typeface="Times New Roman" panose="02020603050405020304" pitchFamily="18" charset="0"/>
              </a:rPr>
              <a:t>” Rule error by Ukiah city (Actor 1) can lead to not maintaining dissolved oxygen, which will affect directly to the recreational facility (Infrastructure 1) aquatic life. This could lead to a stressor of water quality in the public water supply (Infrastructure 2)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914913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gular Pentagon 2">
            <a:extLst>
              <a:ext uri="{FF2B5EF4-FFF2-40B4-BE49-F238E27FC236}">
                <a16:creationId xmlns:a16="http://schemas.microsoft.com/office/drawing/2014/main" id="{CD93C0DE-FBA0-4588-BB4B-3BD8CEBCA52C}"/>
              </a:ext>
            </a:extLst>
          </p:cNvPr>
          <p:cNvSpPr/>
          <p:nvPr/>
        </p:nvSpPr>
        <p:spPr>
          <a:xfrm>
            <a:off x="1527935" y="1445865"/>
            <a:ext cx="896983" cy="818606"/>
          </a:xfrm>
          <a:prstGeom prst="pentag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R1</a:t>
            </a:r>
          </a:p>
        </p:txBody>
      </p:sp>
      <p:sp>
        <p:nvSpPr>
          <p:cNvPr id="4" name="Oval 3">
            <a:extLst>
              <a:ext uri="{FF2B5EF4-FFF2-40B4-BE49-F238E27FC236}">
                <a16:creationId xmlns:a16="http://schemas.microsoft.com/office/drawing/2014/main" id="{19285C21-2FAD-E260-5DB5-42CD985025D9}"/>
              </a:ext>
            </a:extLst>
          </p:cNvPr>
          <p:cNvSpPr/>
          <p:nvPr/>
        </p:nvSpPr>
        <p:spPr>
          <a:xfrm>
            <a:off x="251310" y="3130432"/>
            <a:ext cx="1463040" cy="97536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Actor 1</a:t>
            </a:r>
          </a:p>
        </p:txBody>
      </p:sp>
      <p:sp>
        <p:nvSpPr>
          <p:cNvPr id="5" name="Rectangle 4">
            <a:extLst>
              <a:ext uri="{FF2B5EF4-FFF2-40B4-BE49-F238E27FC236}">
                <a16:creationId xmlns:a16="http://schemas.microsoft.com/office/drawing/2014/main" id="{A1045A9A-157A-3BC8-1BC9-658B705B1046}"/>
              </a:ext>
            </a:extLst>
          </p:cNvPr>
          <p:cNvSpPr/>
          <p:nvPr/>
        </p:nvSpPr>
        <p:spPr>
          <a:xfrm>
            <a:off x="1979007" y="3269769"/>
            <a:ext cx="1262743" cy="8360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Infra 1</a:t>
            </a:r>
          </a:p>
        </p:txBody>
      </p:sp>
      <p:sp>
        <p:nvSpPr>
          <p:cNvPr id="6" name="Rectangle 5">
            <a:extLst>
              <a:ext uri="{FF2B5EF4-FFF2-40B4-BE49-F238E27FC236}">
                <a16:creationId xmlns:a16="http://schemas.microsoft.com/office/drawing/2014/main" id="{AE0386E9-4B6E-C425-FED9-21F622A15979}"/>
              </a:ext>
            </a:extLst>
          </p:cNvPr>
          <p:cNvSpPr/>
          <p:nvPr/>
        </p:nvSpPr>
        <p:spPr>
          <a:xfrm>
            <a:off x="5110634" y="3269769"/>
            <a:ext cx="1262743" cy="8360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Infra 2</a:t>
            </a:r>
          </a:p>
        </p:txBody>
      </p:sp>
      <p:cxnSp>
        <p:nvCxnSpPr>
          <p:cNvPr id="7" name="Curved Connector 6">
            <a:extLst>
              <a:ext uri="{FF2B5EF4-FFF2-40B4-BE49-F238E27FC236}">
                <a16:creationId xmlns:a16="http://schemas.microsoft.com/office/drawing/2014/main" id="{F63D0DD5-7F6D-DFB7-EEEB-CDCF103F79EF}"/>
              </a:ext>
            </a:extLst>
          </p:cNvPr>
          <p:cNvCxnSpPr>
            <a:cxnSpLocks/>
            <a:stCxn id="4" idx="0"/>
            <a:endCxn id="3" idx="2"/>
          </p:cNvCxnSpPr>
          <p:nvPr/>
        </p:nvCxnSpPr>
        <p:spPr>
          <a:xfrm rot="5400000" flipH="1" flipV="1">
            <a:off x="908056" y="2339244"/>
            <a:ext cx="865963" cy="716414"/>
          </a:xfrm>
          <a:prstGeom prst="curvedConnector3">
            <a:avLst>
              <a:gd name="adj1" fmla="val 50000"/>
            </a:avLst>
          </a:prstGeom>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cxnSp>
        <p:nvCxnSpPr>
          <p:cNvPr id="8" name="Curved Connector 7">
            <a:extLst>
              <a:ext uri="{FF2B5EF4-FFF2-40B4-BE49-F238E27FC236}">
                <a16:creationId xmlns:a16="http://schemas.microsoft.com/office/drawing/2014/main" id="{A7158DC1-433D-C98D-DBC6-E5F3AEEFB240}"/>
              </a:ext>
            </a:extLst>
          </p:cNvPr>
          <p:cNvCxnSpPr>
            <a:cxnSpLocks/>
            <a:endCxn id="6" idx="0"/>
          </p:cNvCxnSpPr>
          <p:nvPr/>
        </p:nvCxnSpPr>
        <p:spPr>
          <a:xfrm>
            <a:off x="4064949" y="2302290"/>
            <a:ext cx="1677057" cy="967479"/>
          </a:xfrm>
          <a:prstGeom prst="curvedConnector2">
            <a:avLst/>
          </a:prstGeom>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cxnSp>
        <p:nvCxnSpPr>
          <p:cNvPr id="9" name="Curved Connector 8">
            <a:extLst>
              <a:ext uri="{FF2B5EF4-FFF2-40B4-BE49-F238E27FC236}">
                <a16:creationId xmlns:a16="http://schemas.microsoft.com/office/drawing/2014/main" id="{4B1E578D-B586-1D48-8D51-D76B05233F08}"/>
              </a:ext>
            </a:extLst>
          </p:cNvPr>
          <p:cNvCxnSpPr>
            <a:cxnSpLocks/>
          </p:cNvCxnSpPr>
          <p:nvPr/>
        </p:nvCxnSpPr>
        <p:spPr>
          <a:xfrm rot="16200000" flipH="1">
            <a:off x="1672146" y="2606571"/>
            <a:ext cx="967479" cy="358916"/>
          </a:xfrm>
          <a:prstGeom prst="curvedConnector3">
            <a:avLst>
              <a:gd name="adj1" fmla="val 50000"/>
            </a:avLst>
          </a:prstGeom>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sp>
        <p:nvSpPr>
          <p:cNvPr id="17" name="Oval 16">
            <a:extLst>
              <a:ext uri="{FF2B5EF4-FFF2-40B4-BE49-F238E27FC236}">
                <a16:creationId xmlns:a16="http://schemas.microsoft.com/office/drawing/2014/main" id="{A8320DD2-FBF5-DA48-1134-EE2BD52B15E2}"/>
              </a:ext>
            </a:extLst>
          </p:cNvPr>
          <p:cNvSpPr/>
          <p:nvPr/>
        </p:nvSpPr>
        <p:spPr>
          <a:xfrm>
            <a:off x="3443956" y="3200100"/>
            <a:ext cx="1463040" cy="97536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Actor 1 or 2</a:t>
            </a:r>
          </a:p>
        </p:txBody>
      </p:sp>
      <p:sp>
        <p:nvSpPr>
          <p:cNvPr id="19" name="Regular Pentagon 18">
            <a:extLst>
              <a:ext uri="{FF2B5EF4-FFF2-40B4-BE49-F238E27FC236}">
                <a16:creationId xmlns:a16="http://schemas.microsoft.com/office/drawing/2014/main" id="{BF3B528B-8741-D2F8-E034-CEE2C116DEC2}"/>
              </a:ext>
            </a:extLst>
          </p:cNvPr>
          <p:cNvSpPr/>
          <p:nvPr/>
        </p:nvSpPr>
        <p:spPr>
          <a:xfrm>
            <a:off x="3296340" y="1445865"/>
            <a:ext cx="896983" cy="818606"/>
          </a:xfrm>
          <a:prstGeom prst="pentagon">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R2</a:t>
            </a:r>
          </a:p>
        </p:txBody>
      </p:sp>
      <p:cxnSp>
        <p:nvCxnSpPr>
          <p:cNvPr id="29" name="Curved Connector 28">
            <a:extLst>
              <a:ext uri="{FF2B5EF4-FFF2-40B4-BE49-F238E27FC236}">
                <a16:creationId xmlns:a16="http://schemas.microsoft.com/office/drawing/2014/main" id="{769696C3-F943-8ADA-8241-843214401434}"/>
              </a:ext>
            </a:extLst>
          </p:cNvPr>
          <p:cNvCxnSpPr>
            <a:cxnSpLocks/>
            <a:stCxn id="17" idx="0"/>
            <a:endCxn id="19" idx="3"/>
          </p:cNvCxnSpPr>
          <p:nvPr/>
        </p:nvCxnSpPr>
        <p:spPr>
          <a:xfrm rot="16200000" flipV="1">
            <a:off x="3492340" y="2516964"/>
            <a:ext cx="935629" cy="430644"/>
          </a:xfrm>
          <a:prstGeom prst="curvedConnector3">
            <a:avLst>
              <a:gd name="adj1" fmla="val 32872"/>
            </a:avLst>
          </a:prstGeom>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cxnSp>
        <p:nvCxnSpPr>
          <p:cNvPr id="36" name="Curved Connector 35">
            <a:extLst>
              <a:ext uri="{FF2B5EF4-FFF2-40B4-BE49-F238E27FC236}">
                <a16:creationId xmlns:a16="http://schemas.microsoft.com/office/drawing/2014/main" id="{4289C886-5C2E-9B00-C519-4BD72F6A4677}"/>
              </a:ext>
            </a:extLst>
          </p:cNvPr>
          <p:cNvCxnSpPr>
            <a:cxnSpLocks/>
            <a:stCxn id="5" idx="0"/>
            <a:endCxn id="19" idx="2"/>
          </p:cNvCxnSpPr>
          <p:nvPr/>
        </p:nvCxnSpPr>
        <p:spPr>
          <a:xfrm rot="5400000" flipH="1" flipV="1">
            <a:off x="2536364" y="2338484"/>
            <a:ext cx="1005300" cy="857270"/>
          </a:xfrm>
          <a:prstGeom prst="curvedConnector3">
            <a:avLst>
              <a:gd name="adj1" fmla="val 50000"/>
            </a:avLst>
          </a:prstGeom>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8ED961B3-6792-F802-9013-DB994179FC1E}"/>
              </a:ext>
            </a:extLst>
          </p:cNvPr>
          <p:cNvSpPr txBox="1"/>
          <p:nvPr/>
        </p:nvSpPr>
        <p:spPr>
          <a:xfrm>
            <a:off x="6513477" y="335845"/>
            <a:ext cx="5243094" cy="5909310"/>
          </a:xfrm>
          <a:prstGeom prst="rect">
            <a:avLst/>
          </a:prstGeom>
          <a:noFill/>
        </p:spPr>
        <p:txBody>
          <a:bodyPr wrap="square">
            <a:spAutoFit/>
          </a:bodyPr>
          <a:lstStyle/>
          <a:p>
            <a:pPr marR="0" lvl="0" algn="just"/>
            <a:r>
              <a:rPr lang="en-US" sz="1800" b="1" dirty="0">
                <a:solidFill>
                  <a:srgbClr val="000000"/>
                </a:solidFill>
                <a:effectLst/>
                <a:latin typeface="Times New Roman" panose="02020603050405020304" pitchFamily="18" charset="0"/>
                <a:ea typeface="Times New Roman" panose="02020603050405020304" pitchFamily="18" charset="0"/>
              </a:rPr>
              <a:t>Type 2 (Indirect Rule-Induced Cascade)</a:t>
            </a:r>
            <a:r>
              <a:rPr lang="en-US" sz="1800" dirty="0">
                <a:solidFill>
                  <a:srgbClr val="000000"/>
                </a:solidFill>
                <a:effectLst/>
                <a:latin typeface="Times New Roman" panose="02020603050405020304" pitchFamily="18" charset="0"/>
                <a:ea typeface="Times New Roman" panose="02020603050405020304" pitchFamily="18" charset="0"/>
              </a:rPr>
              <a:t>: Occurs when a rule-induced error by one actor (Actor 1) affects Infrastructure 1, which then either triggers another rule-based error by the same or a different actor (Actor 1 or 2), subsequently impacting Infrastructure 2.</a:t>
            </a:r>
            <a:br>
              <a:rPr lang="en-US" sz="1800" dirty="0">
                <a:solidFill>
                  <a:srgbClr val="000000"/>
                </a:solidFill>
                <a:effectLst/>
                <a:latin typeface="Times New Roman" panose="02020603050405020304" pitchFamily="18" charset="0"/>
                <a:ea typeface="Times New Roman" panose="02020603050405020304" pitchFamily="18" charset="0"/>
              </a:rPr>
            </a:br>
            <a:r>
              <a:rPr lang="en-US" sz="1800" dirty="0">
                <a:solidFill>
                  <a:srgbClr val="000000"/>
                </a:solidFill>
                <a:effectLst/>
                <a:latin typeface="Times New Roman" panose="02020603050405020304" pitchFamily="18" charset="0"/>
                <a:ea typeface="Times New Roman" panose="02020603050405020304" pitchFamily="18" charset="0"/>
              </a:rPr>
              <a:t>(</a:t>
            </a:r>
            <a:r>
              <a:rPr lang="en-US" sz="1800" b="1" dirty="0">
                <a:solidFill>
                  <a:srgbClr val="000000"/>
                </a:solidFill>
                <a:effectLst/>
                <a:latin typeface="Times New Roman" panose="02020603050405020304" pitchFamily="18" charset="0"/>
                <a:ea typeface="Times New Roman" panose="02020603050405020304" pitchFamily="18" charset="0"/>
              </a:rPr>
              <a:t>Rule-error occurs (actor 1) </a:t>
            </a:r>
            <a:r>
              <a:rPr lang="en-US" sz="1800" dirty="0">
                <a:solidFill>
                  <a:srgbClr val="000000"/>
                </a:solidFill>
                <a:effectLst/>
                <a:latin typeface="Times New Roman" panose="02020603050405020304" pitchFamily="18" charset="0"/>
                <a:ea typeface="Times New Roman" panose="02020603050405020304" pitchFamily="18" charset="0"/>
                <a:sym typeface="Wingdings" pitchFamily="2" charset="2"/>
              </a:rPr>
              <a:t></a:t>
            </a:r>
            <a:r>
              <a:rPr lang="en-US" sz="1800" b="1" dirty="0">
                <a:solidFill>
                  <a:srgbClr val="000000"/>
                </a:solidFill>
                <a:effectLst/>
                <a:latin typeface="Times New Roman" panose="02020603050405020304" pitchFamily="18" charset="0"/>
                <a:ea typeface="Times New Roman" panose="02020603050405020304" pitchFamily="18" charset="0"/>
              </a:rPr>
              <a:t> Infra. 1 affected </a:t>
            </a:r>
            <a:r>
              <a:rPr lang="en-US" sz="1800" dirty="0">
                <a:solidFill>
                  <a:srgbClr val="000000"/>
                </a:solidFill>
                <a:effectLst/>
                <a:latin typeface="Times New Roman" panose="02020603050405020304" pitchFamily="18" charset="0"/>
                <a:ea typeface="Times New Roman" panose="02020603050405020304" pitchFamily="18" charset="0"/>
                <a:sym typeface="Wingdings" pitchFamily="2" charset="2"/>
              </a:rPr>
              <a:t></a:t>
            </a:r>
            <a:r>
              <a:rPr lang="en-US" sz="1800" b="1" dirty="0">
                <a:solidFill>
                  <a:srgbClr val="000000"/>
                </a:solidFill>
                <a:effectLst/>
                <a:latin typeface="Times New Roman" panose="02020603050405020304" pitchFamily="18" charset="0"/>
                <a:ea typeface="Times New Roman" panose="02020603050405020304" pitchFamily="18" charset="0"/>
              </a:rPr>
              <a:t> Rule-error occurs (actor 1 or actor 2) </a:t>
            </a:r>
            <a:r>
              <a:rPr lang="en-US" sz="1800" dirty="0">
                <a:solidFill>
                  <a:srgbClr val="000000"/>
                </a:solidFill>
                <a:effectLst/>
                <a:latin typeface="Times New Roman" panose="02020603050405020304" pitchFamily="18" charset="0"/>
                <a:ea typeface="Times New Roman" panose="02020603050405020304" pitchFamily="18" charset="0"/>
                <a:sym typeface="Wingdings" pitchFamily="2" charset="2"/>
              </a:rPr>
              <a:t></a:t>
            </a:r>
            <a:r>
              <a:rPr lang="en-US" sz="1800" b="1" dirty="0">
                <a:solidFill>
                  <a:srgbClr val="000000"/>
                </a:solidFill>
                <a:effectLst/>
                <a:latin typeface="Times New Roman" panose="02020603050405020304" pitchFamily="18" charset="0"/>
                <a:ea typeface="Times New Roman" panose="02020603050405020304" pitchFamily="18" charset="0"/>
              </a:rPr>
              <a:t> Infra. 2 affected)</a:t>
            </a:r>
            <a:endParaRPr lang="en-US" dirty="0">
              <a:latin typeface="Times New Roman" panose="02020603050405020304" pitchFamily="18" charset="0"/>
              <a:ea typeface="Times New Roman" panose="02020603050405020304" pitchFamily="18" charset="0"/>
            </a:endParaRPr>
          </a:p>
          <a:p>
            <a:pPr marR="0" lvl="0" algn="just"/>
            <a:endParaRPr lang="en-US" sz="1800" b="1" u="sng" dirty="0">
              <a:solidFill>
                <a:srgbClr val="000000"/>
              </a:solidFill>
              <a:effectLst/>
              <a:latin typeface="Times New Roman" panose="02020603050405020304" pitchFamily="18" charset="0"/>
              <a:ea typeface="Times New Roman" panose="02020603050405020304" pitchFamily="18" charset="0"/>
            </a:endParaRPr>
          </a:p>
          <a:p>
            <a:pPr marR="0" lvl="0" algn="just"/>
            <a:r>
              <a:rPr lang="en-US" sz="1800" b="1" u="sng" dirty="0">
                <a:solidFill>
                  <a:srgbClr val="000000"/>
                </a:solidFill>
                <a:effectLst/>
                <a:latin typeface="Times New Roman" panose="02020603050405020304" pitchFamily="18" charset="0"/>
                <a:ea typeface="Times New Roman" panose="02020603050405020304" pitchFamily="18" charset="0"/>
              </a:rPr>
              <a:t>Example</a:t>
            </a:r>
            <a:r>
              <a:rPr lang="en-US" sz="1800" dirty="0">
                <a:solidFill>
                  <a:srgbClr val="000000"/>
                </a:solidFill>
                <a:effectLst/>
                <a:latin typeface="Times New Roman" panose="02020603050405020304" pitchFamily="18" charset="0"/>
                <a:ea typeface="Times New Roman" panose="02020603050405020304" pitchFamily="18" charset="0"/>
              </a:rPr>
              <a:t>: Described rule “</a:t>
            </a:r>
            <a:r>
              <a:rPr lang="en-US" sz="1800" i="1" dirty="0">
                <a:solidFill>
                  <a:srgbClr val="000000"/>
                </a:solidFill>
                <a:effectLst/>
                <a:latin typeface="Times New Roman" panose="02020603050405020304" pitchFamily="18" charset="0"/>
                <a:ea typeface="Times New Roman" panose="02020603050405020304" pitchFamily="18" charset="0"/>
              </a:rPr>
              <a:t>All water releases from Coyote Dam will be determined by the Corps</a:t>
            </a:r>
            <a:r>
              <a:rPr lang="en-US" sz="1800" dirty="0">
                <a:solidFill>
                  <a:srgbClr val="000000"/>
                </a:solidFill>
                <a:effectLst/>
                <a:latin typeface="Times New Roman" panose="02020603050405020304" pitchFamily="18" charset="0"/>
                <a:ea typeface="Times New Roman" panose="02020603050405020304" pitchFamily="18" charset="0"/>
              </a:rPr>
              <a:t>.” If a rule error occurs and USACE (Actor 1) fails to provide the release schedule on time. It will affect reservoir operations since it may not receive the information feed. It will lead to a consequent rule error in Ukiah City (Actor 2). The rule states, “</a:t>
            </a:r>
            <a:r>
              <a:rPr lang="en-US" sz="1800" i="1" dirty="0">
                <a:solidFill>
                  <a:srgbClr val="000000"/>
                </a:solidFill>
                <a:effectLst/>
                <a:latin typeface="Times New Roman" panose="02020603050405020304" pitchFamily="18" charset="0"/>
                <a:ea typeface="Times New Roman" panose="02020603050405020304" pitchFamily="18" charset="0"/>
              </a:rPr>
              <a:t>The City, after receiving the flow release schedules, shall provide an operations program for that period.” </a:t>
            </a:r>
            <a:r>
              <a:rPr lang="en-US" sz="1800" dirty="0">
                <a:solidFill>
                  <a:srgbClr val="000000"/>
                </a:solidFill>
                <a:effectLst/>
                <a:latin typeface="Times New Roman" panose="02020603050405020304" pitchFamily="18" charset="0"/>
                <a:ea typeface="Times New Roman" panose="02020603050405020304" pitchFamily="18" charset="0"/>
              </a:rPr>
              <a:t>Without an operations program, the automated controller of the reservoir will not receive information feed.</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3211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093EDCFE-D63F-4B6E-AF90-EBF34E706594}"/>
              </a:ext>
            </a:extLst>
          </p:cNvPr>
          <p:cNvGrpSpPr/>
          <p:nvPr/>
        </p:nvGrpSpPr>
        <p:grpSpPr>
          <a:xfrm>
            <a:off x="562120" y="325702"/>
            <a:ext cx="5660136" cy="3694175"/>
            <a:chOff x="3090672" y="256033"/>
            <a:chExt cx="5660136" cy="3694175"/>
          </a:xfrm>
        </p:grpSpPr>
        <p:grpSp>
          <p:nvGrpSpPr>
            <p:cNvPr id="14" name="Group 13">
              <a:extLst>
                <a:ext uri="{FF2B5EF4-FFF2-40B4-BE49-F238E27FC236}">
                  <a16:creationId xmlns:a16="http://schemas.microsoft.com/office/drawing/2014/main" id="{6D43C4C9-5043-6CE1-DF25-9F002EF05C7C}"/>
                </a:ext>
              </a:extLst>
            </p:cNvPr>
            <p:cNvGrpSpPr/>
            <p:nvPr/>
          </p:nvGrpSpPr>
          <p:grpSpPr>
            <a:xfrm>
              <a:off x="3090672" y="256033"/>
              <a:ext cx="5660136" cy="3694175"/>
              <a:chOff x="3282696" y="905257"/>
              <a:chExt cx="5660136" cy="3694175"/>
            </a:xfrm>
            <a:noFill/>
            <a:scene3d>
              <a:camera prst="isometricOffAxis1Top">
                <a:rot lat="19200000" lon="18600000" rev="3458552"/>
              </a:camera>
              <a:lightRig rig="threePt" dir="t"/>
            </a:scene3d>
          </p:grpSpPr>
          <p:grpSp>
            <p:nvGrpSpPr>
              <p:cNvPr id="9" name="Group 8">
                <a:extLst>
                  <a:ext uri="{FF2B5EF4-FFF2-40B4-BE49-F238E27FC236}">
                    <a16:creationId xmlns:a16="http://schemas.microsoft.com/office/drawing/2014/main" id="{BB4C792B-56E5-397A-8456-80DB47F69ADA}"/>
                  </a:ext>
                </a:extLst>
              </p:cNvPr>
              <p:cNvGrpSpPr/>
              <p:nvPr/>
            </p:nvGrpSpPr>
            <p:grpSpPr>
              <a:xfrm>
                <a:off x="3506474" y="1414514"/>
                <a:ext cx="4859987" cy="2667601"/>
                <a:chOff x="3506474" y="1414514"/>
                <a:chExt cx="4859987" cy="2667601"/>
              </a:xfrm>
              <a:grpFill/>
            </p:grpSpPr>
            <p:sp>
              <p:nvSpPr>
                <p:cNvPr id="2" name="Regular Pentagon 1">
                  <a:extLst>
                    <a:ext uri="{FF2B5EF4-FFF2-40B4-BE49-F238E27FC236}">
                      <a16:creationId xmlns:a16="http://schemas.microsoft.com/office/drawing/2014/main" id="{4EDF5136-E4E9-1841-879F-B09CDA82527B}"/>
                    </a:ext>
                  </a:extLst>
                </p:cNvPr>
                <p:cNvSpPr/>
                <p:nvPr/>
              </p:nvSpPr>
              <p:spPr>
                <a:xfrm>
                  <a:off x="4661715" y="1414514"/>
                  <a:ext cx="896983" cy="818606"/>
                </a:xfrm>
                <a:prstGeom prst="pentagon">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dirty="0"/>
                    <a:t>R1</a:t>
                  </a:r>
                </a:p>
              </p:txBody>
            </p:sp>
            <p:sp>
              <p:nvSpPr>
                <p:cNvPr id="3" name="Oval 2">
                  <a:extLst>
                    <a:ext uri="{FF2B5EF4-FFF2-40B4-BE49-F238E27FC236}">
                      <a16:creationId xmlns:a16="http://schemas.microsoft.com/office/drawing/2014/main" id="{41C5541F-FEFA-E8DA-EC02-D381A98DBAC3}"/>
                    </a:ext>
                  </a:extLst>
                </p:cNvPr>
                <p:cNvSpPr/>
                <p:nvPr/>
              </p:nvSpPr>
              <p:spPr>
                <a:xfrm>
                  <a:off x="3506474" y="3106755"/>
                  <a:ext cx="1463040" cy="975360"/>
                </a:xfrm>
                <a:prstGeom prst="ellipse">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dirty="0"/>
                    <a:t>Actor 1</a:t>
                  </a:r>
                </a:p>
              </p:txBody>
            </p:sp>
            <p:sp>
              <p:nvSpPr>
                <p:cNvPr id="4" name="Rectangle 3">
                  <a:extLst>
                    <a:ext uri="{FF2B5EF4-FFF2-40B4-BE49-F238E27FC236}">
                      <a16:creationId xmlns:a16="http://schemas.microsoft.com/office/drawing/2014/main" id="{2CDE9A8F-1133-9281-D923-F04A920E3A95}"/>
                    </a:ext>
                  </a:extLst>
                </p:cNvPr>
                <p:cNvSpPr/>
                <p:nvPr/>
              </p:nvSpPr>
              <p:spPr>
                <a:xfrm>
                  <a:off x="5182940" y="3246092"/>
                  <a:ext cx="1262743" cy="836023"/>
                </a:xfrm>
                <a:prstGeom prst="rect">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dirty="0"/>
                    <a:t>Infra 1</a:t>
                  </a:r>
                </a:p>
              </p:txBody>
            </p:sp>
            <p:sp>
              <p:nvSpPr>
                <p:cNvPr id="5" name="Rectangle 4">
                  <a:extLst>
                    <a:ext uri="{FF2B5EF4-FFF2-40B4-BE49-F238E27FC236}">
                      <a16:creationId xmlns:a16="http://schemas.microsoft.com/office/drawing/2014/main" id="{C5BA629A-A034-043E-E78E-CD68AA704AB6}"/>
                    </a:ext>
                  </a:extLst>
                </p:cNvPr>
                <p:cNvSpPr/>
                <p:nvPr/>
              </p:nvSpPr>
              <p:spPr>
                <a:xfrm>
                  <a:off x="7103718" y="3246092"/>
                  <a:ext cx="1262743" cy="836023"/>
                </a:xfrm>
                <a:prstGeom prst="rect">
                  <a:avLst/>
                </a:prstGeom>
                <a:grpFill/>
              </p:spPr>
              <p:style>
                <a:lnRef idx="2">
                  <a:schemeClr val="dk1"/>
                </a:lnRef>
                <a:fillRef idx="1">
                  <a:schemeClr val="lt1"/>
                </a:fillRef>
                <a:effectRef idx="0">
                  <a:schemeClr val="dk1"/>
                </a:effectRef>
                <a:fontRef idx="minor">
                  <a:schemeClr val="dk1"/>
                </a:fontRef>
              </p:style>
              <p:txBody>
                <a:bodyPr rtlCol="0" anchor="ctr"/>
                <a:lstStyle/>
                <a:p>
                  <a:pPr algn="ctr"/>
                  <a:r>
                    <a:rPr lang="en-US" dirty="0"/>
                    <a:t>Infra 2</a:t>
                  </a:r>
                </a:p>
              </p:txBody>
            </p:sp>
            <p:cxnSp>
              <p:nvCxnSpPr>
                <p:cNvPr id="6" name="Curved Connector 5">
                  <a:extLst>
                    <a:ext uri="{FF2B5EF4-FFF2-40B4-BE49-F238E27FC236}">
                      <a16:creationId xmlns:a16="http://schemas.microsoft.com/office/drawing/2014/main" id="{69E28D62-838D-EB06-38DB-930E942ACF3C}"/>
                    </a:ext>
                  </a:extLst>
                </p:cNvPr>
                <p:cNvCxnSpPr>
                  <a:cxnSpLocks/>
                  <a:stCxn id="3" idx="0"/>
                  <a:endCxn id="2" idx="2"/>
                </p:cNvCxnSpPr>
                <p:nvPr/>
              </p:nvCxnSpPr>
              <p:spPr>
                <a:xfrm rot="5400000" flipH="1" flipV="1">
                  <a:off x="4098691" y="2372422"/>
                  <a:ext cx="873637" cy="595030"/>
                </a:xfrm>
                <a:prstGeom prst="curvedConnector3">
                  <a:avLst>
                    <a:gd name="adj1" fmla="val 50000"/>
                  </a:avLst>
                </a:prstGeom>
                <a:grpFill/>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cxnSp>
              <p:nvCxnSpPr>
                <p:cNvPr id="8" name="Curved Connector 7">
                  <a:extLst>
                    <a:ext uri="{FF2B5EF4-FFF2-40B4-BE49-F238E27FC236}">
                      <a16:creationId xmlns:a16="http://schemas.microsoft.com/office/drawing/2014/main" id="{9ED386C4-1112-2A63-5FAB-634C4BA71BEC}"/>
                    </a:ext>
                  </a:extLst>
                </p:cNvPr>
                <p:cNvCxnSpPr>
                  <a:cxnSpLocks/>
                </p:cNvCxnSpPr>
                <p:nvPr/>
              </p:nvCxnSpPr>
              <p:spPr>
                <a:xfrm rot="16200000" flipH="1">
                  <a:off x="4783409" y="2582894"/>
                  <a:ext cx="967479" cy="358916"/>
                </a:xfrm>
                <a:prstGeom prst="curvedConnector3">
                  <a:avLst>
                    <a:gd name="adj1" fmla="val 50000"/>
                  </a:avLst>
                </a:prstGeom>
                <a:grpFill/>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grpSp>
          <p:sp>
            <p:nvSpPr>
              <p:cNvPr id="12" name="Rectangle 11">
                <a:extLst>
                  <a:ext uri="{FF2B5EF4-FFF2-40B4-BE49-F238E27FC236}">
                    <a16:creationId xmlns:a16="http://schemas.microsoft.com/office/drawing/2014/main" id="{02F20C36-DD23-8B3C-FF8E-A8486E57061D}"/>
                  </a:ext>
                </a:extLst>
              </p:cNvPr>
              <p:cNvSpPr/>
              <p:nvPr/>
            </p:nvSpPr>
            <p:spPr>
              <a:xfrm>
                <a:off x="3282696" y="905257"/>
                <a:ext cx="5660136" cy="3694175"/>
              </a:xfrm>
              <a:prstGeom prst="rect">
                <a:avLst/>
              </a:prstGeom>
              <a:grpFill/>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grpSp>
        <p:sp>
          <p:nvSpPr>
            <p:cNvPr id="15" name="TextBox 14">
              <a:extLst>
                <a:ext uri="{FF2B5EF4-FFF2-40B4-BE49-F238E27FC236}">
                  <a16:creationId xmlns:a16="http://schemas.microsoft.com/office/drawing/2014/main" id="{B28DB745-488A-64F8-DCFA-CBF4A06EF136}"/>
                </a:ext>
              </a:extLst>
            </p:cNvPr>
            <p:cNvSpPr txBox="1"/>
            <p:nvPr/>
          </p:nvSpPr>
          <p:spPr>
            <a:xfrm rot="20351573">
              <a:off x="5062941" y="838419"/>
              <a:ext cx="2133765" cy="323165"/>
            </a:xfrm>
            <a:prstGeom prst="rect">
              <a:avLst/>
            </a:prstGeom>
            <a:noFill/>
          </p:spPr>
          <p:txBody>
            <a:bodyPr wrap="square" rtlCol="0">
              <a:spAutoFit/>
            </a:bodyPr>
            <a:lstStyle/>
            <a:p>
              <a:r>
                <a:rPr lang="en-US" sz="1500" dirty="0">
                  <a:latin typeface="Times New Roman" panose="02020603050405020304" pitchFamily="18" charset="0"/>
                  <a:cs typeface="Times New Roman" panose="02020603050405020304" pitchFamily="18" charset="0"/>
                </a:rPr>
                <a:t>Rule mediated network</a:t>
              </a:r>
            </a:p>
          </p:txBody>
        </p:sp>
      </p:grpSp>
      <p:grpSp>
        <p:nvGrpSpPr>
          <p:cNvPr id="23" name="Group 22">
            <a:extLst>
              <a:ext uri="{FF2B5EF4-FFF2-40B4-BE49-F238E27FC236}">
                <a16:creationId xmlns:a16="http://schemas.microsoft.com/office/drawing/2014/main" id="{018B9037-85BD-A359-8D40-D3381991367B}"/>
              </a:ext>
            </a:extLst>
          </p:cNvPr>
          <p:cNvGrpSpPr/>
          <p:nvPr/>
        </p:nvGrpSpPr>
        <p:grpSpPr>
          <a:xfrm>
            <a:off x="2133180" y="3347112"/>
            <a:ext cx="5660136" cy="2770632"/>
            <a:chOff x="4680488" y="3429000"/>
            <a:chExt cx="5660136" cy="2770632"/>
          </a:xfrm>
          <a:scene3d>
            <a:camera prst="isometricOffAxis1Top">
              <a:rot lat="19200000" lon="18600000" rev="3458552"/>
            </a:camera>
            <a:lightRig rig="threePt" dir="t"/>
          </a:scene3d>
        </p:grpSpPr>
        <p:sp>
          <p:nvSpPr>
            <p:cNvPr id="17" name="Rectangle 16">
              <a:extLst>
                <a:ext uri="{FF2B5EF4-FFF2-40B4-BE49-F238E27FC236}">
                  <a16:creationId xmlns:a16="http://schemas.microsoft.com/office/drawing/2014/main" id="{51DD2EE1-B5D7-1CFC-8DD3-DE8E12AE2F98}"/>
                </a:ext>
              </a:extLst>
            </p:cNvPr>
            <p:cNvSpPr/>
            <p:nvPr/>
          </p:nvSpPr>
          <p:spPr>
            <a:xfrm>
              <a:off x="5672639" y="4307917"/>
              <a:ext cx="1262743" cy="8360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Infra 1</a:t>
              </a:r>
            </a:p>
          </p:txBody>
        </p:sp>
        <p:sp>
          <p:nvSpPr>
            <p:cNvPr id="18" name="Rectangle 17">
              <a:extLst>
                <a:ext uri="{FF2B5EF4-FFF2-40B4-BE49-F238E27FC236}">
                  <a16:creationId xmlns:a16="http://schemas.microsoft.com/office/drawing/2014/main" id="{6DC8C58D-77BD-7C3B-FDD1-FF43587079E5}"/>
                </a:ext>
              </a:extLst>
            </p:cNvPr>
            <p:cNvSpPr/>
            <p:nvPr/>
          </p:nvSpPr>
          <p:spPr>
            <a:xfrm>
              <a:off x="8015814" y="4265023"/>
              <a:ext cx="1262743" cy="83602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Infra 2</a:t>
              </a:r>
            </a:p>
          </p:txBody>
        </p:sp>
        <p:sp>
          <p:nvSpPr>
            <p:cNvPr id="19" name="Rectangle 18">
              <a:extLst>
                <a:ext uri="{FF2B5EF4-FFF2-40B4-BE49-F238E27FC236}">
                  <a16:creationId xmlns:a16="http://schemas.microsoft.com/office/drawing/2014/main" id="{FEFD09BA-D6C7-0935-FD63-2CD68F2EF07B}"/>
                </a:ext>
              </a:extLst>
            </p:cNvPr>
            <p:cNvSpPr/>
            <p:nvPr/>
          </p:nvSpPr>
          <p:spPr>
            <a:xfrm>
              <a:off x="4680488" y="3429000"/>
              <a:ext cx="5660136" cy="2770632"/>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cxnSp>
          <p:nvCxnSpPr>
            <p:cNvPr id="20" name="Curved Connector 19">
              <a:extLst>
                <a:ext uri="{FF2B5EF4-FFF2-40B4-BE49-F238E27FC236}">
                  <a16:creationId xmlns:a16="http://schemas.microsoft.com/office/drawing/2014/main" id="{1C0DB8B7-990E-36EF-A070-75C21B4058DB}"/>
                </a:ext>
              </a:extLst>
            </p:cNvPr>
            <p:cNvCxnSpPr>
              <a:cxnSpLocks/>
              <a:stCxn id="17" idx="0"/>
              <a:endCxn id="18" idx="0"/>
            </p:cNvCxnSpPr>
            <p:nvPr/>
          </p:nvCxnSpPr>
          <p:spPr>
            <a:xfrm rot="5400000" flipH="1" flipV="1">
              <a:off x="7454151" y="3114883"/>
              <a:ext cx="42894" cy="2343175"/>
            </a:xfrm>
            <a:prstGeom prst="curvedConnector3">
              <a:avLst>
                <a:gd name="adj1" fmla="val 632942"/>
              </a:avLst>
            </a:prstGeom>
            <a:ln>
              <a:solidFill>
                <a:schemeClr val="tx1"/>
              </a:solidFill>
              <a:headEnd type="oval" w="lg" len="lg"/>
              <a:tailEnd type="triangle" w="lg" len="lg"/>
            </a:ln>
          </p:spPr>
          <p:style>
            <a:lnRef idx="2">
              <a:schemeClr val="accent1"/>
            </a:lnRef>
            <a:fillRef idx="0">
              <a:schemeClr val="accent1"/>
            </a:fillRef>
            <a:effectRef idx="1">
              <a:schemeClr val="accent1"/>
            </a:effectRef>
            <a:fontRef idx="minor">
              <a:schemeClr val="tx1"/>
            </a:fontRef>
          </p:style>
        </p:cxnSp>
      </p:grpSp>
      <p:sp>
        <p:nvSpPr>
          <p:cNvPr id="25" name="TextBox 24">
            <a:extLst>
              <a:ext uri="{FF2B5EF4-FFF2-40B4-BE49-F238E27FC236}">
                <a16:creationId xmlns:a16="http://schemas.microsoft.com/office/drawing/2014/main" id="{E3ECE7EB-0187-9ECF-8526-33E228D4E0EF}"/>
              </a:ext>
            </a:extLst>
          </p:cNvPr>
          <p:cNvSpPr txBox="1"/>
          <p:nvPr/>
        </p:nvSpPr>
        <p:spPr>
          <a:xfrm rot="20368517">
            <a:off x="3600297" y="5010303"/>
            <a:ext cx="4166375" cy="323165"/>
          </a:xfrm>
          <a:prstGeom prst="rect">
            <a:avLst/>
          </a:prstGeom>
          <a:noFill/>
        </p:spPr>
        <p:txBody>
          <a:bodyPr wrap="square" rtlCol="0">
            <a:spAutoFit/>
          </a:bodyPr>
          <a:lstStyle/>
          <a:p>
            <a:r>
              <a:rPr lang="en-US" sz="1500" dirty="0">
                <a:latin typeface="Times New Roman" panose="02020603050405020304" pitchFamily="18" charset="0"/>
                <a:cs typeface="Times New Roman" panose="02020603050405020304" pitchFamily="18" charset="0"/>
              </a:rPr>
              <a:t>Other network  (physical or geographical or cyber)</a:t>
            </a:r>
          </a:p>
        </p:txBody>
      </p:sp>
      <p:cxnSp>
        <p:nvCxnSpPr>
          <p:cNvPr id="27" name="Straight Connector 26">
            <a:extLst>
              <a:ext uri="{FF2B5EF4-FFF2-40B4-BE49-F238E27FC236}">
                <a16:creationId xmlns:a16="http://schemas.microsoft.com/office/drawing/2014/main" id="{5119AC32-CEF9-5F66-4CC4-2B67C4C8C8D1}"/>
              </a:ext>
            </a:extLst>
          </p:cNvPr>
          <p:cNvCxnSpPr/>
          <p:nvPr/>
        </p:nvCxnSpPr>
        <p:spPr>
          <a:xfrm>
            <a:off x="3890536" y="2822013"/>
            <a:ext cx="73152" cy="1910415"/>
          </a:xfrm>
          <a:prstGeom prst="line">
            <a:avLst/>
          </a:prstGeom>
          <a:ln>
            <a:solidFill>
              <a:srgbClr val="FF0000"/>
            </a:solidFill>
            <a:prstDash val="sysDot"/>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4194C7DA-D5BA-A036-F2E2-4164968FCA6E}"/>
              </a:ext>
            </a:extLst>
          </p:cNvPr>
          <p:cNvCxnSpPr/>
          <p:nvPr/>
        </p:nvCxnSpPr>
        <p:spPr>
          <a:xfrm>
            <a:off x="5445887" y="2282382"/>
            <a:ext cx="73152" cy="1910415"/>
          </a:xfrm>
          <a:prstGeom prst="line">
            <a:avLst/>
          </a:prstGeom>
          <a:ln>
            <a:solidFill>
              <a:srgbClr val="FF0000"/>
            </a:solidFill>
            <a:prstDash val="sysDot"/>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7702754B-F164-311E-3E5F-5DC20F066D92}"/>
              </a:ext>
            </a:extLst>
          </p:cNvPr>
          <p:cNvSpPr txBox="1"/>
          <p:nvPr/>
        </p:nvSpPr>
        <p:spPr>
          <a:xfrm>
            <a:off x="8047981" y="325702"/>
            <a:ext cx="4039516" cy="5632311"/>
          </a:xfrm>
          <a:prstGeom prst="rect">
            <a:avLst/>
          </a:prstGeom>
          <a:noFill/>
        </p:spPr>
        <p:txBody>
          <a:bodyPr wrap="square">
            <a:spAutoFit/>
          </a:bodyPr>
          <a:lstStyle/>
          <a:p>
            <a:pPr marR="0" lvl="0"/>
            <a:r>
              <a:rPr lang="en-US" sz="1800" b="1" dirty="0">
                <a:solidFill>
                  <a:srgbClr val="000000"/>
                </a:solidFill>
                <a:effectLst/>
                <a:latin typeface="Times New Roman" panose="02020603050405020304" pitchFamily="18" charset="0"/>
                <a:ea typeface="Times New Roman" panose="02020603050405020304" pitchFamily="18" charset="0"/>
              </a:rPr>
              <a:t>Type 3 (Hybrid Logical)</a:t>
            </a:r>
            <a:r>
              <a:rPr lang="en-US" sz="1800" dirty="0">
                <a:solidFill>
                  <a:srgbClr val="000000"/>
                </a:solidFill>
                <a:effectLst/>
                <a:latin typeface="Times New Roman" panose="02020603050405020304" pitchFamily="18" charset="0"/>
                <a:ea typeface="Times New Roman" panose="02020603050405020304" pitchFamily="18" charset="0"/>
              </a:rPr>
              <a:t>: Arises when a logical rule induced error (human decision by actor 1) triggers disruptions in Infrastructure 1 that propagate through either cyber, physical, or geographical interdependency to affect Infrastructure 2.</a:t>
            </a:r>
            <a:br>
              <a:rPr lang="en-US" sz="1800" dirty="0">
                <a:solidFill>
                  <a:srgbClr val="000000"/>
                </a:solidFill>
                <a:effectLst/>
                <a:latin typeface="Times New Roman" panose="02020603050405020304" pitchFamily="18" charset="0"/>
                <a:ea typeface="Times New Roman" panose="02020603050405020304" pitchFamily="18" charset="0"/>
              </a:rPr>
            </a:br>
            <a:r>
              <a:rPr lang="en-US" sz="1800" dirty="0">
                <a:solidFill>
                  <a:srgbClr val="000000"/>
                </a:solidFill>
                <a:effectLst/>
                <a:latin typeface="Times New Roman" panose="02020603050405020304" pitchFamily="18" charset="0"/>
                <a:ea typeface="Times New Roman" panose="02020603050405020304" pitchFamily="18" charset="0"/>
              </a:rPr>
              <a:t>(</a:t>
            </a:r>
            <a:r>
              <a:rPr lang="en-US" sz="1800" b="1" dirty="0">
                <a:solidFill>
                  <a:srgbClr val="000000"/>
                </a:solidFill>
                <a:effectLst/>
                <a:latin typeface="Times New Roman" panose="02020603050405020304" pitchFamily="18" charset="0"/>
                <a:ea typeface="Times New Roman" panose="02020603050405020304" pitchFamily="18" charset="0"/>
              </a:rPr>
              <a:t>Rule-error occurs (actor 1) </a:t>
            </a:r>
            <a:r>
              <a:rPr lang="en-US" sz="1800" dirty="0">
                <a:solidFill>
                  <a:srgbClr val="000000"/>
                </a:solidFill>
                <a:effectLst/>
                <a:latin typeface="Times New Roman" panose="02020603050405020304" pitchFamily="18" charset="0"/>
                <a:ea typeface="Times New Roman" panose="02020603050405020304" pitchFamily="18" charset="0"/>
                <a:sym typeface="Wingdings" pitchFamily="2" charset="2"/>
              </a:rPr>
              <a:t></a:t>
            </a:r>
            <a:r>
              <a:rPr lang="en-US" sz="1800" b="1" dirty="0">
                <a:solidFill>
                  <a:srgbClr val="000000"/>
                </a:solidFill>
                <a:effectLst/>
                <a:latin typeface="Times New Roman" panose="02020603050405020304" pitchFamily="18" charset="0"/>
                <a:ea typeface="Times New Roman" panose="02020603050405020304" pitchFamily="18" charset="0"/>
              </a:rPr>
              <a:t> Infra. 1 affected </a:t>
            </a:r>
            <a:r>
              <a:rPr lang="en-US" sz="1800" dirty="0">
                <a:solidFill>
                  <a:srgbClr val="000000"/>
                </a:solidFill>
                <a:effectLst/>
                <a:latin typeface="Times New Roman" panose="02020603050405020304" pitchFamily="18" charset="0"/>
                <a:ea typeface="Times New Roman" panose="02020603050405020304" pitchFamily="18" charset="0"/>
                <a:sym typeface="Wingdings" pitchFamily="2" charset="2"/>
              </a:rPr>
              <a:t></a:t>
            </a:r>
            <a:r>
              <a:rPr lang="en-US" sz="1800" b="1" dirty="0">
                <a:solidFill>
                  <a:srgbClr val="000000"/>
                </a:solidFill>
                <a:effectLst/>
                <a:latin typeface="Times New Roman" panose="02020603050405020304" pitchFamily="18" charset="0"/>
                <a:ea typeface="Times New Roman" panose="02020603050405020304" pitchFamily="18" charset="0"/>
              </a:rPr>
              <a:t> Geographical or Cyber or Physical error </a:t>
            </a:r>
            <a:r>
              <a:rPr lang="en-US" sz="1800" dirty="0">
                <a:solidFill>
                  <a:srgbClr val="000000"/>
                </a:solidFill>
                <a:effectLst/>
                <a:latin typeface="Times New Roman" panose="02020603050405020304" pitchFamily="18" charset="0"/>
                <a:ea typeface="Times New Roman" panose="02020603050405020304" pitchFamily="18" charset="0"/>
                <a:sym typeface="Wingdings" pitchFamily="2" charset="2"/>
              </a:rPr>
              <a:t></a:t>
            </a:r>
            <a:r>
              <a:rPr lang="en-US" sz="1800" b="1" dirty="0">
                <a:solidFill>
                  <a:srgbClr val="000000"/>
                </a:solidFill>
                <a:effectLst/>
                <a:latin typeface="Times New Roman" panose="02020603050405020304" pitchFamily="18" charset="0"/>
                <a:ea typeface="Times New Roman" panose="02020603050405020304" pitchFamily="18" charset="0"/>
              </a:rPr>
              <a:t> Infra. 2 affected)</a:t>
            </a:r>
            <a:endParaRPr lang="en-US" dirty="0">
              <a:latin typeface="Times New Roman" panose="02020603050405020304" pitchFamily="18" charset="0"/>
              <a:ea typeface="Times New Roman" panose="02020603050405020304" pitchFamily="18" charset="0"/>
            </a:endParaRPr>
          </a:p>
          <a:p>
            <a:pPr marR="0" lvl="0"/>
            <a:endParaRPr lang="en-US" sz="1800" b="1" u="sng" dirty="0">
              <a:solidFill>
                <a:srgbClr val="000000"/>
              </a:solidFill>
              <a:effectLst/>
              <a:latin typeface="Times New Roman" panose="02020603050405020304" pitchFamily="18" charset="0"/>
              <a:ea typeface="Times New Roman" panose="02020603050405020304" pitchFamily="18" charset="0"/>
            </a:endParaRPr>
          </a:p>
          <a:p>
            <a:pPr marR="0" lvl="0"/>
            <a:r>
              <a:rPr lang="en-US" sz="1800" b="1" u="sng" dirty="0">
                <a:solidFill>
                  <a:srgbClr val="000000"/>
                </a:solidFill>
                <a:effectLst/>
                <a:latin typeface="Times New Roman" panose="02020603050405020304" pitchFamily="18" charset="0"/>
                <a:ea typeface="Times New Roman" panose="02020603050405020304" pitchFamily="18" charset="0"/>
              </a:rPr>
              <a:t>Example:</a:t>
            </a:r>
            <a:r>
              <a:rPr lang="en-US" sz="1800" dirty="0">
                <a:solidFill>
                  <a:srgbClr val="000000"/>
                </a:solidFill>
                <a:effectLst/>
                <a:latin typeface="Times New Roman" panose="02020603050405020304" pitchFamily="18" charset="0"/>
                <a:ea typeface="Times New Roman" panose="02020603050405020304" pitchFamily="18" charset="0"/>
              </a:rPr>
              <a:t> The rule is, “</a:t>
            </a:r>
            <a:r>
              <a:rPr lang="en-US" sz="1800" i="1" dirty="0">
                <a:solidFill>
                  <a:srgbClr val="000000"/>
                </a:solidFill>
                <a:effectLst/>
                <a:latin typeface="Times New Roman" panose="02020603050405020304" pitchFamily="18" charset="0"/>
                <a:ea typeface="Times New Roman" panose="02020603050405020304" pitchFamily="18" charset="0"/>
              </a:rPr>
              <a:t>When the dam and power plant facilities are operating in flood control mode, the turbines and bypass valves will be fully closed.</a:t>
            </a:r>
            <a:r>
              <a:rPr lang="en-US" sz="1800" dirty="0">
                <a:solidFill>
                  <a:srgbClr val="000000"/>
                </a:solidFill>
                <a:effectLst/>
                <a:latin typeface="Times New Roman" panose="02020603050405020304" pitchFamily="18" charset="0"/>
                <a:ea typeface="Times New Roman" panose="02020603050405020304" pitchFamily="18" charset="0"/>
              </a:rPr>
              <a:t>” Rule error by USACE (Actor 1) directly affects the turbine and generator (Infrastructure 1) of Coyote Valley Dam, due to geographical interdependency, it will affect the transmission lines of the power grid (Infrastructure 2). </a:t>
            </a: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03284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12D98-5B56-F563-DA9A-E11AFB8DB9A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2EB515F-60A7-50BF-40DB-A99B4C1DF3AF}"/>
              </a:ext>
            </a:extLst>
          </p:cNvPr>
          <p:cNvSpPr>
            <a:spLocks noGrp="1"/>
          </p:cNvSpPr>
          <p:nvPr>
            <p:ph idx="1"/>
          </p:nvPr>
        </p:nvSpPr>
        <p:spPr>
          <a:xfrm>
            <a:off x="838200" y="1550126"/>
            <a:ext cx="10515600" cy="4626837"/>
          </a:xfrm>
        </p:spPr>
        <p:txBody>
          <a:bodyPr>
            <a:normAutofit fontScale="92500"/>
          </a:bodyPr>
          <a:lstStyle/>
          <a:p>
            <a:r>
              <a:rPr lang="en-US" sz="1800" dirty="0">
                <a:effectLst/>
                <a:latin typeface="Times New Roman" panose="02020603050405020304" pitchFamily="18" charset="0"/>
                <a:ea typeface="Times New Roman" panose="02020603050405020304" pitchFamily="18" charset="0"/>
              </a:rPr>
              <a:t>He, S., Zhou, Y., Yang, Y., Liu, T., Zhou, Y., Li, J., Wu, T., &amp; Guan, X. (2024). Cascading Failure in Cyber–Physical Systems: A Review on Failure Modeling and Vulnerability Analysis. </a:t>
            </a:r>
            <a:r>
              <a:rPr lang="en-US" sz="1800" i="1" dirty="0">
                <a:effectLst/>
                <a:latin typeface="Times New Roman" panose="02020603050405020304" pitchFamily="18" charset="0"/>
                <a:ea typeface="Times New Roman" panose="02020603050405020304" pitchFamily="18" charset="0"/>
              </a:rPr>
              <a:t>IEEE Transactions on Cybernetics</a:t>
            </a:r>
            <a:r>
              <a:rPr lang="en-US" sz="1800" dirty="0">
                <a:effectLst/>
                <a:latin typeface="Times New Roman" panose="02020603050405020304" pitchFamily="18" charset="0"/>
                <a:ea typeface="Times New Roman" panose="02020603050405020304" pitchFamily="18" charset="0"/>
              </a:rPr>
              <a:t>, 1–19.</a:t>
            </a:r>
          </a:p>
          <a:p>
            <a:r>
              <a:rPr lang="en-US" sz="1800" dirty="0">
                <a:effectLst/>
                <a:latin typeface="Times New Roman" panose="02020603050405020304" pitchFamily="18" charset="0"/>
                <a:ea typeface="Times New Roman" panose="02020603050405020304" pitchFamily="18" charset="0"/>
              </a:rPr>
              <a:t>Rinaldi, S. M., Peerenboom, J. P., &amp; Kelly, T. K. (2001a). Identifying, understanding, and analyzing critical infrastructure interdependencies. </a:t>
            </a:r>
            <a:r>
              <a:rPr lang="en-US" sz="1800" i="1" dirty="0">
                <a:effectLst/>
                <a:latin typeface="Times New Roman" panose="02020603050405020304" pitchFamily="18" charset="0"/>
                <a:ea typeface="Times New Roman" panose="02020603050405020304" pitchFamily="18" charset="0"/>
              </a:rPr>
              <a:t>IEEE Control Systems Magazine</a:t>
            </a:r>
            <a:r>
              <a:rPr lang="en-US" sz="1800"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21</a:t>
            </a:r>
            <a:r>
              <a:rPr lang="en-US" sz="1800" dirty="0">
                <a:effectLst/>
                <a:latin typeface="Times New Roman" panose="02020603050405020304" pitchFamily="18" charset="0"/>
                <a:ea typeface="Times New Roman" panose="02020603050405020304" pitchFamily="18" charset="0"/>
              </a:rPr>
              <a:t>(6), 11–25. </a:t>
            </a:r>
            <a:r>
              <a:rPr lang="en-US" sz="1800" dirty="0">
                <a:effectLst/>
                <a:latin typeface="Times New Roman" panose="02020603050405020304" pitchFamily="18" charset="0"/>
                <a:ea typeface="Times New Roman" panose="02020603050405020304" pitchFamily="18" charset="0"/>
                <a:hlinkClick r:id="rId2"/>
              </a:rPr>
              <a:t>https://doi.org/10.1109/37.969131</a:t>
            </a:r>
            <a:endParaRPr lang="en-US"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Rostami, A., Mohammadi, M., &amp; </a:t>
            </a:r>
            <a:r>
              <a:rPr lang="en-US" sz="1800" dirty="0" err="1">
                <a:effectLst/>
                <a:latin typeface="Times New Roman" panose="02020603050405020304" pitchFamily="18" charset="0"/>
                <a:ea typeface="Times New Roman" panose="02020603050405020304" pitchFamily="18" charset="0"/>
              </a:rPr>
              <a:t>Karimipour</a:t>
            </a:r>
            <a:r>
              <a:rPr lang="en-US" sz="1800" dirty="0">
                <a:effectLst/>
                <a:latin typeface="Times New Roman" panose="02020603050405020304" pitchFamily="18" charset="0"/>
                <a:ea typeface="Times New Roman" panose="02020603050405020304" pitchFamily="18" charset="0"/>
              </a:rPr>
              <a:t>, H. (2023). Reliability assessment of cyber-physical power systems considering the impact of predicted cyber vulnerabilities. </a:t>
            </a:r>
            <a:r>
              <a:rPr lang="en-US" sz="1800" i="1" dirty="0">
                <a:effectLst/>
                <a:latin typeface="Times New Roman" panose="02020603050405020304" pitchFamily="18" charset="0"/>
                <a:ea typeface="Times New Roman" panose="02020603050405020304" pitchFamily="18" charset="0"/>
              </a:rPr>
              <a:t>International Journal of Electrical Power &amp; Energy Systems</a:t>
            </a:r>
            <a:r>
              <a:rPr lang="en-US" sz="1800"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147</a:t>
            </a:r>
            <a:r>
              <a:rPr lang="en-US" sz="1800" dirty="0">
                <a:effectLst/>
                <a:latin typeface="Times New Roman" panose="02020603050405020304" pitchFamily="18" charset="0"/>
                <a:ea typeface="Times New Roman" panose="02020603050405020304" pitchFamily="18" charset="0"/>
              </a:rPr>
              <a:t>, 108892. </a:t>
            </a:r>
            <a:r>
              <a:rPr lang="en-US" sz="1800" dirty="0">
                <a:effectLst/>
                <a:latin typeface="Times New Roman" panose="02020603050405020304" pitchFamily="18" charset="0"/>
                <a:ea typeface="Times New Roman" panose="02020603050405020304" pitchFamily="18" charset="0"/>
                <a:hlinkClick r:id="rId3"/>
              </a:rPr>
              <a:t>https://doi.org/10.1016/J.IJEPES.2022.108892</a:t>
            </a:r>
            <a:endParaRPr lang="en-US"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Tu, H., Xia, Y., &amp; Chen, X. (2022). Vulnerability analysis of cyber physical systems under the false alarm cyber attacks. </a:t>
            </a:r>
            <a:r>
              <a:rPr lang="en-US" sz="1800" i="1" dirty="0">
                <a:effectLst/>
                <a:latin typeface="Times New Roman" panose="02020603050405020304" pitchFamily="18" charset="0"/>
                <a:ea typeface="Times New Roman" panose="02020603050405020304" pitchFamily="18" charset="0"/>
              </a:rPr>
              <a:t>Physica A: Statistical Mechanics and Its Applications</a:t>
            </a:r>
            <a:r>
              <a:rPr lang="en-US" sz="1800"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599</a:t>
            </a:r>
            <a:r>
              <a:rPr lang="en-US" sz="1800" dirty="0">
                <a:effectLst/>
                <a:latin typeface="Times New Roman" panose="02020603050405020304" pitchFamily="18" charset="0"/>
                <a:ea typeface="Times New Roman" panose="02020603050405020304" pitchFamily="18" charset="0"/>
              </a:rPr>
              <a:t>, 127416. </a:t>
            </a:r>
            <a:r>
              <a:rPr lang="en-US" sz="1800" dirty="0">
                <a:effectLst/>
                <a:latin typeface="Times New Roman" panose="02020603050405020304" pitchFamily="18" charset="0"/>
                <a:ea typeface="Times New Roman" panose="02020603050405020304" pitchFamily="18" charset="0"/>
                <a:hlinkClick r:id="rId4"/>
              </a:rPr>
              <a:t>https://doi.org/10.1016/J.PHYSA.2022.127416</a:t>
            </a:r>
            <a:endParaRPr lang="en-US"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Tu, T., Liao, Y., Li, X., Wang, L., … F. Z.-I. G., &amp; 2023, undefined. (2023). Vulnerability assessment of cyber‐physical power systems considering failure propagation: A percolation‐based approach. </a:t>
            </a:r>
            <a:r>
              <a:rPr lang="en-US" sz="1800" i="1" dirty="0">
                <a:effectLst/>
                <a:latin typeface="Times New Roman" panose="02020603050405020304" pitchFamily="18" charset="0"/>
                <a:ea typeface="Times New Roman" panose="02020603050405020304" pitchFamily="18" charset="0"/>
              </a:rPr>
              <a:t>Wiley Online Library</a:t>
            </a:r>
            <a:r>
              <a:rPr lang="en-US" sz="1800"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17</a:t>
            </a:r>
            <a:r>
              <a:rPr lang="en-US" sz="1800" dirty="0">
                <a:effectLst/>
                <a:latin typeface="Times New Roman" panose="02020603050405020304" pitchFamily="18" charset="0"/>
                <a:ea typeface="Times New Roman" panose="02020603050405020304" pitchFamily="18" charset="0"/>
              </a:rPr>
              <a:t>(19), 4344–4358. https://</a:t>
            </a:r>
            <a:r>
              <a:rPr lang="en-US" sz="1800" dirty="0" err="1">
                <a:effectLst/>
                <a:latin typeface="Times New Roman" panose="02020603050405020304" pitchFamily="18" charset="0"/>
                <a:ea typeface="Times New Roman" panose="02020603050405020304" pitchFamily="18" charset="0"/>
              </a:rPr>
              <a:t>doi.org</a:t>
            </a:r>
            <a:r>
              <a:rPr lang="en-US" sz="1800" dirty="0">
                <a:effectLst/>
                <a:latin typeface="Times New Roman" panose="02020603050405020304" pitchFamily="18" charset="0"/>
                <a:ea typeface="Times New Roman" panose="02020603050405020304" pitchFamily="18" charset="0"/>
              </a:rPr>
              <a:t>/10.1049/gtd2.12967</a:t>
            </a:r>
          </a:p>
          <a:p>
            <a:r>
              <a:rPr lang="en-US" sz="1800" dirty="0">
                <a:effectLst/>
                <a:latin typeface="Times New Roman" panose="02020603050405020304" pitchFamily="18" charset="0"/>
                <a:ea typeface="Times New Roman" panose="02020603050405020304" pitchFamily="18" charset="0"/>
              </a:rPr>
              <a:t>Yu, D. J., Shin, H. C., Olivier, T., Garcia, M., </a:t>
            </a:r>
            <a:r>
              <a:rPr lang="en-US" sz="1800" dirty="0" err="1">
                <a:effectLst/>
                <a:latin typeface="Times New Roman" panose="02020603050405020304" pitchFamily="18" charset="0"/>
                <a:ea typeface="Times New Roman" panose="02020603050405020304" pitchFamily="18" charset="0"/>
              </a:rPr>
              <a:t>Meerow</a:t>
            </a:r>
            <a:r>
              <a:rPr lang="en-US" sz="1800" dirty="0">
                <a:effectLst/>
                <a:latin typeface="Times New Roman" panose="02020603050405020304" pitchFamily="18" charset="0"/>
                <a:ea typeface="Times New Roman" panose="02020603050405020304" pitchFamily="18" charset="0"/>
              </a:rPr>
              <a:t>, S., &amp; Park, J. (2025). Logical interdependencies in infrastructure: What are they, how to identify them, and what do they mean for infrastructure risk analysis? </a:t>
            </a:r>
            <a:r>
              <a:rPr lang="en-US" sz="1800" i="1" dirty="0">
                <a:effectLst/>
                <a:latin typeface="Times New Roman" panose="02020603050405020304" pitchFamily="18" charset="0"/>
                <a:ea typeface="Times New Roman" panose="02020603050405020304" pitchFamily="18" charset="0"/>
              </a:rPr>
              <a:t>Risk Analysis</a:t>
            </a:r>
            <a:r>
              <a:rPr lang="en-US" sz="1800" dirty="0">
                <a:effectLst/>
                <a:latin typeface="Times New Roman" panose="02020603050405020304" pitchFamily="18" charset="0"/>
                <a:ea typeface="Times New Roman" panose="02020603050405020304" pitchFamily="18" charset="0"/>
              </a:rPr>
              <a:t>, </a:t>
            </a:r>
            <a:r>
              <a:rPr lang="en-US" sz="1800" i="1" dirty="0">
                <a:effectLst/>
                <a:latin typeface="Times New Roman" panose="02020603050405020304" pitchFamily="18" charset="0"/>
                <a:ea typeface="Times New Roman" panose="02020603050405020304" pitchFamily="18" charset="0"/>
              </a:rPr>
              <a:t>45</a:t>
            </a:r>
            <a:r>
              <a:rPr lang="en-US" sz="1800" dirty="0">
                <a:effectLst/>
                <a:latin typeface="Times New Roman" panose="02020603050405020304" pitchFamily="18" charset="0"/>
                <a:ea typeface="Times New Roman" panose="02020603050405020304" pitchFamily="18" charset="0"/>
              </a:rPr>
              <a:t>(2), 356–375. https://</a:t>
            </a:r>
            <a:r>
              <a:rPr lang="en-US" sz="1800" dirty="0" err="1">
                <a:effectLst/>
                <a:latin typeface="Times New Roman" panose="02020603050405020304" pitchFamily="18" charset="0"/>
                <a:ea typeface="Times New Roman" panose="02020603050405020304" pitchFamily="18" charset="0"/>
              </a:rPr>
              <a:t>doi.org</a:t>
            </a:r>
            <a:r>
              <a:rPr lang="en-US" sz="1800" dirty="0">
                <a:effectLst/>
                <a:latin typeface="Times New Roman" panose="02020603050405020304" pitchFamily="18" charset="0"/>
                <a:ea typeface="Times New Roman" panose="02020603050405020304" pitchFamily="18" charset="0"/>
              </a:rPr>
              <a:t>/10.1111/RISA.16555</a:t>
            </a:r>
          </a:p>
          <a:p>
            <a:endParaRPr lang="en-US" dirty="0"/>
          </a:p>
        </p:txBody>
      </p:sp>
    </p:spTree>
    <p:extLst>
      <p:ext uri="{BB962C8B-B14F-4D97-AF65-F5344CB8AC3E}">
        <p14:creationId xmlns:p14="http://schemas.microsoft.com/office/powerpoint/2010/main" val="1416006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970</TotalTime>
  <Words>891</Words>
  <Application>Microsoft Macintosh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Aptos</vt:lpstr>
      <vt:lpstr>Aptos Display</vt:lpstr>
      <vt:lpstr>Arial</vt:lpstr>
      <vt:lpstr>Times New Roman</vt:lpstr>
      <vt:lpstr>Office Theme</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sukrati gautam</dc:creator>
  <cp:lastModifiedBy>sukrati gautam</cp:lastModifiedBy>
  <cp:revision>5</cp:revision>
  <cp:lastPrinted>2025-04-21T20:37:12Z</cp:lastPrinted>
  <dcterms:created xsi:type="dcterms:W3CDTF">2025-04-21T20:20:29Z</dcterms:created>
  <dcterms:modified xsi:type="dcterms:W3CDTF">2025-04-25T16:12:23Z</dcterms:modified>
</cp:coreProperties>
</file>