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434" r:id="rId3"/>
    <p:sldId id="461" r:id="rId4"/>
    <p:sldId id="440" r:id="rId5"/>
    <p:sldId id="445" r:id="rId6"/>
    <p:sldId id="447" r:id="rId7"/>
    <p:sldId id="315" r:id="rId8"/>
    <p:sldId id="316" r:id="rId9"/>
    <p:sldId id="318" r:id="rId10"/>
    <p:sldId id="449" r:id="rId11"/>
    <p:sldId id="448" r:id="rId12"/>
    <p:sldId id="453" r:id="rId13"/>
    <p:sldId id="454" r:id="rId14"/>
    <p:sldId id="458" r:id="rId15"/>
    <p:sldId id="455" r:id="rId16"/>
    <p:sldId id="450" r:id="rId17"/>
    <p:sldId id="451" r:id="rId18"/>
    <p:sldId id="460" r:id="rId19"/>
    <p:sldId id="459" r:id="rId20"/>
    <p:sldId id="462"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BC"/>
    <a:srgbClr val="FFE982"/>
    <a:srgbClr val="83CBFF"/>
    <a:srgbClr val="FFE882"/>
    <a:srgbClr val="80FFC9"/>
    <a:srgbClr val="F1B9DB"/>
    <a:srgbClr val="C6CFE4"/>
    <a:srgbClr val="DAA0EA"/>
    <a:srgbClr val="82FFC9"/>
    <a:srgbClr val="A2DB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B54E33E1-74EC-4E8D-82A3-8AC0208DAAF1}">
  <a:tblStyle styleId="{B54E33E1-74EC-4E8D-82A3-8AC0208DAA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6"/>
    <p:restoredTop sz="85616"/>
  </p:normalViewPr>
  <p:slideViewPr>
    <p:cSldViewPr snapToGrid="0">
      <p:cViewPr>
        <p:scale>
          <a:sx n="196" d="100"/>
          <a:sy n="196" d="100"/>
        </p:scale>
        <p:origin x="64" y="-840"/>
      </p:cViewPr>
      <p:guideLst>
        <p:guide orient="horz" pos="1620"/>
        <p:guide pos="2880"/>
      </p:guideLst>
    </p:cSldViewPr>
  </p:slideViewPr>
  <p:notesTextViewPr>
    <p:cViewPr>
      <p:scale>
        <a:sx n="90" d="100"/>
        <a:sy n="9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145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2281-77EA-5516-ABF3-C76A73A4B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85963-3FD8-AB9A-3DB7-CF2DB82861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B765CB-759D-CE1B-D59F-35BC34FF2A03}"/>
              </a:ext>
            </a:extLst>
          </p:cNvPr>
          <p:cNvSpPr>
            <a:spLocks noGrp="1"/>
          </p:cNvSpPr>
          <p:nvPr>
            <p:ph type="body" idx="1"/>
          </p:nvPr>
        </p:nvSpPr>
        <p:spPr/>
        <p:txBody>
          <a:bodyPr/>
          <a:lstStyle/>
          <a:p>
            <a:pPr marL="457200" lvl="0" indent="-308610" algn="l" rtl="0">
              <a:spcBef>
                <a:spcPts val="0"/>
              </a:spcBef>
              <a:spcAft>
                <a:spcPts val="0"/>
              </a:spcAft>
              <a:buSzPct val="100000"/>
              <a:buChar char="●"/>
            </a:pPr>
            <a:r>
              <a:rPr lang="en-US" dirty="0">
                <a:latin typeface="Garamond" panose="02020404030301010803" pitchFamily="18" charset="0"/>
              </a:rPr>
              <a:t>SXR algorithms allow an additional improvement of about 5 dB  SNR thanks to the BWE</a:t>
            </a:r>
            <a:endParaRPr lang="en-US" b="1" dirty="0">
              <a:latin typeface="Garamond" panose="02020404030301010803" pitchFamily="18" charset="0"/>
            </a:endParaRPr>
          </a:p>
          <a:p>
            <a:endParaRPr lang="en-US" dirty="0"/>
          </a:p>
        </p:txBody>
      </p:sp>
    </p:spTree>
    <p:extLst>
      <p:ext uri="{BB962C8B-B14F-4D97-AF65-F5344CB8AC3E}">
        <p14:creationId xmlns:p14="http://schemas.microsoft.com/office/powerpoint/2010/main" val="33558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F0DAF-4D9C-8BE1-3F29-881BB347A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9F767-1DBA-7B39-02E7-46ECF6E942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F2EB1E-72A6-A99C-1ED7-A898D11201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810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f9fca07318_0_1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1f9fca07318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627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a:extLst>
            <a:ext uri="{FF2B5EF4-FFF2-40B4-BE49-F238E27FC236}">
              <a16:creationId xmlns:a16="http://schemas.microsoft.com/office/drawing/2014/main" id="{A3C36FB1-1585-660A-3CF2-197E459DB601}"/>
            </a:ext>
          </a:extLst>
        </p:cNvPr>
        <p:cNvGrpSpPr/>
        <p:nvPr/>
      </p:nvGrpSpPr>
      <p:grpSpPr>
        <a:xfrm>
          <a:off x="0" y="0"/>
          <a:ext cx="0" cy="0"/>
          <a:chOff x="0" y="0"/>
          <a:chExt cx="0" cy="0"/>
        </a:xfrm>
      </p:grpSpPr>
      <p:sp>
        <p:nvSpPr>
          <p:cNvPr id="541" name="Google Shape;541;g1f9fca07318_0_153:notes">
            <a:extLst>
              <a:ext uri="{FF2B5EF4-FFF2-40B4-BE49-F238E27FC236}">
                <a16:creationId xmlns:a16="http://schemas.microsoft.com/office/drawing/2014/main" id="{6487A137-F8DC-7A1F-5490-D4E70383A16A}"/>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1f9fca07318_0_153:notes">
            <a:extLst>
              <a:ext uri="{FF2B5EF4-FFF2-40B4-BE49-F238E27FC236}">
                <a16:creationId xmlns:a16="http://schemas.microsoft.com/office/drawing/2014/main" id="{6707D800-4551-D001-E40C-D4314D9787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437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a:extLst>
            <a:ext uri="{FF2B5EF4-FFF2-40B4-BE49-F238E27FC236}">
              <a16:creationId xmlns:a16="http://schemas.microsoft.com/office/drawing/2014/main" id="{6D34CA4B-6899-C312-E68F-9CB22D06751C}"/>
            </a:ext>
          </a:extLst>
        </p:cNvPr>
        <p:cNvGrpSpPr/>
        <p:nvPr/>
      </p:nvGrpSpPr>
      <p:grpSpPr>
        <a:xfrm>
          <a:off x="0" y="0"/>
          <a:ext cx="0" cy="0"/>
          <a:chOff x="0" y="0"/>
          <a:chExt cx="0" cy="0"/>
        </a:xfrm>
      </p:grpSpPr>
      <p:sp>
        <p:nvSpPr>
          <p:cNvPr id="556" name="Google Shape;556;g283d282ba78_0_347:notes">
            <a:extLst>
              <a:ext uri="{FF2B5EF4-FFF2-40B4-BE49-F238E27FC236}">
                <a16:creationId xmlns:a16="http://schemas.microsoft.com/office/drawing/2014/main" id="{BC1E837F-3F14-0278-A683-F6CA4AD217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83d282ba78_0_347:notes">
            <a:extLst>
              <a:ext uri="{FF2B5EF4-FFF2-40B4-BE49-F238E27FC236}">
                <a16:creationId xmlns:a16="http://schemas.microsoft.com/office/drawing/2014/main" id="{91AA51ED-E313-681D-EB8D-6A90E97097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26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a:extLst>
            <a:ext uri="{FF2B5EF4-FFF2-40B4-BE49-F238E27FC236}">
              <a16:creationId xmlns:a16="http://schemas.microsoft.com/office/drawing/2014/main" id="{1AED12F4-1490-78C4-9BD4-9714EC2623C7}"/>
            </a:ext>
          </a:extLst>
        </p:cNvPr>
        <p:cNvGrpSpPr/>
        <p:nvPr/>
      </p:nvGrpSpPr>
      <p:grpSpPr>
        <a:xfrm>
          <a:off x="0" y="0"/>
          <a:ext cx="0" cy="0"/>
          <a:chOff x="0" y="0"/>
          <a:chExt cx="0" cy="0"/>
        </a:xfrm>
      </p:grpSpPr>
      <p:sp>
        <p:nvSpPr>
          <p:cNvPr id="556" name="Google Shape;556;g283d282ba78_0_347:notes">
            <a:extLst>
              <a:ext uri="{FF2B5EF4-FFF2-40B4-BE49-F238E27FC236}">
                <a16:creationId xmlns:a16="http://schemas.microsoft.com/office/drawing/2014/main" id="{B0795AE3-9550-6A73-9CB2-92459E2B12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83d282ba78_0_347:notes">
            <a:extLst>
              <a:ext uri="{FF2B5EF4-FFF2-40B4-BE49-F238E27FC236}">
                <a16:creationId xmlns:a16="http://schemas.microsoft.com/office/drawing/2014/main" id="{407DD4D1-954B-629B-C17A-DD0BB4BF75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21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a:extLst>
            <a:ext uri="{FF2B5EF4-FFF2-40B4-BE49-F238E27FC236}">
              <a16:creationId xmlns:a16="http://schemas.microsoft.com/office/drawing/2014/main" id="{E393CC4C-D2C4-C793-1C4D-2F3516D85358}"/>
            </a:ext>
          </a:extLst>
        </p:cNvPr>
        <p:cNvGrpSpPr/>
        <p:nvPr/>
      </p:nvGrpSpPr>
      <p:grpSpPr>
        <a:xfrm>
          <a:off x="0" y="0"/>
          <a:ext cx="0" cy="0"/>
          <a:chOff x="0" y="0"/>
          <a:chExt cx="0" cy="0"/>
        </a:xfrm>
      </p:grpSpPr>
      <p:sp>
        <p:nvSpPr>
          <p:cNvPr id="556" name="Google Shape;556;g283d282ba78_0_347:notes">
            <a:extLst>
              <a:ext uri="{FF2B5EF4-FFF2-40B4-BE49-F238E27FC236}">
                <a16:creationId xmlns:a16="http://schemas.microsoft.com/office/drawing/2014/main" id="{62EA900A-4408-DDED-EB27-EC7BF27482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83d282ba78_0_347:notes">
            <a:extLst>
              <a:ext uri="{FF2B5EF4-FFF2-40B4-BE49-F238E27FC236}">
                <a16:creationId xmlns:a16="http://schemas.microsoft.com/office/drawing/2014/main" id="{C187AFFC-0A8D-6529-4459-EAA695BD70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773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Garamond" panose="02020404030301010803" pitchFamily="18" charset="0"/>
              </a:rPr>
              <a:t>Leveraging these deeper reflections provides more insight into the loss properties of the deposits and adds weight to the assessment that they consist of a low loss, non-compacting material.</a:t>
            </a:r>
          </a:p>
        </p:txBody>
      </p:sp>
    </p:spTree>
    <p:extLst>
      <p:ext uri="{BB962C8B-B14F-4D97-AF65-F5344CB8AC3E}">
        <p14:creationId xmlns:p14="http://schemas.microsoft.com/office/powerpoint/2010/main" val="263647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a:extLst>
            <a:ext uri="{FF2B5EF4-FFF2-40B4-BE49-F238E27FC236}">
              <a16:creationId xmlns:a16="http://schemas.microsoft.com/office/drawing/2014/main" id="{A4408DD0-FD46-E719-9C0C-7FB389E904C4}"/>
            </a:ext>
          </a:extLst>
        </p:cNvPr>
        <p:cNvGrpSpPr/>
        <p:nvPr/>
      </p:nvGrpSpPr>
      <p:grpSpPr>
        <a:xfrm>
          <a:off x="0" y="0"/>
          <a:ext cx="0" cy="0"/>
          <a:chOff x="0" y="0"/>
          <a:chExt cx="0" cy="0"/>
        </a:xfrm>
      </p:grpSpPr>
      <p:sp>
        <p:nvSpPr>
          <p:cNvPr id="556" name="Google Shape;556;g283d282ba78_0_347:notes">
            <a:extLst>
              <a:ext uri="{FF2B5EF4-FFF2-40B4-BE49-F238E27FC236}">
                <a16:creationId xmlns:a16="http://schemas.microsoft.com/office/drawing/2014/main" id="{E0F02473-A219-D65D-2688-4D9D677B55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83d282ba78_0_347:notes">
            <a:extLst>
              <a:ext uri="{FF2B5EF4-FFF2-40B4-BE49-F238E27FC236}">
                <a16:creationId xmlns:a16="http://schemas.microsoft.com/office/drawing/2014/main" id="{051580FD-98A3-CE4A-5D8A-EB37D6BC8D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683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7556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to normale" type="obj">
  <p:cSld name="Contenuto normale">
    <p:spTree>
      <p:nvGrpSpPr>
        <p:cNvPr id="1" name="Shape 36"/>
        <p:cNvGrpSpPr/>
        <p:nvPr/>
      </p:nvGrpSpPr>
      <p:grpSpPr>
        <a:xfrm>
          <a:off x="0" y="0"/>
          <a:ext cx="0" cy="0"/>
          <a:chOff x="0" y="0"/>
          <a:chExt cx="0" cy="0"/>
        </a:xfrm>
      </p:grpSpPr>
      <p:sp>
        <p:nvSpPr>
          <p:cNvPr id="37" name="Google Shape;37;p63"/>
          <p:cNvSpPr txBox="1">
            <a:spLocks noGrp="1"/>
          </p:cNvSpPr>
          <p:nvPr>
            <p:ph type="title"/>
          </p:nvPr>
        </p:nvSpPr>
        <p:spPr>
          <a:xfrm>
            <a:off x="910343" y="539110"/>
            <a:ext cx="7992810" cy="320215"/>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432FF"/>
              </a:buClr>
              <a:buSzPts val="2800"/>
              <a:buFont typeface="Tahoma"/>
              <a:buNone/>
              <a:defRPr sz="2100" b="1" i="0" u="none" strike="noStrike" cap="none">
                <a:solidFill>
                  <a:srgbClr val="0432FF"/>
                </a:solidFill>
                <a:latin typeface="Tahoma"/>
                <a:ea typeface="Tahoma"/>
                <a:cs typeface="Tahoma"/>
                <a:sym typeface="Tahoma"/>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8" name="Google Shape;38;p63"/>
          <p:cNvSpPr txBox="1">
            <a:spLocks noGrp="1"/>
          </p:cNvSpPr>
          <p:nvPr>
            <p:ph type="body" idx="1"/>
          </p:nvPr>
        </p:nvSpPr>
        <p:spPr>
          <a:xfrm>
            <a:off x="910343" y="1046559"/>
            <a:ext cx="7992810" cy="3513409"/>
          </a:xfrm>
          <a:prstGeom prst="rect">
            <a:avLst/>
          </a:prstGeom>
          <a:noFill/>
          <a:ln>
            <a:noFill/>
          </a:ln>
        </p:spPr>
        <p:txBody>
          <a:bodyPr spcFirstLastPara="1" wrap="square" lIns="0" tIns="45700" rIns="91425" bIns="45700" anchor="t" anchorCtr="0">
            <a:noAutofit/>
          </a:bodyPr>
          <a:lstStyle>
            <a:lvl1pPr marL="342900" marR="0" lvl="0" indent="-171450" algn="l"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1pPr>
            <a:lvl2pPr marL="685800" marR="0" lvl="1" indent="-266700" algn="l" rtl="0">
              <a:lnSpc>
                <a:spcPct val="90000"/>
              </a:lnSpc>
              <a:spcBef>
                <a:spcPts val="75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2pPr>
            <a:lvl3pPr marL="1028700" marR="0" lvl="2" indent="-266700" algn="l" rtl="0">
              <a:lnSpc>
                <a:spcPct val="90000"/>
              </a:lnSpc>
              <a:spcBef>
                <a:spcPts val="75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750"/>
              </a:spcBef>
              <a:spcAft>
                <a:spcPts val="0"/>
              </a:spcAft>
              <a:buClr>
                <a:schemeClr val="dk1"/>
              </a:buClr>
              <a:buSzPts val="1800"/>
              <a:buFont typeface="Arial"/>
              <a:buNone/>
              <a:defRPr sz="1350" b="0" i="1" u="none" strike="noStrike" cap="none">
                <a:solidFill>
                  <a:schemeClr val="dk1"/>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 name="Google Shape;39;p63"/>
          <p:cNvSpPr txBox="1">
            <a:spLocks noGrp="1"/>
          </p:cNvSpPr>
          <p:nvPr>
            <p:ph type="dt" idx="10"/>
          </p:nvPr>
        </p:nvSpPr>
        <p:spPr>
          <a:xfrm>
            <a:off x="910344" y="4780487"/>
            <a:ext cx="1132915" cy="273844"/>
          </a:xfrm>
          <a:prstGeom prst="rect">
            <a:avLst/>
          </a:prstGeom>
          <a:noFill/>
          <a:ln>
            <a:noFill/>
          </a:ln>
        </p:spPr>
        <p:txBody>
          <a:bodyPr spcFirstLastPara="1" wrap="square" lIns="0" tIns="45700" rIns="0" bIns="45700" anchor="ctr" anchorCtr="0">
            <a:noAutofit/>
          </a:bodyPr>
          <a:lstStyle>
            <a:lvl1pPr marR="0" lvl="0" algn="l" rtl="0">
              <a:spcBef>
                <a:spcPts val="0"/>
              </a:spcBef>
              <a:spcAft>
                <a:spcPts val="0"/>
              </a:spcAft>
              <a:buSzPts val="1400"/>
              <a:buNone/>
              <a:defRPr sz="1050" b="0" i="0" u="none" strike="noStrike" cap="none">
                <a:solidFill>
                  <a:srgbClr val="A5A5A5"/>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0" name="Google Shape;40;p63"/>
          <p:cNvSpPr txBox="1">
            <a:spLocks noGrp="1"/>
          </p:cNvSpPr>
          <p:nvPr>
            <p:ph type="ftr" idx="11"/>
          </p:nvPr>
        </p:nvSpPr>
        <p:spPr>
          <a:xfrm rot="-5400000">
            <a:off x="-1302203" y="3374359"/>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b="0" i="0" u="none" strike="noStrike" cap="none">
                <a:solidFill>
                  <a:srgbClr val="A5A5A5"/>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1" name="Google Shape;41;p63"/>
          <p:cNvSpPr txBox="1">
            <a:spLocks noGrp="1"/>
          </p:cNvSpPr>
          <p:nvPr>
            <p:ph type="sldNum" idx="12"/>
          </p:nvPr>
        </p:nvSpPr>
        <p:spPr>
          <a:xfrm>
            <a:off x="8429144" y="4780878"/>
            <a:ext cx="474009" cy="273844"/>
          </a:xfrm>
          <a:prstGeom prst="rect">
            <a:avLst/>
          </a:prstGeom>
          <a:noFill/>
          <a:ln>
            <a:noFill/>
          </a:ln>
        </p:spPr>
        <p:txBody>
          <a:bodyPr spcFirstLastPara="1" wrap="square" lIns="0" tIns="45700" rIns="0" bIns="45700" anchor="ctr" anchorCtr="0">
            <a:noAutofit/>
          </a:bodyPr>
          <a:lstStyle>
            <a:lvl1pPr marL="0" marR="0" lvl="0" indent="0" algn="r" rtl="0">
              <a:spcBef>
                <a:spcPts val="0"/>
              </a:spcBef>
              <a:buNone/>
              <a:defRPr sz="1050" b="0" i="0" u="none" strike="noStrike" cap="none">
                <a:solidFill>
                  <a:srgbClr val="A5A5A5"/>
                </a:solidFill>
                <a:latin typeface="Arial"/>
                <a:ea typeface="Arial"/>
                <a:cs typeface="Arial"/>
                <a:sym typeface="Arial"/>
              </a:defRPr>
            </a:lvl1pPr>
            <a:lvl2pPr marL="0" marR="0" lvl="1" indent="0" algn="r" rtl="0">
              <a:spcBef>
                <a:spcPts val="0"/>
              </a:spcBef>
              <a:buNone/>
              <a:defRPr sz="1050" b="0" i="0" u="none" strike="noStrike" cap="none">
                <a:solidFill>
                  <a:srgbClr val="A5A5A5"/>
                </a:solidFill>
                <a:latin typeface="Arial"/>
                <a:ea typeface="Arial"/>
                <a:cs typeface="Arial"/>
                <a:sym typeface="Arial"/>
              </a:defRPr>
            </a:lvl2pPr>
            <a:lvl3pPr marL="0" marR="0" lvl="2" indent="0" algn="r" rtl="0">
              <a:spcBef>
                <a:spcPts val="0"/>
              </a:spcBef>
              <a:buNone/>
              <a:defRPr sz="1050" b="0" i="0" u="none" strike="noStrike" cap="none">
                <a:solidFill>
                  <a:srgbClr val="A5A5A5"/>
                </a:solidFill>
                <a:latin typeface="Arial"/>
                <a:ea typeface="Arial"/>
                <a:cs typeface="Arial"/>
                <a:sym typeface="Arial"/>
              </a:defRPr>
            </a:lvl3pPr>
            <a:lvl4pPr marL="0" marR="0" lvl="3" indent="0" algn="r" rtl="0">
              <a:spcBef>
                <a:spcPts val="0"/>
              </a:spcBef>
              <a:buNone/>
              <a:defRPr sz="1050" b="0" i="0" u="none" strike="noStrike" cap="none">
                <a:solidFill>
                  <a:srgbClr val="A5A5A5"/>
                </a:solidFill>
                <a:latin typeface="Arial"/>
                <a:ea typeface="Arial"/>
                <a:cs typeface="Arial"/>
                <a:sym typeface="Arial"/>
              </a:defRPr>
            </a:lvl4pPr>
            <a:lvl5pPr marL="0" marR="0" lvl="4" indent="0" algn="r" rtl="0">
              <a:spcBef>
                <a:spcPts val="0"/>
              </a:spcBef>
              <a:buNone/>
              <a:defRPr sz="1050" b="0" i="0" u="none" strike="noStrike" cap="none">
                <a:solidFill>
                  <a:srgbClr val="A5A5A5"/>
                </a:solidFill>
                <a:latin typeface="Arial"/>
                <a:ea typeface="Arial"/>
                <a:cs typeface="Arial"/>
                <a:sym typeface="Arial"/>
              </a:defRPr>
            </a:lvl5pPr>
            <a:lvl6pPr marL="0" marR="0" lvl="5" indent="0" algn="r" rtl="0">
              <a:spcBef>
                <a:spcPts val="0"/>
              </a:spcBef>
              <a:buNone/>
              <a:defRPr sz="1050" b="0" i="0" u="none" strike="noStrike" cap="none">
                <a:solidFill>
                  <a:srgbClr val="A5A5A5"/>
                </a:solidFill>
                <a:latin typeface="Arial"/>
                <a:ea typeface="Arial"/>
                <a:cs typeface="Arial"/>
                <a:sym typeface="Arial"/>
              </a:defRPr>
            </a:lvl6pPr>
            <a:lvl7pPr marL="0" marR="0" lvl="6" indent="0" algn="r" rtl="0">
              <a:spcBef>
                <a:spcPts val="0"/>
              </a:spcBef>
              <a:buNone/>
              <a:defRPr sz="1050" b="0" i="0" u="none" strike="noStrike" cap="none">
                <a:solidFill>
                  <a:srgbClr val="A5A5A5"/>
                </a:solidFill>
                <a:latin typeface="Arial"/>
                <a:ea typeface="Arial"/>
                <a:cs typeface="Arial"/>
                <a:sym typeface="Arial"/>
              </a:defRPr>
            </a:lvl7pPr>
            <a:lvl8pPr marL="0" marR="0" lvl="7" indent="0" algn="r" rtl="0">
              <a:spcBef>
                <a:spcPts val="0"/>
              </a:spcBef>
              <a:buNone/>
              <a:defRPr sz="1050" b="0" i="0" u="none" strike="noStrike" cap="none">
                <a:solidFill>
                  <a:srgbClr val="A5A5A5"/>
                </a:solidFill>
                <a:latin typeface="Arial"/>
                <a:ea typeface="Arial"/>
                <a:cs typeface="Arial"/>
                <a:sym typeface="Arial"/>
              </a:defRPr>
            </a:lvl8pPr>
            <a:lvl9pPr marL="0" marR="0" lvl="8" indent="0" algn="r" rtl="0">
              <a:spcBef>
                <a:spcPts val="0"/>
              </a:spcBef>
              <a:buNone/>
              <a:defRPr sz="1050" b="0" i="0" u="none" strike="noStrike" cap="none">
                <a:solidFill>
                  <a:srgbClr val="A5A5A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4480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uoto Piero">
  <p:cSld name="Vuoto Piero">
    <p:spTree>
      <p:nvGrpSpPr>
        <p:cNvPr id="1" name="Shape 89"/>
        <p:cNvGrpSpPr/>
        <p:nvPr/>
      </p:nvGrpSpPr>
      <p:grpSpPr>
        <a:xfrm>
          <a:off x="0" y="0"/>
          <a:ext cx="0" cy="0"/>
          <a:chOff x="0" y="0"/>
          <a:chExt cx="0" cy="0"/>
        </a:xfrm>
      </p:grpSpPr>
      <p:sp>
        <p:nvSpPr>
          <p:cNvPr id="90" name="Google Shape;90;p16"/>
          <p:cNvSpPr txBox="1">
            <a:spLocks noGrp="1"/>
          </p:cNvSpPr>
          <p:nvPr>
            <p:ph type="ftr" idx="11"/>
          </p:nvPr>
        </p:nvSpPr>
        <p:spPr>
          <a:xfrm>
            <a:off x="329184" y="4937760"/>
            <a:ext cx="34383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6"/>
          <p:cNvSpPr txBox="1">
            <a:spLocks noGrp="1"/>
          </p:cNvSpPr>
          <p:nvPr>
            <p:ph type="sldNum" idx="12"/>
          </p:nvPr>
        </p:nvSpPr>
        <p:spPr>
          <a:xfrm>
            <a:off x="6214397" y="4869656"/>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09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3" r:id="rId10"/>
    <p:sldLayoutId id="21474836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3.jpg"/><Relationship Id="rId2" Type="http://schemas.openxmlformats.org/officeDocument/2006/relationships/image" Target="../media/image14.jp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3585102F-CD30-7C61-6C4E-1B8081D8F737}"/>
              </a:ext>
            </a:extLst>
          </p:cNvPr>
          <p:cNvPicPr>
            <a:picLocks noChangeAspect="1"/>
          </p:cNvPicPr>
          <p:nvPr/>
        </p:nvPicPr>
        <p:blipFill>
          <a:blip r:embed="rId3">
            <a:alphaModFix amt="86000"/>
          </a:blip>
          <a:srcRect l="298" t="313" r="145" b="-150"/>
          <a:stretch/>
        </p:blipFill>
        <p:spPr>
          <a:xfrm>
            <a:off x="0" y="1"/>
            <a:ext cx="9144000" cy="5143500"/>
          </a:xfrm>
          <a:prstGeom prst="rect">
            <a:avLst/>
          </a:prstGeom>
        </p:spPr>
      </p:pic>
      <p:sp>
        <p:nvSpPr>
          <p:cNvPr id="7" name="Google Shape;54;p13">
            <a:extLst>
              <a:ext uri="{FF2B5EF4-FFF2-40B4-BE49-F238E27FC236}">
                <a16:creationId xmlns:a16="http://schemas.microsoft.com/office/drawing/2014/main" id="{8B1766EF-A39C-A74D-F2A9-6CC560745F3D}"/>
              </a:ext>
            </a:extLst>
          </p:cNvPr>
          <p:cNvSpPr txBox="1">
            <a:spLocks/>
          </p:cNvSpPr>
          <p:nvPr/>
        </p:nvSpPr>
        <p:spPr>
          <a:xfrm>
            <a:off x="311700" y="2070554"/>
            <a:ext cx="8520600" cy="1544867"/>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br>
              <a:rPr lang="en-US" sz="2000" dirty="0">
                <a:solidFill>
                  <a:schemeClr val="tx1"/>
                </a:solidFill>
                <a:latin typeface="Garamond" panose="02020404030301010803" pitchFamily="18" charset="0"/>
              </a:rPr>
            </a:br>
            <a:r>
              <a:rPr lang="en-US" sz="2000" b="1" i="0" u="none" strike="noStrike" dirty="0">
                <a:solidFill>
                  <a:schemeClr val="tx1"/>
                </a:solidFill>
                <a:effectLst/>
                <a:latin typeface="Roboto" panose="02000000000000000000" pitchFamily="2" charset="0"/>
                <a:ea typeface="Roboto" panose="02000000000000000000" pitchFamily="2" charset="0"/>
                <a:cs typeface="Roboto" panose="02000000000000000000" pitchFamily="2" charset="0"/>
              </a:rPr>
              <a:t>Enhancing SHARAD Subsurface Imaging on Mars through a combination of Very-Large Roll (VLR) Maneuvers and Super-Resolution Techniques.</a:t>
            </a:r>
            <a:endParaRPr lang="en-US" sz="2000" b="1" dirty="0">
              <a:solidFill>
                <a:schemeClr val="tx1"/>
              </a:solidFill>
              <a:latin typeface="Roboto" panose="02000000000000000000" pitchFamily="2" charset="0"/>
              <a:ea typeface="Roboto" panose="02000000000000000000" pitchFamily="2" charset="0"/>
              <a:cs typeface="Roboto" panose="02000000000000000000" pitchFamily="2" charset="0"/>
              <a:sym typeface="Times"/>
            </a:endParaRPr>
          </a:p>
          <a:p>
            <a:endParaRPr lang="en-US" sz="2000" dirty="0">
              <a:solidFill>
                <a:schemeClr val="tx1"/>
              </a:solidFill>
              <a:latin typeface="Avenir Book" panose="02000503020000020003"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E63F2467-6014-98F9-1614-EFEED57B0AC0}"/>
              </a:ext>
            </a:extLst>
          </p:cNvPr>
          <p:cNvSpPr txBox="1"/>
          <p:nvPr/>
        </p:nvSpPr>
        <p:spPr>
          <a:xfrm>
            <a:off x="3296060" y="4860947"/>
            <a:ext cx="2686954" cy="307777"/>
          </a:xfrm>
          <a:prstGeom prst="rect">
            <a:avLst/>
          </a:prstGeom>
          <a:noFill/>
        </p:spPr>
        <p:txBody>
          <a:bodyPr wrap="none" rtlCol="0">
            <a:spAutoFit/>
          </a:bodyPr>
          <a:lstStyle/>
          <a:p>
            <a:r>
              <a:rPr lang="en-US" sz="1100" i="0" dirty="0">
                <a:solidFill>
                  <a:srgbClr val="0072BC"/>
                </a:solidFill>
                <a:effectLst/>
                <a:latin typeface="Open Sans" panose="020B0606030504020204" pitchFamily="34" charset="0"/>
              </a:rPr>
              <a:t> Vienna, Austria </a:t>
            </a:r>
            <a:r>
              <a:rPr lang="en-US" sz="1400" b="0" i="0" dirty="0">
                <a:solidFill>
                  <a:srgbClr val="0072BC"/>
                </a:solidFill>
                <a:effectLst/>
                <a:latin typeface="Google Sans"/>
              </a:rPr>
              <a:t>|</a:t>
            </a:r>
            <a:r>
              <a:rPr lang="en-US" sz="1100" i="0" dirty="0">
                <a:solidFill>
                  <a:srgbClr val="0072BC"/>
                </a:solidFill>
                <a:effectLst/>
                <a:latin typeface="Open Sans" panose="020B0606030504020204" pitchFamily="34" charset="0"/>
              </a:rPr>
              <a:t>27 April–2 May 2025</a:t>
            </a:r>
            <a:endParaRPr lang="en-US" sz="1000" dirty="0">
              <a:solidFill>
                <a:schemeClr val="bg1"/>
              </a:solidFill>
              <a:latin typeface="Garamond" panose="02020404030301010803" pitchFamily="18" charset="0"/>
            </a:endParaRPr>
          </a:p>
        </p:txBody>
      </p:sp>
      <p:pic>
        <p:nvPicPr>
          <p:cNvPr id="9" name="Picture 8" descr="Blue text on a black background&#10;&#10;AI-generated content may be incorrect.">
            <a:extLst>
              <a:ext uri="{FF2B5EF4-FFF2-40B4-BE49-F238E27FC236}">
                <a16:creationId xmlns:a16="http://schemas.microsoft.com/office/drawing/2014/main" id="{7FB4668E-DC3F-2C68-1990-DC2874B47534}"/>
              </a:ext>
            </a:extLst>
          </p:cNvPr>
          <p:cNvPicPr>
            <a:picLocks noChangeAspect="1"/>
          </p:cNvPicPr>
          <p:nvPr/>
        </p:nvPicPr>
        <p:blipFill>
          <a:blip r:embed="rId4"/>
          <a:stretch>
            <a:fillRect/>
          </a:stretch>
        </p:blipFill>
        <p:spPr>
          <a:xfrm>
            <a:off x="3561852" y="4401201"/>
            <a:ext cx="2155370" cy="635757"/>
          </a:xfrm>
          <a:prstGeom prst="rect">
            <a:avLst/>
          </a:prstGeom>
        </p:spPr>
      </p:pic>
      <p:pic>
        <p:nvPicPr>
          <p:cNvPr id="10" name="Picture 9" descr="A black background with orange letters&#10;&#10;AI-generated content may be incorrect.">
            <a:extLst>
              <a:ext uri="{FF2B5EF4-FFF2-40B4-BE49-F238E27FC236}">
                <a16:creationId xmlns:a16="http://schemas.microsoft.com/office/drawing/2014/main" id="{B8F3A6F5-BB43-CE95-B4A1-6425611C3655}"/>
              </a:ext>
            </a:extLst>
          </p:cNvPr>
          <p:cNvPicPr>
            <a:picLocks noChangeAspect="1"/>
          </p:cNvPicPr>
          <p:nvPr/>
        </p:nvPicPr>
        <p:blipFill>
          <a:blip r:embed="rId5"/>
          <a:srcRect l="48" t="-1157" r="67956" b="30362"/>
          <a:stretch/>
        </p:blipFill>
        <p:spPr>
          <a:xfrm>
            <a:off x="5226797" y="166851"/>
            <a:ext cx="1358920" cy="411669"/>
          </a:xfrm>
          <a:prstGeom prst="rect">
            <a:avLst/>
          </a:prstGeom>
        </p:spPr>
      </p:pic>
      <p:pic>
        <p:nvPicPr>
          <p:cNvPr id="11" name="Google Shape;96;p17">
            <a:extLst>
              <a:ext uri="{FF2B5EF4-FFF2-40B4-BE49-F238E27FC236}">
                <a16:creationId xmlns:a16="http://schemas.microsoft.com/office/drawing/2014/main" id="{3651452A-CE3B-AC7F-C305-02786A047A40}"/>
              </a:ext>
            </a:extLst>
          </p:cNvPr>
          <p:cNvPicPr preferRelativeResize="0">
            <a:picLocks noChangeAspect="1"/>
          </p:cNvPicPr>
          <p:nvPr/>
        </p:nvPicPr>
        <p:blipFill rotWithShape="1">
          <a:blip r:embed="rId6">
            <a:alphaModFix/>
          </a:blip>
          <a:srcRect t="35715" b="35327"/>
          <a:stretch/>
        </p:blipFill>
        <p:spPr>
          <a:xfrm>
            <a:off x="7526985" y="132633"/>
            <a:ext cx="1578915" cy="457200"/>
          </a:xfrm>
          <a:prstGeom prst="rect">
            <a:avLst/>
          </a:prstGeom>
          <a:noFill/>
          <a:ln>
            <a:noFill/>
          </a:ln>
          <a:effectLst>
            <a:glow>
              <a:schemeClr val="bg1"/>
            </a:glow>
          </a:effectLst>
        </p:spPr>
      </p:pic>
      <p:pic>
        <p:nvPicPr>
          <p:cNvPr id="14" name="Google Shape;97;p17">
            <a:extLst>
              <a:ext uri="{FF2B5EF4-FFF2-40B4-BE49-F238E27FC236}">
                <a16:creationId xmlns:a16="http://schemas.microsoft.com/office/drawing/2014/main" id="{D10EB70D-BBE0-AA38-4D1F-30EF72E88841}"/>
              </a:ext>
            </a:extLst>
          </p:cNvPr>
          <p:cNvPicPr preferRelativeResize="0">
            <a:picLocks noChangeAspect="1"/>
          </p:cNvPicPr>
          <p:nvPr/>
        </p:nvPicPr>
        <p:blipFill>
          <a:blip r:embed="rId7">
            <a:alphaModFix/>
          </a:blip>
          <a:stretch>
            <a:fillRect/>
          </a:stretch>
        </p:blipFill>
        <p:spPr>
          <a:xfrm>
            <a:off x="200166" y="150979"/>
            <a:ext cx="795384" cy="1182238"/>
          </a:xfrm>
          <a:prstGeom prst="rect">
            <a:avLst/>
          </a:prstGeom>
          <a:noFill/>
          <a:ln>
            <a:noFill/>
          </a:ln>
        </p:spPr>
      </p:pic>
      <p:sp>
        <p:nvSpPr>
          <p:cNvPr id="15" name="Google Shape;258;p2">
            <a:extLst>
              <a:ext uri="{FF2B5EF4-FFF2-40B4-BE49-F238E27FC236}">
                <a16:creationId xmlns:a16="http://schemas.microsoft.com/office/drawing/2014/main" id="{2364195D-2DA6-A7D4-88E8-E4698A89CB22}"/>
              </a:ext>
            </a:extLst>
          </p:cNvPr>
          <p:cNvSpPr txBox="1"/>
          <p:nvPr/>
        </p:nvSpPr>
        <p:spPr>
          <a:xfrm>
            <a:off x="200166" y="3234047"/>
            <a:ext cx="8674998" cy="296316"/>
          </a:xfrm>
          <a:prstGeom prst="rect">
            <a:avLst/>
          </a:prstGeom>
          <a:noFill/>
          <a:ln>
            <a:noFill/>
          </a:ln>
        </p:spPr>
        <p:txBody>
          <a:bodyPr spcFirstLastPara="1" wrap="square" lIns="141087" tIns="70525" rIns="141087" bIns="70525" anchor="t" anchorCtr="0">
            <a:spAutoFit/>
          </a:bodyPr>
          <a:lstStyle/>
          <a:p>
            <a:pPr algn="ctr"/>
            <a:r>
              <a:rPr lang="en-US" sz="1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M.C. Raguso</a:t>
            </a:r>
            <a:r>
              <a:rPr lang="en-US" sz="1000" baseline="30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1</a:t>
            </a:r>
            <a:r>
              <a:rPr lang="en-US" sz="1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M. Mastrogiuseppe</a:t>
            </a:r>
            <a:r>
              <a:rPr lang="en-US" sz="1000" baseline="30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2,3</a:t>
            </a:r>
            <a:r>
              <a:rPr lang="en-US" sz="1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P. Lombardo</a:t>
            </a:r>
            <a:r>
              <a:rPr lang="en-US" sz="1000" baseline="30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3</a:t>
            </a:r>
            <a:r>
              <a:rPr lang="en-US" sz="1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D. Pastina</a:t>
            </a:r>
            <a:r>
              <a:rPr lang="en-US" sz="1000" baseline="30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3</a:t>
            </a:r>
            <a:endParaRPr lang="en-US" sz="1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sym typeface="Times"/>
            </a:endParaRPr>
          </a:p>
        </p:txBody>
      </p:sp>
      <p:sp>
        <p:nvSpPr>
          <p:cNvPr id="22" name="Google Shape;258;p2">
            <a:extLst>
              <a:ext uri="{FF2B5EF4-FFF2-40B4-BE49-F238E27FC236}">
                <a16:creationId xmlns:a16="http://schemas.microsoft.com/office/drawing/2014/main" id="{CE071F83-C616-B598-4AF2-096EF1866960}"/>
              </a:ext>
            </a:extLst>
          </p:cNvPr>
          <p:cNvSpPr txBox="1"/>
          <p:nvPr/>
        </p:nvSpPr>
        <p:spPr>
          <a:xfrm>
            <a:off x="268836" y="3196680"/>
            <a:ext cx="8655675" cy="565620"/>
          </a:xfrm>
          <a:prstGeom prst="rect">
            <a:avLst/>
          </a:prstGeom>
          <a:noFill/>
          <a:ln>
            <a:noFill/>
          </a:ln>
        </p:spPr>
        <p:txBody>
          <a:bodyPr spcFirstLastPara="1" wrap="square" lIns="141087" tIns="70525" rIns="141087" bIns="70525" anchor="t" anchorCtr="0">
            <a:spAutoFit/>
          </a:bodyPr>
          <a:lstStyle/>
          <a:p>
            <a:pPr algn="ctr">
              <a:lnSpc>
                <a:spcPts val="3334"/>
              </a:lnSpc>
            </a:pPr>
            <a:r>
              <a:rPr lang="en-US" sz="900" baseline="30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1</a:t>
            </a:r>
            <a:r>
              <a:rPr lang="en-US" sz="9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﻿California Institute of Technology, Pasadena, CA, USA, </a:t>
            </a:r>
            <a:r>
              <a:rPr lang="en-US" sz="900" baseline="30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2</a:t>
            </a:r>
            <a:r>
              <a:rPr lang="en-US" sz="9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UniLink of Rome, Italy, </a:t>
            </a:r>
            <a:r>
              <a:rPr lang="en-US" sz="900" baseline="30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3</a:t>
            </a:r>
            <a:r>
              <a:rPr lang="en-US" sz="9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Sapienza University of Rome, Italy</a:t>
            </a:r>
          </a:p>
        </p:txBody>
      </p:sp>
      <p:pic>
        <p:nvPicPr>
          <p:cNvPr id="2" name="Picture 1" descr="A logo of a company&#10;&#10;AI-generated content may be incorrect.">
            <a:extLst>
              <a:ext uri="{FF2B5EF4-FFF2-40B4-BE49-F238E27FC236}">
                <a16:creationId xmlns:a16="http://schemas.microsoft.com/office/drawing/2014/main" id="{6619E9A7-2C91-9C5C-C4D4-98258E09BF4A}"/>
              </a:ext>
            </a:extLst>
          </p:cNvPr>
          <p:cNvPicPr>
            <a:picLocks noChangeAspect="1"/>
          </p:cNvPicPr>
          <p:nvPr/>
        </p:nvPicPr>
        <p:blipFill>
          <a:blip r:embed="rId8"/>
          <a:srcRect l="55782"/>
          <a:stretch/>
        </p:blipFill>
        <p:spPr>
          <a:xfrm>
            <a:off x="6521022" y="10305"/>
            <a:ext cx="999657" cy="731520"/>
          </a:xfrm>
          <a:prstGeom prst="rect">
            <a:avLst/>
          </a:prstGeom>
          <a:effectLst>
            <a:glow rad="12873">
              <a:schemeClr val="bg1">
                <a:alpha val="75175"/>
              </a:schemeClr>
            </a:glow>
            <a:outerShdw dist="50800" sx="1000" sy="1000" algn="ctr" rotWithShape="0">
              <a:srgbClr val="000000"/>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695C-B893-A202-36F8-34608F45D486}"/>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7135BDE4-1A38-1A88-26FC-DAEE3B979947}"/>
              </a:ext>
            </a:extLst>
          </p:cNvPr>
          <p:cNvGrpSpPr>
            <a:grpSpLocks noChangeAspect="1"/>
          </p:cNvGrpSpPr>
          <p:nvPr/>
        </p:nvGrpSpPr>
        <p:grpSpPr>
          <a:xfrm>
            <a:off x="104417" y="393221"/>
            <a:ext cx="6028563" cy="1637714"/>
            <a:chOff x="340614" y="383183"/>
            <a:chExt cx="8492843" cy="2307158"/>
          </a:xfrm>
        </p:grpSpPr>
        <p:grpSp>
          <p:nvGrpSpPr>
            <p:cNvPr id="40" name="Group 39">
              <a:extLst>
                <a:ext uri="{FF2B5EF4-FFF2-40B4-BE49-F238E27FC236}">
                  <a16:creationId xmlns:a16="http://schemas.microsoft.com/office/drawing/2014/main" id="{0716A400-AC58-3C5E-7BFA-33C7C20398A0}"/>
                </a:ext>
              </a:extLst>
            </p:cNvPr>
            <p:cNvGrpSpPr/>
            <p:nvPr/>
          </p:nvGrpSpPr>
          <p:grpSpPr>
            <a:xfrm>
              <a:off x="340614" y="393633"/>
              <a:ext cx="4231386" cy="2285149"/>
              <a:chOff x="549304" y="411479"/>
              <a:chExt cx="5641848" cy="3046865"/>
            </a:xfrm>
          </p:grpSpPr>
          <p:pic>
            <p:nvPicPr>
              <p:cNvPr id="44" name="Picture 43" descr="A picture containing text, monitor, electronics, screen&#10;&#10;Description automatically generated">
                <a:extLst>
                  <a:ext uri="{FF2B5EF4-FFF2-40B4-BE49-F238E27FC236}">
                    <a16:creationId xmlns:a16="http://schemas.microsoft.com/office/drawing/2014/main" id="{CC31A249-9620-CD67-164F-58B8F8EBD4E9}"/>
                  </a:ext>
                </a:extLst>
              </p:cNvPr>
              <p:cNvPicPr>
                <a:picLocks/>
              </p:cNvPicPr>
              <p:nvPr/>
            </p:nvPicPr>
            <p:blipFill rotWithShape="1">
              <a:blip r:embed="rId2"/>
              <a:srcRect l="41473" t="22993" r="12823" b="42719"/>
              <a:stretch/>
            </p:blipFill>
            <p:spPr>
              <a:xfrm>
                <a:off x="549304" y="411479"/>
                <a:ext cx="5641848" cy="3046865"/>
              </a:xfrm>
              <a:prstGeom prst="rect">
                <a:avLst/>
              </a:prstGeom>
            </p:spPr>
          </p:pic>
          <p:sp>
            <p:nvSpPr>
              <p:cNvPr id="45" name="TextBox 44">
                <a:extLst>
                  <a:ext uri="{FF2B5EF4-FFF2-40B4-BE49-F238E27FC236}">
                    <a16:creationId xmlns:a16="http://schemas.microsoft.com/office/drawing/2014/main" id="{690AEC8C-C1D6-1097-E14F-CAEC84F7E304}"/>
                  </a:ext>
                </a:extLst>
              </p:cNvPr>
              <p:cNvSpPr txBox="1"/>
              <p:nvPr/>
            </p:nvSpPr>
            <p:spPr>
              <a:xfrm>
                <a:off x="549304" y="411479"/>
                <a:ext cx="3088056" cy="679492"/>
              </a:xfrm>
              <a:prstGeom prst="rect">
                <a:avLst/>
              </a:prstGeom>
              <a:noFill/>
            </p:spPr>
            <p:txBody>
              <a:bodyPr wrap="none" rtlCol="0">
                <a:spAutoFit/>
              </a:bodyPr>
              <a:lstStyle/>
              <a:p>
                <a:r>
                  <a:rPr lang="en-US" sz="1500" dirty="0">
                    <a:solidFill>
                      <a:srgbClr val="92D050"/>
                    </a:solidFill>
                    <a:latin typeface="Garamond" panose="02020404030301010803" pitchFamily="18" charset="0"/>
                    <a:cs typeface="Arial" panose="020B0604020202020204" pitchFamily="34" charset="0"/>
                  </a:rPr>
                  <a:t>5725702 – 0° roll</a:t>
                </a:r>
                <a:endParaRPr lang="en-US" sz="1500" dirty="0">
                  <a:solidFill>
                    <a:srgbClr val="92D050"/>
                  </a:solidFill>
                  <a:latin typeface="Garamond" panose="02020404030301010803" pitchFamily="18" charset="0"/>
                  <a:ea typeface="Palatino" pitchFamily="2" charset="77"/>
                  <a:cs typeface="Arial" panose="020B0604020202020204" pitchFamily="34" charset="0"/>
                </a:endParaRPr>
              </a:p>
            </p:txBody>
          </p:sp>
        </p:grpSp>
        <p:grpSp>
          <p:nvGrpSpPr>
            <p:cNvPr id="41" name="Group 40">
              <a:extLst>
                <a:ext uri="{FF2B5EF4-FFF2-40B4-BE49-F238E27FC236}">
                  <a16:creationId xmlns:a16="http://schemas.microsoft.com/office/drawing/2014/main" id="{F5AA7AD6-9416-F7CD-C79B-526C2DB4238F}"/>
                </a:ext>
              </a:extLst>
            </p:cNvPr>
            <p:cNvGrpSpPr/>
            <p:nvPr/>
          </p:nvGrpSpPr>
          <p:grpSpPr>
            <a:xfrm>
              <a:off x="4601254" y="383183"/>
              <a:ext cx="4232203" cy="2307158"/>
              <a:chOff x="6187152" y="397546"/>
              <a:chExt cx="5642937" cy="3076210"/>
            </a:xfrm>
          </p:grpSpPr>
          <p:pic>
            <p:nvPicPr>
              <p:cNvPr id="42" name="Picture 41" descr="A close-up of a fetus&#10;&#10;Description automatically generated with low confidence">
                <a:extLst>
                  <a:ext uri="{FF2B5EF4-FFF2-40B4-BE49-F238E27FC236}">
                    <a16:creationId xmlns:a16="http://schemas.microsoft.com/office/drawing/2014/main" id="{6BFAD73B-4DC9-4F88-BD36-AF7A7D8ADB93}"/>
                  </a:ext>
                </a:extLst>
              </p:cNvPr>
              <p:cNvPicPr>
                <a:picLocks noChangeAspect="1"/>
              </p:cNvPicPr>
              <p:nvPr/>
            </p:nvPicPr>
            <p:blipFill rotWithShape="1">
              <a:blip r:embed="rId3"/>
              <a:srcRect l="41357" t="17685" r="12912" b="41809"/>
              <a:stretch/>
            </p:blipFill>
            <p:spPr>
              <a:xfrm>
                <a:off x="6187152" y="397546"/>
                <a:ext cx="5642937" cy="3076210"/>
              </a:xfrm>
              <a:prstGeom prst="rect">
                <a:avLst/>
              </a:prstGeom>
            </p:spPr>
          </p:pic>
          <p:sp>
            <p:nvSpPr>
              <p:cNvPr id="43" name="TextBox 42">
                <a:extLst>
                  <a:ext uri="{FF2B5EF4-FFF2-40B4-BE49-F238E27FC236}">
                    <a16:creationId xmlns:a16="http://schemas.microsoft.com/office/drawing/2014/main" id="{B6730B6C-04EA-37DE-F81E-F4C177395DF0}"/>
                  </a:ext>
                </a:extLst>
              </p:cNvPr>
              <p:cNvSpPr txBox="1"/>
              <p:nvPr/>
            </p:nvSpPr>
            <p:spPr>
              <a:xfrm>
                <a:off x="6187152" y="411480"/>
                <a:ext cx="3290286" cy="679492"/>
              </a:xfrm>
              <a:prstGeom prst="rect">
                <a:avLst/>
              </a:prstGeom>
              <a:noFill/>
            </p:spPr>
            <p:txBody>
              <a:bodyPr wrap="none" rtlCol="0">
                <a:spAutoFit/>
              </a:bodyPr>
              <a:lstStyle/>
              <a:p>
                <a:r>
                  <a:rPr lang="en-US" sz="1500" dirty="0">
                    <a:solidFill>
                      <a:srgbClr val="F868F5"/>
                    </a:solidFill>
                    <a:latin typeface="Garamond" panose="02020404030301010803" pitchFamily="18" charset="0"/>
                    <a:cs typeface="Arial" panose="020B0604020202020204" pitchFamily="34" charset="0"/>
                  </a:rPr>
                  <a:t>7858301- 120° roll</a:t>
                </a:r>
                <a:endParaRPr lang="en-US" sz="1500" dirty="0">
                  <a:solidFill>
                    <a:srgbClr val="F868F5"/>
                  </a:solidFill>
                  <a:latin typeface="Garamond" panose="02020404030301010803" pitchFamily="18" charset="0"/>
                  <a:ea typeface="Palatino" pitchFamily="2" charset="77"/>
                  <a:cs typeface="Arial" panose="020B0604020202020204" pitchFamily="34" charset="0"/>
                </a:endParaRPr>
              </a:p>
            </p:txBody>
          </p:sp>
        </p:grpSp>
      </p:grpSp>
      <p:pic>
        <p:nvPicPr>
          <p:cNvPr id="48" name="Picture 47">
            <a:extLst>
              <a:ext uri="{FF2B5EF4-FFF2-40B4-BE49-F238E27FC236}">
                <a16:creationId xmlns:a16="http://schemas.microsoft.com/office/drawing/2014/main" id="{B0396B96-A190-B752-8DA4-2517CE06CCB2}"/>
              </a:ext>
            </a:extLst>
          </p:cNvPr>
          <p:cNvPicPr>
            <a:picLocks noChangeAspect="1"/>
          </p:cNvPicPr>
          <p:nvPr/>
        </p:nvPicPr>
        <p:blipFill>
          <a:blip r:embed="rId4"/>
          <a:srcRect/>
          <a:stretch/>
        </p:blipFill>
        <p:spPr>
          <a:xfrm>
            <a:off x="104417" y="2056965"/>
            <a:ext cx="3143670" cy="2357752"/>
          </a:xfrm>
          <a:prstGeom prst="rect">
            <a:avLst/>
          </a:prstGeom>
        </p:spPr>
      </p:pic>
      <p:pic>
        <p:nvPicPr>
          <p:cNvPr id="52" name="Picture 51">
            <a:extLst>
              <a:ext uri="{FF2B5EF4-FFF2-40B4-BE49-F238E27FC236}">
                <a16:creationId xmlns:a16="http://schemas.microsoft.com/office/drawing/2014/main" id="{02ED0875-3F16-2BC1-4950-5BB68B5F27AB}"/>
              </a:ext>
            </a:extLst>
          </p:cNvPr>
          <p:cNvPicPr>
            <a:picLocks noChangeAspect="1"/>
          </p:cNvPicPr>
          <p:nvPr/>
        </p:nvPicPr>
        <p:blipFill>
          <a:blip r:embed="rId5"/>
          <a:srcRect/>
          <a:stretch/>
        </p:blipFill>
        <p:spPr>
          <a:xfrm>
            <a:off x="3058117" y="2071457"/>
            <a:ext cx="3145536" cy="2359152"/>
          </a:xfrm>
          <a:prstGeom prst="rect">
            <a:avLst/>
          </a:prstGeom>
        </p:spPr>
      </p:pic>
      <p:pic>
        <p:nvPicPr>
          <p:cNvPr id="53" name="Picture 52">
            <a:extLst>
              <a:ext uri="{FF2B5EF4-FFF2-40B4-BE49-F238E27FC236}">
                <a16:creationId xmlns:a16="http://schemas.microsoft.com/office/drawing/2014/main" id="{50D3AD0A-D527-30B6-D896-71970C763E68}"/>
              </a:ext>
            </a:extLst>
          </p:cNvPr>
          <p:cNvPicPr>
            <a:picLocks noChangeAspect="1"/>
          </p:cNvPicPr>
          <p:nvPr/>
        </p:nvPicPr>
        <p:blipFill>
          <a:blip r:embed="rId6"/>
          <a:srcRect/>
          <a:stretch/>
        </p:blipFill>
        <p:spPr>
          <a:xfrm>
            <a:off x="5998464" y="2071457"/>
            <a:ext cx="3145536" cy="2359152"/>
          </a:xfrm>
          <a:prstGeom prst="rect">
            <a:avLst/>
          </a:prstGeom>
        </p:spPr>
      </p:pic>
      <p:pic>
        <p:nvPicPr>
          <p:cNvPr id="54" name="Picture 53" descr="A graph showing a number of parallel satellites&#10;&#10;AI-generated content may be incorrect.">
            <a:extLst>
              <a:ext uri="{FF2B5EF4-FFF2-40B4-BE49-F238E27FC236}">
                <a16:creationId xmlns:a16="http://schemas.microsoft.com/office/drawing/2014/main" id="{51F2A57E-77EE-49DD-D5B4-51808C41359A}"/>
              </a:ext>
            </a:extLst>
          </p:cNvPr>
          <p:cNvPicPr>
            <a:picLocks noChangeAspect="1"/>
          </p:cNvPicPr>
          <p:nvPr/>
        </p:nvPicPr>
        <p:blipFill>
          <a:blip r:embed="rId7"/>
          <a:srcRect l="5221" r="7587"/>
          <a:stretch/>
        </p:blipFill>
        <p:spPr>
          <a:xfrm>
            <a:off x="6132400" y="321828"/>
            <a:ext cx="2992075" cy="1757650"/>
          </a:xfrm>
          <a:prstGeom prst="rect">
            <a:avLst/>
          </a:prstGeom>
        </p:spPr>
      </p:pic>
      <p:sp>
        <p:nvSpPr>
          <p:cNvPr id="55" name="Google Shape;593;p64">
            <a:extLst>
              <a:ext uri="{FF2B5EF4-FFF2-40B4-BE49-F238E27FC236}">
                <a16:creationId xmlns:a16="http://schemas.microsoft.com/office/drawing/2014/main" id="{F2B0520E-77EC-3DF7-EB3F-717461F0D450}"/>
              </a:ext>
            </a:extLst>
          </p:cNvPr>
          <p:cNvSpPr txBox="1"/>
          <p:nvPr/>
        </p:nvSpPr>
        <p:spPr>
          <a:xfrm>
            <a:off x="391777" y="4387122"/>
            <a:ext cx="8647043" cy="494762"/>
          </a:xfrm>
          <a:prstGeom prst="rect">
            <a:avLst/>
          </a:prstGeom>
          <a:noFill/>
          <a:ln>
            <a:noFill/>
          </a:ln>
        </p:spPr>
        <p:txBody>
          <a:bodyPr spcFirstLastPara="1" wrap="square" lIns="91425" tIns="91425" rIns="91425" bIns="91425" anchor="t" anchorCtr="0">
            <a:noAutofit/>
          </a:bodyPr>
          <a:lstStyle/>
          <a:p>
            <a:pPr marL="0" lvl="0" indent="0" algn="l" rtl="0">
              <a:lnSpc>
                <a:spcPts val="1380"/>
              </a:lnSpc>
              <a:spcBef>
                <a:spcPts val="0"/>
              </a:spcBef>
              <a:spcAft>
                <a:spcPts val="0"/>
              </a:spcAft>
              <a:buNone/>
            </a:pPr>
            <a:r>
              <a:rPr lang="en" sz="1200" dirty="0">
                <a:latin typeface="Garamond" panose="02020404030301010803" pitchFamily="18" charset="0"/>
              </a:rPr>
              <a:t>Comparison between VLR (120° roll) and SHARAD nadir-looking observation:  a) surface power returns, b) noise level, and c) signal-to-noise ratio extracted from coincident observations 5725702 (green) and 7858301 (VLR, magenta). </a:t>
            </a:r>
          </a:p>
          <a:p>
            <a:pPr marL="0" lvl="0" indent="0" algn="l" rtl="0">
              <a:lnSpc>
                <a:spcPts val="1180"/>
              </a:lnSpc>
              <a:spcBef>
                <a:spcPts val="0"/>
              </a:spcBef>
              <a:spcAft>
                <a:spcPts val="0"/>
              </a:spcAft>
              <a:buNone/>
            </a:pPr>
            <a:r>
              <a:rPr lang="en" sz="1200" dirty="0">
                <a:latin typeface="Garamond" panose="02020404030301010803" pitchFamily="18" charset="0"/>
              </a:rPr>
              <a:t>All histograms are calculated using 1 dB bin widths spanning each dataset.</a:t>
            </a:r>
          </a:p>
          <a:p>
            <a:pPr marL="0" lvl="0" indent="0" algn="l" rtl="0">
              <a:lnSpc>
                <a:spcPts val="1480"/>
              </a:lnSpc>
              <a:spcBef>
                <a:spcPts val="0"/>
              </a:spcBef>
              <a:spcAft>
                <a:spcPts val="0"/>
              </a:spcAft>
              <a:buNone/>
            </a:pPr>
            <a:endParaRPr sz="1300" dirty="0">
              <a:latin typeface="Garamond" panose="02020404030301010803" pitchFamily="18" charset="0"/>
            </a:endParaRPr>
          </a:p>
        </p:txBody>
      </p:sp>
      <p:sp>
        <p:nvSpPr>
          <p:cNvPr id="56" name="TextBox 55">
            <a:extLst>
              <a:ext uri="{FF2B5EF4-FFF2-40B4-BE49-F238E27FC236}">
                <a16:creationId xmlns:a16="http://schemas.microsoft.com/office/drawing/2014/main" id="{6F32D341-880A-DCEA-1F1C-01ACC439BD2B}"/>
              </a:ext>
            </a:extLst>
          </p:cNvPr>
          <p:cNvSpPr txBox="1"/>
          <p:nvPr/>
        </p:nvSpPr>
        <p:spPr>
          <a:xfrm>
            <a:off x="1942270" y="3392883"/>
            <a:ext cx="1489862" cy="307777"/>
          </a:xfrm>
          <a:prstGeom prst="rect">
            <a:avLst/>
          </a:prstGeom>
          <a:noFill/>
        </p:spPr>
        <p:txBody>
          <a:bodyPr wrap="square" rtlCol="0">
            <a:spAutoFit/>
          </a:bodyPr>
          <a:lstStyle/>
          <a:p>
            <a:r>
              <a:rPr lang="en-US" sz="700" b="1" dirty="0">
                <a:latin typeface="Garamond" panose="02020404030301010803" pitchFamily="18" charset="0"/>
              </a:rPr>
              <a:t>10.51 dB improvement in VLR</a:t>
            </a:r>
          </a:p>
          <a:p>
            <a:pPr lvl="2"/>
            <a:r>
              <a:rPr lang="en-US" sz="700" b="1" dirty="0">
                <a:latin typeface="Garamond" panose="02020404030301010803" pitchFamily="18" charset="0"/>
              </a:rPr>
              <a:t>  (11.2 dB expected from models)</a:t>
            </a:r>
          </a:p>
        </p:txBody>
      </p:sp>
      <p:sp>
        <p:nvSpPr>
          <p:cNvPr id="57" name="Google Shape;418;p52">
            <a:extLst>
              <a:ext uri="{FF2B5EF4-FFF2-40B4-BE49-F238E27FC236}">
                <a16:creationId xmlns:a16="http://schemas.microsoft.com/office/drawing/2014/main" id="{2F8F85EE-96C5-1AD8-956C-2996D3A9653D}"/>
              </a:ext>
            </a:extLst>
          </p:cNvPr>
          <p:cNvSpPr txBox="1">
            <a:spLocks/>
          </p:cNvSpPr>
          <p:nvPr/>
        </p:nvSpPr>
        <p:spPr>
          <a:xfrm>
            <a:off x="0" y="0"/>
            <a:ext cx="9144000" cy="572700"/>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432FF"/>
              </a:buClr>
              <a:buSzPts val="2800"/>
              <a:buFont typeface="Tahoma"/>
              <a:buNone/>
              <a:defRPr sz="2100" b="1" i="0" u="none" strike="noStrike" cap="none">
                <a:solidFill>
                  <a:srgbClr val="0432FF"/>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pPr algn="ctr"/>
            <a:r>
              <a:rPr lang="en-US" b="0" dirty="0">
                <a:solidFill>
                  <a:schemeClr val="tx1"/>
                </a:solidFill>
                <a:latin typeface="Garamond"/>
                <a:ea typeface="Garamond"/>
                <a:cs typeface="Garamond"/>
                <a:sym typeface="Garamond"/>
              </a:rPr>
              <a:t>      VLR#1 (7858301) vs SHARAD Existing Data (5725702) </a:t>
            </a:r>
            <a:endParaRPr lang="en-US" sz="2355" b="0" dirty="0">
              <a:solidFill>
                <a:schemeClr val="tx1"/>
              </a:solidFill>
              <a:latin typeface="Garamond"/>
              <a:ea typeface="Garamond"/>
              <a:cs typeface="Garamond"/>
              <a:sym typeface="Garamond"/>
            </a:endParaRPr>
          </a:p>
        </p:txBody>
      </p:sp>
      <p:sp>
        <p:nvSpPr>
          <p:cNvPr id="2" name="TextBox 1">
            <a:extLst>
              <a:ext uri="{FF2B5EF4-FFF2-40B4-BE49-F238E27FC236}">
                <a16:creationId xmlns:a16="http://schemas.microsoft.com/office/drawing/2014/main" id="{777136E3-6F8E-7B66-425F-C1A17D4CF94D}"/>
              </a:ext>
            </a:extLst>
          </p:cNvPr>
          <p:cNvSpPr txBox="1"/>
          <p:nvPr/>
        </p:nvSpPr>
        <p:spPr>
          <a:xfrm>
            <a:off x="7820891" y="3064023"/>
            <a:ext cx="812871" cy="338554"/>
          </a:xfrm>
          <a:prstGeom prst="rect">
            <a:avLst/>
          </a:prstGeom>
          <a:solidFill>
            <a:srgbClr val="CCA6D2"/>
          </a:solidFill>
        </p:spPr>
        <p:txBody>
          <a:bodyPr wrap="square" rtlCol="0">
            <a:spAutoFit/>
          </a:bodyPr>
          <a:lstStyle/>
          <a:p>
            <a:r>
              <a:rPr lang="en-US" sz="800" b="1" dirty="0">
                <a:latin typeface="Garamond" panose="02020404030301010803" pitchFamily="18" charset="0"/>
              </a:rPr>
              <a:t>~8.4 dB SNR improvement </a:t>
            </a:r>
          </a:p>
        </p:txBody>
      </p:sp>
    </p:spTree>
    <p:extLst>
      <p:ext uri="{BB962C8B-B14F-4D97-AF65-F5344CB8AC3E}">
        <p14:creationId xmlns:p14="http://schemas.microsoft.com/office/powerpoint/2010/main" val="112803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E4B0-13BB-FE8F-6E3B-D777C97B4392}"/>
            </a:ext>
          </a:extLst>
        </p:cNvPr>
        <p:cNvGrpSpPr/>
        <p:nvPr/>
      </p:nvGrpSpPr>
      <p:grpSpPr>
        <a:xfrm>
          <a:off x="0" y="0"/>
          <a:ext cx="0" cy="0"/>
          <a:chOff x="0" y="0"/>
          <a:chExt cx="0" cy="0"/>
        </a:xfrm>
      </p:grpSpPr>
      <p:sp>
        <p:nvSpPr>
          <p:cNvPr id="57" name="Google Shape;418;p52">
            <a:extLst>
              <a:ext uri="{FF2B5EF4-FFF2-40B4-BE49-F238E27FC236}">
                <a16:creationId xmlns:a16="http://schemas.microsoft.com/office/drawing/2014/main" id="{6AF5E1AA-BD17-0C9D-C1C6-2E95495B45DE}"/>
              </a:ext>
            </a:extLst>
          </p:cNvPr>
          <p:cNvSpPr txBox="1">
            <a:spLocks/>
          </p:cNvSpPr>
          <p:nvPr/>
        </p:nvSpPr>
        <p:spPr>
          <a:xfrm>
            <a:off x="0" y="0"/>
            <a:ext cx="9144000" cy="572700"/>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432FF"/>
              </a:buClr>
              <a:buSzPts val="2800"/>
              <a:buFont typeface="Tahoma"/>
              <a:buNone/>
              <a:defRPr sz="2100" b="1" i="0" u="none" strike="noStrike" cap="none">
                <a:solidFill>
                  <a:srgbClr val="0432FF"/>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pPr algn="ctr"/>
            <a:r>
              <a:rPr lang="en-US" sz="2500" b="0" dirty="0">
                <a:solidFill>
                  <a:schemeClr val="tx1"/>
                </a:solidFill>
                <a:latin typeface="Garamond"/>
                <a:ea typeface="Garamond"/>
                <a:cs typeface="Garamond"/>
                <a:sym typeface="Garamond"/>
              </a:rPr>
              <a:t>7858301 STD Product  vs 7858301 SXR Product</a:t>
            </a:r>
          </a:p>
        </p:txBody>
      </p:sp>
      <p:grpSp>
        <p:nvGrpSpPr>
          <p:cNvPr id="62" name="Group 61">
            <a:extLst>
              <a:ext uri="{FF2B5EF4-FFF2-40B4-BE49-F238E27FC236}">
                <a16:creationId xmlns:a16="http://schemas.microsoft.com/office/drawing/2014/main" id="{38AAD8D2-B054-30BD-B2DA-E068DD21336B}"/>
              </a:ext>
            </a:extLst>
          </p:cNvPr>
          <p:cNvGrpSpPr/>
          <p:nvPr/>
        </p:nvGrpSpPr>
        <p:grpSpPr>
          <a:xfrm>
            <a:off x="20042" y="633231"/>
            <a:ext cx="9103915" cy="1579241"/>
            <a:chOff x="9733" y="2873224"/>
            <a:chExt cx="9103915" cy="1579241"/>
          </a:xfrm>
        </p:grpSpPr>
        <p:sp>
          <p:nvSpPr>
            <p:cNvPr id="56" name="TextBox 55">
              <a:extLst>
                <a:ext uri="{FF2B5EF4-FFF2-40B4-BE49-F238E27FC236}">
                  <a16:creationId xmlns:a16="http://schemas.microsoft.com/office/drawing/2014/main" id="{B4BDE5D9-7FBF-B12C-6D4A-8577CADDB705}"/>
                </a:ext>
              </a:extLst>
            </p:cNvPr>
            <p:cNvSpPr txBox="1"/>
            <p:nvPr/>
          </p:nvSpPr>
          <p:spPr>
            <a:xfrm>
              <a:off x="1626986" y="2873224"/>
              <a:ext cx="1621101" cy="338554"/>
            </a:xfrm>
            <a:prstGeom prst="rect">
              <a:avLst/>
            </a:prstGeom>
            <a:noFill/>
          </p:spPr>
          <p:txBody>
            <a:bodyPr wrap="square" rtlCol="0">
              <a:spAutoFit/>
            </a:bodyPr>
            <a:lstStyle/>
            <a:p>
              <a:r>
                <a:rPr lang="en-US" sz="800" b="1" dirty="0">
                  <a:latin typeface="Garamond" panose="02020404030301010803" pitchFamily="18" charset="0"/>
                </a:rPr>
                <a:t>10.51 dB improvement in VLR dB</a:t>
              </a:r>
            </a:p>
            <a:p>
              <a:pPr lvl="2"/>
              <a:r>
                <a:rPr lang="en-US" sz="800" b="1" dirty="0">
                  <a:latin typeface="Garamond" panose="02020404030301010803" pitchFamily="18" charset="0"/>
                </a:rPr>
                <a:t>  (11.2 dB expected from models)</a:t>
              </a:r>
            </a:p>
          </p:txBody>
        </p:sp>
        <p:pic>
          <p:nvPicPr>
            <p:cNvPr id="58" name="Picture 57" descr="A close-up of clouds in the sky&#10;&#10;Description automatically generated">
              <a:extLst>
                <a:ext uri="{FF2B5EF4-FFF2-40B4-BE49-F238E27FC236}">
                  <a16:creationId xmlns:a16="http://schemas.microsoft.com/office/drawing/2014/main" id="{636D67E4-7FED-C7EC-CB12-2751C5EC355E}"/>
                </a:ext>
              </a:extLst>
            </p:cNvPr>
            <p:cNvPicPr>
              <a:picLocks noChangeAspect="1"/>
            </p:cNvPicPr>
            <p:nvPr/>
          </p:nvPicPr>
          <p:blipFill>
            <a:blip r:embed="rId2"/>
            <a:stretch>
              <a:fillRect/>
            </a:stretch>
          </p:blipFill>
          <p:spPr>
            <a:xfrm>
              <a:off x="59152" y="2891205"/>
              <a:ext cx="4527248" cy="1560019"/>
            </a:xfrm>
            <a:prstGeom prst="rect">
              <a:avLst/>
            </a:prstGeom>
          </p:spPr>
        </p:pic>
        <p:pic>
          <p:nvPicPr>
            <p:cNvPr id="59" name="Picture 58" descr="A black and white image of clouds&#10;&#10;Description automatically generated">
              <a:extLst>
                <a:ext uri="{FF2B5EF4-FFF2-40B4-BE49-F238E27FC236}">
                  <a16:creationId xmlns:a16="http://schemas.microsoft.com/office/drawing/2014/main" id="{39D1BBD4-0F28-4535-20DC-A114F8F75720}"/>
                </a:ext>
              </a:extLst>
            </p:cNvPr>
            <p:cNvPicPr>
              <a:picLocks/>
            </p:cNvPicPr>
            <p:nvPr/>
          </p:nvPicPr>
          <p:blipFill>
            <a:blip r:embed="rId3"/>
            <a:stretch>
              <a:fillRect/>
            </a:stretch>
          </p:blipFill>
          <p:spPr>
            <a:xfrm>
              <a:off x="4586400" y="2891896"/>
              <a:ext cx="4527248" cy="1560569"/>
            </a:xfrm>
            <a:prstGeom prst="rect">
              <a:avLst/>
            </a:prstGeom>
          </p:spPr>
        </p:pic>
        <p:sp>
          <p:nvSpPr>
            <p:cNvPr id="60" name="TextBox 59">
              <a:extLst>
                <a:ext uri="{FF2B5EF4-FFF2-40B4-BE49-F238E27FC236}">
                  <a16:creationId xmlns:a16="http://schemas.microsoft.com/office/drawing/2014/main" id="{85BAF1D8-AD35-9001-AAB2-F3DFB69F3010}"/>
                </a:ext>
              </a:extLst>
            </p:cNvPr>
            <p:cNvSpPr txBox="1"/>
            <p:nvPr/>
          </p:nvSpPr>
          <p:spPr>
            <a:xfrm>
              <a:off x="9733" y="2884264"/>
              <a:ext cx="2901756" cy="323165"/>
            </a:xfrm>
            <a:prstGeom prst="rect">
              <a:avLst/>
            </a:prstGeom>
            <a:noFill/>
          </p:spPr>
          <p:txBody>
            <a:bodyPr wrap="none" rtlCol="0">
              <a:spAutoFit/>
            </a:bodyPr>
            <a:lstStyle/>
            <a:p>
              <a:r>
                <a:rPr lang="en-US" sz="1500" dirty="0">
                  <a:solidFill>
                    <a:srgbClr val="F868F5"/>
                  </a:solidFill>
                  <a:latin typeface="Garamond" panose="02020404030301010803" pitchFamily="18" charset="0"/>
                  <a:cs typeface="Arial" panose="020B0604020202020204" pitchFamily="34" charset="0"/>
                </a:rPr>
                <a:t>7858301 (120° roll) – Std Resolution</a:t>
              </a:r>
              <a:endParaRPr lang="en-US" sz="1500" dirty="0">
                <a:solidFill>
                  <a:srgbClr val="F868F5"/>
                </a:solidFill>
                <a:latin typeface="Garamond" panose="02020404030301010803" pitchFamily="18" charset="0"/>
                <a:ea typeface="Palatino" pitchFamily="2" charset="77"/>
                <a:cs typeface="Arial" panose="020B0604020202020204" pitchFamily="34" charset="0"/>
              </a:endParaRPr>
            </a:p>
          </p:txBody>
        </p:sp>
        <p:sp>
          <p:nvSpPr>
            <p:cNvPr id="61" name="TextBox 60">
              <a:extLst>
                <a:ext uri="{FF2B5EF4-FFF2-40B4-BE49-F238E27FC236}">
                  <a16:creationId xmlns:a16="http://schemas.microsoft.com/office/drawing/2014/main" id="{0BC36ECA-34A8-1039-A90B-8ED27B6AC82E}"/>
                </a:ext>
              </a:extLst>
            </p:cNvPr>
            <p:cNvSpPr txBox="1"/>
            <p:nvPr/>
          </p:nvSpPr>
          <p:spPr>
            <a:xfrm>
              <a:off x="4543435" y="2875391"/>
              <a:ext cx="3004349" cy="323165"/>
            </a:xfrm>
            <a:prstGeom prst="rect">
              <a:avLst/>
            </a:prstGeom>
            <a:noFill/>
          </p:spPr>
          <p:txBody>
            <a:bodyPr wrap="none" rtlCol="0">
              <a:spAutoFit/>
            </a:bodyPr>
            <a:lstStyle/>
            <a:p>
              <a:r>
                <a:rPr lang="en-US" sz="1500" dirty="0">
                  <a:solidFill>
                    <a:schemeClr val="accent6">
                      <a:lumMod val="75000"/>
                    </a:schemeClr>
                  </a:solidFill>
                  <a:latin typeface="Garamond" panose="02020404030301010803" pitchFamily="18" charset="0"/>
                  <a:cs typeface="Arial" panose="020B0604020202020204" pitchFamily="34" charset="0"/>
                </a:rPr>
                <a:t>7858301 (120° roll) – SXR Resolution</a:t>
              </a:r>
              <a:endParaRPr lang="en-US" sz="1500" dirty="0">
                <a:solidFill>
                  <a:schemeClr val="accent6">
                    <a:lumMod val="75000"/>
                  </a:schemeClr>
                </a:solidFill>
                <a:latin typeface="Garamond" panose="02020404030301010803" pitchFamily="18" charset="0"/>
                <a:ea typeface="Palatino" pitchFamily="2" charset="77"/>
                <a:cs typeface="Arial" panose="020B0604020202020204" pitchFamily="34" charset="0"/>
              </a:endParaRPr>
            </a:p>
          </p:txBody>
        </p:sp>
      </p:grpSp>
      <p:pic>
        <p:nvPicPr>
          <p:cNvPr id="17" name="Picture 16" descr="A graph of a power distribution&#10;&#10;AI-generated content may be incorrect.">
            <a:extLst>
              <a:ext uri="{FF2B5EF4-FFF2-40B4-BE49-F238E27FC236}">
                <a16:creationId xmlns:a16="http://schemas.microsoft.com/office/drawing/2014/main" id="{27E86A2F-48C5-C972-480F-4F76780CB26B}"/>
              </a:ext>
            </a:extLst>
          </p:cNvPr>
          <p:cNvPicPr>
            <a:picLocks noChangeAspect="1"/>
          </p:cNvPicPr>
          <p:nvPr/>
        </p:nvPicPr>
        <p:blipFill>
          <a:blip r:embed="rId4"/>
          <a:stretch>
            <a:fillRect/>
          </a:stretch>
        </p:blipFill>
        <p:spPr>
          <a:xfrm>
            <a:off x="77193" y="2212472"/>
            <a:ext cx="9066807" cy="2384659"/>
          </a:xfrm>
          <a:prstGeom prst="rect">
            <a:avLst/>
          </a:prstGeom>
        </p:spPr>
      </p:pic>
      <p:sp>
        <p:nvSpPr>
          <p:cNvPr id="18" name="TextBox 17">
            <a:extLst>
              <a:ext uri="{FF2B5EF4-FFF2-40B4-BE49-F238E27FC236}">
                <a16:creationId xmlns:a16="http://schemas.microsoft.com/office/drawing/2014/main" id="{B4DCACEB-7512-797E-FD92-EEEB465FADF3}"/>
              </a:ext>
            </a:extLst>
          </p:cNvPr>
          <p:cNvSpPr txBox="1"/>
          <p:nvPr/>
        </p:nvSpPr>
        <p:spPr>
          <a:xfrm>
            <a:off x="7845049" y="3110933"/>
            <a:ext cx="1068088" cy="338554"/>
          </a:xfrm>
          <a:prstGeom prst="rect">
            <a:avLst/>
          </a:prstGeom>
          <a:solidFill>
            <a:srgbClr val="D0F966"/>
          </a:solidFill>
          <a:ln w="3175">
            <a:solidFill>
              <a:schemeClr val="bg2">
                <a:lumMod val="60000"/>
                <a:lumOff val="40000"/>
              </a:schemeClr>
            </a:solidFill>
          </a:ln>
        </p:spPr>
        <p:txBody>
          <a:bodyPr wrap="square" rtlCol="0">
            <a:spAutoFit/>
          </a:bodyPr>
          <a:lstStyle/>
          <a:p>
            <a:r>
              <a:rPr lang="en-US" sz="800" b="1" dirty="0">
                <a:latin typeface="Garamond" panose="02020404030301010803" pitchFamily="18" charset="0"/>
              </a:rPr>
              <a:t>~3 dB improvement respect to the VLR </a:t>
            </a:r>
          </a:p>
        </p:txBody>
      </p:sp>
      <p:sp>
        <p:nvSpPr>
          <p:cNvPr id="19" name="Google Shape;593;p64">
            <a:extLst>
              <a:ext uri="{FF2B5EF4-FFF2-40B4-BE49-F238E27FC236}">
                <a16:creationId xmlns:a16="http://schemas.microsoft.com/office/drawing/2014/main" id="{3FA96E68-6BBB-0801-5356-962825EB7DB7}"/>
              </a:ext>
            </a:extLst>
          </p:cNvPr>
          <p:cNvSpPr txBox="1"/>
          <p:nvPr/>
        </p:nvSpPr>
        <p:spPr>
          <a:xfrm>
            <a:off x="287074" y="4511802"/>
            <a:ext cx="8647043" cy="277425"/>
          </a:xfrm>
          <a:prstGeom prst="rect">
            <a:avLst/>
          </a:prstGeom>
          <a:noFill/>
          <a:ln>
            <a:noFill/>
          </a:ln>
        </p:spPr>
        <p:txBody>
          <a:bodyPr spcFirstLastPara="1" wrap="square" lIns="91425" tIns="91425" rIns="91425" bIns="91425" anchor="t" anchorCtr="0">
            <a:noAutofit/>
          </a:bodyPr>
          <a:lstStyle/>
          <a:p>
            <a:pPr marL="0" lvl="0" indent="0" algn="ctr" rtl="0">
              <a:lnSpc>
                <a:spcPts val="1480"/>
              </a:lnSpc>
              <a:spcBef>
                <a:spcPts val="0"/>
              </a:spcBef>
              <a:spcAft>
                <a:spcPts val="0"/>
              </a:spcAft>
              <a:buNone/>
            </a:pPr>
            <a:r>
              <a:rPr lang="en-US" sz="1200" b="1" dirty="0">
                <a:latin typeface="Garamond" panose="02020404030301010803" pitchFamily="18" charset="0"/>
              </a:rPr>
              <a:t>~3 dB SNR improvement</a:t>
            </a:r>
            <a:r>
              <a:rPr lang="en-US" sz="1200" dirty="0">
                <a:latin typeface="Garamond" panose="02020404030301010803" pitchFamily="18" charset="0"/>
              </a:rPr>
              <a:t> over the standard VLR product is achieved through EMI suppression and bandwidth extrapolation (BWE). Surface echoes become stronger, noise is reduced, and overall SNR improves, enabling more confident subsurface tracking and analysis.</a:t>
            </a:r>
            <a:endParaRPr sz="1200" dirty="0">
              <a:latin typeface="Garamond" panose="02020404030301010803" pitchFamily="18" charset="0"/>
            </a:endParaRPr>
          </a:p>
        </p:txBody>
      </p:sp>
    </p:spTree>
    <p:extLst>
      <p:ext uri="{BB962C8B-B14F-4D97-AF65-F5344CB8AC3E}">
        <p14:creationId xmlns:p14="http://schemas.microsoft.com/office/powerpoint/2010/main" val="1221760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8">
          <a:extLst>
            <a:ext uri="{FF2B5EF4-FFF2-40B4-BE49-F238E27FC236}">
              <a16:creationId xmlns:a16="http://schemas.microsoft.com/office/drawing/2014/main" id="{B0DCAEA9-577F-630A-FE8B-8D7058E72899}"/>
            </a:ext>
          </a:extLst>
        </p:cNvPr>
        <p:cNvGrpSpPr/>
        <p:nvPr/>
      </p:nvGrpSpPr>
      <p:grpSpPr>
        <a:xfrm>
          <a:off x="0" y="0"/>
          <a:ext cx="0" cy="0"/>
          <a:chOff x="0" y="0"/>
          <a:chExt cx="0" cy="0"/>
        </a:xfrm>
      </p:grpSpPr>
      <p:sp>
        <p:nvSpPr>
          <p:cNvPr id="47" name="Google Shape;560;p60">
            <a:extLst>
              <a:ext uri="{FF2B5EF4-FFF2-40B4-BE49-F238E27FC236}">
                <a16:creationId xmlns:a16="http://schemas.microsoft.com/office/drawing/2014/main" id="{5770010F-D78A-209A-B037-F7066C9ADC43}"/>
              </a:ext>
            </a:extLst>
          </p:cNvPr>
          <p:cNvSpPr txBox="1"/>
          <p:nvPr/>
        </p:nvSpPr>
        <p:spPr>
          <a:xfrm>
            <a:off x="2208576" y="372785"/>
            <a:ext cx="6898158" cy="101325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dirty="0">
                <a:latin typeface="Garamond" panose="02020404030301010803" pitchFamily="18" charset="0"/>
              </a:rPr>
              <a:t>Left</a:t>
            </a:r>
            <a:r>
              <a:rPr lang="en" sz="1200" dirty="0">
                <a:latin typeface="Garamond" panose="02020404030301010803" pitchFamily="18" charset="0"/>
              </a:rPr>
              <a:t>: Orbit selected for the VLR test plus existing SHARAD tracks, with the start and stop limits of the radar acquisition. The flight path: descending (N to S), over MOLA hill-shades topography data. </a:t>
            </a:r>
            <a:endParaRPr lang="en" sz="1200" b="1" dirty="0">
              <a:latin typeface="Garamond" panose="02020404030301010803" pitchFamily="18" charset="0"/>
            </a:endParaRPr>
          </a:p>
          <a:p>
            <a:pPr marL="0" lvl="0" indent="0" algn="l" rtl="0">
              <a:spcBef>
                <a:spcPts val="0"/>
              </a:spcBef>
              <a:spcAft>
                <a:spcPts val="0"/>
              </a:spcAft>
              <a:buNone/>
            </a:pPr>
            <a:r>
              <a:rPr lang="en" sz="1200" u="sng" dirty="0">
                <a:latin typeface="Garamond" panose="02020404030301010803" pitchFamily="18" charset="0"/>
              </a:rPr>
              <a:t>Mid: </a:t>
            </a:r>
            <a:r>
              <a:rPr lang="en" sz="1200" dirty="0">
                <a:latin typeface="Garamond" panose="02020404030301010803" pitchFamily="18" charset="0"/>
              </a:rPr>
              <a:t>Geological map from Tanaka et al. (2014) (right). </a:t>
            </a:r>
            <a:endParaRPr sz="1200" dirty="0">
              <a:latin typeface="Garamond" panose="02020404030301010803" pitchFamily="18" charset="0"/>
            </a:endParaRPr>
          </a:p>
          <a:p>
            <a:pPr marL="0" lvl="0" indent="0" algn="l" rtl="0">
              <a:spcBef>
                <a:spcPts val="0"/>
              </a:spcBef>
              <a:spcAft>
                <a:spcPts val="0"/>
              </a:spcAft>
              <a:buNone/>
            </a:pPr>
            <a:r>
              <a:rPr lang="en" sz="1200" u="sng" dirty="0">
                <a:latin typeface="Garamond" panose="02020404030301010803" pitchFamily="18" charset="0"/>
              </a:rPr>
              <a:t>Below</a:t>
            </a:r>
            <a:r>
              <a:rPr lang="en" sz="1200" dirty="0">
                <a:latin typeface="Garamond" panose="02020404030301010803" pitchFamily="18" charset="0"/>
              </a:rPr>
              <a:t>: Radargrams for nearly-coincident observations at 0 roll angle (top) and the first Very Large Roll (bottom). </a:t>
            </a:r>
            <a:endParaRPr sz="1200" dirty="0">
              <a:latin typeface="Garamond" panose="02020404030301010803" pitchFamily="18" charset="0"/>
            </a:endParaRPr>
          </a:p>
        </p:txBody>
      </p:sp>
      <p:sp>
        <p:nvSpPr>
          <p:cNvPr id="6" name="Google Shape;418;p52">
            <a:extLst>
              <a:ext uri="{FF2B5EF4-FFF2-40B4-BE49-F238E27FC236}">
                <a16:creationId xmlns:a16="http://schemas.microsoft.com/office/drawing/2014/main" id="{EB3FC5B0-161E-3324-16F6-AAD44AE08A9D}"/>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Garamond"/>
                <a:ea typeface="Garamond"/>
                <a:cs typeface="Garamond"/>
                <a:sym typeface="Garamond"/>
              </a:rPr>
              <a:t>                        Second VLR Test:  7983501 vs 0224401 </a:t>
            </a:r>
            <a:endParaRPr sz="2355" dirty="0">
              <a:latin typeface="Garamond"/>
              <a:ea typeface="Garamond"/>
              <a:cs typeface="Garamond"/>
              <a:sym typeface="Garamond"/>
            </a:endParaRPr>
          </a:p>
        </p:txBody>
      </p:sp>
      <p:pic>
        <p:nvPicPr>
          <p:cNvPr id="56" name="Picture 55" descr="A close-up of a map&#10;&#10;AI-generated content may be incorrect.">
            <a:extLst>
              <a:ext uri="{FF2B5EF4-FFF2-40B4-BE49-F238E27FC236}">
                <a16:creationId xmlns:a16="http://schemas.microsoft.com/office/drawing/2014/main" id="{F74878DB-96FF-1022-B533-49BD35BD41C8}"/>
              </a:ext>
            </a:extLst>
          </p:cNvPr>
          <p:cNvPicPr>
            <a:picLocks noChangeAspect="1"/>
          </p:cNvPicPr>
          <p:nvPr/>
        </p:nvPicPr>
        <p:blipFill>
          <a:blip r:embed="rId3"/>
          <a:stretch>
            <a:fillRect/>
          </a:stretch>
        </p:blipFill>
        <p:spPr>
          <a:xfrm>
            <a:off x="151571" y="286350"/>
            <a:ext cx="2349500" cy="4787900"/>
          </a:xfrm>
          <a:prstGeom prst="rect">
            <a:avLst/>
          </a:prstGeom>
        </p:spPr>
      </p:pic>
      <p:pic>
        <p:nvPicPr>
          <p:cNvPr id="64" name="Picture 63" descr="A black background with white lines&#10;&#10;AI-generated content may be incorrect.">
            <a:extLst>
              <a:ext uri="{FF2B5EF4-FFF2-40B4-BE49-F238E27FC236}">
                <a16:creationId xmlns:a16="http://schemas.microsoft.com/office/drawing/2014/main" id="{CAE4BBD9-C2A1-A6C0-BF45-FBD567DDAF8B}"/>
              </a:ext>
            </a:extLst>
          </p:cNvPr>
          <p:cNvPicPr>
            <a:picLocks noChangeAspect="1"/>
          </p:cNvPicPr>
          <p:nvPr/>
        </p:nvPicPr>
        <p:blipFill>
          <a:blip r:embed="rId4"/>
          <a:stretch>
            <a:fillRect/>
          </a:stretch>
        </p:blipFill>
        <p:spPr>
          <a:xfrm>
            <a:off x="2649371" y="1261792"/>
            <a:ext cx="5787959" cy="1906229"/>
          </a:xfrm>
          <a:prstGeom prst="rect">
            <a:avLst/>
          </a:prstGeom>
        </p:spPr>
      </p:pic>
      <p:pic>
        <p:nvPicPr>
          <p:cNvPr id="65" name="Picture 64" descr="A close-up of a rock&#10;&#10;AI-generated content may be incorrect.">
            <a:extLst>
              <a:ext uri="{FF2B5EF4-FFF2-40B4-BE49-F238E27FC236}">
                <a16:creationId xmlns:a16="http://schemas.microsoft.com/office/drawing/2014/main" id="{2F218C22-F7DB-3994-5FBA-E3F89F75ACA2}"/>
              </a:ext>
            </a:extLst>
          </p:cNvPr>
          <p:cNvPicPr>
            <a:picLocks noChangeAspect="1"/>
          </p:cNvPicPr>
          <p:nvPr/>
        </p:nvPicPr>
        <p:blipFill>
          <a:blip r:embed="rId5"/>
          <a:stretch>
            <a:fillRect/>
          </a:stretch>
        </p:blipFill>
        <p:spPr>
          <a:xfrm>
            <a:off x="2652642" y="3168021"/>
            <a:ext cx="5787959" cy="1906229"/>
          </a:xfrm>
          <a:prstGeom prst="rect">
            <a:avLst/>
          </a:prstGeom>
        </p:spPr>
      </p:pic>
      <p:sp>
        <p:nvSpPr>
          <p:cNvPr id="77" name="Rectangle 76">
            <a:extLst>
              <a:ext uri="{FF2B5EF4-FFF2-40B4-BE49-F238E27FC236}">
                <a16:creationId xmlns:a16="http://schemas.microsoft.com/office/drawing/2014/main" id="{D5B78E6B-73AD-7584-531C-6688F800D501}"/>
              </a:ext>
            </a:extLst>
          </p:cNvPr>
          <p:cNvSpPr/>
          <p:nvPr/>
        </p:nvSpPr>
        <p:spPr>
          <a:xfrm>
            <a:off x="4336024" y="1283914"/>
            <a:ext cx="4079182" cy="953114"/>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564;p60">
            <a:extLst>
              <a:ext uri="{FF2B5EF4-FFF2-40B4-BE49-F238E27FC236}">
                <a16:creationId xmlns:a16="http://schemas.microsoft.com/office/drawing/2014/main" id="{2B98D48D-3CF5-3BA9-1258-A789E024E43D}"/>
              </a:ext>
            </a:extLst>
          </p:cNvPr>
          <p:cNvSpPr txBox="1"/>
          <p:nvPr/>
        </p:nvSpPr>
        <p:spPr>
          <a:xfrm>
            <a:off x="2524776" y="1231028"/>
            <a:ext cx="10260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0224401</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sp>
        <p:nvSpPr>
          <p:cNvPr id="90" name="Google Shape;567;p60">
            <a:extLst>
              <a:ext uri="{FF2B5EF4-FFF2-40B4-BE49-F238E27FC236}">
                <a16:creationId xmlns:a16="http://schemas.microsoft.com/office/drawing/2014/main" id="{FA629B53-2EA8-D227-5C82-A2CA82AA9946}"/>
              </a:ext>
            </a:extLst>
          </p:cNvPr>
          <p:cNvSpPr txBox="1"/>
          <p:nvPr/>
        </p:nvSpPr>
        <p:spPr>
          <a:xfrm>
            <a:off x="2646099" y="3127462"/>
            <a:ext cx="1345229"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VLR 79835-01</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grpSp>
        <p:nvGrpSpPr>
          <p:cNvPr id="94" name="Group 93">
            <a:extLst>
              <a:ext uri="{FF2B5EF4-FFF2-40B4-BE49-F238E27FC236}">
                <a16:creationId xmlns:a16="http://schemas.microsoft.com/office/drawing/2014/main" id="{B9405B02-A359-B023-989A-DAAD2EC5A246}"/>
              </a:ext>
            </a:extLst>
          </p:cNvPr>
          <p:cNvGrpSpPr/>
          <p:nvPr/>
        </p:nvGrpSpPr>
        <p:grpSpPr>
          <a:xfrm>
            <a:off x="5345943" y="1263116"/>
            <a:ext cx="3722272" cy="3880384"/>
            <a:chOff x="5345943" y="1263116"/>
            <a:chExt cx="3722272" cy="3880384"/>
          </a:xfrm>
        </p:grpSpPr>
        <p:grpSp>
          <p:nvGrpSpPr>
            <p:cNvPr id="91" name="Group 90">
              <a:extLst>
                <a:ext uri="{FF2B5EF4-FFF2-40B4-BE49-F238E27FC236}">
                  <a16:creationId xmlns:a16="http://schemas.microsoft.com/office/drawing/2014/main" id="{AE6DF069-A603-F12E-5F9F-36BA07282F82}"/>
                </a:ext>
              </a:extLst>
            </p:cNvPr>
            <p:cNvGrpSpPr>
              <a:grpSpLocks noChangeAspect="1"/>
            </p:cNvGrpSpPr>
            <p:nvPr/>
          </p:nvGrpSpPr>
          <p:grpSpPr>
            <a:xfrm>
              <a:off x="5432263" y="1394460"/>
              <a:ext cx="3635952" cy="3749040"/>
              <a:chOff x="5171337" y="1095916"/>
              <a:chExt cx="3945296" cy="4068005"/>
            </a:xfrm>
          </p:grpSpPr>
          <p:pic>
            <p:nvPicPr>
              <p:cNvPr id="82" name="Picture 81" descr="A lightning in the sky&#10;&#10;AI-generated content may be incorrect.">
                <a:extLst>
                  <a:ext uri="{FF2B5EF4-FFF2-40B4-BE49-F238E27FC236}">
                    <a16:creationId xmlns:a16="http://schemas.microsoft.com/office/drawing/2014/main" id="{6AD31A00-BC88-2CDF-A77D-D284E8802DE7}"/>
                  </a:ext>
                </a:extLst>
              </p:cNvPr>
              <p:cNvPicPr>
                <a:picLocks noChangeAspect="1"/>
              </p:cNvPicPr>
              <p:nvPr/>
            </p:nvPicPr>
            <p:blipFill>
              <a:blip r:embed="rId6"/>
              <a:srcRect b="5359"/>
              <a:stretch/>
            </p:blipFill>
            <p:spPr>
              <a:xfrm>
                <a:off x="5171337" y="1095916"/>
                <a:ext cx="3945296" cy="2022148"/>
              </a:xfrm>
              <a:prstGeom prst="rect">
                <a:avLst/>
              </a:prstGeom>
            </p:spPr>
          </p:pic>
          <p:pic>
            <p:nvPicPr>
              <p:cNvPr id="83" name="Picture 82" descr="A close-up of a rock&#10;&#10;AI-generated content may be incorrect.">
                <a:extLst>
                  <a:ext uri="{FF2B5EF4-FFF2-40B4-BE49-F238E27FC236}">
                    <a16:creationId xmlns:a16="http://schemas.microsoft.com/office/drawing/2014/main" id="{2DE7F56B-004E-78CB-D52A-C9A29D64D934}"/>
                  </a:ext>
                </a:extLst>
              </p:cNvPr>
              <p:cNvPicPr>
                <a:picLocks noChangeAspect="1"/>
              </p:cNvPicPr>
              <p:nvPr/>
            </p:nvPicPr>
            <p:blipFill>
              <a:blip r:embed="rId7"/>
              <a:stretch>
                <a:fillRect/>
              </a:stretch>
            </p:blipFill>
            <p:spPr>
              <a:xfrm>
                <a:off x="5171337" y="3103129"/>
                <a:ext cx="3928419" cy="2011680"/>
              </a:xfrm>
              <a:prstGeom prst="rect">
                <a:avLst/>
              </a:prstGeom>
            </p:spPr>
          </p:pic>
          <p:sp>
            <p:nvSpPr>
              <p:cNvPr id="84" name="TextBox 83">
                <a:extLst>
                  <a:ext uri="{FF2B5EF4-FFF2-40B4-BE49-F238E27FC236}">
                    <a16:creationId xmlns:a16="http://schemas.microsoft.com/office/drawing/2014/main" id="{376A4F00-06C3-1F2E-EAE2-EE10001B495E}"/>
                  </a:ext>
                </a:extLst>
              </p:cNvPr>
              <p:cNvSpPr txBox="1"/>
              <p:nvPr/>
            </p:nvSpPr>
            <p:spPr>
              <a:xfrm>
                <a:off x="7760654" y="4309014"/>
                <a:ext cx="984637" cy="367358"/>
              </a:xfrm>
              <a:prstGeom prst="rect">
                <a:avLst/>
              </a:prstGeom>
              <a:noFill/>
            </p:spPr>
            <p:txBody>
              <a:bodyPr wrap="square" rtlCol="0">
                <a:spAutoFit/>
              </a:bodyPr>
              <a:lstStyle/>
              <a:p>
                <a:pPr algn="ctr"/>
                <a:r>
                  <a:rPr lang="en-US" sz="800" dirty="0">
                    <a:solidFill>
                      <a:schemeClr val="bg1"/>
                    </a:solidFill>
                    <a:latin typeface="Helvetica Neue Thin" panose="020B0403020202020204" pitchFamily="34" charset="0"/>
                    <a:ea typeface="Helvetica Neue Thin" panose="020B0403020202020204" pitchFamily="34" charset="0"/>
                  </a:rPr>
                  <a:t>Improved SPLD layering</a:t>
                </a:r>
              </a:p>
            </p:txBody>
          </p:sp>
          <p:cxnSp>
            <p:nvCxnSpPr>
              <p:cNvPr id="85" name="Straight Arrow Connector 84">
                <a:extLst>
                  <a:ext uri="{FF2B5EF4-FFF2-40B4-BE49-F238E27FC236}">
                    <a16:creationId xmlns:a16="http://schemas.microsoft.com/office/drawing/2014/main" id="{5D153052-ACCB-465E-BCBA-CDFEC963BE32}"/>
                  </a:ext>
                </a:extLst>
              </p:cNvPr>
              <p:cNvCxnSpPr>
                <a:cxnSpLocks/>
              </p:cNvCxnSpPr>
              <p:nvPr/>
            </p:nvCxnSpPr>
            <p:spPr>
              <a:xfrm flipV="1">
                <a:off x="6306077" y="4564063"/>
                <a:ext cx="129725" cy="280276"/>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710EF2F-788D-AE64-690B-4C57106D2BF2}"/>
                  </a:ext>
                </a:extLst>
              </p:cNvPr>
              <p:cNvCxnSpPr>
                <a:cxnSpLocks/>
              </p:cNvCxnSpPr>
              <p:nvPr/>
            </p:nvCxnSpPr>
            <p:spPr>
              <a:xfrm flipV="1">
                <a:off x="6414352" y="4574949"/>
                <a:ext cx="270797" cy="272382"/>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D3D2D9E-5804-9474-8F8C-021F975D5704}"/>
                  </a:ext>
                </a:extLst>
              </p:cNvPr>
              <p:cNvCxnSpPr>
                <a:cxnSpLocks/>
              </p:cNvCxnSpPr>
              <p:nvPr/>
            </p:nvCxnSpPr>
            <p:spPr>
              <a:xfrm flipH="1" flipV="1">
                <a:off x="8140432" y="4034122"/>
                <a:ext cx="92598" cy="261805"/>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sp>
            <p:nvSpPr>
              <p:cNvPr id="88" name="Google Shape;200;p23">
                <a:extLst>
                  <a:ext uri="{FF2B5EF4-FFF2-40B4-BE49-F238E27FC236}">
                    <a16:creationId xmlns:a16="http://schemas.microsoft.com/office/drawing/2014/main" id="{A1309861-D2DA-B12B-04CA-B820B0C53072}"/>
                  </a:ext>
                </a:extLst>
              </p:cNvPr>
              <p:cNvSpPr txBox="1"/>
              <p:nvPr/>
            </p:nvSpPr>
            <p:spPr>
              <a:xfrm>
                <a:off x="5572650" y="4856121"/>
                <a:ext cx="195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solidFill>
                      <a:schemeClr val="lt1"/>
                    </a:solidFill>
                    <a:latin typeface="Helvetica Neue Light"/>
                    <a:ea typeface="Helvetica Neue Light"/>
                    <a:cs typeface="Helvetica Neue Light"/>
                    <a:sym typeface="Helvetica Neue Light"/>
                  </a:rPr>
                  <a:t>Improved Basal Reflector  </a:t>
                </a:r>
                <a:endParaRPr sz="800" i="1" dirty="0">
                  <a:solidFill>
                    <a:schemeClr val="lt1"/>
                  </a:solidFill>
                  <a:latin typeface="Helvetica Neue Light"/>
                  <a:ea typeface="Helvetica Neue Light"/>
                  <a:cs typeface="Helvetica Neue Light"/>
                  <a:sym typeface="Helvetica Neue Light"/>
                </a:endParaRPr>
              </a:p>
            </p:txBody>
          </p:sp>
        </p:grpSp>
        <p:sp>
          <p:nvSpPr>
            <p:cNvPr id="92" name="Google Shape;564;p60">
              <a:extLst>
                <a:ext uri="{FF2B5EF4-FFF2-40B4-BE49-F238E27FC236}">
                  <a16:creationId xmlns:a16="http://schemas.microsoft.com/office/drawing/2014/main" id="{886599DB-0DC7-30C1-F891-A23475EB6C12}"/>
                </a:ext>
              </a:extLst>
            </p:cNvPr>
            <p:cNvSpPr txBox="1"/>
            <p:nvPr/>
          </p:nvSpPr>
          <p:spPr>
            <a:xfrm>
              <a:off x="5345943" y="1263116"/>
              <a:ext cx="1503593"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0224401 - Zoom</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sp>
          <p:nvSpPr>
            <p:cNvPr id="93" name="Google Shape;567;p60">
              <a:extLst>
                <a:ext uri="{FF2B5EF4-FFF2-40B4-BE49-F238E27FC236}">
                  <a16:creationId xmlns:a16="http://schemas.microsoft.com/office/drawing/2014/main" id="{824A5D8D-B695-6C56-265A-FEC7D5BF8B8D}"/>
                </a:ext>
              </a:extLst>
            </p:cNvPr>
            <p:cNvSpPr txBox="1"/>
            <p:nvPr/>
          </p:nvSpPr>
          <p:spPr>
            <a:xfrm>
              <a:off x="5441488" y="3208756"/>
              <a:ext cx="1800974"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VLR 79835-01 - Zoom</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grpSp>
      <p:cxnSp>
        <p:nvCxnSpPr>
          <p:cNvPr id="3" name="Straight Connector 2">
            <a:extLst>
              <a:ext uri="{FF2B5EF4-FFF2-40B4-BE49-F238E27FC236}">
                <a16:creationId xmlns:a16="http://schemas.microsoft.com/office/drawing/2014/main" id="{D8117585-8D99-9436-D106-FE0DBF203A8A}"/>
              </a:ext>
            </a:extLst>
          </p:cNvPr>
          <p:cNvCxnSpPr>
            <a:cxnSpLocks/>
          </p:cNvCxnSpPr>
          <p:nvPr/>
        </p:nvCxnSpPr>
        <p:spPr>
          <a:xfrm>
            <a:off x="4336024" y="2237028"/>
            <a:ext cx="1105464" cy="283722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820C7-6F67-E6F7-D4CC-40BB142135C1}"/>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0BAFCD09-EE9E-976E-970D-E1F37460526D}"/>
              </a:ext>
            </a:extLst>
          </p:cNvPr>
          <p:cNvPicPr>
            <a:picLocks noChangeAspect="1"/>
          </p:cNvPicPr>
          <p:nvPr/>
        </p:nvPicPr>
        <p:blipFill>
          <a:blip r:embed="rId2"/>
          <a:srcRect/>
          <a:stretch/>
        </p:blipFill>
        <p:spPr>
          <a:xfrm>
            <a:off x="423092" y="3188955"/>
            <a:ext cx="2606060" cy="1954545"/>
          </a:xfrm>
          <a:prstGeom prst="rect">
            <a:avLst/>
          </a:prstGeom>
        </p:spPr>
      </p:pic>
      <p:pic>
        <p:nvPicPr>
          <p:cNvPr id="44" name="Picture 43">
            <a:extLst>
              <a:ext uri="{FF2B5EF4-FFF2-40B4-BE49-F238E27FC236}">
                <a16:creationId xmlns:a16="http://schemas.microsoft.com/office/drawing/2014/main" id="{39C8DBB4-5A4B-CA44-E2CB-019AF0249C5D}"/>
              </a:ext>
            </a:extLst>
          </p:cNvPr>
          <p:cNvPicPr>
            <a:picLocks noChangeAspect="1"/>
          </p:cNvPicPr>
          <p:nvPr/>
        </p:nvPicPr>
        <p:blipFill>
          <a:blip r:embed="rId3"/>
          <a:srcRect/>
          <a:stretch/>
        </p:blipFill>
        <p:spPr>
          <a:xfrm>
            <a:off x="2896884" y="3178786"/>
            <a:ext cx="2606061" cy="1954545"/>
          </a:xfrm>
          <a:prstGeom prst="rect">
            <a:avLst/>
          </a:prstGeom>
        </p:spPr>
      </p:pic>
      <p:pic>
        <p:nvPicPr>
          <p:cNvPr id="46" name="Picture 45">
            <a:extLst>
              <a:ext uri="{FF2B5EF4-FFF2-40B4-BE49-F238E27FC236}">
                <a16:creationId xmlns:a16="http://schemas.microsoft.com/office/drawing/2014/main" id="{775E1FD7-5B08-C8DB-F87C-C94596BE3EBA}"/>
              </a:ext>
            </a:extLst>
          </p:cNvPr>
          <p:cNvPicPr>
            <a:picLocks noChangeAspect="1"/>
          </p:cNvPicPr>
          <p:nvPr/>
        </p:nvPicPr>
        <p:blipFill>
          <a:blip r:embed="rId4"/>
          <a:srcRect/>
          <a:stretch/>
        </p:blipFill>
        <p:spPr>
          <a:xfrm>
            <a:off x="5390578" y="2941631"/>
            <a:ext cx="2922268" cy="2191701"/>
          </a:xfrm>
          <a:prstGeom prst="rect">
            <a:avLst/>
          </a:prstGeom>
        </p:spPr>
      </p:pic>
      <p:sp>
        <p:nvSpPr>
          <p:cNvPr id="4" name="TextBox 3">
            <a:extLst>
              <a:ext uri="{FF2B5EF4-FFF2-40B4-BE49-F238E27FC236}">
                <a16:creationId xmlns:a16="http://schemas.microsoft.com/office/drawing/2014/main" id="{4C9B673F-204E-FA17-6A32-1F2242347F32}"/>
              </a:ext>
            </a:extLst>
          </p:cNvPr>
          <p:cNvSpPr txBox="1"/>
          <p:nvPr/>
        </p:nvSpPr>
        <p:spPr>
          <a:xfrm>
            <a:off x="7446769" y="3745461"/>
            <a:ext cx="1585963" cy="798360"/>
          </a:xfrm>
          <a:prstGeom prst="rect">
            <a:avLst/>
          </a:prstGeom>
          <a:solidFill>
            <a:srgbClr val="A4CCD8"/>
          </a:solidFill>
          <a:ln>
            <a:solidFill>
              <a:schemeClr val="bg2">
                <a:lumMod val="40000"/>
                <a:lumOff val="60000"/>
              </a:schemeClr>
            </a:solidFill>
          </a:ln>
        </p:spPr>
        <p:txBody>
          <a:bodyPr wrap="square" rtlCol="0">
            <a:spAutoFit/>
          </a:bodyPr>
          <a:lstStyle/>
          <a:p>
            <a:pPr>
              <a:lnSpc>
                <a:spcPts val="1120"/>
              </a:lnSpc>
            </a:pPr>
            <a:r>
              <a:rPr lang="en-US" sz="1000" dirty="0">
                <a:latin typeface="Garamond" panose="02020404030301010803" pitchFamily="18" charset="0"/>
              </a:rPr>
              <a:t>A comparison of the S/N distribution for the two observations shows a </a:t>
            </a:r>
            <a:r>
              <a:rPr lang="en-US" sz="1000" b="1" dirty="0">
                <a:latin typeface="Garamond" panose="02020404030301010803" pitchFamily="18" charset="0"/>
              </a:rPr>
              <a:t>~11.3 dB </a:t>
            </a:r>
            <a:r>
              <a:rPr lang="en-US" sz="1000" dirty="0">
                <a:latin typeface="Garamond" panose="02020404030301010803" pitchFamily="18" charset="0"/>
              </a:rPr>
              <a:t>increase with the 120° roll angle.</a:t>
            </a:r>
          </a:p>
        </p:txBody>
      </p:sp>
      <p:grpSp>
        <p:nvGrpSpPr>
          <p:cNvPr id="8" name="Group 7">
            <a:extLst>
              <a:ext uri="{FF2B5EF4-FFF2-40B4-BE49-F238E27FC236}">
                <a16:creationId xmlns:a16="http://schemas.microsoft.com/office/drawing/2014/main" id="{748D5FBC-EEAE-2ED3-3DF3-8F2041273BB7}"/>
              </a:ext>
            </a:extLst>
          </p:cNvPr>
          <p:cNvGrpSpPr>
            <a:grpSpLocks noChangeAspect="1"/>
          </p:cNvGrpSpPr>
          <p:nvPr/>
        </p:nvGrpSpPr>
        <p:grpSpPr>
          <a:xfrm>
            <a:off x="187693" y="375388"/>
            <a:ext cx="5039217" cy="2788168"/>
            <a:chOff x="2524776" y="1168028"/>
            <a:chExt cx="5915825" cy="3906222"/>
          </a:xfrm>
        </p:grpSpPr>
        <p:pic>
          <p:nvPicPr>
            <p:cNvPr id="2" name="Picture 1" descr="A black background with white lines&#10;&#10;AI-generated content may be incorrect.">
              <a:extLst>
                <a:ext uri="{FF2B5EF4-FFF2-40B4-BE49-F238E27FC236}">
                  <a16:creationId xmlns:a16="http://schemas.microsoft.com/office/drawing/2014/main" id="{1E5E03F0-E432-70B3-1D77-AAADF2F873B9}"/>
                </a:ext>
              </a:extLst>
            </p:cNvPr>
            <p:cNvPicPr>
              <a:picLocks noChangeAspect="1"/>
            </p:cNvPicPr>
            <p:nvPr/>
          </p:nvPicPr>
          <p:blipFill>
            <a:blip r:embed="rId5"/>
            <a:stretch>
              <a:fillRect/>
            </a:stretch>
          </p:blipFill>
          <p:spPr>
            <a:xfrm>
              <a:off x="2649371" y="1261792"/>
              <a:ext cx="5787959" cy="1906229"/>
            </a:xfrm>
            <a:prstGeom prst="rect">
              <a:avLst/>
            </a:prstGeom>
          </p:spPr>
        </p:pic>
        <p:pic>
          <p:nvPicPr>
            <p:cNvPr id="5" name="Picture 4" descr="A close-up of a rock&#10;&#10;AI-generated content may be incorrect.">
              <a:extLst>
                <a:ext uri="{FF2B5EF4-FFF2-40B4-BE49-F238E27FC236}">
                  <a16:creationId xmlns:a16="http://schemas.microsoft.com/office/drawing/2014/main" id="{AC896743-C63C-0A30-4E7E-A564C92E887D}"/>
                </a:ext>
              </a:extLst>
            </p:cNvPr>
            <p:cNvPicPr>
              <a:picLocks noChangeAspect="1"/>
            </p:cNvPicPr>
            <p:nvPr/>
          </p:nvPicPr>
          <p:blipFill>
            <a:blip r:embed="rId6"/>
            <a:stretch>
              <a:fillRect/>
            </a:stretch>
          </p:blipFill>
          <p:spPr>
            <a:xfrm>
              <a:off x="2652642" y="3168021"/>
              <a:ext cx="5787959" cy="1906229"/>
            </a:xfrm>
            <a:prstGeom prst="rect">
              <a:avLst/>
            </a:prstGeom>
          </p:spPr>
        </p:pic>
        <p:sp>
          <p:nvSpPr>
            <p:cNvPr id="6" name="Google Shape;564;p60">
              <a:extLst>
                <a:ext uri="{FF2B5EF4-FFF2-40B4-BE49-F238E27FC236}">
                  <a16:creationId xmlns:a16="http://schemas.microsoft.com/office/drawing/2014/main" id="{77925C93-29E1-59C9-E150-CB63B872E42F}"/>
                </a:ext>
              </a:extLst>
            </p:cNvPr>
            <p:cNvSpPr txBox="1"/>
            <p:nvPr/>
          </p:nvSpPr>
          <p:spPr>
            <a:xfrm>
              <a:off x="2524776" y="1168028"/>
              <a:ext cx="2058638"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C195C9"/>
                  </a:solidFill>
                  <a:latin typeface="Garamond" panose="02020404030301010803" pitchFamily="18" charset="0"/>
                </a:rPr>
                <a:t>0224401 – 0° roll</a:t>
              </a:r>
              <a:endParaRPr dirty="0">
                <a:solidFill>
                  <a:srgbClr val="C195C9"/>
                </a:solidFill>
                <a:latin typeface="Garamond" panose="02020404030301010803" pitchFamily="18" charset="0"/>
              </a:endParaRPr>
            </a:p>
            <a:p>
              <a:pPr marL="0" lvl="0" indent="0" algn="ctr" rtl="0">
                <a:spcBef>
                  <a:spcPts val="0"/>
                </a:spcBef>
                <a:spcAft>
                  <a:spcPts val="0"/>
                </a:spcAft>
                <a:buNone/>
              </a:pPr>
              <a:endParaRPr dirty="0"/>
            </a:p>
          </p:txBody>
        </p:sp>
        <p:sp>
          <p:nvSpPr>
            <p:cNvPr id="7" name="Google Shape;567;p60">
              <a:extLst>
                <a:ext uri="{FF2B5EF4-FFF2-40B4-BE49-F238E27FC236}">
                  <a16:creationId xmlns:a16="http://schemas.microsoft.com/office/drawing/2014/main" id="{2E35368F-1C5A-74C6-0C65-EA45389B1D3E}"/>
                </a:ext>
              </a:extLst>
            </p:cNvPr>
            <p:cNvSpPr txBox="1"/>
            <p:nvPr/>
          </p:nvSpPr>
          <p:spPr>
            <a:xfrm>
              <a:off x="2524776" y="3055973"/>
              <a:ext cx="2905802"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A4CCD8"/>
                  </a:solidFill>
                  <a:latin typeface="Garamond" panose="02020404030301010803" pitchFamily="18" charset="0"/>
                </a:rPr>
                <a:t>VLR 79835-01 – 120° roll</a:t>
              </a:r>
              <a:endParaRPr dirty="0">
                <a:solidFill>
                  <a:srgbClr val="A4CCD8"/>
                </a:solidFill>
                <a:latin typeface="Garamond" panose="02020404030301010803" pitchFamily="18" charset="0"/>
              </a:endParaRPr>
            </a:p>
            <a:p>
              <a:pPr marL="0" lvl="0" indent="0" algn="ctr" rtl="0">
                <a:spcBef>
                  <a:spcPts val="0"/>
                </a:spcBef>
                <a:spcAft>
                  <a:spcPts val="0"/>
                </a:spcAft>
                <a:buNone/>
              </a:pPr>
              <a:endParaRPr dirty="0">
                <a:solidFill>
                  <a:srgbClr val="A4CCD8"/>
                </a:solidFill>
              </a:endParaRPr>
            </a:p>
          </p:txBody>
        </p:sp>
      </p:grpSp>
      <p:pic>
        <p:nvPicPr>
          <p:cNvPr id="15" name="Picture 14" descr="A graph showing a number of parallel satellites&#10;&#10;AI-generated content may be incorrect.">
            <a:extLst>
              <a:ext uri="{FF2B5EF4-FFF2-40B4-BE49-F238E27FC236}">
                <a16:creationId xmlns:a16="http://schemas.microsoft.com/office/drawing/2014/main" id="{F0F87C72-4F83-F10F-0B57-3120903FD7F6}"/>
              </a:ext>
            </a:extLst>
          </p:cNvPr>
          <p:cNvPicPr>
            <a:picLocks noChangeAspect="1"/>
          </p:cNvPicPr>
          <p:nvPr/>
        </p:nvPicPr>
        <p:blipFill>
          <a:blip r:embed="rId7"/>
          <a:stretch>
            <a:fillRect/>
          </a:stretch>
        </p:blipFill>
        <p:spPr>
          <a:xfrm>
            <a:off x="5382071" y="442315"/>
            <a:ext cx="3454400" cy="2527300"/>
          </a:xfrm>
          <a:prstGeom prst="rect">
            <a:avLst/>
          </a:prstGeom>
        </p:spPr>
      </p:pic>
      <p:sp>
        <p:nvSpPr>
          <p:cNvPr id="10" name="Google Shape;418;p52">
            <a:extLst>
              <a:ext uri="{FF2B5EF4-FFF2-40B4-BE49-F238E27FC236}">
                <a16:creationId xmlns:a16="http://schemas.microsoft.com/office/drawing/2014/main" id="{119ED9E5-2061-21D6-0F3A-2816C10AE552}"/>
              </a:ext>
            </a:extLst>
          </p:cNvPr>
          <p:cNvSpPr txBox="1">
            <a:spLocks/>
          </p:cNvSpPr>
          <p:nvPr/>
        </p:nvSpPr>
        <p:spPr>
          <a:xfrm>
            <a:off x="0" y="0"/>
            <a:ext cx="9144000" cy="572700"/>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500" dirty="0">
                <a:latin typeface="Garamond"/>
                <a:ea typeface="Garamond"/>
                <a:cs typeface="Garamond"/>
                <a:sym typeface="Garamond"/>
              </a:rPr>
              <a:t>   VLR#2 (7983501) vs SHARAD Existing Data (0224401) </a:t>
            </a:r>
          </a:p>
        </p:txBody>
      </p:sp>
    </p:spTree>
    <p:extLst>
      <p:ext uri="{BB962C8B-B14F-4D97-AF65-F5344CB8AC3E}">
        <p14:creationId xmlns:p14="http://schemas.microsoft.com/office/powerpoint/2010/main" val="3464242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743FC0-FB25-E169-925E-1892BA177954}"/>
            </a:ext>
          </a:extLst>
        </p:cNvPr>
        <p:cNvGrpSpPr/>
        <p:nvPr/>
      </p:nvGrpSpPr>
      <p:grpSpPr>
        <a:xfrm>
          <a:off x="0" y="0"/>
          <a:ext cx="0" cy="0"/>
          <a:chOff x="0" y="0"/>
          <a:chExt cx="0" cy="0"/>
        </a:xfrm>
      </p:grpSpPr>
      <p:sp>
        <p:nvSpPr>
          <p:cNvPr id="30" name="Google Shape;418;p52">
            <a:extLst>
              <a:ext uri="{FF2B5EF4-FFF2-40B4-BE49-F238E27FC236}">
                <a16:creationId xmlns:a16="http://schemas.microsoft.com/office/drawing/2014/main" id="{F7034005-9B9C-79F4-D6E8-05C677B298B4}"/>
              </a:ext>
            </a:extLst>
          </p:cNvPr>
          <p:cNvSpPr txBox="1">
            <a:spLocks/>
          </p:cNvSpPr>
          <p:nvPr/>
        </p:nvSpPr>
        <p:spPr>
          <a:xfrm>
            <a:off x="0" y="0"/>
            <a:ext cx="9144000" cy="572700"/>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432FF"/>
              </a:buClr>
              <a:buSzPts val="2800"/>
              <a:buFont typeface="Tahoma"/>
              <a:buNone/>
              <a:defRPr sz="2100" b="1" i="0" u="none" strike="noStrike" cap="none">
                <a:solidFill>
                  <a:srgbClr val="0432FF"/>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pPr algn="ctr"/>
            <a:r>
              <a:rPr lang="en" b="0" dirty="0">
                <a:solidFill>
                  <a:schemeClr val="bg1"/>
                </a:solidFill>
                <a:latin typeface="Garamond"/>
                <a:ea typeface="Garamond"/>
                <a:cs typeface="Garamond"/>
                <a:sym typeface="Garamond"/>
              </a:rPr>
              <a:t>7983501</a:t>
            </a:r>
            <a:r>
              <a:rPr lang="en-US" b="0" dirty="0">
                <a:solidFill>
                  <a:schemeClr val="bg1"/>
                </a:solidFill>
                <a:latin typeface="Garamond"/>
                <a:ea typeface="Garamond"/>
                <a:cs typeface="Garamond"/>
                <a:sym typeface="Garamond"/>
              </a:rPr>
              <a:t> STD Product vs </a:t>
            </a:r>
            <a:r>
              <a:rPr lang="en" b="0" dirty="0">
                <a:solidFill>
                  <a:schemeClr val="bg1"/>
                </a:solidFill>
                <a:latin typeface="Garamond"/>
                <a:ea typeface="Garamond"/>
                <a:cs typeface="Garamond"/>
                <a:sym typeface="Garamond"/>
              </a:rPr>
              <a:t>7983501</a:t>
            </a:r>
            <a:r>
              <a:rPr lang="en-US" b="0" dirty="0">
                <a:solidFill>
                  <a:schemeClr val="bg1"/>
                </a:solidFill>
                <a:latin typeface="Garamond"/>
                <a:ea typeface="Garamond"/>
                <a:cs typeface="Garamond"/>
                <a:sym typeface="Garamond"/>
              </a:rPr>
              <a:t> SXR Product</a:t>
            </a:r>
            <a:endParaRPr lang="en-US" sz="2355" b="0" dirty="0">
              <a:solidFill>
                <a:schemeClr val="bg1"/>
              </a:solidFill>
              <a:latin typeface="Garamond"/>
              <a:ea typeface="Garamond"/>
              <a:cs typeface="Garamond"/>
              <a:sym typeface="Garamond"/>
            </a:endParaRPr>
          </a:p>
        </p:txBody>
      </p:sp>
      <p:grpSp>
        <p:nvGrpSpPr>
          <p:cNvPr id="28" name="Group 27">
            <a:extLst>
              <a:ext uri="{FF2B5EF4-FFF2-40B4-BE49-F238E27FC236}">
                <a16:creationId xmlns:a16="http://schemas.microsoft.com/office/drawing/2014/main" id="{C132F0BA-F152-A2C4-4BF2-18C67CD4BB8D}"/>
              </a:ext>
            </a:extLst>
          </p:cNvPr>
          <p:cNvGrpSpPr/>
          <p:nvPr/>
        </p:nvGrpSpPr>
        <p:grpSpPr>
          <a:xfrm>
            <a:off x="0" y="642319"/>
            <a:ext cx="9182785" cy="2381252"/>
            <a:chOff x="0" y="761053"/>
            <a:chExt cx="9182785" cy="2381252"/>
          </a:xfrm>
        </p:grpSpPr>
        <p:grpSp>
          <p:nvGrpSpPr>
            <p:cNvPr id="27" name="Group 26">
              <a:extLst>
                <a:ext uri="{FF2B5EF4-FFF2-40B4-BE49-F238E27FC236}">
                  <a16:creationId xmlns:a16="http://schemas.microsoft.com/office/drawing/2014/main" id="{3448903F-1BE1-70F2-3E28-58378AEAFD05}"/>
                </a:ext>
              </a:extLst>
            </p:cNvPr>
            <p:cNvGrpSpPr/>
            <p:nvPr/>
          </p:nvGrpSpPr>
          <p:grpSpPr>
            <a:xfrm>
              <a:off x="0" y="761053"/>
              <a:ext cx="9182785" cy="2381252"/>
              <a:chOff x="1" y="2613802"/>
              <a:chExt cx="9182785" cy="2381252"/>
            </a:xfrm>
          </p:grpSpPr>
          <p:pic>
            <p:nvPicPr>
              <p:cNvPr id="5" name="Picture 4" descr="A close-up of a wave&#10;&#10;AI-generated content may be incorrect.">
                <a:extLst>
                  <a:ext uri="{FF2B5EF4-FFF2-40B4-BE49-F238E27FC236}">
                    <a16:creationId xmlns:a16="http://schemas.microsoft.com/office/drawing/2014/main" id="{2EF35050-6F02-A48D-6B2B-32173B9E51F2}"/>
                  </a:ext>
                </a:extLst>
              </p:cNvPr>
              <p:cNvPicPr>
                <a:picLocks noChangeAspect="1"/>
              </p:cNvPicPr>
              <p:nvPr/>
            </p:nvPicPr>
            <p:blipFill>
              <a:blip r:embed="rId2"/>
              <a:srcRect l="13194" t="9762" r="9747" b="37612"/>
              <a:stretch/>
            </p:blipFill>
            <p:spPr>
              <a:xfrm>
                <a:off x="1" y="2613803"/>
                <a:ext cx="4572000" cy="2381251"/>
              </a:xfrm>
              <a:prstGeom prst="rect">
                <a:avLst/>
              </a:prstGeom>
            </p:spPr>
          </p:pic>
          <p:pic>
            <p:nvPicPr>
              <p:cNvPr id="2" name="Picture 1" descr="A close-up of a black and white image&#10;&#10;AI-generated content may be incorrect.">
                <a:extLst>
                  <a:ext uri="{FF2B5EF4-FFF2-40B4-BE49-F238E27FC236}">
                    <a16:creationId xmlns:a16="http://schemas.microsoft.com/office/drawing/2014/main" id="{D8153D79-2F9E-DDC7-EDDD-75B0F3D215BA}"/>
                  </a:ext>
                </a:extLst>
              </p:cNvPr>
              <p:cNvPicPr>
                <a:picLocks noChangeAspect="1"/>
              </p:cNvPicPr>
              <p:nvPr/>
            </p:nvPicPr>
            <p:blipFill>
              <a:blip r:embed="rId3"/>
              <a:srcRect l="13065" t="11570" r="9681" b="36926"/>
              <a:stretch/>
            </p:blipFill>
            <p:spPr>
              <a:xfrm>
                <a:off x="4572001" y="2613802"/>
                <a:ext cx="4571999" cy="2381251"/>
              </a:xfrm>
              <a:prstGeom prst="rect">
                <a:avLst/>
              </a:prstGeom>
            </p:spPr>
          </p:pic>
          <p:cxnSp>
            <p:nvCxnSpPr>
              <p:cNvPr id="3" name="Google Shape;291;p31">
                <a:extLst>
                  <a:ext uri="{FF2B5EF4-FFF2-40B4-BE49-F238E27FC236}">
                    <a16:creationId xmlns:a16="http://schemas.microsoft.com/office/drawing/2014/main" id="{0EA5C8F8-131F-F69E-FBC6-84E0562092C3}"/>
                  </a:ext>
                </a:extLst>
              </p:cNvPr>
              <p:cNvCxnSpPr>
                <a:cxnSpLocks/>
              </p:cNvCxnSpPr>
              <p:nvPr/>
            </p:nvCxnSpPr>
            <p:spPr>
              <a:xfrm flipV="1">
                <a:off x="1306816" y="3857954"/>
                <a:ext cx="1" cy="241756"/>
              </a:xfrm>
              <a:prstGeom prst="straightConnector1">
                <a:avLst/>
              </a:prstGeom>
              <a:noFill/>
              <a:ln w="9525" cap="flat" cmpd="sng">
                <a:solidFill>
                  <a:schemeClr val="lt1"/>
                </a:solidFill>
                <a:prstDash val="solid"/>
                <a:round/>
                <a:headEnd type="none" w="med" len="med"/>
                <a:tailEnd type="triangle" w="med" len="med"/>
              </a:ln>
            </p:spPr>
          </p:cxnSp>
          <p:cxnSp>
            <p:nvCxnSpPr>
              <p:cNvPr id="4" name="Google Shape;292;p31">
                <a:extLst>
                  <a:ext uri="{FF2B5EF4-FFF2-40B4-BE49-F238E27FC236}">
                    <a16:creationId xmlns:a16="http://schemas.microsoft.com/office/drawing/2014/main" id="{BCBB2E54-826B-2B3C-5C5F-397BE40B2377}"/>
                  </a:ext>
                </a:extLst>
              </p:cNvPr>
              <p:cNvCxnSpPr>
                <a:cxnSpLocks/>
              </p:cNvCxnSpPr>
              <p:nvPr/>
            </p:nvCxnSpPr>
            <p:spPr>
              <a:xfrm flipV="1">
                <a:off x="1532716" y="3982579"/>
                <a:ext cx="1" cy="217378"/>
              </a:xfrm>
              <a:prstGeom prst="straightConnector1">
                <a:avLst/>
              </a:prstGeom>
              <a:noFill/>
              <a:ln w="9525" cap="flat" cmpd="sng">
                <a:solidFill>
                  <a:schemeClr val="lt1"/>
                </a:solidFill>
                <a:prstDash val="solid"/>
                <a:round/>
                <a:headEnd type="none" w="med" len="med"/>
                <a:tailEnd type="triangle" w="med" len="med"/>
              </a:ln>
            </p:spPr>
          </p:cxnSp>
          <p:cxnSp>
            <p:nvCxnSpPr>
              <p:cNvPr id="7" name="Google Shape;293;p31">
                <a:extLst>
                  <a:ext uri="{FF2B5EF4-FFF2-40B4-BE49-F238E27FC236}">
                    <a16:creationId xmlns:a16="http://schemas.microsoft.com/office/drawing/2014/main" id="{CE977D50-E8FC-1166-4C24-928DA9DC19EC}"/>
                  </a:ext>
                </a:extLst>
              </p:cNvPr>
              <p:cNvCxnSpPr>
                <a:cxnSpLocks/>
              </p:cNvCxnSpPr>
              <p:nvPr/>
            </p:nvCxnSpPr>
            <p:spPr>
              <a:xfrm flipV="1">
                <a:off x="998842" y="3881754"/>
                <a:ext cx="0" cy="219925"/>
              </a:xfrm>
              <a:prstGeom prst="straightConnector1">
                <a:avLst/>
              </a:prstGeom>
              <a:noFill/>
              <a:ln w="9525" cap="flat" cmpd="sng">
                <a:solidFill>
                  <a:schemeClr val="lt1"/>
                </a:solidFill>
                <a:prstDash val="solid"/>
                <a:round/>
                <a:headEnd type="none" w="med" len="med"/>
                <a:tailEnd type="triangle" w="med" len="med"/>
              </a:ln>
            </p:spPr>
          </p:cxnSp>
          <p:cxnSp>
            <p:nvCxnSpPr>
              <p:cNvPr id="8" name="Google Shape;291;p31">
                <a:extLst>
                  <a:ext uri="{FF2B5EF4-FFF2-40B4-BE49-F238E27FC236}">
                    <a16:creationId xmlns:a16="http://schemas.microsoft.com/office/drawing/2014/main" id="{59BC8E13-94D5-4912-B434-87A6B5586475}"/>
                  </a:ext>
                </a:extLst>
              </p:cNvPr>
              <p:cNvCxnSpPr>
                <a:cxnSpLocks/>
              </p:cNvCxnSpPr>
              <p:nvPr/>
            </p:nvCxnSpPr>
            <p:spPr>
              <a:xfrm flipV="1">
                <a:off x="5878832" y="3917217"/>
                <a:ext cx="0" cy="184462"/>
              </a:xfrm>
              <a:prstGeom prst="straightConnector1">
                <a:avLst/>
              </a:prstGeom>
              <a:noFill/>
              <a:ln w="9525" cap="flat" cmpd="sng">
                <a:solidFill>
                  <a:schemeClr val="lt1"/>
                </a:solidFill>
                <a:prstDash val="solid"/>
                <a:round/>
                <a:headEnd type="none" w="med" len="med"/>
                <a:tailEnd type="triangle" w="med" len="med"/>
              </a:ln>
            </p:spPr>
          </p:cxnSp>
          <p:cxnSp>
            <p:nvCxnSpPr>
              <p:cNvPr id="9" name="Google Shape;292;p31">
                <a:extLst>
                  <a:ext uri="{FF2B5EF4-FFF2-40B4-BE49-F238E27FC236}">
                    <a16:creationId xmlns:a16="http://schemas.microsoft.com/office/drawing/2014/main" id="{C396344B-DF3B-C25A-F2C4-6CF741EDFB72}"/>
                  </a:ext>
                </a:extLst>
              </p:cNvPr>
              <p:cNvCxnSpPr>
                <a:cxnSpLocks/>
              </p:cNvCxnSpPr>
              <p:nvPr/>
            </p:nvCxnSpPr>
            <p:spPr>
              <a:xfrm flipV="1">
                <a:off x="6104732" y="4041842"/>
                <a:ext cx="0" cy="158115"/>
              </a:xfrm>
              <a:prstGeom prst="straightConnector1">
                <a:avLst/>
              </a:prstGeom>
              <a:noFill/>
              <a:ln w="9525" cap="flat" cmpd="sng">
                <a:solidFill>
                  <a:schemeClr val="lt1"/>
                </a:solidFill>
                <a:prstDash val="solid"/>
                <a:round/>
                <a:headEnd type="none" w="med" len="med"/>
                <a:tailEnd type="triangle" w="med" len="med"/>
              </a:ln>
            </p:spPr>
          </p:cxnSp>
          <p:cxnSp>
            <p:nvCxnSpPr>
              <p:cNvPr id="10" name="Google Shape;293;p31">
                <a:extLst>
                  <a:ext uri="{FF2B5EF4-FFF2-40B4-BE49-F238E27FC236}">
                    <a16:creationId xmlns:a16="http://schemas.microsoft.com/office/drawing/2014/main" id="{1BEB5196-E9A3-9290-8E77-689859ADE7D5}"/>
                  </a:ext>
                </a:extLst>
              </p:cNvPr>
              <p:cNvCxnSpPr>
                <a:cxnSpLocks/>
              </p:cNvCxnSpPr>
              <p:nvPr/>
            </p:nvCxnSpPr>
            <p:spPr>
              <a:xfrm flipV="1">
                <a:off x="5570857" y="3941017"/>
                <a:ext cx="0" cy="168511"/>
              </a:xfrm>
              <a:prstGeom prst="straightConnector1">
                <a:avLst/>
              </a:prstGeom>
              <a:noFill/>
              <a:ln w="9525" cap="flat" cmpd="sng">
                <a:solidFill>
                  <a:schemeClr val="lt1"/>
                </a:solidFill>
                <a:prstDash val="solid"/>
                <a:round/>
                <a:headEnd type="none" w="med" len="med"/>
                <a:tailEnd type="triangle" w="med" len="med"/>
              </a:ln>
            </p:spPr>
          </p:cxnSp>
          <p:sp>
            <p:nvSpPr>
              <p:cNvPr id="18" name="Google Shape;316;p32">
                <a:extLst>
                  <a:ext uri="{FF2B5EF4-FFF2-40B4-BE49-F238E27FC236}">
                    <a16:creationId xmlns:a16="http://schemas.microsoft.com/office/drawing/2014/main" id="{3EFBFE40-33B6-B4C5-71B2-5ED822F04F1D}"/>
                  </a:ext>
                </a:extLst>
              </p:cNvPr>
              <p:cNvSpPr txBox="1"/>
              <p:nvPr/>
            </p:nvSpPr>
            <p:spPr>
              <a:xfrm>
                <a:off x="3227705" y="4200718"/>
                <a:ext cx="12486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dirty="0">
                    <a:solidFill>
                      <a:schemeClr val="lt1"/>
                    </a:solidFill>
                    <a:latin typeface="Helvetica Neue"/>
                    <a:ea typeface="Helvetica Neue"/>
                    <a:cs typeface="Helvetica Neue"/>
                    <a:sym typeface="Helvetica Neue"/>
                  </a:rPr>
                  <a:t>No Basal Return</a:t>
                </a:r>
                <a:endParaRPr sz="900" dirty="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700" dirty="0">
                    <a:solidFill>
                      <a:schemeClr val="lt1"/>
                    </a:solidFill>
                    <a:latin typeface="Helvetica Neue"/>
                    <a:ea typeface="Helvetica Neue"/>
                    <a:cs typeface="Helvetica Neue"/>
                    <a:sym typeface="Helvetica Neue"/>
                  </a:rPr>
                  <a:t>(Fog intensity also higher)</a:t>
                </a:r>
                <a:endParaRPr sz="700" dirty="0">
                  <a:solidFill>
                    <a:schemeClr val="lt1"/>
                  </a:solidFill>
                  <a:latin typeface="Helvetica Neue"/>
                  <a:ea typeface="Helvetica Neue"/>
                  <a:cs typeface="Helvetica Neue"/>
                  <a:sym typeface="Helvetica Neue"/>
                </a:endParaRPr>
              </a:p>
            </p:txBody>
          </p:sp>
          <p:sp>
            <p:nvSpPr>
              <p:cNvPr id="20" name="Google Shape;316;p32">
                <a:extLst>
                  <a:ext uri="{FF2B5EF4-FFF2-40B4-BE49-F238E27FC236}">
                    <a16:creationId xmlns:a16="http://schemas.microsoft.com/office/drawing/2014/main" id="{3572D78A-23F1-CB8A-6370-92385C74AB9B}"/>
                  </a:ext>
                </a:extLst>
              </p:cNvPr>
              <p:cNvSpPr txBox="1"/>
              <p:nvPr/>
            </p:nvSpPr>
            <p:spPr>
              <a:xfrm>
                <a:off x="7934186" y="4109528"/>
                <a:ext cx="12486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chemeClr val="lt1"/>
                    </a:solidFill>
                    <a:latin typeface="Helvetica Neue"/>
                    <a:ea typeface="Helvetica Neue"/>
                    <a:cs typeface="Helvetica Neue"/>
                    <a:sym typeface="Helvetica Neue"/>
                  </a:rPr>
                  <a:t>No Basal Return</a:t>
                </a:r>
              </a:p>
              <a:p>
                <a:pPr marL="0" lvl="0" indent="0" algn="ctr" rtl="0">
                  <a:spcBef>
                    <a:spcPts val="0"/>
                  </a:spcBef>
                  <a:spcAft>
                    <a:spcPts val="0"/>
                  </a:spcAft>
                  <a:buNone/>
                </a:pPr>
                <a:r>
                  <a:rPr lang="en" sz="700" dirty="0">
                    <a:solidFill>
                      <a:schemeClr val="lt1"/>
                    </a:solidFill>
                    <a:latin typeface="Helvetica Neue"/>
                    <a:ea typeface="Helvetica Neue"/>
                    <a:cs typeface="Helvetica Neue"/>
                    <a:sym typeface="Helvetica Neue"/>
                  </a:rPr>
                  <a:t>(Fog intensity also higher)</a:t>
                </a:r>
                <a:endParaRPr sz="700" dirty="0">
                  <a:solidFill>
                    <a:schemeClr val="lt1"/>
                  </a:solidFill>
                  <a:latin typeface="Helvetica Neue"/>
                  <a:ea typeface="Helvetica Neue"/>
                  <a:cs typeface="Helvetica Neue"/>
                  <a:sym typeface="Helvetica Neue"/>
                </a:endParaRPr>
              </a:p>
            </p:txBody>
          </p:sp>
        </p:grpSp>
        <p:cxnSp>
          <p:nvCxnSpPr>
            <p:cNvPr id="6" name="Google Shape;292;p31">
              <a:extLst>
                <a:ext uri="{FF2B5EF4-FFF2-40B4-BE49-F238E27FC236}">
                  <a16:creationId xmlns:a16="http://schemas.microsoft.com/office/drawing/2014/main" id="{F05599EC-F552-9B59-4838-4DBDD8704561}"/>
                </a:ext>
              </a:extLst>
            </p:cNvPr>
            <p:cNvCxnSpPr>
              <a:cxnSpLocks/>
            </p:cNvCxnSpPr>
            <p:nvPr/>
          </p:nvCxnSpPr>
          <p:spPr>
            <a:xfrm flipV="1">
              <a:off x="7177246" y="2286100"/>
              <a:ext cx="0" cy="184537"/>
            </a:xfrm>
            <a:prstGeom prst="straightConnector1">
              <a:avLst/>
            </a:prstGeom>
            <a:noFill/>
            <a:ln w="9525" cap="flat" cmpd="sng">
              <a:solidFill>
                <a:schemeClr val="lt1"/>
              </a:solidFill>
              <a:prstDash val="solid"/>
              <a:round/>
              <a:headEnd type="none" w="med" len="med"/>
              <a:tailEnd type="triangle" w="med" len="med"/>
            </a:ln>
          </p:spPr>
        </p:cxnSp>
        <p:sp>
          <p:nvSpPr>
            <p:cNvPr id="11" name="Left Brace 10">
              <a:extLst>
                <a:ext uri="{FF2B5EF4-FFF2-40B4-BE49-F238E27FC236}">
                  <a16:creationId xmlns:a16="http://schemas.microsoft.com/office/drawing/2014/main" id="{4FECE388-36D9-7343-4BA5-F4478E74CB0A}"/>
                </a:ext>
              </a:extLst>
            </p:cNvPr>
            <p:cNvSpPr/>
            <p:nvPr/>
          </p:nvSpPr>
          <p:spPr>
            <a:xfrm rot="16200000">
              <a:off x="8463259" y="1851731"/>
              <a:ext cx="212769" cy="760098"/>
            </a:xfrm>
            <a:prstGeom prst="leftBrace">
              <a:avLst>
                <a:gd name="adj1" fmla="val 53995"/>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Left Brace 11">
              <a:extLst>
                <a:ext uri="{FF2B5EF4-FFF2-40B4-BE49-F238E27FC236}">
                  <a16:creationId xmlns:a16="http://schemas.microsoft.com/office/drawing/2014/main" id="{23AF4993-E57D-4CD5-664B-2EAD98621456}"/>
                </a:ext>
              </a:extLst>
            </p:cNvPr>
            <p:cNvSpPr/>
            <p:nvPr/>
          </p:nvSpPr>
          <p:spPr>
            <a:xfrm rot="16200000">
              <a:off x="3783379" y="1880241"/>
              <a:ext cx="212769" cy="896817"/>
            </a:xfrm>
            <a:prstGeom prst="leftBrace">
              <a:avLst>
                <a:gd name="adj1" fmla="val 80855"/>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4" name="Google Shape;292;p31">
              <a:extLst>
                <a:ext uri="{FF2B5EF4-FFF2-40B4-BE49-F238E27FC236}">
                  <a16:creationId xmlns:a16="http://schemas.microsoft.com/office/drawing/2014/main" id="{F6207E76-BE66-A410-390F-BB15547DB5DB}"/>
                </a:ext>
              </a:extLst>
            </p:cNvPr>
            <p:cNvCxnSpPr>
              <a:cxnSpLocks/>
            </p:cNvCxnSpPr>
            <p:nvPr/>
          </p:nvCxnSpPr>
          <p:spPr>
            <a:xfrm flipV="1">
              <a:off x="7451025" y="2470637"/>
              <a:ext cx="0" cy="184537"/>
            </a:xfrm>
            <a:prstGeom prst="straightConnector1">
              <a:avLst/>
            </a:prstGeom>
            <a:noFill/>
            <a:ln w="9525" cap="flat" cmpd="sng">
              <a:solidFill>
                <a:schemeClr val="accent6"/>
              </a:solidFill>
              <a:prstDash val="solid"/>
              <a:round/>
              <a:headEnd type="none" w="med" len="med"/>
              <a:tailEnd type="triangle" w="med" len="med"/>
            </a:ln>
          </p:spPr>
        </p:cxnSp>
        <p:sp>
          <p:nvSpPr>
            <p:cNvPr id="25" name="Google Shape;316;p32">
              <a:extLst>
                <a:ext uri="{FF2B5EF4-FFF2-40B4-BE49-F238E27FC236}">
                  <a16:creationId xmlns:a16="http://schemas.microsoft.com/office/drawing/2014/main" id="{B9095910-AB2E-D317-ECEE-86852ABFBA86}"/>
                </a:ext>
              </a:extLst>
            </p:cNvPr>
            <p:cNvSpPr txBox="1"/>
            <p:nvPr/>
          </p:nvSpPr>
          <p:spPr>
            <a:xfrm>
              <a:off x="6857999" y="2624498"/>
              <a:ext cx="12486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chemeClr val="accent6"/>
                  </a:solidFill>
                  <a:latin typeface="Helvetica Neue"/>
                  <a:ea typeface="Helvetica Neue"/>
                  <a:cs typeface="Helvetica Neue"/>
                  <a:sym typeface="Helvetica Neue"/>
                </a:rPr>
                <a:t>No Basal Return</a:t>
              </a:r>
            </a:p>
            <a:p>
              <a:pPr marL="0" lvl="0" indent="0" algn="ctr" rtl="0">
                <a:spcBef>
                  <a:spcPts val="0"/>
                </a:spcBef>
                <a:spcAft>
                  <a:spcPts val="0"/>
                </a:spcAft>
                <a:buNone/>
              </a:pPr>
              <a:r>
                <a:rPr lang="en" sz="700" dirty="0">
                  <a:solidFill>
                    <a:schemeClr val="accent6"/>
                  </a:solidFill>
                  <a:latin typeface="Helvetica Neue"/>
                  <a:ea typeface="Helvetica Neue"/>
                  <a:cs typeface="Helvetica Neue"/>
                  <a:sym typeface="Helvetica Neue"/>
                </a:rPr>
                <a:t>(</a:t>
              </a:r>
              <a:r>
                <a:rPr lang="en" sz="700" dirty="0" err="1">
                  <a:solidFill>
                    <a:schemeClr val="accent6"/>
                  </a:solidFill>
                  <a:latin typeface="Helvetica Neue"/>
                  <a:ea typeface="Helvetica Neue"/>
                  <a:cs typeface="Helvetica Neue"/>
                  <a:sym typeface="Helvetica Neue"/>
                </a:rPr>
                <a:t>Orosei</a:t>
              </a:r>
              <a:r>
                <a:rPr lang="en" sz="700" dirty="0">
                  <a:solidFill>
                    <a:schemeClr val="accent6"/>
                  </a:solidFill>
                  <a:latin typeface="Helvetica Neue"/>
                  <a:ea typeface="Helvetica Neue"/>
                  <a:cs typeface="Helvetica Neue"/>
                  <a:sym typeface="Helvetica Neue"/>
                </a:rPr>
                <a:t> et al., 2018)</a:t>
              </a:r>
              <a:endParaRPr sz="700" dirty="0">
                <a:solidFill>
                  <a:schemeClr val="accent6"/>
                </a:solidFill>
                <a:latin typeface="Helvetica Neue"/>
                <a:ea typeface="Helvetica Neue"/>
                <a:cs typeface="Helvetica Neue"/>
                <a:sym typeface="Helvetica Neue"/>
              </a:endParaRPr>
            </a:p>
          </p:txBody>
        </p:sp>
      </p:grpSp>
      <p:sp>
        <p:nvSpPr>
          <p:cNvPr id="29" name="Google Shape;567;p60">
            <a:extLst>
              <a:ext uri="{FF2B5EF4-FFF2-40B4-BE49-F238E27FC236}">
                <a16:creationId xmlns:a16="http://schemas.microsoft.com/office/drawing/2014/main" id="{EDEB43FF-5F1E-7D08-B691-7D189F81DE43}"/>
              </a:ext>
            </a:extLst>
          </p:cNvPr>
          <p:cNvSpPr txBox="1"/>
          <p:nvPr/>
        </p:nvSpPr>
        <p:spPr>
          <a:xfrm>
            <a:off x="-32005" y="572700"/>
            <a:ext cx="1863865" cy="24175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VLR 79835-01 – STD</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sp>
        <p:nvSpPr>
          <p:cNvPr id="33" name="Google Shape;567;p60">
            <a:extLst>
              <a:ext uri="{FF2B5EF4-FFF2-40B4-BE49-F238E27FC236}">
                <a16:creationId xmlns:a16="http://schemas.microsoft.com/office/drawing/2014/main" id="{54888CDE-6B02-7F28-5CFA-0C698AB91A3B}"/>
              </a:ext>
            </a:extLst>
          </p:cNvPr>
          <p:cNvSpPr txBox="1"/>
          <p:nvPr/>
        </p:nvSpPr>
        <p:spPr>
          <a:xfrm>
            <a:off x="4283434" y="572700"/>
            <a:ext cx="2475220" cy="24175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VLR 79835-01 – SXR</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sp>
        <p:nvSpPr>
          <p:cNvPr id="36" name="TextBox 35">
            <a:extLst>
              <a:ext uri="{FF2B5EF4-FFF2-40B4-BE49-F238E27FC236}">
                <a16:creationId xmlns:a16="http://schemas.microsoft.com/office/drawing/2014/main" id="{760C8DF0-37BB-D284-2F78-89157EBCAF57}"/>
              </a:ext>
            </a:extLst>
          </p:cNvPr>
          <p:cNvSpPr txBox="1"/>
          <p:nvPr/>
        </p:nvSpPr>
        <p:spPr>
          <a:xfrm>
            <a:off x="282128" y="3154965"/>
            <a:ext cx="8579744" cy="1615827"/>
          </a:xfrm>
          <a:prstGeom prst="rect">
            <a:avLst/>
          </a:prstGeom>
          <a:noFill/>
        </p:spPr>
        <p:txBody>
          <a:bodyPr wrap="square">
            <a:spAutoFit/>
          </a:bodyPr>
          <a:lstStyle/>
          <a:p>
            <a:pPr marL="171450" indent="-171450">
              <a:buFont typeface="Arial" panose="020B0604020202020204" pitchFamily="34" charset="0"/>
              <a:buChar char="•"/>
            </a:pPr>
            <a:r>
              <a:rPr lang="en-US" sz="1100" dirty="0">
                <a:solidFill>
                  <a:schemeClr val="bg1"/>
                </a:solidFill>
                <a:latin typeface="Garamond" panose="02020404030301010803" pitchFamily="18" charset="0"/>
              </a:rPr>
              <a:t>The </a:t>
            </a:r>
            <a:r>
              <a:rPr lang="en-US" sz="1100" b="1" dirty="0">
                <a:solidFill>
                  <a:schemeClr val="bg1"/>
                </a:solidFill>
                <a:latin typeface="Garamond" panose="02020404030301010803" pitchFamily="18" charset="0"/>
              </a:rPr>
              <a:t>standard product</a:t>
            </a:r>
            <a:r>
              <a:rPr lang="en-US" sz="1100" dirty="0">
                <a:solidFill>
                  <a:schemeClr val="bg1"/>
                </a:solidFill>
                <a:latin typeface="Garamond" panose="02020404030301010803" pitchFamily="18" charset="0"/>
              </a:rPr>
              <a:t> (left) exhibits higher noise and weaker contrast in deeper layers, especially near the base of the SPLD.</a:t>
            </a:r>
          </a:p>
          <a:p>
            <a:pPr marL="171450" indent="-171450">
              <a:buFont typeface="Arial" panose="020B0604020202020204" pitchFamily="34" charset="0"/>
              <a:buChar char="•"/>
            </a:pPr>
            <a:endParaRPr lang="en-US" sz="1100" dirty="0">
              <a:solidFill>
                <a:schemeClr val="bg1"/>
              </a:solidFill>
              <a:latin typeface="Garamond" panose="02020404030301010803" pitchFamily="18" charset="0"/>
            </a:endParaRPr>
          </a:p>
          <a:p>
            <a:pPr marL="171450" indent="-171450">
              <a:buFont typeface="Arial" panose="020B0604020202020204" pitchFamily="34" charset="0"/>
              <a:buChar char="•"/>
            </a:pPr>
            <a:r>
              <a:rPr lang="en-US" sz="1100" dirty="0">
                <a:solidFill>
                  <a:schemeClr val="bg1"/>
                </a:solidFill>
                <a:latin typeface="Garamond" panose="02020404030301010803" pitchFamily="18" charset="0"/>
              </a:rPr>
              <a:t>Our </a:t>
            </a:r>
            <a:r>
              <a:rPr lang="en-US" sz="1100" b="1" dirty="0">
                <a:solidFill>
                  <a:schemeClr val="bg1"/>
                </a:solidFill>
                <a:latin typeface="Garamond" panose="02020404030301010803" pitchFamily="18" charset="0"/>
              </a:rPr>
              <a:t>SXR product</a:t>
            </a:r>
            <a:r>
              <a:rPr lang="en-US" sz="1100" dirty="0">
                <a:solidFill>
                  <a:schemeClr val="bg1"/>
                </a:solidFill>
                <a:latin typeface="Garamond" panose="02020404030301010803" pitchFamily="18" charset="0"/>
              </a:rPr>
              <a:t> (right), enhanced via VLR maneuvers and advanced spectral processing, improves </a:t>
            </a:r>
            <a:r>
              <a:rPr lang="en-US" sz="1100" b="1" dirty="0">
                <a:solidFill>
                  <a:schemeClr val="bg1"/>
                </a:solidFill>
                <a:latin typeface="Garamond" panose="02020404030301010803" pitchFamily="18" charset="0"/>
              </a:rPr>
              <a:t>SNR and layer continuity</a:t>
            </a:r>
            <a:r>
              <a:rPr lang="en-US" sz="1100" dirty="0">
                <a:solidFill>
                  <a:schemeClr val="bg1"/>
                </a:solidFill>
                <a:latin typeface="Garamond" panose="02020404030301010803" pitchFamily="18" charset="0"/>
              </a:rPr>
              <a:t>, revealing subsurface features with greater confidence.</a:t>
            </a:r>
          </a:p>
          <a:p>
            <a:pPr marL="171450" indent="-171450">
              <a:buFont typeface="Arial" panose="020B0604020202020204" pitchFamily="34" charset="0"/>
              <a:buChar char="•"/>
            </a:pPr>
            <a:endParaRPr lang="en-US" sz="1100" dirty="0">
              <a:solidFill>
                <a:schemeClr val="bg1"/>
              </a:solidFill>
              <a:latin typeface="Garamond" panose="02020404030301010803" pitchFamily="18" charset="0"/>
            </a:endParaRPr>
          </a:p>
          <a:p>
            <a:pPr marL="171450" indent="-171450">
              <a:buFont typeface="Arial" panose="020B0604020202020204" pitchFamily="34" charset="0"/>
              <a:buChar char="•"/>
            </a:pPr>
            <a:r>
              <a:rPr lang="en-US" sz="1100" b="1" dirty="0">
                <a:solidFill>
                  <a:schemeClr val="bg1"/>
                </a:solidFill>
                <a:latin typeface="Garamond" panose="02020404030301010803" pitchFamily="18" charset="0"/>
              </a:rPr>
              <a:t>Subtle internal reflectors</a:t>
            </a:r>
            <a:r>
              <a:rPr lang="en-US" sz="1100" dirty="0">
                <a:solidFill>
                  <a:schemeClr val="bg1"/>
                </a:solidFill>
                <a:latin typeface="Garamond" panose="02020404030301010803" pitchFamily="18" charset="0"/>
              </a:rPr>
              <a:t> (white arrows) become clearer and more persistent in the SXR data, supporting improved stratigraphic interpretation.</a:t>
            </a:r>
          </a:p>
          <a:p>
            <a:pPr marL="171450" indent="-171450">
              <a:buFont typeface="Arial" panose="020B0604020202020204" pitchFamily="34" charset="0"/>
              <a:buChar char="•"/>
            </a:pPr>
            <a:endParaRPr lang="en-US" sz="1100" dirty="0">
              <a:solidFill>
                <a:schemeClr val="bg1"/>
              </a:solidFill>
              <a:latin typeface="Garamond" panose="02020404030301010803" pitchFamily="18" charset="0"/>
            </a:endParaRPr>
          </a:p>
          <a:p>
            <a:pPr marL="171450" indent="-171450">
              <a:buFont typeface="Arial" panose="020B0604020202020204" pitchFamily="34" charset="0"/>
              <a:buChar char="•"/>
            </a:pPr>
            <a:r>
              <a:rPr lang="en-US" sz="1100" dirty="0">
                <a:solidFill>
                  <a:schemeClr val="bg1"/>
                </a:solidFill>
                <a:latin typeface="Garamond" panose="02020404030301010803" pitchFamily="18" charset="0"/>
              </a:rPr>
              <a:t>The area annotated as "</a:t>
            </a:r>
            <a:r>
              <a:rPr lang="en-US" sz="1100" b="1" dirty="0">
                <a:solidFill>
                  <a:schemeClr val="bg1"/>
                </a:solidFill>
                <a:latin typeface="Garamond" panose="02020404030301010803" pitchFamily="18" charset="0"/>
              </a:rPr>
              <a:t>No Basal Return</a:t>
            </a:r>
            <a:r>
              <a:rPr lang="en-US" sz="1100" dirty="0">
                <a:solidFill>
                  <a:schemeClr val="bg1"/>
                </a:solidFill>
                <a:latin typeface="Garamond" panose="02020404030301010803" pitchFamily="18" charset="0"/>
              </a:rPr>
              <a:t>" shows improved contrast, but no basal reflector (</a:t>
            </a:r>
            <a:r>
              <a:rPr lang="en-US" sz="1100" dirty="0" err="1">
                <a:solidFill>
                  <a:schemeClr val="bg1"/>
                </a:solidFill>
                <a:latin typeface="Garamond" panose="02020404030301010803" pitchFamily="18" charset="0"/>
              </a:rPr>
              <a:t>Orosei</a:t>
            </a:r>
            <a:r>
              <a:rPr lang="en-US" sz="1100" dirty="0">
                <a:solidFill>
                  <a:schemeClr val="bg1"/>
                </a:solidFill>
                <a:latin typeface="Garamond" panose="02020404030301010803" pitchFamily="18" charset="0"/>
              </a:rPr>
              <a:t> </a:t>
            </a:r>
            <a:r>
              <a:rPr lang="en-US" sz="1100" b="1" dirty="0">
                <a:solidFill>
                  <a:schemeClr val="bg1"/>
                </a:solidFill>
                <a:latin typeface="Garamond" panose="02020404030301010803" pitchFamily="18" charset="0"/>
              </a:rPr>
              <a:t>et al. (2018) </a:t>
            </a:r>
            <a:r>
              <a:rPr lang="en-US" sz="1100" dirty="0">
                <a:solidFill>
                  <a:schemeClr val="bg1"/>
                </a:solidFill>
                <a:latin typeface="Garamond" panose="02020404030301010803" pitchFamily="18" charset="0"/>
              </a:rPr>
              <a:t>has been detected even with the improved SNR.</a:t>
            </a:r>
          </a:p>
        </p:txBody>
      </p:sp>
      <p:cxnSp>
        <p:nvCxnSpPr>
          <p:cNvPr id="37" name="Google Shape;292;p31">
            <a:extLst>
              <a:ext uri="{FF2B5EF4-FFF2-40B4-BE49-F238E27FC236}">
                <a16:creationId xmlns:a16="http://schemas.microsoft.com/office/drawing/2014/main" id="{9DDDF237-BD00-713C-8D3A-5B515C43FB17}"/>
              </a:ext>
            </a:extLst>
          </p:cNvPr>
          <p:cNvCxnSpPr>
            <a:cxnSpLocks/>
          </p:cNvCxnSpPr>
          <p:nvPr/>
        </p:nvCxnSpPr>
        <p:spPr>
          <a:xfrm flipV="1">
            <a:off x="6319951" y="2118057"/>
            <a:ext cx="0" cy="158115"/>
          </a:xfrm>
          <a:prstGeom prst="straightConnector1">
            <a:avLst/>
          </a:prstGeom>
          <a:noFill/>
          <a:ln w="9525" cap="flat" cmpd="sng">
            <a:solidFill>
              <a:schemeClr val="lt1"/>
            </a:solidFill>
            <a:prstDash val="solid"/>
            <a:round/>
            <a:headEnd type="none" w="med" len="med"/>
            <a:tailEnd type="triangle" w="med" len="med"/>
          </a:ln>
        </p:spPr>
      </p:cxnSp>
      <p:cxnSp>
        <p:nvCxnSpPr>
          <p:cNvPr id="38" name="Google Shape;292;p31">
            <a:extLst>
              <a:ext uri="{FF2B5EF4-FFF2-40B4-BE49-F238E27FC236}">
                <a16:creationId xmlns:a16="http://schemas.microsoft.com/office/drawing/2014/main" id="{9518A93E-9DC4-5B96-B1CD-3BFE16776449}"/>
              </a:ext>
            </a:extLst>
          </p:cNvPr>
          <p:cNvCxnSpPr>
            <a:cxnSpLocks/>
          </p:cNvCxnSpPr>
          <p:nvPr/>
        </p:nvCxnSpPr>
        <p:spPr>
          <a:xfrm flipV="1">
            <a:off x="6611952" y="2200657"/>
            <a:ext cx="0" cy="158115"/>
          </a:xfrm>
          <a:prstGeom prst="straightConnector1">
            <a:avLst/>
          </a:prstGeom>
          <a:noFill/>
          <a:ln w="9525" cap="flat" cmpd="sng">
            <a:solidFill>
              <a:schemeClr val="lt1"/>
            </a:solidFill>
            <a:prstDash val="solid"/>
            <a:round/>
            <a:headEnd type="none" w="med" len="med"/>
            <a:tailEnd type="triangle" w="med" len="med"/>
          </a:ln>
        </p:spPr>
      </p:cxnSp>
    </p:spTree>
    <p:extLst>
      <p:ext uri="{BB962C8B-B14F-4D97-AF65-F5344CB8AC3E}">
        <p14:creationId xmlns:p14="http://schemas.microsoft.com/office/powerpoint/2010/main" val="232085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C4BFD-4857-6021-BE40-CB618FD455B2}"/>
            </a:ext>
          </a:extLst>
        </p:cNvPr>
        <p:cNvGrpSpPr/>
        <p:nvPr/>
      </p:nvGrpSpPr>
      <p:grpSpPr>
        <a:xfrm>
          <a:off x="0" y="0"/>
          <a:ext cx="0" cy="0"/>
          <a:chOff x="0" y="0"/>
          <a:chExt cx="0" cy="0"/>
        </a:xfrm>
      </p:grpSpPr>
      <p:sp>
        <p:nvSpPr>
          <p:cNvPr id="4" name="Google Shape;418;p52">
            <a:extLst>
              <a:ext uri="{FF2B5EF4-FFF2-40B4-BE49-F238E27FC236}">
                <a16:creationId xmlns:a16="http://schemas.microsoft.com/office/drawing/2014/main" id="{E0C9B91A-2CBB-AFDD-F5D6-E698B183F519}"/>
              </a:ext>
            </a:extLst>
          </p:cNvPr>
          <p:cNvSpPr txBox="1">
            <a:spLocks/>
          </p:cNvSpPr>
          <p:nvPr/>
        </p:nvSpPr>
        <p:spPr>
          <a:xfrm>
            <a:off x="0" y="0"/>
            <a:ext cx="9144000" cy="572700"/>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432FF"/>
              </a:buClr>
              <a:buSzPts val="2800"/>
              <a:buFont typeface="Tahoma"/>
              <a:buNone/>
              <a:defRPr sz="2100" b="1" i="0" u="none" strike="noStrike" cap="none">
                <a:solidFill>
                  <a:srgbClr val="0432FF"/>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pPr algn="ctr"/>
            <a:r>
              <a:rPr lang="en" b="0" dirty="0">
                <a:solidFill>
                  <a:schemeClr val="tx1"/>
                </a:solidFill>
                <a:latin typeface="Garamond"/>
                <a:ea typeface="Garamond"/>
                <a:cs typeface="Garamond"/>
                <a:sym typeface="Garamond"/>
              </a:rPr>
              <a:t>7983501</a:t>
            </a:r>
            <a:r>
              <a:rPr lang="en-US" b="0" dirty="0">
                <a:solidFill>
                  <a:schemeClr val="tx1"/>
                </a:solidFill>
                <a:latin typeface="Garamond"/>
                <a:ea typeface="Garamond"/>
                <a:cs typeface="Garamond"/>
                <a:sym typeface="Garamond"/>
              </a:rPr>
              <a:t> STD vs </a:t>
            </a:r>
            <a:r>
              <a:rPr lang="en" b="0" dirty="0">
                <a:solidFill>
                  <a:schemeClr val="tx1"/>
                </a:solidFill>
                <a:latin typeface="Garamond"/>
                <a:ea typeface="Garamond"/>
                <a:cs typeface="Garamond"/>
                <a:sym typeface="Garamond"/>
              </a:rPr>
              <a:t>7983501</a:t>
            </a:r>
            <a:r>
              <a:rPr lang="en-US" b="0" dirty="0">
                <a:solidFill>
                  <a:schemeClr val="tx1"/>
                </a:solidFill>
                <a:latin typeface="Garamond"/>
                <a:ea typeface="Garamond"/>
                <a:cs typeface="Garamond"/>
                <a:sym typeface="Garamond"/>
              </a:rPr>
              <a:t> SXR: SNR Improvement</a:t>
            </a:r>
            <a:endParaRPr lang="en-US" sz="2355" b="0" dirty="0">
              <a:solidFill>
                <a:schemeClr val="tx1"/>
              </a:solidFill>
              <a:latin typeface="Garamond"/>
              <a:ea typeface="Garamond"/>
              <a:cs typeface="Garamond"/>
              <a:sym typeface="Garamond"/>
            </a:endParaRPr>
          </a:p>
        </p:txBody>
      </p:sp>
      <p:pic>
        <p:nvPicPr>
          <p:cNvPr id="6" name="Picture 5" descr="A close-up of a black and white image&#10;&#10;AI-generated content may be incorrect.">
            <a:extLst>
              <a:ext uri="{FF2B5EF4-FFF2-40B4-BE49-F238E27FC236}">
                <a16:creationId xmlns:a16="http://schemas.microsoft.com/office/drawing/2014/main" id="{E954E51A-E450-E9D2-73B1-D76EB6757E8E}"/>
              </a:ext>
            </a:extLst>
          </p:cNvPr>
          <p:cNvPicPr>
            <a:picLocks noChangeAspect="1"/>
          </p:cNvPicPr>
          <p:nvPr/>
        </p:nvPicPr>
        <p:blipFill>
          <a:blip r:embed="rId3"/>
          <a:srcRect l="13295" t="12914" r="9636" b="39905"/>
          <a:stretch/>
        </p:blipFill>
        <p:spPr>
          <a:xfrm>
            <a:off x="1853129" y="352316"/>
            <a:ext cx="5775961" cy="2219434"/>
          </a:xfrm>
          <a:prstGeom prst="rect">
            <a:avLst/>
          </a:prstGeom>
        </p:spPr>
      </p:pic>
      <p:sp>
        <p:nvSpPr>
          <p:cNvPr id="7" name="TextBox 6">
            <a:extLst>
              <a:ext uri="{FF2B5EF4-FFF2-40B4-BE49-F238E27FC236}">
                <a16:creationId xmlns:a16="http://schemas.microsoft.com/office/drawing/2014/main" id="{82C66BEB-B199-60FA-F782-133E36D5483F}"/>
              </a:ext>
            </a:extLst>
          </p:cNvPr>
          <p:cNvSpPr txBox="1"/>
          <p:nvPr/>
        </p:nvSpPr>
        <p:spPr>
          <a:xfrm>
            <a:off x="4831051" y="1982416"/>
            <a:ext cx="907433" cy="338554"/>
          </a:xfrm>
          <a:prstGeom prst="rect">
            <a:avLst/>
          </a:prstGeom>
          <a:noFill/>
        </p:spPr>
        <p:txBody>
          <a:bodyPr wrap="square" rtlCol="0">
            <a:spAutoFit/>
          </a:bodyPr>
          <a:lstStyle/>
          <a:p>
            <a:pPr algn="ctr"/>
            <a:r>
              <a:rPr lang="en-US" sz="800" dirty="0">
                <a:solidFill>
                  <a:schemeClr val="bg1"/>
                </a:solidFill>
                <a:latin typeface="Helvetica Neue Thin" panose="020B0403020202020204" pitchFamily="34" charset="0"/>
                <a:ea typeface="Helvetica Neue Thin" panose="020B0403020202020204" pitchFamily="34" charset="0"/>
              </a:rPr>
              <a:t>Improved SPLD layering</a:t>
            </a:r>
          </a:p>
        </p:txBody>
      </p:sp>
      <p:cxnSp>
        <p:nvCxnSpPr>
          <p:cNvPr id="8" name="Straight Arrow Connector 7">
            <a:extLst>
              <a:ext uri="{FF2B5EF4-FFF2-40B4-BE49-F238E27FC236}">
                <a16:creationId xmlns:a16="http://schemas.microsoft.com/office/drawing/2014/main" id="{38CC92EA-A73A-EB14-FB9D-C5885C42BB89}"/>
              </a:ext>
            </a:extLst>
          </p:cNvPr>
          <p:cNvCxnSpPr>
            <a:cxnSpLocks/>
          </p:cNvCxnSpPr>
          <p:nvPr/>
        </p:nvCxnSpPr>
        <p:spPr>
          <a:xfrm flipH="1" flipV="1">
            <a:off x="5181051" y="1729078"/>
            <a:ext cx="85338" cy="241277"/>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pic>
        <p:nvPicPr>
          <p:cNvPr id="19" name="Picture 18" descr="A graph of a tall tower&#10;&#10;AI-generated content may be incorrect.">
            <a:extLst>
              <a:ext uri="{FF2B5EF4-FFF2-40B4-BE49-F238E27FC236}">
                <a16:creationId xmlns:a16="http://schemas.microsoft.com/office/drawing/2014/main" id="{E1A9A481-CB0D-9B72-3139-F98FC59C4616}"/>
              </a:ext>
            </a:extLst>
          </p:cNvPr>
          <p:cNvPicPr>
            <a:picLocks noChangeAspect="1"/>
          </p:cNvPicPr>
          <p:nvPr/>
        </p:nvPicPr>
        <p:blipFill>
          <a:blip r:embed="rId4"/>
          <a:stretch>
            <a:fillRect/>
          </a:stretch>
        </p:blipFill>
        <p:spPr>
          <a:xfrm>
            <a:off x="273479" y="2583811"/>
            <a:ext cx="8671111" cy="2303263"/>
          </a:xfrm>
          <a:prstGeom prst="rect">
            <a:avLst/>
          </a:prstGeom>
        </p:spPr>
      </p:pic>
      <p:sp>
        <p:nvSpPr>
          <p:cNvPr id="20" name="TextBox 19">
            <a:extLst>
              <a:ext uri="{FF2B5EF4-FFF2-40B4-BE49-F238E27FC236}">
                <a16:creationId xmlns:a16="http://schemas.microsoft.com/office/drawing/2014/main" id="{B1C78B75-700D-9211-031E-7FE90C4F83BB}"/>
              </a:ext>
            </a:extLst>
          </p:cNvPr>
          <p:cNvSpPr txBox="1"/>
          <p:nvPr/>
        </p:nvSpPr>
        <p:spPr>
          <a:xfrm>
            <a:off x="6395115" y="3371580"/>
            <a:ext cx="1233975" cy="507831"/>
          </a:xfrm>
          <a:prstGeom prst="rect">
            <a:avLst/>
          </a:prstGeom>
          <a:solidFill>
            <a:srgbClr val="6FDB8C"/>
          </a:solidFill>
        </p:spPr>
        <p:txBody>
          <a:bodyPr wrap="square" rtlCol="0">
            <a:spAutoFit/>
          </a:bodyPr>
          <a:lstStyle/>
          <a:p>
            <a:r>
              <a:rPr lang="en-US" sz="900" dirty="0">
                <a:latin typeface="Garamond" panose="02020404030301010803" pitchFamily="18" charset="0"/>
              </a:rPr>
              <a:t>An additional </a:t>
            </a:r>
            <a:r>
              <a:rPr lang="en-US" sz="900" b="1" dirty="0">
                <a:latin typeface="Garamond" panose="02020404030301010803" pitchFamily="18" charset="0"/>
              </a:rPr>
              <a:t>~4.4 dB </a:t>
            </a:r>
            <a:r>
              <a:rPr lang="en-US" sz="900" dirty="0">
                <a:latin typeface="Garamond" panose="02020404030301010803" pitchFamily="18" charset="0"/>
              </a:rPr>
              <a:t>improvement respect to the </a:t>
            </a:r>
            <a:r>
              <a:rPr lang="en-US" sz="900" b="1" dirty="0">
                <a:latin typeface="Garamond" panose="02020404030301010803" pitchFamily="18" charset="0"/>
              </a:rPr>
              <a:t>std VLR </a:t>
            </a:r>
          </a:p>
        </p:txBody>
      </p:sp>
    </p:spTree>
    <p:extLst>
      <p:ext uri="{BB962C8B-B14F-4D97-AF65-F5344CB8AC3E}">
        <p14:creationId xmlns:p14="http://schemas.microsoft.com/office/powerpoint/2010/main" val="63996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561;p60">
            <a:extLst>
              <a:ext uri="{FF2B5EF4-FFF2-40B4-BE49-F238E27FC236}">
                <a16:creationId xmlns:a16="http://schemas.microsoft.com/office/drawing/2014/main" id="{C9C46FEA-77DD-0C4E-48D1-C2FB5E0F5C16}"/>
              </a:ext>
            </a:extLst>
          </p:cNvPr>
          <p:cNvPicPr preferRelativeResize="0"/>
          <p:nvPr/>
        </p:nvPicPr>
        <p:blipFill>
          <a:blip r:embed="rId3"/>
          <a:srcRect l="6413" r="6413"/>
          <a:stretch/>
        </p:blipFill>
        <p:spPr>
          <a:xfrm>
            <a:off x="2754326" y="1463560"/>
            <a:ext cx="5763600" cy="1762350"/>
          </a:xfrm>
          <a:prstGeom prst="rect">
            <a:avLst/>
          </a:prstGeom>
          <a:noFill/>
          <a:ln>
            <a:noFill/>
          </a:ln>
        </p:spPr>
      </p:pic>
      <p:pic>
        <p:nvPicPr>
          <p:cNvPr id="15" name="Google Shape;562;p60">
            <a:extLst>
              <a:ext uri="{FF2B5EF4-FFF2-40B4-BE49-F238E27FC236}">
                <a16:creationId xmlns:a16="http://schemas.microsoft.com/office/drawing/2014/main" id="{9668BD3C-8F82-E669-3F8D-03CDEED6729D}"/>
              </a:ext>
            </a:extLst>
          </p:cNvPr>
          <p:cNvPicPr preferRelativeResize="0"/>
          <p:nvPr/>
        </p:nvPicPr>
        <p:blipFill>
          <a:blip r:embed="rId4"/>
          <a:srcRect l="6109" r="6109"/>
          <a:stretch/>
        </p:blipFill>
        <p:spPr>
          <a:xfrm>
            <a:off x="2754326" y="3288510"/>
            <a:ext cx="5763600" cy="1762350"/>
          </a:xfrm>
          <a:prstGeom prst="rect">
            <a:avLst/>
          </a:prstGeom>
          <a:noFill/>
          <a:ln>
            <a:noFill/>
          </a:ln>
        </p:spPr>
      </p:pic>
      <p:pic>
        <p:nvPicPr>
          <p:cNvPr id="16" name="Google Shape;563;p60">
            <a:extLst>
              <a:ext uri="{FF2B5EF4-FFF2-40B4-BE49-F238E27FC236}">
                <a16:creationId xmlns:a16="http://schemas.microsoft.com/office/drawing/2014/main" id="{F17CB504-7F1D-5285-90C0-7EEEA94EA7EC}"/>
              </a:ext>
            </a:extLst>
          </p:cNvPr>
          <p:cNvPicPr preferRelativeResize="0"/>
          <p:nvPr/>
        </p:nvPicPr>
        <p:blipFill>
          <a:blip r:embed="rId5"/>
          <a:srcRect l="4943" r="4943"/>
          <a:stretch/>
        </p:blipFill>
        <p:spPr>
          <a:xfrm>
            <a:off x="8696526" y="1724085"/>
            <a:ext cx="447474" cy="3185975"/>
          </a:xfrm>
          <a:prstGeom prst="rect">
            <a:avLst/>
          </a:prstGeom>
          <a:noFill/>
          <a:ln>
            <a:noFill/>
          </a:ln>
        </p:spPr>
      </p:pic>
      <p:sp>
        <p:nvSpPr>
          <p:cNvPr id="17" name="Google Shape;564;p60">
            <a:extLst>
              <a:ext uri="{FF2B5EF4-FFF2-40B4-BE49-F238E27FC236}">
                <a16:creationId xmlns:a16="http://schemas.microsoft.com/office/drawing/2014/main" id="{666EBF7F-0F2F-8837-C649-D9AA57E737C5}"/>
              </a:ext>
            </a:extLst>
          </p:cNvPr>
          <p:cNvSpPr txBox="1"/>
          <p:nvPr/>
        </p:nvSpPr>
        <p:spPr>
          <a:xfrm>
            <a:off x="2669156" y="1410656"/>
            <a:ext cx="1538399"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bg1"/>
                </a:solidFill>
                <a:latin typeface="Garamond"/>
                <a:ea typeface="Garamond"/>
                <a:cs typeface="Garamond"/>
                <a:sym typeface="Garamond"/>
              </a:rPr>
              <a:t>5522601 – 0° roll</a:t>
            </a:r>
            <a:endParaRPr dirty="0">
              <a:solidFill>
                <a:schemeClr val="bg1"/>
              </a:solidFill>
            </a:endParaRPr>
          </a:p>
        </p:txBody>
      </p:sp>
      <p:sp>
        <p:nvSpPr>
          <p:cNvPr id="19" name="Google Shape;566;p60">
            <a:extLst>
              <a:ext uri="{FF2B5EF4-FFF2-40B4-BE49-F238E27FC236}">
                <a16:creationId xmlns:a16="http://schemas.microsoft.com/office/drawing/2014/main" id="{AB2ADA28-57E4-486B-BB8B-BAFEBECD1703}"/>
              </a:ext>
            </a:extLst>
          </p:cNvPr>
          <p:cNvSpPr txBox="1"/>
          <p:nvPr/>
        </p:nvSpPr>
        <p:spPr>
          <a:xfrm rot="-5400000">
            <a:off x="7120301" y="3147723"/>
            <a:ext cx="29793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Garamond" panose="02020404030301010803" pitchFamily="18" charset="0"/>
              </a:rPr>
              <a:t>dB relative to average noise level</a:t>
            </a:r>
            <a:endParaRPr dirty="0">
              <a:latin typeface="Garamond" panose="02020404030301010803" pitchFamily="18" charset="0"/>
            </a:endParaRPr>
          </a:p>
          <a:p>
            <a:pPr marL="0" lvl="0" indent="0" algn="ctr" rtl="0">
              <a:spcBef>
                <a:spcPts val="0"/>
              </a:spcBef>
              <a:spcAft>
                <a:spcPts val="0"/>
              </a:spcAft>
              <a:buNone/>
            </a:pPr>
            <a:endParaRPr dirty="0"/>
          </a:p>
        </p:txBody>
      </p:sp>
      <p:sp>
        <p:nvSpPr>
          <p:cNvPr id="20" name="Google Shape;567;p60">
            <a:extLst>
              <a:ext uri="{FF2B5EF4-FFF2-40B4-BE49-F238E27FC236}">
                <a16:creationId xmlns:a16="http://schemas.microsoft.com/office/drawing/2014/main" id="{79E742B6-5F49-659D-2735-843C2BFFA5B1}"/>
              </a:ext>
            </a:extLst>
          </p:cNvPr>
          <p:cNvSpPr txBox="1"/>
          <p:nvPr/>
        </p:nvSpPr>
        <p:spPr>
          <a:xfrm>
            <a:off x="2620391" y="3278814"/>
            <a:ext cx="176847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8503001 – 120° roll</a:t>
            </a:r>
            <a:endParaRPr dirty="0">
              <a:solidFill>
                <a:srgbClr val="FFFFFF"/>
              </a:solidFill>
              <a:latin typeface="Garamond" panose="02020404030301010803" pitchFamily="18" charset="0"/>
            </a:endParaRPr>
          </a:p>
          <a:p>
            <a:pPr marL="0" lvl="0" indent="0" algn="ctr" rtl="0">
              <a:spcBef>
                <a:spcPts val="0"/>
              </a:spcBef>
              <a:spcAft>
                <a:spcPts val="0"/>
              </a:spcAft>
              <a:buNone/>
            </a:pPr>
            <a:endParaRPr dirty="0"/>
          </a:p>
        </p:txBody>
      </p:sp>
      <p:sp>
        <p:nvSpPr>
          <p:cNvPr id="21" name="Google Shape;560;p60">
            <a:extLst>
              <a:ext uri="{FF2B5EF4-FFF2-40B4-BE49-F238E27FC236}">
                <a16:creationId xmlns:a16="http://schemas.microsoft.com/office/drawing/2014/main" id="{989CEF09-8801-1F75-D874-E4CB96715581}"/>
              </a:ext>
            </a:extLst>
          </p:cNvPr>
          <p:cNvSpPr txBox="1"/>
          <p:nvPr/>
        </p:nvSpPr>
        <p:spPr>
          <a:xfrm>
            <a:off x="2512554" y="439795"/>
            <a:ext cx="6386998" cy="101325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dirty="0">
                <a:latin typeface="Garamond" panose="02020404030301010803" pitchFamily="18" charset="0"/>
              </a:rPr>
              <a:t>Left</a:t>
            </a:r>
            <a:r>
              <a:rPr lang="en" sz="1200" dirty="0">
                <a:latin typeface="Garamond" panose="02020404030301010803" pitchFamily="18" charset="0"/>
              </a:rPr>
              <a:t>: Third VLR test versus existing SHARAD track over MOLA hill-shades topography data. </a:t>
            </a:r>
          </a:p>
          <a:p>
            <a:pPr marL="0" lvl="0" indent="0" algn="l" rtl="0">
              <a:spcBef>
                <a:spcPts val="0"/>
              </a:spcBef>
              <a:spcAft>
                <a:spcPts val="0"/>
              </a:spcAft>
              <a:buNone/>
            </a:pPr>
            <a:r>
              <a:rPr lang="en" sz="1200" dirty="0">
                <a:latin typeface="Garamond" panose="02020404030301010803" pitchFamily="18" charset="0"/>
              </a:rPr>
              <a:t>The target was the volcanic terrain in Amazonis Planitia. </a:t>
            </a:r>
            <a:endParaRPr lang="en" sz="1200" b="1" dirty="0">
              <a:latin typeface="Garamond" panose="02020404030301010803" pitchFamily="18" charset="0"/>
            </a:endParaRPr>
          </a:p>
          <a:p>
            <a:pPr marL="0" lvl="0" indent="0" algn="l" rtl="0">
              <a:spcBef>
                <a:spcPts val="0"/>
              </a:spcBef>
              <a:spcAft>
                <a:spcPts val="0"/>
              </a:spcAft>
              <a:buNone/>
            </a:pPr>
            <a:r>
              <a:rPr lang="en" sz="1200" u="sng" dirty="0">
                <a:latin typeface="Garamond" panose="02020404030301010803" pitchFamily="18" charset="0"/>
              </a:rPr>
              <a:t>Mid: </a:t>
            </a:r>
            <a:r>
              <a:rPr lang="en" sz="1200" dirty="0">
                <a:latin typeface="Garamond" panose="02020404030301010803" pitchFamily="18" charset="0"/>
              </a:rPr>
              <a:t>Geological map from Tanaka et al. (2014) (right). </a:t>
            </a:r>
            <a:endParaRPr sz="1200" dirty="0">
              <a:latin typeface="Garamond" panose="02020404030301010803" pitchFamily="18" charset="0"/>
            </a:endParaRPr>
          </a:p>
          <a:p>
            <a:pPr marL="0" lvl="0" indent="0" algn="l" rtl="0">
              <a:spcBef>
                <a:spcPts val="0"/>
              </a:spcBef>
              <a:spcAft>
                <a:spcPts val="0"/>
              </a:spcAft>
              <a:buNone/>
            </a:pPr>
            <a:r>
              <a:rPr lang="en" sz="1200" u="sng" dirty="0">
                <a:latin typeface="Garamond" panose="02020404030301010803" pitchFamily="18" charset="0"/>
              </a:rPr>
              <a:t>Below</a:t>
            </a:r>
            <a:r>
              <a:rPr lang="en" sz="1200" dirty="0">
                <a:latin typeface="Garamond" panose="02020404030301010803" pitchFamily="18" charset="0"/>
              </a:rPr>
              <a:t>: Radargrams for nearly-coincident observations at 0° roll angle (top) and the first Very Large Roll (bottom). </a:t>
            </a:r>
            <a:endParaRPr sz="1200" dirty="0">
              <a:latin typeface="Garamond" panose="02020404030301010803" pitchFamily="18" charset="0"/>
            </a:endParaRPr>
          </a:p>
        </p:txBody>
      </p:sp>
      <p:sp>
        <p:nvSpPr>
          <p:cNvPr id="22" name="Google Shape;418;p52">
            <a:extLst>
              <a:ext uri="{FF2B5EF4-FFF2-40B4-BE49-F238E27FC236}">
                <a16:creationId xmlns:a16="http://schemas.microsoft.com/office/drawing/2014/main" id="{63D456C5-3C15-5CCF-4663-099733E331B5}"/>
              </a:ext>
            </a:extLst>
          </p:cNvPr>
          <p:cNvSpPr txBox="1">
            <a:spLocks noGrp="1"/>
          </p:cNvSpPr>
          <p:nvPr>
            <p:ph type="title"/>
          </p:nvPr>
        </p:nvSpPr>
        <p:spPr>
          <a:xfrm>
            <a:off x="0" y="9575"/>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Garamond"/>
                <a:ea typeface="Garamond"/>
                <a:cs typeface="Garamond"/>
                <a:sym typeface="Garamond"/>
              </a:rPr>
              <a:t>                        Third VLR Test: 8503001 vs 5522601 </a:t>
            </a:r>
            <a:endParaRPr sz="2355" dirty="0">
              <a:latin typeface="Garamond"/>
              <a:ea typeface="Garamond"/>
              <a:cs typeface="Garamond"/>
              <a:sym typeface="Garamond"/>
            </a:endParaRPr>
          </a:p>
        </p:txBody>
      </p:sp>
      <p:sp>
        <p:nvSpPr>
          <p:cNvPr id="45" name="Google Shape;560;p60">
            <a:extLst>
              <a:ext uri="{FF2B5EF4-FFF2-40B4-BE49-F238E27FC236}">
                <a16:creationId xmlns:a16="http://schemas.microsoft.com/office/drawing/2014/main" id="{E93E60F0-1222-F254-10E5-AE17B26F1E28}"/>
              </a:ext>
            </a:extLst>
          </p:cNvPr>
          <p:cNvSpPr txBox="1"/>
          <p:nvPr/>
        </p:nvSpPr>
        <p:spPr>
          <a:xfrm>
            <a:off x="4200067" y="4558251"/>
            <a:ext cx="4240534" cy="279772"/>
          </a:xfrm>
          <a:prstGeom prst="rect">
            <a:avLst/>
          </a:prstGeom>
          <a:noFill/>
          <a:ln>
            <a:noFill/>
          </a:ln>
        </p:spPr>
        <p:txBody>
          <a:bodyPr spcFirstLastPara="1" wrap="square" lIns="91425" tIns="91425" rIns="91425" bIns="91425" anchor="t" anchorCtr="0">
            <a:noAutofit/>
          </a:bodyPr>
          <a:lstStyle/>
          <a:p>
            <a:pPr marL="0" lvl="0" indent="0" algn="l" rtl="0">
              <a:lnSpc>
                <a:spcPts val="1380"/>
              </a:lnSpc>
              <a:spcBef>
                <a:spcPts val="0"/>
              </a:spcBef>
              <a:spcAft>
                <a:spcPts val="0"/>
              </a:spcAft>
              <a:buNone/>
            </a:pPr>
            <a:r>
              <a:rPr lang="en-US" sz="1300" dirty="0">
                <a:solidFill>
                  <a:schemeClr val="bg1"/>
                </a:solidFill>
                <a:latin typeface="Garamond" panose="02020404030301010803" pitchFamily="18" charset="0"/>
              </a:rPr>
              <a:t>Reflector continuity is improved, yet its extent did not change. </a:t>
            </a:r>
            <a:endParaRPr sz="1300" dirty="0">
              <a:solidFill>
                <a:schemeClr val="bg1"/>
              </a:solidFill>
              <a:latin typeface="Garamond" panose="02020404030301010803" pitchFamily="18" charset="0"/>
            </a:endParaRPr>
          </a:p>
        </p:txBody>
      </p:sp>
      <p:cxnSp>
        <p:nvCxnSpPr>
          <p:cNvPr id="46" name="Straight Arrow Connector 45">
            <a:extLst>
              <a:ext uri="{FF2B5EF4-FFF2-40B4-BE49-F238E27FC236}">
                <a16:creationId xmlns:a16="http://schemas.microsoft.com/office/drawing/2014/main" id="{55AEB4A0-7D48-8634-4B10-45BEA58B3320}"/>
              </a:ext>
            </a:extLst>
          </p:cNvPr>
          <p:cNvCxnSpPr>
            <a:cxnSpLocks/>
          </p:cNvCxnSpPr>
          <p:nvPr/>
        </p:nvCxnSpPr>
        <p:spPr>
          <a:xfrm flipH="1" flipV="1">
            <a:off x="6162213" y="4169685"/>
            <a:ext cx="221635" cy="408325"/>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50A764A-898A-8F13-F700-385EF2ECC846}"/>
              </a:ext>
            </a:extLst>
          </p:cNvPr>
          <p:cNvCxnSpPr>
            <a:cxnSpLocks/>
          </p:cNvCxnSpPr>
          <p:nvPr/>
        </p:nvCxnSpPr>
        <p:spPr>
          <a:xfrm flipH="1" flipV="1">
            <a:off x="7593502" y="4079143"/>
            <a:ext cx="275150" cy="469412"/>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D70FC6F-7C10-168B-36CB-0990A8384037}"/>
              </a:ext>
            </a:extLst>
          </p:cNvPr>
          <p:cNvCxnSpPr>
            <a:cxnSpLocks/>
          </p:cNvCxnSpPr>
          <p:nvPr/>
        </p:nvCxnSpPr>
        <p:spPr>
          <a:xfrm flipH="1" flipV="1">
            <a:off x="6977716" y="4108598"/>
            <a:ext cx="275150" cy="469412"/>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pic>
        <p:nvPicPr>
          <p:cNvPr id="3" name="Picture 2" descr="A screenshot of a map&#10;&#10;AI-generated content may be incorrect.">
            <a:extLst>
              <a:ext uri="{FF2B5EF4-FFF2-40B4-BE49-F238E27FC236}">
                <a16:creationId xmlns:a16="http://schemas.microsoft.com/office/drawing/2014/main" id="{F78BFE11-9C45-3998-545B-3E9E4F966B06}"/>
              </a:ext>
            </a:extLst>
          </p:cNvPr>
          <p:cNvPicPr>
            <a:picLocks noChangeAspect="1"/>
          </p:cNvPicPr>
          <p:nvPr/>
        </p:nvPicPr>
        <p:blipFill>
          <a:blip r:embed="rId6"/>
          <a:srcRect t="863"/>
          <a:stretch/>
        </p:blipFill>
        <p:spPr>
          <a:xfrm>
            <a:off x="190247" y="200416"/>
            <a:ext cx="2413000" cy="4784334"/>
          </a:xfrm>
          <a:prstGeom prst="rect">
            <a:avLst/>
          </a:prstGeom>
        </p:spPr>
      </p:pic>
    </p:spTree>
    <p:extLst>
      <p:ext uri="{BB962C8B-B14F-4D97-AF65-F5344CB8AC3E}">
        <p14:creationId xmlns:p14="http://schemas.microsoft.com/office/powerpoint/2010/main" val="25462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5F4E-840E-9803-478C-625C06C62F29}"/>
            </a:ext>
          </a:extLst>
        </p:cNvPr>
        <p:cNvGrpSpPr/>
        <p:nvPr/>
      </p:nvGrpSpPr>
      <p:grpSpPr>
        <a:xfrm>
          <a:off x="0" y="0"/>
          <a:ext cx="0" cy="0"/>
          <a:chOff x="0" y="0"/>
          <a:chExt cx="0" cy="0"/>
        </a:xfrm>
      </p:grpSpPr>
      <p:sp>
        <p:nvSpPr>
          <p:cNvPr id="22" name="Google Shape;418;p52">
            <a:extLst>
              <a:ext uri="{FF2B5EF4-FFF2-40B4-BE49-F238E27FC236}">
                <a16:creationId xmlns:a16="http://schemas.microsoft.com/office/drawing/2014/main" id="{3BEA36D9-0B5E-9F89-64EF-862F14DC4CFC}"/>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Garamond"/>
                <a:ea typeface="Garamond"/>
                <a:cs typeface="Garamond"/>
                <a:sym typeface="Garamond"/>
              </a:rPr>
              <a:t>   VLR#3 (8503001) vs SHARAD 0° roll (5522601) </a:t>
            </a:r>
            <a:endParaRPr sz="2355" dirty="0">
              <a:latin typeface="Garamond"/>
              <a:ea typeface="Garamond"/>
              <a:cs typeface="Garamond"/>
              <a:sym typeface="Garamond"/>
            </a:endParaRPr>
          </a:p>
        </p:txBody>
      </p:sp>
      <p:pic>
        <p:nvPicPr>
          <p:cNvPr id="42" name="Picture 41">
            <a:extLst>
              <a:ext uri="{FF2B5EF4-FFF2-40B4-BE49-F238E27FC236}">
                <a16:creationId xmlns:a16="http://schemas.microsoft.com/office/drawing/2014/main" id="{8290A001-D7B0-AF7D-86AA-2CBCA8A81BB8}"/>
              </a:ext>
            </a:extLst>
          </p:cNvPr>
          <p:cNvPicPr>
            <a:picLocks noChangeAspect="1"/>
          </p:cNvPicPr>
          <p:nvPr/>
        </p:nvPicPr>
        <p:blipFill>
          <a:blip r:embed="rId2"/>
          <a:srcRect/>
          <a:stretch/>
        </p:blipFill>
        <p:spPr>
          <a:xfrm>
            <a:off x="290824" y="2966243"/>
            <a:ext cx="2889452" cy="2167089"/>
          </a:xfrm>
          <a:prstGeom prst="rect">
            <a:avLst/>
          </a:prstGeom>
        </p:spPr>
      </p:pic>
      <p:pic>
        <p:nvPicPr>
          <p:cNvPr id="44" name="Picture 43">
            <a:extLst>
              <a:ext uri="{FF2B5EF4-FFF2-40B4-BE49-F238E27FC236}">
                <a16:creationId xmlns:a16="http://schemas.microsoft.com/office/drawing/2014/main" id="{F5F3A75C-2F14-173F-9723-D88A063BF4FF}"/>
              </a:ext>
            </a:extLst>
          </p:cNvPr>
          <p:cNvPicPr>
            <a:picLocks noChangeAspect="1"/>
          </p:cNvPicPr>
          <p:nvPr/>
        </p:nvPicPr>
        <p:blipFill>
          <a:blip r:embed="rId3"/>
          <a:srcRect/>
          <a:stretch/>
        </p:blipFill>
        <p:spPr>
          <a:xfrm>
            <a:off x="3076059" y="2985921"/>
            <a:ext cx="2804160" cy="2103120"/>
          </a:xfrm>
          <a:prstGeom prst="rect">
            <a:avLst/>
          </a:prstGeom>
        </p:spPr>
      </p:pic>
      <p:pic>
        <p:nvPicPr>
          <p:cNvPr id="46" name="Picture 45">
            <a:extLst>
              <a:ext uri="{FF2B5EF4-FFF2-40B4-BE49-F238E27FC236}">
                <a16:creationId xmlns:a16="http://schemas.microsoft.com/office/drawing/2014/main" id="{0A633D12-2719-E6BA-44A5-C0A4811434EE}"/>
              </a:ext>
            </a:extLst>
          </p:cNvPr>
          <p:cNvPicPr>
            <a:picLocks noChangeAspect="1"/>
          </p:cNvPicPr>
          <p:nvPr/>
        </p:nvPicPr>
        <p:blipFill>
          <a:blip r:embed="rId4"/>
          <a:srcRect/>
          <a:stretch/>
        </p:blipFill>
        <p:spPr>
          <a:xfrm>
            <a:off x="5584807" y="2941631"/>
            <a:ext cx="2922268" cy="2191701"/>
          </a:xfrm>
          <a:prstGeom prst="rect">
            <a:avLst/>
          </a:prstGeom>
        </p:spPr>
      </p:pic>
      <p:grpSp>
        <p:nvGrpSpPr>
          <p:cNvPr id="49" name="Group 48">
            <a:extLst>
              <a:ext uri="{FF2B5EF4-FFF2-40B4-BE49-F238E27FC236}">
                <a16:creationId xmlns:a16="http://schemas.microsoft.com/office/drawing/2014/main" id="{E5733DA0-1495-0951-79BC-377C0C641FE2}"/>
              </a:ext>
            </a:extLst>
          </p:cNvPr>
          <p:cNvGrpSpPr>
            <a:grpSpLocks noChangeAspect="1"/>
          </p:cNvGrpSpPr>
          <p:nvPr/>
        </p:nvGrpSpPr>
        <p:grpSpPr>
          <a:xfrm>
            <a:off x="71798" y="514683"/>
            <a:ext cx="5329798" cy="2459668"/>
            <a:chOff x="368483" y="519335"/>
            <a:chExt cx="8021536" cy="3701889"/>
          </a:xfrm>
        </p:grpSpPr>
        <p:pic>
          <p:nvPicPr>
            <p:cNvPr id="50" name="Picture 49">
              <a:extLst>
                <a:ext uri="{FF2B5EF4-FFF2-40B4-BE49-F238E27FC236}">
                  <a16:creationId xmlns:a16="http://schemas.microsoft.com/office/drawing/2014/main" id="{53F2826F-14FD-E591-6374-85EC7C700121}"/>
                </a:ext>
              </a:extLst>
            </p:cNvPr>
            <p:cNvPicPr>
              <a:picLocks noChangeAspect="1"/>
            </p:cNvPicPr>
            <p:nvPr/>
          </p:nvPicPr>
          <p:blipFill>
            <a:blip r:embed="rId5"/>
            <a:srcRect/>
            <a:stretch/>
          </p:blipFill>
          <p:spPr>
            <a:xfrm>
              <a:off x="617620" y="2448023"/>
              <a:ext cx="7772398" cy="1773201"/>
            </a:xfrm>
            <a:prstGeom prst="rect">
              <a:avLst/>
            </a:prstGeom>
          </p:spPr>
        </p:pic>
        <p:pic>
          <p:nvPicPr>
            <p:cNvPr id="51" name="Picture 50">
              <a:extLst>
                <a:ext uri="{FF2B5EF4-FFF2-40B4-BE49-F238E27FC236}">
                  <a16:creationId xmlns:a16="http://schemas.microsoft.com/office/drawing/2014/main" id="{32E2AAAA-621A-03E1-BE6F-B353E5C7FB47}"/>
                </a:ext>
              </a:extLst>
            </p:cNvPr>
            <p:cNvPicPr>
              <a:picLocks noChangeAspect="1"/>
            </p:cNvPicPr>
            <p:nvPr/>
          </p:nvPicPr>
          <p:blipFill>
            <a:blip r:embed="rId6"/>
            <a:srcRect t="7206" b="7206"/>
            <a:stretch/>
          </p:blipFill>
          <p:spPr>
            <a:xfrm>
              <a:off x="617620" y="572701"/>
              <a:ext cx="7772399" cy="1773201"/>
            </a:xfrm>
            <a:prstGeom prst="rect">
              <a:avLst/>
            </a:prstGeom>
          </p:spPr>
        </p:pic>
        <p:sp>
          <p:nvSpPr>
            <p:cNvPr id="52" name="Google Shape;567;p60">
              <a:extLst>
                <a:ext uri="{FF2B5EF4-FFF2-40B4-BE49-F238E27FC236}">
                  <a16:creationId xmlns:a16="http://schemas.microsoft.com/office/drawing/2014/main" id="{F0875442-FE3C-F174-07B3-9D39AAA552FC}"/>
                </a:ext>
              </a:extLst>
            </p:cNvPr>
            <p:cNvSpPr txBox="1"/>
            <p:nvPr/>
          </p:nvSpPr>
          <p:spPr>
            <a:xfrm>
              <a:off x="473233" y="2427935"/>
              <a:ext cx="2486835" cy="3386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0ABD9"/>
                  </a:solidFill>
                  <a:latin typeface="Garamond"/>
                  <a:ea typeface="Garamond"/>
                  <a:cs typeface="Garamond"/>
                  <a:sym typeface="Garamond"/>
                </a:rPr>
                <a:t>8503001 – 120° roll</a:t>
              </a:r>
              <a:endParaRPr dirty="0">
                <a:solidFill>
                  <a:srgbClr val="90ABD9"/>
                </a:solidFill>
                <a:latin typeface="Garamond" panose="02020404030301010803" pitchFamily="18" charset="0"/>
              </a:endParaRPr>
            </a:p>
            <a:p>
              <a:pPr marL="0" lvl="0" indent="0" algn="ctr" rtl="0">
                <a:spcBef>
                  <a:spcPts val="0"/>
                </a:spcBef>
                <a:spcAft>
                  <a:spcPts val="0"/>
                </a:spcAft>
                <a:buNone/>
              </a:pPr>
              <a:endParaRPr dirty="0">
                <a:solidFill>
                  <a:schemeClr val="bg1"/>
                </a:solidFill>
              </a:endParaRPr>
            </a:p>
          </p:txBody>
        </p:sp>
        <p:sp>
          <p:nvSpPr>
            <p:cNvPr id="53" name="Google Shape;567;p60">
              <a:extLst>
                <a:ext uri="{FF2B5EF4-FFF2-40B4-BE49-F238E27FC236}">
                  <a16:creationId xmlns:a16="http://schemas.microsoft.com/office/drawing/2014/main" id="{0D8C3E7E-6833-089E-85FB-90A9F0458EF9}"/>
                </a:ext>
              </a:extLst>
            </p:cNvPr>
            <p:cNvSpPr txBox="1"/>
            <p:nvPr/>
          </p:nvSpPr>
          <p:spPr>
            <a:xfrm>
              <a:off x="368483" y="519335"/>
              <a:ext cx="2446723" cy="3386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2D050"/>
                  </a:solidFill>
                  <a:latin typeface="Garamond"/>
                  <a:ea typeface="Garamond"/>
                  <a:cs typeface="Garamond"/>
                  <a:sym typeface="Garamond"/>
                </a:rPr>
                <a:t>5522601 – 0° roll</a:t>
              </a:r>
              <a:endParaRPr dirty="0">
                <a:solidFill>
                  <a:srgbClr val="92D050"/>
                </a:solidFill>
              </a:endParaRPr>
            </a:p>
          </p:txBody>
        </p:sp>
      </p:grpSp>
      <p:pic>
        <p:nvPicPr>
          <p:cNvPr id="3" name="Picture 2" descr="A graph showing a number of data&#10;&#10;AI-generated content may be incorrect.">
            <a:extLst>
              <a:ext uri="{FF2B5EF4-FFF2-40B4-BE49-F238E27FC236}">
                <a16:creationId xmlns:a16="http://schemas.microsoft.com/office/drawing/2014/main" id="{0FC8B67B-DDC7-7D4E-C5B9-633C2AA79E5A}"/>
              </a:ext>
            </a:extLst>
          </p:cNvPr>
          <p:cNvPicPr>
            <a:picLocks noChangeAspect="1"/>
          </p:cNvPicPr>
          <p:nvPr/>
        </p:nvPicPr>
        <p:blipFill>
          <a:blip r:embed="rId7"/>
          <a:srcRect l="5301" r="6514"/>
          <a:stretch/>
        </p:blipFill>
        <p:spPr>
          <a:xfrm>
            <a:off x="5414602" y="514683"/>
            <a:ext cx="3657600" cy="2416102"/>
          </a:xfrm>
          <a:prstGeom prst="rect">
            <a:avLst/>
          </a:prstGeom>
        </p:spPr>
      </p:pic>
      <p:sp>
        <p:nvSpPr>
          <p:cNvPr id="4" name="TextBox 3">
            <a:extLst>
              <a:ext uri="{FF2B5EF4-FFF2-40B4-BE49-F238E27FC236}">
                <a16:creationId xmlns:a16="http://schemas.microsoft.com/office/drawing/2014/main" id="{4016E901-72C2-9C0C-B6EA-BBEE381238DE}"/>
              </a:ext>
            </a:extLst>
          </p:cNvPr>
          <p:cNvSpPr txBox="1"/>
          <p:nvPr/>
        </p:nvSpPr>
        <p:spPr>
          <a:xfrm>
            <a:off x="7917180" y="3694330"/>
            <a:ext cx="1155022" cy="934487"/>
          </a:xfrm>
          <a:prstGeom prst="rect">
            <a:avLst/>
          </a:prstGeom>
          <a:solidFill>
            <a:srgbClr val="C6CFE5"/>
          </a:solidFill>
          <a:ln w="3175">
            <a:solidFill>
              <a:schemeClr val="tx1">
                <a:lumMod val="50000"/>
                <a:lumOff val="50000"/>
              </a:schemeClr>
            </a:solidFill>
          </a:ln>
        </p:spPr>
        <p:txBody>
          <a:bodyPr wrap="square" rtlCol="0">
            <a:spAutoFit/>
          </a:bodyPr>
          <a:lstStyle/>
          <a:p>
            <a:pPr>
              <a:lnSpc>
                <a:spcPts val="1120"/>
              </a:lnSpc>
            </a:pPr>
            <a:r>
              <a:rPr lang="en-US" sz="900" dirty="0">
                <a:latin typeface="Garamond" panose="02020404030301010803" pitchFamily="18" charset="0"/>
              </a:rPr>
              <a:t>A comparison of the S/N distribution for the two observations shows a </a:t>
            </a:r>
            <a:r>
              <a:rPr lang="en-US" sz="900" b="1" dirty="0">
                <a:latin typeface="Garamond" panose="02020404030301010803" pitchFamily="18" charset="0"/>
              </a:rPr>
              <a:t>~13 dB </a:t>
            </a:r>
            <a:r>
              <a:rPr lang="en-US" sz="900" dirty="0">
                <a:latin typeface="Garamond" panose="02020404030301010803" pitchFamily="18" charset="0"/>
              </a:rPr>
              <a:t>increase with the 120° roll angle.</a:t>
            </a:r>
          </a:p>
        </p:txBody>
      </p:sp>
    </p:spTree>
    <p:extLst>
      <p:ext uri="{BB962C8B-B14F-4D97-AF65-F5344CB8AC3E}">
        <p14:creationId xmlns:p14="http://schemas.microsoft.com/office/powerpoint/2010/main" val="3852501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61155-727A-6D46-2D0E-B7E12C64B320}"/>
            </a:ext>
          </a:extLst>
        </p:cNvPr>
        <p:cNvGrpSpPr/>
        <p:nvPr/>
      </p:nvGrpSpPr>
      <p:grpSpPr>
        <a:xfrm>
          <a:off x="0" y="0"/>
          <a:ext cx="0" cy="0"/>
          <a:chOff x="0" y="0"/>
          <a:chExt cx="0" cy="0"/>
        </a:xfrm>
      </p:grpSpPr>
      <p:pic>
        <p:nvPicPr>
          <p:cNvPr id="14" name="Picture 13" descr="A close-up of a black and white image&#10;&#10;AI-generated content may be incorrect.">
            <a:extLst>
              <a:ext uri="{FF2B5EF4-FFF2-40B4-BE49-F238E27FC236}">
                <a16:creationId xmlns:a16="http://schemas.microsoft.com/office/drawing/2014/main" id="{22FB3D4F-8A62-CBEA-5D66-FFEA5DCF0A75}"/>
              </a:ext>
            </a:extLst>
          </p:cNvPr>
          <p:cNvPicPr>
            <a:picLocks noChangeAspect="1"/>
          </p:cNvPicPr>
          <p:nvPr/>
        </p:nvPicPr>
        <p:blipFill>
          <a:blip r:embed="rId3"/>
          <a:srcRect l="13063" t="8649" r="9777" b="22794"/>
          <a:stretch/>
        </p:blipFill>
        <p:spPr>
          <a:xfrm flipH="1">
            <a:off x="721107" y="549902"/>
            <a:ext cx="7906833" cy="1727640"/>
          </a:xfrm>
          <a:prstGeom prst="rect">
            <a:avLst/>
          </a:prstGeom>
        </p:spPr>
      </p:pic>
      <p:sp>
        <p:nvSpPr>
          <p:cNvPr id="15" name="Google Shape;567;p60">
            <a:extLst>
              <a:ext uri="{FF2B5EF4-FFF2-40B4-BE49-F238E27FC236}">
                <a16:creationId xmlns:a16="http://schemas.microsoft.com/office/drawing/2014/main" id="{28B89027-ED93-9FA8-114A-01D711AB5FEB}"/>
              </a:ext>
            </a:extLst>
          </p:cNvPr>
          <p:cNvSpPr txBox="1"/>
          <p:nvPr/>
        </p:nvSpPr>
        <p:spPr>
          <a:xfrm>
            <a:off x="6226403" y="468528"/>
            <a:ext cx="2656705"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bg1"/>
                </a:solidFill>
                <a:latin typeface="Garamond" panose="02020404030301010803" pitchFamily="18" charset="0"/>
              </a:rPr>
              <a:t>VLR </a:t>
            </a:r>
            <a:r>
              <a:rPr lang="en" dirty="0">
                <a:solidFill>
                  <a:schemeClr val="bg1"/>
                </a:solidFill>
                <a:latin typeface="Garamond"/>
                <a:ea typeface="Garamond"/>
                <a:cs typeface="Garamond"/>
                <a:sym typeface="Garamond"/>
              </a:rPr>
              <a:t>8503001 : </a:t>
            </a:r>
            <a:r>
              <a:rPr lang="en" dirty="0">
                <a:solidFill>
                  <a:srgbClr val="90ABD9"/>
                </a:solidFill>
                <a:latin typeface="Garamond"/>
                <a:ea typeface="Garamond"/>
                <a:cs typeface="Garamond"/>
                <a:sym typeface="Garamond"/>
              </a:rPr>
              <a:t>STD</a:t>
            </a:r>
            <a:r>
              <a:rPr lang="en" dirty="0">
                <a:solidFill>
                  <a:schemeClr val="bg1"/>
                </a:solidFill>
                <a:latin typeface="Garamond"/>
                <a:ea typeface="Garamond"/>
                <a:cs typeface="Garamond"/>
                <a:sym typeface="Garamond"/>
              </a:rPr>
              <a:t> vs </a:t>
            </a:r>
            <a:r>
              <a:rPr lang="en" dirty="0">
                <a:solidFill>
                  <a:srgbClr val="82FFC9"/>
                </a:solidFill>
                <a:latin typeface="Garamond"/>
                <a:ea typeface="Garamond"/>
                <a:cs typeface="Garamond"/>
                <a:sym typeface="Garamond"/>
              </a:rPr>
              <a:t>SXR</a:t>
            </a:r>
            <a:endParaRPr dirty="0">
              <a:solidFill>
                <a:srgbClr val="82FFC9"/>
              </a:solidFill>
              <a:latin typeface="Garamond" panose="02020404030301010803" pitchFamily="18" charset="0"/>
            </a:endParaRPr>
          </a:p>
          <a:p>
            <a:pPr marL="0" lvl="0" indent="0" algn="ctr" rtl="0">
              <a:spcBef>
                <a:spcPts val="0"/>
              </a:spcBef>
              <a:spcAft>
                <a:spcPts val="0"/>
              </a:spcAft>
              <a:buNone/>
            </a:pPr>
            <a:endParaRPr dirty="0">
              <a:solidFill>
                <a:schemeClr val="bg1"/>
              </a:solidFill>
            </a:endParaRPr>
          </a:p>
        </p:txBody>
      </p:sp>
      <p:sp>
        <p:nvSpPr>
          <p:cNvPr id="17" name="Google Shape;560;p60">
            <a:extLst>
              <a:ext uri="{FF2B5EF4-FFF2-40B4-BE49-F238E27FC236}">
                <a16:creationId xmlns:a16="http://schemas.microsoft.com/office/drawing/2014/main" id="{5991D317-47E3-C1D8-593C-4429702AC072}"/>
              </a:ext>
            </a:extLst>
          </p:cNvPr>
          <p:cNvSpPr txBox="1"/>
          <p:nvPr/>
        </p:nvSpPr>
        <p:spPr>
          <a:xfrm>
            <a:off x="700563" y="1565943"/>
            <a:ext cx="4240971" cy="533937"/>
          </a:xfrm>
          <a:prstGeom prst="rect">
            <a:avLst/>
          </a:prstGeom>
          <a:noFill/>
          <a:ln>
            <a:noFill/>
          </a:ln>
        </p:spPr>
        <p:txBody>
          <a:bodyPr spcFirstLastPara="1" wrap="square" lIns="91425" tIns="91425" rIns="91425" bIns="91425" anchor="t" anchorCtr="0">
            <a:noAutofit/>
          </a:bodyPr>
          <a:lstStyle/>
          <a:p>
            <a:pPr marL="0" lvl="0" indent="0" algn="l" rtl="0">
              <a:lnSpc>
                <a:spcPts val="1080"/>
              </a:lnSpc>
              <a:spcBef>
                <a:spcPts val="0"/>
              </a:spcBef>
              <a:spcAft>
                <a:spcPts val="0"/>
              </a:spcAft>
              <a:buNone/>
            </a:pPr>
            <a:r>
              <a:rPr lang="en-US" sz="1000" dirty="0">
                <a:solidFill>
                  <a:schemeClr val="bg1"/>
                </a:solidFill>
                <a:latin typeface="Garamond" panose="02020404030301010803" pitchFamily="18" charset="0"/>
              </a:rPr>
              <a:t>Reduced noise and enhanced definition support more confident interpretation deposits. </a:t>
            </a:r>
          </a:p>
          <a:p>
            <a:pPr marL="0" lvl="0" indent="0" algn="l" rtl="0">
              <a:lnSpc>
                <a:spcPts val="1080"/>
              </a:lnSpc>
              <a:spcBef>
                <a:spcPts val="0"/>
              </a:spcBef>
              <a:spcAft>
                <a:spcPts val="0"/>
              </a:spcAft>
              <a:buNone/>
            </a:pPr>
            <a:r>
              <a:rPr lang="en-US" sz="1000" dirty="0">
                <a:solidFill>
                  <a:schemeClr val="bg1"/>
                </a:solidFill>
                <a:latin typeface="Garamond" panose="02020404030301010803" pitchFamily="18" charset="0"/>
              </a:rPr>
              <a:t>The reflector extent remains similar to the 0° roll. </a:t>
            </a:r>
          </a:p>
          <a:p>
            <a:pPr marL="0" lvl="0" indent="0" algn="l" rtl="0">
              <a:lnSpc>
                <a:spcPts val="1080"/>
              </a:lnSpc>
              <a:spcBef>
                <a:spcPts val="0"/>
              </a:spcBef>
              <a:spcAft>
                <a:spcPts val="0"/>
              </a:spcAft>
              <a:buNone/>
            </a:pPr>
            <a:r>
              <a:rPr lang="en-US" sz="1000" b="1" u="sng" dirty="0">
                <a:solidFill>
                  <a:schemeClr val="bg1"/>
                </a:solidFill>
                <a:latin typeface="Garamond" panose="02020404030301010803" pitchFamily="18" charset="0"/>
              </a:rPr>
              <a:t>Why?</a:t>
            </a:r>
            <a:r>
              <a:rPr lang="en-US" sz="1000" b="1" dirty="0">
                <a:solidFill>
                  <a:schemeClr val="bg1"/>
                </a:solidFill>
                <a:latin typeface="Garamond" panose="02020404030301010803" pitchFamily="18" charset="0"/>
              </a:rPr>
              <a:t> </a:t>
            </a:r>
            <a:r>
              <a:rPr lang="en-US" sz="1000" dirty="0">
                <a:solidFill>
                  <a:schemeClr val="bg1"/>
                </a:solidFill>
                <a:latin typeface="Garamond" panose="02020404030301010803" pitchFamily="18" charset="0"/>
              </a:rPr>
              <a:t>Radar’s sensitivity, signal attenuation, reduced contrast or no reflector?</a:t>
            </a:r>
          </a:p>
        </p:txBody>
      </p:sp>
      <p:cxnSp>
        <p:nvCxnSpPr>
          <p:cNvPr id="18" name="Straight Arrow Connector 17">
            <a:extLst>
              <a:ext uri="{FF2B5EF4-FFF2-40B4-BE49-F238E27FC236}">
                <a16:creationId xmlns:a16="http://schemas.microsoft.com/office/drawing/2014/main" id="{4DEDF4EE-B1F2-4981-032E-C5294463D688}"/>
              </a:ext>
            </a:extLst>
          </p:cNvPr>
          <p:cNvCxnSpPr>
            <a:cxnSpLocks/>
          </p:cNvCxnSpPr>
          <p:nvPr/>
        </p:nvCxnSpPr>
        <p:spPr>
          <a:xfrm flipV="1">
            <a:off x="2587880" y="1315536"/>
            <a:ext cx="233169" cy="360962"/>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96FDB63-BD40-814B-CD91-E56FDAA7ED2C}"/>
              </a:ext>
            </a:extLst>
          </p:cNvPr>
          <p:cNvCxnSpPr>
            <a:cxnSpLocks/>
          </p:cNvCxnSpPr>
          <p:nvPr/>
        </p:nvCxnSpPr>
        <p:spPr>
          <a:xfrm flipH="1" flipV="1">
            <a:off x="7123146" y="1413722"/>
            <a:ext cx="137575" cy="377246"/>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0A442E9-8C09-B254-7498-591462B76C74}"/>
              </a:ext>
            </a:extLst>
          </p:cNvPr>
          <p:cNvCxnSpPr>
            <a:cxnSpLocks/>
          </p:cNvCxnSpPr>
          <p:nvPr/>
        </p:nvCxnSpPr>
        <p:spPr>
          <a:xfrm flipH="1" flipV="1">
            <a:off x="6556121" y="1413722"/>
            <a:ext cx="157717" cy="377246"/>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pic>
        <p:nvPicPr>
          <p:cNvPr id="13" name="Picture 12" descr="A screen shot of a graph&#10;&#10;AI-generated content may be incorrect.">
            <a:extLst>
              <a:ext uri="{FF2B5EF4-FFF2-40B4-BE49-F238E27FC236}">
                <a16:creationId xmlns:a16="http://schemas.microsoft.com/office/drawing/2014/main" id="{51BA58D2-6C16-0D2A-8A31-7E0BBBE33D3C}"/>
              </a:ext>
            </a:extLst>
          </p:cNvPr>
          <p:cNvPicPr>
            <a:picLocks noChangeAspect="1"/>
          </p:cNvPicPr>
          <p:nvPr/>
        </p:nvPicPr>
        <p:blipFill>
          <a:blip r:embed="rId4"/>
          <a:stretch>
            <a:fillRect/>
          </a:stretch>
        </p:blipFill>
        <p:spPr>
          <a:xfrm>
            <a:off x="349249" y="2300497"/>
            <a:ext cx="8691377" cy="2267315"/>
          </a:xfrm>
          <a:prstGeom prst="rect">
            <a:avLst/>
          </a:prstGeom>
        </p:spPr>
      </p:pic>
      <p:sp>
        <p:nvSpPr>
          <p:cNvPr id="16" name="TextBox 15">
            <a:extLst>
              <a:ext uri="{FF2B5EF4-FFF2-40B4-BE49-F238E27FC236}">
                <a16:creationId xmlns:a16="http://schemas.microsoft.com/office/drawing/2014/main" id="{33B6729E-EFE8-56B4-F088-728C70575C9B}"/>
              </a:ext>
            </a:extLst>
          </p:cNvPr>
          <p:cNvSpPr txBox="1"/>
          <p:nvPr/>
        </p:nvSpPr>
        <p:spPr>
          <a:xfrm>
            <a:off x="7976521" y="3263127"/>
            <a:ext cx="906342" cy="646331"/>
          </a:xfrm>
          <a:prstGeom prst="rect">
            <a:avLst/>
          </a:prstGeom>
          <a:solidFill>
            <a:srgbClr val="81FFC8"/>
          </a:solidFill>
          <a:ln w="3175">
            <a:solidFill>
              <a:schemeClr val="tx1">
                <a:lumMod val="50000"/>
                <a:lumOff val="50000"/>
              </a:schemeClr>
            </a:solidFill>
          </a:ln>
        </p:spPr>
        <p:txBody>
          <a:bodyPr wrap="square" rtlCol="0">
            <a:spAutoFit/>
          </a:bodyPr>
          <a:lstStyle/>
          <a:p>
            <a:r>
              <a:rPr lang="en-US" sz="900" b="1" dirty="0">
                <a:latin typeface="Garamond" panose="02020404030301010803" pitchFamily="18" charset="0"/>
              </a:rPr>
              <a:t>~5.1 dB </a:t>
            </a:r>
            <a:r>
              <a:rPr lang="en-US" sz="900" dirty="0">
                <a:latin typeface="Garamond" panose="02020404030301010803" pitchFamily="18" charset="0"/>
              </a:rPr>
              <a:t>improvement respect to the </a:t>
            </a:r>
            <a:r>
              <a:rPr lang="en-US" sz="900" b="1" dirty="0">
                <a:latin typeface="Garamond" panose="02020404030301010803" pitchFamily="18" charset="0"/>
              </a:rPr>
              <a:t>std VLR </a:t>
            </a:r>
          </a:p>
        </p:txBody>
      </p:sp>
      <p:sp>
        <p:nvSpPr>
          <p:cNvPr id="21" name="Google Shape;560;p60">
            <a:extLst>
              <a:ext uri="{FF2B5EF4-FFF2-40B4-BE49-F238E27FC236}">
                <a16:creationId xmlns:a16="http://schemas.microsoft.com/office/drawing/2014/main" id="{C3AD11B1-D70D-32EB-BDE6-C62CCDBF591A}"/>
              </a:ext>
            </a:extLst>
          </p:cNvPr>
          <p:cNvSpPr txBox="1"/>
          <p:nvPr/>
        </p:nvSpPr>
        <p:spPr>
          <a:xfrm>
            <a:off x="5265354" y="1733237"/>
            <a:ext cx="3490170" cy="533937"/>
          </a:xfrm>
          <a:prstGeom prst="rect">
            <a:avLst/>
          </a:prstGeom>
          <a:noFill/>
          <a:ln>
            <a:noFill/>
          </a:ln>
        </p:spPr>
        <p:txBody>
          <a:bodyPr spcFirstLastPara="1" wrap="square" lIns="91425" tIns="91425" rIns="91425" bIns="91425" anchor="t" anchorCtr="0">
            <a:noAutofit/>
          </a:bodyPr>
          <a:lstStyle/>
          <a:p>
            <a:pPr marL="0" lvl="0" indent="0" algn="l" rtl="0">
              <a:lnSpc>
                <a:spcPts val="980"/>
              </a:lnSpc>
              <a:spcBef>
                <a:spcPts val="0"/>
              </a:spcBef>
              <a:spcAft>
                <a:spcPts val="0"/>
              </a:spcAft>
              <a:buNone/>
            </a:pPr>
            <a:r>
              <a:rPr lang="en-US" sz="1000" dirty="0">
                <a:solidFill>
                  <a:schemeClr val="bg1"/>
                </a:solidFill>
                <a:latin typeface="Garamond" panose="02020404030301010803" pitchFamily="18" charset="0"/>
              </a:rPr>
              <a:t>Subtle reflector features that are marginally visible in the standard product become clearer in the SXR version — an important gain</a:t>
            </a:r>
          </a:p>
          <a:p>
            <a:pPr marL="0" lvl="0" indent="0" algn="l" rtl="0">
              <a:lnSpc>
                <a:spcPts val="980"/>
              </a:lnSpc>
              <a:spcBef>
                <a:spcPts val="0"/>
              </a:spcBef>
              <a:spcAft>
                <a:spcPts val="0"/>
              </a:spcAft>
              <a:buNone/>
            </a:pPr>
            <a:r>
              <a:rPr lang="en-US" sz="1000" dirty="0">
                <a:solidFill>
                  <a:schemeClr val="bg1"/>
                </a:solidFill>
                <a:latin typeface="Garamond" panose="02020404030301010803" pitchFamily="18" charset="0"/>
              </a:rPr>
              <a:t>for automated mapping or stratigraphic correlation.</a:t>
            </a:r>
            <a:endParaRPr sz="1000" dirty="0">
              <a:solidFill>
                <a:schemeClr val="bg1"/>
              </a:solidFill>
              <a:latin typeface="Garamond" panose="02020404030301010803" pitchFamily="18" charset="0"/>
            </a:endParaRPr>
          </a:p>
        </p:txBody>
      </p:sp>
      <p:sp>
        <p:nvSpPr>
          <p:cNvPr id="23" name="TextBox 22">
            <a:extLst>
              <a:ext uri="{FF2B5EF4-FFF2-40B4-BE49-F238E27FC236}">
                <a16:creationId xmlns:a16="http://schemas.microsoft.com/office/drawing/2014/main" id="{E3828202-77B2-83E3-F9E3-3D5EC61D547D}"/>
              </a:ext>
            </a:extLst>
          </p:cNvPr>
          <p:cNvSpPr txBox="1"/>
          <p:nvPr/>
        </p:nvSpPr>
        <p:spPr>
          <a:xfrm>
            <a:off x="462910" y="4582100"/>
            <a:ext cx="8464053" cy="492443"/>
          </a:xfrm>
          <a:prstGeom prst="rect">
            <a:avLst/>
          </a:prstGeom>
          <a:noFill/>
        </p:spPr>
        <p:txBody>
          <a:bodyPr wrap="square">
            <a:spAutoFit/>
          </a:bodyPr>
          <a:lstStyle/>
          <a:p>
            <a:pPr algn="ctr"/>
            <a:r>
              <a:rPr lang="en-US" sz="1300" dirty="0">
                <a:solidFill>
                  <a:schemeClr val="tx1"/>
                </a:solidFill>
                <a:latin typeface="Garamond" panose="02020404030301010803" pitchFamily="18" charset="0"/>
              </a:rPr>
              <a:t>SXR processing improves reflector clarity and continuity, yielding an </a:t>
            </a:r>
            <a:r>
              <a:rPr lang="en-US" sz="1300" dirty="0">
                <a:latin typeface="Garamond" panose="02020404030301010803" pitchFamily="18" charset="0"/>
              </a:rPr>
              <a:t>additional improvement of about 5 dB  SNR </a:t>
            </a:r>
            <a:r>
              <a:rPr lang="en-US" sz="1300" dirty="0" err="1">
                <a:latin typeface="Garamond" panose="02020404030301010803" pitchFamily="18" charset="0"/>
              </a:rPr>
              <a:t>wrt</a:t>
            </a:r>
            <a:r>
              <a:rPr lang="en-US" sz="1300" dirty="0">
                <a:latin typeface="Garamond" panose="02020404030301010803" pitchFamily="18" charset="0"/>
              </a:rPr>
              <a:t> </a:t>
            </a:r>
            <a:r>
              <a:rPr lang="en-US" sz="1300" dirty="0">
                <a:solidFill>
                  <a:schemeClr val="tx1"/>
                </a:solidFill>
                <a:latin typeface="Garamond" panose="02020404030301010803" pitchFamily="18" charset="0"/>
              </a:rPr>
              <a:t>the standard VLR product.</a:t>
            </a:r>
            <a:endParaRPr lang="en-US" sz="1300" dirty="0">
              <a:solidFill>
                <a:schemeClr val="tx1"/>
              </a:solidFill>
            </a:endParaRPr>
          </a:p>
        </p:txBody>
      </p:sp>
      <p:sp>
        <p:nvSpPr>
          <p:cNvPr id="2" name="Google Shape;418;p52">
            <a:extLst>
              <a:ext uri="{FF2B5EF4-FFF2-40B4-BE49-F238E27FC236}">
                <a16:creationId xmlns:a16="http://schemas.microsoft.com/office/drawing/2014/main" id="{DA47C01D-5102-FCA4-6B55-D68E6A6492CE}"/>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Garamond"/>
                <a:ea typeface="Garamond"/>
                <a:cs typeface="Garamond"/>
                <a:sym typeface="Garamond"/>
              </a:rPr>
              <a:t>   VLR#3 (8503001) STD vs SXR resolution</a:t>
            </a:r>
            <a:endParaRPr sz="2355" dirty="0">
              <a:latin typeface="Garamond"/>
              <a:ea typeface="Garamond"/>
              <a:cs typeface="Garamond"/>
              <a:sym typeface="Garamond"/>
            </a:endParaRPr>
          </a:p>
        </p:txBody>
      </p:sp>
    </p:spTree>
    <p:extLst>
      <p:ext uri="{BB962C8B-B14F-4D97-AF65-F5344CB8AC3E}">
        <p14:creationId xmlns:p14="http://schemas.microsoft.com/office/powerpoint/2010/main" val="1136059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D3DC-3575-2568-5EFA-8B649211C2FA}"/>
            </a:ext>
          </a:extLst>
        </p:cNvPr>
        <p:cNvGrpSpPr/>
        <p:nvPr/>
      </p:nvGrpSpPr>
      <p:grpSpPr>
        <a:xfrm>
          <a:off x="0" y="0"/>
          <a:ext cx="0" cy="0"/>
          <a:chOff x="0" y="0"/>
          <a:chExt cx="0" cy="0"/>
        </a:xfrm>
      </p:grpSpPr>
      <p:sp>
        <p:nvSpPr>
          <p:cNvPr id="4" name="Google Shape;163;p25">
            <a:extLst>
              <a:ext uri="{FF2B5EF4-FFF2-40B4-BE49-F238E27FC236}">
                <a16:creationId xmlns:a16="http://schemas.microsoft.com/office/drawing/2014/main" id="{0D4F0C09-7266-A17D-1F91-34B40B4C15AD}"/>
              </a:ext>
            </a:extLst>
          </p:cNvPr>
          <p:cNvSpPr txBox="1">
            <a:spLocks noGrp="1"/>
          </p:cNvSpPr>
          <p:nvPr>
            <p:ph type="title"/>
          </p:nvPr>
        </p:nvSpPr>
        <p:spPr>
          <a:xfrm>
            <a:off x="981075" y="452438"/>
            <a:ext cx="7858200" cy="293100"/>
          </a:xfrm>
          <a:prstGeom prst="rect">
            <a:avLst/>
          </a:prstGeom>
          <a:noFill/>
          <a:ln>
            <a:noFill/>
          </a:ln>
        </p:spPr>
        <p:txBody>
          <a:bodyPr spcFirstLastPara="1" wrap="square" lIns="46025" tIns="46025" rIns="46025" bIns="46025" anchor="ctr" anchorCtr="0">
            <a:noAutofit/>
          </a:bodyPr>
          <a:lstStyle/>
          <a:p>
            <a:pPr marL="0" lvl="0" indent="0" algn="l" rtl="0">
              <a:lnSpc>
                <a:spcPct val="100000"/>
              </a:lnSpc>
              <a:spcBef>
                <a:spcPts val="0"/>
              </a:spcBef>
              <a:spcAft>
                <a:spcPts val="0"/>
              </a:spcAft>
              <a:buClr>
                <a:srgbClr val="0000FF"/>
              </a:buClr>
              <a:buSzPct val="100000"/>
              <a:buFont typeface="Tahoma"/>
              <a:buNone/>
            </a:pPr>
            <a:r>
              <a:rPr lang="en-US" sz="2400" dirty="0">
                <a:latin typeface="Garamond" panose="02020404030301010803" pitchFamily="18" charset="0"/>
                <a:ea typeface="Geneva" panose="020B0503030404040204" pitchFamily="34" charset="0"/>
              </a:rPr>
              <a:t>What We Learned – And Why It Matters…</a:t>
            </a:r>
            <a:endParaRPr sz="2400" dirty="0">
              <a:latin typeface="Garamond" panose="02020404030301010803" pitchFamily="18" charset="0"/>
              <a:ea typeface="Geneva" panose="020B0503030404040204" pitchFamily="34" charset="0"/>
            </a:endParaRPr>
          </a:p>
        </p:txBody>
      </p:sp>
      <p:sp>
        <p:nvSpPr>
          <p:cNvPr id="2" name="Google Shape;164;p25">
            <a:extLst>
              <a:ext uri="{FF2B5EF4-FFF2-40B4-BE49-F238E27FC236}">
                <a16:creationId xmlns:a16="http://schemas.microsoft.com/office/drawing/2014/main" id="{206DF21C-3D3D-2164-7054-78C3C1080862}"/>
              </a:ext>
            </a:extLst>
          </p:cNvPr>
          <p:cNvSpPr txBox="1">
            <a:spLocks/>
          </p:cNvSpPr>
          <p:nvPr/>
        </p:nvSpPr>
        <p:spPr>
          <a:xfrm>
            <a:off x="354075" y="889005"/>
            <a:ext cx="8485200" cy="1447801"/>
          </a:xfrm>
          <a:prstGeom prst="rect">
            <a:avLst/>
          </a:prstGeom>
          <a:noFill/>
          <a:ln>
            <a:noFill/>
          </a:ln>
        </p:spPr>
        <p:txBody>
          <a:bodyPr spcFirstLastPara="1" wrap="square" lIns="46025" tIns="46025" rIns="46025" bIns="460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None/>
            </a:pPr>
            <a:r>
              <a:rPr lang="en-US" sz="1300" b="1" dirty="0">
                <a:solidFill>
                  <a:schemeClr val="tx1"/>
                </a:solidFill>
                <a:latin typeface="Garamond" panose="02020404030301010803" pitchFamily="18" charset="0"/>
              </a:rPr>
              <a:t>Enhanced SHARAD signals via Very Large Rolls Maneuvers</a:t>
            </a:r>
          </a:p>
          <a:p>
            <a:pPr marL="111603" lvl="1" indent="0">
              <a:buSzPts val="2470"/>
              <a:buNone/>
            </a:pPr>
            <a:endParaRPr lang="en-US" sz="1300" b="1" dirty="0">
              <a:solidFill>
                <a:schemeClr val="tx1"/>
              </a:solidFill>
              <a:latin typeface="Garamond" panose="02020404030301010803" pitchFamily="18" charset="0"/>
            </a:endParaRPr>
          </a:p>
          <a:p>
            <a:pPr marL="324246" lvl="1" indent="-212643">
              <a:buSzPts val="2470"/>
              <a:buFont typeface="Arial" panose="020B0604020202020204" pitchFamily="34" charset="0"/>
              <a:buChar char="•"/>
            </a:pPr>
            <a:r>
              <a:rPr lang="en-US" sz="1300" b="1" dirty="0">
                <a:solidFill>
                  <a:schemeClr val="tx1"/>
                </a:solidFill>
                <a:latin typeface="Garamond" panose="02020404030301010803" pitchFamily="18" charset="0"/>
              </a:rPr>
              <a:t>VLR tests</a:t>
            </a:r>
            <a:r>
              <a:rPr lang="en-US" sz="1300" dirty="0">
                <a:solidFill>
                  <a:schemeClr val="tx1"/>
                </a:solidFill>
                <a:latin typeface="Garamond" panose="02020404030301010803" pitchFamily="18" charset="0"/>
              </a:rPr>
              <a:t> conducted across  diverse </a:t>
            </a:r>
            <a:r>
              <a:rPr lang="en-US" sz="1300" b="1" dirty="0">
                <a:solidFill>
                  <a:schemeClr val="tx1"/>
                </a:solidFill>
                <a:latin typeface="Garamond" panose="02020404030301010803" pitchFamily="18" charset="0"/>
              </a:rPr>
              <a:t>Martians terrains </a:t>
            </a:r>
            <a:r>
              <a:rPr lang="en-US" sz="1300" dirty="0">
                <a:solidFill>
                  <a:schemeClr val="tx1"/>
                </a:solidFill>
                <a:latin typeface="Garamond" panose="02020404030301010803" pitchFamily="18" charset="0"/>
              </a:rPr>
              <a:t>(e.g., lava flows, ice and sedimentary deposits) demonstrated that </a:t>
            </a:r>
            <a:r>
              <a:rPr lang="en-US" sz="1300" b="1" dirty="0">
                <a:solidFill>
                  <a:schemeClr val="tx1"/>
                </a:solidFill>
                <a:latin typeface="Garamond" panose="02020404030301010803" pitchFamily="18" charset="0"/>
              </a:rPr>
              <a:t>very large rolls</a:t>
            </a:r>
            <a:r>
              <a:rPr lang="en-US" sz="1300" dirty="0">
                <a:solidFill>
                  <a:schemeClr val="tx1"/>
                </a:solidFill>
                <a:latin typeface="Garamond" panose="02020404030301010803" pitchFamily="18" charset="0"/>
              </a:rPr>
              <a:t> </a:t>
            </a:r>
            <a:r>
              <a:rPr lang="en-US" sz="1300" b="1" dirty="0">
                <a:solidFill>
                  <a:schemeClr val="tx1"/>
                </a:solidFill>
                <a:latin typeface="Garamond" panose="02020404030301010803" pitchFamily="18" charset="0"/>
              </a:rPr>
              <a:t>(&gt;&gt;28°, ideally in the 90-120° range) </a:t>
            </a:r>
            <a:r>
              <a:rPr lang="en-US" sz="1300" dirty="0">
                <a:solidFill>
                  <a:schemeClr val="tx1"/>
                </a:solidFill>
                <a:latin typeface="Garamond" panose="02020404030301010803" pitchFamily="18" charset="0"/>
              </a:rPr>
              <a:t>can produce a </a:t>
            </a:r>
            <a:r>
              <a:rPr lang="en-US" sz="1300" b="1" dirty="0">
                <a:solidFill>
                  <a:schemeClr val="tx1"/>
                </a:solidFill>
                <a:latin typeface="Garamond" panose="02020404030301010803" pitchFamily="18" charset="0"/>
              </a:rPr>
              <a:t>significant SNR improvement</a:t>
            </a:r>
            <a:r>
              <a:rPr lang="en-US" sz="1300" dirty="0">
                <a:solidFill>
                  <a:schemeClr val="tx1"/>
                </a:solidFill>
                <a:latin typeface="Garamond" panose="02020404030301010803" pitchFamily="18" charset="0"/>
              </a:rPr>
              <a:t> (~9-13 dB).</a:t>
            </a:r>
            <a:endParaRPr lang="en-US" sz="1300" b="1" dirty="0">
              <a:solidFill>
                <a:schemeClr val="tx1"/>
              </a:solidFill>
              <a:latin typeface="Garamond" panose="02020404030301010803" pitchFamily="18" charset="0"/>
            </a:endParaRPr>
          </a:p>
          <a:p>
            <a:pPr marL="111603" lvl="1" indent="0">
              <a:buSzPts val="2470"/>
              <a:buNone/>
            </a:pPr>
            <a:endParaRPr lang="en-US" sz="1300" b="1" dirty="0">
              <a:solidFill>
                <a:schemeClr val="tx1"/>
              </a:solidFill>
              <a:latin typeface="Garamond" panose="02020404030301010803" pitchFamily="18" charset="0"/>
            </a:endParaRPr>
          </a:p>
          <a:p>
            <a:pPr marL="457200" lvl="1" indent="-342900">
              <a:buSzPts val="1800"/>
              <a:buNone/>
            </a:pPr>
            <a:r>
              <a:rPr lang="en-US" sz="1300" b="1" dirty="0">
                <a:solidFill>
                  <a:schemeClr val="tx1"/>
                </a:solidFill>
                <a:latin typeface="Garamond" panose="02020404030301010803" pitchFamily="18" charset="0"/>
              </a:rPr>
              <a:t>Integration with Advanced Processing.</a:t>
            </a:r>
          </a:p>
          <a:p>
            <a:pPr marL="283053" lvl="1" indent="-171450">
              <a:buSzPts val="2470"/>
              <a:buFont typeface="Arial" panose="020B0604020202020204" pitchFamily="34" charset="0"/>
              <a:buChar char="•"/>
            </a:pPr>
            <a:r>
              <a:rPr lang="en-US" sz="1300" dirty="0">
                <a:solidFill>
                  <a:schemeClr val="tx1"/>
                </a:solidFill>
                <a:latin typeface="Garamond" panose="02020404030301010803" pitchFamily="18" charset="0"/>
              </a:rPr>
              <a:t>Combining VLR with </a:t>
            </a:r>
            <a:r>
              <a:rPr lang="en-US" sz="1300" b="1" dirty="0">
                <a:solidFill>
                  <a:schemeClr val="tx1"/>
                </a:solidFill>
                <a:latin typeface="Garamond" panose="02020404030301010803" pitchFamily="18" charset="0"/>
              </a:rPr>
              <a:t>advanced radar signal processing techniques, </a:t>
            </a:r>
            <a:r>
              <a:rPr lang="en-US" sz="1300" dirty="0">
                <a:solidFill>
                  <a:schemeClr val="tx1"/>
                </a:solidFill>
                <a:latin typeface="Garamond" panose="02020404030301010803" pitchFamily="18" charset="0"/>
              </a:rPr>
              <a:t>such as </a:t>
            </a:r>
            <a:r>
              <a:rPr lang="en-US" sz="1300" b="1" dirty="0">
                <a:solidFill>
                  <a:schemeClr val="tx1"/>
                </a:solidFill>
                <a:latin typeface="Garamond" panose="02020404030301010803" pitchFamily="18" charset="0"/>
              </a:rPr>
              <a:t>EMI  suppression and SXR algorithms, </a:t>
            </a:r>
            <a:r>
              <a:rPr lang="en-US" sz="1300" dirty="0">
                <a:solidFill>
                  <a:schemeClr val="tx1"/>
                </a:solidFill>
                <a:latin typeface="Garamond" panose="02020404030301010803" pitchFamily="18" charset="0"/>
              </a:rPr>
              <a:t>yields a +3–5 dB boost in SNR beyond VLR alone.</a:t>
            </a:r>
          </a:p>
          <a:p>
            <a:pPr marL="111603" lvl="1" indent="0">
              <a:buSzPts val="2470"/>
              <a:buNone/>
            </a:pPr>
            <a:endParaRPr lang="en-US" sz="1300" b="1" dirty="0">
              <a:solidFill>
                <a:schemeClr val="tx1"/>
              </a:solidFill>
              <a:latin typeface="Garamond" panose="02020404030301010803" pitchFamily="18" charset="0"/>
            </a:endParaRPr>
          </a:p>
          <a:p>
            <a:pPr marL="283053" lvl="1" indent="-171450">
              <a:buSzPts val="2470"/>
              <a:buFont typeface="Arial" panose="020B0604020202020204" pitchFamily="34" charset="0"/>
              <a:buChar char="•"/>
            </a:pPr>
            <a:r>
              <a:rPr lang="en-US" sz="1300" dirty="0">
                <a:solidFill>
                  <a:schemeClr val="tx1"/>
                </a:solidFill>
                <a:latin typeface="Garamond" panose="02020404030301010803" pitchFamily="18" charset="0"/>
              </a:rPr>
              <a:t>This improvement (12-18dB in total) yields </a:t>
            </a:r>
            <a:r>
              <a:rPr lang="en-US" sz="1300" b="1" dirty="0">
                <a:solidFill>
                  <a:schemeClr val="tx1"/>
                </a:solidFill>
                <a:latin typeface="Garamond" panose="02020404030301010803" pitchFamily="18" charset="0"/>
              </a:rPr>
              <a:t>sharper subsurface reflectors </a:t>
            </a:r>
            <a:r>
              <a:rPr lang="en-US" sz="1300" dirty="0">
                <a:solidFill>
                  <a:schemeClr val="tx1"/>
                </a:solidFill>
                <a:latin typeface="Garamond" panose="02020404030301010803" pitchFamily="18" charset="0"/>
              </a:rPr>
              <a:t>and potentially enables </a:t>
            </a:r>
            <a:r>
              <a:rPr lang="en-US" sz="1300" b="1" dirty="0">
                <a:solidFill>
                  <a:schemeClr val="tx1"/>
                </a:solidFill>
                <a:latin typeface="Garamond" panose="02020404030301010803" pitchFamily="18" charset="0"/>
              </a:rPr>
              <a:t>deeper signal penetration.</a:t>
            </a:r>
          </a:p>
          <a:p>
            <a:pPr marL="111603" lvl="1" indent="0">
              <a:buSzPts val="2470"/>
              <a:buNone/>
            </a:pPr>
            <a:endParaRPr lang="en-US" sz="1300" dirty="0">
              <a:solidFill>
                <a:schemeClr val="tx1"/>
              </a:solidFill>
              <a:latin typeface="Garamond" panose="02020404030301010803" pitchFamily="18" charset="0"/>
            </a:endParaRPr>
          </a:p>
          <a:p>
            <a:pPr marL="457200" lvl="1" indent="-342900">
              <a:buSzPts val="1800"/>
              <a:buNone/>
            </a:pPr>
            <a:r>
              <a:rPr lang="en-US" sz="1300" b="1" dirty="0">
                <a:solidFill>
                  <a:schemeClr val="tx1"/>
                </a:solidFill>
                <a:latin typeface="Garamond" panose="02020404030301010803" pitchFamily="18" charset="0"/>
              </a:rPr>
              <a:t>Scientific Payoff</a:t>
            </a:r>
          </a:p>
          <a:p>
            <a:pPr>
              <a:buFont typeface="Arial" panose="020B0604020202020204" pitchFamily="34" charset="0"/>
              <a:buChar char="•"/>
            </a:pPr>
            <a:r>
              <a:rPr lang="en-US" sz="1300" dirty="0">
                <a:solidFill>
                  <a:schemeClr val="tx1"/>
                </a:solidFill>
                <a:latin typeface="Garamond" panose="02020404030301010803" pitchFamily="18" charset="0"/>
              </a:rPr>
              <a:t>Improved subsurface imaging supports better understanding of Martian geology: </a:t>
            </a:r>
          </a:p>
          <a:p>
            <a:pPr marL="742950" lvl="1" indent="-285750">
              <a:buFont typeface="Arial" panose="020B0604020202020204" pitchFamily="34" charset="0"/>
              <a:buChar char="•"/>
            </a:pPr>
            <a:r>
              <a:rPr lang="en-US" sz="1300" dirty="0">
                <a:solidFill>
                  <a:schemeClr val="tx1"/>
                </a:solidFill>
                <a:latin typeface="Garamond" panose="02020404030301010803" pitchFamily="18" charset="0"/>
              </a:rPr>
              <a:t>Provides a </a:t>
            </a:r>
            <a:r>
              <a:rPr lang="en-US" sz="1300" b="1" dirty="0">
                <a:solidFill>
                  <a:schemeClr val="tx1"/>
                </a:solidFill>
                <a:latin typeface="Garamond" panose="02020404030301010803" pitchFamily="18" charset="0"/>
              </a:rPr>
              <a:t>clearer view of Mars' subsurface structures</a:t>
            </a:r>
            <a:r>
              <a:rPr lang="en-US" sz="1300" dirty="0">
                <a:solidFill>
                  <a:schemeClr val="tx1"/>
                </a:solidFill>
                <a:latin typeface="Garamond" panose="02020404030301010803" pitchFamily="18" charset="0"/>
              </a:rPr>
              <a:t>.</a:t>
            </a:r>
          </a:p>
          <a:p>
            <a:pPr marL="742950" lvl="1" indent="-285750">
              <a:buFont typeface="Arial" panose="020B0604020202020204" pitchFamily="34" charset="0"/>
              <a:buChar char="•"/>
            </a:pPr>
            <a:r>
              <a:rPr lang="en-US" sz="1300" dirty="0">
                <a:solidFill>
                  <a:schemeClr val="tx1"/>
                </a:solidFill>
                <a:latin typeface="Garamond" panose="02020404030301010803" pitchFamily="18" charset="0"/>
              </a:rPr>
              <a:t>Helps study </a:t>
            </a:r>
            <a:r>
              <a:rPr lang="en-US" sz="1300" b="1" dirty="0">
                <a:solidFill>
                  <a:schemeClr val="tx1"/>
                </a:solidFill>
                <a:latin typeface="Garamond" panose="02020404030301010803" pitchFamily="18" charset="0"/>
              </a:rPr>
              <a:t>ice deposits, geologic formations, and potential past liquid water reservoirs</a:t>
            </a:r>
            <a:r>
              <a:rPr lang="en-US" sz="1300" dirty="0">
                <a:solidFill>
                  <a:schemeClr val="tx1"/>
                </a:solidFill>
                <a:latin typeface="Garamond" panose="02020404030301010803" pitchFamily="18" charset="0"/>
              </a:rPr>
              <a:t>.</a:t>
            </a:r>
          </a:p>
          <a:p>
            <a:pPr marL="742950" lvl="1" indent="-285750">
              <a:buFont typeface="Arial" panose="020B0604020202020204" pitchFamily="34" charset="0"/>
              <a:buChar char="•"/>
            </a:pPr>
            <a:r>
              <a:rPr lang="en-US" sz="1300" dirty="0">
                <a:solidFill>
                  <a:schemeClr val="tx1"/>
                </a:solidFill>
                <a:latin typeface="Garamond" panose="02020404030301010803" pitchFamily="18" charset="0"/>
              </a:rPr>
              <a:t>Supports future Mars exploration by identifying key subsurface features.</a:t>
            </a:r>
          </a:p>
          <a:p>
            <a:pPr marL="111603" lvl="1" indent="0">
              <a:lnSpc>
                <a:spcPct val="100000"/>
              </a:lnSpc>
              <a:spcBef>
                <a:spcPts val="500"/>
              </a:spcBef>
              <a:buClr>
                <a:srgbClr val="000000"/>
              </a:buClr>
              <a:buSzPts val="2470"/>
              <a:buNone/>
            </a:pPr>
            <a:endParaRPr lang="en-US" sz="1300" dirty="0">
              <a:solidFill>
                <a:schemeClr val="tx1"/>
              </a:solidFill>
              <a:latin typeface="Garamond" panose="02020404030301010803" pitchFamily="18" charset="0"/>
            </a:endParaRPr>
          </a:p>
          <a:p>
            <a:pPr marL="324246" lvl="1" indent="-47544">
              <a:lnSpc>
                <a:spcPct val="100000"/>
              </a:lnSpc>
              <a:spcBef>
                <a:spcPts val="500"/>
              </a:spcBef>
              <a:buClr>
                <a:srgbClr val="000000"/>
              </a:buClr>
              <a:buSzPts val="2600"/>
              <a:buFont typeface="Arial"/>
              <a:buNone/>
            </a:pPr>
            <a:endParaRPr lang="en-US" sz="13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4838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9"/>
          <p:cNvSpPr txBox="1"/>
          <p:nvPr/>
        </p:nvSpPr>
        <p:spPr>
          <a:xfrm>
            <a:off x="535781" y="199358"/>
            <a:ext cx="8072400" cy="39238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rPr>
              <a:t>Very Large Roll Experiment: Antenna Total Gain (one-way) Modeling</a:t>
            </a:r>
            <a:endParaRPr sz="21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endParaRPr>
          </a:p>
        </p:txBody>
      </p:sp>
      <p:sp>
        <p:nvSpPr>
          <p:cNvPr id="7" name="Google Shape;367;p23">
            <a:extLst>
              <a:ext uri="{FF2B5EF4-FFF2-40B4-BE49-F238E27FC236}">
                <a16:creationId xmlns:a16="http://schemas.microsoft.com/office/drawing/2014/main" id="{BC4516CA-17DD-5F5D-9198-D10B4BBCBE87}"/>
              </a:ext>
            </a:extLst>
          </p:cNvPr>
          <p:cNvSpPr txBox="1">
            <a:spLocks/>
          </p:cNvSpPr>
          <p:nvPr/>
        </p:nvSpPr>
        <p:spPr>
          <a:xfrm>
            <a:off x="262585" y="4144072"/>
            <a:ext cx="3530746" cy="466349"/>
          </a:xfrm>
          <a:prstGeom prst="rect">
            <a:avLst/>
          </a:prstGeom>
          <a:noFill/>
          <a:ln>
            <a:noFill/>
          </a:ln>
        </p:spPr>
        <p:txBody>
          <a:bodyPr spcFirstLastPara="1" wrap="square" lIns="0"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300" dirty="0">
                <a:latin typeface="Garamond" panose="02020404030301010803" pitchFamily="18" charset="0"/>
                <a:ea typeface="Helvetica Neue Light" panose="02000403000000020004" pitchFamily="2" charset="0"/>
              </a:rPr>
              <a:t>A new EM model (</a:t>
            </a:r>
            <a:r>
              <a:rPr lang="en-US" sz="1300" dirty="0" err="1">
                <a:latin typeface="Garamond" panose="02020404030301010803" pitchFamily="18" charset="0"/>
                <a:cs typeface="Calibri" panose="020F0502020204030204" pitchFamily="34" charset="0"/>
              </a:rPr>
              <a:t>DiCarlofelice</a:t>
            </a:r>
            <a:r>
              <a:rPr lang="en-US" sz="1300" dirty="0">
                <a:latin typeface="Garamond" panose="02020404030301010803" pitchFamily="18" charset="0"/>
                <a:cs typeface="Calibri" panose="020F0502020204030204" pitchFamily="34" charset="0"/>
              </a:rPr>
              <a:t> et al., 2024</a:t>
            </a:r>
            <a:r>
              <a:rPr lang="en-GB" sz="1300" dirty="0">
                <a:latin typeface="Garamond" panose="02020404030301010803" pitchFamily="18" charset="0"/>
                <a:ea typeface="Helvetica Neue Light" panose="02000403000000020004" pitchFamily="2" charset="0"/>
              </a:rPr>
              <a:t>) suggests using a neutral position (all gimbals to 0°) for the SA.</a:t>
            </a:r>
          </a:p>
        </p:txBody>
      </p:sp>
      <p:grpSp>
        <p:nvGrpSpPr>
          <p:cNvPr id="10" name="Group 9">
            <a:extLst>
              <a:ext uri="{FF2B5EF4-FFF2-40B4-BE49-F238E27FC236}">
                <a16:creationId xmlns:a16="http://schemas.microsoft.com/office/drawing/2014/main" id="{5A7DB524-CED6-789B-484D-EFAECD2DBFAB}"/>
              </a:ext>
            </a:extLst>
          </p:cNvPr>
          <p:cNvGrpSpPr>
            <a:grpSpLocks noChangeAspect="1"/>
          </p:cNvGrpSpPr>
          <p:nvPr/>
        </p:nvGrpSpPr>
        <p:grpSpPr>
          <a:xfrm>
            <a:off x="4280171" y="590099"/>
            <a:ext cx="4863829" cy="3541558"/>
            <a:chOff x="3532945" y="771860"/>
            <a:chExt cx="5501036" cy="4005536"/>
          </a:xfrm>
        </p:grpSpPr>
        <p:grpSp>
          <p:nvGrpSpPr>
            <p:cNvPr id="545" name="Google Shape;545;p59"/>
            <p:cNvGrpSpPr/>
            <p:nvPr/>
          </p:nvGrpSpPr>
          <p:grpSpPr>
            <a:xfrm>
              <a:off x="3532945" y="922453"/>
              <a:ext cx="5501036" cy="3854943"/>
              <a:chOff x="2409681" y="990600"/>
              <a:chExt cx="7334714" cy="5139924"/>
            </a:xfrm>
          </p:grpSpPr>
          <p:pic>
            <p:nvPicPr>
              <p:cNvPr id="546" name="Google Shape;546;p59"/>
              <p:cNvPicPr preferRelativeResize="0"/>
              <p:nvPr/>
            </p:nvPicPr>
            <p:blipFill rotWithShape="1">
              <a:blip r:embed="rId3">
                <a:alphaModFix/>
              </a:blip>
              <a:srcRect l="1433" t="4870" r="1932"/>
              <a:stretch/>
            </p:blipFill>
            <p:spPr>
              <a:xfrm>
                <a:off x="2409681" y="990600"/>
                <a:ext cx="7334714" cy="5139924"/>
              </a:xfrm>
              <a:prstGeom prst="rect">
                <a:avLst/>
              </a:prstGeom>
              <a:noFill/>
              <a:ln>
                <a:noFill/>
              </a:ln>
            </p:spPr>
          </p:pic>
          <p:sp>
            <p:nvSpPr>
              <p:cNvPr id="548" name="Google Shape;548;p59"/>
              <p:cNvSpPr/>
              <p:nvPr/>
            </p:nvSpPr>
            <p:spPr>
              <a:xfrm>
                <a:off x="4405311" y="1187498"/>
                <a:ext cx="506700" cy="156300"/>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549" name="Google Shape;549;p59"/>
              <p:cNvSpPr/>
              <p:nvPr/>
            </p:nvSpPr>
            <p:spPr>
              <a:xfrm>
                <a:off x="6789209" y="1187498"/>
                <a:ext cx="506700" cy="156300"/>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550" name="Google Shape;550;p59"/>
              <p:cNvSpPr/>
              <p:nvPr/>
            </p:nvSpPr>
            <p:spPr>
              <a:xfrm>
                <a:off x="9122067" y="1187498"/>
                <a:ext cx="506700" cy="156300"/>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rebuchet MS"/>
                  <a:ea typeface="Trebuchet MS"/>
                  <a:cs typeface="Trebuchet MS"/>
                  <a:sym typeface="Trebuchet MS"/>
                </a:endParaRPr>
              </a:p>
            </p:txBody>
          </p:sp>
        </p:grpSp>
        <mc:AlternateContent xmlns:mc="http://schemas.openxmlformats.org/markup-compatibility/2006" xmlns:a14="http://schemas.microsoft.com/office/drawing/2010/main">
          <mc:Choice Requires="a14">
            <p:sp>
              <p:nvSpPr>
                <p:cNvPr id="5" name="Google Shape;553;p59">
                  <a:extLst>
                    <a:ext uri="{FF2B5EF4-FFF2-40B4-BE49-F238E27FC236}">
                      <a16:creationId xmlns:a16="http://schemas.microsoft.com/office/drawing/2014/main" id="{E5C1B81D-69C5-96E4-0A39-44E94AE1915C}"/>
                    </a:ext>
                  </a:extLst>
                </p:cNvPr>
                <p:cNvSpPr txBox="1"/>
                <p:nvPr/>
              </p:nvSpPr>
              <p:spPr>
                <a:xfrm>
                  <a:off x="4708964" y="771860"/>
                  <a:ext cx="3148996" cy="26103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50" b="1" dirty="0">
                      <a:solidFill>
                        <a:schemeClr val="dk1"/>
                      </a:solidFill>
                      <a:latin typeface="Helvetica Neue Light" panose="02000403000000020004" pitchFamily="2" charset="0"/>
                      <a:ea typeface="Helvetica Neue Light" panose="02000403000000020004" pitchFamily="2" charset="0"/>
                      <a:cs typeface="Trebuchet MS"/>
                      <a:sym typeface="Trebuchet MS"/>
                    </a:rPr>
                    <a:t>Antenna Gain vs angle </a:t>
                  </a:r>
                  <a14:m>
                    <m:oMath xmlns:m="http://schemas.openxmlformats.org/officeDocument/2006/math">
                      <m:r>
                        <a:rPr lang="en" sz="1050" b="1" i="1" smtClean="0">
                          <a:solidFill>
                            <a:schemeClr val="dk1"/>
                          </a:solidFill>
                          <a:latin typeface="Cambria Math" panose="02040503050406030204" pitchFamily="18" charset="0"/>
                          <a:ea typeface="Cambria Math" panose="02040503050406030204" pitchFamily="18" charset="0"/>
                          <a:cs typeface="Trebuchet MS"/>
                          <a:sym typeface="Trebuchet MS"/>
                        </a:rPr>
                        <m:t>𝜽</m:t>
                      </m:r>
                    </m:oMath>
                  </a14:m>
                  <a:r>
                    <a:rPr lang="en" sz="1050" b="1" dirty="0">
                      <a:solidFill>
                        <a:schemeClr val="dk1"/>
                      </a:solidFill>
                      <a:latin typeface="Helvetica Neue Light" panose="02000403000000020004" pitchFamily="2" charset="0"/>
                      <a:ea typeface="Helvetica Neue Light" panose="02000403000000020004" pitchFamily="2" charset="0"/>
                      <a:cs typeface="Trebuchet MS"/>
                      <a:sym typeface="Trebuchet MS"/>
                    </a:rPr>
                    <a:t> at 15-20-25 MHz</a:t>
                  </a:r>
                  <a:endParaRPr sz="1050" b="1" dirty="0">
                    <a:solidFill>
                      <a:schemeClr val="dk1"/>
                    </a:solidFill>
                    <a:latin typeface="Helvetica Neue Light" panose="02000403000000020004" pitchFamily="2" charset="0"/>
                    <a:ea typeface="Helvetica Neue Light" panose="02000403000000020004" pitchFamily="2" charset="0"/>
                    <a:cs typeface="Trebuchet MS"/>
                    <a:sym typeface="Trebuchet MS"/>
                  </a:endParaRPr>
                </a:p>
              </p:txBody>
            </p:sp>
          </mc:Choice>
          <mc:Fallback xmlns="">
            <p:sp>
              <p:nvSpPr>
                <p:cNvPr id="5" name="Google Shape;553;p59">
                  <a:extLst>
                    <a:ext uri="{FF2B5EF4-FFF2-40B4-BE49-F238E27FC236}">
                      <a16:creationId xmlns:a16="http://schemas.microsoft.com/office/drawing/2014/main" id="{E5C1B81D-69C5-96E4-0A39-44E94AE1915C}"/>
                    </a:ext>
                  </a:extLst>
                </p:cNvPr>
                <p:cNvSpPr txBox="1">
                  <a:spLocks noRot="1" noChangeAspect="1" noMove="1" noResize="1" noEditPoints="1" noAdjustHandles="1" noChangeArrowheads="1" noChangeShapeType="1" noTextEdit="1"/>
                </p:cNvSpPr>
                <p:nvPr/>
              </p:nvSpPr>
              <p:spPr>
                <a:xfrm>
                  <a:off x="4708964" y="771860"/>
                  <a:ext cx="3148996" cy="261039"/>
                </a:xfrm>
                <a:prstGeom prst="rect">
                  <a:avLst/>
                </a:prstGeom>
                <a:blipFill>
                  <a:blip r:embed="rId4"/>
                  <a:stretch>
                    <a:fillRect l="-913" t="-5263" b="-15789"/>
                  </a:stretch>
                </a:blipFill>
                <a:ln>
                  <a:noFill/>
                </a:ln>
              </p:spPr>
              <p:txBody>
                <a:bodyPr/>
                <a:lstStyle/>
                <a:p>
                  <a:r>
                    <a:rPr lang="en-US">
                      <a:noFill/>
                    </a:rPr>
                    <a:t> </a:t>
                  </a:r>
                </a:p>
              </p:txBody>
            </p:sp>
          </mc:Fallback>
        </mc:AlternateContent>
      </p:grpSp>
      <p:pic>
        <p:nvPicPr>
          <p:cNvPr id="3" name="Picture 2" descr="A diagram of a sphere with a graph&#10;&#10;AI-generated content may be incorrect.">
            <a:extLst>
              <a:ext uri="{FF2B5EF4-FFF2-40B4-BE49-F238E27FC236}">
                <a16:creationId xmlns:a16="http://schemas.microsoft.com/office/drawing/2014/main" id="{39616AC0-AD7F-8349-6FEA-772B4188C699}"/>
              </a:ext>
            </a:extLst>
          </p:cNvPr>
          <p:cNvPicPr>
            <a:picLocks noChangeAspect="1"/>
          </p:cNvPicPr>
          <p:nvPr/>
        </p:nvPicPr>
        <p:blipFill>
          <a:blip r:embed="rId5"/>
          <a:srcRect t="8614"/>
          <a:stretch/>
        </p:blipFill>
        <p:spPr>
          <a:xfrm>
            <a:off x="2677616" y="2413644"/>
            <a:ext cx="3276600" cy="2622977"/>
          </a:xfrm>
          <a:prstGeom prst="rect">
            <a:avLst/>
          </a:prstGeom>
        </p:spPr>
      </p:pic>
      <p:sp>
        <p:nvSpPr>
          <p:cNvPr id="4" name="Google Shape;293;p17">
            <a:extLst>
              <a:ext uri="{FF2B5EF4-FFF2-40B4-BE49-F238E27FC236}">
                <a16:creationId xmlns:a16="http://schemas.microsoft.com/office/drawing/2014/main" id="{CEAAAF5F-C461-D6B2-C4FB-7E21A7C536EF}"/>
              </a:ext>
            </a:extLst>
          </p:cNvPr>
          <p:cNvSpPr txBox="1">
            <a:spLocks/>
          </p:cNvSpPr>
          <p:nvPr/>
        </p:nvSpPr>
        <p:spPr>
          <a:xfrm>
            <a:off x="262585" y="820901"/>
            <a:ext cx="4318526" cy="1093615"/>
          </a:xfrm>
          <a:prstGeom prst="rect">
            <a:avLst/>
          </a:prstGeom>
          <a:noFill/>
          <a:ln>
            <a:noFill/>
          </a:ln>
        </p:spPr>
        <p:txBody>
          <a:bodyPr spcFirstLastPara="1" wrap="square" lIns="0"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70272" lvl="1" indent="-260747"/>
            <a:r>
              <a:rPr lang="en-GB" sz="1300" dirty="0">
                <a:latin typeface="Garamond" panose="02020404030301010803" pitchFamily="18" charset="0"/>
                <a:ea typeface="Helvetica Neue Light" panose="02000403000000020004" pitchFamily="2" charset="0"/>
              </a:rPr>
              <a:t>SHARAD's antenna location has always been sub-optimally located —  mounted at the corner of MRO’s upper deck. </a:t>
            </a:r>
          </a:p>
          <a:p>
            <a:pPr marL="270272" lvl="1" indent="-260747"/>
            <a:endParaRPr lang="en-GB" sz="1300" dirty="0">
              <a:latin typeface="Garamond" panose="02020404030301010803" pitchFamily="18" charset="0"/>
              <a:ea typeface="Helvetica Neue Light" panose="02000403000000020004" pitchFamily="2" charset="0"/>
            </a:endParaRPr>
          </a:p>
          <a:p>
            <a:pPr marL="270272" indent="-260747"/>
            <a:r>
              <a:rPr lang="en-GB" sz="1300" dirty="0">
                <a:latin typeface="Garamond" panose="02020404030301010803" pitchFamily="18" charset="0"/>
                <a:ea typeface="Helvetica Neue Light" panose="02000403000000020004" pitchFamily="2" charset="0"/>
              </a:rPr>
              <a:t>Interferences caused by the spacecraft body and components reduce the signal-to-noise ratio (SNR) </a:t>
            </a:r>
          </a:p>
          <a:p>
            <a:pPr marL="270272" lvl="1" indent="-260747"/>
            <a:endParaRPr lang="en-GB" sz="1300" dirty="0">
              <a:latin typeface="Garamond" panose="02020404030301010803" pitchFamily="18" charset="0"/>
              <a:ea typeface="Helvetica Neue Light" panose="02000403000000020004" pitchFamily="2" charset="0"/>
            </a:endParaRPr>
          </a:p>
          <a:p>
            <a:pPr marL="270272" lvl="1" indent="-165497"/>
            <a:endParaRPr lang="en-GB" sz="1300" dirty="0"/>
          </a:p>
          <a:p>
            <a:endParaRPr lang="en-GB" sz="1300" dirty="0"/>
          </a:p>
        </p:txBody>
      </p:sp>
      <p:sp>
        <p:nvSpPr>
          <p:cNvPr id="6" name="Google Shape;367;p23">
            <a:extLst>
              <a:ext uri="{FF2B5EF4-FFF2-40B4-BE49-F238E27FC236}">
                <a16:creationId xmlns:a16="http://schemas.microsoft.com/office/drawing/2014/main" id="{DFCDC0C0-4678-F35A-57AA-516542E888AD}"/>
              </a:ext>
            </a:extLst>
          </p:cNvPr>
          <p:cNvSpPr txBox="1">
            <a:spLocks/>
          </p:cNvSpPr>
          <p:nvPr/>
        </p:nvSpPr>
        <p:spPr>
          <a:xfrm>
            <a:off x="5603522" y="4366546"/>
            <a:ext cx="3346587" cy="670075"/>
          </a:xfrm>
          <a:prstGeom prst="rect">
            <a:avLst/>
          </a:prstGeom>
          <a:noFill/>
          <a:ln>
            <a:noFill/>
          </a:ln>
        </p:spPr>
        <p:txBody>
          <a:bodyPr spcFirstLastPara="1" wrap="square" lIns="0"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300" dirty="0">
                <a:latin typeface="Garamond" panose="02020404030301010803" pitchFamily="18" charset="0"/>
                <a:ea typeface="Helvetica Neue Light" panose="02000403000000020004" pitchFamily="2" charset="0"/>
              </a:rPr>
              <a:t>By recomputing the EM model of the SHARAD antenna and its interaction with the spacecraft  demonstrate a 10 dB (or more) SNR boost.</a:t>
            </a:r>
          </a:p>
        </p:txBody>
      </p:sp>
      <p:sp>
        <p:nvSpPr>
          <p:cNvPr id="15" name="TextBox 14">
            <a:extLst>
              <a:ext uri="{FF2B5EF4-FFF2-40B4-BE49-F238E27FC236}">
                <a16:creationId xmlns:a16="http://schemas.microsoft.com/office/drawing/2014/main" id="{FD5CCC5A-2E24-7465-89B7-C0121CFB4166}"/>
              </a:ext>
            </a:extLst>
          </p:cNvPr>
          <p:cNvSpPr txBox="1"/>
          <p:nvPr/>
        </p:nvSpPr>
        <p:spPr>
          <a:xfrm>
            <a:off x="8212880" y="1221889"/>
            <a:ext cx="790601" cy="307777"/>
          </a:xfrm>
          <a:prstGeom prst="rect">
            <a:avLst/>
          </a:prstGeom>
          <a:solidFill>
            <a:schemeClr val="lt1"/>
          </a:solidFill>
        </p:spPr>
        <p:txBody>
          <a:bodyPr wrap="none" rtlCol="0">
            <a:spAutoFit/>
          </a:bodyPr>
          <a:lstStyle/>
          <a:p>
            <a:r>
              <a:rPr lang="en-US" dirty="0">
                <a:solidFill>
                  <a:schemeClr val="tx1"/>
                </a:solidFill>
                <a:latin typeface="Garamond" panose="02020404030301010803" pitchFamily="18" charset="0"/>
              </a:rPr>
              <a:t>120° roll</a:t>
            </a:r>
          </a:p>
        </p:txBody>
      </p:sp>
      <p:cxnSp>
        <p:nvCxnSpPr>
          <p:cNvPr id="17" name="Straight Arrow Connector 16">
            <a:extLst>
              <a:ext uri="{FF2B5EF4-FFF2-40B4-BE49-F238E27FC236}">
                <a16:creationId xmlns:a16="http://schemas.microsoft.com/office/drawing/2014/main" id="{EE209C43-8913-966C-283D-E2A918F5E140}"/>
              </a:ext>
            </a:extLst>
          </p:cNvPr>
          <p:cNvCxnSpPr>
            <a:cxnSpLocks/>
          </p:cNvCxnSpPr>
          <p:nvPr/>
        </p:nvCxnSpPr>
        <p:spPr>
          <a:xfrm flipH="1">
            <a:off x="8066929" y="1486909"/>
            <a:ext cx="531768" cy="286551"/>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2DB3445-BBFB-EA25-65F2-3240EB527697}"/>
              </a:ext>
            </a:extLst>
          </p:cNvPr>
          <p:cNvSpPr txBox="1"/>
          <p:nvPr/>
        </p:nvSpPr>
        <p:spPr>
          <a:xfrm>
            <a:off x="262585" y="1939185"/>
            <a:ext cx="4968939" cy="2092881"/>
          </a:xfrm>
          <a:prstGeom prst="rect">
            <a:avLst/>
          </a:prstGeom>
          <a:noFill/>
        </p:spPr>
        <p:txBody>
          <a:bodyPr wrap="square">
            <a:spAutoFit/>
          </a:bodyPr>
          <a:lstStyle/>
          <a:p>
            <a:pPr marL="270272" indent="-260747" algn="just"/>
            <a:r>
              <a:rPr lang="en-GB" sz="1300" dirty="0">
                <a:latin typeface="Garamond" panose="02020404030301010803" pitchFamily="18" charset="0"/>
                <a:ea typeface="Helvetica Neue Light" panose="02000403000000020004" pitchFamily="2" charset="0"/>
              </a:rPr>
              <a:t>Since 2017, the SHARAD team has explored the potential of performing large rolls maneuvers (R &gt; +30°) to improve radar performance.</a:t>
            </a:r>
          </a:p>
          <a:p>
            <a:pPr marL="270272" indent="-260747" algn="just"/>
            <a:r>
              <a:rPr lang="en-GB" sz="1300" dirty="0">
                <a:latin typeface="Garamond" panose="02020404030301010803" pitchFamily="18" charset="0"/>
                <a:ea typeface="Helvetica Neue Light" panose="02000403000000020004" pitchFamily="2" charset="0"/>
              </a:rPr>
              <a:t> </a:t>
            </a:r>
          </a:p>
          <a:p>
            <a:pPr marL="270272" indent="-260747" algn="just"/>
            <a:endParaRPr lang="en-GB" sz="1300" dirty="0">
              <a:latin typeface="Garamond" panose="02020404030301010803" pitchFamily="18" charset="0"/>
              <a:ea typeface="Helvetica Neue Light" panose="02000403000000020004" pitchFamily="2" charset="0"/>
            </a:endParaRPr>
          </a:p>
          <a:p>
            <a:pPr marL="270272" indent="-260747" algn="just"/>
            <a:r>
              <a:rPr lang="en-US" sz="1300" dirty="0">
                <a:latin typeface="Garamond" panose="02020404030301010803" pitchFamily="18" charset="0"/>
              </a:rPr>
              <a:t>SHARAD rolled observations </a:t>
            </a:r>
          </a:p>
          <a:p>
            <a:pPr marL="270272" indent="-260747" algn="just"/>
            <a:r>
              <a:rPr lang="en-US" sz="1300" dirty="0">
                <a:latin typeface="Garamond" panose="02020404030301010803" pitchFamily="18" charset="0"/>
              </a:rPr>
              <a:t>(up to 28°) have been proposed </a:t>
            </a:r>
          </a:p>
          <a:p>
            <a:pPr marL="270272" indent="-260747" algn="just"/>
            <a:r>
              <a:rPr lang="en-US" sz="1300" dirty="0">
                <a:latin typeface="Garamond" panose="02020404030301010803" pitchFamily="18" charset="0"/>
              </a:rPr>
              <a:t>by Campbell et al. (2021), </a:t>
            </a:r>
          </a:p>
          <a:p>
            <a:pPr marL="270272" indent="-260747" algn="just"/>
            <a:r>
              <a:rPr lang="en-US" sz="1300" dirty="0">
                <a:latin typeface="Garamond" panose="02020404030301010803" pitchFamily="18" charset="0"/>
              </a:rPr>
              <a:t>with the intent of further increasing </a:t>
            </a:r>
          </a:p>
          <a:p>
            <a:pPr marL="270272" indent="-260747" algn="just"/>
            <a:r>
              <a:rPr lang="en-US" sz="1300" dirty="0">
                <a:latin typeface="Garamond" panose="02020404030301010803" pitchFamily="18" charset="0"/>
              </a:rPr>
              <a:t>gain to observer high-science value</a:t>
            </a:r>
            <a:r>
              <a:rPr lang="en-GB" sz="1300" dirty="0">
                <a:latin typeface="Garamond" panose="02020404030301010803" pitchFamily="18" charset="0"/>
                <a:ea typeface="Helvetica Neue Light" panose="02000403000000020004" pitchFamily="2" charset="0"/>
              </a:rPr>
              <a:t> </a:t>
            </a:r>
          </a:p>
          <a:p>
            <a:pPr marL="270272" indent="-260747" algn="just"/>
            <a:r>
              <a:rPr lang="en-GB" sz="1300" dirty="0">
                <a:latin typeface="Garamond" panose="02020404030301010803" pitchFamily="18" charset="0"/>
                <a:ea typeface="Helvetica Neue Light" panose="02000403000000020004" pitchFamily="2" charset="0"/>
              </a:rPr>
              <a:t>targets.</a:t>
            </a:r>
          </a:p>
        </p:txBody>
      </p:sp>
      <p:sp>
        <p:nvSpPr>
          <p:cNvPr id="28" name="TextBox 27">
            <a:extLst>
              <a:ext uri="{FF2B5EF4-FFF2-40B4-BE49-F238E27FC236}">
                <a16:creationId xmlns:a16="http://schemas.microsoft.com/office/drawing/2014/main" id="{0955157E-43DC-6B0A-702B-CA5231F910D1}"/>
              </a:ext>
            </a:extLst>
          </p:cNvPr>
          <p:cNvSpPr txBox="1"/>
          <p:nvPr/>
        </p:nvSpPr>
        <p:spPr>
          <a:xfrm>
            <a:off x="5975898" y="4032066"/>
            <a:ext cx="1507144"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 </a:t>
            </a:r>
            <a:r>
              <a:rPr lang="en-US" sz="1000" b="1" dirty="0" err="1">
                <a:latin typeface="Calibri" panose="020F0502020204030204" pitchFamily="34" charset="0"/>
                <a:cs typeface="Calibri" panose="020F0502020204030204" pitchFamily="34" charset="0"/>
              </a:rPr>
              <a:t>DiCarlofelice</a:t>
            </a:r>
            <a:r>
              <a:rPr lang="en-US" sz="1000" b="1" dirty="0">
                <a:latin typeface="Calibri" panose="020F0502020204030204" pitchFamily="34" charset="0"/>
                <a:cs typeface="Calibri" panose="020F0502020204030204" pitchFamily="34" charset="0"/>
              </a:rPr>
              <a:t> et al., 2024</a:t>
            </a:r>
          </a:p>
        </p:txBody>
      </p:sp>
      <p:sp>
        <p:nvSpPr>
          <p:cNvPr id="2" name="Google Shape;367;p23">
            <a:extLst>
              <a:ext uri="{FF2B5EF4-FFF2-40B4-BE49-F238E27FC236}">
                <a16:creationId xmlns:a16="http://schemas.microsoft.com/office/drawing/2014/main" id="{ED49FD03-99A6-C178-BB97-C2D393921721}"/>
              </a:ext>
            </a:extLst>
          </p:cNvPr>
          <p:cNvSpPr txBox="1">
            <a:spLocks/>
          </p:cNvSpPr>
          <p:nvPr/>
        </p:nvSpPr>
        <p:spPr>
          <a:xfrm>
            <a:off x="374180" y="4565899"/>
            <a:ext cx="2999729" cy="378243"/>
          </a:xfrm>
          <a:prstGeom prst="rect">
            <a:avLst/>
          </a:prstGeom>
          <a:noFill/>
          <a:ln>
            <a:noFill/>
          </a:ln>
        </p:spPr>
        <p:txBody>
          <a:bodyPr spcFirstLastPara="1" wrap="square" lIns="0"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lvl="1" algn="ctr"/>
            <a:r>
              <a:rPr lang="en-GB" sz="1300" dirty="0">
                <a:latin typeface="Garamond" panose="02020404030301010803" pitchFamily="18" charset="0"/>
                <a:ea typeface="Helvetica Neue Light" panose="02000403000000020004" pitchFamily="2" charset="0"/>
              </a:rPr>
              <a:t>The HGA impact is negligible and set to a </a:t>
            </a:r>
          </a:p>
          <a:p>
            <a:pPr marL="9525" lvl="1" algn="ctr"/>
            <a:r>
              <a:rPr lang="en-GB" sz="1300" dirty="0">
                <a:latin typeface="Garamond" panose="02020404030301010803" pitchFamily="18" charset="0"/>
                <a:ea typeface="Helvetica Neue Light" panose="02000403000000020004" pitchFamily="2" charset="0"/>
              </a:rPr>
              <a:t>position with minimum interference.</a:t>
            </a:r>
          </a:p>
        </p:txBody>
      </p:sp>
    </p:spTree>
    <p:extLst>
      <p:ext uri="{BB962C8B-B14F-4D97-AF65-F5344CB8AC3E}">
        <p14:creationId xmlns:p14="http://schemas.microsoft.com/office/powerpoint/2010/main" val="73878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56">
            <a:extLst>
              <a:ext uri="{FF2B5EF4-FFF2-40B4-BE49-F238E27FC236}">
                <a16:creationId xmlns:a16="http://schemas.microsoft.com/office/drawing/2014/main" id="{DA861BBC-E8F0-CB3B-1AB9-8B5FAE0F947D}"/>
              </a:ext>
            </a:extLst>
          </p:cNvPr>
          <p:cNvSpPr/>
          <p:nvPr/>
        </p:nvSpPr>
        <p:spPr>
          <a:xfrm>
            <a:off x="439465" y="2223302"/>
            <a:ext cx="8265069" cy="1951840"/>
          </a:xfrm>
          <a:prstGeom prst="roundRect">
            <a:avLst>
              <a:gd name="adj" fmla="val 12166"/>
            </a:avLst>
          </a:prstGeom>
          <a:solidFill>
            <a:schemeClr val="bg1">
              <a:alpha val="37966"/>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5">
              <a:solidFill>
                <a:schemeClr val="bg1"/>
              </a:solidFill>
            </a:endParaRPr>
          </a:p>
        </p:txBody>
      </p:sp>
      <p:pic>
        <p:nvPicPr>
          <p:cNvPr id="12" name="Picture 11" descr="Text&#10;&#10;AI-generated content may be incorrect.">
            <a:extLst>
              <a:ext uri="{FF2B5EF4-FFF2-40B4-BE49-F238E27FC236}">
                <a16:creationId xmlns:a16="http://schemas.microsoft.com/office/drawing/2014/main" id="{A81F632C-9A2A-FF15-93D8-3A553EF21246}"/>
              </a:ext>
            </a:extLst>
          </p:cNvPr>
          <p:cNvPicPr>
            <a:picLocks noChangeAspect="1"/>
          </p:cNvPicPr>
          <p:nvPr/>
        </p:nvPicPr>
        <p:blipFill>
          <a:blip r:embed="rId2"/>
          <a:srcRect l="4982" t="5869" r="3820" b="2364"/>
          <a:stretch/>
        </p:blipFill>
        <p:spPr>
          <a:xfrm>
            <a:off x="5481376" y="3262014"/>
            <a:ext cx="3058254" cy="512885"/>
          </a:xfrm>
          <a:prstGeom prst="rect">
            <a:avLst/>
          </a:prstGeom>
        </p:spPr>
      </p:pic>
      <p:pic>
        <p:nvPicPr>
          <p:cNvPr id="13" name="Google Shape;93;p17">
            <a:extLst>
              <a:ext uri="{FF2B5EF4-FFF2-40B4-BE49-F238E27FC236}">
                <a16:creationId xmlns:a16="http://schemas.microsoft.com/office/drawing/2014/main" id="{D115DC23-32A1-E864-2029-2D9A686740A8}"/>
              </a:ext>
            </a:extLst>
          </p:cNvPr>
          <p:cNvPicPr preferRelativeResize="0">
            <a:picLocks noChangeAspect="1"/>
          </p:cNvPicPr>
          <p:nvPr/>
        </p:nvPicPr>
        <p:blipFill>
          <a:blip r:embed="rId3">
            <a:alphaModFix/>
          </a:blip>
          <a:stretch>
            <a:fillRect/>
          </a:stretch>
        </p:blipFill>
        <p:spPr>
          <a:xfrm>
            <a:off x="7616058" y="2596938"/>
            <a:ext cx="734087" cy="642632"/>
          </a:xfrm>
          <a:prstGeom prst="rect">
            <a:avLst/>
          </a:prstGeom>
          <a:noFill/>
          <a:ln>
            <a:noFill/>
          </a:ln>
        </p:spPr>
      </p:pic>
      <p:pic>
        <p:nvPicPr>
          <p:cNvPr id="15" name="Google Shape;96;p17">
            <a:extLst>
              <a:ext uri="{FF2B5EF4-FFF2-40B4-BE49-F238E27FC236}">
                <a16:creationId xmlns:a16="http://schemas.microsoft.com/office/drawing/2014/main" id="{9436B837-D682-9D30-D9C2-DC7A20684003}"/>
              </a:ext>
            </a:extLst>
          </p:cNvPr>
          <p:cNvPicPr preferRelativeResize="0">
            <a:picLocks noChangeAspect="1"/>
          </p:cNvPicPr>
          <p:nvPr/>
        </p:nvPicPr>
        <p:blipFill rotWithShape="1">
          <a:blip r:embed="rId4">
            <a:alphaModFix/>
          </a:blip>
          <a:srcRect t="35715" b="35327"/>
          <a:stretch/>
        </p:blipFill>
        <p:spPr>
          <a:xfrm>
            <a:off x="5510704" y="2590765"/>
            <a:ext cx="1961923" cy="568107"/>
          </a:xfrm>
          <a:prstGeom prst="rect">
            <a:avLst/>
          </a:prstGeom>
          <a:noFill/>
          <a:ln>
            <a:noFill/>
          </a:ln>
        </p:spPr>
      </p:pic>
      <p:sp>
        <p:nvSpPr>
          <p:cNvPr id="16" name="TextBox 15">
            <a:extLst>
              <a:ext uri="{FF2B5EF4-FFF2-40B4-BE49-F238E27FC236}">
                <a16:creationId xmlns:a16="http://schemas.microsoft.com/office/drawing/2014/main" id="{9CF5A8DC-5F0A-9E27-C60B-6DFBE433D17C}"/>
              </a:ext>
            </a:extLst>
          </p:cNvPr>
          <p:cNvSpPr txBox="1"/>
          <p:nvPr/>
        </p:nvSpPr>
        <p:spPr>
          <a:xfrm>
            <a:off x="531797" y="2688822"/>
            <a:ext cx="4973792" cy="1354217"/>
          </a:xfrm>
          <a:prstGeom prst="rect">
            <a:avLst/>
          </a:prstGeom>
          <a:noFill/>
        </p:spPr>
        <p:txBody>
          <a:bodyPr wrap="square">
            <a:spAutoFit/>
          </a:bodyPr>
          <a:lstStyle/>
          <a:p>
            <a:pPr algn="just"/>
            <a:r>
              <a:rPr lang="en-US" sz="1000" dirty="0">
                <a:solidFill>
                  <a:schemeClr val="tx1"/>
                </a:solidFill>
                <a:effectLst/>
                <a:latin typeface="Roboto" panose="02000000000000000000" pitchFamily="2" charset="0"/>
                <a:ea typeface="Roboto" panose="02000000000000000000" pitchFamily="2" charset="0"/>
                <a:cs typeface="Roboto" panose="02000000000000000000" pitchFamily="2" charset="0"/>
              </a:rPr>
              <a:t>The </a:t>
            </a:r>
            <a:r>
              <a:rPr lang="en-US" sz="1000" dirty="0" err="1">
                <a:solidFill>
                  <a:schemeClr val="tx1"/>
                </a:solidFill>
                <a:effectLst/>
                <a:latin typeface="Roboto" panose="02000000000000000000" pitchFamily="2" charset="0"/>
                <a:ea typeface="Roboto" panose="02000000000000000000" pitchFamily="2" charset="0"/>
                <a:cs typeface="Roboto" panose="02000000000000000000" pitchFamily="2" charset="0"/>
              </a:rPr>
              <a:t>SHAllow</a:t>
            </a:r>
            <a:r>
              <a:rPr lang="en-US" sz="1000" dirty="0">
                <a:solidFill>
                  <a:schemeClr val="tx1"/>
                </a:solidFill>
                <a:effectLst/>
                <a:latin typeface="Roboto" panose="02000000000000000000" pitchFamily="2" charset="0"/>
                <a:ea typeface="Roboto" panose="02000000000000000000" pitchFamily="2" charset="0"/>
                <a:cs typeface="Roboto" panose="02000000000000000000" pitchFamily="2" charset="0"/>
              </a:rPr>
              <a:t> </a:t>
            </a:r>
            <a:r>
              <a:rPr lang="en-US" sz="1000" dirty="0" err="1">
                <a:solidFill>
                  <a:schemeClr val="tx1"/>
                </a:solidFill>
                <a:effectLst/>
                <a:latin typeface="Roboto" panose="02000000000000000000" pitchFamily="2" charset="0"/>
                <a:ea typeface="Roboto" panose="02000000000000000000" pitchFamily="2" charset="0"/>
                <a:cs typeface="Roboto" panose="02000000000000000000" pitchFamily="2" charset="0"/>
              </a:rPr>
              <a:t>RADar</a:t>
            </a:r>
            <a:r>
              <a:rPr lang="en-US" sz="1000" dirty="0">
                <a:solidFill>
                  <a:schemeClr val="tx1"/>
                </a:solidFill>
                <a:effectLst/>
                <a:latin typeface="Roboto" panose="02000000000000000000" pitchFamily="2" charset="0"/>
                <a:ea typeface="Roboto" panose="02000000000000000000" pitchFamily="2" charset="0"/>
                <a:cs typeface="Roboto" panose="02000000000000000000" pitchFamily="2" charset="0"/>
              </a:rPr>
              <a:t> (SHARAD) was provided by the Italian Space Agency and operated by the </a:t>
            </a:r>
            <a:r>
              <a:rPr lang="en-US" sz="1000" dirty="0" err="1">
                <a:solidFill>
                  <a:schemeClr val="tx1"/>
                </a:solidFill>
                <a:latin typeface="Roboto" panose="02000000000000000000" pitchFamily="2" charset="0"/>
                <a:ea typeface="Roboto" panose="02000000000000000000" pitchFamily="2" charset="0"/>
                <a:cs typeface="Roboto" panose="02000000000000000000" pitchFamily="2" charset="0"/>
              </a:rPr>
              <a:t>Dipartimento</a:t>
            </a: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 di </a:t>
            </a:r>
            <a:r>
              <a:rPr lang="en-US" sz="1000" dirty="0" err="1">
                <a:solidFill>
                  <a:schemeClr val="tx1"/>
                </a:solidFill>
                <a:latin typeface="Roboto" panose="02000000000000000000" pitchFamily="2" charset="0"/>
                <a:ea typeface="Roboto" panose="02000000000000000000" pitchFamily="2" charset="0"/>
                <a:cs typeface="Roboto" panose="02000000000000000000" pitchFamily="2" charset="0"/>
              </a:rPr>
              <a:t>Ingegneria</a:t>
            </a: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000" dirty="0" err="1">
                <a:solidFill>
                  <a:schemeClr val="tx1"/>
                </a:solidFill>
                <a:latin typeface="Roboto" panose="02000000000000000000" pitchFamily="2" charset="0"/>
                <a:ea typeface="Roboto" panose="02000000000000000000" pitchFamily="2" charset="0"/>
                <a:cs typeface="Roboto" panose="02000000000000000000" pitchFamily="2" charset="0"/>
              </a:rPr>
              <a:t>dell'Informazione</a:t>
            </a: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000" dirty="0" err="1">
                <a:solidFill>
                  <a:schemeClr val="tx1"/>
                </a:solidFill>
                <a:latin typeface="Roboto" panose="02000000000000000000" pitchFamily="2" charset="0"/>
                <a:ea typeface="Roboto" panose="02000000000000000000" pitchFamily="2" charset="0"/>
                <a:cs typeface="Roboto" panose="02000000000000000000" pitchFamily="2" charset="0"/>
              </a:rPr>
              <a:t>Elettronica</a:t>
            </a: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 e </a:t>
            </a:r>
            <a:r>
              <a:rPr lang="en-US" sz="1000" dirty="0" err="1">
                <a:solidFill>
                  <a:schemeClr val="tx1"/>
                </a:solidFill>
                <a:latin typeface="Roboto" panose="02000000000000000000" pitchFamily="2" charset="0"/>
                <a:ea typeface="Roboto" panose="02000000000000000000" pitchFamily="2" charset="0"/>
                <a:cs typeface="Roboto" panose="02000000000000000000" pitchFamily="2" charset="0"/>
              </a:rPr>
              <a:t>Telecomunicazioni</a:t>
            </a: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000">
                <a:solidFill>
                  <a:schemeClr val="tx1"/>
                </a:solidFill>
                <a:latin typeface="Roboto" panose="02000000000000000000" pitchFamily="2" charset="0"/>
                <a:ea typeface="Roboto" panose="02000000000000000000" pitchFamily="2" charset="0"/>
                <a:cs typeface="Roboto" panose="02000000000000000000" pitchFamily="2" charset="0"/>
              </a:rPr>
              <a:t>DIET), </a:t>
            </a: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Sapienza University of Rome, Italy. </a:t>
            </a:r>
          </a:p>
          <a:p>
            <a:pPr algn="just"/>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The Mars Reconnaissance Orbiter mission is managed by the Jet Propulsion Laboratory, California Institute of </a:t>
            </a:r>
            <a:r>
              <a:rPr lang="en-US" sz="1000" dirty="0">
                <a:solidFill>
                  <a:schemeClr val="tx1"/>
                </a:solidFill>
                <a:effectLst/>
                <a:latin typeface="Roboto" panose="02000000000000000000" pitchFamily="2" charset="0"/>
                <a:ea typeface="Roboto" panose="02000000000000000000" pitchFamily="2" charset="0"/>
                <a:cs typeface="Roboto" panose="02000000000000000000" pitchFamily="2" charset="0"/>
              </a:rPr>
              <a:t>Technology, for the NASA Science Mission Directorate, Washington, DC. We are grateful to all the people at these Institutions who have been fundamental in the success of the SHARAD experiment and for their efforts in acquiring the radar sounder dataset. </a:t>
            </a:r>
            <a:endParaRPr lang="en-US" sz="10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548F83CD-40FA-E3FB-2234-8211F3E3D689}"/>
              </a:ext>
            </a:extLst>
          </p:cNvPr>
          <p:cNvSpPr txBox="1"/>
          <p:nvPr/>
        </p:nvSpPr>
        <p:spPr>
          <a:xfrm>
            <a:off x="628651" y="2387148"/>
            <a:ext cx="4780084" cy="307777"/>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Acknowledgements</a:t>
            </a:r>
          </a:p>
        </p:txBody>
      </p:sp>
      <p:sp>
        <p:nvSpPr>
          <p:cNvPr id="20" name="TextBox 19">
            <a:extLst>
              <a:ext uri="{FF2B5EF4-FFF2-40B4-BE49-F238E27FC236}">
                <a16:creationId xmlns:a16="http://schemas.microsoft.com/office/drawing/2014/main" id="{60C179B9-F417-DAA4-45B2-BFD6C71FDBC6}"/>
              </a:ext>
            </a:extLst>
          </p:cNvPr>
          <p:cNvSpPr txBox="1"/>
          <p:nvPr/>
        </p:nvSpPr>
        <p:spPr>
          <a:xfrm>
            <a:off x="3354968" y="1578558"/>
            <a:ext cx="2053767" cy="553998"/>
          </a:xfrm>
          <a:prstGeom prst="rect">
            <a:avLst/>
          </a:prstGeom>
          <a:noFill/>
        </p:spPr>
        <p:txBody>
          <a:bodyPr wrap="none" rtlCol="0">
            <a:spAutoFit/>
          </a:bodyPr>
          <a:lstStyle/>
          <a:p>
            <a:r>
              <a:rPr lang="en-US" sz="3000" dirty="0">
                <a:latin typeface="Roboto" panose="02000000000000000000" pitchFamily="2" charset="0"/>
                <a:ea typeface="Roboto" panose="02000000000000000000" pitchFamily="2" charset="0"/>
                <a:cs typeface="Roboto" panose="02000000000000000000" pitchFamily="2" charset="0"/>
              </a:rPr>
              <a:t>Thank you!</a:t>
            </a:r>
          </a:p>
        </p:txBody>
      </p:sp>
      <p:sp>
        <p:nvSpPr>
          <p:cNvPr id="3" name="TextBox 2">
            <a:extLst>
              <a:ext uri="{FF2B5EF4-FFF2-40B4-BE49-F238E27FC236}">
                <a16:creationId xmlns:a16="http://schemas.microsoft.com/office/drawing/2014/main" id="{4411647E-F454-3A0A-1110-A77F9F451D48}"/>
              </a:ext>
            </a:extLst>
          </p:cNvPr>
          <p:cNvSpPr txBox="1"/>
          <p:nvPr/>
        </p:nvSpPr>
        <p:spPr>
          <a:xfrm>
            <a:off x="439465" y="4453813"/>
            <a:ext cx="8465237" cy="461665"/>
          </a:xfrm>
          <a:prstGeom prst="rect">
            <a:avLst/>
          </a:prstGeom>
          <a:noFill/>
        </p:spPr>
        <p:txBody>
          <a:bodyPr wrap="square">
            <a:spAutoFit/>
          </a:bodyPr>
          <a:lstStyle/>
          <a:p>
            <a:r>
              <a:rPr lang="en-US" sz="800" b="1" i="0" dirty="0">
                <a:solidFill>
                  <a:srgbClr val="0072BC"/>
                </a:solidFill>
                <a:effectLst/>
                <a:latin typeface="Open Sans" panose="020B0606030504020204" pitchFamily="34" charset="0"/>
              </a:rPr>
              <a:t>How to cite:</a:t>
            </a:r>
            <a:r>
              <a:rPr lang="en-US" sz="800" b="0" i="0" dirty="0">
                <a:effectLst/>
                <a:latin typeface="Open Sans" panose="020B0606030504020204" pitchFamily="34" charset="0"/>
              </a:rPr>
              <a:t> Raguso, M., </a:t>
            </a:r>
            <a:r>
              <a:rPr lang="en-US" sz="800" b="0" i="0" dirty="0" err="1">
                <a:effectLst/>
                <a:latin typeface="Open Sans" panose="020B0606030504020204" pitchFamily="34" charset="0"/>
              </a:rPr>
              <a:t>Mastrogiuseppe</a:t>
            </a:r>
            <a:r>
              <a:rPr lang="en-US" sz="800" b="0" i="0" dirty="0">
                <a:effectLst/>
                <a:latin typeface="Open Sans" panose="020B0606030504020204" pitchFamily="34" charset="0"/>
              </a:rPr>
              <a:t>, M., Lombardo, P., and Pastina, D.: Enhancing SHARAD Subsurface Imaging on Mars through a combination of Very-Large Roll (VLR) Maneuvers and Super-Resolution Techniques., EGU General Assembly 2025, Vienna, Austria, 27 Apr–2 May 2025, EGU25-20114, https://</a:t>
            </a:r>
            <a:r>
              <a:rPr lang="en-US" sz="800" b="0" i="0" dirty="0" err="1">
                <a:effectLst/>
                <a:latin typeface="Open Sans" panose="020B0606030504020204" pitchFamily="34" charset="0"/>
              </a:rPr>
              <a:t>doi.org</a:t>
            </a:r>
            <a:r>
              <a:rPr lang="en-US" sz="800" b="0" i="0" dirty="0">
                <a:effectLst/>
                <a:latin typeface="Open Sans" panose="020B0606030504020204" pitchFamily="34" charset="0"/>
              </a:rPr>
              <a:t>/10.5194/egusphere-egu25-20114, 2025.</a:t>
            </a:r>
            <a:endParaRPr lang="en-US" sz="800" dirty="0"/>
          </a:p>
        </p:txBody>
      </p:sp>
    </p:spTree>
    <p:extLst>
      <p:ext uri="{BB962C8B-B14F-4D97-AF65-F5344CB8AC3E}">
        <p14:creationId xmlns:p14="http://schemas.microsoft.com/office/powerpoint/2010/main" val="34842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3">
          <a:extLst>
            <a:ext uri="{FF2B5EF4-FFF2-40B4-BE49-F238E27FC236}">
              <a16:creationId xmlns:a16="http://schemas.microsoft.com/office/drawing/2014/main" id="{74DF2421-F7B8-F328-E832-D2EE23D64611}"/>
            </a:ext>
          </a:extLst>
        </p:cNvPr>
        <p:cNvGrpSpPr/>
        <p:nvPr/>
      </p:nvGrpSpPr>
      <p:grpSpPr>
        <a:xfrm>
          <a:off x="0" y="0"/>
          <a:ext cx="0" cy="0"/>
          <a:chOff x="0" y="0"/>
          <a:chExt cx="0" cy="0"/>
        </a:xfrm>
      </p:grpSpPr>
      <p:sp>
        <p:nvSpPr>
          <p:cNvPr id="544" name="Google Shape;544;p59">
            <a:extLst>
              <a:ext uri="{FF2B5EF4-FFF2-40B4-BE49-F238E27FC236}">
                <a16:creationId xmlns:a16="http://schemas.microsoft.com/office/drawing/2014/main" id="{BC240D11-CC30-37E1-F988-64BDDD9CBC14}"/>
              </a:ext>
            </a:extLst>
          </p:cNvPr>
          <p:cNvSpPr txBox="1"/>
          <p:nvPr/>
        </p:nvSpPr>
        <p:spPr>
          <a:xfrm>
            <a:off x="535781" y="199358"/>
            <a:ext cx="8210350" cy="39238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rPr>
              <a:t> </a:t>
            </a:r>
            <a:r>
              <a:rPr lang="en" sz="20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rPr>
              <a:t>Enhancing Radar S</a:t>
            </a:r>
            <a:r>
              <a:rPr lang="en-US" sz="20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rPr>
              <a:t>o</a:t>
            </a:r>
            <a:r>
              <a:rPr lang="en" sz="20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rPr>
              <a:t>under: EMI Suppression + Bandwith Extrapolation (BWE)  </a:t>
            </a:r>
            <a:endParaRPr sz="2000" dirty="0">
              <a:solidFill>
                <a:schemeClr val="dk1"/>
              </a:solidFill>
              <a:latin typeface="Garamond" panose="02020404030301010803" pitchFamily="18" charset="0"/>
              <a:ea typeface="Helvetica Neue" panose="02000503000000020004" pitchFamily="2" charset="0"/>
              <a:cs typeface="Helvetica Neue" panose="02000503000000020004" pitchFamily="2" charset="0"/>
              <a:sym typeface="Trebuchet MS"/>
            </a:endParaRPr>
          </a:p>
        </p:txBody>
      </p:sp>
      <p:pic>
        <p:nvPicPr>
          <p:cNvPr id="2" name="Picture 1" descr="A diagram of a sound wave&#10;&#10;Description automatically generated">
            <a:extLst>
              <a:ext uri="{FF2B5EF4-FFF2-40B4-BE49-F238E27FC236}">
                <a16:creationId xmlns:a16="http://schemas.microsoft.com/office/drawing/2014/main" id="{BE642867-CF69-51E1-2090-DF6EB1775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94" y="1180036"/>
            <a:ext cx="7578736" cy="3764106"/>
          </a:xfrm>
          <a:prstGeom prst="rect">
            <a:avLst/>
          </a:prstGeom>
        </p:spPr>
      </p:pic>
      <p:sp>
        <p:nvSpPr>
          <p:cNvPr id="8" name="TextBox 7">
            <a:extLst>
              <a:ext uri="{FF2B5EF4-FFF2-40B4-BE49-F238E27FC236}">
                <a16:creationId xmlns:a16="http://schemas.microsoft.com/office/drawing/2014/main" id="{8F395A7B-6FA9-2843-4CD4-30520A2F26BA}"/>
              </a:ext>
            </a:extLst>
          </p:cNvPr>
          <p:cNvSpPr txBox="1"/>
          <p:nvPr/>
        </p:nvSpPr>
        <p:spPr>
          <a:xfrm>
            <a:off x="636542" y="4821031"/>
            <a:ext cx="1189749" cy="246221"/>
          </a:xfrm>
          <a:prstGeom prst="rect">
            <a:avLst/>
          </a:prstGeom>
          <a:noFill/>
        </p:spPr>
        <p:txBody>
          <a:bodyPr wrap="none" rtlCol="0">
            <a:spAutoFit/>
          </a:bodyPr>
          <a:lstStyle/>
          <a:p>
            <a:r>
              <a:rPr lang="en-US" sz="1000" b="1" dirty="0">
                <a:latin typeface="Calibri" panose="020F0502020204030204" pitchFamily="34" charset="0"/>
                <a:cs typeface="Calibri" panose="020F0502020204030204" pitchFamily="34" charset="0"/>
              </a:rPr>
              <a:t>Raguso et al., 2024</a:t>
            </a:r>
          </a:p>
        </p:txBody>
      </p:sp>
      <p:sp>
        <p:nvSpPr>
          <p:cNvPr id="9" name="Google Shape;293;p17">
            <a:extLst>
              <a:ext uri="{FF2B5EF4-FFF2-40B4-BE49-F238E27FC236}">
                <a16:creationId xmlns:a16="http://schemas.microsoft.com/office/drawing/2014/main" id="{4DF56B58-3213-18A1-D969-2764D78217F6}"/>
              </a:ext>
            </a:extLst>
          </p:cNvPr>
          <p:cNvSpPr txBox="1">
            <a:spLocks/>
          </p:cNvSpPr>
          <p:nvPr/>
        </p:nvSpPr>
        <p:spPr>
          <a:xfrm>
            <a:off x="424458" y="591743"/>
            <a:ext cx="8210351" cy="456467"/>
          </a:xfrm>
          <a:prstGeom prst="rect">
            <a:avLst/>
          </a:prstGeom>
          <a:noFill/>
          <a:ln>
            <a:noFill/>
          </a:ln>
        </p:spPr>
        <p:txBody>
          <a:bodyPr spcFirstLastPara="1" wrap="square" lIns="0"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70272" lvl="1" indent="-260747">
              <a:buFont typeface="Arial" panose="020B0604020202020204" pitchFamily="34" charset="0"/>
              <a:buChar char="•"/>
            </a:pPr>
            <a:r>
              <a:rPr lang="en-GB" sz="1200" dirty="0">
                <a:latin typeface="Garamond" panose="02020404030301010803" pitchFamily="18" charset="0"/>
                <a:ea typeface="Helvetica Neue Light" panose="02000403000000020004" pitchFamily="2" charset="0"/>
              </a:rPr>
              <a:t>Specialized signal processing techniques can be applied to SHARAD data products in addition to the standard processing.</a:t>
            </a:r>
          </a:p>
          <a:p>
            <a:pPr marL="270272" lvl="1" indent="-260747">
              <a:buFont typeface="Arial" panose="020B0604020202020204" pitchFamily="34" charset="0"/>
              <a:buChar char="•"/>
            </a:pPr>
            <a:r>
              <a:rPr lang="en-GB" sz="1200" dirty="0">
                <a:latin typeface="Garamond" panose="02020404030301010803" pitchFamily="18" charset="0"/>
                <a:ea typeface="Helvetica Neue Light" panose="02000403000000020004" pitchFamily="2" charset="0"/>
              </a:rPr>
              <a:t>Bandwidth extrapolation/interpolation (BWE/BWI) techniques can be employed to reconstruct the sounder spectra after EMI suppression and to enhance vertical resolution.</a:t>
            </a:r>
          </a:p>
          <a:p>
            <a:pPr marL="270272" lvl="1" indent="-260747"/>
            <a:endParaRPr lang="en-GB" sz="1200" dirty="0"/>
          </a:p>
          <a:p>
            <a:endParaRPr lang="en-GB" sz="1200" dirty="0"/>
          </a:p>
        </p:txBody>
      </p:sp>
    </p:spTree>
    <p:extLst>
      <p:ext uri="{BB962C8B-B14F-4D97-AF65-F5344CB8AC3E}">
        <p14:creationId xmlns:p14="http://schemas.microsoft.com/office/powerpoint/2010/main" val="165493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8">
          <a:extLst>
            <a:ext uri="{FF2B5EF4-FFF2-40B4-BE49-F238E27FC236}">
              <a16:creationId xmlns:a16="http://schemas.microsoft.com/office/drawing/2014/main" id="{B4E8A271-3270-64DC-5E7C-6DE65549016F}"/>
            </a:ext>
          </a:extLst>
        </p:cNvPr>
        <p:cNvGrpSpPr/>
        <p:nvPr/>
      </p:nvGrpSpPr>
      <p:grpSpPr>
        <a:xfrm>
          <a:off x="0" y="0"/>
          <a:ext cx="0" cy="0"/>
          <a:chOff x="0" y="0"/>
          <a:chExt cx="0" cy="0"/>
        </a:xfrm>
      </p:grpSpPr>
      <p:sp>
        <p:nvSpPr>
          <p:cNvPr id="48" name="Google Shape;418;p52">
            <a:extLst>
              <a:ext uri="{FF2B5EF4-FFF2-40B4-BE49-F238E27FC236}">
                <a16:creationId xmlns:a16="http://schemas.microsoft.com/office/drawing/2014/main" id="{A4B173F8-D385-5499-763E-BD37836622C5}"/>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dirty="0">
                <a:latin typeface="Garamond"/>
                <a:ea typeface="Garamond"/>
                <a:cs typeface="Garamond"/>
                <a:sym typeface="Garamond"/>
              </a:rPr>
              <a:t>                        First VLR Test: Eumenides Dorsum</a:t>
            </a:r>
            <a:endParaRPr sz="2200" dirty="0">
              <a:latin typeface="Garamond"/>
              <a:ea typeface="Garamond"/>
              <a:cs typeface="Garamond"/>
              <a:sym typeface="Garamond"/>
            </a:endParaRPr>
          </a:p>
        </p:txBody>
      </p:sp>
      <p:grpSp>
        <p:nvGrpSpPr>
          <p:cNvPr id="3" name="Group 2">
            <a:extLst>
              <a:ext uri="{FF2B5EF4-FFF2-40B4-BE49-F238E27FC236}">
                <a16:creationId xmlns:a16="http://schemas.microsoft.com/office/drawing/2014/main" id="{17AE13E5-8F13-D48C-5CDA-F128B47B7DDA}"/>
              </a:ext>
            </a:extLst>
          </p:cNvPr>
          <p:cNvGrpSpPr/>
          <p:nvPr/>
        </p:nvGrpSpPr>
        <p:grpSpPr>
          <a:xfrm>
            <a:off x="142023" y="70690"/>
            <a:ext cx="2822666" cy="5072810"/>
            <a:chOff x="-235476" y="35345"/>
            <a:chExt cx="2822666" cy="5072810"/>
          </a:xfrm>
        </p:grpSpPr>
        <p:pic>
          <p:nvPicPr>
            <p:cNvPr id="5" name="Picture 4" descr="A close-up of a map of the moon&#10;&#10;AI-generated content may be incorrect.">
              <a:extLst>
                <a:ext uri="{FF2B5EF4-FFF2-40B4-BE49-F238E27FC236}">
                  <a16:creationId xmlns:a16="http://schemas.microsoft.com/office/drawing/2014/main" id="{574E5D34-8FEF-02BF-7F84-10ED203867E7}"/>
                </a:ext>
              </a:extLst>
            </p:cNvPr>
            <p:cNvPicPr>
              <a:picLocks noChangeAspect="1"/>
            </p:cNvPicPr>
            <p:nvPr/>
          </p:nvPicPr>
          <p:blipFill>
            <a:blip r:embed="rId3"/>
            <a:stretch>
              <a:fillRect/>
            </a:stretch>
          </p:blipFill>
          <p:spPr>
            <a:xfrm>
              <a:off x="-235476" y="35345"/>
              <a:ext cx="2822666" cy="5072810"/>
            </a:xfrm>
            <a:prstGeom prst="rect">
              <a:avLst/>
            </a:prstGeom>
          </p:spPr>
        </p:pic>
        <p:sp>
          <p:nvSpPr>
            <p:cNvPr id="2" name="Rectangle 1">
              <a:extLst>
                <a:ext uri="{FF2B5EF4-FFF2-40B4-BE49-F238E27FC236}">
                  <a16:creationId xmlns:a16="http://schemas.microsoft.com/office/drawing/2014/main" id="{8DAB2C82-8E2C-3192-084B-713C540EB991}"/>
                </a:ext>
              </a:extLst>
            </p:cNvPr>
            <p:cNvSpPr/>
            <p:nvPr/>
          </p:nvSpPr>
          <p:spPr>
            <a:xfrm>
              <a:off x="1680921" y="274160"/>
              <a:ext cx="859037" cy="1982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20A603B-3529-E76F-14BE-CD9AC0213939}"/>
              </a:ext>
            </a:extLst>
          </p:cNvPr>
          <p:cNvGrpSpPr/>
          <p:nvPr/>
        </p:nvGrpSpPr>
        <p:grpSpPr>
          <a:xfrm>
            <a:off x="2754326" y="1384976"/>
            <a:ext cx="6264034" cy="3587300"/>
            <a:chOff x="2754326" y="1463560"/>
            <a:chExt cx="6264034" cy="3587300"/>
          </a:xfrm>
        </p:grpSpPr>
        <p:pic>
          <p:nvPicPr>
            <p:cNvPr id="6" name="Google Shape;561;p60">
              <a:extLst>
                <a:ext uri="{FF2B5EF4-FFF2-40B4-BE49-F238E27FC236}">
                  <a16:creationId xmlns:a16="http://schemas.microsoft.com/office/drawing/2014/main" id="{0CC41641-1B6C-BAA4-05C6-12FC368E468D}"/>
                </a:ext>
              </a:extLst>
            </p:cNvPr>
            <p:cNvPicPr preferRelativeResize="0"/>
            <p:nvPr/>
          </p:nvPicPr>
          <p:blipFill rotWithShape="1">
            <a:blip r:embed="rId4">
              <a:alphaModFix/>
            </a:blip>
            <a:srcRect t="31096" r="9428" b="18413"/>
            <a:stretch/>
          </p:blipFill>
          <p:spPr>
            <a:xfrm>
              <a:off x="2754326" y="1463560"/>
              <a:ext cx="5763600" cy="1762350"/>
            </a:xfrm>
            <a:prstGeom prst="rect">
              <a:avLst/>
            </a:prstGeom>
            <a:noFill/>
            <a:ln>
              <a:noFill/>
            </a:ln>
          </p:spPr>
        </p:pic>
        <p:pic>
          <p:nvPicPr>
            <p:cNvPr id="7" name="Google Shape;562;p60">
              <a:extLst>
                <a:ext uri="{FF2B5EF4-FFF2-40B4-BE49-F238E27FC236}">
                  <a16:creationId xmlns:a16="http://schemas.microsoft.com/office/drawing/2014/main" id="{3EF9AD83-BCEA-6257-31EB-B7738847CF0C}"/>
                </a:ext>
              </a:extLst>
            </p:cNvPr>
            <p:cNvPicPr preferRelativeResize="0"/>
            <p:nvPr/>
          </p:nvPicPr>
          <p:blipFill rotWithShape="1">
            <a:blip r:embed="rId5">
              <a:alphaModFix/>
            </a:blip>
            <a:srcRect t="31283" r="9428" b="18226"/>
            <a:stretch/>
          </p:blipFill>
          <p:spPr>
            <a:xfrm>
              <a:off x="2754326" y="3288510"/>
              <a:ext cx="5763600" cy="1762350"/>
            </a:xfrm>
            <a:prstGeom prst="rect">
              <a:avLst/>
            </a:prstGeom>
            <a:noFill/>
            <a:ln>
              <a:noFill/>
            </a:ln>
          </p:spPr>
        </p:pic>
        <p:pic>
          <p:nvPicPr>
            <p:cNvPr id="8" name="Google Shape;563;p60">
              <a:extLst>
                <a:ext uri="{FF2B5EF4-FFF2-40B4-BE49-F238E27FC236}">
                  <a16:creationId xmlns:a16="http://schemas.microsoft.com/office/drawing/2014/main" id="{F2055696-AE26-F884-7F3D-12150ECAE437}"/>
                </a:ext>
              </a:extLst>
            </p:cNvPr>
            <p:cNvPicPr preferRelativeResize="0"/>
            <p:nvPr/>
          </p:nvPicPr>
          <p:blipFill rotWithShape="1">
            <a:blip r:embed="rId4">
              <a:alphaModFix/>
            </a:blip>
            <a:srcRect l="92968" t="5905" b="2820"/>
            <a:stretch/>
          </p:blipFill>
          <p:spPr>
            <a:xfrm>
              <a:off x="8570886" y="1724085"/>
              <a:ext cx="447474" cy="3185975"/>
            </a:xfrm>
            <a:prstGeom prst="rect">
              <a:avLst/>
            </a:prstGeom>
            <a:noFill/>
            <a:ln>
              <a:noFill/>
            </a:ln>
          </p:spPr>
        </p:pic>
        <p:sp>
          <p:nvSpPr>
            <p:cNvPr id="9" name="Google Shape;564;p60">
              <a:extLst>
                <a:ext uri="{FF2B5EF4-FFF2-40B4-BE49-F238E27FC236}">
                  <a16:creationId xmlns:a16="http://schemas.microsoft.com/office/drawing/2014/main" id="{A991BA09-8133-782B-77F2-61646F961973}"/>
                </a:ext>
              </a:extLst>
            </p:cNvPr>
            <p:cNvSpPr txBox="1"/>
            <p:nvPr/>
          </p:nvSpPr>
          <p:spPr>
            <a:xfrm>
              <a:off x="6038701" y="1463560"/>
              <a:ext cx="10260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solidFill>
                    <a:srgbClr val="FFFFFF"/>
                  </a:solidFill>
                  <a:latin typeface="Helvetica Neue Thin" panose="020B0403020202020204" pitchFamily="34" charset="0"/>
                  <a:ea typeface="Helvetica Neue Thin" panose="020B0403020202020204" pitchFamily="34" charset="0"/>
                </a:rPr>
                <a:t>20283-01</a:t>
              </a:r>
              <a:endParaRPr sz="1000" dirty="0">
                <a:solidFill>
                  <a:srgbClr val="FFFFFF"/>
                </a:solidFill>
                <a:latin typeface="Helvetica Neue Thin" panose="020B0403020202020204" pitchFamily="34" charset="0"/>
                <a:ea typeface="Helvetica Neue Thin" panose="020B0403020202020204" pitchFamily="34" charset="0"/>
              </a:endParaRPr>
            </a:p>
            <a:p>
              <a:pPr marL="0" lvl="0" indent="0" algn="ctr" rtl="0">
                <a:spcBef>
                  <a:spcPts val="0"/>
                </a:spcBef>
                <a:spcAft>
                  <a:spcPts val="0"/>
                </a:spcAft>
                <a:buNone/>
              </a:pPr>
              <a:endParaRPr dirty="0"/>
            </a:p>
          </p:txBody>
        </p:sp>
        <p:sp>
          <p:nvSpPr>
            <p:cNvPr id="10" name="Google Shape;565;p60">
              <a:extLst>
                <a:ext uri="{FF2B5EF4-FFF2-40B4-BE49-F238E27FC236}">
                  <a16:creationId xmlns:a16="http://schemas.microsoft.com/office/drawing/2014/main" id="{02958826-9272-A994-BF4F-C05B82820715}"/>
                </a:ext>
              </a:extLst>
            </p:cNvPr>
            <p:cNvSpPr txBox="1"/>
            <p:nvPr/>
          </p:nvSpPr>
          <p:spPr>
            <a:xfrm>
              <a:off x="3277551" y="1463560"/>
              <a:ext cx="10260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solidFill>
                    <a:srgbClr val="FFFFFF"/>
                  </a:solidFill>
                  <a:latin typeface="Helvetica Neue Thin" panose="020B0403020202020204" pitchFamily="34" charset="0"/>
                  <a:ea typeface="Helvetica Neue Thin" panose="020B0403020202020204" pitchFamily="34" charset="0"/>
                </a:rPr>
                <a:t>57257-02</a:t>
              </a:r>
              <a:endParaRPr sz="1000" dirty="0">
                <a:solidFill>
                  <a:srgbClr val="FFFFFF"/>
                </a:solidFill>
                <a:latin typeface="Helvetica Neue Thin" panose="020B0403020202020204" pitchFamily="34" charset="0"/>
                <a:ea typeface="Helvetica Neue Thin" panose="020B0403020202020204" pitchFamily="34" charset="0"/>
              </a:endParaRPr>
            </a:p>
            <a:p>
              <a:pPr marL="0" lvl="0" indent="0" algn="ctr" rtl="0">
                <a:spcBef>
                  <a:spcPts val="0"/>
                </a:spcBef>
                <a:spcAft>
                  <a:spcPts val="0"/>
                </a:spcAft>
                <a:buNone/>
              </a:pPr>
              <a:endParaRPr dirty="0"/>
            </a:p>
          </p:txBody>
        </p:sp>
        <p:sp>
          <p:nvSpPr>
            <p:cNvPr id="11" name="Google Shape;566;p60">
              <a:extLst>
                <a:ext uri="{FF2B5EF4-FFF2-40B4-BE49-F238E27FC236}">
                  <a16:creationId xmlns:a16="http://schemas.microsoft.com/office/drawing/2014/main" id="{5F3AE833-9F00-7617-379B-5B1AC4762168}"/>
                </a:ext>
              </a:extLst>
            </p:cNvPr>
            <p:cNvSpPr txBox="1"/>
            <p:nvPr/>
          </p:nvSpPr>
          <p:spPr>
            <a:xfrm rot="-5400000">
              <a:off x="6999985" y="3175290"/>
              <a:ext cx="29793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Garamond" panose="02020404030301010803" pitchFamily="18" charset="0"/>
                </a:rPr>
                <a:t>dB relative to average noise level</a:t>
              </a:r>
              <a:endParaRPr dirty="0">
                <a:latin typeface="Garamond" panose="02020404030301010803" pitchFamily="18" charset="0"/>
              </a:endParaRPr>
            </a:p>
            <a:p>
              <a:pPr marL="0" lvl="0" indent="0" algn="ctr" rtl="0">
                <a:spcBef>
                  <a:spcPts val="0"/>
                </a:spcBef>
                <a:spcAft>
                  <a:spcPts val="0"/>
                </a:spcAft>
                <a:buNone/>
              </a:pPr>
              <a:endParaRPr dirty="0"/>
            </a:p>
          </p:txBody>
        </p:sp>
        <p:sp>
          <p:nvSpPr>
            <p:cNvPr id="12" name="Google Shape;567;p60">
              <a:extLst>
                <a:ext uri="{FF2B5EF4-FFF2-40B4-BE49-F238E27FC236}">
                  <a16:creationId xmlns:a16="http://schemas.microsoft.com/office/drawing/2014/main" id="{7D225F67-33AE-2EC2-8200-35B07083824E}"/>
                </a:ext>
              </a:extLst>
            </p:cNvPr>
            <p:cNvSpPr txBox="1"/>
            <p:nvPr/>
          </p:nvSpPr>
          <p:spPr>
            <a:xfrm>
              <a:off x="4925026" y="3288510"/>
              <a:ext cx="15384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solidFill>
                    <a:srgbClr val="FFFFFF"/>
                  </a:solidFill>
                  <a:latin typeface="Helvetica Neue Thin" panose="020B0403020202020204" pitchFamily="34" charset="0"/>
                  <a:ea typeface="Helvetica Neue Thin" panose="020B0403020202020204" pitchFamily="34" charset="0"/>
                </a:rPr>
                <a:t>VLR 78583-01</a:t>
              </a:r>
              <a:endParaRPr sz="1000" dirty="0">
                <a:solidFill>
                  <a:srgbClr val="FFFFFF"/>
                </a:solidFill>
                <a:latin typeface="Helvetica Neue Thin" panose="020B0403020202020204" pitchFamily="34" charset="0"/>
                <a:ea typeface="Helvetica Neue Thin" panose="020B0403020202020204" pitchFamily="34" charset="0"/>
              </a:endParaRPr>
            </a:p>
            <a:p>
              <a:pPr marL="0" lvl="0" indent="0" algn="ctr" rtl="0">
                <a:spcBef>
                  <a:spcPts val="0"/>
                </a:spcBef>
                <a:spcAft>
                  <a:spcPts val="0"/>
                </a:spcAft>
                <a:buNone/>
              </a:pPr>
              <a:endParaRPr dirty="0"/>
            </a:p>
          </p:txBody>
        </p:sp>
        <p:sp>
          <p:nvSpPr>
            <p:cNvPr id="13" name="Rectangle 12">
              <a:extLst>
                <a:ext uri="{FF2B5EF4-FFF2-40B4-BE49-F238E27FC236}">
                  <a16:creationId xmlns:a16="http://schemas.microsoft.com/office/drawing/2014/main" id="{FBA8E119-9EEB-D34C-409B-C0F42E9D99A9}"/>
                </a:ext>
              </a:extLst>
            </p:cNvPr>
            <p:cNvSpPr/>
            <p:nvPr/>
          </p:nvSpPr>
          <p:spPr>
            <a:xfrm>
              <a:off x="3537281" y="2571750"/>
              <a:ext cx="198521" cy="183482"/>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1C586C-1844-5D68-58E1-112FA340CB4D}"/>
                </a:ext>
              </a:extLst>
            </p:cNvPr>
            <p:cNvSpPr/>
            <p:nvPr/>
          </p:nvSpPr>
          <p:spPr>
            <a:xfrm>
              <a:off x="3815141" y="2452628"/>
              <a:ext cx="577063" cy="338700"/>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D4CEDC-F049-DB39-E146-8F57916249B4}"/>
                </a:ext>
              </a:extLst>
            </p:cNvPr>
            <p:cNvSpPr/>
            <p:nvPr/>
          </p:nvSpPr>
          <p:spPr>
            <a:xfrm>
              <a:off x="4392205" y="2390028"/>
              <a:ext cx="532822" cy="395475"/>
            </a:xfrm>
            <a:prstGeom prst="rect">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1EE665-6315-E5E9-CF45-E781DEFF7BFC}"/>
                </a:ext>
              </a:extLst>
            </p:cNvPr>
            <p:cNvSpPr txBox="1"/>
            <p:nvPr/>
          </p:nvSpPr>
          <p:spPr>
            <a:xfrm>
              <a:off x="4736491" y="1930307"/>
              <a:ext cx="1187531" cy="338554"/>
            </a:xfrm>
            <a:prstGeom prst="rect">
              <a:avLst/>
            </a:prstGeom>
            <a:noFill/>
          </p:spPr>
          <p:txBody>
            <a:bodyPr wrap="square" rtlCol="0">
              <a:spAutoFit/>
            </a:bodyPr>
            <a:lstStyle/>
            <a:p>
              <a:r>
                <a:rPr lang="en-US" sz="800" dirty="0">
                  <a:solidFill>
                    <a:schemeClr val="bg1"/>
                  </a:solidFill>
                  <a:latin typeface="Helvetica Neue Thin" panose="020B0403020202020204" pitchFamily="34" charset="0"/>
                  <a:ea typeface="Helvetica Neue Thin" panose="020B0403020202020204" pitchFamily="34" charset="0"/>
                </a:rPr>
                <a:t>Zones with possible new reflections??</a:t>
              </a:r>
            </a:p>
          </p:txBody>
        </p:sp>
        <p:cxnSp>
          <p:nvCxnSpPr>
            <p:cNvPr id="17" name="Straight Arrow Connector 16">
              <a:extLst>
                <a:ext uri="{FF2B5EF4-FFF2-40B4-BE49-F238E27FC236}">
                  <a16:creationId xmlns:a16="http://schemas.microsoft.com/office/drawing/2014/main" id="{E8822705-A397-48B5-034E-B0DA0DD99A75}"/>
                </a:ext>
              </a:extLst>
            </p:cNvPr>
            <p:cNvCxnSpPr>
              <a:cxnSpLocks/>
            </p:cNvCxnSpPr>
            <p:nvPr/>
          </p:nvCxnSpPr>
          <p:spPr>
            <a:xfrm>
              <a:off x="3654589" y="2268861"/>
              <a:ext cx="0" cy="242331"/>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34B311-D961-9185-46EB-CD4B7E058AB6}"/>
                </a:ext>
              </a:extLst>
            </p:cNvPr>
            <p:cNvCxnSpPr>
              <a:cxnSpLocks/>
            </p:cNvCxnSpPr>
            <p:nvPr/>
          </p:nvCxnSpPr>
          <p:spPr>
            <a:xfrm>
              <a:off x="3921289" y="2254578"/>
              <a:ext cx="127337" cy="135449"/>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1F513AC-9582-CAF9-E4D2-F56B33BD184C}"/>
                </a:ext>
              </a:extLst>
            </p:cNvPr>
            <p:cNvSpPr txBox="1"/>
            <p:nvPr/>
          </p:nvSpPr>
          <p:spPr>
            <a:xfrm>
              <a:off x="3345161" y="1930307"/>
              <a:ext cx="949755" cy="338554"/>
            </a:xfrm>
            <a:prstGeom prst="rect">
              <a:avLst/>
            </a:prstGeom>
            <a:noFill/>
          </p:spPr>
          <p:txBody>
            <a:bodyPr wrap="square" rtlCol="0">
              <a:spAutoFit/>
            </a:bodyPr>
            <a:lstStyle/>
            <a:p>
              <a:pPr algn="ctr"/>
              <a:r>
                <a:rPr lang="en-US" sz="800" dirty="0">
                  <a:solidFill>
                    <a:schemeClr val="bg1"/>
                  </a:solidFill>
                  <a:latin typeface="Helvetica Neue Thin" panose="020B0403020202020204" pitchFamily="34" charset="0"/>
                  <a:ea typeface="Helvetica Neue Thin" panose="020B0403020202020204" pitchFamily="34" charset="0"/>
                </a:rPr>
                <a:t>Zones with known reflectors</a:t>
              </a:r>
            </a:p>
          </p:txBody>
        </p:sp>
        <p:cxnSp>
          <p:nvCxnSpPr>
            <p:cNvPr id="20" name="Straight Arrow Connector 19">
              <a:extLst>
                <a:ext uri="{FF2B5EF4-FFF2-40B4-BE49-F238E27FC236}">
                  <a16:creationId xmlns:a16="http://schemas.microsoft.com/office/drawing/2014/main" id="{EE0BE76D-1D68-1B7D-5FBB-E99DCFB3CC9A}"/>
                </a:ext>
              </a:extLst>
            </p:cNvPr>
            <p:cNvCxnSpPr>
              <a:cxnSpLocks/>
            </p:cNvCxnSpPr>
            <p:nvPr/>
          </p:nvCxnSpPr>
          <p:spPr>
            <a:xfrm flipH="1">
              <a:off x="4793363" y="2242714"/>
              <a:ext cx="161420" cy="105371"/>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2F06653-2037-6E52-B178-09D7CD3A60A0}"/>
                </a:ext>
              </a:extLst>
            </p:cNvPr>
            <p:cNvSpPr/>
            <p:nvPr/>
          </p:nvSpPr>
          <p:spPr>
            <a:xfrm>
              <a:off x="3096250" y="4116769"/>
              <a:ext cx="1917712" cy="68995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78705-38CD-A3DD-4114-3D2748299AA5}"/>
                </a:ext>
              </a:extLst>
            </p:cNvPr>
            <p:cNvSpPr txBox="1"/>
            <p:nvPr/>
          </p:nvSpPr>
          <p:spPr>
            <a:xfrm>
              <a:off x="3431875" y="3936934"/>
              <a:ext cx="1226457" cy="215444"/>
            </a:xfrm>
            <a:prstGeom prst="rect">
              <a:avLst/>
            </a:prstGeom>
            <a:noFill/>
          </p:spPr>
          <p:txBody>
            <a:bodyPr wrap="square" rtlCol="0">
              <a:spAutoFit/>
            </a:bodyPr>
            <a:lstStyle/>
            <a:p>
              <a:pPr algn="ctr"/>
              <a:r>
                <a:rPr lang="en-US" sz="800" dirty="0">
                  <a:solidFill>
                    <a:schemeClr val="bg1"/>
                  </a:solidFill>
                  <a:latin typeface="Helvetica Neue Thin" panose="020B0403020202020204" pitchFamily="34" charset="0"/>
                  <a:ea typeface="Helvetica Neue Thin" panose="020B0403020202020204" pitchFamily="34" charset="0"/>
                </a:rPr>
                <a:t>MFF Region of Interest</a:t>
              </a:r>
            </a:p>
          </p:txBody>
        </p:sp>
      </p:grpSp>
      <p:sp>
        <p:nvSpPr>
          <p:cNvPr id="23" name="Right Brace 22">
            <a:extLst>
              <a:ext uri="{FF2B5EF4-FFF2-40B4-BE49-F238E27FC236}">
                <a16:creationId xmlns:a16="http://schemas.microsoft.com/office/drawing/2014/main" id="{1A4066B5-C89D-E5A5-57F0-36B4A01B4ACE}"/>
              </a:ext>
            </a:extLst>
          </p:cNvPr>
          <p:cNvSpPr/>
          <p:nvPr/>
        </p:nvSpPr>
        <p:spPr>
          <a:xfrm>
            <a:off x="2000953" y="316960"/>
            <a:ext cx="120272" cy="1855051"/>
          </a:xfrm>
          <a:prstGeom prst="rightBrace">
            <a:avLst>
              <a:gd name="adj1" fmla="val 8333"/>
              <a:gd name="adj2" fmla="val 5115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BFCCB8D9-AACC-755F-3265-EB8F7AED90C6}"/>
              </a:ext>
            </a:extLst>
          </p:cNvPr>
          <p:cNvSpPr txBox="1"/>
          <p:nvPr/>
        </p:nvSpPr>
        <p:spPr>
          <a:xfrm>
            <a:off x="2008989" y="1064633"/>
            <a:ext cx="976740" cy="409856"/>
          </a:xfrm>
          <a:prstGeom prst="rect">
            <a:avLst/>
          </a:prstGeom>
          <a:noFill/>
        </p:spPr>
        <p:txBody>
          <a:bodyPr wrap="square">
            <a:spAutoFit/>
          </a:bodyPr>
          <a:lstStyle/>
          <a:p>
            <a:pPr algn="ctr">
              <a:lnSpc>
                <a:spcPts val="1180"/>
              </a:lnSpc>
            </a:pPr>
            <a:r>
              <a:rPr lang="en" sz="1400" dirty="0">
                <a:latin typeface="Garamond"/>
                <a:ea typeface="Garamond"/>
                <a:cs typeface="Garamond"/>
                <a:sym typeface="Garamond"/>
              </a:rPr>
              <a:t>Eumenides </a:t>
            </a:r>
          </a:p>
          <a:p>
            <a:pPr algn="ctr">
              <a:lnSpc>
                <a:spcPts val="1180"/>
              </a:lnSpc>
            </a:pPr>
            <a:r>
              <a:rPr lang="en" sz="1400" dirty="0">
                <a:latin typeface="Garamond"/>
                <a:ea typeface="Garamond"/>
                <a:cs typeface="Garamond"/>
                <a:sym typeface="Garamond"/>
              </a:rPr>
              <a:t>Dorsum</a:t>
            </a:r>
            <a:endParaRPr lang="en-US" dirty="0"/>
          </a:p>
        </p:txBody>
      </p:sp>
      <p:sp>
        <p:nvSpPr>
          <p:cNvPr id="26" name="Google Shape;560;p60">
            <a:extLst>
              <a:ext uri="{FF2B5EF4-FFF2-40B4-BE49-F238E27FC236}">
                <a16:creationId xmlns:a16="http://schemas.microsoft.com/office/drawing/2014/main" id="{5717BA44-903F-ACA8-27DC-1264989388CB}"/>
              </a:ext>
            </a:extLst>
          </p:cNvPr>
          <p:cNvSpPr txBox="1"/>
          <p:nvPr/>
        </p:nvSpPr>
        <p:spPr>
          <a:xfrm>
            <a:off x="2896551" y="323757"/>
            <a:ext cx="6233164" cy="101325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dirty="0">
                <a:latin typeface="Garamond" panose="02020404030301010803" pitchFamily="18" charset="0"/>
              </a:rPr>
              <a:t>Left</a:t>
            </a:r>
            <a:r>
              <a:rPr lang="en" sz="1200" dirty="0">
                <a:latin typeface="Garamond" panose="02020404030301010803" pitchFamily="18" charset="0"/>
              </a:rPr>
              <a:t>: Orbit selected for the VLR test plus existing SHARAD tracks, with the start and stop limits of the radar acquisition. The flight path: descending (N to S), over MOLA hill-shades topography data. </a:t>
            </a:r>
            <a:endParaRPr lang="en" sz="1200" b="1" dirty="0">
              <a:latin typeface="Garamond" panose="02020404030301010803" pitchFamily="18" charset="0"/>
            </a:endParaRPr>
          </a:p>
          <a:p>
            <a:pPr marL="0" lvl="0" indent="0" algn="l" rtl="0">
              <a:spcBef>
                <a:spcPts val="0"/>
              </a:spcBef>
              <a:spcAft>
                <a:spcPts val="0"/>
              </a:spcAft>
              <a:buNone/>
            </a:pPr>
            <a:r>
              <a:rPr lang="en" sz="1200" u="sng" dirty="0">
                <a:latin typeface="Garamond" panose="02020404030301010803" pitchFamily="18" charset="0"/>
              </a:rPr>
              <a:t>Mid: </a:t>
            </a:r>
            <a:r>
              <a:rPr lang="en" sz="1200" dirty="0">
                <a:latin typeface="Garamond" panose="02020404030301010803" pitchFamily="18" charset="0"/>
              </a:rPr>
              <a:t>Geological map from Tanaka et al. (2014) (right). </a:t>
            </a:r>
            <a:endParaRPr sz="1200" dirty="0">
              <a:latin typeface="Garamond" panose="02020404030301010803" pitchFamily="18" charset="0"/>
            </a:endParaRPr>
          </a:p>
          <a:p>
            <a:pPr marL="0" lvl="0" indent="0" algn="l" rtl="0">
              <a:spcBef>
                <a:spcPts val="0"/>
              </a:spcBef>
              <a:spcAft>
                <a:spcPts val="0"/>
              </a:spcAft>
              <a:buNone/>
            </a:pPr>
            <a:r>
              <a:rPr lang="en" sz="1200" u="sng" dirty="0">
                <a:latin typeface="Garamond" panose="02020404030301010803" pitchFamily="18" charset="0"/>
              </a:rPr>
              <a:t>Below</a:t>
            </a:r>
            <a:r>
              <a:rPr lang="en" sz="1200" dirty="0">
                <a:latin typeface="Garamond" panose="02020404030301010803" pitchFamily="18" charset="0"/>
              </a:rPr>
              <a:t>: Radargrams for nearly-coincident observations at 0 roll angle (top) and the first Very Large Roll (bottom). </a:t>
            </a:r>
            <a:endParaRPr sz="1200" dirty="0">
              <a:latin typeface="Garamond" panose="02020404030301010803" pitchFamily="18" charset="0"/>
            </a:endParaRPr>
          </a:p>
        </p:txBody>
      </p:sp>
    </p:spTree>
    <p:extLst>
      <p:ext uri="{BB962C8B-B14F-4D97-AF65-F5344CB8AC3E}">
        <p14:creationId xmlns:p14="http://schemas.microsoft.com/office/powerpoint/2010/main" val="3255434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8">
          <a:extLst>
            <a:ext uri="{FF2B5EF4-FFF2-40B4-BE49-F238E27FC236}">
              <a16:creationId xmlns:a16="http://schemas.microsoft.com/office/drawing/2014/main" id="{971A716F-7209-0F4B-F28F-1832A5AA9CE4}"/>
            </a:ext>
          </a:extLst>
        </p:cNvPr>
        <p:cNvGrpSpPr/>
        <p:nvPr/>
      </p:nvGrpSpPr>
      <p:grpSpPr>
        <a:xfrm>
          <a:off x="0" y="0"/>
          <a:ext cx="0" cy="0"/>
          <a:chOff x="0" y="0"/>
          <a:chExt cx="0" cy="0"/>
        </a:xfrm>
      </p:grpSpPr>
      <p:sp>
        <p:nvSpPr>
          <p:cNvPr id="48" name="Google Shape;418;p52">
            <a:extLst>
              <a:ext uri="{FF2B5EF4-FFF2-40B4-BE49-F238E27FC236}">
                <a16:creationId xmlns:a16="http://schemas.microsoft.com/office/drawing/2014/main" id="{36491A10-DF0F-35D5-C30E-9DE12C8DDDAD}"/>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dirty="0">
                <a:solidFill>
                  <a:schemeClr val="tx1"/>
                </a:solidFill>
                <a:latin typeface="Garamond"/>
                <a:ea typeface="Garamond"/>
                <a:cs typeface="Garamond"/>
                <a:sym typeface="Garamond"/>
              </a:rPr>
              <a:t>                                                VLR#1 </a:t>
            </a:r>
            <a:r>
              <a:rPr lang="en-US" sz="2200" dirty="0">
                <a:solidFill>
                  <a:schemeClr val="tx1"/>
                </a:solidFill>
                <a:latin typeface="Garamond" panose="02020404030301010803" pitchFamily="18" charset="0"/>
              </a:rPr>
              <a:t>7858301  </a:t>
            </a:r>
            <a:r>
              <a:rPr lang="en" sz="2200" dirty="0">
                <a:solidFill>
                  <a:schemeClr val="tx1"/>
                </a:solidFill>
                <a:latin typeface="Garamond"/>
                <a:ea typeface="Garamond"/>
                <a:cs typeface="Garamond"/>
                <a:sym typeface="Garamond"/>
              </a:rPr>
              <a:t>vs  SHARAD ID 5725702</a:t>
            </a:r>
            <a:endParaRPr sz="2200" dirty="0">
              <a:solidFill>
                <a:schemeClr val="tx1"/>
              </a:solidFill>
              <a:latin typeface="Garamond"/>
              <a:ea typeface="Garamond"/>
              <a:cs typeface="Garamond"/>
              <a:sym typeface="Garamond"/>
            </a:endParaRPr>
          </a:p>
        </p:txBody>
      </p:sp>
      <p:pic>
        <p:nvPicPr>
          <p:cNvPr id="3" name="Picture 2" descr="A satellite image of a planet&#10;&#10;Description automatically generated">
            <a:extLst>
              <a:ext uri="{FF2B5EF4-FFF2-40B4-BE49-F238E27FC236}">
                <a16:creationId xmlns:a16="http://schemas.microsoft.com/office/drawing/2014/main" id="{981630F0-24EF-EB67-16E5-CB964361D523}"/>
              </a:ext>
            </a:extLst>
          </p:cNvPr>
          <p:cNvPicPr>
            <a:picLocks noChangeAspect="1"/>
          </p:cNvPicPr>
          <p:nvPr/>
        </p:nvPicPr>
        <p:blipFill>
          <a:blip r:embed="rId3"/>
          <a:stretch>
            <a:fillRect/>
          </a:stretch>
        </p:blipFill>
        <p:spPr>
          <a:xfrm>
            <a:off x="271040" y="179426"/>
            <a:ext cx="3162894" cy="4880144"/>
          </a:xfrm>
          <a:prstGeom prst="rect">
            <a:avLst/>
          </a:prstGeom>
        </p:spPr>
      </p:pic>
      <p:grpSp>
        <p:nvGrpSpPr>
          <p:cNvPr id="4" name="Group 3">
            <a:extLst>
              <a:ext uri="{FF2B5EF4-FFF2-40B4-BE49-F238E27FC236}">
                <a16:creationId xmlns:a16="http://schemas.microsoft.com/office/drawing/2014/main" id="{8219951D-B5BD-5108-49C8-E22C1D25BFFF}"/>
              </a:ext>
            </a:extLst>
          </p:cNvPr>
          <p:cNvGrpSpPr/>
          <p:nvPr/>
        </p:nvGrpSpPr>
        <p:grpSpPr>
          <a:xfrm>
            <a:off x="3480864" y="581025"/>
            <a:ext cx="5278796" cy="4383049"/>
            <a:chOff x="3480864" y="581025"/>
            <a:chExt cx="5278796" cy="4383049"/>
          </a:xfrm>
        </p:grpSpPr>
        <p:pic>
          <p:nvPicPr>
            <p:cNvPr id="5" name="Picture 4" descr="A picture containing text, monitor, electronics, screen&#10;&#10;Description automatically generated">
              <a:extLst>
                <a:ext uri="{FF2B5EF4-FFF2-40B4-BE49-F238E27FC236}">
                  <a16:creationId xmlns:a16="http://schemas.microsoft.com/office/drawing/2014/main" id="{EA76103E-C85A-058B-21EB-2350BEFB30BD}"/>
                </a:ext>
              </a:extLst>
            </p:cNvPr>
            <p:cNvPicPr>
              <a:picLocks noChangeAspect="1"/>
            </p:cNvPicPr>
            <p:nvPr/>
          </p:nvPicPr>
          <p:blipFill rotWithShape="1">
            <a:blip r:embed="rId4"/>
            <a:srcRect l="33411" t="24151" r="12823" b="40533"/>
            <a:stretch/>
          </p:blipFill>
          <p:spPr>
            <a:xfrm>
              <a:off x="3480864" y="581025"/>
              <a:ext cx="5278796" cy="2191525"/>
            </a:xfrm>
            <a:prstGeom prst="rect">
              <a:avLst/>
            </a:prstGeom>
          </p:spPr>
        </p:pic>
        <p:pic>
          <p:nvPicPr>
            <p:cNvPr id="6" name="Picture 5" descr="A close-up of a fetus&#10;&#10;Description automatically generated with low confidence">
              <a:extLst>
                <a:ext uri="{FF2B5EF4-FFF2-40B4-BE49-F238E27FC236}">
                  <a16:creationId xmlns:a16="http://schemas.microsoft.com/office/drawing/2014/main" id="{88C1C22B-40A4-5B4C-4C92-E8A86B34BC64}"/>
                </a:ext>
              </a:extLst>
            </p:cNvPr>
            <p:cNvPicPr>
              <a:picLocks noChangeAspect="1"/>
            </p:cNvPicPr>
            <p:nvPr/>
          </p:nvPicPr>
          <p:blipFill rotWithShape="1">
            <a:blip r:embed="rId5"/>
            <a:srcRect l="33290" t="23291" r="12912" b="41338"/>
            <a:stretch/>
          </p:blipFill>
          <p:spPr>
            <a:xfrm>
              <a:off x="3480864" y="2772550"/>
              <a:ext cx="5278796" cy="2191524"/>
            </a:xfrm>
            <a:prstGeom prst="rect">
              <a:avLst/>
            </a:prstGeom>
          </p:spPr>
        </p:pic>
        <p:sp>
          <p:nvSpPr>
            <p:cNvPr id="7" name="Rectangle 6">
              <a:extLst>
                <a:ext uri="{FF2B5EF4-FFF2-40B4-BE49-F238E27FC236}">
                  <a16:creationId xmlns:a16="http://schemas.microsoft.com/office/drawing/2014/main" id="{0EAD4569-477E-AC3C-AFDD-0309E372E00B}"/>
                </a:ext>
              </a:extLst>
            </p:cNvPr>
            <p:cNvSpPr/>
            <p:nvPr/>
          </p:nvSpPr>
          <p:spPr>
            <a:xfrm>
              <a:off x="3556136" y="2456049"/>
              <a:ext cx="437824" cy="219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F30FC3-A0E3-B553-A719-A048A09E3BD0}"/>
                </a:ext>
              </a:extLst>
            </p:cNvPr>
            <p:cNvSpPr txBox="1"/>
            <p:nvPr/>
          </p:nvSpPr>
          <p:spPr>
            <a:xfrm>
              <a:off x="3531253" y="2254156"/>
              <a:ext cx="498855" cy="246221"/>
            </a:xfrm>
            <a:prstGeom prst="rect">
              <a:avLst/>
            </a:prstGeom>
            <a:noFill/>
          </p:spPr>
          <p:txBody>
            <a:bodyPr wrap="none" rtlCol="0">
              <a:spAutoFit/>
            </a:bodyPr>
            <a:lstStyle/>
            <a:p>
              <a:r>
                <a:rPr lang="en-US" sz="1000" dirty="0">
                  <a:solidFill>
                    <a:schemeClr val="bg1"/>
                  </a:solidFill>
                  <a:latin typeface="Garamond" panose="02020404030301010803" pitchFamily="18" charset="0"/>
                </a:rPr>
                <a:t>50 km</a:t>
              </a:r>
            </a:p>
          </p:txBody>
        </p:sp>
        <p:sp>
          <p:nvSpPr>
            <p:cNvPr id="9" name="TextBox 8">
              <a:extLst>
                <a:ext uri="{FF2B5EF4-FFF2-40B4-BE49-F238E27FC236}">
                  <a16:creationId xmlns:a16="http://schemas.microsoft.com/office/drawing/2014/main" id="{527D500B-A294-14AB-09F3-B12A0E6D2C93}"/>
                </a:ext>
              </a:extLst>
            </p:cNvPr>
            <p:cNvSpPr txBox="1"/>
            <p:nvPr/>
          </p:nvSpPr>
          <p:spPr>
            <a:xfrm>
              <a:off x="3481851" y="608640"/>
              <a:ext cx="2053767" cy="276999"/>
            </a:xfrm>
            <a:prstGeom prst="rect">
              <a:avLst/>
            </a:prstGeom>
            <a:noFill/>
          </p:spPr>
          <p:txBody>
            <a:bodyPr wrap="none" rtlCol="0">
              <a:spAutoFit/>
            </a:bodyPr>
            <a:lstStyle/>
            <a:p>
              <a:r>
                <a:rPr lang="en-US" sz="1200" dirty="0">
                  <a:solidFill>
                    <a:schemeClr val="bg1"/>
                  </a:solidFill>
                  <a:latin typeface="Garamond" panose="02020404030301010803" pitchFamily="18" charset="0"/>
                </a:rPr>
                <a:t>SHARAD ID 5725702 (0° roll)</a:t>
              </a:r>
            </a:p>
          </p:txBody>
        </p:sp>
        <p:sp>
          <p:nvSpPr>
            <p:cNvPr id="10" name="TextBox 9">
              <a:extLst>
                <a:ext uri="{FF2B5EF4-FFF2-40B4-BE49-F238E27FC236}">
                  <a16:creationId xmlns:a16="http://schemas.microsoft.com/office/drawing/2014/main" id="{AB798519-AE82-BD2A-9C10-935D9C29B974}"/>
                </a:ext>
              </a:extLst>
            </p:cNvPr>
            <p:cNvSpPr txBox="1"/>
            <p:nvPr/>
          </p:nvSpPr>
          <p:spPr>
            <a:xfrm>
              <a:off x="3480864" y="2659210"/>
              <a:ext cx="2355580" cy="276999"/>
            </a:xfrm>
            <a:prstGeom prst="rect">
              <a:avLst/>
            </a:prstGeom>
            <a:noFill/>
          </p:spPr>
          <p:txBody>
            <a:bodyPr wrap="square" rtlCol="0">
              <a:spAutoFit/>
            </a:bodyPr>
            <a:lstStyle/>
            <a:p>
              <a:r>
                <a:rPr lang="en-US" sz="1200" dirty="0">
                  <a:solidFill>
                    <a:srgbClr val="FFFFFF"/>
                  </a:solidFill>
                  <a:latin typeface="Garamond" panose="02020404030301010803" pitchFamily="18" charset="0"/>
                </a:rPr>
                <a:t>SHARAD VLR 7858301 </a:t>
              </a:r>
              <a:r>
                <a:rPr lang="en-US" sz="1200" dirty="0">
                  <a:solidFill>
                    <a:schemeClr val="bg1"/>
                  </a:solidFill>
                  <a:latin typeface="Garamond" panose="02020404030301010803" pitchFamily="18" charset="0"/>
                </a:rPr>
                <a:t>(120° roll)</a:t>
              </a:r>
            </a:p>
          </p:txBody>
        </p:sp>
        <p:sp>
          <p:nvSpPr>
            <p:cNvPr id="11" name="Rectangle 10">
              <a:extLst>
                <a:ext uri="{FF2B5EF4-FFF2-40B4-BE49-F238E27FC236}">
                  <a16:creationId xmlns:a16="http://schemas.microsoft.com/office/drawing/2014/main" id="{4554D1AF-4EB2-15C9-26FB-E920D06737D4}"/>
                </a:ext>
              </a:extLst>
            </p:cNvPr>
            <p:cNvSpPr/>
            <p:nvPr/>
          </p:nvSpPr>
          <p:spPr>
            <a:xfrm rot="16200000" flipV="1">
              <a:off x="3766273" y="2191205"/>
              <a:ext cx="548640" cy="2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93CBE3-C027-EA2A-6258-AA0F40074CBB}"/>
                    </a:ext>
                  </a:extLst>
                </p:cNvPr>
                <p:cNvSpPr txBox="1"/>
                <p:nvPr/>
              </p:nvSpPr>
              <p:spPr>
                <a:xfrm>
                  <a:off x="3577158" y="2039446"/>
                  <a:ext cx="499880" cy="246221"/>
                </a:xfrm>
                <a:prstGeom prst="rect">
                  <a:avLst/>
                </a:prstGeom>
                <a:noFill/>
              </p:spPr>
              <p:txBody>
                <a:bodyPr wrap="none" rtlCol="0">
                  <a:spAutoFit/>
                </a:bodyPr>
                <a:lstStyle/>
                <a:p>
                  <a:r>
                    <a:rPr lang="en-US" sz="1000" dirty="0">
                      <a:solidFill>
                        <a:schemeClr val="bg1"/>
                      </a:solidFill>
                      <a:latin typeface="Garamond" panose="02020404030301010803" pitchFamily="18" charset="0"/>
                    </a:rPr>
                    <a:t>7.5 </a:t>
                  </a:r>
                  <a14:m>
                    <m:oMath xmlns:m="http://schemas.openxmlformats.org/officeDocument/2006/math">
                      <m:r>
                        <a:rPr lang="en-US" sz="1000" i="1" smtClean="0">
                          <a:solidFill>
                            <a:schemeClr val="bg1"/>
                          </a:solidFill>
                          <a:latin typeface="Cambria Math" panose="02040503050406030204" pitchFamily="18" charset="0"/>
                          <a:ea typeface="Cambria Math" panose="02040503050406030204" pitchFamily="18" charset="0"/>
                        </a:rPr>
                        <m:t>𝜇</m:t>
                      </m:r>
                      <m:r>
                        <a:rPr lang="en-US" sz="1000" b="0" i="1" smtClean="0">
                          <a:solidFill>
                            <a:schemeClr val="bg1"/>
                          </a:solidFill>
                          <a:latin typeface="Cambria Math" panose="02040503050406030204" pitchFamily="18" charset="0"/>
                          <a:ea typeface="Cambria Math" panose="02040503050406030204" pitchFamily="18" charset="0"/>
                        </a:rPr>
                        <m:t>𝑠</m:t>
                      </m:r>
                    </m:oMath>
                  </a14:m>
                  <a:endParaRPr lang="en-US" sz="1000" dirty="0">
                    <a:solidFill>
                      <a:schemeClr val="bg1"/>
                    </a:solidFill>
                    <a:latin typeface="Garamond" panose="02020404030301010803" pitchFamily="18" charset="0"/>
                  </a:endParaRPr>
                </a:p>
              </p:txBody>
            </p:sp>
          </mc:Choice>
          <mc:Fallback xmlns="">
            <p:sp>
              <p:nvSpPr>
                <p:cNvPr id="12" name="TextBox 11">
                  <a:extLst>
                    <a:ext uri="{FF2B5EF4-FFF2-40B4-BE49-F238E27FC236}">
                      <a16:creationId xmlns:a16="http://schemas.microsoft.com/office/drawing/2014/main" id="{BA93CBE3-C027-EA2A-6258-AA0F40074CBB}"/>
                    </a:ext>
                  </a:extLst>
                </p:cNvPr>
                <p:cNvSpPr txBox="1">
                  <a:spLocks noRot="1" noChangeAspect="1" noMove="1" noResize="1" noEditPoints="1" noAdjustHandles="1" noChangeArrowheads="1" noChangeShapeType="1" noTextEdit="1"/>
                </p:cNvSpPr>
                <p:nvPr/>
              </p:nvSpPr>
              <p:spPr>
                <a:xfrm>
                  <a:off x="3577158" y="2039446"/>
                  <a:ext cx="499880" cy="246221"/>
                </a:xfrm>
                <a:prstGeom prst="rect">
                  <a:avLst/>
                </a:prstGeom>
                <a:blipFill>
                  <a:blip r:embed="rId6"/>
                  <a:stretch>
                    <a:fillRect b="-15000"/>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7AC06950-170A-38D9-71DB-87ED354E7ABA}"/>
              </a:ext>
            </a:extLst>
          </p:cNvPr>
          <p:cNvSpPr txBox="1"/>
          <p:nvPr/>
        </p:nvSpPr>
        <p:spPr>
          <a:xfrm rot="16655164">
            <a:off x="1006436" y="1967977"/>
            <a:ext cx="1870409" cy="276999"/>
          </a:xfrm>
          <a:prstGeom prst="rect">
            <a:avLst/>
          </a:prstGeom>
          <a:noFill/>
        </p:spPr>
        <p:txBody>
          <a:bodyPr wrap="square">
            <a:spAutoFit/>
          </a:bodyPr>
          <a:lstStyle/>
          <a:p>
            <a:r>
              <a:rPr lang="en" sz="1200" dirty="0">
                <a:solidFill>
                  <a:schemeClr val="bg1"/>
                </a:solidFill>
                <a:latin typeface="Garamond"/>
                <a:ea typeface="Garamond"/>
                <a:cs typeface="Garamond"/>
                <a:sym typeface="Garamond"/>
              </a:rPr>
              <a:t>Eumenides Dorsum</a:t>
            </a:r>
            <a:endParaRPr lang="en-US" sz="1200" dirty="0">
              <a:solidFill>
                <a:schemeClr val="bg1"/>
              </a:solidFill>
            </a:endParaRPr>
          </a:p>
        </p:txBody>
      </p:sp>
      <p:cxnSp>
        <p:nvCxnSpPr>
          <p:cNvPr id="14" name="Straight Arrow Connector 13">
            <a:extLst>
              <a:ext uri="{FF2B5EF4-FFF2-40B4-BE49-F238E27FC236}">
                <a16:creationId xmlns:a16="http://schemas.microsoft.com/office/drawing/2014/main" id="{38D02117-29F4-C7E1-945B-39187FDA50B2}"/>
              </a:ext>
            </a:extLst>
          </p:cNvPr>
          <p:cNvCxnSpPr>
            <a:cxnSpLocks/>
          </p:cNvCxnSpPr>
          <p:nvPr/>
        </p:nvCxnSpPr>
        <p:spPr>
          <a:xfrm flipV="1">
            <a:off x="7029492" y="3951922"/>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A1C68F-549B-82E5-BD4B-9E9E290B34D0}"/>
              </a:ext>
            </a:extLst>
          </p:cNvPr>
          <p:cNvSpPr txBox="1"/>
          <p:nvPr/>
        </p:nvSpPr>
        <p:spPr>
          <a:xfrm>
            <a:off x="3515013" y="4656297"/>
            <a:ext cx="263214" cy="323165"/>
          </a:xfrm>
          <a:prstGeom prst="rect">
            <a:avLst/>
          </a:prstGeom>
          <a:noFill/>
        </p:spPr>
        <p:txBody>
          <a:bodyPr wrap="none" rtlCol="0">
            <a:spAutoFit/>
          </a:bodyPr>
          <a:lstStyle/>
          <a:p>
            <a:r>
              <a:rPr lang="en-US" sz="1500" dirty="0">
                <a:solidFill>
                  <a:schemeClr val="bg1"/>
                </a:solidFill>
                <a:latin typeface="Garamond" panose="02020404030301010803" pitchFamily="18" charset="0"/>
              </a:rPr>
              <a:t>a</a:t>
            </a:r>
          </a:p>
        </p:txBody>
      </p:sp>
      <p:sp>
        <p:nvSpPr>
          <p:cNvPr id="15" name="TextBox 14">
            <a:extLst>
              <a:ext uri="{FF2B5EF4-FFF2-40B4-BE49-F238E27FC236}">
                <a16:creationId xmlns:a16="http://schemas.microsoft.com/office/drawing/2014/main" id="{264214D3-9684-C142-39AC-E2CD3EC29D1B}"/>
              </a:ext>
            </a:extLst>
          </p:cNvPr>
          <p:cNvSpPr txBox="1"/>
          <p:nvPr/>
        </p:nvSpPr>
        <p:spPr>
          <a:xfrm>
            <a:off x="8475608" y="4656297"/>
            <a:ext cx="304892" cy="323165"/>
          </a:xfrm>
          <a:prstGeom prst="rect">
            <a:avLst/>
          </a:prstGeom>
          <a:noFill/>
        </p:spPr>
        <p:txBody>
          <a:bodyPr wrap="none" rtlCol="0">
            <a:spAutoFit/>
          </a:bodyPr>
          <a:lstStyle/>
          <a:p>
            <a:r>
              <a:rPr lang="en-US" sz="1500" dirty="0">
                <a:solidFill>
                  <a:schemeClr val="bg1"/>
                </a:solidFill>
                <a:latin typeface="Garamond" panose="02020404030301010803" pitchFamily="18" charset="0"/>
              </a:rPr>
              <a:t>a’</a:t>
            </a:r>
          </a:p>
        </p:txBody>
      </p:sp>
      <p:sp>
        <p:nvSpPr>
          <p:cNvPr id="16" name="TextBox 15">
            <a:extLst>
              <a:ext uri="{FF2B5EF4-FFF2-40B4-BE49-F238E27FC236}">
                <a16:creationId xmlns:a16="http://schemas.microsoft.com/office/drawing/2014/main" id="{34326026-99C0-4394-71EA-03583C388EC7}"/>
              </a:ext>
            </a:extLst>
          </p:cNvPr>
          <p:cNvSpPr txBox="1"/>
          <p:nvPr/>
        </p:nvSpPr>
        <p:spPr>
          <a:xfrm>
            <a:off x="2054454" y="464097"/>
            <a:ext cx="231117" cy="307777"/>
          </a:xfrm>
          <a:prstGeom prst="rect">
            <a:avLst/>
          </a:prstGeom>
          <a:noFill/>
        </p:spPr>
        <p:txBody>
          <a:bodyPr wrap="square" rtlCol="0">
            <a:spAutoFit/>
          </a:bodyPr>
          <a:lstStyle/>
          <a:p>
            <a:r>
              <a:rPr lang="en-US" dirty="0">
                <a:solidFill>
                  <a:schemeClr val="bg1"/>
                </a:solidFill>
                <a:latin typeface="Garamond" panose="02020404030301010803" pitchFamily="18" charset="0"/>
              </a:rPr>
              <a:t>a</a:t>
            </a:r>
          </a:p>
        </p:txBody>
      </p:sp>
      <p:sp>
        <p:nvSpPr>
          <p:cNvPr id="17" name="TextBox 16">
            <a:extLst>
              <a:ext uri="{FF2B5EF4-FFF2-40B4-BE49-F238E27FC236}">
                <a16:creationId xmlns:a16="http://schemas.microsoft.com/office/drawing/2014/main" id="{A90017C3-2778-9764-BF8A-2CCC6E60B251}"/>
              </a:ext>
            </a:extLst>
          </p:cNvPr>
          <p:cNvSpPr txBox="1"/>
          <p:nvPr/>
        </p:nvSpPr>
        <p:spPr>
          <a:xfrm>
            <a:off x="1531651" y="4221006"/>
            <a:ext cx="298480" cy="307777"/>
          </a:xfrm>
          <a:prstGeom prst="rect">
            <a:avLst/>
          </a:prstGeom>
          <a:noFill/>
        </p:spPr>
        <p:txBody>
          <a:bodyPr wrap="none" rtlCol="0">
            <a:spAutoFit/>
          </a:bodyPr>
          <a:lstStyle/>
          <a:p>
            <a:r>
              <a:rPr lang="en-US" dirty="0">
                <a:solidFill>
                  <a:schemeClr val="bg1"/>
                </a:solidFill>
                <a:latin typeface="Garamond" panose="02020404030301010803" pitchFamily="18" charset="0"/>
              </a:rPr>
              <a:t>a’</a:t>
            </a:r>
          </a:p>
        </p:txBody>
      </p:sp>
    </p:spTree>
    <p:extLst>
      <p:ext uri="{BB962C8B-B14F-4D97-AF65-F5344CB8AC3E}">
        <p14:creationId xmlns:p14="http://schemas.microsoft.com/office/powerpoint/2010/main" val="2174872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8">
          <a:extLst>
            <a:ext uri="{FF2B5EF4-FFF2-40B4-BE49-F238E27FC236}">
              <a16:creationId xmlns:a16="http://schemas.microsoft.com/office/drawing/2014/main" id="{20633332-FCC6-B020-E770-8F4ECFE2434A}"/>
            </a:ext>
          </a:extLst>
        </p:cNvPr>
        <p:cNvGrpSpPr/>
        <p:nvPr/>
      </p:nvGrpSpPr>
      <p:grpSpPr>
        <a:xfrm>
          <a:off x="0" y="0"/>
          <a:ext cx="0" cy="0"/>
          <a:chOff x="0" y="0"/>
          <a:chExt cx="0" cy="0"/>
        </a:xfrm>
      </p:grpSpPr>
      <p:sp>
        <p:nvSpPr>
          <p:cNvPr id="14" name="Google Shape;418;p52">
            <a:extLst>
              <a:ext uri="{FF2B5EF4-FFF2-40B4-BE49-F238E27FC236}">
                <a16:creationId xmlns:a16="http://schemas.microsoft.com/office/drawing/2014/main" id="{D2731AA7-632F-85B2-7E91-135BED1A980A}"/>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Garamond"/>
                <a:ea typeface="Garamond"/>
                <a:cs typeface="Garamond"/>
                <a:sym typeface="Garamond"/>
              </a:rPr>
              <a:t>      VLR#1 </a:t>
            </a:r>
            <a:r>
              <a:rPr lang="en-US" sz="2800" dirty="0">
                <a:solidFill>
                  <a:schemeClr val="tx1"/>
                </a:solidFill>
                <a:latin typeface="Garamond" panose="02020404030301010803" pitchFamily="18" charset="0"/>
              </a:rPr>
              <a:t>7858301 </a:t>
            </a:r>
            <a:r>
              <a:rPr lang="en" dirty="0">
                <a:latin typeface="Garamond"/>
                <a:ea typeface="Garamond"/>
                <a:cs typeface="Garamond"/>
                <a:sym typeface="Garamond"/>
              </a:rPr>
              <a:t>vs 5725702: Before and After Processing </a:t>
            </a:r>
            <a:endParaRPr sz="2355" dirty="0">
              <a:latin typeface="Garamond"/>
              <a:ea typeface="Garamond"/>
              <a:cs typeface="Garamond"/>
              <a:sym typeface="Garamond"/>
            </a:endParaRPr>
          </a:p>
        </p:txBody>
      </p:sp>
      <p:grpSp>
        <p:nvGrpSpPr>
          <p:cNvPr id="15" name="Group 14">
            <a:extLst>
              <a:ext uri="{FF2B5EF4-FFF2-40B4-BE49-F238E27FC236}">
                <a16:creationId xmlns:a16="http://schemas.microsoft.com/office/drawing/2014/main" id="{3CE4A77C-AE94-BFF1-0C39-5A6E5EDA561B}"/>
              </a:ext>
            </a:extLst>
          </p:cNvPr>
          <p:cNvGrpSpPr>
            <a:grpSpLocks noChangeAspect="1"/>
          </p:cNvGrpSpPr>
          <p:nvPr/>
        </p:nvGrpSpPr>
        <p:grpSpPr>
          <a:xfrm>
            <a:off x="30352" y="497947"/>
            <a:ext cx="9083296" cy="3554736"/>
            <a:chOff x="-2488513" y="-1965518"/>
            <a:chExt cx="15594246" cy="6102787"/>
          </a:xfrm>
        </p:grpSpPr>
        <p:grpSp>
          <p:nvGrpSpPr>
            <p:cNvPr id="16" name="Group 15">
              <a:extLst>
                <a:ext uri="{FF2B5EF4-FFF2-40B4-BE49-F238E27FC236}">
                  <a16:creationId xmlns:a16="http://schemas.microsoft.com/office/drawing/2014/main" id="{101AC906-66F6-57DF-4CEE-F3CD9F94990D}"/>
                </a:ext>
              </a:extLst>
            </p:cNvPr>
            <p:cNvGrpSpPr/>
            <p:nvPr/>
          </p:nvGrpSpPr>
          <p:grpSpPr>
            <a:xfrm>
              <a:off x="-2439069" y="-1565268"/>
              <a:ext cx="15544802" cy="5702537"/>
              <a:chOff x="-1523310" y="-224148"/>
              <a:chExt cx="15544802" cy="5702537"/>
            </a:xfrm>
          </p:grpSpPr>
          <p:pic>
            <p:nvPicPr>
              <p:cNvPr id="21" name="Picture 20" descr="A close-up of a dark sky&#10;&#10;Description automatically generated">
                <a:extLst>
                  <a:ext uri="{FF2B5EF4-FFF2-40B4-BE49-F238E27FC236}">
                    <a16:creationId xmlns:a16="http://schemas.microsoft.com/office/drawing/2014/main" id="{C5FB76CD-FAB3-0EED-E7F1-53E20C753EED}"/>
                  </a:ext>
                </a:extLst>
              </p:cNvPr>
              <p:cNvPicPr>
                <a:picLocks noChangeAspect="1"/>
              </p:cNvPicPr>
              <p:nvPr/>
            </p:nvPicPr>
            <p:blipFill>
              <a:blip r:embed="rId3"/>
              <a:stretch>
                <a:fillRect/>
              </a:stretch>
            </p:blipFill>
            <p:spPr>
              <a:xfrm>
                <a:off x="-1523310" y="-222162"/>
                <a:ext cx="7772399" cy="2678246"/>
              </a:xfrm>
              <a:prstGeom prst="rect">
                <a:avLst/>
              </a:prstGeom>
            </p:spPr>
          </p:pic>
          <p:pic>
            <p:nvPicPr>
              <p:cNvPr id="22" name="Picture 21" descr="A black and white image of a mountain&#10;&#10;Description automatically generated">
                <a:extLst>
                  <a:ext uri="{FF2B5EF4-FFF2-40B4-BE49-F238E27FC236}">
                    <a16:creationId xmlns:a16="http://schemas.microsoft.com/office/drawing/2014/main" id="{5A0816DB-AC03-B406-3EF6-122DE1D11690}"/>
                  </a:ext>
                </a:extLst>
              </p:cNvPr>
              <p:cNvPicPr>
                <a:picLocks/>
              </p:cNvPicPr>
              <p:nvPr/>
            </p:nvPicPr>
            <p:blipFill>
              <a:blip r:embed="rId4"/>
              <a:stretch>
                <a:fillRect/>
              </a:stretch>
            </p:blipFill>
            <p:spPr>
              <a:xfrm>
                <a:off x="6249090" y="-224148"/>
                <a:ext cx="7772400" cy="2679192"/>
              </a:xfrm>
              <a:prstGeom prst="rect">
                <a:avLst/>
              </a:prstGeom>
            </p:spPr>
          </p:pic>
          <p:pic>
            <p:nvPicPr>
              <p:cNvPr id="23" name="Picture 22" descr="A close-up of clouds in the sky&#10;&#10;Description automatically generated">
                <a:extLst>
                  <a:ext uri="{FF2B5EF4-FFF2-40B4-BE49-F238E27FC236}">
                    <a16:creationId xmlns:a16="http://schemas.microsoft.com/office/drawing/2014/main" id="{B239A738-D79B-1DF4-07CB-D3CEE7BA18D1}"/>
                  </a:ext>
                </a:extLst>
              </p:cNvPr>
              <p:cNvPicPr>
                <a:picLocks noChangeAspect="1"/>
              </p:cNvPicPr>
              <p:nvPr/>
            </p:nvPicPr>
            <p:blipFill>
              <a:blip r:embed="rId5"/>
              <a:stretch>
                <a:fillRect/>
              </a:stretch>
            </p:blipFill>
            <p:spPr>
              <a:xfrm>
                <a:off x="-1523310" y="2800141"/>
                <a:ext cx="7772401" cy="2678248"/>
              </a:xfrm>
              <a:prstGeom prst="rect">
                <a:avLst/>
              </a:prstGeom>
            </p:spPr>
          </p:pic>
          <p:pic>
            <p:nvPicPr>
              <p:cNvPr id="24" name="Picture 23" descr="A black and white image of clouds&#10;&#10;Description automatically generated">
                <a:extLst>
                  <a:ext uri="{FF2B5EF4-FFF2-40B4-BE49-F238E27FC236}">
                    <a16:creationId xmlns:a16="http://schemas.microsoft.com/office/drawing/2014/main" id="{A2AC6791-13B6-B46F-D1A1-E2A09A74B7CF}"/>
                  </a:ext>
                </a:extLst>
              </p:cNvPr>
              <p:cNvPicPr>
                <a:picLocks/>
              </p:cNvPicPr>
              <p:nvPr/>
            </p:nvPicPr>
            <p:blipFill>
              <a:blip r:embed="rId6"/>
              <a:stretch>
                <a:fillRect/>
              </a:stretch>
            </p:blipFill>
            <p:spPr>
              <a:xfrm>
                <a:off x="6249091" y="2790503"/>
                <a:ext cx="7772401" cy="2679192"/>
              </a:xfrm>
              <a:prstGeom prst="rect">
                <a:avLst/>
              </a:prstGeom>
            </p:spPr>
          </p:pic>
        </p:grpSp>
        <p:sp>
          <p:nvSpPr>
            <p:cNvPr id="17" name="TextBox 16">
              <a:extLst>
                <a:ext uri="{FF2B5EF4-FFF2-40B4-BE49-F238E27FC236}">
                  <a16:creationId xmlns:a16="http://schemas.microsoft.com/office/drawing/2014/main" id="{7EC9788E-CE08-54A2-CC54-60053F7F1A81}"/>
                </a:ext>
              </a:extLst>
            </p:cNvPr>
            <p:cNvSpPr txBox="1"/>
            <p:nvPr/>
          </p:nvSpPr>
          <p:spPr>
            <a:xfrm>
              <a:off x="-2488513" y="-1965518"/>
              <a:ext cx="6088071" cy="528393"/>
            </a:xfrm>
            <a:prstGeom prst="rect">
              <a:avLst/>
            </a:prstGeom>
            <a:noFill/>
          </p:spPr>
          <p:txBody>
            <a:bodyPr wrap="none" rtlCol="0">
              <a:spAutoFit/>
            </a:bodyPr>
            <a:lstStyle/>
            <a:p>
              <a:r>
                <a:rPr lang="en-US" sz="1400" dirty="0">
                  <a:solidFill>
                    <a:schemeClr val="tx1"/>
                  </a:solidFill>
                  <a:latin typeface="Garamond" panose="02020404030301010803" pitchFamily="18" charset="0"/>
                </a:rPr>
                <a:t>SHARAD ID 5725702 -  0° roll STD radargram</a:t>
              </a:r>
            </a:p>
          </p:txBody>
        </p:sp>
        <p:sp>
          <p:nvSpPr>
            <p:cNvPr id="18" name="TextBox 17">
              <a:extLst>
                <a:ext uri="{FF2B5EF4-FFF2-40B4-BE49-F238E27FC236}">
                  <a16:creationId xmlns:a16="http://schemas.microsoft.com/office/drawing/2014/main" id="{0825B4D3-0BE1-2C60-487A-D8DA01E53767}"/>
                </a:ext>
              </a:extLst>
            </p:cNvPr>
            <p:cNvSpPr txBox="1"/>
            <p:nvPr/>
          </p:nvSpPr>
          <p:spPr>
            <a:xfrm>
              <a:off x="-2488513" y="1058940"/>
              <a:ext cx="6379787" cy="528393"/>
            </a:xfrm>
            <a:prstGeom prst="rect">
              <a:avLst/>
            </a:prstGeom>
            <a:noFill/>
          </p:spPr>
          <p:txBody>
            <a:bodyPr wrap="none" rtlCol="0">
              <a:spAutoFit/>
            </a:bodyPr>
            <a:lstStyle/>
            <a:p>
              <a:r>
                <a:rPr lang="en-US" sz="1400" dirty="0">
                  <a:solidFill>
                    <a:schemeClr val="tx1"/>
                  </a:solidFill>
                  <a:latin typeface="Garamond" panose="02020404030301010803" pitchFamily="18" charset="0"/>
                </a:rPr>
                <a:t>SHARAD ID 7858301 -  120° roll STD radargram</a:t>
              </a:r>
            </a:p>
          </p:txBody>
        </p:sp>
        <p:sp>
          <p:nvSpPr>
            <p:cNvPr id="19" name="TextBox 18">
              <a:extLst>
                <a:ext uri="{FF2B5EF4-FFF2-40B4-BE49-F238E27FC236}">
                  <a16:creationId xmlns:a16="http://schemas.microsoft.com/office/drawing/2014/main" id="{F89AAB0F-EBD1-3034-5E9E-BE55AF084B38}"/>
                </a:ext>
              </a:extLst>
            </p:cNvPr>
            <p:cNvSpPr txBox="1"/>
            <p:nvPr/>
          </p:nvSpPr>
          <p:spPr>
            <a:xfrm>
              <a:off x="5324413" y="-1959368"/>
              <a:ext cx="6068805" cy="528393"/>
            </a:xfrm>
            <a:prstGeom prst="rect">
              <a:avLst/>
            </a:prstGeom>
            <a:noFill/>
          </p:spPr>
          <p:txBody>
            <a:bodyPr wrap="none" rtlCol="0">
              <a:spAutoFit/>
            </a:bodyPr>
            <a:lstStyle/>
            <a:p>
              <a:r>
                <a:rPr lang="en-US" sz="1400" dirty="0">
                  <a:solidFill>
                    <a:schemeClr val="tx1"/>
                  </a:solidFill>
                  <a:latin typeface="Garamond" panose="02020404030301010803" pitchFamily="18" charset="0"/>
                </a:rPr>
                <a:t>SHARAD ID 5725702 -  0° roll SXR radargram</a:t>
              </a:r>
            </a:p>
          </p:txBody>
        </p:sp>
        <p:sp>
          <p:nvSpPr>
            <p:cNvPr id="20" name="TextBox 19">
              <a:extLst>
                <a:ext uri="{FF2B5EF4-FFF2-40B4-BE49-F238E27FC236}">
                  <a16:creationId xmlns:a16="http://schemas.microsoft.com/office/drawing/2014/main" id="{D0CEABB3-6ED4-059F-7CA1-63B4859CFC23}"/>
                </a:ext>
              </a:extLst>
            </p:cNvPr>
            <p:cNvSpPr txBox="1"/>
            <p:nvPr/>
          </p:nvSpPr>
          <p:spPr>
            <a:xfrm>
              <a:off x="5365064" y="1063445"/>
              <a:ext cx="6360521" cy="528393"/>
            </a:xfrm>
            <a:prstGeom prst="rect">
              <a:avLst/>
            </a:prstGeom>
            <a:noFill/>
          </p:spPr>
          <p:txBody>
            <a:bodyPr wrap="none" rtlCol="0">
              <a:spAutoFit/>
            </a:bodyPr>
            <a:lstStyle/>
            <a:p>
              <a:r>
                <a:rPr lang="en-US" sz="1400" dirty="0">
                  <a:solidFill>
                    <a:schemeClr val="tx1"/>
                  </a:solidFill>
                  <a:latin typeface="Garamond" panose="02020404030301010803" pitchFamily="18" charset="0"/>
                </a:rPr>
                <a:t>SHARAD ID 7858301 -  120° roll SXR radargram</a:t>
              </a:r>
            </a:p>
          </p:txBody>
        </p:sp>
      </p:grpSp>
      <p:sp>
        <p:nvSpPr>
          <p:cNvPr id="9" name="TextBox 8">
            <a:extLst>
              <a:ext uri="{FF2B5EF4-FFF2-40B4-BE49-F238E27FC236}">
                <a16:creationId xmlns:a16="http://schemas.microsoft.com/office/drawing/2014/main" id="{7D2A6FE0-8D81-BBEB-37A6-A3DBA6B12302}"/>
              </a:ext>
            </a:extLst>
          </p:cNvPr>
          <p:cNvSpPr txBox="1"/>
          <p:nvPr/>
        </p:nvSpPr>
        <p:spPr>
          <a:xfrm>
            <a:off x="181484" y="4065530"/>
            <a:ext cx="8781032" cy="1015663"/>
          </a:xfrm>
          <a:prstGeom prst="rect">
            <a:avLst/>
          </a:prstGeom>
          <a:noFill/>
        </p:spPr>
        <p:txBody>
          <a:bodyPr wrap="square">
            <a:spAutoFit/>
          </a:bodyPr>
          <a:lstStyle/>
          <a:p>
            <a:pPr marL="171450" indent="-171450">
              <a:buFont typeface="Arial" panose="020B0604020202020204" pitchFamily="34" charset="0"/>
              <a:buChar char="•"/>
            </a:pPr>
            <a:r>
              <a:rPr lang="en-US" sz="1000" dirty="0">
                <a:solidFill>
                  <a:schemeClr val="tx1"/>
                </a:solidFill>
                <a:latin typeface="Garamond" panose="02020404030301010803" pitchFamily="18" charset="0"/>
              </a:rPr>
              <a:t>In both cases, the standard radargrams (left) suffer from limited contrast and diffuse internal reflectors. </a:t>
            </a:r>
          </a:p>
          <a:p>
            <a:pPr marL="171450" indent="-171450">
              <a:buFont typeface="Arial" panose="020B0604020202020204" pitchFamily="34" charset="0"/>
              <a:buChar char="•"/>
            </a:pPr>
            <a:r>
              <a:rPr lang="en-US" sz="1000" dirty="0">
                <a:solidFill>
                  <a:schemeClr val="tx1"/>
                </a:solidFill>
                <a:latin typeface="Garamond" panose="02020404030301010803" pitchFamily="18" charset="0"/>
              </a:rPr>
              <a:t>After SXR processing (right panels), we observe a marked improvement in reflector continuity and definition — particularly within the thick MFF interior.</a:t>
            </a:r>
          </a:p>
          <a:p>
            <a:pPr marL="171450" indent="-171450">
              <a:buFont typeface="Arial" panose="020B0604020202020204" pitchFamily="34" charset="0"/>
              <a:buChar char="•"/>
            </a:pPr>
            <a:r>
              <a:rPr lang="en-US" sz="1000" dirty="0">
                <a:solidFill>
                  <a:schemeClr val="tx1"/>
                </a:solidFill>
                <a:latin typeface="Garamond" panose="02020404030301010803" pitchFamily="18" charset="0"/>
              </a:rPr>
              <a:t>These enhancements are visible in both observation geometries, confirming that </a:t>
            </a:r>
            <a:r>
              <a:rPr lang="en-US" sz="1000" b="1" dirty="0">
                <a:solidFill>
                  <a:schemeClr val="tx1"/>
                </a:solidFill>
                <a:latin typeface="Garamond" panose="02020404030301010803" pitchFamily="18" charset="0"/>
              </a:rPr>
              <a:t>SXR algorithms are effective not only for standard nadir-mode acquisitions but especially under very large roll-enhanced gain conditions. </a:t>
            </a:r>
            <a:endParaRPr lang="en-US" sz="1000" dirty="0">
              <a:solidFill>
                <a:schemeClr val="tx1"/>
              </a:solidFill>
              <a:latin typeface="Garamond" panose="02020404030301010803" pitchFamily="18" charset="0"/>
            </a:endParaRPr>
          </a:p>
          <a:p>
            <a:pPr marL="171450" indent="-171450">
              <a:buFont typeface="Arial" panose="020B0604020202020204" pitchFamily="34" charset="0"/>
              <a:buChar char="•"/>
            </a:pPr>
            <a:r>
              <a:rPr lang="en-US" sz="1000" dirty="0">
                <a:solidFill>
                  <a:schemeClr val="tx1"/>
                </a:solidFill>
                <a:latin typeface="Garamond" panose="02020404030301010803" pitchFamily="18" charset="0"/>
              </a:rPr>
              <a:t>In Medusae Fossae, </a:t>
            </a:r>
            <a:r>
              <a:rPr lang="en-US" sz="1000" dirty="0">
                <a:latin typeface="Garamond" panose="02020404030301010803" pitchFamily="18" charset="0"/>
              </a:rPr>
              <a:t>where material properties may suppress or scatter radar signals, the improved visibility of internal reflectors post-SXR could provide new constraints on layering, compaction, or depositional processes.</a:t>
            </a:r>
            <a:endParaRPr lang="en-US" sz="10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416547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B4AF5E-2713-0FE7-6CF1-E8C3ADF082A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A6AAE0-AAD5-956A-1C47-F42D111FD692}"/>
              </a:ext>
            </a:extLst>
          </p:cNvPr>
          <p:cNvPicPr>
            <a:picLocks noChangeAspect="1"/>
          </p:cNvPicPr>
          <p:nvPr/>
        </p:nvPicPr>
        <p:blipFill>
          <a:blip r:embed="rId2"/>
          <a:srcRect l="4130" t="180"/>
          <a:stretch/>
        </p:blipFill>
        <p:spPr>
          <a:xfrm>
            <a:off x="63970" y="1139687"/>
            <a:ext cx="8766313" cy="31888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796AA4E-2E4A-5DE1-F810-7C8739964590}"/>
                  </a:ext>
                </a:extLst>
              </p:cNvPr>
              <p:cNvSpPr txBox="1"/>
              <p:nvPr/>
            </p:nvSpPr>
            <p:spPr>
              <a:xfrm>
                <a:off x="440069" y="1905851"/>
                <a:ext cx="533392" cy="262944"/>
              </a:xfrm>
              <a:prstGeom prst="rect">
                <a:avLst/>
              </a:prstGeom>
              <a:noFill/>
            </p:spPr>
            <p:txBody>
              <a:bodyPr wrap="none" rtlCol="0">
                <a:spAutoFit/>
              </a:bodyPr>
              <a:lstStyle/>
              <a:p>
                <a:r>
                  <a:rPr lang="en-US" dirty="0">
                    <a:solidFill>
                      <a:schemeClr val="bg1"/>
                    </a:solidFill>
                    <a:latin typeface="Garamond" panose="02020404030301010803" pitchFamily="18" charset="0"/>
                  </a:rPr>
                  <a:t>7.5 </a:t>
                </a:r>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𝜇</m:t>
                    </m:r>
                    <m:r>
                      <a:rPr lang="en-US" b="0" i="1" smtClean="0">
                        <a:solidFill>
                          <a:schemeClr val="bg1"/>
                        </a:solidFill>
                        <a:latin typeface="Cambria Math" panose="02040503050406030204" pitchFamily="18" charset="0"/>
                        <a:ea typeface="Cambria Math" panose="02040503050406030204" pitchFamily="18" charset="0"/>
                      </a:rPr>
                      <m:t>𝑠</m:t>
                    </m:r>
                  </m:oMath>
                </a14:m>
                <a:endParaRPr lang="en-US"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3796AA4E-2E4A-5DE1-F810-7C8739964590}"/>
                  </a:ext>
                </a:extLst>
              </p:cNvPr>
              <p:cNvSpPr txBox="1">
                <a:spLocks noRot="1" noChangeAspect="1" noMove="1" noResize="1" noEditPoints="1" noAdjustHandles="1" noChangeArrowheads="1" noChangeShapeType="1" noTextEdit="1"/>
              </p:cNvSpPr>
              <p:nvPr/>
            </p:nvSpPr>
            <p:spPr>
              <a:xfrm>
                <a:off x="440069" y="1905851"/>
                <a:ext cx="533392" cy="262944"/>
              </a:xfrm>
              <a:prstGeom prst="rect">
                <a:avLst/>
              </a:prstGeom>
              <a:blipFill>
                <a:blip r:embed="rId3"/>
                <a:stretch>
                  <a:fillRect l="-2326" t="-4762" r="-11628" b="-4285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25937D2-98CE-7F20-3E5D-2422FDAF8F3A}"/>
              </a:ext>
            </a:extLst>
          </p:cNvPr>
          <p:cNvSpPr txBox="1"/>
          <p:nvPr/>
        </p:nvSpPr>
        <p:spPr>
          <a:xfrm>
            <a:off x="548995" y="1293352"/>
            <a:ext cx="531639" cy="262944"/>
          </a:xfrm>
          <a:prstGeom prst="rect">
            <a:avLst/>
          </a:prstGeom>
          <a:noFill/>
        </p:spPr>
        <p:txBody>
          <a:bodyPr wrap="none" rtlCol="0">
            <a:spAutoFit/>
          </a:bodyPr>
          <a:lstStyle/>
          <a:p>
            <a:r>
              <a:rPr lang="en-US" dirty="0">
                <a:solidFill>
                  <a:schemeClr val="bg1"/>
                </a:solidFill>
                <a:latin typeface="Garamond" panose="02020404030301010803" pitchFamily="18" charset="0"/>
              </a:rPr>
              <a:t>50 km</a:t>
            </a:r>
          </a:p>
        </p:txBody>
      </p:sp>
      <p:sp>
        <p:nvSpPr>
          <p:cNvPr id="6" name="Rectangle 5">
            <a:extLst>
              <a:ext uri="{FF2B5EF4-FFF2-40B4-BE49-F238E27FC236}">
                <a16:creationId xmlns:a16="http://schemas.microsoft.com/office/drawing/2014/main" id="{5457DB4B-20FF-798B-35EF-AA35CF92BFD7}"/>
              </a:ext>
            </a:extLst>
          </p:cNvPr>
          <p:cNvSpPr/>
          <p:nvPr/>
        </p:nvSpPr>
        <p:spPr>
          <a:xfrm rot="16200000" flipV="1">
            <a:off x="-161507" y="1804172"/>
            <a:ext cx="1184393" cy="390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DABC63-AA01-0224-82CF-7AA4C61105D1}"/>
              </a:ext>
            </a:extLst>
          </p:cNvPr>
          <p:cNvSpPr/>
          <p:nvPr/>
        </p:nvSpPr>
        <p:spPr>
          <a:xfrm>
            <a:off x="450220" y="1239825"/>
            <a:ext cx="719103" cy="53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3D2F3D5-3AB0-5DDB-1C19-BB78FC5D99F6}"/>
              </a:ext>
            </a:extLst>
          </p:cNvPr>
          <p:cNvCxnSpPr>
            <a:cxnSpLocks/>
          </p:cNvCxnSpPr>
          <p:nvPr/>
        </p:nvCxnSpPr>
        <p:spPr>
          <a:xfrm flipV="1">
            <a:off x="3845230" y="3812319"/>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E62AB53-8338-D9F2-B3C0-1CC203934B25}"/>
              </a:ext>
            </a:extLst>
          </p:cNvPr>
          <p:cNvCxnSpPr>
            <a:cxnSpLocks/>
          </p:cNvCxnSpPr>
          <p:nvPr/>
        </p:nvCxnSpPr>
        <p:spPr>
          <a:xfrm flipV="1">
            <a:off x="2844472" y="3443461"/>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71251C4-C35F-5076-0432-3E56310A312D}"/>
              </a:ext>
            </a:extLst>
          </p:cNvPr>
          <p:cNvCxnSpPr>
            <a:cxnSpLocks/>
          </p:cNvCxnSpPr>
          <p:nvPr/>
        </p:nvCxnSpPr>
        <p:spPr>
          <a:xfrm flipV="1">
            <a:off x="2421191" y="3443461"/>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E07B22-147D-BF9F-3B22-B1360E5AEF9E}"/>
              </a:ext>
            </a:extLst>
          </p:cNvPr>
          <p:cNvCxnSpPr>
            <a:cxnSpLocks/>
          </p:cNvCxnSpPr>
          <p:nvPr/>
        </p:nvCxnSpPr>
        <p:spPr>
          <a:xfrm flipV="1">
            <a:off x="3255660" y="3443461"/>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1D3B707-48C8-5B0B-BC61-554CBC17123D}"/>
              </a:ext>
            </a:extLst>
          </p:cNvPr>
          <p:cNvCxnSpPr>
            <a:cxnSpLocks/>
          </p:cNvCxnSpPr>
          <p:nvPr/>
        </p:nvCxnSpPr>
        <p:spPr>
          <a:xfrm flipV="1">
            <a:off x="5668362" y="3812319"/>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C1B697-0D86-F376-D124-57604D79D5AB}"/>
              </a:ext>
            </a:extLst>
          </p:cNvPr>
          <p:cNvCxnSpPr>
            <a:cxnSpLocks/>
          </p:cNvCxnSpPr>
          <p:nvPr/>
        </p:nvCxnSpPr>
        <p:spPr>
          <a:xfrm flipV="1">
            <a:off x="6218627" y="3703475"/>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EBD3EA-9C40-9C93-2EB6-EF92F98B4F9B}"/>
              </a:ext>
            </a:extLst>
          </p:cNvPr>
          <p:cNvCxnSpPr>
            <a:cxnSpLocks/>
          </p:cNvCxnSpPr>
          <p:nvPr/>
        </p:nvCxnSpPr>
        <p:spPr>
          <a:xfrm flipV="1">
            <a:off x="6835408" y="3519046"/>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39F3424-FEE5-8D24-D1CD-E6CC7D8F1171}"/>
              </a:ext>
            </a:extLst>
          </p:cNvPr>
          <p:cNvSpPr txBox="1"/>
          <p:nvPr/>
        </p:nvSpPr>
        <p:spPr>
          <a:xfrm>
            <a:off x="2901802" y="4309577"/>
            <a:ext cx="3768980" cy="276999"/>
          </a:xfrm>
          <a:prstGeom prst="rect">
            <a:avLst/>
          </a:prstGeom>
          <a:noFill/>
        </p:spPr>
        <p:txBody>
          <a:bodyPr wrap="none" rtlCol="0">
            <a:spAutoFit/>
          </a:bodyPr>
          <a:lstStyle/>
          <a:p>
            <a:r>
              <a:rPr lang="en-US" sz="1200" dirty="0">
                <a:solidFill>
                  <a:schemeClr val="bg1"/>
                </a:solidFill>
                <a:latin typeface="Garamond" panose="02020404030301010803" pitchFamily="18" charset="0"/>
              </a:rPr>
              <a:t>Bottom of the sedimentary deposit not completely detected </a:t>
            </a:r>
          </a:p>
        </p:txBody>
      </p:sp>
      <p:sp>
        <p:nvSpPr>
          <p:cNvPr id="20" name="Google Shape;418;p52">
            <a:extLst>
              <a:ext uri="{FF2B5EF4-FFF2-40B4-BE49-F238E27FC236}">
                <a16:creationId xmlns:a16="http://schemas.microsoft.com/office/drawing/2014/main" id="{2592055F-927E-3285-00E3-65669EF08BBD}"/>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latin typeface="Garamond"/>
                <a:ea typeface="Garamond"/>
                <a:cs typeface="Garamond"/>
                <a:sym typeface="Garamond"/>
              </a:rPr>
              <a:t>SHARAD ID 5725702 (0° roll) </a:t>
            </a:r>
            <a:endParaRPr sz="2355" dirty="0">
              <a:solidFill>
                <a:schemeClr val="bg1"/>
              </a:solidFill>
              <a:latin typeface="Garamond"/>
              <a:ea typeface="Garamond"/>
              <a:cs typeface="Garamond"/>
              <a:sym typeface="Garamond"/>
            </a:endParaRPr>
          </a:p>
        </p:txBody>
      </p:sp>
      <p:sp>
        <p:nvSpPr>
          <p:cNvPr id="22" name="Google Shape;573;p61">
            <a:extLst>
              <a:ext uri="{FF2B5EF4-FFF2-40B4-BE49-F238E27FC236}">
                <a16:creationId xmlns:a16="http://schemas.microsoft.com/office/drawing/2014/main" id="{3DA82B61-F8BF-568D-6036-9DA176FC5342}"/>
              </a:ext>
            </a:extLst>
          </p:cNvPr>
          <p:cNvSpPr txBox="1"/>
          <p:nvPr/>
        </p:nvSpPr>
        <p:spPr>
          <a:xfrm>
            <a:off x="1790826" y="438237"/>
            <a:ext cx="5526157"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Radargram for a portion of SHARAD observation 57257-02 at 0° roll angle. </a:t>
            </a:r>
            <a:r>
              <a:rPr lang="en" dirty="0">
                <a:solidFill>
                  <a:schemeClr val="lt1"/>
                </a:solidFill>
                <a:latin typeface="Garamond" panose="02020404030301010803" pitchFamily="18" charset="0"/>
              </a:rPr>
              <a:t>Highlighting the “northern mound” of Eumenides Dorsum.</a:t>
            </a:r>
            <a:r>
              <a:rPr lang="en" dirty="0">
                <a:solidFill>
                  <a:srgbClr val="FFFFFF"/>
                </a:solidFill>
                <a:latin typeface="Garamond" panose="02020404030301010803" pitchFamily="18" charset="0"/>
              </a:rPr>
              <a:t> </a:t>
            </a:r>
            <a:endParaRPr dirty="0">
              <a:solidFill>
                <a:srgbClr val="FFFFFF"/>
              </a:solidFill>
              <a:latin typeface="Garamond" panose="02020404030301010803" pitchFamily="18" charset="0"/>
            </a:endParaRPr>
          </a:p>
        </p:txBody>
      </p:sp>
    </p:spTree>
    <p:extLst>
      <p:ext uri="{BB962C8B-B14F-4D97-AF65-F5344CB8AC3E}">
        <p14:creationId xmlns:p14="http://schemas.microsoft.com/office/powerpoint/2010/main" val="352603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99A4999-CEC4-D28F-F7D9-49E3D558153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FE7EB02-5857-F24F-7761-2D26AE092530}"/>
              </a:ext>
            </a:extLst>
          </p:cNvPr>
          <p:cNvPicPr>
            <a:picLocks noChangeAspect="1"/>
          </p:cNvPicPr>
          <p:nvPr/>
        </p:nvPicPr>
        <p:blipFill>
          <a:blip r:embed="rId2"/>
          <a:srcRect l="3261" t="5779"/>
          <a:stretch/>
        </p:blipFill>
        <p:spPr>
          <a:xfrm>
            <a:off x="149087" y="1119808"/>
            <a:ext cx="8845826" cy="3268319"/>
          </a:xfrm>
          <a:prstGeom prst="rect">
            <a:avLst/>
          </a:prstGeom>
        </p:spPr>
      </p:pic>
      <p:sp>
        <p:nvSpPr>
          <p:cNvPr id="7" name="Google Shape;418;p52">
            <a:extLst>
              <a:ext uri="{FF2B5EF4-FFF2-40B4-BE49-F238E27FC236}">
                <a16:creationId xmlns:a16="http://schemas.microsoft.com/office/drawing/2014/main" id="{297EDF5E-1159-4544-A8FE-F11DE23E4A61}"/>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latin typeface="Garamond"/>
                <a:ea typeface="Garamond"/>
                <a:cs typeface="Garamond"/>
                <a:sym typeface="Garamond"/>
              </a:rPr>
              <a:t>SHARAD ID 7858301 (120° roll): Std Resolution </a:t>
            </a:r>
            <a:endParaRPr sz="2355" dirty="0">
              <a:solidFill>
                <a:schemeClr val="bg1"/>
              </a:solidFill>
              <a:latin typeface="Garamond"/>
              <a:ea typeface="Garamond"/>
              <a:cs typeface="Garamond"/>
              <a:sym typeface="Garamond"/>
            </a:endParaRPr>
          </a:p>
        </p:txBody>
      </p:sp>
      <p:cxnSp>
        <p:nvCxnSpPr>
          <p:cNvPr id="8" name="Straight Arrow Connector 7">
            <a:extLst>
              <a:ext uri="{FF2B5EF4-FFF2-40B4-BE49-F238E27FC236}">
                <a16:creationId xmlns:a16="http://schemas.microsoft.com/office/drawing/2014/main" id="{9AC58F9D-8A27-8409-C747-76B9008F4D57}"/>
              </a:ext>
            </a:extLst>
          </p:cNvPr>
          <p:cNvCxnSpPr>
            <a:cxnSpLocks/>
          </p:cNvCxnSpPr>
          <p:nvPr/>
        </p:nvCxnSpPr>
        <p:spPr>
          <a:xfrm flipV="1">
            <a:off x="3958288" y="3832198"/>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0FA613B-88D9-C769-3A72-E59F0558D3B3}"/>
              </a:ext>
            </a:extLst>
          </p:cNvPr>
          <p:cNvCxnSpPr>
            <a:cxnSpLocks/>
          </p:cNvCxnSpPr>
          <p:nvPr/>
        </p:nvCxnSpPr>
        <p:spPr>
          <a:xfrm flipV="1">
            <a:off x="2960977" y="3463340"/>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473E86-D6DF-D972-A4D7-0B0B641E45C3}"/>
              </a:ext>
            </a:extLst>
          </p:cNvPr>
          <p:cNvCxnSpPr>
            <a:cxnSpLocks/>
          </p:cNvCxnSpPr>
          <p:nvPr/>
        </p:nvCxnSpPr>
        <p:spPr>
          <a:xfrm flipV="1">
            <a:off x="2539154" y="3463340"/>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D0800E5-40F4-5FA1-8BBC-18E6C43EC0ED}"/>
              </a:ext>
            </a:extLst>
          </p:cNvPr>
          <p:cNvCxnSpPr>
            <a:cxnSpLocks/>
          </p:cNvCxnSpPr>
          <p:nvPr/>
        </p:nvCxnSpPr>
        <p:spPr>
          <a:xfrm flipV="1">
            <a:off x="3370748" y="3463340"/>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069CD4-E5DA-1E9A-1767-FA30E5B43E81}"/>
              </a:ext>
            </a:extLst>
          </p:cNvPr>
          <p:cNvCxnSpPr>
            <a:cxnSpLocks/>
          </p:cNvCxnSpPr>
          <p:nvPr/>
        </p:nvCxnSpPr>
        <p:spPr>
          <a:xfrm flipV="1">
            <a:off x="5775140" y="3832198"/>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BB9DEB1-75E2-48AD-20BA-557310D9C10D}"/>
              </a:ext>
            </a:extLst>
          </p:cNvPr>
          <p:cNvCxnSpPr>
            <a:cxnSpLocks/>
          </p:cNvCxnSpPr>
          <p:nvPr/>
        </p:nvCxnSpPr>
        <p:spPr>
          <a:xfrm flipV="1">
            <a:off x="6323511" y="3723354"/>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D697F2-E80C-80B4-CD72-36586B523C6A}"/>
              </a:ext>
            </a:extLst>
          </p:cNvPr>
          <p:cNvCxnSpPr>
            <a:cxnSpLocks/>
          </p:cNvCxnSpPr>
          <p:nvPr/>
        </p:nvCxnSpPr>
        <p:spPr>
          <a:xfrm flipV="1">
            <a:off x="6938167" y="3538925"/>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F5D2CFC-21FC-3613-0E80-8C2634104BCD}"/>
              </a:ext>
            </a:extLst>
          </p:cNvPr>
          <p:cNvCxnSpPr>
            <a:cxnSpLocks/>
          </p:cNvCxnSpPr>
          <p:nvPr/>
        </p:nvCxnSpPr>
        <p:spPr>
          <a:xfrm flipV="1">
            <a:off x="4365047" y="3874525"/>
            <a:ext cx="0" cy="368859"/>
          </a:xfrm>
          <a:prstGeom prst="straightConnector1">
            <a:avLst/>
          </a:prstGeom>
          <a:ln>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6CE9867-7061-E6DB-4D14-E4612C845593}"/>
              </a:ext>
            </a:extLst>
          </p:cNvPr>
          <p:cNvCxnSpPr>
            <a:cxnSpLocks/>
          </p:cNvCxnSpPr>
          <p:nvPr/>
        </p:nvCxnSpPr>
        <p:spPr>
          <a:xfrm flipV="1">
            <a:off x="5284018" y="3925924"/>
            <a:ext cx="0" cy="368859"/>
          </a:xfrm>
          <a:prstGeom prst="straightConnector1">
            <a:avLst/>
          </a:prstGeom>
          <a:ln>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67AC2A-39D5-C946-3D50-F8552C220CDC}"/>
              </a:ext>
            </a:extLst>
          </p:cNvPr>
          <p:cNvCxnSpPr>
            <a:cxnSpLocks/>
          </p:cNvCxnSpPr>
          <p:nvPr/>
        </p:nvCxnSpPr>
        <p:spPr>
          <a:xfrm flipV="1">
            <a:off x="4835078" y="3925924"/>
            <a:ext cx="0" cy="368859"/>
          </a:xfrm>
          <a:prstGeom prst="straightConnector1">
            <a:avLst/>
          </a:prstGeom>
          <a:ln>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EE7E901-589F-178A-8D6C-8C6855041AD1}"/>
              </a:ext>
            </a:extLst>
          </p:cNvPr>
          <p:cNvSpPr txBox="1"/>
          <p:nvPr/>
        </p:nvSpPr>
        <p:spPr>
          <a:xfrm>
            <a:off x="2218600" y="4335910"/>
            <a:ext cx="5490134" cy="292388"/>
          </a:xfrm>
          <a:prstGeom prst="rect">
            <a:avLst/>
          </a:prstGeom>
          <a:noFill/>
        </p:spPr>
        <p:txBody>
          <a:bodyPr wrap="square" rtlCol="0">
            <a:spAutoFit/>
          </a:bodyPr>
          <a:lstStyle/>
          <a:p>
            <a:r>
              <a:rPr lang="en-US" sz="1300" dirty="0">
                <a:solidFill>
                  <a:schemeClr val="bg1"/>
                </a:solidFill>
                <a:latin typeface="Garamond" panose="02020404030301010803" pitchFamily="18" charset="0"/>
              </a:rPr>
              <a:t>Bottom of the sedimentary deposit </a:t>
            </a:r>
            <a:r>
              <a:rPr lang="en-US" sz="1300" dirty="0">
                <a:solidFill>
                  <a:srgbClr val="FF0000"/>
                </a:solidFill>
                <a:latin typeface="Garamond" panose="02020404030301010803" pitchFamily="18" charset="0"/>
              </a:rPr>
              <a:t>entirely detected now  thanks to the VLR gain</a:t>
            </a:r>
          </a:p>
        </p:txBody>
      </p:sp>
      <p:sp>
        <p:nvSpPr>
          <p:cNvPr id="20" name="Google Shape;580;p62">
            <a:extLst>
              <a:ext uri="{FF2B5EF4-FFF2-40B4-BE49-F238E27FC236}">
                <a16:creationId xmlns:a16="http://schemas.microsoft.com/office/drawing/2014/main" id="{2696F866-58F3-1A77-D4A3-6937AADF94CC}"/>
              </a:ext>
            </a:extLst>
          </p:cNvPr>
          <p:cNvSpPr txBox="1"/>
          <p:nvPr/>
        </p:nvSpPr>
        <p:spPr>
          <a:xfrm>
            <a:off x="1801921" y="421622"/>
            <a:ext cx="5631929"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rgbClr val="FFFFFF"/>
                </a:solidFill>
                <a:latin typeface="Garamond" panose="02020404030301010803" pitchFamily="18" charset="0"/>
              </a:rPr>
              <a:t>Radargram for a portion of SHARAD observation 78583-01 at 120° roll angle. Highlighting the “northern mound” of Eumenides Dorsum. </a:t>
            </a:r>
            <a:endParaRPr dirty="0">
              <a:solidFill>
                <a:srgbClr val="FFFFFF"/>
              </a:solidFill>
              <a:latin typeface="Garamond" panose="02020404030301010803"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EC46EE4-9CE2-D1B0-1602-05A5097F3193}"/>
                  </a:ext>
                </a:extLst>
              </p:cNvPr>
              <p:cNvSpPr txBox="1"/>
              <p:nvPr/>
            </p:nvSpPr>
            <p:spPr>
              <a:xfrm>
                <a:off x="440069" y="1905851"/>
                <a:ext cx="533392" cy="262944"/>
              </a:xfrm>
              <a:prstGeom prst="rect">
                <a:avLst/>
              </a:prstGeom>
              <a:noFill/>
            </p:spPr>
            <p:txBody>
              <a:bodyPr wrap="none" rtlCol="0">
                <a:spAutoFit/>
              </a:bodyPr>
              <a:lstStyle/>
              <a:p>
                <a:r>
                  <a:rPr lang="en-US" dirty="0">
                    <a:solidFill>
                      <a:schemeClr val="bg1"/>
                    </a:solidFill>
                    <a:latin typeface="Garamond" panose="02020404030301010803" pitchFamily="18" charset="0"/>
                  </a:rPr>
                  <a:t>7.5 </a:t>
                </a:r>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𝜇</m:t>
                    </m:r>
                    <m:r>
                      <a:rPr lang="en-US" b="0" i="1" smtClean="0">
                        <a:solidFill>
                          <a:schemeClr val="bg1"/>
                        </a:solidFill>
                        <a:latin typeface="Cambria Math" panose="02040503050406030204" pitchFamily="18" charset="0"/>
                        <a:ea typeface="Cambria Math" panose="02040503050406030204" pitchFamily="18" charset="0"/>
                      </a:rPr>
                      <m:t>𝑠</m:t>
                    </m:r>
                  </m:oMath>
                </a14:m>
                <a:endParaRPr lang="en-US" dirty="0">
                  <a:solidFill>
                    <a:schemeClr val="bg1"/>
                  </a:solidFill>
                  <a:latin typeface="Garamond" panose="02020404030301010803" pitchFamily="18" charset="0"/>
                </a:endParaRPr>
              </a:p>
            </p:txBody>
          </p:sp>
        </mc:Choice>
        <mc:Fallback xmlns="">
          <p:sp>
            <p:nvSpPr>
              <p:cNvPr id="19" name="TextBox 18">
                <a:extLst>
                  <a:ext uri="{FF2B5EF4-FFF2-40B4-BE49-F238E27FC236}">
                    <a16:creationId xmlns:a16="http://schemas.microsoft.com/office/drawing/2014/main" id="{1EC46EE4-9CE2-D1B0-1602-05A5097F3193}"/>
                  </a:ext>
                </a:extLst>
              </p:cNvPr>
              <p:cNvSpPr txBox="1">
                <a:spLocks noRot="1" noChangeAspect="1" noMove="1" noResize="1" noEditPoints="1" noAdjustHandles="1" noChangeArrowheads="1" noChangeShapeType="1" noTextEdit="1"/>
              </p:cNvSpPr>
              <p:nvPr/>
            </p:nvSpPr>
            <p:spPr>
              <a:xfrm>
                <a:off x="440069" y="1905851"/>
                <a:ext cx="533392" cy="262944"/>
              </a:xfrm>
              <a:prstGeom prst="rect">
                <a:avLst/>
              </a:prstGeom>
              <a:blipFill>
                <a:blip r:embed="rId3"/>
                <a:stretch>
                  <a:fillRect l="-2326" t="-4762" r="-11628" b="-4285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10043EBF-992F-3EA9-3369-2A4FC96F7185}"/>
              </a:ext>
            </a:extLst>
          </p:cNvPr>
          <p:cNvSpPr txBox="1"/>
          <p:nvPr/>
        </p:nvSpPr>
        <p:spPr>
          <a:xfrm>
            <a:off x="548995" y="1293352"/>
            <a:ext cx="531639" cy="262944"/>
          </a:xfrm>
          <a:prstGeom prst="rect">
            <a:avLst/>
          </a:prstGeom>
          <a:noFill/>
        </p:spPr>
        <p:txBody>
          <a:bodyPr wrap="none" rtlCol="0">
            <a:spAutoFit/>
          </a:bodyPr>
          <a:lstStyle/>
          <a:p>
            <a:r>
              <a:rPr lang="en-US" dirty="0">
                <a:solidFill>
                  <a:schemeClr val="bg1"/>
                </a:solidFill>
                <a:latin typeface="Garamond" panose="02020404030301010803" pitchFamily="18" charset="0"/>
              </a:rPr>
              <a:t>50 km</a:t>
            </a:r>
          </a:p>
        </p:txBody>
      </p:sp>
      <p:sp>
        <p:nvSpPr>
          <p:cNvPr id="22" name="Rectangle 21">
            <a:extLst>
              <a:ext uri="{FF2B5EF4-FFF2-40B4-BE49-F238E27FC236}">
                <a16:creationId xmlns:a16="http://schemas.microsoft.com/office/drawing/2014/main" id="{47BD5F1D-7EDA-2905-5DDB-21FA94EFBB5B}"/>
              </a:ext>
            </a:extLst>
          </p:cNvPr>
          <p:cNvSpPr/>
          <p:nvPr/>
        </p:nvSpPr>
        <p:spPr>
          <a:xfrm rot="16200000" flipV="1">
            <a:off x="-161507" y="1804172"/>
            <a:ext cx="1184393" cy="390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7247BE-D9A5-90D7-9C28-3CCE5029596D}"/>
              </a:ext>
            </a:extLst>
          </p:cNvPr>
          <p:cNvSpPr/>
          <p:nvPr/>
        </p:nvSpPr>
        <p:spPr>
          <a:xfrm>
            <a:off x="450220" y="1239825"/>
            <a:ext cx="719103" cy="53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88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F56411-ACEB-6852-0BC9-E3D2B9D31D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3F262A-AFD6-462E-2933-1A0D845DA6A1}"/>
              </a:ext>
            </a:extLst>
          </p:cNvPr>
          <p:cNvPicPr>
            <a:picLocks noChangeAspect="1"/>
          </p:cNvPicPr>
          <p:nvPr/>
        </p:nvPicPr>
        <p:blipFill>
          <a:blip r:embed="rId3"/>
          <a:srcRect l="3333" t="6198"/>
          <a:stretch/>
        </p:blipFill>
        <p:spPr>
          <a:xfrm>
            <a:off x="152400" y="1133061"/>
            <a:ext cx="8839200" cy="3268317"/>
          </a:xfrm>
          <a:prstGeom prst="rect">
            <a:avLst/>
          </a:prstGeom>
        </p:spPr>
      </p:pic>
      <p:sp>
        <p:nvSpPr>
          <p:cNvPr id="7" name="Google Shape;418;p52">
            <a:extLst>
              <a:ext uri="{FF2B5EF4-FFF2-40B4-BE49-F238E27FC236}">
                <a16:creationId xmlns:a16="http://schemas.microsoft.com/office/drawing/2014/main" id="{D092939D-AE69-0151-EAE1-0F60C5A56111}"/>
              </a:ext>
            </a:extLst>
          </p:cNvPr>
          <p:cNvSpPr txBox="1">
            <a:spLocks noGrp="1"/>
          </p:cNvSpPr>
          <p:nvPr>
            <p:ph type="title"/>
          </p:nvPr>
        </p:nvSpPr>
        <p:spPr>
          <a:xfrm>
            <a:off x="0" y="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latin typeface="Garamond"/>
                <a:ea typeface="Garamond"/>
                <a:cs typeface="Garamond"/>
                <a:sym typeface="Garamond"/>
              </a:rPr>
              <a:t>SHARAD ID 7858301 (120° roll): SXR Resolution </a:t>
            </a:r>
            <a:endParaRPr sz="2355" dirty="0">
              <a:solidFill>
                <a:schemeClr val="bg1"/>
              </a:solidFill>
              <a:latin typeface="Garamond"/>
              <a:ea typeface="Garamond"/>
              <a:cs typeface="Garamond"/>
              <a:sym typeface="Garamond"/>
            </a:endParaRPr>
          </a:p>
        </p:txBody>
      </p:sp>
      <p:cxnSp>
        <p:nvCxnSpPr>
          <p:cNvPr id="8" name="Straight Arrow Connector 7">
            <a:extLst>
              <a:ext uri="{FF2B5EF4-FFF2-40B4-BE49-F238E27FC236}">
                <a16:creationId xmlns:a16="http://schemas.microsoft.com/office/drawing/2014/main" id="{0CFEAD9B-20FD-7E73-23EA-497EB19AAE02}"/>
              </a:ext>
            </a:extLst>
          </p:cNvPr>
          <p:cNvCxnSpPr>
            <a:cxnSpLocks/>
          </p:cNvCxnSpPr>
          <p:nvPr/>
        </p:nvCxnSpPr>
        <p:spPr>
          <a:xfrm flipV="1">
            <a:off x="3958288" y="3765938"/>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74B8C4-FF94-D92E-4ED1-12AC05BCC055}"/>
              </a:ext>
            </a:extLst>
          </p:cNvPr>
          <p:cNvCxnSpPr>
            <a:cxnSpLocks/>
          </p:cNvCxnSpPr>
          <p:nvPr/>
        </p:nvCxnSpPr>
        <p:spPr>
          <a:xfrm flipV="1">
            <a:off x="2960977" y="3397080"/>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CDF35B-31D8-AFA2-2BF9-3D22EC89BD08}"/>
              </a:ext>
            </a:extLst>
          </p:cNvPr>
          <p:cNvCxnSpPr>
            <a:cxnSpLocks/>
          </p:cNvCxnSpPr>
          <p:nvPr/>
        </p:nvCxnSpPr>
        <p:spPr>
          <a:xfrm flipV="1">
            <a:off x="2539154" y="3397080"/>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7CA605-7955-8428-B12F-BAF6231E1B96}"/>
              </a:ext>
            </a:extLst>
          </p:cNvPr>
          <p:cNvCxnSpPr>
            <a:cxnSpLocks/>
          </p:cNvCxnSpPr>
          <p:nvPr/>
        </p:nvCxnSpPr>
        <p:spPr>
          <a:xfrm flipV="1">
            <a:off x="3370748" y="3397080"/>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38139C-DECC-5DDD-7A5B-B8E0B4236ED3}"/>
              </a:ext>
            </a:extLst>
          </p:cNvPr>
          <p:cNvCxnSpPr>
            <a:cxnSpLocks/>
          </p:cNvCxnSpPr>
          <p:nvPr/>
        </p:nvCxnSpPr>
        <p:spPr>
          <a:xfrm flipV="1">
            <a:off x="5775140" y="3765938"/>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FEA503-C77A-EECA-50C1-4BC615859B3F}"/>
              </a:ext>
            </a:extLst>
          </p:cNvPr>
          <p:cNvCxnSpPr>
            <a:cxnSpLocks/>
          </p:cNvCxnSpPr>
          <p:nvPr/>
        </p:nvCxnSpPr>
        <p:spPr>
          <a:xfrm flipV="1">
            <a:off x="6323511" y="3657094"/>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8EED3C7-D162-274E-730D-4DB6AC6188B9}"/>
              </a:ext>
            </a:extLst>
          </p:cNvPr>
          <p:cNvCxnSpPr>
            <a:cxnSpLocks/>
          </p:cNvCxnSpPr>
          <p:nvPr/>
        </p:nvCxnSpPr>
        <p:spPr>
          <a:xfrm flipV="1">
            <a:off x="6938167" y="3472665"/>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5DB2632-2AB8-2350-0D9E-CF93855DCB08}"/>
              </a:ext>
            </a:extLst>
          </p:cNvPr>
          <p:cNvCxnSpPr>
            <a:cxnSpLocks/>
          </p:cNvCxnSpPr>
          <p:nvPr/>
        </p:nvCxnSpPr>
        <p:spPr>
          <a:xfrm flipV="1">
            <a:off x="4365047" y="3808265"/>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3AE102-BF97-9E59-0A62-AB10DC92273A}"/>
              </a:ext>
            </a:extLst>
          </p:cNvPr>
          <p:cNvCxnSpPr>
            <a:cxnSpLocks/>
          </p:cNvCxnSpPr>
          <p:nvPr/>
        </p:nvCxnSpPr>
        <p:spPr>
          <a:xfrm flipV="1">
            <a:off x="5284018" y="3859664"/>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F452C6-5932-376A-4C5F-B0F194B94BD8}"/>
              </a:ext>
            </a:extLst>
          </p:cNvPr>
          <p:cNvCxnSpPr>
            <a:cxnSpLocks/>
          </p:cNvCxnSpPr>
          <p:nvPr/>
        </p:nvCxnSpPr>
        <p:spPr>
          <a:xfrm flipV="1">
            <a:off x="4835078" y="3859664"/>
            <a:ext cx="0" cy="368859"/>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C660FD-38E1-E495-5791-DDACAB8B0B7F}"/>
              </a:ext>
            </a:extLst>
          </p:cNvPr>
          <p:cNvSpPr txBox="1"/>
          <p:nvPr/>
        </p:nvSpPr>
        <p:spPr>
          <a:xfrm>
            <a:off x="630981" y="4257432"/>
            <a:ext cx="8408193" cy="461665"/>
          </a:xfrm>
          <a:prstGeom prst="rect">
            <a:avLst/>
          </a:prstGeom>
          <a:noFill/>
        </p:spPr>
        <p:txBody>
          <a:bodyPr wrap="square" rtlCol="0">
            <a:spAutoFit/>
          </a:bodyPr>
          <a:lstStyle/>
          <a:p>
            <a:pPr marL="114300" lvl="0" algn="ctr" rtl="0">
              <a:spcBef>
                <a:spcPts val="0"/>
              </a:spcBef>
              <a:spcAft>
                <a:spcPts val="0"/>
              </a:spcAft>
              <a:buSzPts val="1800"/>
            </a:pPr>
            <a:r>
              <a:rPr lang="en-US" sz="1200" dirty="0">
                <a:solidFill>
                  <a:schemeClr val="bg1"/>
                </a:solidFill>
                <a:latin typeface="Garamond" panose="02020404030301010803" pitchFamily="18" charset="0"/>
              </a:rPr>
              <a:t>The SHARAD VLR observation over the Eumenides Dorsum section of the Medusae Fossae formation enabled the full basal reflection of the northern mound to be traced with a higher accuracy thanks to the improvement in resolution and SNR. </a:t>
            </a:r>
          </a:p>
        </p:txBody>
      </p:sp>
      <p:cxnSp>
        <p:nvCxnSpPr>
          <p:cNvPr id="19" name="Straight Arrow Connector 18">
            <a:extLst>
              <a:ext uri="{FF2B5EF4-FFF2-40B4-BE49-F238E27FC236}">
                <a16:creationId xmlns:a16="http://schemas.microsoft.com/office/drawing/2014/main" id="{1F294B38-961D-F3F6-3A52-D82A32532EE4}"/>
              </a:ext>
            </a:extLst>
          </p:cNvPr>
          <p:cNvCxnSpPr>
            <a:cxnSpLocks/>
          </p:cNvCxnSpPr>
          <p:nvPr/>
        </p:nvCxnSpPr>
        <p:spPr>
          <a:xfrm>
            <a:off x="7404355" y="1284034"/>
            <a:ext cx="472676" cy="107003"/>
          </a:xfrm>
          <a:prstGeom prst="straightConnector1">
            <a:avLst/>
          </a:prstGeom>
          <a:ln>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C060E5-CD31-07B5-EE6E-26A83A773913}"/>
              </a:ext>
            </a:extLst>
          </p:cNvPr>
          <p:cNvSpPr txBox="1"/>
          <p:nvPr/>
        </p:nvSpPr>
        <p:spPr>
          <a:xfrm>
            <a:off x="6431431" y="771442"/>
            <a:ext cx="1871706" cy="477054"/>
          </a:xfrm>
          <a:prstGeom prst="rect">
            <a:avLst/>
          </a:prstGeom>
          <a:noFill/>
        </p:spPr>
        <p:txBody>
          <a:bodyPr wrap="square" rtlCol="0">
            <a:spAutoFit/>
          </a:bodyPr>
          <a:lstStyle/>
          <a:p>
            <a:r>
              <a:rPr lang="en-US" dirty="0">
                <a:solidFill>
                  <a:schemeClr val="bg1"/>
                </a:solidFill>
                <a:latin typeface="Garamond" panose="02020404030301010803" pitchFamily="18" charset="0"/>
              </a:rPr>
              <a:t>New reflection? </a:t>
            </a:r>
          </a:p>
          <a:p>
            <a:r>
              <a:rPr lang="en-US" sz="1100" dirty="0">
                <a:solidFill>
                  <a:schemeClr val="bg1"/>
                </a:solidFill>
                <a:latin typeface="Garamond" panose="02020404030301010803" pitchFamily="18" charset="0"/>
              </a:rPr>
              <a:t>(requires further investigation)</a:t>
            </a:r>
            <a:endParaRPr lang="en-US" sz="1100" dirty="0">
              <a:solidFill>
                <a:srgbClr val="FF0000"/>
              </a:solidFill>
              <a:latin typeface="Garamond" panose="02020404030301010803" pitchFamily="18" charset="0"/>
            </a:endParaRPr>
          </a:p>
        </p:txBody>
      </p:sp>
      <p:sp>
        <p:nvSpPr>
          <p:cNvPr id="30" name="TextBox 29">
            <a:extLst>
              <a:ext uri="{FF2B5EF4-FFF2-40B4-BE49-F238E27FC236}">
                <a16:creationId xmlns:a16="http://schemas.microsoft.com/office/drawing/2014/main" id="{166BF058-C326-E380-5E67-BB2BAEE7B845}"/>
              </a:ext>
            </a:extLst>
          </p:cNvPr>
          <p:cNvSpPr txBox="1"/>
          <p:nvPr/>
        </p:nvSpPr>
        <p:spPr>
          <a:xfrm>
            <a:off x="681799" y="638122"/>
            <a:ext cx="4943492" cy="523220"/>
          </a:xfrm>
          <a:prstGeom prst="rect">
            <a:avLst/>
          </a:prstGeom>
          <a:noFill/>
        </p:spPr>
        <p:txBody>
          <a:bodyPr wrap="square">
            <a:spAutoFit/>
          </a:bodyPr>
          <a:lstStyle/>
          <a:p>
            <a:pPr marL="114300" lvl="0" algn="l" rtl="0">
              <a:spcBef>
                <a:spcPts val="0"/>
              </a:spcBef>
              <a:spcAft>
                <a:spcPts val="0"/>
              </a:spcAft>
              <a:buSzPts val="1800"/>
            </a:pPr>
            <a:r>
              <a:rPr lang="en-US" dirty="0">
                <a:solidFill>
                  <a:schemeClr val="bg1"/>
                </a:solidFill>
                <a:latin typeface="Garamond" panose="02020404030301010803" pitchFamily="18" charset="0"/>
              </a:rPr>
              <a:t>There is a substantial improvement in signal-to-noise ratio (S/N) throughout the observation relative to VLR collected data.</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F42D7C-5AFD-3E68-BC50-A39918A4BAE0}"/>
                  </a:ext>
                </a:extLst>
              </p:cNvPr>
              <p:cNvSpPr txBox="1"/>
              <p:nvPr/>
            </p:nvSpPr>
            <p:spPr>
              <a:xfrm>
                <a:off x="440069" y="1905851"/>
                <a:ext cx="533392" cy="262944"/>
              </a:xfrm>
              <a:prstGeom prst="rect">
                <a:avLst/>
              </a:prstGeom>
              <a:noFill/>
            </p:spPr>
            <p:txBody>
              <a:bodyPr wrap="none" rtlCol="0">
                <a:spAutoFit/>
              </a:bodyPr>
              <a:lstStyle/>
              <a:p>
                <a:r>
                  <a:rPr lang="en-US" dirty="0">
                    <a:solidFill>
                      <a:schemeClr val="bg1"/>
                    </a:solidFill>
                    <a:latin typeface="Garamond" panose="02020404030301010803" pitchFamily="18" charset="0"/>
                  </a:rPr>
                  <a:t>7.5 </a:t>
                </a:r>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𝜇</m:t>
                    </m:r>
                    <m:r>
                      <a:rPr lang="en-US" b="0" i="1" smtClean="0">
                        <a:solidFill>
                          <a:schemeClr val="bg1"/>
                        </a:solidFill>
                        <a:latin typeface="Cambria Math" panose="02040503050406030204" pitchFamily="18" charset="0"/>
                        <a:ea typeface="Cambria Math" panose="02040503050406030204" pitchFamily="18" charset="0"/>
                      </a:rPr>
                      <m:t>𝑠</m:t>
                    </m:r>
                  </m:oMath>
                </a14:m>
                <a:endParaRPr lang="en-US" dirty="0">
                  <a:solidFill>
                    <a:schemeClr val="bg1"/>
                  </a:solidFill>
                  <a:latin typeface="Garamond" panose="02020404030301010803" pitchFamily="18" charset="0"/>
                </a:endParaRPr>
              </a:p>
            </p:txBody>
          </p:sp>
        </mc:Choice>
        <mc:Fallback xmlns="">
          <p:sp>
            <p:nvSpPr>
              <p:cNvPr id="20" name="TextBox 19">
                <a:extLst>
                  <a:ext uri="{FF2B5EF4-FFF2-40B4-BE49-F238E27FC236}">
                    <a16:creationId xmlns:a16="http://schemas.microsoft.com/office/drawing/2014/main" id="{F6F42D7C-5AFD-3E68-BC50-A39918A4BAE0}"/>
                  </a:ext>
                </a:extLst>
              </p:cNvPr>
              <p:cNvSpPr txBox="1">
                <a:spLocks noRot="1" noChangeAspect="1" noMove="1" noResize="1" noEditPoints="1" noAdjustHandles="1" noChangeArrowheads="1" noChangeShapeType="1" noTextEdit="1"/>
              </p:cNvSpPr>
              <p:nvPr/>
            </p:nvSpPr>
            <p:spPr>
              <a:xfrm>
                <a:off x="440069" y="1905851"/>
                <a:ext cx="533392" cy="262944"/>
              </a:xfrm>
              <a:prstGeom prst="rect">
                <a:avLst/>
              </a:prstGeom>
              <a:blipFill>
                <a:blip r:embed="rId4"/>
                <a:stretch>
                  <a:fillRect l="-2326" t="-4762" r="-11628" b="-4285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AB88EE0-207D-370D-804E-BE77460212DB}"/>
              </a:ext>
            </a:extLst>
          </p:cNvPr>
          <p:cNvSpPr txBox="1"/>
          <p:nvPr/>
        </p:nvSpPr>
        <p:spPr>
          <a:xfrm>
            <a:off x="548995" y="1293352"/>
            <a:ext cx="531639" cy="262944"/>
          </a:xfrm>
          <a:prstGeom prst="rect">
            <a:avLst/>
          </a:prstGeom>
          <a:noFill/>
        </p:spPr>
        <p:txBody>
          <a:bodyPr wrap="none" rtlCol="0">
            <a:spAutoFit/>
          </a:bodyPr>
          <a:lstStyle/>
          <a:p>
            <a:r>
              <a:rPr lang="en-US" dirty="0">
                <a:solidFill>
                  <a:schemeClr val="bg1"/>
                </a:solidFill>
                <a:latin typeface="Garamond" panose="02020404030301010803" pitchFamily="18" charset="0"/>
              </a:rPr>
              <a:t>50 km</a:t>
            </a:r>
          </a:p>
        </p:txBody>
      </p:sp>
      <p:sp>
        <p:nvSpPr>
          <p:cNvPr id="24" name="Rectangle 23">
            <a:extLst>
              <a:ext uri="{FF2B5EF4-FFF2-40B4-BE49-F238E27FC236}">
                <a16:creationId xmlns:a16="http://schemas.microsoft.com/office/drawing/2014/main" id="{B620D681-3022-E14F-519B-278AB1212EFF}"/>
              </a:ext>
            </a:extLst>
          </p:cNvPr>
          <p:cNvSpPr/>
          <p:nvPr/>
        </p:nvSpPr>
        <p:spPr>
          <a:xfrm rot="16200000" flipV="1">
            <a:off x="-161507" y="1804172"/>
            <a:ext cx="1184393" cy="390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7BB4DE-164F-5A67-C130-5EA86EF76631}"/>
              </a:ext>
            </a:extLst>
          </p:cNvPr>
          <p:cNvSpPr/>
          <p:nvPr/>
        </p:nvSpPr>
        <p:spPr>
          <a:xfrm>
            <a:off x="450220" y="1239825"/>
            <a:ext cx="719103" cy="53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01355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16615</TotalTime>
  <Words>1958</Words>
  <Application>Microsoft Macintosh PowerPoint</Application>
  <PresentationFormat>On-screen Show (16:9)</PresentationFormat>
  <Paragraphs>170</Paragraphs>
  <Slides>20</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Arial</vt:lpstr>
      <vt:lpstr>Avenir Book</vt:lpstr>
      <vt:lpstr>Calibri</vt:lpstr>
      <vt:lpstr>Cambria Math</vt:lpstr>
      <vt:lpstr>Garamond</vt:lpstr>
      <vt:lpstr>Google Sans</vt:lpstr>
      <vt:lpstr>Helvetica Neue</vt:lpstr>
      <vt:lpstr>Helvetica Neue Light</vt:lpstr>
      <vt:lpstr>Helvetica Neue Thin</vt:lpstr>
      <vt:lpstr>Open Sans</vt:lpstr>
      <vt:lpstr>Roboto</vt:lpstr>
      <vt:lpstr>Tahoma</vt:lpstr>
      <vt:lpstr>Trebuchet MS</vt:lpstr>
      <vt:lpstr>Simple Light</vt:lpstr>
      <vt:lpstr>PowerPoint Presentation</vt:lpstr>
      <vt:lpstr>PowerPoint Presentation</vt:lpstr>
      <vt:lpstr>PowerPoint Presentation</vt:lpstr>
      <vt:lpstr>                        First VLR Test: Eumenides Dorsum</vt:lpstr>
      <vt:lpstr>                                                VLR#1 7858301  vs  SHARAD ID 5725702</vt:lpstr>
      <vt:lpstr>      VLR#1 7858301 vs 5725702: Before and After Processing </vt:lpstr>
      <vt:lpstr>SHARAD ID 5725702 (0° roll) </vt:lpstr>
      <vt:lpstr>SHARAD ID 7858301 (120° roll): Std Resolution </vt:lpstr>
      <vt:lpstr>SHARAD ID 7858301 (120° roll): SXR Resolution </vt:lpstr>
      <vt:lpstr>PowerPoint Presentation</vt:lpstr>
      <vt:lpstr>PowerPoint Presentation</vt:lpstr>
      <vt:lpstr>                        Second VLR Test:  7983501 vs 0224401 </vt:lpstr>
      <vt:lpstr>PowerPoint Presentation</vt:lpstr>
      <vt:lpstr>PowerPoint Presentation</vt:lpstr>
      <vt:lpstr>PowerPoint Presentation</vt:lpstr>
      <vt:lpstr>                        Third VLR Test: 8503001 vs 5522601 </vt:lpstr>
      <vt:lpstr>   VLR#3 (8503001) vs SHARAD 0° roll (5522601) </vt:lpstr>
      <vt:lpstr>   VLR#3 (8503001) STD vs SXR resolution</vt:lpstr>
      <vt:lpstr>What We Learned – And Why It Matters…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Raguso, Maria C (3226)</cp:lastModifiedBy>
  <cp:revision>507</cp:revision>
  <dcterms:modified xsi:type="dcterms:W3CDTF">2025-04-29T10:31:41Z</dcterms:modified>
</cp:coreProperties>
</file>