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4" r:id="rId1"/>
  </p:sldMasterIdLst>
  <p:notesMasterIdLst>
    <p:notesMasterId r:id="rId18"/>
  </p:notesMasterIdLst>
  <p:handoutMasterIdLst>
    <p:handoutMasterId r:id="rId19"/>
  </p:handoutMasterIdLst>
  <p:sldIdLst>
    <p:sldId id="388" r:id="rId2"/>
    <p:sldId id="369" r:id="rId3"/>
    <p:sldId id="284" r:id="rId4"/>
    <p:sldId id="288" r:id="rId5"/>
    <p:sldId id="392" r:id="rId6"/>
    <p:sldId id="389" r:id="rId7"/>
    <p:sldId id="283" r:id="rId8"/>
    <p:sldId id="287" r:id="rId9"/>
    <p:sldId id="293" r:id="rId10"/>
    <p:sldId id="391" r:id="rId11"/>
    <p:sldId id="393" r:id="rId12"/>
    <p:sldId id="371" r:id="rId13"/>
    <p:sldId id="373" r:id="rId14"/>
    <p:sldId id="380" r:id="rId15"/>
    <p:sldId id="387" r:id="rId16"/>
    <p:sldId id="285" r:id="rId17"/>
  </p:sldIdLst>
  <p:sldSz cx="9144000" cy="6858000" type="screen4x3"/>
  <p:notesSz cx="6858000" cy="9674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E55E2"/>
    <a:srgbClr val="800080"/>
    <a:srgbClr val="FFFF00"/>
    <a:srgbClr val="000000"/>
    <a:srgbClr val="CC0066"/>
    <a:srgbClr val="C0C0C0"/>
    <a:srgbClr val="DDDDD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22" autoAdjust="0"/>
    <p:restoredTop sz="90929"/>
  </p:normalViewPr>
  <p:slideViewPr>
    <p:cSldViewPr>
      <p:cViewPr varScale="1">
        <p:scale>
          <a:sx n="97" d="100"/>
          <a:sy n="97" d="100"/>
        </p:scale>
        <p:origin x="76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90038"/>
            <a:ext cx="297180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190038"/>
            <a:ext cx="297180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69B6CF9-7A7A-4AD2-B748-1316B368D0DB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15711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1925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307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1400" y="762000"/>
            <a:ext cx="4775200" cy="358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25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72000"/>
            <a:ext cx="5029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noProof="0"/>
              <a:t>Click to edit Master text styles</a:t>
            </a:r>
          </a:p>
          <a:p>
            <a:pPr lvl="1"/>
            <a:r>
              <a:rPr lang="en-US" altLang="es-ES" noProof="0"/>
              <a:t>Second level</a:t>
            </a:r>
          </a:p>
          <a:p>
            <a:pPr lvl="2"/>
            <a:r>
              <a:rPr lang="en-US" altLang="es-ES" noProof="0"/>
              <a:t>Third level</a:t>
            </a:r>
          </a:p>
          <a:p>
            <a:pPr lvl="3"/>
            <a:r>
              <a:rPr lang="en-US" altLang="es-ES" noProof="0"/>
              <a:t>Fourth level</a:t>
            </a:r>
          </a:p>
          <a:p>
            <a:pPr lvl="4"/>
            <a:r>
              <a:rPr lang="en-US" altLang="es-ES" noProof="0"/>
              <a:t>Fifth level</a:t>
            </a:r>
          </a:p>
        </p:txBody>
      </p:sp>
      <p:sp>
        <p:nvSpPr>
          <p:cNvPr id="1925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02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1925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202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A34736B-2142-4029-BCB3-150C2E5940C3}" type="slidenum">
              <a:rPr lang="en-US" altLang="es-ES"/>
              <a:pPr>
                <a:defRPr/>
              </a:pPr>
              <a:t>‹#›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0053501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46D1C8C-A8BF-44A4-A35D-4B4231DEAC35}" type="slidenum">
              <a:rPr lang="en-US" altLang="es-ES" smtClean="0"/>
              <a:pPr/>
              <a:t>1</a:t>
            </a:fld>
            <a:endParaRPr lang="en-US" altLang="es-E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47225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4736B-2142-4029-BCB3-150C2E5940C3}" type="slidenum">
              <a:rPr lang="en-US" altLang="es-ES" smtClean="0"/>
              <a:pPr>
                <a:defRPr/>
              </a:pPr>
              <a:t>2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84894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4736B-2142-4029-BCB3-150C2E5940C3}" type="slidenum">
              <a:rPr lang="en-US" altLang="es-ES" smtClean="0"/>
              <a:pPr>
                <a:defRPr/>
              </a:pPr>
              <a:t>6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580909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4736B-2142-4029-BCB3-150C2E5940C3}" type="slidenum">
              <a:rPr lang="en-US" altLang="es-ES" smtClean="0"/>
              <a:pPr>
                <a:defRPr/>
              </a:pPr>
              <a:t>10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51770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27A9E-A74C-43DD-A226-B08F822871BC}" type="slidenum">
              <a:rPr lang="en-US" altLang="es-ES" smtClean="0"/>
              <a:pPr>
                <a:defRPr/>
              </a:pPr>
              <a:t>‹#›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39742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02440-E04D-401D-A6DA-5A826978E40F}" type="slidenum">
              <a:rPr lang="en-US" altLang="es-ES" smtClean="0"/>
              <a:pPr>
                <a:defRPr/>
              </a:pPr>
              <a:t>‹#›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721241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54A649-DB3C-44DE-B471-3C95EBFA6A5A}" type="slidenum">
              <a:rPr lang="en-US" altLang="es-ES" smtClean="0"/>
              <a:pPr>
                <a:defRPr/>
              </a:pPr>
              <a:t>‹#›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45684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39446-B3FD-45F9-9463-CD44726C1B6B}" type="slidenum">
              <a:rPr lang="en-US" altLang="es-ES" smtClean="0"/>
              <a:pPr>
                <a:defRPr/>
              </a:pPr>
              <a:t>‹#›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97473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67FC9F-7675-42AF-9610-B67937EC9C30}" type="slidenum">
              <a:rPr lang="en-US" altLang="es-ES" smtClean="0"/>
              <a:pPr>
                <a:defRPr/>
              </a:pPr>
              <a:t>‹#›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75485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5CDA84-D178-4247-ADF7-A9731EB34161}" type="slidenum">
              <a:rPr lang="en-US" altLang="es-ES" smtClean="0"/>
              <a:pPr>
                <a:defRPr/>
              </a:pPr>
              <a:t>‹#›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562674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096592-0B52-4534-9D37-7097737CCFCB}" type="slidenum">
              <a:rPr lang="en-US" altLang="es-ES" smtClean="0"/>
              <a:pPr>
                <a:defRPr/>
              </a:pPr>
              <a:t>‹#›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8738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61F194-B154-4532-A1D6-D0DE8F88EEC6}" type="slidenum">
              <a:rPr lang="en-US" altLang="es-ES" smtClean="0"/>
              <a:pPr>
                <a:defRPr/>
              </a:pPr>
              <a:t>‹#›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510821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65097-634B-47ED-9CF3-C78C36CE225C}" type="slidenum">
              <a:rPr lang="en-US" altLang="es-ES" smtClean="0"/>
              <a:pPr>
                <a:defRPr/>
              </a:pPr>
              <a:t>‹#›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76345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42F906-8124-4718-A4C9-7C464EF0B926}" type="slidenum">
              <a:rPr lang="en-US" altLang="es-ES" smtClean="0"/>
              <a:pPr>
                <a:defRPr/>
              </a:pPr>
              <a:t>‹#›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984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0CD53-F851-4056-AAAE-9991EDB2E293}" type="slidenum">
              <a:rPr lang="en-US" altLang="es-ES" smtClean="0"/>
              <a:pPr>
                <a:defRPr/>
              </a:pPr>
              <a:t>‹#›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74152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033172-65BE-4EC0-8E2B-A6AE4E2FD914}" type="slidenum">
              <a:rPr lang="en-US" altLang="es-ES" smtClean="0"/>
              <a:pPr>
                <a:defRPr/>
              </a:pPr>
              <a:t>‹#›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07581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ejrh.2021.100935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 altLang="es-ES" sz="2400" b="1" i="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s-ES" sz="36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altLang="es-ES" sz="36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altLang="es-ES" sz="36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19674"/>
            <a:ext cx="7767265" cy="521763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95536" y="188640"/>
            <a:ext cx="8352928" cy="6890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Lake Chad Basin Groundwater Modelling</a:t>
            </a:r>
            <a:endParaRPr lang="es-ES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5730" y="6340001"/>
            <a:ext cx="3912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IMDEA-Water, CSIC, UPM</a:t>
            </a:r>
            <a:r>
              <a:rPr lang="en-GB" altLang="es-ES" dirty="0">
                <a:latin typeface="Calibri" panose="020F0502020204030204" pitchFamily="34" charset="0"/>
                <a:cs typeface="Calibri" panose="020F0502020204030204" pitchFamily="34" charset="0"/>
              </a:rPr>
              <a:t>) (WB funding)</a:t>
            </a:r>
          </a:p>
        </p:txBody>
      </p:sp>
    </p:spTree>
    <p:extLst>
      <p:ext uri="{BB962C8B-B14F-4D97-AF65-F5344CB8AC3E}">
        <p14:creationId xmlns:p14="http://schemas.microsoft.com/office/powerpoint/2010/main" val="1894306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CD837FB-E567-4102-BD4A-75037BCC3A3B}"/>
              </a:ext>
            </a:extLst>
          </p:cNvPr>
          <p:cNvSpPr/>
          <p:nvPr/>
        </p:nvSpPr>
        <p:spPr>
          <a:xfrm>
            <a:off x="611559" y="398211"/>
            <a:ext cx="8044709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Independent </a:t>
            </a:r>
            <a:r>
              <a:rPr lang="en-US" sz="2400" b="1" i="1" dirty="0" smtClean="0">
                <a:solidFill>
                  <a:schemeClr val="tx1"/>
                </a:solidFill>
              </a:rPr>
              <a:t>estimation </a:t>
            </a:r>
            <a:r>
              <a:rPr lang="en-US" sz="2400" b="1" i="1" dirty="0">
                <a:solidFill>
                  <a:schemeClr val="tx1"/>
                </a:solidFill>
              </a:rPr>
              <a:t>of </a:t>
            </a:r>
            <a:r>
              <a:rPr lang="en-US" sz="2400" b="1" i="1" dirty="0" smtClean="0">
                <a:solidFill>
                  <a:schemeClr val="tx1"/>
                </a:solidFill>
              </a:rPr>
              <a:t>natural </a:t>
            </a:r>
            <a:r>
              <a:rPr lang="en-US" sz="2400" b="1" i="1" dirty="0">
                <a:solidFill>
                  <a:schemeClr val="tx1"/>
                </a:solidFill>
              </a:rPr>
              <a:t>r</a:t>
            </a:r>
            <a:r>
              <a:rPr lang="en-US" sz="2400" b="1" i="1" dirty="0" smtClean="0">
                <a:solidFill>
                  <a:schemeClr val="tx1"/>
                </a:solidFill>
              </a:rPr>
              <a:t>echarge</a:t>
            </a:r>
            <a:endParaRPr lang="en-US" sz="2400" b="1" i="1" dirty="0">
              <a:solidFill>
                <a:schemeClr val="tx1"/>
              </a:solidFill>
            </a:endParaRPr>
          </a:p>
          <a:p>
            <a:pPr algn="ctr"/>
            <a:r>
              <a:rPr lang="es-ES" altLang="es-ES" sz="2400" b="1" i="1" dirty="0" smtClean="0">
                <a:solidFill>
                  <a:schemeClr val="tx1"/>
                </a:solidFill>
              </a:rPr>
              <a:t>(</a:t>
            </a:r>
            <a:r>
              <a:rPr lang="es-ES" altLang="es-ES" sz="2400" b="1" i="1" dirty="0" err="1" smtClean="0">
                <a:solidFill>
                  <a:schemeClr val="tx1"/>
                </a:solidFill>
              </a:rPr>
              <a:t>distributed</a:t>
            </a:r>
            <a:r>
              <a:rPr lang="es-ES" altLang="es-ES" sz="2400" b="1" i="1" dirty="0" smtClean="0">
                <a:solidFill>
                  <a:schemeClr val="tx1"/>
                </a:solidFill>
              </a:rPr>
              <a:t> </a:t>
            </a:r>
            <a:r>
              <a:rPr lang="es-ES" altLang="es-ES" sz="2400" b="1" i="1" dirty="0" err="1" smtClean="0">
                <a:solidFill>
                  <a:schemeClr val="tx1"/>
                </a:solidFill>
              </a:rPr>
              <a:t>model</a:t>
            </a:r>
            <a:r>
              <a:rPr lang="es-ES" altLang="es-ES" sz="2400" b="1" i="1" dirty="0" smtClean="0">
                <a:solidFill>
                  <a:schemeClr val="tx1"/>
                </a:solidFill>
              </a:rPr>
              <a:t>, GIS-BALAN) </a:t>
            </a:r>
            <a:endParaRPr lang="es-ES" sz="2400" i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680839"/>
            <a:ext cx="3436197" cy="4893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71" y="1772817"/>
            <a:ext cx="4742599" cy="4694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375170-5D00-48CF-B8AA-54A96232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39446-B3FD-45F9-9463-CD44726C1B6B}" type="slidenum">
              <a:rPr lang="en-US" altLang="es-ES" smtClean="0"/>
              <a:pPr>
                <a:defRPr/>
              </a:pPr>
              <a:t>10</a:t>
            </a:fld>
            <a:endParaRPr lang="en-US" altLang="es-ES"/>
          </a:p>
        </p:txBody>
      </p:sp>
      <p:sp>
        <p:nvSpPr>
          <p:cNvPr id="2" name="Rectangle 1"/>
          <p:cNvSpPr/>
          <p:nvPr/>
        </p:nvSpPr>
        <p:spPr>
          <a:xfrm>
            <a:off x="0" y="6521421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Salehi</a:t>
            </a:r>
            <a:r>
              <a:rPr lang="en-US" sz="1000" dirty="0"/>
              <a:t> </a:t>
            </a:r>
            <a:r>
              <a:rPr lang="en-US" sz="1000" dirty="0" err="1" smtClean="0"/>
              <a:t>Siavashani</a:t>
            </a:r>
            <a:r>
              <a:rPr lang="en-US" sz="1000" dirty="0" smtClean="0"/>
              <a:t> et </a:t>
            </a:r>
            <a:r>
              <a:rPr lang="en-US" sz="1000" dirty="0"/>
              <a:t>al. (2021). Assessment of CHADFDM satellite-based input dataset for the groundwater recharge estimation in arid and data scarce regions. </a:t>
            </a:r>
            <a:r>
              <a:rPr lang="en-US" sz="1000" i="1" dirty="0" err="1"/>
              <a:t>Hydrol</a:t>
            </a:r>
            <a:r>
              <a:rPr lang="en-US" sz="1000" i="1" dirty="0"/>
              <a:t>. Proc</a:t>
            </a:r>
            <a:r>
              <a:rPr lang="en-US" sz="1000" dirty="0"/>
              <a:t>. DOI: 10.1002/hyp.14250</a:t>
            </a:r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314571" y="6467617"/>
            <a:ext cx="7656513" cy="0"/>
          </a:xfrm>
          <a:prstGeom prst="lin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35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65097-634B-47ED-9CF3-C78C36CE225C}" type="slidenum">
              <a:rPr lang="en-US" altLang="es-ES" smtClean="0"/>
              <a:pPr>
                <a:defRPr/>
              </a:pPr>
              <a:t>11</a:t>
            </a:fld>
            <a:endParaRPr lang="en-US" altLang="es-ES"/>
          </a:p>
        </p:txBody>
      </p:sp>
      <p:sp>
        <p:nvSpPr>
          <p:cNvPr id="3" name="Rectángulo 4">
            <a:extLst>
              <a:ext uri="{FF2B5EF4-FFF2-40B4-BE49-F238E27FC236}">
                <a16:creationId xmlns:a16="http://schemas.microsoft.com/office/drawing/2014/main" id="{BCD837FB-E567-4102-BD4A-75037BCC3A3B}"/>
              </a:ext>
            </a:extLst>
          </p:cNvPr>
          <p:cNvSpPr/>
          <p:nvPr/>
        </p:nvSpPr>
        <p:spPr>
          <a:xfrm>
            <a:off x="2771800" y="118404"/>
            <a:ext cx="6045057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Independent </a:t>
            </a:r>
            <a:r>
              <a:rPr lang="en-US" sz="2400" b="1" i="1" dirty="0" smtClean="0">
                <a:solidFill>
                  <a:schemeClr val="tx1"/>
                </a:solidFill>
              </a:rPr>
              <a:t>estimation </a:t>
            </a:r>
            <a:r>
              <a:rPr lang="en-US" sz="2400" b="1" i="1" dirty="0">
                <a:solidFill>
                  <a:schemeClr val="tx1"/>
                </a:solidFill>
              </a:rPr>
              <a:t>of </a:t>
            </a:r>
            <a:r>
              <a:rPr lang="en-US" sz="2400" b="1" i="1" dirty="0" smtClean="0">
                <a:solidFill>
                  <a:schemeClr val="tx1"/>
                </a:solidFill>
              </a:rPr>
              <a:t>natural </a:t>
            </a:r>
            <a:r>
              <a:rPr lang="en-US" sz="2400" b="1" i="1" dirty="0">
                <a:solidFill>
                  <a:schemeClr val="tx1"/>
                </a:solidFill>
              </a:rPr>
              <a:t>r</a:t>
            </a:r>
            <a:r>
              <a:rPr lang="en-US" sz="2400" b="1" i="1" dirty="0" smtClean="0">
                <a:solidFill>
                  <a:schemeClr val="tx1"/>
                </a:solidFill>
              </a:rPr>
              <a:t>echarge</a:t>
            </a:r>
            <a:endParaRPr lang="en-US" sz="2400" b="1" i="1" dirty="0">
              <a:solidFill>
                <a:schemeClr val="tx1"/>
              </a:solidFill>
            </a:endParaRPr>
          </a:p>
          <a:p>
            <a:pPr algn="ctr"/>
            <a:r>
              <a:rPr lang="es-ES" altLang="es-ES" sz="2400" b="1" i="1" dirty="0" smtClean="0">
                <a:solidFill>
                  <a:schemeClr val="tx1"/>
                </a:solidFill>
              </a:rPr>
              <a:t>(HYDRUS</a:t>
            </a:r>
            <a:r>
              <a:rPr lang="es-ES" altLang="es-ES" sz="2400" b="1" i="1" dirty="0">
                <a:solidFill>
                  <a:schemeClr val="tx1"/>
                </a:solidFill>
              </a:rPr>
              <a:t>) </a:t>
            </a:r>
            <a:endParaRPr lang="es-ES" sz="2400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951" t="325"/>
          <a:stretch/>
        </p:blipFill>
        <p:spPr>
          <a:xfrm>
            <a:off x="107504" y="3140968"/>
            <a:ext cx="2278285" cy="3607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44" y="541949"/>
            <a:ext cx="2417182" cy="259901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384035" y="1841458"/>
            <a:ext cx="451662" cy="1443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038382"/>
            <a:ext cx="4444369" cy="49686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5789" y="6366661"/>
            <a:ext cx="58586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1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Salehi</a:t>
            </a:r>
            <a:r>
              <a:rPr lang="fr-FR" sz="1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00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Siavashani</a:t>
            </a:r>
            <a:r>
              <a:rPr lang="fr-FR" sz="1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et </a:t>
            </a:r>
            <a:r>
              <a:rPr lang="fr-FR" sz="1000" dirty="0">
                <a:latin typeface="Arial" panose="020B0604020202020204" pitchFamily="34" charset="0"/>
                <a:ea typeface="Times New Roman" panose="02020603050405020304" pitchFamily="18" charset="0"/>
              </a:rPr>
              <a:t>al.(2023)</a:t>
            </a:r>
            <a:r>
              <a:rPr lang="fr-FR" sz="10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</a:rPr>
              <a:t>Modeling </a:t>
            </a:r>
            <a:r>
              <a:rPr lang="en-US" sz="1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vadose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</a:rPr>
              <a:t> zone hydrological processes in naturally-occurring </a:t>
            </a:r>
            <a:r>
              <a:rPr lang="en-US" sz="1000" dirty="0" err="1">
                <a:latin typeface="Arial" panose="020B0604020202020204" pitchFamily="34" charset="0"/>
                <a:ea typeface="Times New Roman" panose="02020603050405020304" pitchFamily="18" charset="0"/>
              </a:rPr>
              <a:t>piezometric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</a:rPr>
              <a:t> depressions. The Chari-</a:t>
            </a:r>
            <a:r>
              <a:rPr lang="en-US" sz="1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Baguirmi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</a:rPr>
              <a:t> region, southeastern of the Lake Chad Basin, Republic of Chad. </a:t>
            </a:r>
            <a:r>
              <a:rPr lang="en-GB" sz="1000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Environ. </a:t>
            </a:r>
            <a:r>
              <a:rPr lang="en-GB" sz="1000" i="1" dirty="0">
                <a:latin typeface="Arial" panose="020B0604020202020204" pitchFamily="34" charset="0"/>
                <a:ea typeface="Times New Roman" panose="02020603050405020304" pitchFamily="18" charset="0"/>
              </a:rPr>
              <a:t>Earth </a:t>
            </a:r>
            <a:r>
              <a:rPr lang="en-GB" sz="1000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Sci.</a:t>
            </a:r>
            <a:r>
              <a:rPr lang="en-GB" sz="1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000" dirty="0">
                <a:latin typeface="Arial" panose="020B0604020202020204" pitchFamily="34" charset="0"/>
                <a:ea typeface="Times New Roman" panose="02020603050405020304" pitchFamily="18" charset="0"/>
              </a:rPr>
              <a:t>DOI: 10.1007/s12665-023-11100-0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2492129" y="6356350"/>
            <a:ext cx="6443870" cy="10311"/>
          </a:xfrm>
          <a:prstGeom prst="lin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677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409700" y="1319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1303701" y="184560"/>
            <a:ext cx="6536598" cy="58477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 sz="3200" b="1" i="1" dirty="0" err="1">
                <a:latin typeface="+mn-lt"/>
              </a:rPr>
              <a:t>The</a:t>
            </a:r>
            <a:r>
              <a:rPr lang="es-ES" altLang="es-ES" sz="3200" b="1" i="1" dirty="0">
                <a:latin typeface="+mn-lt"/>
              </a:rPr>
              <a:t> </a:t>
            </a:r>
            <a:r>
              <a:rPr lang="es-ES" altLang="es-ES" sz="3200" b="1" i="1" dirty="0" err="1">
                <a:latin typeface="+mn-lt"/>
              </a:rPr>
              <a:t>numerical</a:t>
            </a:r>
            <a:r>
              <a:rPr lang="es-ES" altLang="es-ES" sz="3200" b="1" i="1" dirty="0">
                <a:latin typeface="+mn-lt"/>
              </a:rPr>
              <a:t> model-3D </a:t>
            </a:r>
            <a:r>
              <a:rPr lang="es-ES" altLang="es-ES" sz="3200" b="1" i="1" dirty="0" err="1">
                <a:latin typeface="+mn-lt"/>
              </a:rPr>
              <a:t>steady-state</a:t>
            </a:r>
            <a:endParaRPr lang="es-ES" altLang="es-ES" sz="3200" b="1" i="1" dirty="0">
              <a:latin typeface="+mn-lt"/>
            </a:endParaRP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09447" y="6521315"/>
            <a:ext cx="7656513" cy="0"/>
          </a:xfrm>
          <a:prstGeom prst="lin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" name="Imagen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12669"/>
            <a:ext cx="4608512" cy="28364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73121" y="4488223"/>
            <a:ext cx="3364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domain</a:t>
            </a:r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x10 km </a:t>
            </a:r>
            <a:r>
              <a:rPr lang="es-ES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mesh</a:t>
            </a:r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s-ES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endParaRPr lang="es-ES" alt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699098"/>
            <a:ext cx="4009989" cy="36021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72200" y="5549170"/>
            <a:ext cx="1214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layers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4D6C12F-BFA9-4053-9233-228FF456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39446-B3FD-45F9-9463-CD44726C1B6B}" type="slidenum">
              <a:rPr lang="en-US" altLang="es-ES" smtClean="0"/>
              <a:pPr>
                <a:defRPr/>
              </a:pPr>
              <a:t>12</a:t>
            </a:fld>
            <a:endParaRPr lang="en-US" altLang="es-ES"/>
          </a:p>
        </p:txBody>
      </p:sp>
      <p:sp>
        <p:nvSpPr>
          <p:cNvPr id="5" name="Rectangle 4"/>
          <p:cNvSpPr/>
          <p:nvPr/>
        </p:nvSpPr>
        <p:spPr>
          <a:xfrm>
            <a:off x="165691" y="6492279"/>
            <a:ext cx="87484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Vaquero et al. (2021). The Lake Chad transboundary aquifer. Estimation of groundwater fluxes through international borders from regional numerical modeling. </a:t>
            </a:r>
            <a:r>
              <a:rPr lang="en-US" sz="10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Journ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of </a:t>
            </a:r>
            <a:r>
              <a:rPr lang="en-US" sz="10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Hydrol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Regional </a:t>
            </a:r>
            <a:r>
              <a:rPr lang="en-US" sz="10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Estudies</a:t>
            </a: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0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 tooltip="Persistent link using digital object identifier"/>
              </a:rPr>
              <a:t>https://doi.org/10.1016/j.ejrh.2021.100935</a:t>
            </a:r>
            <a:endParaRPr lang="en-US" sz="1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					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409700" y="1319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684213" y="469900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s-ES" altLang="es-ES" sz="2800" b="1" i="1" dirty="0">
              <a:solidFill>
                <a:srgbClr val="FFFF00"/>
              </a:solidFill>
            </a:endParaRPr>
          </a:p>
        </p:txBody>
      </p:sp>
      <p:pic>
        <p:nvPicPr>
          <p:cNvPr id="11" name="Picture 10" descr="C:\Users\lucila.candela\Desktop\All numerical layers_fin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4006"/>
            <a:ext cx="7775573" cy="57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37455" y="6228918"/>
            <a:ext cx="7669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ES" b="1" i="1" dirty="0" err="1">
                <a:solidFill>
                  <a:srgbClr val="00B0F0"/>
                </a:solidFill>
              </a:rPr>
              <a:t>Each</a:t>
            </a:r>
            <a:r>
              <a:rPr lang="es-ES" altLang="es-ES" b="1" i="1" dirty="0">
                <a:solidFill>
                  <a:srgbClr val="00B0F0"/>
                </a:solidFill>
              </a:rPr>
              <a:t> </a:t>
            </a:r>
            <a:r>
              <a:rPr lang="es-ES" altLang="es-ES" b="1" i="1" dirty="0" err="1">
                <a:solidFill>
                  <a:srgbClr val="00B0F0"/>
                </a:solidFill>
              </a:rPr>
              <a:t>layer</a:t>
            </a:r>
            <a:r>
              <a:rPr lang="es-ES" altLang="es-ES" b="1" i="1" dirty="0">
                <a:solidFill>
                  <a:srgbClr val="00B0F0"/>
                </a:solidFill>
              </a:rPr>
              <a:t> </a:t>
            </a:r>
            <a:r>
              <a:rPr lang="es-ES" altLang="es-ES" b="1" i="1" dirty="0" err="1">
                <a:solidFill>
                  <a:srgbClr val="00B0F0"/>
                </a:solidFill>
              </a:rPr>
              <a:t>is</a:t>
            </a:r>
            <a:r>
              <a:rPr lang="es-ES" altLang="es-ES" b="1" i="1" dirty="0">
                <a:solidFill>
                  <a:srgbClr val="00B0F0"/>
                </a:solidFill>
              </a:rPr>
              <a:t> </a:t>
            </a:r>
            <a:r>
              <a:rPr lang="es-ES" altLang="es-ES" b="1" i="1" dirty="0" err="1">
                <a:solidFill>
                  <a:srgbClr val="00B0F0"/>
                </a:solidFill>
              </a:rPr>
              <a:t>conformed</a:t>
            </a:r>
            <a:r>
              <a:rPr lang="es-ES" altLang="es-ES" b="1" i="1" dirty="0">
                <a:solidFill>
                  <a:srgbClr val="00B0F0"/>
                </a:solidFill>
              </a:rPr>
              <a:t> </a:t>
            </a:r>
            <a:r>
              <a:rPr lang="es-ES" altLang="es-ES" b="1" i="1" dirty="0" err="1">
                <a:solidFill>
                  <a:srgbClr val="00B0F0"/>
                </a:solidFill>
              </a:rPr>
              <a:t>by</a:t>
            </a:r>
            <a:r>
              <a:rPr lang="es-ES" altLang="es-ES" b="1" i="1" dirty="0">
                <a:solidFill>
                  <a:srgbClr val="00B0F0"/>
                </a:solidFill>
              </a:rPr>
              <a:t> </a:t>
            </a:r>
            <a:r>
              <a:rPr lang="es-ES" altLang="es-ES" b="1" i="1" dirty="0" err="1">
                <a:solidFill>
                  <a:srgbClr val="00B0F0"/>
                </a:solidFill>
              </a:rPr>
              <a:t>one</a:t>
            </a:r>
            <a:r>
              <a:rPr lang="es-ES" altLang="es-ES" b="1" i="1" dirty="0">
                <a:solidFill>
                  <a:srgbClr val="00B0F0"/>
                </a:solidFill>
              </a:rPr>
              <a:t> </a:t>
            </a:r>
            <a:r>
              <a:rPr lang="es-ES" altLang="es-ES" b="1" i="1" dirty="0" err="1">
                <a:solidFill>
                  <a:srgbClr val="00B0F0"/>
                </a:solidFill>
              </a:rPr>
              <a:t>or</a:t>
            </a:r>
            <a:r>
              <a:rPr lang="es-ES" altLang="es-ES" b="1" i="1" dirty="0">
                <a:solidFill>
                  <a:srgbClr val="00B0F0"/>
                </a:solidFill>
              </a:rPr>
              <a:t> more </a:t>
            </a:r>
            <a:r>
              <a:rPr lang="es-ES" altLang="es-ES" b="1" i="1" dirty="0" err="1">
                <a:solidFill>
                  <a:srgbClr val="00B0F0"/>
                </a:solidFill>
              </a:rPr>
              <a:t>water</a:t>
            </a:r>
            <a:r>
              <a:rPr lang="es-ES" altLang="es-ES" b="1" i="1" dirty="0">
                <a:solidFill>
                  <a:srgbClr val="00B0F0"/>
                </a:solidFill>
              </a:rPr>
              <a:t> </a:t>
            </a:r>
            <a:r>
              <a:rPr lang="es-ES" altLang="es-ES" b="1" i="1" dirty="0" err="1">
                <a:solidFill>
                  <a:srgbClr val="00B0F0"/>
                </a:solidFill>
              </a:rPr>
              <a:t>bearing</a:t>
            </a:r>
            <a:r>
              <a:rPr lang="es-ES" altLang="es-ES" b="1" i="1" dirty="0">
                <a:solidFill>
                  <a:srgbClr val="00B0F0"/>
                </a:solidFill>
              </a:rPr>
              <a:t> </a:t>
            </a:r>
            <a:r>
              <a:rPr lang="es-ES" altLang="es-ES" b="1" i="1" dirty="0" err="1">
                <a:solidFill>
                  <a:srgbClr val="00B0F0"/>
                </a:solidFill>
              </a:rPr>
              <a:t>formation</a:t>
            </a:r>
            <a:endParaRPr lang="es-ES" altLang="es-ES" b="1" i="1" dirty="0">
              <a:solidFill>
                <a:srgbClr val="00B0F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FDC7D7-FB7A-4809-90C1-441A2576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1663" y="6424612"/>
            <a:ext cx="2057400" cy="365125"/>
          </a:xfrm>
        </p:spPr>
        <p:txBody>
          <a:bodyPr/>
          <a:lstStyle/>
          <a:p>
            <a:pPr>
              <a:defRPr/>
            </a:pPr>
            <a:fld id="{E3E39446-B3FD-45F9-9463-CD44726C1B6B}" type="slidenum">
              <a:rPr lang="en-US" altLang="es-ES" smtClean="0"/>
              <a:pPr>
                <a:defRPr/>
              </a:pPr>
              <a:t>13</a:t>
            </a:fld>
            <a:endParaRPr lang="en-US" altLang="es-E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22400" y="337102"/>
            <a:ext cx="4099199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s-ES" altLang="es-ES" sz="32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  <a:r>
              <a:rPr lang="es-ES" altLang="es-E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es-ES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108959"/>
              </p:ext>
            </p:extLst>
          </p:nvPr>
        </p:nvGraphicFramePr>
        <p:xfrm>
          <a:off x="453133" y="1551267"/>
          <a:ext cx="8416391" cy="46861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5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5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4018">
                <a:tc>
                  <a:txBody>
                    <a:bodyPr/>
                    <a:lstStyle/>
                    <a:p>
                      <a:pPr marL="55245" marR="50165" algn="ctr" eaLnBrk="0" hangingPunct="0">
                        <a:spcBef>
                          <a:spcPts val="66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Scenario</a:t>
                      </a:r>
                      <a:endParaRPr lang="es-MX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8135" algn="ctr" eaLnBrk="0" hangingPunct="0">
                        <a:spcBef>
                          <a:spcPts val="66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Climate</a:t>
                      </a:r>
                      <a:endParaRPr lang="es-MX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0495" marR="127000" indent="-6350" algn="ctr" eaLnBrk="0" hangingPunct="0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Groundwater abstraction</a:t>
                      </a:r>
                      <a:endParaRPr lang="es-MX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46685" indent="-90170" algn="ctr" eaLnBrk="0" hangingPunct="0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Irrigated surface</a:t>
                      </a:r>
                      <a:endParaRPr lang="es-MX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055">
                <a:tc>
                  <a:txBody>
                    <a:bodyPr/>
                    <a:lstStyle/>
                    <a:p>
                      <a:pPr marL="172720" marR="154305" indent="635" algn="ctr" eaLnBrk="0" hangingPunct="0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Base</a:t>
                      </a:r>
                    </a:p>
                    <a:p>
                      <a:pPr marL="172720" marR="154305" indent="635" algn="ctr" eaLnBrk="0" hangingPunct="0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line</a:t>
                      </a:r>
                      <a:endParaRPr lang="es-MX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5580" algn="ctr" eaLnBrk="0" hangingPunct="0">
                        <a:spcBef>
                          <a:spcPts val="75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Climate conditions</a:t>
                      </a:r>
                      <a:endParaRPr lang="es-MX" sz="1800" dirty="0">
                        <a:effectLst/>
                      </a:endParaRPr>
                    </a:p>
                    <a:p>
                      <a:pPr marL="67945" marR="195580" algn="ctr" eaLnBrk="0" hangingPunct="0">
                        <a:spcBef>
                          <a:spcPts val="75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(2008 -2011)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5885" algn="ctr" eaLnBrk="0" hangingPunct="0">
                        <a:spcBef>
                          <a:spcPts val="24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Estimates for period 2008-2009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7945" marR="85725" algn="ctr" eaLnBrk="0" hangingPunct="0">
                        <a:spcBef>
                          <a:spcPts val="24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Estimates for period 2008-2009</a:t>
                      </a:r>
                      <a:endParaRPr lang="es-MX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3797"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Sc 1</a:t>
                      </a:r>
                      <a:endParaRPr lang="es-MX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68580" algn="ctr" eaLnBrk="0" hangingPunct="0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Drier than median </a:t>
                      </a:r>
                    </a:p>
                    <a:p>
                      <a:pPr marR="68580" algn="ctr" eaLnBrk="0" hangingPunct="0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(2008 - 2011)</a:t>
                      </a:r>
                      <a:endParaRPr lang="es-MX" sz="1800" dirty="0">
                        <a:effectLst/>
                      </a:endParaRPr>
                    </a:p>
                    <a:p>
                      <a:pPr marR="68580" algn="ctr" eaLnBrk="0" hangingPunct="0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Recharge decrease 10%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Estimates for period 2008-2009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Estimates for period 2008-2009</a:t>
                      </a:r>
                      <a:endParaRPr lang="es-MX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518"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Sc 2</a:t>
                      </a:r>
                      <a:endParaRPr lang="es-MX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As in Base line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Increased abstraction</a:t>
                      </a:r>
                      <a:endParaRPr lang="es-MX" sz="1800" dirty="0">
                        <a:effectLst/>
                      </a:endParaRPr>
                    </a:p>
                    <a:p>
                      <a:pPr algn="ctr" eaLnBrk="0" hangingPunct="0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from baseline (10%)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23825" algn="ctr" eaLnBrk="0" hangingPunct="0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Increase of irrigated area from baseline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3131"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Sc 3</a:t>
                      </a:r>
                      <a:endParaRPr lang="es-MX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68580" algn="ctr" eaLnBrk="0" hangingPunct="0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Drier than median </a:t>
                      </a:r>
                    </a:p>
                    <a:p>
                      <a:pPr marR="68580" algn="ctr" eaLnBrk="0" hangingPunct="0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(2008 – 2011)</a:t>
                      </a:r>
                      <a:endParaRPr lang="es-MX" sz="1800" dirty="0">
                        <a:effectLst/>
                      </a:endParaRPr>
                    </a:p>
                    <a:p>
                      <a:pPr algn="ctr" eaLnBrk="0" hangingPunct="0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Recharge decrease 10%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Increase abstraction</a:t>
                      </a:r>
                      <a:endParaRPr lang="es-MX" sz="1800" dirty="0">
                        <a:effectLst/>
                      </a:endParaRPr>
                    </a:p>
                    <a:p>
                      <a:pPr algn="ctr" eaLnBrk="0" hangingPunct="0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from baseline (10%)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Increase of irrigated area from baseline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FFB5D-8A40-4BEF-99C7-8F17FE2F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62750" y="6412084"/>
            <a:ext cx="2057400" cy="365125"/>
          </a:xfrm>
        </p:spPr>
        <p:txBody>
          <a:bodyPr/>
          <a:lstStyle/>
          <a:p>
            <a:pPr>
              <a:defRPr/>
            </a:pPr>
            <a:fld id="{73F65097-634B-47ED-9CF3-C78C36CE225C}" type="slidenum">
              <a:rPr lang="en-US" altLang="es-ES" smtClean="0"/>
              <a:pPr>
                <a:defRPr/>
              </a:pPr>
              <a:t>14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477376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378" y="331141"/>
            <a:ext cx="5310236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es-ES" altLang="es-ES" sz="2800" b="1" i="1" dirty="0" err="1">
                <a:solidFill>
                  <a:schemeClr val="tx1"/>
                </a:solidFill>
              </a:rPr>
              <a:t>Results</a:t>
            </a:r>
            <a:r>
              <a:rPr lang="es-ES" altLang="es-ES" sz="2800" b="1" i="1" dirty="0">
                <a:solidFill>
                  <a:schemeClr val="tx1"/>
                </a:solidFill>
              </a:rPr>
              <a:t>. Regional </a:t>
            </a:r>
            <a:r>
              <a:rPr lang="es-ES" altLang="es-ES" sz="2800" b="1" i="1" dirty="0" err="1">
                <a:solidFill>
                  <a:schemeClr val="tx1"/>
                </a:solidFill>
              </a:rPr>
              <a:t>piezometric</a:t>
            </a:r>
            <a:r>
              <a:rPr lang="es-ES" altLang="es-ES" sz="2800" b="1" i="1" dirty="0">
                <a:solidFill>
                  <a:schemeClr val="tx1"/>
                </a:solidFill>
              </a:rPr>
              <a:t> </a:t>
            </a:r>
            <a:r>
              <a:rPr lang="es-ES" altLang="es-ES" sz="2800" b="1" i="1" dirty="0" err="1">
                <a:solidFill>
                  <a:schemeClr val="tx1"/>
                </a:solidFill>
              </a:rPr>
              <a:t>level</a:t>
            </a:r>
            <a:endParaRPr lang="es-ES" altLang="es-ES" sz="2800" b="1" i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3" y="1108628"/>
            <a:ext cx="6516909" cy="47167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915816" y="6140391"/>
            <a:ext cx="10951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altLang="es-ES" i="1" dirty="0"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772817"/>
            <a:ext cx="3168352" cy="185546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1D5D7-7D74-40EB-B50B-A2C70F6B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65097-634B-47ED-9CF3-C78C36CE225C}" type="slidenum">
              <a:rPr lang="en-US" altLang="es-ES" smtClean="0"/>
              <a:pPr>
                <a:defRPr/>
              </a:pPr>
              <a:t>15</a:t>
            </a:fld>
            <a:endParaRPr lang="en-US" altLang="es-E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CA4CA-20FD-4F8D-8C9B-EBA4484F01B5}"/>
              </a:ext>
            </a:extLst>
          </p:cNvPr>
          <p:cNvSpPr txBox="1"/>
          <p:nvPr/>
        </p:nvSpPr>
        <p:spPr>
          <a:xfrm>
            <a:off x="7486650" y="2924944"/>
            <a:ext cx="14104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Calibration</a:t>
            </a:r>
          </a:p>
        </p:txBody>
      </p:sp>
    </p:spTree>
    <p:extLst>
      <p:ext uri="{BB962C8B-B14F-4D97-AF65-F5344CB8AC3E}">
        <p14:creationId xmlns:p14="http://schemas.microsoft.com/office/powerpoint/2010/main" val="1540238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4016157" y="3055046"/>
            <a:ext cx="1428302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altLang="es-ES" sz="1600" dirty="0" err="1"/>
              <a:t>January</a:t>
            </a:r>
            <a:r>
              <a:rPr lang="es-ES" altLang="es-ES" sz="1600" dirty="0"/>
              <a:t>/April</a:t>
            </a:r>
          </a:p>
          <a:p>
            <a:pPr algn="ctr">
              <a:defRPr/>
            </a:pPr>
            <a:r>
              <a:rPr lang="es-ES" altLang="es-ES" sz="1600" dirty="0"/>
              <a:t>1999</a:t>
            </a:r>
          </a:p>
        </p:txBody>
      </p:sp>
      <p:sp>
        <p:nvSpPr>
          <p:cNvPr id="2" name="Rectangle 1"/>
          <p:cNvSpPr/>
          <p:nvPr/>
        </p:nvSpPr>
        <p:spPr>
          <a:xfrm>
            <a:off x="3940835" y="701145"/>
            <a:ext cx="2935421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altLang="es-ES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14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es-ES" altLang="es-ES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altLang="es-ES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recharge</a:t>
            </a:r>
            <a:endParaRPr lang="es-ES" altLang="es-ES" sz="14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1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Greatest</a:t>
            </a:r>
            <a:r>
              <a:rPr lang="es-ES" altLang="es-ES" sz="1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endParaRPr lang="es-ES" altLang="es-ES" sz="14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average groundwater level decreases 3 m approximately</a:t>
            </a:r>
            <a:endParaRPr lang="es-ES" altLang="es-ES" sz="14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9" y="617930"/>
            <a:ext cx="3574352" cy="309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36" y="3639821"/>
            <a:ext cx="3538855" cy="3081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43" y="3698876"/>
            <a:ext cx="3471545" cy="302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456504" y="2866632"/>
            <a:ext cx="2479711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altLang="es-ES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14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es-ES" altLang="es-ES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recharge</a:t>
            </a:r>
            <a:endParaRPr lang="es-ES" altLang="es-ES" sz="14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14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s-ES" altLang="es-ES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abstraction</a:t>
            </a:r>
            <a:endParaRPr lang="es-ES" altLang="es-ES" sz="14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49175" y="5245714"/>
            <a:ext cx="2551017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altLang="es-ES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14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s-ES" altLang="es-ES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abstractions</a:t>
            </a:r>
            <a:endParaRPr lang="es-ES" altLang="es-ES" sz="14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evident at areas distant few kilometres from the pumping areas</a:t>
            </a:r>
            <a:endParaRPr lang="es-ES" altLang="es-ES" sz="14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27984" y="1976682"/>
            <a:ext cx="36724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For the Lake Chad area, there is practically no change of groundwater level for the 3 scenarios in comparison to the baseline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8BCB15-A532-402C-BFB8-E25CF7BC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65097-634B-47ED-9CF3-C78C36CE225C}" type="slidenum">
              <a:rPr lang="en-US" altLang="es-ES" smtClean="0"/>
              <a:pPr>
                <a:defRPr/>
              </a:pPr>
              <a:t>16</a:t>
            </a:fld>
            <a:endParaRPr lang="en-US" altLang="es-ES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3203848" y="103830"/>
            <a:ext cx="577747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altLang="es-ES" sz="2800" b="1" i="1" dirty="0" err="1">
                <a:solidFill>
                  <a:schemeClr val="tx1"/>
                </a:solidFill>
                <a:latin typeface="+mn-lt"/>
              </a:rPr>
              <a:t>Scenarios</a:t>
            </a:r>
            <a:r>
              <a:rPr lang="es-ES" altLang="es-ES" sz="2800" b="1" i="1" dirty="0">
                <a:solidFill>
                  <a:schemeClr val="tx1"/>
                </a:solidFill>
                <a:latin typeface="+mn-lt"/>
              </a:rPr>
              <a:t>. Regional </a:t>
            </a:r>
            <a:r>
              <a:rPr lang="es-ES" altLang="es-ES" sz="2800" b="1" i="1" dirty="0" err="1">
                <a:solidFill>
                  <a:schemeClr val="tx1"/>
                </a:solidFill>
                <a:latin typeface="+mn-lt"/>
              </a:rPr>
              <a:t>Piezometric</a:t>
            </a:r>
            <a:r>
              <a:rPr lang="es-ES" altLang="es-ES" sz="28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b="1" i="1" dirty="0" err="1">
                <a:solidFill>
                  <a:schemeClr val="tx1"/>
                </a:solidFill>
                <a:latin typeface="+mn-lt"/>
              </a:rPr>
              <a:t>level</a:t>
            </a:r>
            <a:endParaRPr lang="es-ES" altLang="es-ES" sz="2800" b="1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F529039-B91D-4188-B4F0-D75184DA793D}"/>
              </a:ext>
            </a:extLst>
          </p:cNvPr>
          <p:cNvSpPr/>
          <p:nvPr/>
        </p:nvSpPr>
        <p:spPr>
          <a:xfrm>
            <a:off x="8100391" y="3639821"/>
            <a:ext cx="414959" cy="584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2D4E43F-EC22-40F7-97EE-8F37B47CBCC4}"/>
              </a:ext>
            </a:extLst>
          </p:cNvPr>
          <p:cNvSpPr/>
          <p:nvPr/>
        </p:nvSpPr>
        <p:spPr>
          <a:xfrm rot="3690930">
            <a:off x="3352313" y="730566"/>
            <a:ext cx="414959" cy="584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6617F991-F053-4BEE-8C08-9D4350159FDE}"/>
              </a:ext>
            </a:extLst>
          </p:cNvPr>
          <p:cNvSpPr/>
          <p:nvPr/>
        </p:nvSpPr>
        <p:spPr>
          <a:xfrm rot="7696248">
            <a:off x="3450617" y="5962960"/>
            <a:ext cx="414959" cy="584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2024124" y="674390"/>
            <a:ext cx="5095751" cy="58477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altLang="es-ES" sz="3200" b="1" i="1" dirty="0" smtClean="0">
                <a:solidFill>
                  <a:schemeClr val="tx1"/>
                </a:solidFill>
                <a:latin typeface="+mn-lt"/>
              </a:rPr>
              <a:t>Objetives</a:t>
            </a:r>
            <a:endParaRPr lang="es-ES" altLang="es-ES" sz="3200" b="1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199" y="2420888"/>
            <a:ext cx="8229600" cy="4572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  <a:defRPr/>
            </a:pPr>
            <a:endParaRPr lang="es-ES" altLang="es-ES" sz="2400" b="1" i="1" dirty="0">
              <a:solidFill>
                <a:srgbClr val="742672"/>
              </a:solidFill>
            </a:endParaRPr>
          </a:p>
          <a:p>
            <a:pPr eaLnBrk="1" hangingPunct="1">
              <a:defRPr/>
            </a:pPr>
            <a:r>
              <a:rPr lang="es-ES" altLang="es-ES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Regional </a:t>
            </a:r>
            <a:r>
              <a:rPr lang="es-ES" altLang="es-E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aquifer</a:t>
            </a:r>
            <a:r>
              <a:rPr lang="es-ES" altLang="es-E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s-ES" altLang="es-E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  <a:r>
              <a:rPr lang="es-ES" altLang="es-E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altLang="es-ES" sz="24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s-ES" altLang="es-ES" sz="240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Groundwater</a:t>
            </a:r>
            <a:r>
              <a:rPr lang="es-ES" altLang="es-ES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es-ES" altLang="es-E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altLang="es-E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altLang="es-E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Chad </a:t>
            </a:r>
            <a:r>
              <a:rPr lang="es-ES" altLang="es-ES" sz="240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endParaRPr lang="es-ES" altLang="es-ES" sz="24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s-E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Scenarios simulation of water abstraction and climatic conditions to quantify impact to aquifer system at regional level</a:t>
            </a:r>
          </a:p>
          <a:p>
            <a:pPr eaLnBrk="1" hangingPunct="1">
              <a:defRPr/>
            </a:pPr>
            <a:endParaRPr lang="en-US" altLang="es-ES" sz="2400" b="1" dirty="0"/>
          </a:p>
          <a:p>
            <a:pPr eaLnBrk="1" hangingPunct="1">
              <a:defRPr/>
            </a:pPr>
            <a:endParaRPr lang="es-ES" altLang="es-ES" sz="2400" b="1" dirty="0"/>
          </a:p>
          <a:p>
            <a:pPr marL="0" indent="0" eaLnBrk="1" hangingPunct="1">
              <a:buNone/>
              <a:defRPr/>
            </a:pPr>
            <a:endParaRPr lang="es-ES" altLang="es-ES" sz="2800" dirty="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0" y="433388"/>
            <a:ext cx="9144000" cy="0"/>
          </a:xfrm>
          <a:prstGeom prst="lin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ADAB81-8CBA-4ADD-BED8-67196C89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65097-634B-47ED-9CF3-C78C36CE225C}" type="slidenum">
              <a:rPr lang="en-US" altLang="es-ES" smtClean="0"/>
              <a:pPr>
                <a:defRPr/>
              </a:pPr>
              <a:t>2</a:t>
            </a:fld>
            <a:endParaRPr lang="en-US" alt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33" t="18967" r="10027" b="6784"/>
          <a:stretch/>
        </p:blipFill>
        <p:spPr>
          <a:xfrm>
            <a:off x="5993904" y="1649305"/>
            <a:ext cx="3150096" cy="1747164"/>
          </a:xfrm>
          <a:prstGeom prst="rect">
            <a:avLst/>
          </a:prstGeom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539552" y="1876556"/>
            <a:ext cx="4171719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chemeClr val="tx1"/>
                </a:solidFill>
                <a:latin typeface="+mn-lt"/>
              </a:rPr>
              <a:t>Groundwater </a:t>
            </a:r>
            <a:r>
              <a:rPr lang="en-US" sz="3600" b="1" i="1" dirty="0" smtClean="0">
                <a:solidFill>
                  <a:schemeClr val="tx1"/>
                </a:solidFill>
                <a:latin typeface="+mn-lt"/>
              </a:rPr>
              <a:t>system</a:t>
            </a:r>
            <a:endParaRPr lang="es-ES" altLang="es-ES" sz="3600" b="1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16" descr="C:\Users\lucila.candela\AppData\Local\Microsoft\Windows\INetCache\Content.Word\fig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" y="3131189"/>
            <a:ext cx="594677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48264" y="3785924"/>
            <a:ext cx="16379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/>
              <a:t>ModelMuse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Modflow</a:t>
            </a:r>
            <a:r>
              <a:rPr lang="en-US" dirty="0"/>
              <a:t> 2005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7E6F5-58AB-439C-B932-89F0AB44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4208" y="6414789"/>
            <a:ext cx="2057400" cy="365125"/>
          </a:xfrm>
        </p:spPr>
        <p:txBody>
          <a:bodyPr/>
          <a:lstStyle/>
          <a:p>
            <a:pPr>
              <a:defRPr/>
            </a:pPr>
            <a:fld id="{73F65097-634B-47ED-9CF3-C78C36CE225C}" type="slidenum">
              <a:rPr lang="en-US" altLang="es-ES" smtClean="0"/>
              <a:pPr>
                <a:defRPr/>
              </a:pPr>
              <a:t>3</a:t>
            </a:fld>
            <a:endParaRPr lang="en-US" altLang="es-ES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724057" y="729590"/>
            <a:ext cx="3449599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chemeClr val="tx1"/>
                </a:solidFill>
              </a:rPr>
              <a:t>N</a:t>
            </a:r>
            <a:r>
              <a:rPr lang="en-US" sz="3600" b="1" i="1" dirty="0" smtClean="0">
                <a:solidFill>
                  <a:schemeClr val="tx1"/>
                </a:solidFill>
                <a:latin typeface="+mn-lt"/>
              </a:rPr>
              <a:t>umerical model</a:t>
            </a:r>
            <a:endParaRPr lang="es-ES" altLang="es-ES" sz="3600" b="1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5161" y="653553"/>
            <a:ext cx="7473677" cy="611683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1"/>
                </a:solidFill>
              </a:rPr>
              <a:t>Groundwater System </a:t>
            </a:r>
            <a:r>
              <a:rPr lang="en-US" sz="3200" dirty="0" smtClean="0">
                <a:solidFill>
                  <a:schemeClr val="tx1"/>
                </a:solidFill>
              </a:rPr>
              <a:t>Update</a:t>
            </a:r>
            <a:endParaRPr lang="es-ES" altLang="es-ES" sz="4800" b="1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388217" y="1632447"/>
            <a:ext cx="8579296" cy="4572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Update existing database with new hydrological information for groundwater studies with critical assessment of information found</a:t>
            </a:r>
          </a:p>
          <a:p>
            <a:pPr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Update the regional aquifer boundaries, its geometry and new model layers structural contours</a:t>
            </a:r>
          </a:p>
          <a:p>
            <a:pPr>
              <a:defRPr/>
            </a:pPr>
            <a:endParaRPr lang="es-ES" alt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Chad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aquifer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2008-2011 (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piezometric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, natural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recharge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defRPr/>
            </a:pPr>
            <a:endParaRPr lang="es-ES" alt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Establishment of conceptual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bearing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formations</a:t>
            </a:r>
            <a:r>
              <a:rPr lang="es-ES" alt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and conceptual </a:t>
            </a:r>
            <a:r>
              <a:rPr lang="es-ES" alt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es-ES" alt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s-ES" alt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s-ES" altLang="es-ES" sz="2400" dirty="0">
              <a:solidFill>
                <a:srgbClr val="74267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BAD227-63F1-46CA-98B7-34E66D61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5503" y="6414789"/>
            <a:ext cx="2057400" cy="365125"/>
          </a:xfrm>
        </p:spPr>
        <p:txBody>
          <a:bodyPr/>
          <a:lstStyle/>
          <a:p>
            <a:pPr>
              <a:defRPr/>
            </a:pPr>
            <a:fld id="{E3E39446-B3FD-45F9-9463-CD44726C1B6B}" type="slidenum">
              <a:rPr lang="en-US" altLang="es-ES" smtClean="0"/>
              <a:pPr>
                <a:defRPr/>
              </a:pPr>
              <a:t>4</a:t>
            </a:fld>
            <a:endParaRPr lang="en-US" altLang="es-E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65097-634B-47ED-9CF3-C78C36CE225C}" type="slidenum">
              <a:rPr lang="en-US" altLang="es-ES" smtClean="0"/>
              <a:pPr>
                <a:defRPr/>
              </a:pPr>
              <a:t>5</a:t>
            </a:fld>
            <a:endParaRPr lang="en-US" altLang="es-E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11" y="2637469"/>
            <a:ext cx="5901439" cy="3718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56182"/>
            <a:ext cx="3286029" cy="2481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268760"/>
            <a:ext cx="5660909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ES" altLang="es-ES" sz="3200" b="1" i="1" dirty="0" err="1" smtClean="0">
                <a:solidFill>
                  <a:schemeClr val="tx1"/>
                </a:solidFill>
              </a:rPr>
              <a:t>Aquifer</a:t>
            </a:r>
            <a:r>
              <a:rPr lang="es-ES" altLang="es-ES" sz="3200" b="1" i="1" dirty="0" smtClean="0">
                <a:solidFill>
                  <a:schemeClr val="tx1"/>
                </a:solidFill>
              </a:rPr>
              <a:t> </a:t>
            </a:r>
            <a:r>
              <a:rPr lang="es-ES" altLang="es-ES" sz="3200" b="1" i="1" dirty="0" err="1" smtClean="0">
                <a:solidFill>
                  <a:schemeClr val="tx1"/>
                </a:solidFill>
              </a:rPr>
              <a:t>System</a:t>
            </a:r>
            <a:r>
              <a:rPr lang="es-ES" altLang="es-ES" sz="3200" b="1" i="1" dirty="0" smtClean="0">
                <a:solidFill>
                  <a:schemeClr val="tx1"/>
                </a:solidFill>
              </a:rPr>
              <a:t>. Chad </a:t>
            </a:r>
            <a:r>
              <a:rPr lang="es-ES" altLang="es-ES" sz="3200" b="1" i="1" dirty="0" err="1" smtClean="0">
                <a:solidFill>
                  <a:schemeClr val="tx1"/>
                </a:solidFill>
              </a:rPr>
              <a:t>Formation</a:t>
            </a:r>
            <a:endParaRPr lang="es-ES" altLang="es-ES" sz="3200" b="1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7945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03648" y="433433"/>
            <a:ext cx="5571590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ES" altLang="es-ES" sz="3200" b="1" i="1" dirty="0" err="1">
                <a:solidFill>
                  <a:schemeClr val="tx1"/>
                </a:solidFill>
                <a:latin typeface="+mn-lt"/>
              </a:rPr>
              <a:t>Groundwater</a:t>
            </a:r>
            <a:r>
              <a:rPr lang="es-ES" altLang="es-ES" sz="3200" b="1" i="1" dirty="0">
                <a:solidFill>
                  <a:schemeClr val="tx1"/>
                </a:solidFill>
                <a:latin typeface="+mn-lt"/>
              </a:rPr>
              <a:t> conceptual </a:t>
            </a:r>
            <a:r>
              <a:rPr lang="es-ES" altLang="es-ES" sz="3200" b="1" i="1" dirty="0" err="1" smtClean="0">
                <a:solidFill>
                  <a:schemeClr val="tx1"/>
                </a:solidFill>
                <a:latin typeface="+mn-lt"/>
              </a:rPr>
              <a:t>model</a:t>
            </a:r>
            <a:endParaRPr lang="es-ES" altLang="es-ES" sz="3200" b="1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 descr="Fig 3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536504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023063" y="5037562"/>
            <a:ext cx="3528392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altLang="es-ES" i="1" dirty="0" err="1">
                <a:latin typeface="Arial" panose="020B0604020202020204" pitchFamily="34" charset="0"/>
                <a:cs typeface="Arial" panose="020B0604020202020204" pitchFamily="34" charset="0"/>
              </a:rPr>
              <a:t>Subsurface</a:t>
            </a:r>
            <a:r>
              <a:rPr lang="es-ES" altLang="es-E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i="1" dirty="0" err="1">
                <a:latin typeface="Arial" panose="020B0604020202020204" pitchFamily="34" charset="0"/>
                <a:cs typeface="Arial" panose="020B0604020202020204" pitchFamily="34" charset="0"/>
              </a:rPr>
              <a:t>geology</a:t>
            </a:r>
            <a:r>
              <a:rPr lang="es-ES" altLang="es-E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i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es-E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altLang="es-ES" i="1" dirty="0" err="1">
                <a:latin typeface="Arial" panose="020B0604020202020204" pitchFamily="34" charset="0"/>
                <a:cs typeface="Arial" panose="020B0604020202020204" pitchFamily="34" charset="0"/>
              </a:rPr>
              <a:t>lithologic</a:t>
            </a:r>
            <a:r>
              <a:rPr lang="es-ES" altLang="es-ES" i="1" dirty="0">
                <a:latin typeface="Arial" panose="020B0604020202020204" pitchFamily="34" charset="0"/>
                <a:cs typeface="Arial" panose="020B0604020202020204" pitchFamily="34" charset="0"/>
              </a:rPr>
              <a:t> logs and GIS </a:t>
            </a:r>
            <a:r>
              <a:rPr lang="es-ES" altLang="es-ES" i="1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lang="es-MX" dirty="0"/>
          </a:p>
        </p:txBody>
      </p:sp>
      <p:pic>
        <p:nvPicPr>
          <p:cNvPr id="11" name="Picture 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9"/>
          <a:stretch/>
        </p:blipFill>
        <p:spPr bwMode="auto">
          <a:xfrm>
            <a:off x="4860032" y="1597596"/>
            <a:ext cx="3883967" cy="27675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D2AC2-B033-4259-A822-CCA98CB3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65097-634B-47ED-9CF3-C78C36CE225C}" type="slidenum">
              <a:rPr lang="en-US" altLang="es-ES" smtClean="0"/>
              <a:pPr>
                <a:defRPr/>
              </a:pPr>
              <a:t>6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798444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815" y="124104"/>
            <a:ext cx="6878971" cy="47585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altLang="es-ES" sz="3200" b="1" i="1" dirty="0" err="1">
                <a:solidFill>
                  <a:schemeClr val="tx1"/>
                </a:solidFill>
                <a:latin typeface="+mn-lt"/>
              </a:rPr>
              <a:t>Water</a:t>
            </a:r>
            <a:r>
              <a:rPr lang="es-ES" altLang="es-ES" sz="32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3200" b="1" i="1" dirty="0" err="1">
                <a:solidFill>
                  <a:schemeClr val="tx1"/>
                </a:solidFill>
                <a:latin typeface="+mn-lt"/>
              </a:rPr>
              <a:t>bearing</a:t>
            </a:r>
            <a:r>
              <a:rPr lang="es-ES" altLang="es-ES" sz="32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3200" b="1" i="1" dirty="0" err="1">
                <a:solidFill>
                  <a:schemeClr val="tx1"/>
                </a:solidFill>
                <a:latin typeface="+mn-lt"/>
              </a:rPr>
              <a:t>formations</a:t>
            </a:r>
            <a:r>
              <a:rPr lang="es-ES" altLang="es-ES" sz="32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3200" b="1" i="1" dirty="0" err="1">
                <a:solidFill>
                  <a:schemeClr val="tx1"/>
                </a:solidFill>
                <a:latin typeface="+mn-lt"/>
              </a:rPr>
              <a:t>delineation</a:t>
            </a:r>
            <a:endParaRPr lang="es-ES" altLang="es-ES" sz="3200" b="1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 descr="photo597226734971110583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9" y="662017"/>
            <a:ext cx="4327782" cy="519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photo597226734971110583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43"/>
          <a:stretch>
            <a:fillRect/>
          </a:stretch>
        </p:blipFill>
        <p:spPr bwMode="auto">
          <a:xfrm>
            <a:off x="4627301" y="642388"/>
            <a:ext cx="4488506" cy="52112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72084" y="5977717"/>
            <a:ext cx="3479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altLang="es-ES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Areal</a:t>
            </a:r>
            <a:r>
              <a:rPr lang="es-ES" altLang="es-ES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extention</a:t>
            </a:r>
            <a:r>
              <a:rPr lang="es-ES" altLang="es-ES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altLang="es-ES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Quaternary</a:t>
            </a: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996" y="5884671"/>
            <a:ext cx="3638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altLang="es-ES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Areal</a:t>
            </a:r>
            <a:r>
              <a:rPr lang="es-ES" altLang="es-ES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extention</a:t>
            </a:r>
            <a:r>
              <a:rPr lang="es-ES" altLang="es-ES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altLang="es-ES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es-ES" altLang="es-ES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Pliocene - Continental Terminal</a:t>
            </a: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8273A-B774-4A54-BAB1-FAD36778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6681" y="6414789"/>
            <a:ext cx="2057400" cy="365125"/>
          </a:xfrm>
        </p:spPr>
        <p:txBody>
          <a:bodyPr/>
          <a:lstStyle/>
          <a:p>
            <a:pPr>
              <a:defRPr/>
            </a:pPr>
            <a:fld id="{E3E39446-B3FD-45F9-9463-CD44726C1B6B}" type="slidenum">
              <a:rPr lang="en-US" altLang="es-ES" smtClean="0"/>
              <a:pPr>
                <a:defRPr/>
              </a:pPr>
              <a:t>7</a:t>
            </a:fld>
            <a:endParaRPr lang="en-US" alt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5900"/>
            <a:ext cx="7327678" cy="57853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9043" y="6138803"/>
            <a:ext cx="7876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altLang="es-E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Piezometric</a:t>
            </a:r>
            <a:r>
              <a:rPr lang="es-ES" alt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es-ES" alt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altLang="es-E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confined</a:t>
            </a:r>
            <a:r>
              <a:rPr lang="es-ES" alt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altLang="es-E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unconfined</a:t>
            </a:r>
            <a:r>
              <a:rPr lang="es-ES" alt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aquifers</a:t>
            </a:r>
            <a:r>
              <a:rPr lang="es-ES" alt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S" altLang="es-E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alt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 2008-2011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5B59B-02EF-4C23-AC08-708BB3C7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1663" y="6414789"/>
            <a:ext cx="2057400" cy="365125"/>
          </a:xfrm>
        </p:spPr>
        <p:txBody>
          <a:bodyPr/>
          <a:lstStyle/>
          <a:p>
            <a:pPr>
              <a:defRPr/>
            </a:pPr>
            <a:fld id="{E3E39446-B3FD-45F9-9463-CD44726C1B6B}" type="slidenum">
              <a:rPr lang="en-US" altLang="es-ES" smtClean="0"/>
              <a:pPr>
                <a:defRPr/>
              </a:pPr>
              <a:t>8</a:t>
            </a:fld>
            <a:endParaRPr lang="en-US" altLang="es-E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409700" y="1319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18437" name="Rectangle 1"/>
          <p:cNvSpPr>
            <a:spLocks noChangeArrowheads="1"/>
          </p:cNvSpPr>
          <p:nvPr/>
        </p:nvSpPr>
        <p:spPr bwMode="auto">
          <a:xfrm>
            <a:off x="323850" y="182443"/>
            <a:ext cx="3629135" cy="646331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 sz="3600" b="1" i="1" dirty="0">
                <a:latin typeface="+mn-lt"/>
              </a:rPr>
              <a:t>Conceptual </a:t>
            </a:r>
            <a:r>
              <a:rPr lang="es-ES" altLang="es-ES" sz="3600" b="1" i="1" dirty="0" err="1">
                <a:latin typeface="+mn-lt"/>
              </a:rPr>
              <a:t>model</a:t>
            </a:r>
            <a:endParaRPr lang="es-ES" altLang="es-ES" sz="3600" b="1" i="1" dirty="0">
              <a:latin typeface="+mn-l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80" y="952897"/>
            <a:ext cx="6262216" cy="487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89783" y="5826898"/>
            <a:ext cx="8164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Schematic 3D conceptual model diagram (a partial section of the study area) with the input-output processes in the basin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EEA50-93BC-4485-91AD-1A692C9F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39446-B3FD-45F9-9463-CD44726C1B6B}" type="slidenum">
              <a:rPr lang="en-US" altLang="es-ES" smtClean="0"/>
              <a:pPr>
                <a:defRPr/>
              </a:pPr>
              <a:t>9</a:t>
            </a:fld>
            <a:endParaRPr lang="en-US" altLang="es-E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738C05-D7C0-47B8-B80E-B20B89A4B058}"/>
              </a:ext>
            </a:extLst>
          </p:cNvPr>
          <p:cNvSpPr txBox="1"/>
          <p:nvPr/>
        </p:nvSpPr>
        <p:spPr>
          <a:xfrm>
            <a:off x="484306" y="3283532"/>
            <a:ext cx="28803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(1) Natural recharge  </a:t>
            </a:r>
          </a:p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(2) evapotranspiration </a:t>
            </a:r>
          </a:p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(3) groundwater inflow </a:t>
            </a:r>
          </a:p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(4) recharge from river </a:t>
            </a:r>
          </a:p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(5) discharge from river</a:t>
            </a:r>
          </a:p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(6) recharge from Lake </a:t>
            </a:r>
          </a:p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(7) up flow from deep aquifer</a:t>
            </a:r>
          </a:p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(8) vertical recharge from shallower aquifer to deep aquifer</a:t>
            </a:r>
            <a:endParaRPr lang="es-MX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2029</TotalTime>
  <Words>580</Words>
  <Application>Microsoft Office PowerPoint</Application>
  <PresentationFormat>On-screen Show (4:3)</PresentationFormat>
  <Paragraphs>118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Groundwater System Update</vt:lpstr>
      <vt:lpstr>PowerPoint Presentation</vt:lpstr>
      <vt:lpstr>PowerPoint Presentation</vt:lpstr>
      <vt:lpstr>Water bearing formations delineation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upc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lucila candela</dc:creator>
  <cp:lastModifiedBy>Lucila Candela Lledo</cp:lastModifiedBy>
  <cp:revision>530</cp:revision>
  <cp:lastPrinted>1601-01-01T00:00:00Z</cp:lastPrinted>
  <dcterms:created xsi:type="dcterms:W3CDTF">2003-05-23T10:47:00Z</dcterms:created>
  <dcterms:modified xsi:type="dcterms:W3CDTF">2025-04-28T08:49:38Z</dcterms:modified>
</cp:coreProperties>
</file>