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82" r:id="rId1"/>
  </p:sldMasterIdLst>
  <p:notesMasterIdLst>
    <p:notesMasterId r:id="rId27"/>
  </p:notesMasterIdLst>
  <p:handoutMasterIdLst>
    <p:handoutMasterId r:id="rId28"/>
  </p:handoutMasterIdLst>
  <p:sldIdLst>
    <p:sldId id="3300" r:id="rId2"/>
    <p:sldId id="3304" r:id="rId3"/>
    <p:sldId id="3302" r:id="rId4"/>
    <p:sldId id="3306" r:id="rId5"/>
    <p:sldId id="3308" r:id="rId6"/>
    <p:sldId id="3309" r:id="rId7"/>
    <p:sldId id="3303" r:id="rId8"/>
    <p:sldId id="3310" r:id="rId9"/>
    <p:sldId id="385" r:id="rId10"/>
    <p:sldId id="386" r:id="rId11"/>
    <p:sldId id="374" r:id="rId12"/>
    <p:sldId id="280" r:id="rId13"/>
    <p:sldId id="268" r:id="rId14"/>
    <p:sldId id="377" r:id="rId15"/>
    <p:sldId id="3311" r:id="rId16"/>
    <p:sldId id="375" r:id="rId17"/>
    <p:sldId id="382" r:id="rId18"/>
    <p:sldId id="3312" r:id="rId19"/>
    <p:sldId id="3313" r:id="rId20"/>
    <p:sldId id="379" r:id="rId21"/>
    <p:sldId id="3314" r:id="rId22"/>
    <p:sldId id="387" r:id="rId23"/>
    <p:sldId id="363" r:id="rId24"/>
    <p:sldId id="3315" r:id="rId25"/>
    <p:sldId id="3307" r:id="rId26"/>
  </p:sldIdLst>
  <p:sldSz cx="9144000" cy="5143500" type="screen16x9"/>
  <p:notesSz cx="6858000" cy="9144000"/>
  <p:embeddedFontLst>
    <p:embeddedFont>
      <p:font typeface="Microsoft JhengHei UI Light" panose="020B0304030504040204" pitchFamily="34" charset="-12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Open Sans" panose="020B0606030504020204" pitchFamily="3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43039294-4DC3-4832-B335-87A03C06E904}">
          <p14:sldIdLst>
            <p14:sldId id="3300"/>
          </p14:sldIdLst>
        </p14:section>
        <p14:section name="Summary Section" id="{4AF72DA4-8B45-424B-90F5-1FEDF73A61D8}">
          <p14:sldIdLst>
            <p14:sldId id="3304"/>
          </p14:sldIdLst>
        </p14:section>
        <p14:section name="Section 1" id="{03359859-B6ED-4669-BE2D-6D038B307188}">
          <p14:sldIdLst>
            <p14:sldId id="3302"/>
            <p14:sldId id="3306"/>
            <p14:sldId id="3308"/>
          </p14:sldIdLst>
        </p14:section>
        <p14:section name="Section 2" id="{A4270372-DFF1-441F-9E6B-04425FF7180E}">
          <p14:sldIdLst>
            <p14:sldId id="3309"/>
            <p14:sldId id="3303"/>
            <p14:sldId id="3310"/>
          </p14:sldIdLst>
        </p14:section>
        <p14:section name="Section 3" id="{2FB3801C-60CD-45D1-8091-ECFE9ED8EA9B}">
          <p14:sldIdLst>
            <p14:sldId id="385"/>
            <p14:sldId id="386"/>
            <p14:sldId id="374"/>
          </p14:sldIdLst>
        </p14:section>
        <p14:section name="Section 4" id="{82EA0C86-4C91-4869-A99E-BFF51CD893D0}">
          <p14:sldIdLst>
            <p14:sldId id="280"/>
            <p14:sldId id="268"/>
            <p14:sldId id="377"/>
          </p14:sldIdLst>
        </p14:section>
        <p14:section name="Section 5" id="{C9005A3D-D631-4C61-89C0-8EC70684123F}">
          <p14:sldIdLst>
            <p14:sldId id="3311"/>
            <p14:sldId id="375"/>
            <p14:sldId id="382"/>
            <p14:sldId id="3312"/>
            <p14:sldId id="3313"/>
            <p14:sldId id="379"/>
            <p14:sldId id="3314"/>
            <p14:sldId id="387"/>
            <p14:sldId id="363"/>
            <p14:sldId id="3315"/>
            <p14:sldId id="330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96" userDrawn="1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25" autoAdjust="0"/>
    <p:restoredTop sz="95407" autoAdjust="0"/>
  </p:normalViewPr>
  <p:slideViewPr>
    <p:cSldViewPr snapToGrid="0">
      <p:cViewPr varScale="1">
        <p:scale>
          <a:sx n="119" d="100"/>
          <a:sy n="119" d="100"/>
        </p:scale>
        <p:origin x="516" y="84"/>
      </p:cViewPr>
      <p:guideLst>
        <p:guide orient="horz" pos="159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59C052-151D-4A47-B932-5745CE2DB5C8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490267-2D9E-4BD2-94D5-EB0002B6A61C}">
      <dgm:prSet/>
      <dgm:spPr/>
      <dgm:t>
        <a:bodyPr/>
        <a:lstStyle/>
        <a:p>
          <a:r>
            <a:rPr lang="en-US" b="0" i="0"/>
            <a:t>Quantitative precipitation estimation (QPE)</a:t>
          </a:r>
          <a:endParaRPr lang="en-US"/>
        </a:p>
      </dgm:t>
    </dgm:pt>
    <dgm:pt modelId="{448D4521-1ABC-4650-ADC9-19D0A03471C3}" type="parTrans" cxnId="{79B1DC7D-294C-4FAC-94BC-F6DE9D0B4B43}">
      <dgm:prSet/>
      <dgm:spPr/>
      <dgm:t>
        <a:bodyPr/>
        <a:lstStyle/>
        <a:p>
          <a:endParaRPr lang="en-US"/>
        </a:p>
      </dgm:t>
    </dgm:pt>
    <dgm:pt modelId="{2B8AE475-BDB7-4C9F-ACB1-E8606447A6C9}" type="sibTrans" cxnId="{79B1DC7D-294C-4FAC-94BC-F6DE9D0B4B43}">
      <dgm:prSet/>
      <dgm:spPr/>
      <dgm:t>
        <a:bodyPr/>
        <a:lstStyle/>
        <a:p>
          <a:endParaRPr lang="en-US"/>
        </a:p>
      </dgm:t>
    </dgm:pt>
    <dgm:pt modelId="{FC2DCEE1-C7B3-422D-8F82-A0670E80851C}">
      <dgm:prSet/>
      <dgm:spPr/>
      <dgm:t>
        <a:bodyPr/>
        <a:lstStyle/>
        <a:p>
          <a:r>
            <a:rPr lang="en-US" b="0" i="0"/>
            <a:t>Flash flood analysis</a:t>
          </a:r>
          <a:endParaRPr lang="en-US"/>
        </a:p>
      </dgm:t>
    </dgm:pt>
    <dgm:pt modelId="{CBE73CBD-6A67-4032-921D-34EEE411143A}" type="parTrans" cxnId="{8BB8F661-7EAE-4163-85BF-AFEA2CE0FA90}">
      <dgm:prSet/>
      <dgm:spPr/>
      <dgm:t>
        <a:bodyPr/>
        <a:lstStyle/>
        <a:p>
          <a:endParaRPr lang="en-US"/>
        </a:p>
      </dgm:t>
    </dgm:pt>
    <dgm:pt modelId="{DB70C293-EC54-4D63-90A7-8318DAB0ABF3}" type="sibTrans" cxnId="{8BB8F661-7EAE-4163-85BF-AFEA2CE0FA90}">
      <dgm:prSet/>
      <dgm:spPr/>
      <dgm:t>
        <a:bodyPr/>
        <a:lstStyle/>
        <a:p>
          <a:endParaRPr lang="en-US"/>
        </a:p>
      </dgm:t>
    </dgm:pt>
    <dgm:pt modelId="{CED070E1-4041-439B-B027-732FA011F6C5}">
      <dgm:prSet/>
      <dgm:spPr/>
      <dgm:t>
        <a:bodyPr/>
        <a:lstStyle/>
        <a:p>
          <a:r>
            <a:rPr lang="en-US" b="0" i="0"/>
            <a:t>Short-term weather forecasting</a:t>
          </a:r>
          <a:endParaRPr lang="en-US"/>
        </a:p>
      </dgm:t>
    </dgm:pt>
    <dgm:pt modelId="{0E927E0F-1BE3-4764-A863-583D5A5B7DD1}" type="parTrans" cxnId="{EE18480E-9BC9-4143-9080-3EC72B183E0A}">
      <dgm:prSet/>
      <dgm:spPr/>
      <dgm:t>
        <a:bodyPr/>
        <a:lstStyle/>
        <a:p>
          <a:endParaRPr lang="en-US"/>
        </a:p>
      </dgm:t>
    </dgm:pt>
    <dgm:pt modelId="{D9CA5EBF-269F-4ECC-87CA-6C7055022A6C}" type="sibTrans" cxnId="{EE18480E-9BC9-4143-9080-3EC72B183E0A}">
      <dgm:prSet/>
      <dgm:spPr/>
      <dgm:t>
        <a:bodyPr/>
        <a:lstStyle/>
        <a:p>
          <a:endParaRPr lang="en-US"/>
        </a:p>
      </dgm:t>
    </dgm:pt>
    <dgm:pt modelId="{E0587909-6B64-4714-B5B8-02BCFF36D8A5}">
      <dgm:prSet/>
      <dgm:spPr/>
      <dgm:t>
        <a:bodyPr/>
        <a:lstStyle/>
        <a:p>
          <a:r>
            <a:rPr lang="en-US" b="0" i="0"/>
            <a:t>Operational warnings</a:t>
          </a:r>
          <a:endParaRPr lang="en-US"/>
        </a:p>
      </dgm:t>
    </dgm:pt>
    <dgm:pt modelId="{60272BFB-5215-419E-8CE1-77768555D48A}" type="parTrans" cxnId="{805C0E49-2586-48FF-A0F0-F0E79F13A5FA}">
      <dgm:prSet/>
      <dgm:spPr/>
      <dgm:t>
        <a:bodyPr/>
        <a:lstStyle/>
        <a:p>
          <a:endParaRPr lang="en-US"/>
        </a:p>
      </dgm:t>
    </dgm:pt>
    <dgm:pt modelId="{E63E6F17-5874-418C-9A3F-E716C52F5740}" type="sibTrans" cxnId="{805C0E49-2586-48FF-A0F0-F0E79F13A5FA}">
      <dgm:prSet/>
      <dgm:spPr/>
      <dgm:t>
        <a:bodyPr/>
        <a:lstStyle/>
        <a:p>
          <a:endParaRPr lang="en-US"/>
        </a:p>
      </dgm:t>
    </dgm:pt>
    <dgm:pt modelId="{9475D8A7-5FC8-4785-B3CD-0DBE2E2A55CB}" type="pres">
      <dgm:prSet presAssocID="{6659C052-151D-4A47-B932-5745CE2DB5C8}" presName="linearFlow" presStyleCnt="0">
        <dgm:presLayoutVars>
          <dgm:dir/>
          <dgm:resizeHandles val="exact"/>
        </dgm:presLayoutVars>
      </dgm:prSet>
      <dgm:spPr/>
    </dgm:pt>
    <dgm:pt modelId="{95D5CC1D-C213-48DD-99F2-13ED693C79D9}" type="pres">
      <dgm:prSet presAssocID="{44490267-2D9E-4BD2-94D5-EB0002B6A61C}" presName="composite" presStyleCnt="0"/>
      <dgm:spPr/>
    </dgm:pt>
    <dgm:pt modelId="{83AC4C9E-1C96-49CC-838A-D44D86294E40}" type="pres">
      <dgm:prSet presAssocID="{44490267-2D9E-4BD2-94D5-EB0002B6A61C}" presName="imgShp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663F7BE6-C160-482A-8593-F49C94346FB7}" type="pres">
      <dgm:prSet presAssocID="{44490267-2D9E-4BD2-94D5-EB0002B6A61C}" presName="txShp" presStyleLbl="node1" presStyleIdx="0" presStyleCnt="4">
        <dgm:presLayoutVars>
          <dgm:bulletEnabled val="1"/>
        </dgm:presLayoutVars>
      </dgm:prSet>
      <dgm:spPr/>
    </dgm:pt>
    <dgm:pt modelId="{5ADDAD33-B027-4D38-A132-2806E0F23C0E}" type="pres">
      <dgm:prSet presAssocID="{2B8AE475-BDB7-4C9F-ACB1-E8606447A6C9}" presName="spacing" presStyleCnt="0"/>
      <dgm:spPr/>
    </dgm:pt>
    <dgm:pt modelId="{19C307A8-8AB9-47E8-B902-DC2EBC9FEB92}" type="pres">
      <dgm:prSet presAssocID="{FC2DCEE1-C7B3-422D-8F82-A0670E80851C}" presName="composite" presStyleCnt="0"/>
      <dgm:spPr/>
    </dgm:pt>
    <dgm:pt modelId="{419FC89E-54F0-4EE0-8FEA-CA07819B4AAA}" type="pres">
      <dgm:prSet presAssocID="{FC2DCEE1-C7B3-422D-8F82-A0670E80851C}" presName="imgShp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</dgm:pt>
    <dgm:pt modelId="{FFA894A3-F247-4E4B-8F4C-ED94688523DA}" type="pres">
      <dgm:prSet presAssocID="{FC2DCEE1-C7B3-422D-8F82-A0670E80851C}" presName="txShp" presStyleLbl="node1" presStyleIdx="1" presStyleCnt="4">
        <dgm:presLayoutVars>
          <dgm:bulletEnabled val="1"/>
        </dgm:presLayoutVars>
      </dgm:prSet>
      <dgm:spPr/>
    </dgm:pt>
    <dgm:pt modelId="{16611115-1E7C-4938-BA41-CF5CBCA7B350}" type="pres">
      <dgm:prSet presAssocID="{DB70C293-EC54-4D63-90A7-8318DAB0ABF3}" presName="spacing" presStyleCnt="0"/>
      <dgm:spPr/>
    </dgm:pt>
    <dgm:pt modelId="{451656B3-CCD8-4B9A-9C1B-022B26EC47B8}" type="pres">
      <dgm:prSet presAssocID="{CED070E1-4041-439B-B027-732FA011F6C5}" presName="composite" presStyleCnt="0"/>
      <dgm:spPr/>
    </dgm:pt>
    <dgm:pt modelId="{DC7243E7-F61C-4484-A8CB-F62E53C8B2B6}" type="pres">
      <dgm:prSet presAssocID="{CED070E1-4041-439B-B027-732FA011F6C5}" presName="imgShp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7249AAA4-26B5-4133-A478-599D2FE7A574}" type="pres">
      <dgm:prSet presAssocID="{CED070E1-4041-439B-B027-732FA011F6C5}" presName="txShp" presStyleLbl="node1" presStyleIdx="2" presStyleCnt="4">
        <dgm:presLayoutVars>
          <dgm:bulletEnabled val="1"/>
        </dgm:presLayoutVars>
      </dgm:prSet>
      <dgm:spPr/>
    </dgm:pt>
    <dgm:pt modelId="{1A90EBC4-8035-48A1-B25C-F2D730AB5F72}" type="pres">
      <dgm:prSet presAssocID="{D9CA5EBF-269F-4ECC-87CA-6C7055022A6C}" presName="spacing" presStyleCnt="0"/>
      <dgm:spPr/>
    </dgm:pt>
    <dgm:pt modelId="{BC8AE42D-90DA-4744-A9FF-73BC05DCF32B}" type="pres">
      <dgm:prSet presAssocID="{E0587909-6B64-4714-B5B8-02BCFF36D8A5}" presName="composite" presStyleCnt="0"/>
      <dgm:spPr/>
    </dgm:pt>
    <dgm:pt modelId="{4083950C-5FCF-4B52-A4C0-D77BDCEB9C72}" type="pres">
      <dgm:prSet presAssocID="{E0587909-6B64-4714-B5B8-02BCFF36D8A5}" presName="imgShp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47B7A1AF-89A7-4DCC-B5C7-7A9EB34FC9EB}" type="pres">
      <dgm:prSet presAssocID="{E0587909-6B64-4714-B5B8-02BCFF36D8A5}" presName="txShp" presStyleLbl="node1" presStyleIdx="3" presStyleCnt="4">
        <dgm:presLayoutVars>
          <dgm:bulletEnabled val="1"/>
        </dgm:presLayoutVars>
      </dgm:prSet>
      <dgm:spPr/>
    </dgm:pt>
  </dgm:ptLst>
  <dgm:cxnLst>
    <dgm:cxn modelId="{EE18480E-9BC9-4143-9080-3EC72B183E0A}" srcId="{6659C052-151D-4A47-B932-5745CE2DB5C8}" destId="{CED070E1-4041-439B-B027-732FA011F6C5}" srcOrd="2" destOrd="0" parTransId="{0E927E0F-1BE3-4764-A863-583D5A5B7DD1}" sibTransId="{D9CA5EBF-269F-4ECC-87CA-6C7055022A6C}"/>
    <dgm:cxn modelId="{8BB8F661-7EAE-4163-85BF-AFEA2CE0FA90}" srcId="{6659C052-151D-4A47-B932-5745CE2DB5C8}" destId="{FC2DCEE1-C7B3-422D-8F82-A0670E80851C}" srcOrd="1" destOrd="0" parTransId="{CBE73CBD-6A67-4032-921D-34EEE411143A}" sibTransId="{DB70C293-EC54-4D63-90A7-8318DAB0ABF3}"/>
    <dgm:cxn modelId="{C8B58664-FC67-470F-93EF-885683183A66}" type="presOf" srcId="{E0587909-6B64-4714-B5B8-02BCFF36D8A5}" destId="{47B7A1AF-89A7-4DCC-B5C7-7A9EB34FC9EB}" srcOrd="0" destOrd="0" presId="urn:microsoft.com/office/officeart/2005/8/layout/vList3"/>
    <dgm:cxn modelId="{805C0E49-2586-48FF-A0F0-F0E79F13A5FA}" srcId="{6659C052-151D-4A47-B932-5745CE2DB5C8}" destId="{E0587909-6B64-4714-B5B8-02BCFF36D8A5}" srcOrd="3" destOrd="0" parTransId="{60272BFB-5215-419E-8CE1-77768555D48A}" sibTransId="{E63E6F17-5874-418C-9A3F-E716C52F5740}"/>
    <dgm:cxn modelId="{DCEA4E72-CFB6-4895-8E19-FFC928E6254F}" type="presOf" srcId="{44490267-2D9E-4BD2-94D5-EB0002B6A61C}" destId="{663F7BE6-C160-482A-8593-F49C94346FB7}" srcOrd="0" destOrd="0" presId="urn:microsoft.com/office/officeart/2005/8/layout/vList3"/>
    <dgm:cxn modelId="{79B1DC7D-294C-4FAC-94BC-F6DE9D0B4B43}" srcId="{6659C052-151D-4A47-B932-5745CE2DB5C8}" destId="{44490267-2D9E-4BD2-94D5-EB0002B6A61C}" srcOrd="0" destOrd="0" parTransId="{448D4521-1ABC-4650-ADC9-19D0A03471C3}" sibTransId="{2B8AE475-BDB7-4C9F-ACB1-E8606447A6C9}"/>
    <dgm:cxn modelId="{5793D585-0A52-4BB2-9B06-9766FE79948E}" type="presOf" srcId="{6659C052-151D-4A47-B932-5745CE2DB5C8}" destId="{9475D8A7-5FC8-4785-B3CD-0DBE2E2A55CB}" srcOrd="0" destOrd="0" presId="urn:microsoft.com/office/officeart/2005/8/layout/vList3"/>
    <dgm:cxn modelId="{82683BA5-206F-479E-9CB3-C883721797E6}" type="presOf" srcId="{CED070E1-4041-439B-B027-732FA011F6C5}" destId="{7249AAA4-26B5-4133-A478-599D2FE7A574}" srcOrd="0" destOrd="0" presId="urn:microsoft.com/office/officeart/2005/8/layout/vList3"/>
    <dgm:cxn modelId="{A05FEAB5-7503-4917-B673-0630192257BD}" type="presOf" srcId="{FC2DCEE1-C7B3-422D-8F82-A0670E80851C}" destId="{FFA894A3-F247-4E4B-8F4C-ED94688523DA}" srcOrd="0" destOrd="0" presId="urn:microsoft.com/office/officeart/2005/8/layout/vList3"/>
    <dgm:cxn modelId="{45CD5248-8D3E-4C2F-AB5B-C3862CA15657}" type="presParOf" srcId="{9475D8A7-5FC8-4785-B3CD-0DBE2E2A55CB}" destId="{95D5CC1D-C213-48DD-99F2-13ED693C79D9}" srcOrd="0" destOrd="0" presId="urn:microsoft.com/office/officeart/2005/8/layout/vList3"/>
    <dgm:cxn modelId="{7B334929-E739-47CB-8DCE-03AB1441812B}" type="presParOf" srcId="{95D5CC1D-C213-48DD-99F2-13ED693C79D9}" destId="{83AC4C9E-1C96-49CC-838A-D44D86294E40}" srcOrd="0" destOrd="0" presId="urn:microsoft.com/office/officeart/2005/8/layout/vList3"/>
    <dgm:cxn modelId="{EFA24B41-52A3-407B-A492-5EF3BEEACDD6}" type="presParOf" srcId="{95D5CC1D-C213-48DD-99F2-13ED693C79D9}" destId="{663F7BE6-C160-482A-8593-F49C94346FB7}" srcOrd="1" destOrd="0" presId="urn:microsoft.com/office/officeart/2005/8/layout/vList3"/>
    <dgm:cxn modelId="{07DD5407-3437-4806-91DD-5A1A9757AC04}" type="presParOf" srcId="{9475D8A7-5FC8-4785-B3CD-0DBE2E2A55CB}" destId="{5ADDAD33-B027-4D38-A132-2806E0F23C0E}" srcOrd="1" destOrd="0" presId="urn:microsoft.com/office/officeart/2005/8/layout/vList3"/>
    <dgm:cxn modelId="{F241DD69-1ED6-47FF-9248-4ED9CA2BF499}" type="presParOf" srcId="{9475D8A7-5FC8-4785-B3CD-0DBE2E2A55CB}" destId="{19C307A8-8AB9-47E8-B902-DC2EBC9FEB92}" srcOrd="2" destOrd="0" presId="urn:microsoft.com/office/officeart/2005/8/layout/vList3"/>
    <dgm:cxn modelId="{0DAACE70-60A8-47FD-86D6-33DF4E730476}" type="presParOf" srcId="{19C307A8-8AB9-47E8-B902-DC2EBC9FEB92}" destId="{419FC89E-54F0-4EE0-8FEA-CA07819B4AAA}" srcOrd="0" destOrd="0" presId="urn:microsoft.com/office/officeart/2005/8/layout/vList3"/>
    <dgm:cxn modelId="{B51C0EED-6D5E-4A72-89BB-02F0D80883D1}" type="presParOf" srcId="{19C307A8-8AB9-47E8-B902-DC2EBC9FEB92}" destId="{FFA894A3-F247-4E4B-8F4C-ED94688523DA}" srcOrd="1" destOrd="0" presId="urn:microsoft.com/office/officeart/2005/8/layout/vList3"/>
    <dgm:cxn modelId="{6E8BBF99-1799-44D8-A2F7-7E88CEB02AA8}" type="presParOf" srcId="{9475D8A7-5FC8-4785-B3CD-0DBE2E2A55CB}" destId="{16611115-1E7C-4938-BA41-CF5CBCA7B350}" srcOrd="3" destOrd="0" presId="urn:microsoft.com/office/officeart/2005/8/layout/vList3"/>
    <dgm:cxn modelId="{E1B83DA3-4DDF-4588-AF3D-E05E04861962}" type="presParOf" srcId="{9475D8A7-5FC8-4785-B3CD-0DBE2E2A55CB}" destId="{451656B3-CCD8-4B9A-9C1B-022B26EC47B8}" srcOrd="4" destOrd="0" presId="urn:microsoft.com/office/officeart/2005/8/layout/vList3"/>
    <dgm:cxn modelId="{8A803132-09AA-4CA5-ADE9-E9B9E37A8EBB}" type="presParOf" srcId="{451656B3-CCD8-4B9A-9C1B-022B26EC47B8}" destId="{DC7243E7-F61C-4484-A8CB-F62E53C8B2B6}" srcOrd="0" destOrd="0" presId="urn:microsoft.com/office/officeart/2005/8/layout/vList3"/>
    <dgm:cxn modelId="{4251FB97-13C8-490E-ADD7-7003A3C79CDB}" type="presParOf" srcId="{451656B3-CCD8-4B9A-9C1B-022B26EC47B8}" destId="{7249AAA4-26B5-4133-A478-599D2FE7A574}" srcOrd="1" destOrd="0" presId="urn:microsoft.com/office/officeart/2005/8/layout/vList3"/>
    <dgm:cxn modelId="{D60D5D6F-F474-4A69-B286-7A01F793832F}" type="presParOf" srcId="{9475D8A7-5FC8-4785-B3CD-0DBE2E2A55CB}" destId="{1A90EBC4-8035-48A1-B25C-F2D730AB5F72}" srcOrd="5" destOrd="0" presId="urn:microsoft.com/office/officeart/2005/8/layout/vList3"/>
    <dgm:cxn modelId="{3D6BC6A8-8EDC-400E-8E0D-AEA8479DAB36}" type="presParOf" srcId="{9475D8A7-5FC8-4785-B3CD-0DBE2E2A55CB}" destId="{BC8AE42D-90DA-4744-A9FF-73BC05DCF32B}" srcOrd="6" destOrd="0" presId="urn:microsoft.com/office/officeart/2005/8/layout/vList3"/>
    <dgm:cxn modelId="{4560FB6F-1C10-4D1D-ADA5-EFDB1EA98FB4}" type="presParOf" srcId="{BC8AE42D-90DA-4744-A9FF-73BC05DCF32B}" destId="{4083950C-5FCF-4B52-A4C0-D77BDCEB9C72}" srcOrd="0" destOrd="0" presId="urn:microsoft.com/office/officeart/2005/8/layout/vList3"/>
    <dgm:cxn modelId="{C3A260B5-7635-4E23-955B-8EBD25D80CD3}" type="presParOf" srcId="{BC8AE42D-90DA-4744-A9FF-73BC05DCF32B}" destId="{47B7A1AF-89A7-4DCC-B5C7-7A9EB34FC9EB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5E8395-6860-409D-A01E-137189EE67AB}" type="doc">
      <dgm:prSet loTypeId="urn:microsoft.com/office/officeart/2005/8/layout/matrix3" loCatId="matrix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0ECE60C-70C3-499C-BD4C-F76BD6C0851F}">
      <dgm:prSet/>
      <dgm:spPr/>
      <dgm:t>
        <a:bodyPr/>
        <a:lstStyle/>
        <a:p>
          <a:r>
            <a:rPr lang="en-US" b="0" i="0"/>
            <a:t>Pyart</a:t>
          </a:r>
          <a:endParaRPr lang="en-US"/>
        </a:p>
      </dgm:t>
    </dgm:pt>
    <dgm:pt modelId="{33304BF5-50F0-4D07-8CCB-E500959E2F00}" type="parTrans" cxnId="{706C4C37-4478-4664-957A-7599E21E482E}">
      <dgm:prSet/>
      <dgm:spPr/>
      <dgm:t>
        <a:bodyPr/>
        <a:lstStyle/>
        <a:p>
          <a:endParaRPr lang="en-US"/>
        </a:p>
      </dgm:t>
    </dgm:pt>
    <dgm:pt modelId="{C56B636B-07A1-40E2-91D5-455D409DC47A}" type="sibTrans" cxnId="{706C4C37-4478-4664-957A-7599E21E482E}">
      <dgm:prSet/>
      <dgm:spPr/>
      <dgm:t>
        <a:bodyPr/>
        <a:lstStyle/>
        <a:p>
          <a:endParaRPr lang="en-US"/>
        </a:p>
      </dgm:t>
    </dgm:pt>
    <dgm:pt modelId="{305F1D22-A7F0-416E-AF03-FF88C8D37FA8}">
      <dgm:prSet/>
      <dgm:spPr/>
      <dgm:t>
        <a:bodyPr/>
        <a:lstStyle/>
        <a:p>
          <a:r>
            <a:rPr lang="en-US" b="0" i="0"/>
            <a:t>Wradlib</a:t>
          </a:r>
          <a:endParaRPr lang="en-US"/>
        </a:p>
      </dgm:t>
    </dgm:pt>
    <dgm:pt modelId="{588D7D00-08B9-4931-BC3F-53D32B2210EB}" type="parTrans" cxnId="{DC3F3DB5-0834-4ECE-9624-50D8B981FD3C}">
      <dgm:prSet/>
      <dgm:spPr/>
      <dgm:t>
        <a:bodyPr/>
        <a:lstStyle/>
        <a:p>
          <a:endParaRPr lang="en-US"/>
        </a:p>
      </dgm:t>
    </dgm:pt>
    <dgm:pt modelId="{C8B3BC2B-8BF2-45F2-8741-19324418C1DD}" type="sibTrans" cxnId="{DC3F3DB5-0834-4ECE-9624-50D8B981FD3C}">
      <dgm:prSet/>
      <dgm:spPr/>
      <dgm:t>
        <a:bodyPr/>
        <a:lstStyle/>
        <a:p>
          <a:endParaRPr lang="en-US"/>
        </a:p>
      </dgm:t>
    </dgm:pt>
    <dgm:pt modelId="{04DDE5A6-A032-4DC4-A27A-7FBC72605936}">
      <dgm:prSet/>
      <dgm:spPr/>
      <dgm:t>
        <a:bodyPr/>
        <a:lstStyle/>
        <a:p>
          <a:r>
            <a:rPr lang="en-US" b="0" i="0"/>
            <a:t>Pyscancf</a:t>
          </a:r>
          <a:endParaRPr lang="en-US"/>
        </a:p>
      </dgm:t>
    </dgm:pt>
    <dgm:pt modelId="{4F6CFFD5-E1B2-42E7-896D-65DC910EB4E2}" type="parTrans" cxnId="{21CCD967-C656-41BC-A2A0-BF6FC832761E}">
      <dgm:prSet/>
      <dgm:spPr/>
      <dgm:t>
        <a:bodyPr/>
        <a:lstStyle/>
        <a:p>
          <a:endParaRPr lang="en-US"/>
        </a:p>
      </dgm:t>
    </dgm:pt>
    <dgm:pt modelId="{A573E827-7A68-49F5-B580-AD9A23E8A6ED}" type="sibTrans" cxnId="{21CCD967-C656-41BC-A2A0-BF6FC832761E}">
      <dgm:prSet/>
      <dgm:spPr/>
      <dgm:t>
        <a:bodyPr/>
        <a:lstStyle/>
        <a:p>
          <a:endParaRPr lang="en-US"/>
        </a:p>
      </dgm:t>
    </dgm:pt>
    <dgm:pt modelId="{C6CA9B4F-516E-4FB6-A41E-DABF8C16A1DC}">
      <dgm:prSet/>
      <dgm:spPr/>
      <dgm:t>
        <a:bodyPr/>
        <a:lstStyle/>
        <a:p>
          <a:r>
            <a:rPr lang="en-US" b="0" i="0"/>
            <a:t>Pycwr</a:t>
          </a:r>
          <a:endParaRPr lang="en-US"/>
        </a:p>
      </dgm:t>
    </dgm:pt>
    <dgm:pt modelId="{D5E29F6A-3C27-4589-A922-DCFC866E013A}" type="parTrans" cxnId="{BE11C83A-F576-4CAB-9895-226EF512E05C}">
      <dgm:prSet/>
      <dgm:spPr/>
      <dgm:t>
        <a:bodyPr/>
        <a:lstStyle/>
        <a:p>
          <a:endParaRPr lang="en-US"/>
        </a:p>
      </dgm:t>
    </dgm:pt>
    <dgm:pt modelId="{AD4B91F0-61D3-4E51-91AF-10E6651139CA}" type="sibTrans" cxnId="{BE11C83A-F576-4CAB-9895-226EF512E05C}">
      <dgm:prSet/>
      <dgm:spPr/>
      <dgm:t>
        <a:bodyPr/>
        <a:lstStyle/>
        <a:p>
          <a:endParaRPr lang="en-US"/>
        </a:p>
      </dgm:t>
    </dgm:pt>
    <dgm:pt modelId="{12991A14-9CA4-4986-BCF9-58B7148C3F9C}" type="pres">
      <dgm:prSet presAssocID="{7C5E8395-6860-409D-A01E-137189EE67AB}" presName="matrix" presStyleCnt="0">
        <dgm:presLayoutVars>
          <dgm:chMax val="1"/>
          <dgm:dir/>
          <dgm:resizeHandles val="exact"/>
        </dgm:presLayoutVars>
      </dgm:prSet>
      <dgm:spPr/>
    </dgm:pt>
    <dgm:pt modelId="{84470B30-C700-429D-A204-BF826F4AA212}" type="pres">
      <dgm:prSet presAssocID="{7C5E8395-6860-409D-A01E-137189EE67AB}" presName="diamond" presStyleLbl="bgShp" presStyleIdx="0" presStyleCnt="1"/>
      <dgm:spPr/>
    </dgm:pt>
    <dgm:pt modelId="{DE05E36C-A06E-46EC-B7FC-2AA3519B4908}" type="pres">
      <dgm:prSet presAssocID="{7C5E8395-6860-409D-A01E-137189EE67AB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840F221C-F302-471A-A5D9-2F5116C8CE6C}" type="pres">
      <dgm:prSet presAssocID="{7C5E8395-6860-409D-A01E-137189EE67AB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EB195EFB-C9F5-46BD-9EBE-F4FEB01625BD}" type="pres">
      <dgm:prSet presAssocID="{7C5E8395-6860-409D-A01E-137189EE67AB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E047A164-E328-4063-94EB-EBF9A64E19D0}" type="pres">
      <dgm:prSet presAssocID="{7C5E8395-6860-409D-A01E-137189EE67AB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706C4C37-4478-4664-957A-7599E21E482E}" srcId="{7C5E8395-6860-409D-A01E-137189EE67AB}" destId="{90ECE60C-70C3-499C-BD4C-F76BD6C0851F}" srcOrd="0" destOrd="0" parTransId="{33304BF5-50F0-4D07-8CCB-E500959E2F00}" sibTransId="{C56B636B-07A1-40E2-91D5-455D409DC47A}"/>
    <dgm:cxn modelId="{BE11C83A-F576-4CAB-9895-226EF512E05C}" srcId="{7C5E8395-6860-409D-A01E-137189EE67AB}" destId="{C6CA9B4F-516E-4FB6-A41E-DABF8C16A1DC}" srcOrd="3" destOrd="0" parTransId="{D5E29F6A-3C27-4589-A922-DCFC866E013A}" sibTransId="{AD4B91F0-61D3-4E51-91AF-10E6651139CA}"/>
    <dgm:cxn modelId="{D816D046-EF72-473D-ABF1-4B3E59E124EF}" type="presOf" srcId="{90ECE60C-70C3-499C-BD4C-F76BD6C0851F}" destId="{DE05E36C-A06E-46EC-B7FC-2AA3519B4908}" srcOrd="0" destOrd="0" presId="urn:microsoft.com/office/officeart/2005/8/layout/matrix3"/>
    <dgm:cxn modelId="{21CCD967-C656-41BC-A2A0-BF6FC832761E}" srcId="{7C5E8395-6860-409D-A01E-137189EE67AB}" destId="{04DDE5A6-A032-4DC4-A27A-7FBC72605936}" srcOrd="2" destOrd="0" parTransId="{4F6CFFD5-E1B2-42E7-896D-65DC910EB4E2}" sibTransId="{A573E827-7A68-49F5-B580-AD9A23E8A6ED}"/>
    <dgm:cxn modelId="{CCEBF96B-D823-4AFD-8451-9114F7699C0F}" type="presOf" srcId="{305F1D22-A7F0-416E-AF03-FF88C8D37FA8}" destId="{840F221C-F302-471A-A5D9-2F5116C8CE6C}" srcOrd="0" destOrd="0" presId="urn:microsoft.com/office/officeart/2005/8/layout/matrix3"/>
    <dgm:cxn modelId="{DC3F3DB5-0834-4ECE-9624-50D8B981FD3C}" srcId="{7C5E8395-6860-409D-A01E-137189EE67AB}" destId="{305F1D22-A7F0-416E-AF03-FF88C8D37FA8}" srcOrd="1" destOrd="0" parTransId="{588D7D00-08B9-4931-BC3F-53D32B2210EB}" sibTransId="{C8B3BC2B-8BF2-45F2-8741-19324418C1DD}"/>
    <dgm:cxn modelId="{A6DEFACD-E255-4AB8-A058-12C1DE7F890D}" type="presOf" srcId="{7C5E8395-6860-409D-A01E-137189EE67AB}" destId="{12991A14-9CA4-4986-BCF9-58B7148C3F9C}" srcOrd="0" destOrd="0" presId="urn:microsoft.com/office/officeart/2005/8/layout/matrix3"/>
    <dgm:cxn modelId="{9DDF11D1-7A12-4B1D-B7F2-ED4AE3F8CC9C}" type="presOf" srcId="{04DDE5A6-A032-4DC4-A27A-7FBC72605936}" destId="{EB195EFB-C9F5-46BD-9EBE-F4FEB01625BD}" srcOrd="0" destOrd="0" presId="urn:microsoft.com/office/officeart/2005/8/layout/matrix3"/>
    <dgm:cxn modelId="{961F99DD-4D88-40DC-B157-508A7B193DEA}" type="presOf" srcId="{C6CA9B4F-516E-4FB6-A41E-DABF8C16A1DC}" destId="{E047A164-E328-4063-94EB-EBF9A64E19D0}" srcOrd="0" destOrd="0" presId="urn:microsoft.com/office/officeart/2005/8/layout/matrix3"/>
    <dgm:cxn modelId="{BC07F372-FCDD-45B5-878D-1E4FF64302B9}" type="presParOf" srcId="{12991A14-9CA4-4986-BCF9-58B7148C3F9C}" destId="{84470B30-C700-429D-A204-BF826F4AA212}" srcOrd="0" destOrd="0" presId="urn:microsoft.com/office/officeart/2005/8/layout/matrix3"/>
    <dgm:cxn modelId="{ED8D9375-4204-40C8-995F-FB17B807B197}" type="presParOf" srcId="{12991A14-9CA4-4986-BCF9-58B7148C3F9C}" destId="{DE05E36C-A06E-46EC-B7FC-2AA3519B4908}" srcOrd="1" destOrd="0" presId="urn:microsoft.com/office/officeart/2005/8/layout/matrix3"/>
    <dgm:cxn modelId="{5D7BFEE6-3F1C-4894-8C7B-6DCC24FA3D57}" type="presParOf" srcId="{12991A14-9CA4-4986-BCF9-58B7148C3F9C}" destId="{840F221C-F302-471A-A5D9-2F5116C8CE6C}" srcOrd="2" destOrd="0" presId="urn:microsoft.com/office/officeart/2005/8/layout/matrix3"/>
    <dgm:cxn modelId="{866D4B78-A800-4D12-8F29-FC89D5834DF9}" type="presParOf" srcId="{12991A14-9CA4-4986-BCF9-58B7148C3F9C}" destId="{EB195EFB-C9F5-46BD-9EBE-F4FEB01625BD}" srcOrd="3" destOrd="0" presId="urn:microsoft.com/office/officeart/2005/8/layout/matrix3"/>
    <dgm:cxn modelId="{7519EE05-EE0F-4074-BDC6-414AC8463D41}" type="presParOf" srcId="{12991A14-9CA4-4986-BCF9-58B7148C3F9C}" destId="{E047A164-E328-4063-94EB-EBF9A64E19D0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E636346-0A08-4E0F-A59F-B7028EC936AA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DABA5F-96E5-4CE8-9FC2-B2D069819F50}">
      <dgm:prSet custT="1"/>
      <dgm:spPr/>
      <dgm:t>
        <a:bodyPr/>
        <a:lstStyle/>
        <a:p>
          <a:r>
            <a:rPr lang="en-US" sz="1600" b="0" i="0" dirty="0"/>
            <a:t>Different data formats</a:t>
          </a:r>
          <a:endParaRPr lang="en-US" sz="1600" dirty="0"/>
        </a:p>
      </dgm:t>
    </dgm:pt>
    <dgm:pt modelId="{606558F6-1254-4B5F-A7F2-BCDC7B988F5A}" type="parTrans" cxnId="{6266C6FA-EB52-49DE-A780-7F867F96E9AE}">
      <dgm:prSet/>
      <dgm:spPr/>
      <dgm:t>
        <a:bodyPr/>
        <a:lstStyle/>
        <a:p>
          <a:endParaRPr lang="en-US" sz="1600"/>
        </a:p>
      </dgm:t>
    </dgm:pt>
    <dgm:pt modelId="{D2B19D6C-9961-4213-81B6-E1CB5727F629}" type="sibTrans" cxnId="{6266C6FA-EB52-49DE-A780-7F867F96E9AE}">
      <dgm:prSet/>
      <dgm:spPr/>
      <dgm:t>
        <a:bodyPr/>
        <a:lstStyle/>
        <a:p>
          <a:endParaRPr lang="en-US" sz="1600"/>
        </a:p>
      </dgm:t>
    </dgm:pt>
    <dgm:pt modelId="{F3E769BE-BF30-416B-842C-F68103FE2774}">
      <dgm:prSet custT="1"/>
      <dgm:spPr/>
      <dgm:t>
        <a:bodyPr/>
        <a:lstStyle/>
        <a:p>
          <a:r>
            <a:rPr lang="en-US" sz="1600" b="0" i="0" dirty="0"/>
            <a:t>Merge individual sweeps to create PPI </a:t>
          </a:r>
          <a:endParaRPr lang="en-US" sz="1600" dirty="0"/>
        </a:p>
      </dgm:t>
    </dgm:pt>
    <dgm:pt modelId="{9862F309-2A9A-4EE9-902F-50F4AF1F997B}" type="parTrans" cxnId="{CB4B3A97-2529-44B7-9895-ACC4E6BC3620}">
      <dgm:prSet/>
      <dgm:spPr/>
      <dgm:t>
        <a:bodyPr/>
        <a:lstStyle/>
        <a:p>
          <a:endParaRPr lang="en-US" sz="1600"/>
        </a:p>
      </dgm:t>
    </dgm:pt>
    <dgm:pt modelId="{6B6536F8-CD51-4454-BDE7-8BE3F925A87F}" type="sibTrans" cxnId="{CB4B3A97-2529-44B7-9895-ACC4E6BC3620}">
      <dgm:prSet/>
      <dgm:spPr/>
      <dgm:t>
        <a:bodyPr/>
        <a:lstStyle/>
        <a:p>
          <a:endParaRPr lang="en-US" sz="1600"/>
        </a:p>
      </dgm:t>
    </dgm:pt>
    <dgm:pt modelId="{4BB67518-E8EB-4436-82F5-722CC8AFAD2E}">
      <dgm:prSet custT="1"/>
      <dgm:spPr/>
      <dgm:t>
        <a:bodyPr/>
        <a:lstStyle/>
        <a:p>
          <a:r>
            <a:rPr lang="en-US" sz="1600" b="0" i="0" dirty="0"/>
            <a:t>Correcting missing attributes issues like datetime.</a:t>
          </a:r>
          <a:endParaRPr lang="en-US" sz="1600" dirty="0"/>
        </a:p>
      </dgm:t>
    </dgm:pt>
    <dgm:pt modelId="{CC2D96F6-36F0-4EA4-B83E-FE18FF90C2BF}" type="parTrans" cxnId="{2E047769-2E7C-4989-9D9B-2C4CCCD12305}">
      <dgm:prSet/>
      <dgm:spPr/>
      <dgm:t>
        <a:bodyPr/>
        <a:lstStyle/>
        <a:p>
          <a:endParaRPr lang="en-US" sz="1600"/>
        </a:p>
      </dgm:t>
    </dgm:pt>
    <dgm:pt modelId="{55C4F457-36A9-4B42-8810-2B7B800D54AC}" type="sibTrans" cxnId="{2E047769-2E7C-4989-9D9B-2C4CCCD12305}">
      <dgm:prSet/>
      <dgm:spPr/>
      <dgm:t>
        <a:bodyPr/>
        <a:lstStyle/>
        <a:p>
          <a:endParaRPr lang="en-US" sz="1600"/>
        </a:p>
      </dgm:t>
    </dgm:pt>
    <dgm:pt modelId="{ADEE8725-0E20-4F70-9E20-8A20AD57994B}">
      <dgm:prSet custT="1"/>
      <dgm:spPr/>
      <dgm:t>
        <a:bodyPr/>
        <a:lstStyle/>
        <a:p>
          <a:r>
            <a:rPr lang="en-US" sz="1600" b="0" i="0" dirty="0"/>
            <a:t>Quality control procedures</a:t>
          </a:r>
          <a:endParaRPr lang="en-US" sz="1600" dirty="0"/>
        </a:p>
      </dgm:t>
    </dgm:pt>
    <dgm:pt modelId="{25D1F176-4BEB-4564-9C7B-FA377F4858D5}" type="parTrans" cxnId="{27205F60-AD74-4907-A696-4A71E3FDD814}">
      <dgm:prSet/>
      <dgm:spPr/>
      <dgm:t>
        <a:bodyPr/>
        <a:lstStyle/>
        <a:p>
          <a:endParaRPr lang="en-US" sz="1600"/>
        </a:p>
      </dgm:t>
    </dgm:pt>
    <dgm:pt modelId="{C2921BF3-0ECF-484B-86B3-49DE249716F4}" type="sibTrans" cxnId="{27205F60-AD74-4907-A696-4A71E3FDD814}">
      <dgm:prSet/>
      <dgm:spPr/>
      <dgm:t>
        <a:bodyPr/>
        <a:lstStyle/>
        <a:p>
          <a:endParaRPr lang="en-US" sz="1600"/>
        </a:p>
      </dgm:t>
    </dgm:pt>
    <dgm:pt modelId="{82C7230A-79A2-4338-982B-B68818ADDA69}">
      <dgm:prSet custT="1"/>
      <dgm:spPr/>
      <dgm:t>
        <a:bodyPr/>
        <a:lstStyle/>
        <a:p>
          <a:r>
            <a:rPr lang="en-US" sz="1600" b="0" i="0"/>
            <a:t>Radar QPE</a:t>
          </a:r>
          <a:endParaRPr lang="en-US" sz="1600"/>
        </a:p>
      </dgm:t>
    </dgm:pt>
    <dgm:pt modelId="{58BD0A98-6F2F-46AB-AEF8-934C1C20A157}" type="parTrans" cxnId="{38C43A42-EA41-4E0D-BC0F-BF7113C8A329}">
      <dgm:prSet/>
      <dgm:spPr/>
      <dgm:t>
        <a:bodyPr/>
        <a:lstStyle/>
        <a:p>
          <a:endParaRPr lang="en-US" sz="1600"/>
        </a:p>
      </dgm:t>
    </dgm:pt>
    <dgm:pt modelId="{2288F7FB-C22E-477C-905C-D26299DA3380}" type="sibTrans" cxnId="{38C43A42-EA41-4E0D-BC0F-BF7113C8A329}">
      <dgm:prSet/>
      <dgm:spPr/>
      <dgm:t>
        <a:bodyPr/>
        <a:lstStyle/>
        <a:p>
          <a:endParaRPr lang="en-US" sz="1600"/>
        </a:p>
      </dgm:t>
    </dgm:pt>
    <dgm:pt modelId="{672FB042-982E-4C88-80A7-DD88D8861F3B}" type="pres">
      <dgm:prSet presAssocID="{7E636346-0A08-4E0F-A59F-B7028EC936AA}" presName="diagram" presStyleCnt="0">
        <dgm:presLayoutVars>
          <dgm:dir/>
          <dgm:resizeHandles val="exact"/>
        </dgm:presLayoutVars>
      </dgm:prSet>
      <dgm:spPr/>
    </dgm:pt>
    <dgm:pt modelId="{A4906482-EE60-4549-9E82-1CEB52FA7CE5}" type="pres">
      <dgm:prSet presAssocID="{00DABA5F-96E5-4CE8-9FC2-B2D069819F50}" presName="node" presStyleLbl="node1" presStyleIdx="0" presStyleCnt="5">
        <dgm:presLayoutVars>
          <dgm:bulletEnabled val="1"/>
        </dgm:presLayoutVars>
      </dgm:prSet>
      <dgm:spPr/>
    </dgm:pt>
    <dgm:pt modelId="{BA6C8028-ED28-409B-8280-D47D5326384D}" type="pres">
      <dgm:prSet presAssocID="{D2B19D6C-9961-4213-81B6-E1CB5727F629}" presName="sibTrans" presStyleCnt="0"/>
      <dgm:spPr/>
    </dgm:pt>
    <dgm:pt modelId="{6A58C04D-F49C-43DA-BE46-7AE0F18DCE73}" type="pres">
      <dgm:prSet presAssocID="{F3E769BE-BF30-416B-842C-F68103FE2774}" presName="node" presStyleLbl="node1" presStyleIdx="1" presStyleCnt="5">
        <dgm:presLayoutVars>
          <dgm:bulletEnabled val="1"/>
        </dgm:presLayoutVars>
      </dgm:prSet>
      <dgm:spPr/>
    </dgm:pt>
    <dgm:pt modelId="{AC135AFA-C731-4DFD-A067-9E4ECD1594C6}" type="pres">
      <dgm:prSet presAssocID="{6B6536F8-CD51-4454-BDE7-8BE3F925A87F}" presName="sibTrans" presStyleCnt="0"/>
      <dgm:spPr/>
    </dgm:pt>
    <dgm:pt modelId="{6775CC68-CC51-44BD-89FF-E259744CA5D3}" type="pres">
      <dgm:prSet presAssocID="{4BB67518-E8EB-4436-82F5-722CC8AFAD2E}" presName="node" presStyleLbl="node1" presStyleIdx="2" presStyleCnt="5">
        <dgm:presLayoutVars>
          <dgm:bulletEnabled val="1"/>
        </dgm:presLayoutVars>
      </dgm:prSet>
      <dgm:spPr/>
    </dgm:pt>
    <dgm:pt modelId="{40C8E996-0F8A-4A09-A205-E120DDF9E6C7}" type="pres">
      <dgm:prSet presAssocID="{55C4F457-36A9-4B42-8810-2B7B800D54AC}" presName="sibTrans" presStyleCnt="0"/>
      <dgm:spPr/>
    </dgm:pt>
    <dgm:pt modelId="{F3ED15CB-4F46-4893-9A75-A5D8FB9172F6}" type="pres">
      <dgm:prSet presAssocID="{ADEE8725-0E20-4F70-9E20-8A20AD57994B}" presName="node" presStyleLbl="node1" presStyleIdx="3" presStyleCnt="5">
        <dgm:presLayoutVars>
          <dgm:bulletEnabled val="1"/>
        </dgm:presLayoutVars>
      </dgm:prSet>
      <dgm:spPr/>
    </dgm:pt>
    <dgm:pt modelId="{1E58D7F8-F66B-4964-A389-6142EDE12B7A}" type="pres">
      <dgm:prSet presAssocID="{C2921BF3-0ECF-484B-86B3-49DE249716F4}" presName="sibTrans" presStyleCnt="0"/>
      <dgm:spPr/>
    </dgm:pt>
    <dgm:pt modelId="{9A891757-AB45-472D-923F-2BE691B1B916}" type="pres">
      <dgm:prSet presAssocID="{82C7230A-79A2-4338-982B-B68818ADDA69}" presName="node" presStyleLbl="node1" presStyleIdx="4" presStyleCnt="5">
        <dgm:presLayoutVars>
          <dgm:bulletEnabled val="1"/>
        </dgm:presLayoutVars>
      </dgm:prSet>
      <dgm:spPr/>
    </dgm:pt>
  </dgm:ptLst>
  <dgm:cxnLst>
    <dgm:cxn modelId="{F05A653E-A384-4B76-8DB1-28C8DBB38713}" type="presOf" srcId="{82C7230A-79A2-4338-982B-B68818ADDA69}" destId="{9A891757-AB45-472D-923F-2BE691B1B916}" srcOrd="0" destOrd="0" presId="urn:microsoft.com/office/officeart/2005/8/layout/default"/>
    <dgm:cxn modelId="{27205F60-AD74-4907-A696-4A71E3FDD814}" srcId="{7E636346-0A08-4E0F-A59F-B7028EC936AA}" destId="{ADEE8725-0E20-4F70-9E20-8A20AD57994B}" srcOrd="3" destOrd="0" parTransId="{25D1F176-4BEB-4564-9C7B-FA377F4858D5}" sibTransId="{C2921BF3-0ECF-484B-86B3-49DE249716F4}"/>
    <dgm:cxn modelId="{38C43A42-EA41-4E0D-BC0F-BF7113C8A329}" srcId="{7E636346-0A08-4E0F-A59F-B7028EC936AA}" destId="{82C7230A-79A2-4338-982B-B68818ADDA69}" srcOrd="4" destOrd="0" parTransId="{58BD0A98-6F2F-46AB-AEF8-934C1C20A157}" sibTransId="{2288F7FB-C22E-477C-905C-D26299DA3380}"/>
    <dgm:cxn modelId="{2E047769-2E7C-4989-9D9B-2C4CCCD12305}" srcId="{7E636346-0A08-4E0F-A59F-B7028EC936AA}" destId="{4BB67518-E8EB-4436-82F5-722CC8AFAD2E}" srcOrd="2" destOrd="0" parTransId="{CC2D96F6-36F0-4EA4-B83E-FE18FF90C2BF}" sibTransId="{55C4F457-36A9-4B42-8810-2B7B800D54AC}"/>
    <dgm:cxn modelId="{E8BCC172-B656-426D-B7BA-23913D36ADE3}" type="presOf" srcId="{ADEE8725-0E20-4F70-9E20-8A20AD57994B}" destId="{F3ED15CB-4F46-4893-9A75-A5D8FB9172F6}" srcOrd="0" destOrd="0" presId="urn:microsoft.com/office/officeart/2005/8/layout/default"/>
    <dgm:cxn modelId="{D7210A96-DB04-4609-92B5-89E1F787569C}" type="presOf" srcId="{F3E769BE-BF30-416B-842C-F68103FE2774}" destId="{6A58C04D-F49C-43DA-BE46-7AE0F18DCE73}" srcOrd="0" destOrd="0" presId="urn:microsoft.com/office/officeart/2005/8/layout/default"/>
    <dgm:cxn modelId="{CB4B3A97-2529-44B7-9895-ACC4E6BC3620}" srcId="{7E636346-0A08-4E0F-A59F-B7028EC936AA}" destId="{F3E769BE-BF30-416B-842C-F68103FE2774}" srcOrd="1" destOrd="0" parTransId="{9862F309-2A9A-4EE9-902F-50F4AF1F997B}" sibTransId="{6B6536F8-CD51-4454-BDE7-8BE3F925A87F}"/>
    <dgm:cxn modelId="{4C07FB9C-4FFC-4C3D-90AA-E4CDAE292CE2}" type="presOf" srcId="{4BB67518-E8EB-4436-82F5-722CC8AFAD2E}" destId="{6775CC68-CC51-44BD-89FF-E259744CA5D3}" srcOrd="0" destOrd="0" presId="urn:microsoft.com/office/officeart/2005/8/layout/default"/>
    <dgm:cxn modelId="{452370AC-5C8E-44CD-94D3-5DEF51B041CC}" type="presOf" srcId="{00DABA5F-96E5-4CE8-9FC2-B2D069819F50}" destId="{A4906482-EE60-4549-9E82-1CEB52FA7CE5}" srcOrd="0" destOrd="0" presId="urn:microsoft.com/office/officeart/2005/8/layout/default"/>
    <dgm:cxn modelId="{E90A5CC4-DE11-4993-9D69-21D00E934243}" type="presOf" srcId="{7E636346-0A08-4E0F-A59F-B7028EC936AA}" destId="{672FB042-982E-4C88-80A7-DD88D8861F3B}" srcOrd="0" destOrd="0" presId="urn:microsoft.com/office/officeart/2005/8/layout/default"/>
    <dgm:cxn modelId="{6266C6FA-EB52-49DE-A780-7F867F96E9AE}" srcId="{7E636346-0A08-4E0F-A59F-B7028EC936AA}" destId="{00DABA5F-96E5-4CE8-9FC2-B2D069819F50}" srcOrd="0" destOrd="0" parTransId="{606558F6-1254-4B5F-A7F2-BCDC7B988F5A}" sibTransId="{D2B19D6C-9961-4213-81B6-E1CB5727F629}"/>
    <dgm:cxn modelId="{C9D6ADBA-A07B-4049-BCC5-F318C77EB785}" type="presParOf" srcId="{672FB042-982E-4C88-80A7-DD88D8861F3B}" destId="{A4906482-EE60-4549-9E82-1CEB52FA7CE5}" srcOrd="0" destOrd="0" presId="urn:microsoft.com/office/officeart/2005/8/layout/default"/>
    <dgm:cxn modelId="{D3FAFD86-F3AE-4F91-8FDE-BCAD53C013CB}" type="presParOf" srcId="{672FB042-982E-4C88-80A7-DD88D8861F3B}" destId="{BA6C8028-ED28-409B-8280-D47D5326384D}" srcOrd="1" destOrd="0" presId="urn:microsoft.com/office/officeart/2005/8/layout/default"/>
    <dgm:cxn modelId="{BF47929F-5768-4728-8DBE-50B74710F450}" type="presParOf" srcId="{672FB042-982E-4C88-80A7-DD88D8861F3B}" destId="{6A58C04D-F49C-43DA-BE46-7AE0F18DCE73}" srcOrd="2" destOrd="0" presId="urn:microsoft.com/office/officeart/2005/8/layout/default"/>
    <dgm:cxn modelId="{08887677-C0CF-4906-97F7-159159B63DBF}" type="presParOf" srcId="{672FB042-982E-4C88-80A7-DD88D8861F3B}" destId="{AC135AFA-C731-4DFD-A067-9E4ECD1594C6}" srcOrd="3" destOrd="0" presId="urn:microsoft.com/office/officeart/2005/8/layout/default"/>
    <dgm:cxn modelId="{0DB44E96-CB82-4CC5-99CB-8311CF2D8A15}" type="presParOf" srcId="{672FB042-982E-4C88-80A7-DD88D8861F3B}" destId="{6775CC68-CC51-44BD-89FF-E259744CA5D3}" srcOrd="4" destOrd="0" presId="urn:microsoft.com/office/officeart/2005/8/layout/default"/>
    <dgm:cxn modelId="{2B21896C-1FCC-4E34-96A9-45C1BBD4A706}" type="presParOf" srcId="{672FB042-982E-4C88-80A7-DD88D8861F3B}" destId="{40C8E996-0F8A-4A09-A205-E120DDF9E6C7}" srcOrd="5" destOrd="0" presId="urn:microsoft.com/office/officeart/2005/8/layout/default"/>
    <dgm:cxn modelId="{F888D00B-C2C0-4616-B74B-B9472F04C41B}" type="presParOf" srcId="{672FB042-982E-4C88-80A7-DD88D8861F3B}" destId="{F3ED15CB-4F46-4893-9A75-A5D8FB9172F6}" srcOrd="6" destOrd="0" presId="urn:microsoft.com/office/officeart/2005/8/layout/default"/>
    <dgm:cxn modelId="{C5549B9D-AB39-4E96-88EA-B05A9CA6B030}" type="presParOf" srcId="{672FB042-982E-4C88-80A7-DD88D8861F3B}" destId="{1E58D7F8-F66B-4964-A389-6142EDE12B7A}" srcOrd="7" destOrd="0" presId="urn:microsoft.com/office/officeart/2005/8/layout/default"/>
    <dgm:cxn modelId="{F311A5CD-CA83-4668-AE54-57BEEAF55D84}" type="presParOf" srcId="{672FB042-982E-4C88-80A7-DD88D8861F3B}" destId="{9A891757-AB45-472D-923F-2BE691B1B916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3F7BE6-C160-482A-8593-F49C94346FB7}">
      <dsp:nvSpPr>
        <dsp:cNvPr id="0" name=""/>
        <dsp:cNvSpPr/>
      </dsp:nvSpPr>
      <dsp:spPr>
        <a:xfrm rot="10800000">
          <a:off x="1109171" y="365"/>
          <a:ext cx="3833593" cy="57427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3237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/>
            <a:t>Quantitative precipitation estimation (QPE)</a:t>
          </a:r>
          <a:endParaRPr lang="en-US" sz="1600" kern="1200"/>
        </a:p>
      </dsp:txBody>
      <dsp:txXfrm rot="10800000">
        <a:off x="1252738" y="365"/>
        <a:ext cx="3690026" cy="574270"/>
      </dsp:txXfrm>
    </dsp:sp>
    <dsp:sp modelId="{83AC4C9E-1C96-49CC-838A-D44D86294E40}">
      <dsp:nvSpPr>
        <dsp:cNvPr id="0" name=""/>
        <dsp:cNvSpPr/>
      </dsp:nvSpPr>
      <dsp:spPr>
        <a:xfrm>
          <a:off x="822036" y="365"/>
          <a:ext cx="574270" cy="57427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A894A3-F247-4E4B-8F4C-ED94688523DA}">
      <dsp:nvSpPr>
        <dsp:cNvPr id="0" name=""/>
        <dsp:cNvSpPr/>
      </dsp:nvSpPr>
      <dsp:spPr>
        <a:xfrm rot="10800000">
          <a:off x="1109171" y="746060"/>
          <a:ext cx="3833593" cy="57427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3237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/>
            <a:t>Flash flood analysis</a:t>
          </a:r>
          <a:endParaRPr lang="en-US" sz="1600" kern="1200"/>
        </a:p>
      </dsp:txBody>
      <dsp:txXfrm rot="10800000">
        <a:off x="1252738" y="746060"/>
        <a:ext cx="3690026" cy="574270"/>
      </dsp:txXfrm>
    </dsp:sp>
    <dsp:sp modelId="{419FC89E-54F0-4EE0-8FEA-CA07819B4AAA}">
      <dsp:nvSpPr>
        <dsp:cNvPr id="0" name=""/>
        <dsp:cNvSpPr/>
      </dsp:nvSpPr>
      <dsp:spPr>
        <a:xfrm>
          <a:off x="822036" y="746060"/>
          <a:ext cx="574270" cy="57427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49AAA4-26B5-4133-A478-599D2FE7A574}">
      <dsp:nvSpPr>
        <dsp:cNvPr id="0" name=""/>
        <dsp:cNvSpPr/>
      </dsp:nvSpPr>
      <dsp:spPr>
        <a:xfrm rot="10800000">
          <a:off x="1109171" y="1491755"/>
          <a:ext cx="3833593" cy="57427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3237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/>
            <a:t>Short-term weather forecasting</a:t>
          </a:r>
          <a:endParaRPr lang="en-US" sz="1600" kern="1200"/>
        </a:p>
      </dsp:txBody>
      <dsp:txXfrm rot="10800000">
        <a:off x="1252738" y="1491755"/>
        <a:ext cx="3690026" cy="574270"/>
      </dsp:txXfrm>
    </dsp:sp>
    <dsp:sp modelId="{DC7243E7-F61C-4484-A8CB-F62E53C8B2B6}">
      <dsp:nvSpPr>
        <dsp:cNvPr id="0" name=""/>
        <dsp:cNvSpPr/>
      </dsp:nvSpPr>
      <dsp:spPr>
        <a:xfrm>
          <a:off x="822036" y="1491755"/>
          <a:ext cx="574270" cy="574270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B7A1AF-89A7-4DCC-B5C7-7A9EB34FC9EB}">
      <dsp:nvSpPr>
        <dsp:cNvPr id="0" name=""/>
        <dsp:cNvSpPr/>
      </dsp:nvSpPr>
      <dsp:spPr>
        <a:xfrm rot="10800000">
          <a:off x="1109171" y="2237449"/>
          <a:ext cx="3833593" cy="574270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3237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/>
            <a:t>Operational warnings</a:t>
          </a:r>
          <a:endParaRPr lang="en-US" sz="1600" kern="1200"/>
        </a:p>
      </dsp:txBody>
      <dsp:txXfrm rot="10800000">
        <a:off x="1252738" y="2237449"/>
        <a:ext cx="3690026" cy="574270"/>
      </dsp:txXfrm>
    </dsp:sp>
    <dsp:sp modelId="{4083950C-5FCF-4B52-A4C0-D77BDCEB9C72}">
      <dsp:nvSpPr>
        <dsp:cNvPr id="0" name=""/>
        <dsp:cNvSpPr/>
      </dsp:nvSpPr>
      <dsp:spPr>
        <a:xfrm>
          <a:off x="822036" y="2237449"/>
          <a:ext cx="574270" cy="574270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470B30-C700-429D-A204-BF826F4AA212}">
      <dsp:nvSpPr>
        <dsp:cNvPr id="0" name=""/>
        <dsp:cNvSpPr/>
      </dsp:nvSpPr>
      <dsp:spPr>
        <a:xfrm>
          <a:off x="375211" y="0"/>
          <a:ext cx="3917828" cy="3917828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05E36C-A06E-46EC-B7FC-2AA3519B4908}">
      <dsp:nvSpPr>
        <dsp:cNvPr id="0" name=""/>
        <dsp:cNvSpPr/>
      </dsp:nvSpPr>
      <dsp:spPr>
        <a:xfrm>
          <a:off x="747405" y="372193"/>
          <a:ext cx="1527952" cy="15279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/>
            <a:t>Pyart</a:t>
          </a:r>
          <a:endParaRPr lang="en-US" sz="2300" kern="1200"/>
        </a:p>
      </dsp:txBody>
      <dsp:txXfrm>
        <a:off x="821993" y="446781"/>
        <a:ext cx="1378776" cy="1378776"/>
      </dsp:txXfrm>
    </dsp:sp>
    <dsp:sp modelId="{840F221C-F302-471A-A5D9-2F5116C8CE6C}">
      <dsp:nvSpPr>
        <dsp:cNvPr id="0" name=""/>
        <dsp:cNvSpPr/>
      </dsp:nvSpPr>
      <dsp:spPr>
        <a:xfrm>
          <a:off x="2392892" y="372193"/>
          <a:ext cx="1527952" cy="15279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/>
            <a:t>Wradlib</a:t>
          </a:r>
          <a:endParaRPr lang="en-US" sz="2300" kern="1200"/>
        </a:p>
      </dsp:txBody>
      <dsp:txXfrm>
        <a:off x="2467480" y="446781"/>
        <a:ext cx="1378776" cy="1378776"/>
      </dsp:txXfrm>
    </dsp:sp>
    <dsp:sp modelId="{EB195EFB-C9F5-46BD-9EBE-F4FEB01625BD}">
      <dsp:nvSpPr>
        <dsp:cNvPr id="0" name=""/>
        <dsp:cNvSpPr/>
      </dsp:nvSpPr>
      <dsp:spPr>
        <a:xfrm>
          <a:off x="747405" y="2017681"/>
          <a:ext cx="1527952" cy="15279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/>
            <a:t>Pyscancf</a:t>
          </a:r>
          <a:endParaRPr lang="en-US" sz="2300" kern="1200"/>
        </a:p>
      </dsp:txBody>
      <dsp:txXfrm>
        <a:off x="821993" y="2092269"/>
        <a:ext cx="1378776" cy="1378776"/>
      </dsp:txXfrm>
    </dsp:sp>
    <dsp:sp modelId="{E047A164-E328-4063-94EB-EBF9A64E19D0}">
      <dsp:nvSpPr>
        <dsp:cNvPr id="0" name=""/>
        <dsp:cNvSpPr/>
      </dsp:nvSpPr>
      <dsp:spPr>
        <a:xfrm>
          <a:off x="2392892" y="2017681"/>
          <a:ext cx="1527952" cy="15279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0" i="0" kern="1200"/>
            <a:t>Pycwr</a:t>
          </a:r>
          <a:endParaRPr lang="en-US" sz="2300" kern="1200"/>
        </a:p>
      </dsp:txBody>
      <dsp:txXfrm>
        <a:off x="2467480" y="2092269"/>
        <a:ext cx="1378776" cy="13787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906482-EE60-4549-9E82-1CEB52FA7CE5}">
      <dsp:nvSpPr>
        <dsp:cNvPr id="0" name=""/>
        <dsp:cNvSpPr/>
      </dsp:nvSpPr>
      <dsp:spPr>
        <a:xfrm>
          <a:off x="264646" y="1669"/>
          <a:ext cx="1635291" cy="9811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/>
            <a:t>Different data formats</a:t>
          </a:r>
          <a:endParaRPr lang="en-US" sz="1600" kern="1200" dirty="0"/>
        </a:p>
      </dsp:txBody>
      <dsp:txXfrm>
        <a:off x="264646" y="1669"/>
        <a:ext cx="1635291" cy="981174"/>
      </dsp:txXfrm>
    </dsp:sp>
    <dsp:sp modelId="{6A58C04D-F49C-43DA-BE46-7AE0F18DCE73}">
      <dsp:nvSpPr>
        <dsp:cNvPr id="0" name=""/>
        <dsp:cNvSpPr/>
      </dsp:nvSpPr>
      <dsp:spPr>
        <a:xfrm>
          <a:off x="2063466" y="1669"/>
          <a:ext cx="1635291" cy="9811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/>
            <a:t>Merge individual sweeps to create PPI </a:t>
          </a:r>
          <a:endParaRPr lang="en-US" sz="1600" kern="1200" dirty="0"/>
        </a:p>
      </dsp:txBody>
      <dsp:txXfrm>
        <a:off x="2063466" y="1669"/>
        <a:ext cx="1635291" cy="981174"/>
      </dsp:txXfrm>
    </dsp:sp>
    <dsp:sp modelId="{6775CC68-CC51-44BD-89FF-E259744CA5D3}">
      <dsp:nvSpPr>
        <dsp:cNvPr id="0" name=""/>
        <dsp:cNvSpPr/>
      </dsp:nvSpPr>
      <dsp:spPr>
        <a:xfrm>
          <a:off x="264646" y="1146373"/>
          <a:ext cx="1635291" cy="9811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/>
            <a:t>Correcting missing attributes issues like datetime.</a:t>
          </a:r>
          <a:endParaRPr lang="en-US" sz="1600" kern="1200" dirty="0"/>
        </a:p>
      </dsp:txBody>
      <dsp:txXfrm>
        <a:off x="264646" y="1146373"/>
        <a:ext cx="1635291" cy="981174"/>
      </dsp:txXfrm>
    </dsp:sp>
    <dsp:sp modelId="{F3ED15CB-4F46-4893-9A75-A5D8FB9172F6}">
      <dsp:nvSpPr>
        <dsp:cNvPr id="0" name=""/>
        <dsp:cNvSpPr/>
      </dsp:nvSpPr>
      <dsp:spPr>
        <a:xfrm>
          <a:off x="2063466" y="1146373"/>
          <a:ext cx="1635291" cy="9811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 dirty="0"/>
            <a:t>Quality control procedures</a:t>
          </a:r>
          <a:endParaRPr lang="en-US" sz="1600" kern="1200" dirty="0"/>
        </a:p>
      </dsp:txBody>
      <dsp:txXfrm>
        <a:off x="2063466" y="1146373"/>
        <a:ext cx="1635291" cy="981174"/>
      </dsp:txXfrm>
    </dsp:sp>
    <dsp:sp modelId="{9A891757-AB45-472D-923F-2BE691B1B916}">
      <dsp:nvSpPr>
        <dsp:cNvPr id="0" name=""/>
        <dsp:cNvSpPr/>
      </dsp:nvSpPr>
      <dsp:spPr>
        <a:xfrm>
          <a:off x="1164056" y="2291076"/>
          <a:ext cx="1635291" cy="98117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i="0" kern="1200"/>
            <a:t>Radar QPE</a:t>
          </a:r>
          <a:endParaRPr lang="en-US" sz="1600" kern="1200"/>
        </a:p>
      </dsp:txBody>
      <dsp:txXfrm>
        <a:off x="1164056" y="2291076"/>
        <a:ext cx="1635291" cy="9811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ACE001B-3862-E067-90E0-97ADD817901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A7908D-8554-52BA-827A-F482AC466B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A047A-84BF-4518-AA6B-F55991BED5A1}" type="datetimeFigureOut">
              <a:rPr lang="en-IN" smtClean="0"/>
              <a:t>28-04-2025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07E9A8-5962-B94A-0945-B0B90DC8F02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IN"/>
              <a:t>DAASE, IIT Indore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A71D43-29CC-C7EA-8B1B-5F7F6293A03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6936CF-D280-4E29-A680-47E890B6637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9191150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>
          <a:extLst>
            <a:ext uri="{FF2B5EF4-FFF2-40B4-BE49-F238E27FC236}">
              <a16:creationId xmlns:a16="http://schemas.microsoft.com/office/drawing/2014/main" id="{CE3B1A33-4699-C778-C513-D1561CF03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b9ee59f433_0_248:notes">
            <a:extLst>
              <a:ext uri="{FF2B5EF4-FFF2-40B4-BE49-F238E27FC236}">
                <a16:creationId xmlns:a16="http://schemas.microsoft.com/office/drawing/2014/main" id="{96E1EB45-FF96-0114-10EF-4390514FC2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06" name="Google Shape;206;g2b9ee59f433_0_248:notes">
            <a:extLst>
              <a:ext uri="{FF2B5EF4-FFF2-40B4-BE49-F238E27FC236}">
                <a16:creationId xmlns:a16="http://schemas.microsoft.com/office/drawing/2014/main" id="{306D93DB-0872-AAF6-F3B8-BFFEBAEA194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38173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8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97536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0" y="514350"/>
            <a:ext cx="4573588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6595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Arrow: Right 1">
            <a:hlinkClick r:id="rId2" action="ppaction://hlinksldjump"/>
            <a:extLst>
              <a:ext uri="{FF2B5EF4-FFF2-40B4-BE49-F238E27FC236}">
                <a16:creationId xmlns:a16="http://schemas.microsoft.com/office/drawing/2014/main" id="{F5B1DE72-500B-4B1F-A8B2-ECD345EA3A1A}"/>
              </a:ext>
            </a:extLst>
          </p:cNvPr>
          <p:cNvSpPr/>
          <p:nvPr userDrawn="1"/>
        </p:nvSpPr>
        <p:spPr>
          <a:xfrm>
            <a:off x="1076325" y="4663217"/>
            <a:ext cx="342900" cy="2612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Left 2">
            <a:hlinkClick r:id="rId3" action="ppaction://hlinksldjump"/>
            <a:extLst>
              <a:ext uri="{FF2B5EF4-FFF2-40B4-BE49-F238E27FC236}">
                <a16:creationId xmlns:a16="http://schemas.microsoft.com/office/drawing/2014/main" id="{FA6D909F-A8A1-4820-A6DE-03A609DD1AB2}"/>
              </a:ext>
            </a:extLst>
          </p:cNvPr>
          <p:cNvSpPr/>
          <p:nvPr userDrawn="1"/>
        </p:nvSpPr>
        <p:spPr>
          <a:xfrm>
            <a:off x="638175" y="4663217"/>
            <a:ext cx="342900" cy="26120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FB527-B3AF-4DA6-A1C3-AD21299ABBBE}" type="datetime1">
              <a:rPr lang="en-US" smtClean="0"/>
              <a:t>4/28/2025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81981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704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.png"/><Relationship Id="rId1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slide" Target="slide15.xml"/><Relationship Id="rId17" Type="http://schemas.openxmlformats.org/officeDocument/2006/relationships/slide" Target="slide1.xml"/><Relationship Id="rId2" Type="http://schemas.openxmlformats.org/officeDocument/2006/relationships/image" Target="../media/image8.gif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11" Type="http://schemas.openxmlformats.org/officeDocument/2006/relationships/slide" Target="slide12.xml"/><Relationship Id="rId5" Type="http://schemas.openxmlformats.org/officeDocument/2006/relationships/image" Target="../media/image11.png"/><Relationship Id="rId15" Type="http://schemas.openxmlformats.org/officeDocument/2006/relationships/image" Target="../media/image4.png"/><Relationship Id="rId10" Type="http://schemas.openxmlformats.org/officeDocument/2006/relationships/slide" Target="slide9.xml"/><Relationship Id="rId19" Type="http://schemas.openxmlformats.org/officeDocument/2006/relationships/image" Target="../media/image15.svg"/><Relationship Id="rId4" Type="http://schemas.openxmlformats.org/officeDocument/2006/relationships/image" Target="../media/image10.png"/><Relationship Id="rId9" Type="http://schemas.openxmlformats.org/officeDocument/2006/relationships/slide" Target="slide6.xml"/><Relationship Id="rId1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vaibhavtyagi7191@gmail.com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.png"/><Relationship Id="rId1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slide" Target="slide15.xml"/><Relationship Id="rId17" Type="http://schemas.openxmlformats.org/officeDocument/2006/relationships/slide" Target="slide1.xml"/><Relationship Id="rId2" Type="http://schemas.openxmlformats.org/officeDocument/2006/relationships/image" Target="../media/image8.gif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2.png"/><Relationship Id="rId11" Type="http://schemas.openxmlformats.org/officeDocument/2006/relationships/slide" Target="slide12.xml"/><Relationship Id="rId5" Type="http://schemas.openxmlformats.org/officeDocument/2006/relationships/image" Target="../media/image11.png"/><Relationship Id="rId15" Type="http://schemas.openxmlformats.org/officeDocument/2006/relationships/image" Target="../media/image4.png"/><Relationship Id="rId10" Type="http://schemas.openxmlformats.org/officeDocument/2006/relationships/slide" Target="slide9.xml"/><Relationship Id="rId19" Type="http://schemas.openxmlformats.org/officeDocument/2006/relationships/image" Target="../media/image15.svg"/><Relationship Id="rId4" Type="http://schemas.openxmlformats.org/officeDocument/2006/relationships/image" Target="../media/image10.png"/><Relationship Id="rId9" Type="http://schemas.openxmlformats.org/officeDocument/2006/relationships/slide" Target="slide6.xml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>
          <a:extLst>
            <a:ext uri="{FF2B5EF4-FFF2-40B4-BE49-F238E27FC236}">
              <a16:creationId xmlns:a16="http://schemas.microsoft.com/office/drawing/2014/main" id="{D6E56604-D4C4-30F0-1FDF-CCDF903C5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arge white dome in a field&#10;&#10;Description automatically generated">
            <a:extLst>
              <a:ext uri="{FF2B5EF4-FFF2-40B4-BE49-F238E27FC236}">
                <a16:creationId xmlns:a16="http://schemas.microsoft.com/office/drawing/2014/main" id="{DF5A189A-8386-E312-DE88-1866460C1C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76" r="13306" b="24096"/>
          <a:stretch/>
        </p:blipFill>
        <p:spPr>
          <a:xfrm>
            <a:off x="1155310" y="1"/>
            <a:ext cx="7988690" cy="51434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B77F3F-5649-6B10-D745-6DBB3C7426AD}"/>
              </a:ext>
            </a:extLst>
          </p:cNvPr>
          <p:cNvSpPr txBox="1"/>
          <p:nvPr/>
        </p:nvSpPr>
        <p:spPr>
          <a:xfrm>
            <a:off x="1462464" y="100261"/>
            <a:ext cx="757105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9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</a:rPr>
              <a:t>Integration of Clutter Mitigation Algorithm into PYIWR Framework: A Python Toolkit for Analyzing Weather Radar Data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3220FA-D8EB-59AE-184F-C0F9C28A5D4E}"/>
              </a:ext>
            </a:extLst>
          </p:cNvPr>
          <p:cNvSpPr txBox="1"/>
          <p:nvPr/>
        </p:nvSpPr>
        <p:spPr>
          <a:xfrm>
            <a:off x="3565403" y="839469"/>
            <a:ext cx="29921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>
                <a:solidFill>
                  <a:srgbClr val="002060"/>
                </a:solidFill>
                <a:effectLst/>
                <a:latin typeface="Open Sans" panose="020B0606030504020204" pitchFamily="34" charset="0"/>
              </a:rPr>
              <a:t>Vaibhav Tyagi and Saurabh Das </a:t>
            </a:r>
          </a:p>
          <a:p>
            <a:r>
              <a:rPr lang="en-US" sz="1000" b="1" i="0" dirty="0">
                <a:solidFill>
                  <a:srgbClr val="002060"/>
                </a:solidFill>
                <a:effectLst/>
                <a:latin typeface="Open Sans" panose="020B0606030504020204" pitchFamily="34" charset="0"/>
              </a:rPr>
              <a:t>Indian Institute of Technology Indore, India</a:t>
            </a:r>
            <a:endParaRPr lang="en-US" sz="1000" b="1" dirty="0">
              <a:solidFill>
                <a:srgbClr val="002060"/>
              </a:solidFill>
              <a:latin typeface="Open Sans" panose="020B0606030504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89E3E1-70BD-E7A6-BB08-A3148F0E9177}"/>
              </a:ext>
            </a:extLst>
          </p:cNvPr>
          <p:cNvSpPr txBox="1"/>
          <p:nvPr/>
        </p:nvSpPr>
        <p:spPr>
          <a:xfrm>
            <a:off x="1024213" y="1319218"/>
            <a:ext cx="79886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i="0" dirty="0">
                <a:solidFill>
                  <a:srgbClr val="002060"/>
                </a:solidFill>
                <a:effectLst/>
                <a:latin typeface="Open Sans" panose="020B0606030504020204" pitchFamily="34" charset="0"/>
              </a:rPr>
              <a:t>EGU25-20297ECS, </a:t>
            </a:r>
            <a:r>
              <a:rPr lang="fr-FR" sz="1200" b="1" i="0" dirty="0">
                <a:solidFill>
                  <a:srgbClr val="002060"/>
                </a:solidFill>
                <a:effectLst/>
                <a:latin typeface="Open Sans" panose="020B0606030504020204" pitchFamily="34" charset="0"/>
              </a:rPr>
              <a:t>Prog. Group: ESSI3, Session: ESSI3.4</a:t>
            </a:r>
            <a:endParaRPr lang="en-US" sz="1200" b="1" i="0" dirty="0">
              <a:solidFill>
                <a:srgbClr val="002060"/>
              </a:solidFill>
              <a:effectLst/>
              <a:latin typeface="Open Sans" panose="020B0606030504020204" pitchFamily="34" charset="0"/>
            </a:endParaRPr>
          </a:p>
          <a:p>
            <a:pPr algn="ctr"/>
            <a:r>
              <a:rPr lang="en-US" sz="1200" b="1" i="0" dirty="0">
                <a:solidFill>
                  <a:srgbClr val="002060"/>
                </a:solidFill>
                <a:effectLst/>
                <a:latin typeface="Open Sans" panose="020B0606030504020204" pitchFamily="34" charset="0"/>
              </a:rPr>
              <a:t>(PICO Presentation – Monday, 28 Apr 2025)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ED0F3C-263F-251D-DB29-8559EAB09B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185" y="383510"/>
            <a:ext cx="783771" cy="737666"/>
          </a:xfrm>
          <a:prstGeom prst="rect">
            <a:avLst/>
          </a:prstGeom>
        </p:spPr>
      </p:pic>
      <p:pic>
        <p:nvPicPr>
          <p:cNvPr id="3" name="Grafik 9">
            <a:extLst>
              <a:ext uri="{FF2B5EF4-FFF2-40B4-BE49-F238E27FC236}">
                <a16:creationId xmlns:a16="http://schemas.microsoft.com/office/drawing/2014/main" id="{EE7579C9-D736-3FCA-E928-0088211A400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69441" y="3978401"/>
            <a:ext cx="816428" cy="816084"/>
          </a:xfrm>
          <a:prstGeom prst="rect">
            <a:avLst/>
          </a:prstGeom>
        </p:spPr>
      </p:pic>
      <p:pic>
        <p:nvPicPr>
          <p:cNvPr id="4" name="Grafik 12">
            <a:extLst>
              <a:ext uri="{FF2B5EF4-FFF2-40B4-BE49-F238E27FC236}">
                <a16:creationId xmlns:a16="http://schemas.microsoft.com/office/drawing/2014/main" id="{2527827F-A132-3B96-9704-EE5526AD6D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3676"/>
            <a:ext cx="1155310" cy="1263357"/>
          </a:xfrm>
          <a:prstGeom prst="rect">
            <a:avLst/>
          </a:prstGeom>
        </p:spPr>
      </p:pic>
      <p:pic>
        <p:nvPicPr>
          <p:cNvPr id="5" name="Grafik 13">
            <a:extLst>
              <a:ext uri="{FF2B5EF4-FFF2-40B4-BE49-F238E27FC236}">
                <a16:creationId xmlns:a16="http://schemas.microsoft.com/office/drawing/2014/main" id="{0B514E5B-2C4E-DD44-D139-A8233F5E2B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70907"/>
            <a:ext cx="1155309" cy="1407172"/>
          </a:xfrm>
          <a:prstGeom prst="rect">
            <a:avLst/>
          </a:prstGeom>
        </p:spPr>
      </p:pic>
      <p:sp>
        <p:nvSpPr>
          <p:cNvPr id="6" name="Textfeld 14">
            <a:extLst>
              <a:ext uri="{FF2B5EF4-FFF2-40B4-BE49-F238E27FC236}">
                <a16:creationId xmlns:a16="http://schemas.microsoft.com/office/drawing/2014/main" id="{0863F6C1-2E02-2717-A0C2-8CE22665528E}"/>
              </a:ext>
            </a:extLst>
          </p:cNvPr>
          <p:cNvSpPr txBox="1"/>
          <p:nvPr/>
        </p:nvSpPr>
        <p:spPr>
          <a:xfrm>
            <a:off x="-6753" y="3755986"/>
            <a:ext cx="1741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OSPP Voting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9CBE0-D2C5-8A20-824A-3D518B39C1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90" y="15596"/>
            <a:ext cx="1094643" cy="376289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A04A272E-EDAC-6DE9-935A-2D0CCA45D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53" y="4812044"/>
            <a:ext cx="1168816" cy="33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E3009B-84F9-0B67-6679-E7AA5735545E}"/>
              </a:ext>
            </a:extLst>
          </p:cNvPr>
          <p:cNvSpPr txBox="1"/>
          <p:nvPr/>
        </p:nvSpPr>
        <p:spPr>
          <a:xfrm>
            <a:off x="1118001" y="4759500"/>
            <a:ext cx="25093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000" b="1" i="0" dirty="0">
                <a:solidFill>
                  <a:schemeClr val="accent6"/>
                </a:solidFill>
                <a:effectLst/>
                <a:latin typeface="Open Sans" panose="020B0606030504020204" pitchFamily="34" charset="0"/>
              </a:rPr>
              <a:t>Image: CHILL DWR Site,</a:t>
            </a:r>
          </a:p>
          <a:p>
            <a:pPr algn="just"/>
            <a:r>
              <a:rPr lang="en-US" sz="1000" b="1" dirty="0">
                <a:solidFill>
                  <a:schemeClr val="accent6"/>
                </a:solidFill>
                <a:latin typeface="Open Sans" panose="020B0606030504020204" pitchFamily="34" charset="0"/>
              </a:rPr>
              <a:t>CSU, USA</a:t>
            </a:r>
            <a:endParaRPr lang="en-US" sz="1000" b="1" i="0" dirty="0">
              <a:solidFill>
                <a:schemeClr val="accent6"/>
              </a:solidFill>
              <a:effectLst/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370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44C2FE-3698-4E48-ADB0-8E41F0CFA9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5" name="Google Shape;316;p45">
            <a:extLst>
              <a:ext uri="{FF2B5EF4-FFF2-40B4-BE49-F238E27FC236}">
                <a16:creationId xmlns:a16="http://schemas.microsoft.com/office/drawing/2014/main" id="{ADC85FB9-3A4E-4A9D-B4DA-C68F82DD0113}"/>
              </a:ext>
            </a:extLst>
          </p:cNvPr>
          <p:cNvSpPr txBox="1"/>
          <p:nvPr/>
        </p:nvSpPr>
        <p:spPr>
          <a:xfrm>
            <a:off x="87358" y="148046"/>
            <a:ext cx="8933800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Clutter Correction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D3449C-D759-4F90-80F2-1A0218ECD910}"/>
              </a:ext>
            </a:extLst>
          </p:cNvPr>
          <p:cNvSpPr txBox="1"/>
          <p:nvPr/>
        </p:nvSpPr>
        <p:spPr>
          <a:xfrm>
            <a:off x="122842" y="748180"/>
            <a:ext cx="8898316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7030A0"/>
                </a:solidFill>
              </a:rPr>
              <a:t>Ground-clutter filters (GCF) are developed based on the appropriate signal processing techniques on the received complex voltages, i.e., in-phase (I) and quadrature (Q) data.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1600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C00000"/>
                </a:solidFill>
              </a:rPr>
              <a:t>The residual ground clutter can be removed using appropriate post processing techniques.</a:t>
            </a:r>
          </a:p>
          <a:p>
            <a:pPr algn="just"/>
            <a:r>
              <a:rPr lang="en-US" sz="1600" dirty="0">
                <a:solidFill>
                  <a:srgbClr val="C00000"/>
                </a:solidFill>
              </a:rPr>
              <a:t>      - Dual-polarized radars: Based on dual-polarized variables using fuzzy logic techniques.</a:t>
            </a:r>
          </a:p>
          <a:p>
            <a:pPr algn="just"/>
            <a:r>
              <a:rPr lang="en-US" sz="1600" dirty="0">
                <a:solidFill>
                  <a:srgbClr val="C00000"/>
                </a:solidFill>
              </a:rPr>
              <a:t>      - Single-pol radars: Based on radar reflectivity and radial velocity.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1600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 err="1">
                <a:solidFill>
                  <a:srgbClr val="7030A0"/>
                </a:solidFill>
              </a:rPr>
              <a:t>Gabella</a:t>
            </a:r>
            <a:r>
              <a:rPr lang="en-US" sz="1600" dirty="0">
                <a:solidFill>
                  <a:srgbClr val="7030A0"/>
                </a:solidFill>
              </a:rPr>
              <a:t> et al (2002) proposed a simple texture based techniques to eliminate the residual ground clutter.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1600" dirty="0">
              <a:solidFill>
                <a:srgbClr val="7030A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C00000"/>
                </a:solidFill>
              </a:rPr>
              <a:t>Since the ground clutter are the characteristic properties of the site, the studies in past suggest that the development of static clutter map can effective  eliminate ground clutter. </a:t>
            </a:r>
          </a:p>
          <a:p>
            <a:pPr algn="just"/>
            <a:endParaRPr lang="en-US" sz="1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8EF6FC-5A11-4291-8A90-C0877CF16D3E}"/>
              </a:ext>
            </a:extLst>
          </p:cNvPr>
          <p:cNvSpPr/>
          <p:nvPr/>
        </p:nvSpPr>
        <p:spPr>
          <a:xfrm>
            <a:off x="285750" y="4219029"/>
            <a:ext cx="8448947" cy="77139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b="1" dirty="0">
                <a:solidFill>
                  <a:schemeClr val="tx1"/>
                </a:solidFill>
              </a:rPr>
              <a:t>Development of an algorithm to mitigate persistent ground clutter in Doppler Weather Radar data and integrate in PYIWR framework</a:t>
            </a:r>
            <a:endParaRPr lang="en-US" sz="2000" b="1" dirty="0">
              <a:solidFill>
                <a:srgbClr val="7030A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5F332B-5B0D-4B9C-8DC7-0CCD51B8BCB6}"/>
              </a:ext>
            </a:extLst>
          </p:cNvPr>
          <p:cNvSpPr txBox="1"/>
          <p:nvPr/>
        </p:nvSpPr>
        <p:spPr>
          <a:xfrm>
            <a:off x="194040" y="3757364"/>
            <a:ext cx="2052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Objective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C8CDD0-F3BF-4C58-A36F-63D536061B9F}"/>
              </a:ext>
            </a:extLst>
          </p:cNvPr>
          <p:cNvSpPr txBox="1"/>
          <p:nvPr/>
        </p:nvSpPr>
        <p:spPr>
          <a:xfrm>
            <a:off x="7628708" y="1975358"/>
            <a:ext cx="12975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/>
              <a:t>Vulpiani</a:t>
            </a:r>
            <a:r>
              <a:rPr lang="en-US" sz="1200" dirty="0"/>
              <a:t> et al., (2012)</a:t>
            </a:r>
          </a:p>
        </p:txBody>
      </p:sp>
    </p:spTree>
    <p:extLst>
      <p:ext uri="{BB962C8B-B14F-4D97-AF65-F5344CB8AC3E}">
        <p14:creationId xmlns:p14="http://schemas.microsoft.com/office/powerpoint/2010/main" val="401905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221B5D-68CF-430E-AAE5-590BE8D46FF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CF377E-977E-46CB-97CA-60FC61BAC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449" y="939571"/>
            <a:ext cx="8165432" cy="4003329"/>
          </a:xfrm>
          <a:prstGeom prst="rect">
            <a:avLst/>
          </a:prstGeom>
        </p:spPr>
      </p:pic>
      <p:sp>
        <p:nvSpPr>
          <p:cNvPr id="5" name="Google Shape;316;p45">
            <a:extLst>
              <a:ext uri="{FF2B5EF4-FFF2-40B4-BE49-F238E27FC236}">
                <a16:creationId xmlns:a16="http://schemas.microsoft.com/office/drawing/2014/main" id="{61E5AD16-D703-4D68-A169-2EC35D6FD61D}"/>
              </a:ext>
            </a:extLst>
          </p:cNvPr>
          <p:cNvSpPr txBox="1"/>
          <p:nvPr/>
        </p:nvSpPr>
        <p:spPr>
          <a:xfrm>
            <a:off x="0" y="73152"/>
            <a:ext cx="9144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Clutter Characteristics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86457DCE-5AFE-4479-9B59-F960E6E5CFBB}"/>
              </a:ext>
            </a:extLst>
          </p:cNvPr>
          <p:cNvSpPr/>
          <p:nvPr/>
        </p:nvSpPr>
        <p:spPr>
          <a:xfrm rot="19679953">
            <a:off x="2483848" y="2443897"/>
            <a:ext cx="419100" cy="8047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6303EE-453B-41ED-9289-32BDC9DF3B8D}"/>
              </a:ext>
            </a:extLst>
          </p:cNvPr>
          <p:cNvSpPr txBox="1"/>
          <p:nvPr/>
        </p:nvSpPr>
        <p:spPr>
          <a:xfrm>
            <a:off x="5962650" y="3298588"/>
            <a:ext cx="22002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+mj-lt"/>
              </a:rPr>
              <a:t>Fluctuations in radar reflectivity due to clutter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D0F105-9CBC-49FA-9708-B76EA3183DF7}"/>
              </a:ext>
            </a:extLst>
          </p:cNvPr>
          <p:cNvSpPr txBox="1"/>
          <p:nvPr/>
        </p:nvSpPr>
        <p:spPr>
          <a:xfrm>
            <a:off x="6364606" y="2379761"/>
            <a:ext cx="22002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+mj-lt"/>
              </a:rPr>
              <a:t>High reflectivity tower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978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623828E-B74C-6C0B-32CB-513C5016F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401" y="748917"/>
            <a:ext cx="4679136" cy="278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5D3042-6853-4A9C-8F6A-395B140B2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13" y="815937"/>
            <a:ext cx="4195088" cy="2873747"/>
          </a:xfrm>
          <a:prstGeom prst="rect">
            <a:avLst/>
          </a:prstGeom>
        </p:spPr>
      </p:pic>
      <p:sp>
        <p:nvSpPr>
          <p:cNvPr id="7" name="Google Shape;316;p45">
            <a:extLst>
              <a:ext uri="{FF2B5EF4-FFF2-40B4-BE49-F238E27FC236}">
                <a16:creationId xmlns:a16="http://schemas.microsoft.com/office/drawing/2014/main" id="{0F6975E8-0EF2-4B25-B2EC-08730F86FB96}"/>
              </a:ext>
            </a:extLst>
          </p:cNvPr>
          <p:cNvSpPr txBox="1"/>
          <p:nvPr/>
        </p:nvSpPr>
        <p:spPr>
          <a:xfrm>
            <a:off x="0" y="73152"/>
            <a:ext cx="9144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Datasets Used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8AB346-FD6E-4DAE-9B34-ADF680C41623}"/>
              </a:ext>
            </a:extLst>
          </p:cNvPr>
          <p:cNvSpPr txBox="1"/>
          <p:nvPr/>
        </p:nvSpPr>
        <p:spPr>
          <a:xfrm>
            <a:off x="104313" y="3735851"/>
            <a:ext cx="46791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Radar data reading and processing</a:t>
            </a:r>
          </a:p>
        </p:txBody>
      </p:sp>
      <p:pic>
        <p:nvPicPr>
          <p:cNvPr id="3074" name="Picture 2" descr="pyiwr">
            <a:extLst>
              <a:ext uri="{FF2B5EF4-FFF2-40B4-BE49-F238E27FC236}">
                <a16:creationId xmlns:a16="http://schemas.microsoft.com/office/drawing/2014/main" id="{37EC894E-0808-44F3-B862-738E864CB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43" y="4139946"/>
            <a:ext cx="2859485" cy="88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DE3A89-62E3-43CE-9772-7AB9D2C3AF1B}"/>
              </a:ext>
            </a:extLst>
          </p:cNvPr>
          <p:cNvSpPr txBox="1"/>
          <p:nvPr/>
        </p:nvSpPr>
        <p:spPr>
          <a:xfrm>
            <a:off x="3026228" y="4186113"/>
            <a:ext cx="43847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 inhouse developed open source Python library to work with Doppler Weather Radar data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9050F7-BA64-4407-809B-0E5056663A27}"/>
              </a:ext>
            </a:extLst>
          </p:cNvPr>
          <p:cNvSpPr txBox="1"/>
          <p:nvPr/>
        </p:nvSpPr>
        <p:spPr>
          <a:xfrm>
            <a:off x="1343743" y="595028"/>
            <a:ext cx="22002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+mj-lt"/>
              </a:rPr>
              <a:t>Mean Monthly Rainfall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275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5729A9-D88A-44E6-E8F4-C8C8A74C8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8069501-333A-775C-6059-956F88612A8E}"/>
              </a:ext>
            </a:extLst>
          </p:cNvPr>
          <p:cNvSpPr txBox="1"/>
          <p:nvPr/>
        </p:nvSpPr>
        <p:spPr>
          <a:xfrm>
            <a:off x="6702221" y="755534"/>
            <a:ext cx="2023768" cy="7386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IN" dirty="0"/>
              <a:t>Technique to eliminate ground clutter in mountainous terrain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756CDD-9FA9-92D3-97A3-DA487DB924C0}"/>
              </a:ext>
            </a:extLst>
          </p:cNvPr>
          <p:cNvSpPr txBox="1"/>
          <p:nvPr/>
        </p:nvSpPr>
        <p:spPr>
          <a:xfrm>
            <a:off x="234587" y="1059997"/>
            <a:ext cx="5554980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IN" dirty="0"/>
              <a:t>Texture based technique: horizontal spatial variation of reflectivity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DA2B431-A3EE-3354-750D-D873F5D3D9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367983"/>
              </p:ext>
            </p:extLst>
          </p:nvPr>
        </p:nvGraphicFramePr>
        <p:xfrm>
          <a:off x="4396004" y="2234139"/>
          <a:ext cx="1452490" cy="1181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498">
                  <a:extLst>
                    <a:ext uri="{9D8B030D-6E8A-4147-A177-3AD203B41FA5}">
                      <a16:colId xmlns:a16="http://schemas.microsoft.com/office/drawing/2014/main" val="2324334064"/>
                    </a:ext>
                  </a:extLst>
                </a:gridCol>
                <a:gridCol w="290498">
                  <a:extLst>
                    <a:ext uri="{9D8B030D-6E8A-4147-A177-3AD203B41FA5}">
                      <a16:colId xmlns:a16="http://schemas.microsoft.com/office/drawing/2014/main" val="3659664675"/>
                    </a:ext>
                  </a:extLst>
                </a:gridCol>
                <a:gridCol w="290498">
                  <a:extLst>
                    <a:ext uri="{9D8B030D-6E8A-4147-A177-3AD203B41FA5}">
                      <a16:colId xmlns:a16="http://schemas.microsoft.com/office/drawing/2014/main" val="1144862252"/>
                    </a:ext>
                  </a:extLst>
                </a:gridCol>
                <a:gridCol w="290498">
                  <a:extLst>
                    <a:ext uri="{9D8B030D-6E8A-4147-A177-3AD203B41FA5}">
                      <a16:colId xmlns:a16="http://schemas.microsoft.com/office/drawing/2014/main" val="1233756402"/>
                    </a:ext>
                  </a:extLst>
                </a:gridCol>
                <a:gridCol w="290498">
                  <a:extLst>
                    <a:ext uri="{9D8B030D-6E8A-4147-A177-3AD203B41FA5}">
                      <a16:colId xmlns:a16="http://schemas.microsoft.com/office/drawing/2014/main" val="1885428198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endParaRPr lang="en-IN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021835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endParaRPr lang="en-IN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563192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endParaRPr lang="en-IN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152934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endParaRPr lang="en-IN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06096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endParaRPr lang="en-IN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10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IN" sz="1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9626979"/>
                  </a:ext>
                </a:extLst>
              </a:tr>
            </a:tbl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42312888-F3A9-844B-C28A-C045798DC700}"/>
              </a:ext>
            </a:extLst>
          </p:cNvPr>
          <p:cNvSpPr/>
          <p:nvPr/>
        </p:nvSpPr>
        <p:spPr>
          <a:xfrm>
            <a:off x="5060526" y="2757138"/>
            <a:ext cx="102870" cy="11658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5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FFAFB8-ACBB-DAB1-5B68-CC36486959CF}"/>
              </a:ext>
            </a:extLst>
          </p:cNvPr>
          <p:cNvSpPr txBox="1"/>
          <p:nvPr/>
        </p:nvSpPr>
        <p:spPr>
          <a:xfrm>
            <a:off x="234587" y="1814469"/>
            <a:ext cx="2438944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dirty="0"/>
              <a:t>Part I: Spatial-proximity filter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80CA8F-B302-CA8C-00BC-70762AA760CD}"/>
              </a:ext>
            </a:extLst>
          </p:cNvPr>
          <p:cNvSpPr txBox="1"/>
          <p:nvPr/>
        </p:nvSpPr>
        <p:spPr>
          <a:xfrm>
            <a:off x="234587" y="2258001"/>
            <a:ext cx="400648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AutoNum type="arabicPeriod"/>
            </a:pPr>
            <a:r>
              <a:rPr lang="en-IN" dirty="0"/>
              <a:t>Choose a 5x5 window around a pixel</a:t>
            </a:r>
          </a:p>
          <a:p>
            <a:pPr marL="257175" indent="-257175">
              <a:buAutoNum type="arabicPeriod"/>
            </a:pPr>
            <a:r>
              <a:rPr lang="en-IN" dirty="0"/>
              <a:t>Its is assumed to be met. Echo when the diff. b/w it and </a:t>
            </a:r>
            <a:r>
              <a:rPr lang="en-IN" dirty="0" err="1"/>
              <a:t>n_p</a:t>
            </a:r>
            <a:r>
              <a:rPr lang="en-IN" dirty="0"/>
              <a:t> surrounding pixels are below a threshold (</a:t>
            </a:r>
            <a:r>
              <a:rPr lang="en-IN" dirty="0" err="1"/>
              <a:t>tr_var</a:t>
            </a:r>
            <a:r>
              <a:rPr lang="en-IN" dirty="0"/>
              <a:t>); else flagged as clutter</a:t>
            </a:r>
          </a:p>
          <a:p>
            <a:r>
              <a:rPr lang="en-IN" dirty="0"/>
              <a:t>        acceptable range:</a:t>
            </a:r>
          </a:p>
          <a:p>
            <a:r>
              <a:rPr lang="en-IN" dirty="0"/>
              <a:t>        </a:t>
            </a:r>
            <a:r>
              <a:rPr lang="en-IN" dirty="0" err="1"/>
              <a:t>n_p</a:t>
            </a:r>
            <a:r>
              <a:rPr lang="en-IN" dirty="0"/>
              <a:t>: [6, 10]</a:t>
            </a:r>
          </a:p>
          <a:p>
            <a:r>
              <a:rPr lang="en-IN" dirty="0"/>
              <a:t>        </a:t>
            </a:r>
            <a:r>
              <a:rPr lang="en-IN" dirty="0" err="1"/>
              <a:t>tr_var</a:t>
            </a:r>
            <a:r>
              <a:rPr lang="en-IN" dirty="0"/>
              <a:t>: [3,9]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CD093F-E012-4AC9-0DA5-4665051B9243}"/>
              </a:ext>
            </a:extLst>
          </p:cNvPr>
          <p:cNvSpPr txBox="1"/>
          <p:nvPr/>
        </p:nvSpPr>
        <p:spPr>
          <a:xfrm>
            <a:off x="6514013" y="1814469"/>
            <a:ext cx="2211975" cy="307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dirty="0"/>
              <a:t>Part II: Compactness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F0DCE67-5C03-E735-612D-DB70DAF8B1C5}"/>
              </a:ext>
            </a:extLst>
          </p:cNvPr>
          <p:cNvCxnSpPr>
            <a:cxnSpLocks/>
          </p:cNvCxnSpPr>
          <p:nvPr/>
        </p:nvCxnSpPr>
        <p:spPr>
          <a:xfrm>
            <a:off x="4806074" y="2541112"/>
            <a:ext cx="610362" cy="5623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921AC24-8E04-6D4D-C437-115B1F504484}"/>
              </a:ext>
            </a:extLst>
          </p:cNvPr>
          <p:cNvCxnSpPr>
            <a:cxnSpLocks/>
          </p:cNvCxnSpPr>
          <p:nvPr/>
        </p:nvCxnSpPr>
        <p:spPr>
          <a:xfrm>
            <a:off x="4831218" y="2815431"/>
            <a:ext cx="58521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8B6B03C-E29F-9BC2-2D44-44908F1DCACB}"/>
              </a:ext>
            </a:extLst>
          </p:cNvPr>
          <p:cNvCxnSpPr>
            <a:cxnSpLocks/>
          </p:cNvCxnSpPr>
          <p:nvPr/>
        </p:nvCxnSpPr>
        <p:spPr>
          <a:xfrm>
            <a:off x="5111255" y="2541112"/>
            <a:ext cx="10993" cy="57493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257638B-1756-EE4D-9C9F-BFAB165AFA79}"/>
              </a:ext>
            </a:extLst>
          </p:cNvPr>
          <p:cNvCxnSpPr>
            <a:cxnSpLocks/>
          </p:cNvCxnSpPr>
          <p:nvPr/>
        </p:nvCxnSpPr>
        <p:spPr>
          <a:xfrm flipV="1">
            <a:off x="4831218" y="2541112"/>
            <a:ext cx="585218" cy="57493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3CFB0D99-9343-6DE4-7DA4-88C3CEE5B3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716116"/>
              </p:ext>
            </p:extLst>
          </p:nvPr>
        </p:nvGraphicFramePr>
        <p:xfrm>
          <a:off x="6633648" y="2406514"/>
          <a:ext cx="986352" cy="13939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6352">
                  <a:extLst>
                    <a:ext uri="{9D8B030D-6E8A-4147-A177-3AD203B41FA5}">
                      <a16:colId xmlns:a16="http://schemas.microsoft.com/office/drawing/2014/main" val="334661753"/>
                    </a:ext>
                  </a:extLst>
                </a:gridCol>
              </a:tblGrid>
              <a:tr h="281387">
                <a:tc>
                  <a:txBody>
                    <a:bodyPr/>
                    <a:lstStyle/>
                    <a:p>
                      <a:pPr algn="ctr"/>
                      <a:r>
                        <a:rPr lang="en-IN" sz="1100" dirty="0"/>
                        <a:t>param/.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8630254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IN" sz="1100" dirty="0"/>
                        <a:t>window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40015348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IN" sz="1100" dirty="0"/>
                        <a:t>np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7524012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IN" sz="1100" dirty="0"/>
                        <a:t>tr_1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459176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IN" sz="1100" dirty="0"/>
                        <a:t>tr_2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57857531"/>
                  </a:ext>
                </a:extLst>
              </a:tr>
            </a:tbl>
          </a:graphicData>
        </a:graphic>
      </p:graphicFrame>
      <p:sp>
        <p:nvSpPr>
          <p:cNvPr id="18" name="Google Shape;316;p45">
            <a:extLst>
              <a:ext uri="{FF2B5EF4-FFF2-40B4-BE49-F238E27FC236}">
                <a16:creationId xmlns:a16="http://schemas.microsoft.com/office/drawing/2014/main" id="{74E15808-CB84-4F4E-AE8F-EE54B72ACAB0}"/>
              </a:ext>
            </a:extLst>
          </p:cNvPr>
          <p:cNvSpPr txBox="1"/>
          <p:nvPr/>
        </p:nvSpPr>
        <p:spPr>
          <a:xfrm>
            <a:off x="82240" y="127460"/>
            <a:ext cx="8933800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 err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Gabella</a:t>
            </a:r>
            <a:r>
              <a:rPr lang="en-US" sz="27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Filter: Overview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37C31D-202C-43F8-BB7F-54587EE60E04}"/>
              </a:ext>
            </a:extLst>
          </p:cNvPr>
          <p:cNvSpPr txBox="1"/>
          <p:nvPr/>
        </p:nvSpPr>
        <p:spPr>
          <a:xfrm>
            <a:off x="0" y="4803837"/>
            <a:ext cx="45894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7030A0"/>
                </a:solidFill>
              </a:rPr>
              <a:t>Gabella</a:t>
            </a:r>
            <a:r>
              <a:rPr lang="en-US" sz="1400" dirty="0">
                <a:solidFill>
                  <a:srgbClr val="7030A0"/>
                </a:solidFill>
              </a:rPr>
              <a:t> et al (2002)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485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5848E1-34C9-46A2-AE5D-03214B71514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EED1F1-2CF3-48AE-81A4-C405E6FA91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827" y="173426"/>
            <a:ext cx="6721331" cy="4720448"/>
          </a:xfrm>
          <a:prstGeom prst="rect">
            <a:avLst/>
          </a:prstGeom>
        </p:spPr>
      </p:pic>
      <p:sp>
        <p:nvSpPr>
          <p:cNvPr id="5" name="Google Shape;316;p45">
            <a:extLst>
              <a:ext uri="{FF2B5EF4-FFF2-40B4-BE49-F238E27FC236}">
                <a16:creationId xmlns:a16="http://schemas.microsoft.com/office/drawing/2014/main" id="{CADF0A94-D0B8-4081-81B3-790F9BA68E59}"/>
              </a:ext>
            </a:extLst>
          </p:cNvPr>
          <p:cNvSpPr txBox="1"/>
          <p:nvPr/>
        </p:nvSpPr>
        <p:spPr>
          <a:xfrm>
            <a:off x="82240" y="127460"/>
            <a:ext cx="89338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Proposed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Technique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92D28B-D094-4AE3-8E53-45EB9DAF3FD9}"/>
              </a:ext>
            </a:extLst>
          </p:cNvPr>
          <p:cNvSpPr txBox="1"/>
          <p:nvPr/>
        </p:nvSpPr>
        <p:spPr>
          <a:xfrm>
            <a:off x="122842" y="3150054"/>
            <a:ext cx="3256084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IN" dirty="0"/>
              <a:t>Texture based technique: horizontal spatial variation of reflectivity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4D9709-53E9-438A-9593-D72390EDFB67}"/>
              </a:ext>
            </a:extLst>
          </p:cNvPr>
          <p:cNvSpPr txBox="1"/>
          <p:nvPr/>
        </p:nvSpPr>
        <p:spPr>
          <a:xfrm>
            <a:off x="122842" y="3673274"/>
            <a:ext cx="1679832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dirty="0"/>
              <a:t>Part I: Spatial-proximity filter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C8A65A-1735-4248-B289-98B42492FD46}"/>
              </a:ext>
            </a:extLst>
          </p:cNvPr>
          <p:cNvSpPr txBox="1"/>
          <p:nvPr/>
        </p:nvSpPr>
        <p:spPr>
          <a:xfrm>
            <a:off x="1802674" y="3673274"/>
            <a:ext cx="1576252" cy="5232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dirty="0"/>
              <a:t>Part II: Compactness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47C2AF-8E6F-4229-9CC5-36494E1EB111}"/>
              </a:ext>
            </a:extLst>
          </p:cNvPr>
          <p:cNvSpPr/>
          <p:nvPr/>
        </p:nvSpPr>
        <p:spPr>
          <a:xfrm>
            <a:off x="4432662" y="478971"/>
            <a:ext cx="992778" cy="50509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038101-7472-4E38-A50B-5212D0B9F503}"/>
              </a:ext>
            </a:extLst>
          </p:cNvPr>
          <p:cNvSpPr/>
          <p:nvPr/>
        </p:nvSpPr>
        <p:spPr>
          <a:xfrm>
            <a:off x="122842" y="3159114"/>
            <a:ext cx="3256084" cy="103738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650426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16C9BA-B2CB-AB2F-C2F0-9BD0E486C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F821C4-E489-D19E-4521-B4DBF201216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2E98A9-7E65-3435-8748-DC9762B54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660" y="1084767"/>
            <a:ext cx="4930340" cy="3924925"/>
          </a:xfrm>
          <a:prstGeom prst="rect">
            <a:avLst/>
          </a:prstGeom>
        </p:spPr>
      </p:pic>
      <p:pic>
        <p:nvPicPr>
          <p:cNvPr id="7" name="Picture 6" descr="A map of a weather forecast&#10;&#10;Description automatically generated with medium confidence">
            <a:extLst>
              <a:ext uri="{FF2B5EF4-FFF2-40B4-BE49-F238E27FC236}">
                <a16:creationId xmlns:a16="http://schemas.microsoft.com/office/drawing/2014/main" id="{525F1F96-90BC-45DD-3198-6734338A9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43" y="1210725"/>
            <a:ext cx="3967976" cy="3798968"/>
          </a:xfrm>
          <a:prstGeom prst="rect">
            <a:avLst/>
          </a:prstGeom>
        </p:spPr>
      </p:pic>
      <p:sp>
        <p:nvSpPr>
          <p:cNvPr id="10" name="Google Shape;316;p45">
            <a:extLst>
              <a:ext uri="{FF2B5EF4-FFF2-40B4-BE49-F238E27FC236}">
                <a16:creationId xmlns:a16="http://schemas.microsoft.com/office/drawing/2014/main" id="{4DE38348-3D65-9960-F869-0BC8658F2C5B}"/>
              </a:ext>
            </a:extLst>
          </p:cNvPr>
          <p:cNvSpPr txBox="1"/>
          <p:nvPr/>
        </p:nvSpPr>
        <p:spPr>
          <a:xfrm>
            <a:off x="0" y="73152"/>
            <a:ext cx="9144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Implementation on TERLS C-Band DWR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756A99-54BA-6005-76F8-94BE13DC4543}"/>
              </a:ext>
            </a:extLst>
          </p:cNvPr>
          <p:cNvSpPr txBox="1"/>
          <p:nvPr/>
        </p:nvSpPr>
        <p:spPr>
          <a:xfrm>
            <a:off x="204651" y="82040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Topography Map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25985B-8AD7-10D0-7E28-29AEEFCCB140}"/>
              </a:ext>
            </a:extLst>
          </p:cNvPr>
          <p:cNvSpPr txBox="1"/>
          <p:nvPr/>
        </p:nvSpPr>
        <p:spPr>
          <a:xfrm>
            <a:off x="4904800" y="704651"/>
            <a:ext cx="37258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Raw Radar Reflectivity Examples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8D5D850-1408-4CEF-8024-D09B0BBBAB7A}"/>
              </a:ext>
            </a:extLst>
          </p:cNvPr>
          <p:cNvSpPr/>
          <p:nvPr/>
        </p:nvSpPr>
        <p:spPr>
          <a:xfrm rot="19219483">
            <a:off x="2185293" y="2360970"/>
            <a:ext cx="443753" cy="77283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0838ECC-92EA-4D4A-ADCE-B9F8B77760BA}"/>
              </a:ext>
            </a:extLst>
          </p:cNvPr>
          <p:cNvSpPr/>
          <p:nvPr/>
        </p:nvSpPr>
        <p:spPr>
          <a:xfrm rot="19219483">
            <a:off x="8250581" y="1580171"/>
            <a:ext cx="443753" cy="7728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E260C34-0B8B-4258-B873-BFB943577BBC}"/>
              </a:ext>
            </a:extLst>
          </p:cNvPr>
          <p:cNvSpPr/>
          <p:nvPr/>
        </p:nvSpPr>
        <p:spPr>
          <a:xfrm rot="19219483">
            <a:off x="5737028" y="3596211"/>
            <a:ext cx="443753" cy="7728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607054C-4CDD-4ED4-B4CC-07C1AB4C5156}"/>
              </a:ext>
            </a:extLst>
          </p:cNvPr>
          <p:cNvSpPr/>
          <p:nvPr/>
        </p:nvSpPr>
        <p:spPr>
          <a:xfrm rot="19219483">
            <a:off x="5735793" y="1613267"/>
            <a:ext cx="443753" cy="7728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F8C1E5-742A-46B0-A811-D83EB49BCC69}"/>
              </a:ext>
            </a:extLst>
          </p:cNvPr>
          <p:cNvSpPr txBox="1"/>
          <p:nvPr/>
        </p:nvSpPr>
        <p:spPr>
          <a:xfrm>
            <a:off x="7903930" y="3735421"/>
            <a:ext cx="1216007" cy="4616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Clutter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AB52A89-96E9-4363-8575-A93D063553A3}"/>
              </a:ext>
            </a:extLst>
          </p:cNvPr>
          <p:cNvCxnSpPr/>
          <p:nvPr/>
        </p:nvCxnSpPr>
        <p:spPr>
          <a:xfrm flipV="1">
            <a:off x="7908758" y="2229853"/>
            <a:ext cx="481263" cy="15079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99602C3-5B91-4707-976B-1EC816D7DAF4}"/>
              </a:ext>
            </a:extLst>
          </p:cNvPr>
          <p:cNvCxnSpPr>
            <a:cxnSpLocks/>
            <a:endCxn id="14" idx="4"/>
          </p:cNvCxnSpPr>
          <p:nvPr/>
        </p:nvCxnSpPr>
        <p:spPr>
          <a:xfrm flipH="1" flipV="1">
            <a:off x="6204373" y="2297102"/>
            <a:ext cx="1699557" cy="143831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2BC905D-1480-4D33-AC59-4984F49DA262}"/>
              </a:ext>
            </a:extLst>
          </p:cNvPr>
          <p:cNvCxnSpPr>
            <a:cxnSpLocks/>
            <a:endCxn id="11" idx="5"/>
          </p:cNvCxnSpPr>
          <p:nvPr/>
        </p:nvCxnSpPr>
        <p:spPr>
          <a:xfrm flipH="1">
            <a:off x="6254105" y="3735421"/>
            <a:ext cx="1649825" cy="3573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758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" grpId="0" animBg="1"/>
      <p:bldP spid="11" grpId="0" animBg="1"/>
      <p:bldP spid="1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1993932-07CB-48C0-B440-8C2AA8DB9AFA}"/>
              </a:ext>
            </a:extLst>
          </p:cNvPr>
          <p:cNvGrpSpPr/>
          <p:nvPr/>
        </p:nvGrpSpPr>
        <p:grpSpPr>
          <a:xfrm>
            <a:off x="6570617" y="530382"/>
            <a:ext cx="2573383" cy="4439345"/>
            <a:chOff x="6113417" y="-485654"/>
            <a:chExt cx="3182983" cy="54980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E099BE1-F2D7-4114-89D2-5B27298D3E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3528" r="34285"/>
            <a:stretch/>
          </p:blipFill>
          <p:spPr>
            <a:xfrm>
              <a:off x="6200877" y="-485654"/>
              <a:ext cx="2943123" cy="279406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14626F6-9F66-4FFA-AAE2-4AAB50A426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5191"/>
            <a:stretch/>
          </p:blipFill>
          <p:spPr>
            <a:xfrm>
              <a:off x="6113417" y="2218357"/>
              <a:ext cx="3182983" cy="2794060"/>
            </a:xfrm>
            <a:prstGeom prst="rect">
              <a:avLst/>
            </a:prstGeom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221B5D-68CF-430E-AAE5-590BE8D46FF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A5EBCC-A324-4068-9623-07F86175BE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7892" y="734483"/>
            <a:ext cx="6475211" cy="3495142"/>
          </a:xfrm>
          <a:prstGeom prst="rect">
            <a:avLst/>
          </a:prstGeom>
        </p:spPr>
      </p:pic>
      <p:sp>
        <p:nvSpPr>
          <p:cNvPr id="9" name="Google Shape;316;p45">
            <a:extLst>
              <a:ext uri="{FF2B5EF4-FFF2-40B4-BE49-F238E27FC236}">
                <a16:creationId xmlns:a16="http://schemas.microsoft.com/office/drawing/2014/main" id="{C1EA9DB5-577C-4BF0-BE15-6385C2A7FEE5}"/>
              </a:ext>
            </a:extLst>
          </p:cNvPr>
          <p:cNvSpPr txBox="1"/>
          <p:nvPr/>
        </p:nvSpPr>
        <p:spPr>
          <a:xfrm>
            <a:off x="0" y="73152"/>
            <a:ext cx="9144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Partial Beam Blockage Analysis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21304B-D85B-4FA1-9D06-3C3C4AD712F8}"/>
              </a:ext>
            </a:extLst>
          </p:cNvPr>
          <p:cNvSpPr txBox="1"/>
          <p:nvPr/>
        </p:nvSpPr>
        <p:spPr>
          <a:xfrm>
            <a:off x="4705350" y="2842501"/>
            <a:ext cx="162877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+mj-lt"/>
              </a:rPr>
              <a:t>Significant beam blockage at low elevations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292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1560C0-F16E-40F0-BA74-A661F0C6F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267" y="982372"/>
            <a:ext cx="5555808" cy="263291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49B60A-7C17-4AB2-A470-0692137EB1A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26FC36-8780-48B5-A573-946357393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88784"/>
            <a:ext cx="3212343" cy="2420091"/>
          </a:xfrm>
          <a:prstGeom prst="rect">
            <a:avLst/>
          </a:prstGeom>
        </p:spPr>
      </p:pic>
      <p:sp>
        <p:nvSpPr>
          <p:cNvPr id="9" name="Google Shape;316;p45">
            <a:extLst>
              <a:ext uri="{FF2B5EF4-FFF2-40B4-BE49-F238E27FC236}">
                <a16:creationId xmlns:a16="http://schemas.microsoft.com/office/drawing/2014/main" id="{805B1608-3C8F-489B-BBFC-086F1AE58C7D}"/>
              </a:ext>
            </a:extLst>
          </p:cNvPr>
          <p:cNvSpPr txBox="1"/>
          <p:nvPr/>
        </p:nvSpPr>
        <p:spPr>
          <a:xfrm>
            <a:off x="0" y="73152"/>
            <a:ext cx="9144000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Clutter Mask Development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DFD0CD-BB27-4D28-97A6-F21BE12E3137}"/>
              </a:ext>
            </a:extLst>
          </p:cNvPr>
          <p:cNvSpPr txBox="1"/>
          <p:nvPr/>
        </p:nvSpPr>
        <p:spPr>
          <a:xfrm>
            <a:off x="133698" y="3827043"/>
            <a:ext cx="309718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/>
              <a:t>Over the radar's full coverage, for a particular sweep: </a:t>
            </a:r>
          </a:p>
          <a:p>
            <a:pPr algn="just"/>
            <a:r>
              <a:rPr lang="en-US" dirty="0"/>
              <a:t>Total number of pixels: 5,76,000. Clutter pixels: 21,102 (3.66%)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29CEC6-58FD-4210-BD50-43A1125FE061}"/>
              </a:ext>
            </a:extLst>
          </p:cNvPr>
          <p:cNvSpPr txBox="1"/>
          <p:nvPr/>
        </p:nvSpPr>
        <p:spPr>
          <a:xfrm>
            <a:off x="506033" y="781007"/>
            <a:ext cx="22002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+mj-lt"/>
              </a:rPr>
              <a:t>Clutter Probability Map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E9A651-4C92-4A46-8DDF-E9AF3777FEEC}"/>
              </a:ext>
            </a:extLst>
          </p:cNvPr>
          <p:cNvSpPr txBox="1"/>
          <p:nvPr/>
        </p:nvSpPr>
        <p:spPr>
          <a:xfrm>
            <a:off x="4352925" y="784253"/>
            <a:ext cx="22002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+mj-lt"/>
              </a:rPr>
              <a:t>Clutter Mask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FC170E-3988-4B06-BA34-FB2A15D4E2F1}"/>
              </a:ext>
            </a:extLst>
          </p:cNvPr>
          <p:cNvSpPr txBox="1"/>
          <p:nvPr/>
        </p:nvSpPr>
        <p:spPr>
          <a:xfrm>
            <a:off x="6755800" y="781007"/>
            <a:ext cx="22002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+mj-lt"/>
              </a:rPr>
              <a:t>Refined Clutter Mask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81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40785-0ACE-AED9-CBE0-E5FF21562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422E62-118F-74A7-C551-AB0D1FD0C1D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sp>
        <p:nvSpPr>
          <p:cNvPr id="11" name="Google Shape;316;p45">
            <a:extLst>
              <a:ext uri="{FF2B5EF4-FFF2-40B4-BE49-F238E27FC236}">
                <a16:creationId xmlns:a16="http://schemas.microsoft.com/office/drawing/2014/main" id="{8AD6B7DF-075E-416E-0BC3-4D71A0C77C0B}"/>
              </a:ext>
            </a:extLst>
          </p:cNvPr>
          <p:cNvSpPr txBox="1"/>
          <p:nvPr/>
        </p:nvSpPr>
        <p:spPr>
          <a:xfrm>
            <a:off x="0" y="73152"/>
            <a:ext cx="9144000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Performance Evaluation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3EC181-E3CC-1D89-1769-874D0D6D9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4359"/>
            <a:ext cx="4335019" cy="391885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A0F2990-3EDE-BB43-AF90-854B416DC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744359"/>
            <a:ext cx="4392850" cy="397113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49F560C8-511C-4304-8661-472703196999}"/>
              </a:ext>
            </a:extLst>
          </p:cNvPr>
          <p:cNvSpPr/>
          <p:nvPr/>
        </p:nvSpPr>
        <p:spPr>
          <a:xfrm rot="19219483">
            <a:off x="7936176" y="2273139"/>
            <a:ext cx="443753" cy="7728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47A9C6A-E854-4ED2-9943-EAD0AD92C4AF}"/>
              </a:ext>
            </a:extLst>
          </p:cNvPr>
          <p:cNvSpPr/>
          <p:nvPr/>
        </p:nvSpPr>
        <p:spPr>
          <a:xfrm rot="19219483">
            <a:off x="7833105" y="1012044"/>
            <a:ext cx="443753" cy="7728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30302B2-EA42-4712-8999-38A77996B3EC}"/>
              </a:ext>
            </a:extLst>
          </p:cNvPr>
          <p:cNvSpPr/>
          <p:nvPr/>
        </p:nvSpPr>
        <p:spPr>
          <a:xfrm rot="19219483">
            <a:off x="3457318" y="3375377"/>
            <a:ext cx="443753" cy="7728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EBC99FB-0D41-4E9A-AEF1-D34D25011B86}"/>
              </a:ext>
            </a:extLst>
          </p:cNvPr>
          <p:cNvSpPr/>
          <p:nvPr/>
        </p:nvSpPr>
        <p:spPr>
          <a:xfrm rot="19219483">
            <a:off x="3457319" y="2181031"/>
            <a:ext cx="443753" cy="7728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1B4CC71-603E-464A-8C04-4B783AB591BC}"/>
              </a:ext>
            </a:extLst>
          </p:cNvPr>
          <p:cNvSpPr/>
          <p:nvPr/>
        </p:nvSpPr>
        <p:spPr>
          <a:xfrm rot="19219483">
            <a:off x="3450889" y="963560"/>
            <a:ext cx="443753" cy="7728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20E0E59-6AFB-46FE-AB29-71293B923C9B}"/>
              </a:ext>
            </a:extLst>
          </p:cNvPr>
          <p:cNvSpPr/>
          <p:nvPr/>
        </p:nvSpPr>
        <p:spPr>
          <a:xfrm rot="19219483">
            <a:off x="7930380" y="3499083"/>
            <a:ext cx="443753" cy="7728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B63D74-12F9-409B-B26B-DA9BB1B178A3}"/>
              </a:ext>
            </a:extLst>
          </p:cNvPr>
          <p:cNvSpPr txBox="1"/>
          <p:nvPr/>
        </p:nvSpPr>
        <p:spPr>
          <a:xfrm>
            <a:off x="1611118" y="4775573"/>
            <a:ext cx="5921763" cy="30777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The proposed technique successfully eliminates the ground clutter.</a:t>
            </a:r>
          </a:p>
        </p:txBody>
      </p:sp>
    </p:spTree>
    <p:extLst>
      <p:ext uri="{BB962C8B-B14F-4D97-AF65-F5344CB8AC3E}">
        <p14:creationId xmlns:p14="http://schemas.microsoft.com/office/powerpoint/2010/main" val="310437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40785-0ACE-AED9-CBE0-E5FF21562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422E62-118F-74A7-C551-AB0D1FD0C1D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sp>
        <p:nvSpPr>
          <p:cNvPr id="11" name="Google Shape;316;p45">
            <a:extLst>
              <a:ext uri="{FF2B5EF4-FFF2-40B4-BE49-F238E27FC236}">
                <a16:creationId xmlns:a16="http://schemas.microsoft.com/office/drawing/2014/main" id="{8AD6B7DF-075E-416E-0BC3-4D71A0C77C0B}"/>
              </a:ext>
            </a:extLst>
          </p:cNvPr>
          <p:cNvSpPr txBox="1"/>
          <p:nvPr/>
        </p:nvSpPr>
        <p:spPr>
          <a:xfrm>
            <a:off x="0" y="73152"/>
            <a:ext cx="9144000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Performance Evaluation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B1C39D-81D8-4C06-A1C1-256F19FE6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604517"/>
            <a:ext cx="7391399" cy="45389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E790936-CF39-4BC9-A42A-10A18908F63F}"/>
              </a:ext>
            </a:extLst>
          </p:cNvPr>
          <p:cNvSpPr txBox="1"/>
          <p:nvPr/>
        </p:nvSpPr>
        <p:spPr>
          <a:xfrm>
            <a:off x="5229225" y="3174788"/>
            <a:ext cx="22002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+mj-lt"/>
              </a:rPr>
              <a:t>Effectively eliminating high reflectivity tail region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940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Meteosat 5 - Indian Ocean - infrared">
            <a:extLst>
              <a:ext uri="{FF2B5EF4-FFF2-40B4-BE49-F238E27FC236}">
                <a16:creationId xmlns:a16="http://schemas.microsoft.com/office/drawing/2014/main" id="{1BC77A3D-B4D5-03CB-BAED-EEBABBB0F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674784-78A0-6A10-CCC9-180EC35AE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6" name="Summary Zoom 5">
                <a:extLst>
                  <a:ext uri="{FF2B5EF4-FFF2-40B4-BE49-F238E27FC236}">
                    <a16:creationId xmlns:a16="http://schemas.microsoft.com/office/drawing/2014/main" id="{63AC8F6C-72A2-561D-DCE3-5A1127AFD96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80880984"/>
                  </p:ext>
                </p:extLst>
              </p:nvPr>
            </p:nvGraphicFramePr>
            <p:xfrm>
              <a:off x="311150" y="302342"/>
              <a:ext cx="8521700" cy="4638368"/>
            </p:xfrm>
            <a:graphic>
              <a:graphicData uri="http://schemas.microsoft.com/office/powerpoint/2016/summaryzoom">
                <psuz:summaryZm>
                  <psuz:summaryZmObj sectionId="{03359859-B6ED-4669-BE2D-6D038B307188}" offsetFactorX="6346" offsetFactorY="123348" scaleFactorX="41711" scaleFactorY="74153">
                    <psuz:zmPr id="{73165A17-57F8-49C6-8AE6-77E67521BAEC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237535" y="2792847"/>
                          <a:ext cx="1066345" cy="1066346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uz:zmPr>
                  </psuz:summaryZmObj>
                  <psuz:summaryZmObj sectionId="{A4270372-DFF1-441F-9E6B-04425FF7180E}" offsetFactorX="-86246" offsetFactorY="-13846" scaleFactorX="73029" scaleFactorY="43151">
                    <psuz:zmPr id="{539E133C-B019-4291-AD2A-31040DDD70CF}" imageType="cover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122466" y="1042858"/>
                          <a:ext cx="1866992" cy="620526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uz:zmPr>
                  </psuz:summaryZmObj>
                  <psuz:summaryZmObj sectionId="{2FB3801C-60CD-45D1-8091-ECFE9ED8EA9B}" offsetFactorX="-93745" offsetFactorY="-34357" scaleFactorX="38366" scaleFactorY="68207">
                    <psuz:zmPr id="{8F17B3F2-05E3-4F27-85C7-D97FDD6FAF95}" imageType="cover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026213" y="567745"/>
                          <a:ext cx="980830" cy="980841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uz:zmPr>
                  </psuz:summaryZmObj>
                  <psuz:summaryZmObj sectionId="{82EA0C86-4C91-4869-A99E-BFF51CD893D0}" offsetFactorX="202779" offsetFactorY="-68264" scaleFactorX="41931" scaleFactorY="74544">
                    <psuz:zmPr id="{4EF88C01-158F-4930-9146-D23B32494049}" imageType="cover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6256550" y="1568491"/>
                          <a:ext cx="1071969" cy="1071969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uz:zmPr>
                  </psuz:summaryZmObj>
                  <psuz:summaryZmObj sectionId="{C9005A3D-D631-4C61-89C0-8EC70684123F}" offsetFactorX="9519" offsetFactorY="36411" scaleFactorX="47591" scaleFactorY="84606">
                    <psuz:zmPr id="{34264610-FCB1-4447-A0C5-037B6CC97A06}" imageType="cover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895869" y="3001407"/>
                          <a:ext cx="1216668" cy="1216664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6" name="Summary Zoom 5">
                <a:extLst>
                  <a:ext uri="{FF2B5EF4-FFF2-40B4-BE49-F238E27FC236}">
                    <a16:creationId xmlns:a16="http://schemas.microsoft.com/office/drawing/2014/main" id="{63AC8F6C-72A2-561D-DCE3-5A1127AFD964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311150" y="302342"/>
                <a:ext cx="8521700" cy="4638368"/>
                <a:chOff x="311150" y="302342"/>
                <a:chExt cx="8521700" cy="4638368"/>
              </a:xfrm>
            </p:grpSpPr>
            <p:pic>
              <p:nvPicPr>
                <p:cNvPr id="2" name="Picture 2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548685" y="3095189"/>
                  <a:ext cx="1066345" cy="1066346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3" name="Picture 3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433616" y="1345200"/>
                  <a:ext cx="1866992" cy="620526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5" name="Picture 5">
                  <a:hlinkClick r:id="rId1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337363" y="870087"/>
                  <a:ext cx="980830" cy="980841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17" name="Picture 17">
                  <a:hlinkClick r:id="rId1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567700" y="1870833"/>
                  <a:ext cx="1071969" cy="1071969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18" name="Picture 18">
                  <a:hlinkClick r:id="rId12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207019" y="3303749"/>
                  <a:ext cx="1216668" cy="1216664"/>
                </a:xfrm>
                <a:prstGeom prst="rect">
                  <a:avLst/>
                </a:prstGeom>
                <a:ln w="3175">
                  <a:noFill/>
                </a:ln>
              </p:spPr>
            </p:pic>
          </p:grp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E2CB17CF-9929-86CF-EB7E-287DCBD7AD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" y="0"/>
            <a:ext cx="731520" cy="688489"/>
          </a:xfrm>
          <a:prstGeom prst="rect">
            <a:avLst/>
          </a:prstGeom>
        </p:spPr>
      </p:pic>
      <p:pic>
        <p:nvPicPr>
          <p:cNvPr id="8" name="Grafik 9">
            <a:extLst>
              <a:ext uri="{FF2B5EF4-FFF2-40B4-BE49-F238E27FC236}">
                <a16:creationId xmlns:a16="http://schemas.microsoft.com/office/drawing/2014/main" id="{8B75DA9E-7C3B-E1AB-0B3B-84F02B93B698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7615170" y="3925656"/>
            <a:ext cx="1131638" cy="1131161"/>
          </a:xfrm>
          <a:prstGeom prst="rect">
            <a:avLst/>
          </a:prstGeom>
        </p:spPr>
      </p:pic>
      <p:sp>
        <p:nvSpPr>
          <p:cNvPr id="9" name="Textfeld 14">
            <a:extLst>
              <a:ext uri="{FF2B5EF4-FFF2-40B4-BE49-F238E27FC236}">
                <a16:creationId xmlns:a16="http://schemas.microsoft.com/office/drawing/2014/main" id="{CB263A2D-D8CC-B069-021D-FE0F7A460B13}"/>
              </a:ext>
            </a:extLst>
          </p:cNvPr>
          <p:cNvSpPr txBox="1"/>
          <p:nvPr/>
        </p:nvSpPr>
        <p:spPr>
          <a:xfrm>
            <a:off x="7555440" y="3635616"/>
            <a:ext cx="1251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OSPP Voting</a:t>
            </a:r>
          </a:p>
        </p:txBody>
      </p:sp>
      <p:pic>
        <p:nvPicPr>
          <p:cNvPr id="10" name="Grafik 12">
            <a:extLst>
              <a:ext uri="{FF2B5EF4-FFF2-40B4-BE49-F238E27FC236}">
                <a16:creationId xmlns:a16="http://schemas.microsoft.com/office/drawing/2014/main" id="{C6CC4FC2-1E9C-F170-D09D-92D21E16D5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2186"/>
            <a:ext cx="731520" cy="790654"/>
          </a:xfrm>
          <a:prstGeom prst="rect">
            <a:avLst/>
          </a:prstGeom>
        </p:spPr>
      </p:pic>
      <p:pic>
        <p:nvPicPr>
          <p:cNvPr id="11" name="Grafik 13">
            <a:extLst>
              <a:ext uri="{FF2B5EF4-FFF2-40B4-BE49-F238E27FC236}">
                <a16:creationId xmlns:a16="http://schemas.microsoft.com/office/drawing/2014/main" id="{90351E30-923B-6F77-ABBB-1C25E5EFCD4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62840"/>
            <a:ext cx="731519" cy="8806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3264353-DD12-DFFA-287B-B61E244830A8}"/>
              </a:ext>
            </a:extLst>
          </p:cNvPr>
          <p:cNvSpPr txBox="1"/>
          <p:nvPr/>
        </p:nvSpPr>
        <p:spPr>
          <a:xfrm>
            <a:off x="4414344" y="4477658"/>
            <a:ext cx="1110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Results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256F7F-70CC-DFC4-8923-F41EF58043E3}"/>
              </a:ext>
            </a:extLst>
          </p:cNvPr>
          <p:cNvSpPr txBox="1"/>
          <p:nvPr/>
        </p:nvSpPr>
        <p:spPr>
          <a:xfrm>
            <a:off x="1551700" y="4108951"/>
            <a:ext cx="1110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Introduction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5A217D-BA07-6572-0487-895F84872868}"/>
              </a:ext>
            </a:extLst>
          </p:cNvPr>
          <p:cNvSpPr txBox="1"/>
          <p:nvPr/>
        </p:nvSpPr>
        <p:spPr>
          <a:xfrm>
            <a:off x="6481497" y="2872599"/>
            <a:ext cx="1218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Dataset and Methodology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7D78A1-3AD5-1DD3-A75A-BCD78632F15A}"/>
              </a:ext>
            </a:extLst>
          </p:cNvPr>
          <p:cNvSpPr txBox="1"/>
          <p:nvPr/>
        </p:nvSpPr>
        <p:spPr>
          <a:xfrm>
            <a:off x="4274764" y="1860457"/>
            <a:ext cx="111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Clutter in DWR Data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B6F87E-1AE6-9FC8-35CB-5B477C422D53}"/>
              </a:ext>
            </a:extLst>
          </p:cNvPr>
          <p:cNvSpPr txBox="1"/>
          <p:nvPr/>
        </p:nvSpPr>
        <p:spPr>
          <a:xfrm>
            <a:off x="1708210" y="1968178"/>
            <a:ext cx="17207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Python Library</a:t>
            </a:r>
          </a:p>
        </p:txBody>
      </p:sp>
      <p:pic>
        <p:nvPicPr>
          <p:cNvPr id="19" name="Graphic 18" descr="Home with solid fill">
            <a:hlinkClick r:id="rId17" action="ppaction://hlinksldjump"/>
            <a:extLst>
              <a:ext uri="{FF2B5EF4-FFF2-40B4-BE49-F238E27FC236}">
                <a16:creationId xmlns:a16="http://schemas.microsoft.com/office/drawing/2014/main" id="{234D67F7-2E57-FFBD-D0F1-A75FE9CB4EA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092805" y="-4728"/>
            <a:ext cx="654003" cy="65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290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B3CBD0E-B3BE-4326-8500-9AF778A571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13099" y="538402"/>
            <a:ext cx="6169942" cy="403359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5848E1-34C9-46A2-AE5D-03214B71514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sp>
        <p:nvSpPr>
          <p:cNvPr id="3" name="Google Shape;316;p45">
            <a:extLst>
              <a:ext uri="{FF2B5EF4-FFF2-40B4-BE49-F238E27FC236}">
                <a16:creationId xmlns:a16="http://schemas.microsoft.com/office/drawing/2014/main" id="{4A83E86C-7FED-462F-8F67-FD8CE25F3B2B}"/>
              </a:ext>
            </a:extLst>
          </p:cNvPr>
          <p:cNvSpPr txBox="1"/>
          <p:nvPr/>
        </p:nvSpPr>
        <p:spPr>
          <a:xfrm>
            <a:off x="104503" y="86683"/>
            <a:ext cx="9144000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Quantitative Evaluation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F821D6-F60F-4075-8DA1-45B0EA901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575" y="1412872"/>
            <a:ext cx="1189809" cy="6246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B43BF7-4D02-4DB0-919F-E920CD6FA8D0}"/>
              </a:ext>
            </a:extLst>
          </p:cNvPr>
          <p:cNvSpPr txBox="1"/>
          <p:nvPr/>
        </p:nvSpPr>
        <p:spPr>
          <a:xfrm>
            <a:off x="152400" y="1958726"/>
            <a:ext cx="27606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/>
              <a:t>where, Aa (Aa) is the area of pixels with reflectivity greater than 20 </a:t>
            </a:r>
            <a:r>
              <a:rPr lang="en-US" dirty="0" err="1"/>
              <a:t>dBZ</a:t>
            </a:r>
            <a:r>
              <a:rPr lang="en-US" dirty="0"/>
              <a:t> after (before)  the clutter removal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A4AADE-B8B7-4DD9-8513-BB691F388FFE}"/>
              </a:ext>
            </a:extLst>
          </p:cNvPr>
          <p:cNvSpPr txBox="1"/>
          <p:nvPr/>
        </p:nvSpPr>
        <p:spPr>
          <a:xfrm>
            <a:off x="104503" y="729816"/>
            <a:ext cx="299574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Haibo</a:t>
            </a:r>
            <a:r>
              <a:rPr lang="en-US" dirty="0"/>
              <a:t> et al. (2018) defines a quantitative measure, a clutter removal ratio (</a:t>
            </a:r>
            <a:r>
              <a:rPr lang="en-US" dirty="0" err="1"/>
              <a:t>P</a:t>
            </a:r>
            <a:r>
              <a:rPr lang="en-US" baseline="-25000" dirty="0" err="1"/>
              <a:t>rm</a:t>
            </a:r>
            <a:r>
              <a:rPr lang="en-US" dirty="0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E22249D-E541-472C-AE7F-AF590351BF13}"/>
              </a:ext>
            </a:extLst>
          </p:cNvPr>
          <p:cNvSpPr txBox="1"/>
          <p:nvPr/>
        </p:nvSpPr>
        <p:spPr>
          <a:xfrm>
            <a:off x="152400" y="2996288"/>
            <a:ext cx="2995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For rainy free condition </a:t>
            </a:r>
            <a:r>
              <a:rPr lang="en-US" dirty="0" err="1"/>
              <a:t>P</a:t>
            </a:r>
            <a:r>
              <a:rPr lang="en-US" baseline="-25000" dirty="0" err="1"/>
              <a:t>rm</a:t>
            </a:r>
            <a:r>
              <a:rPr lang="en-US" dirty="0"/>
              <a:t> ~ 1 while for rainy vary from 0.2-0.5. </a:t>
            </a:r>
          </a:p>
        </p:txBody>
      </p:sp>
    </p:spTree>
    <p:extLst>
      <p:ext uri="{BB962C8B-B14F-4D97-AF65-F5344CB8AC3E}">
        <p14:creationId xmlns:p14="http://schemas.microsoft.com/office/powerpoint/2010/main" val="278213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536F87-B45A-47A7-A9AB-400A01D81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0653" y="39372"/>
            <a:ext cx="5515247" cy="482064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5848E1-34C9-46A2-AE5D-03214B71514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sp>
        <p:nvSpPr>
          <p:cNvPr id="3" name="Google Shape;316;p45">
            <a:extLst>
              <a:ext uri="{FF2B5EF4-FFF2-40B4-BE49-F238E27FC236}">
                <a16:creationId xmlns:a16="http://schemas.microsoft.com/office/drawing/2014/main" id="{4A83E86C-7FED-462F-8F67-FD8CE25F3B2B}"/>
              </a:ext>
            </a:extLst>
          </p:cNvPr>
          <p:cNvSpPr txBox="1"/>
          <p:nvPr/>
        </p:nvSpPr>
        <p:spPr>
          <a:xfrm>
            <a:off x="104503" y="86683"/>
            <a:ext cx="9144000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Impact on Radar QPE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D3CE4E-5692-40C0-93FF-FEB2DA460D69}"/>
              </a:ext>
            </a:extLst>
          </p:cNvPr>
          <p:cNvSpPr txBox="1"/>
          <p:nvPr/>
        </p:nvSpPr>
        <p:spPr>
          <a:xfrm>
            <a:off x="200025" y="905302"/>
            <a:ext cx="339062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7030A0"/>
                </a:solidFill>
              </a:rPr>
              <a:t>The presence of clutter significantly affects the radar-QPE.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en-US" dirty="0">
              <a:solidFill>
                <a:srgbClr val="7030A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C00000"/>
                </a:solidFill>
              </a:rPr>
              <a:t>Figure shows the cumulative daily rainfall using raw radar reflectivity and clutter removal reflectivity using various techniques.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en-US" dirty="0">
              <a:solidFill>
                <a:srgbClr val="C0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7030A0"/>
                </a:solidFill>
              </a:rPr>
              <a:t>It is clear from the figure that after applying the proposed technique, the radar estimated rainfall is close to the GPM observed rainfall. 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en-US" dirty="0">
              <a:solidFill>
                <a:srgbClr val="7030A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C00000"/>
                </a:solidFill>
              </a:rPr>
              <a:t>However, there is a huge difference in the rainfall estimated by radar after applying the </a:t>
            </a:r>
            <a:r>
              <a:rPr lang="en-US" dirty="0" err="1">
                <a:solidFill>
                  <a:srgbClr val="C00000"/>
                </a:solidFill>
              </a:rPr>
              <a:t>Gabella</a:t>
            </a:r>
            <a:r>
              <a:rPr lang="en-US" dirty="0">
                <a:solidFill>
                  <a:srgbClr val="C00000"/>
                </a:solidFill>
              </a:rPr>
              <a:t> filter and fuzzy logic as compared with GPM observed rainfall.</a:t>
            </a:r>
          </a:p>
        </p:txBody>
      </p:sp>
    </p:spTree>
    <p:extLst>
      <p:ext uri="{BB962C8B-B14F-4D97-AF65-F5344CB8AC3E}">
        <p14:creationId xmlns:p14="http://schemas.microsoft.com/office/powerpoint/2010/main" val="840927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5848E1-34C9-46A2-AE5D-03214B71514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719197-E411-4DC4-AC24-2CB0386FBD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15297" y="686817"/>
            <a:ext cx="5240831" cy="3431293"/>
          </a:xfrm>
          <a:prstGeom prst="rect">
            <a:avLst/>
          </a:prstGeom>
        </p:spPr>
      </p:pic>
      <p:sp>
        <p:nvSpPr>
          <p:cNvPr id="7" name="Google Shape;316;p45">
            <a:extLst>
              <a:ext uri="{FF2B5EF4-FFF2-40B4-BE49-F238E27FC236}">
                <a16:creationId xmlns:a16="http://schemas.microsoft.com/office/drawing/2014/main" id="{AE55BE10-C65C-4439-B1A9-C2DE181695D4}"/>
              </a:ext>
            </a:extLst>
          </p:cNvPr>
          <p:cNvSpPr txBox="1"/>
          <p:nvPr/>
        </p:nvSpPr>
        <p:spPr>
          <a:xfrm>
            <a:off x="104503" y="86683"/>
            <a:ext cx="9144000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Sensitivity Analysis: No. of Input Volume Scans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A98295-8150-4FF3-81A5-F31F01086884}"/>
              </a:ext>
            </a:extLst>
          </p:cNvPr>
          <p:cNvSpPr txBox="1"/>
          <p:nvPr/>
        </p:nvSpPr>
        <p:spPr>
          <a:xfrm>
            <a:off x="104503" y="692899"/>
            <a:ext cx="3327424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Different clutter masks with varying numbers of volume scans were generated, and a Dice coefficient was calculated, considering the developed clutter mask with full data as the base.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Figure shows the Dice coefficient with the number of volume scans.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>
              <a:solidFill>
                <a:srgbClr val="7030A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7030A0"/>
                </a:solidFill>
              </a:rPr>
              <a:t>It can be seen that the Dice coefficient reaches around 0. 82 and saturates after 150/200 volume scans.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C00000"/>
                </a:solidFill>
              </a:rPr>
              <a:t>It highlights that the technique is not overly dependent on the availability of large number of volume scans used to generate the clutter mask.</a:t>
            </a:r>
          </a:p>
        </p:txBody>
      </p:sp>
    </p:spTree>
    <p:extLst>
      <p:ext uri="{BB962C8B-B14F-4D97-AF65-F5344CB8AC3E}">
        <p14:creationId xmlns:p14="http://schemas.microsoft.com/office/powerpoint/2010/main" val="41514940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22;p39">
            <a:extLst>
              <a:ext uri="{FF2B5EF4-FFF2-40B4-BE49-F238E27FC236}">
                <a16:creationId xmlns:a16="http://schemas.microsoft.com/office/drawing/2014/main" id="{4C33183E-3D45-40C7-A940-53D819A6F98A}"/>
              </a:ext>
            </a:extLst>
          </p:cNvPr>
          <p:cNvSpPr txBox="1"/>
          <p:nvPr/>
        </p:nvSpPr>
        <p:spPr>
          <a:xfrm>
            <a:off x="95092" y="65751"/>
            <a:ext cx="8493000" cy="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700"/>
              <a:buFont typeface="Times New Roman"/>
              <a:buNone/>
            </a:pPr>
            <a:r>
              <a:rPr lang="en-US" sz="27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Summary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B21EC8-1DA4-48DA-9362-33F113C0B01B}"/>
              </a:ext>
            </a:extLst>
          </p:cNvPr>
          <p:cNvSpPr txBox="1"/>
          <p:nvPr/>
        </p:nvSpPr>
        <p:spPr>
          <a:xfrm>
            <a:off x="256032" y="768096"/>
            <a:ext cx="85862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rgbClr val="7030A0"/>
                </a:solidFill>
              </a:rPr>
              <a:t>The study discusses a Probabilistic algorithm for ground clutter mitigation applicable to any DWR.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1800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rgbClr val="C00000"/>
                </a:solidFill>
              </a:rPr>
              <a:t>Tested and evaluated using TERLS C-Band DWR data.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1800" dirty="0">
              <a:solidFill>
                <a:srgbClr val="C0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rgbClr val="7030A0"/>
                </a:solidFill>
              </a:rPr>
              <a:t>The proposed technique outperforms </a:t>
            </a:r>
            <a:r>
              <a:rPr lang="en-US" sz="1800" dirty="0" err="1">
                <a:solidFill>
                  <a:srgbClr val="7030A0"/>
                </a:solidFill>
              </a:rPr>
              <a:t>Gabella</a:t>
            </a:r>
            <a:r>
              <a:rPr lang="en-US" sz="1800" dirty="0">
                <a:solidFill>
                  <a:srgbClr val="7030A0"/>
                </a:solidFill>
              </a:rPr>
              <a:t> filter and fuzzy logic methods for ground clutter removal.</a:t>
            </a:r>
          </a:p>
          <a:p>
            <a:pPr algn="just"/>
            <a:endParaRPr lang="en-US" sz="1800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800" dirty="0">
                <a:solidFill>
                  <a:srgbClr val="C00000"/>
                </a:solidFill>
              </a:rPr>
              <a:t>The removal ratio for the proposed technique is near 1 for the no rainy conditions. 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1800" dirty="0">
              <a:solidFill>
                <a:srgbClr val="7030A0"/>
              </a:solidFill>
              <a:latin typeface="+mn-lt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800" b="0" i="0" dirty="0">
                <a:solidFill>
                  <a:srgbClr val="7030A0"/>
                </a:solidFill>
                <a:effectLst/>
                <a:latin typeface="+mn-lt"/>
              </a:rPr>
              <a:t>These static clutter also supports precise radar relative calibrations. </a:t>
            </a:r>
            <a:endParaRPr lang="en-US" sz="1800" dirty="0">
              <a:solidFill>
                <a:srgbClr val="7030A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E40A51-F8F6-8F8B-F7EB-18E38188A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17911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1AEC48-0257-06EB-4912-64D38E289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21612A-DFA1-D5D7-3E10-2CA7DEF05B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B729764-A276-4993-9527-37D1DFAD4514}"/>
              </a:ext>
            </a:extLst>
          </p:cNvPr>
          <p:cNvGrpSpPr/>
          <p:nvPr/>
        </p:nvGrpSpPr>
        <p:grpSpPr>
          <a:xfrm>
            <a:off x="0" y="3410465"/>
            <a:ext cx="9144000" cy="1280160"/>
            <a:chOff x="0" y="3030584"/>
            <a:chExt cx="9144000" cy="1280160"/>
          </a:xfrm>
        </p:grpSpPr>
        <p:sp>
          <p:nvSpPr>
            <p:cNvPr id="4" name="Titel 3">
              <a:extLst>
                <a:ext uri="{FF2B5EF4-FFF2-40B4-BE49-F238E27FC236}">
                  <a16:creationId xmlns:a16="http://schemas.microsoft.com/office/drawing/2014/main" id="{35AAF051-FD1B-9A38-41B7-058EE5B55C9E}"/>
                </a:ext>
              </a:extLst>
            </p:cNvPr>
            <p:cNvSpPr txBox="1">
              <a:spLocks/>
            </p:cNvSpPr>
            <p:nvPr/>
          </p:nvSpPr>
          <p:spPr>
            <a:xfrm>
              <a:off x="0" y="3030584"/>
              <a:ext cx="9144000" cy="1280160"/>
            </a:xfrm>
            <a:prstGeom prst="rect">
              <a:avLst/>
            </a:prstGeom>
            <a:solidFill>
              <a:srgbClr val="0070C0"/>
            </a:solidFill>
          </p:spPr>
          <p:txBody>
            <a:bodyPr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 ea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de-DE" sz="6600" dirty="0"/>
                <a:t>Thank you</a:t>
              </a:r>
            </a:p>
          </p:txBody>
        </p:sp>
        <p:sp>
          <p:nvSpPr>
            <p:cNvPr id="5" name="Textfeld 8">
              <a:extLst>
                <a:ext uri="{FF2B5EF4-FFF2-40B4-BE49-F238E27FC236}">
                  <a16:creationId xmlns:a16="http://schemas.microsoft.com/office/drawing/2014/main" id="{AC01036F-9EA0-AF7D-F689-1C9F197831AA}"/>
                </a:ext>
              </a:extLst>
            </p:cNvPr>
            <p:cNvSpPr txBox="1"/>
            <p:nvPr/>
          </p:nvSpPr>
          <p:spPr>
            <a:xfrm>
              <a:off x="4901590" y="3037435"/>
              <a:ext cx="3012669" cy="738664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r>
                <a:rPr lang="en-US" sz="1050" b="1" dirty="0">
                  <a:solidFill>
                    <a:schemeClr val="bg1"/>
                  </a:solidFill>
                </a:rPr>
                <a:t>Vaibhav Tyagi</a:t>
              </a:r>
            </a:p>
            <a:p>
              <a:r>
                <a:rPr lang="en-US" sz="1050" b="1" dirty="0">
                  <a:solidFill>
                    <a:schemeClr val="bg1"/>
                  </a:solidFill>
                </a:rPr>
                <a:t>SIGMA Research Lab, IIT Indore</a:t>
              </a:r>
            </a:p>
            <a:p>
              <a:r>
                <a:rPr lang="en-US" sz="1050" b="1" dirty="0">
                  <a:solidFill>
                    <a:schemeClr val="bg1"/>
                  </a:solidFill>
                </a:rPr>
                <a:t>Indian Institute of Technology Indore, India</a:t>
              </a:r>
            </a:p>
            <a:p>
              <a:r>
                <a:rPr lang="en-US" sz="1050" b="1" dirty="0">
                  <a:solidFill>
                    <a:schemeClr val="bg1"/>
                  </a:solidFill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vaibhavtyagi7191@gmail.com</a:t>
              </a:r>
              <a:r>
                <a:rPr lang="en-US" sz="1050" b="1" dirty="0">
                  <a:solidFill>
                    <a:schemeClr val="bg1"/>
                  </a:solidFill>
                </a:rPr>
                <a:t> </a:t>
              </a:r>
              <a:endParaRPr lang="en-US" sz="900" dirty="0">
                <a:solidFill>
                  <a:schemeClr val="bg1"/>
                </a:solidFill>
              </a:endParaRPr>
            </a:p>
          </p:txBody>
        </p:sp>
        <p:pic>
          <p:nvPicPr>
            <p:cNvPr id="7" name="Grafik 9">
              <a:extLst>
                <a:ext uri="{FF2B5EF4-FFF2-40B4-BE49-F238E27FC236}">
                  <a16:creationId xmlns:a16="http://schemas.microsoft.com/office/drawing/2014/main" id="{66B39B08-CC88-B81F-EDAC-74D42C142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7919953" y="3092279"/>
              <a:ext cx="1157257" cy="1156769"/>
            </a:xfrm>
            <a:prstGeom prst="rect">
              <a:avLst/>
            </a:prstGeom>
          </p:spPr>
        </p:pic>
        <p:sp>
          <p:nvSpPr>
            <p:cNvPr id="9" name="Textfeld 14">
              <a:extLst>
                <a:ext uri="{FF2B5EF4-FFF2-40B4-BE49-F238E27FC236}">
                  <a16:creationId xmlns:a16="http://schemas.microsoft.com/office/drawing/2014/main" id="{676BF882-4D2D-4E00-EB4F-990346293C5C}"/>
                </a:ext>
              </a:extLst>
            </p:cNvPr>
            <p:cNvSpPr txBox="1"/>
            <p:nvPr/>
          </p:nvSpPr>
          <p:spPr>
            <a:xfrm>
              <a:off x="6289766" y="3886816"/>
              <a:ext cx="229372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b="1" dirty="0">
                  <a:solidFill>
                    <a:srgbClr val="FF0000"/>
                  </a:solidFill>
                  <a:latin typeface="Microsoft JhengHei UI Light" panose="020B0304030504040204" pitchFamily="34" charset="-120"/>
                  <a:ea typeface="Microsoft JhengHei UI Light" panose="020B0304030504040204" pitchFamily="34" charset="-120"/>
                </a:rPr>
                <a:t>OSPP Voting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8064607-88EC-0A10-27AA-BB9437E8AF26}"/>
              </a:ext>
            </a:extLst>
          </p:cNvPr>
          <p:cNvGrpSpPr/>
          <p:nvPr/>
        </p:nvGrpSpPr>
        <p:grpSpPr>
          <a:xfrm>
            <a:off x="137160" y="192624"/>
            <a:ext cx="5068950" cy="2577760"/>
            <a:chOff x="4075050" y="209145"/>
            <a:chExt cx="5068950" cy="257776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5ED43AF-75B9-154C-B90A-326981D75843}"/>
                </a:ext>
              </a:extLst>
            </p:cNvPr>
            <p:cNvSpPr txBox="1"/>
            <p:nvPr/>
          </p:nvSpPr>
          <p:spPr>
            <a:xfrm>
              <a:off x="4541520" y="209145"/>
              <a:ext cx="460248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i="0" dirty="0">
                  <a:solidFill>
                    <a:schemeClr val="tx1"/>
                  </a:solidFill>
                  <a:effectLst/>
                  <a:latin typeface="Open Sans" panose="020B0606030504020204" pitchFamily="34" charset="0"/>
                </a:rPr>
                <a:t>Contributions Welcome!!</a:t>
              </a:r>
              <a:endParaRPr lang="en-US" sz="2800" dirty="0"/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DCBB6522-B6FA-6929-1154-C90523C0E7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2262" y="827373"/>
              <a:ext cx="3261478" cy="9423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Google Shape;293;p43">
              <a:extLst>
                <a:ext uri="{FF2B5EF4-FFF2-40B4-BE49-F238E27FC236}">
                  <a16:creationId xmlns:a16="http://schemas.microsoft.com/office/drawing/2014/main" id="{4123A7CD-C742-7FEE-23DE-8607D3F9D280}"/>
                </a:ext>
              </a:extLst>
            </p:cNvPr>
            <p:cNvSpPr txBox="1"/>
            <p:nvPr/>
          </p:nvSpPr>
          <p:spPr>
            <a:xfrm>
              <a:off x="4075050" y="1869135"/>
              <a:ext cx="4946108" cy="9177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b" anchorCtr="0">
              <a:norm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2700"/>
                <a:buFont typeface="Times New Roman"/>
                <a:buNone/>
              </a:pPr>
              <a:r>
                <a:rPr lang="en-US" sz="2700" b="1" dirty="0">
                  <a:solidFill>
                    <a:srgbClr val="0070C0"/>
                  </a:solidFill>
                  <a:latin typeface="Times New Roman"/>
                  <a:cs typeface="Times New Roman"/>
                  <a:sym typeface="Times New Roman"/>
                </a:rPr>
                <a:t>PYTHON INDIAN WEATHER RADAR TOOLKIT</a:t>
              </a:r>
            </a:p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2700"/>
                <a:buFont typeface="Times New Roman"/>
                <a:buNone/>
              </a:pPr>
              <a:endParaRPr lang="en-US" sz="1100" dirty="0"/>
            </a:p>
          </p:txBody>
        </p:sp>
      </p:grpSp>
      <p:pic>
        <p:nvPicPr>
          <p:cNvPr id="15" name="Picture 4">
            <a:extLst>
              <a:ext uri="{FF2B5EF4-FFF2-40B4-BE49-F238E27FC236}">
                <a16:creationId xmlns:a16="http://schemas.microsoft.com/office/drawing/2014/main" id="{52EBDC76-8282-D48E-E487-597422A65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268" y="121261"/>
            <a:ext cx="3987603" cy="245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0869BC9-C4BE-ABEB-7468-FE3D80E22768}"/>
              </a:ext>
            </a:extLst>
          </p:cNvPr>
          <p:cNvSpPr/>
          <p:nvPr/>
        </p:nvSpPr>
        <p:spPr>
          <a:xfrm>
            <a:off x="6276700" y="2279008"/>
            <a:ext cx="744585" cy="20310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00" b="1" dirty="0">
                <a:solidFill>
                  <a:schemeClr val="tx1"/>
                </a:solidFill>
              </a:rPr>
              <a:t>Clutter Correction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D35EFF9-5C60-D00C-D115-9E6EC33F83FC}"/>
              </a:ext>
            </a:extLst>
          </p:cNvPr>
          <p:cNvSpPr/>
          <p:nvPr/>
        </p:nvSpPr>
        <p:spPr>
          <a:xfrm>
            <a:off x="6178731" y="2201090"/>
            <a:ext cx="940526" cy="370659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1884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Meteosat 5 - Indian Ocean - infrared">
            <a:extLst>
              <a:ext uri="{FF2B5EF4-FFF2-40B4-BE49-F238E27FC236}">
                <a16:creationId xmlns:a16="http://schemas.microsoft.com/office/drawing/2014/main" id="{1BC77A3D-B4D5-03CB-BAED-EEBABBB0F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674784-78A0-6A10-CCC9-180EC35AE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mc:AlternateContent xmlns:mc="http://schemas.openxmlformats.org/markup-compatibility/2006">
        <mc:Choice xmlns:psuz="http://schemas.microsoft.com/office/powerpoint/2016/summaryzoom" Requires="psuz">
          <p:graphicFrame>
            <p:nvGraphicFramePr>
              <p:cNvPr id="6" name="Summary Zoom 5">
                <a:extLst>
                  <a:ext uri="{FF2B5EF4-FFF2-40B4-BE49-F238E27FC236}">
                    <a16:creationId xmlns:a16="http://schemas.microsoft.com/office/drawing/2014/main" id="{63AC8F6C-72A2-561D-DCE3-5A1127AFD96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11150" y="302342"/>
              <a:ext cx="8521700" cy="4638368"/>
            </p:xfrm>
            <a:graphic>
              <a:graphicData uri="http://schemas.microsoft.com/office/powerpoint/2016/summaryzoom">
                <psuz:summaryZm>
                  <psuz:summaryZmObj sectionId="{03359859-B6ED-4669-BE2D-6D038B307188}" offsetFactorX="6346" offsetFactorY="123348" scaleFactorX="41711" scaleFactorY="74153">
                    <psuz:zmPr id="{73165A17-57F8-49C6-8AE6-77E67521BAEC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237535" y="2792847"/>
                          <a:ext cx="1066345" cy="1066346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uz:zmPr>
                  </psuz:summaryZmObj>
                  <psuz:summaryZmObj sectionId="{A4270372-DFF1-441F-9E6B-04425FF7180E}" offsetFactorX="-86246" offsetFactorY="-13846" scaleFactorX="73029" scaleFactorY="43151">
                    <psuz:zmPr id="{539E133C-B019-4291-AD2A-31040DDD70CF}" imageType="cover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1122466" y="1042858"/>
                          <a:ext cx="1866992" cy="620526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uz:zmPr>
                  </psuz:summaryZmObj>
                  <psuz:summaryZmObj sectionId="{2FB3801C-60CD-45D1-8091-ECFE9ED8EA9B}" offsetFactorX="-93745" offsetFactorY="-34357" scaleFactorX="38366" scaleFactorY="68207">
                    <psuz:zmPr id="{8F17B3F2-05E3-4F27-85C7-D97FDD6FAF95}" imageType="cover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4026213" y="567745"/>
                          <a:ext cx="980830" cy="980841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uz:zmPr>
                  </psuz:summaryZmObj>
                  <psuz:summaryZmObj sectionId="{82EA0C86-4C91-4869-A99E-BFF51CD893D0}" offsetFactorX="202779" offsetFactorY="-68264" scaleFactorX="41931" scaleFactorY="74544">
                    <psuz:zmPr id="{4EF88C01-158F-4930-9146-D23B32494049}" imageType="cover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6256550" y="1568491"/>
                          <a:ext cx="1071969" cy="1071969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uz:zmPr>
                  </psuz:summaryZmObj>
                  <psuz:summaryZmObj sectionId="{C9005A3D-D631-4C61-89C0-8EC70684123F}" offsetFactorX="9519" offsetFactorY="36411" scaleFactorX="47591" scaleFactorY="84606">
                    <psuz:zmPr id="{34264610-FCB1-4447-A0C5-037B6CC97A06}" imageType="cover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3895869" y="3001407"/>
                          <a:ext cx="1216668" cy="1216664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uz:zmPr>
                  </psuz:summaryZmObj>
                  <psuz:gridLayout/>
                </psuz:summaryZm>
              </a:graphicData>
            </a:graphic>
          </p:graphicFrame>
        </mc:Choice>
        <mc:Fallback>
          <p:grpSp>
            <p:nvGrpSpPr>
              <p:cNvPr id="6" name="Summary Zoom 5">
                <a:extLst>
                  <a:ext uri="{FF2B5EF4-FFF2-40B4-BE49-F238E27FC236}">
                    <a16:creationId xmlns:a16="http://schemas.microsoft.com/office/drawing/2014/main" id="{63AC8F6C-72A2-561D-DCE3-5A1127AFD964}"/>
                  </a:ext>
                </a:extLst>
              </p:cNvPr>
              <p:cNvGrpSpPr>
                <a:grpSpLocks noGrp="1" noUngrp="1" noRot="1" noChangeAspect="1" noMove="1" noResize="1"/>
              </p:cNvGrpSpPr>
              <p:nvPr/>
            </p:nvGrpSpPr>
            <p:grpSpPr>
              <a:xfrm>
                <a:off x="311150" y="302342"/>
                <a:ext cx="8521700" cy="4638368"/>
                <a:chOff x="311150" y="302342"/>
                <a:chExt cx="8521700" cy="4638368"/>
              </a:xfrm>
            </p:grpSpPr>
            <p:pic>
              <p:nvPicPr>
                <p:cNvPr id="2" name="Picture 2">
                  <a:hlinkClick r:id="rId8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548685" y="3095189"/>
                  <a:ext cx="1066345" cy="1066346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3" name="Picture 3">
                  <a:hlinkClick r:id="rId9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433616" y="1345200"/>
                  <a:ext cx="1866992" cy="620526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5" name="Picture 5">
                  <a:hlinkClick r:id="rId10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337363" y="870087"/>
                  <a:ext cx="980830" cy="980841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17" name="Picture 17">
                  <a:hlinkClick r:id="rId11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567700" y="1870833"/>
                  <a:ext cx="1071969" cy="1071969"/>
                </a:xfrm>
                <a:prstGeom prst="rect">
                  <a:avLst/>
                </a:prstGeom>
                <a:ln w="3175">
                  <a:noFill/>
                </a:ln>
              </p:spPr>
            </p:pic>
            <p:pic>
              <p:nvPicPr>
                <p:cNvPr id="18" name="Picture 18">
                  <a:hlinkClick r:id="rId12" action="ppaction://hlinksldjump"/>
                </p:cNvPr>
                <p:cNvPicPr>
                  <a:picLocks noSelect="1" noRot="1" noChangeAspect="1" noMove="1" noResize="1" noEditPoints="1" noAdjustHandles="1" noChangeArrowheads="1" noChangeShapeType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207019" y="3303749"/>
                  <a:ext cx="1216668" cy="1216664"/>
                </a:xfrm>
                <a:prstGeom prst="rect">
                  <a:avLst/>
                </a:prstGeom>
                <a:ln w="3175">
                  <a:noFill/>
                </a:ln>
              </p:spPr>
            </p:pic>
          </p:grp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E2CB17CF-9929-86CF-EB7E-287DCBD7AD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" y="0"/>
            <a:ext cx="731520" cy="688489"/>
          </a:xfrm>
          <a:prstGeom prst="rect">
            <a:avLst/>
          </a:prstGeom>
        </p:spPr>
      </p:pic>
      <p:pic>
        <p:nvPicPr>
          <p:cNvPr id="8" name="Grafik 9">
            <a:extLst>
              <a:ext uri="{FF2B5EF4-FFF2-40B4-BE49-F238E27FC236}">
                <a16:creationId xmlns:a16="http://schemas.microsoft.com/office/drawing/2014/main" id="{8B75DA9E-7C3B-E1AB-0B3B-84F02B93B698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7615170" y="3925656"/>
            <a:ext cx="1131638" cy="1131161"/>
          </a:xfrm>
          <a:prstGeom prst="rect">
            <a:avLst/>
          </a:prstGeom>
        </p:spPr>
      </p:pic>
      <p:sp>
        <p:nvSpPr>
          <p:cNvPr id="9" name="Textfeld 14">
            <a:extLst>
              <a:ext uri="{FF2B5EF4-FFF2-40B4-BE49-F238E27FC236}">
                <a16:creationId xmlns:a16="http://schemas.microsoft.com/office/drawing/2014/main" id="{CB263A2D-D8CC-B069-021D-FE0F7A460B13}"/>
              </a:ext>
            </a:extLst>
          </p:cNvPr>
          <p:cNvSpPr txBox="1"/>
          <p:nvPr/>
        </p:nvSpPr>
        <p:spPr>
          <a:xfrm>
            <a:off x="7555440" y="3635616"/>
            <a:ext cx="12510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  <a:latin typeface="Microsoft JhengHei UI Light" panose="020B0304030504040204" pitchFamily="34" charset="-120"/>
                <a:ea typeface="Microsoft JhengHei UI Light" panose="020B0304030504040204" pitchFamily="34" charset="-120"/>
              </a:rPr>
              <a:t>OSPP Voting</a:t>
            </a:r>
          </a:p>
        </p:txBody>
      </p:sp>
      <p:pic>
        <p:nvPicPr>
          <p:cNvPr id="10" name="Grafik 12">
            <a:extLst>
              <a:ext uri="{FF2B5EF4-FFF2-40B4-BE49-F238E27FC236}">
                <a16:creationId xmlns:a16="http://schemas.microsoft.com/office/drawing/2014/main" id="{C6CC4FC2-1E9C-F170-D09D-92D21E16D5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2186"/>
            <a:ext cx="731520" cy="790654"/>
          </a:xfrm>
          <a:prstGeom prst="rect">
            <a:avLst/>
          </a:prstGeom>
        </p:spPr>
      </p:pic>
      <p:pic>
        <p:nvPicPr>
          <p:cNvPr id="11" name="Grafik 13">
            <a:extLst>
              <a:ext uri="{FF2B5EF4-FFF2-40B4-BE49-F238E27FC236}">
                <a16:creationId xmlns:a16="http://schemas.microsoft.com/office/drawing/2014/main" id="{90351E30-923B-6F77-ABBB-1C25E5EFCD4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62840"/>
            <a:ext cx="731519" cy="88065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3264353-DD12-DFFA-287B-B61E244830A8}"/>
              </a:ext>
            </a:extLst>
          </p:cNvPr>
          <p:cNvSpPr txBox="1"/>
          <p:nvPr/>
        </p:nvSpPr>
        <p:spPr>
          <a:xfrm>
            <a:off x="4414344" y="4477658"/>
            <a:ext cx="1110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Results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256F7F-70CC-DFC4-8923-F41EF58043E3}"/>
              </a:ext>
            </a:extLst>
          </p:cNvPr>
          <p:cNvSpPr txBox="1"/>
          <p:nvPr/>
        </p:nvSpPr>
        <p:spPr>
          <a:xfrm>
            <a:off x="1551700" y="4108951"/>
            <a:ext cx="1110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Introduction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5A217D-BA07-6572-0487-895F84872868}"/>
              </a:ext>
            </a:extLst>
          </p:cNvPr>
          <p:cNvSpPr txBox="1"/>
          <p:nvPr/>
        </p:nvSpPr>
        <p:spPr>
          <a:xfrm>
            <a:off x="6481497" y="2872599"/>
            <a:ext cx="12189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Methodology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7D78A1-3AD5-1DD3-A75A-BCD78632F15A}"/>
              </a:ext>
            </a:extLst>
          </p:cNvPr>
          <p:cNvSpPr txBox="1"/>
          <p:nvPr/>
        </p:nvSpPr>
        <p:spPr>
          <a:xfrm>
            <a:off x="4274764" y="1860457"/>
            <a:ext cx="111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Clutter in DWR Data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B6F87E-1AE6-9FC8-35CB-5B477C422D53}"/>
              </a:ext>
            </a:extLst>
          </p:cNvPr>
          <p:cNvSpPr txBox="1"/>
          <p:nvPr/>
        </p:nvSpPr>
        <p:spPr>
          <a:xfrm>
            <a:off x="1708210" y="1968178"/>
            <a:ext cx="17207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Python Library</a:t>
            </a:r>
          </a:p>
        </p:txBody>
      </p:sp>
      <p:pic>
        <p:nvPicPr>
          <p:cNvPr id="19" name="Graphic 18" descr="Home with solid fill">
            <a:hlinkClick r:id="rId17" action="ppaction://hlinksldjump"/>
            <a:extLst>
              <a:ext uri="{FF2B5EF4-FFF2-40B4-BE49-F238E27FC236}">
                <a16:creationId xmlns:a16="http://schemas.microsoft.com/office/drawing/2014/main" id="{234D67F7-2E57-FFBD-D0F1-A75FE9CB4EA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8092805" y="-4728"/>
            <a:ext cx="654003" cy="65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92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8FF70E-A58E-5F74-BA9B-F6D45DC7A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362A89-97D2-4CC0-87A8-347134D3B3B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3" name="AutoShape 2" descr="2011 Springfield, MA Tornado Doppler Rad... | Stock Video | Pond5">
            <a:extLst>
              <a:ext uri="{FF2B5EF4-FFF2-40B4-BE49-F238E27FC236}">
                <a16:creationId xmlns:a16="http://schemas.microsoft.com/office/drawing/2014/main" id="{37CBC350-B1D2-D875-BB1C-4BBDA3F7F4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599" y="2419349"/>
            <a:ext cx="2843349" cy="284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2CC16EED-DAD1-0EA7-4507-8DEC00295B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1"/>
            <a:ext cx="55816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187977-233E-9254-E554-97147F7E5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19975" y="4933706"/>
            <a:ext cx="1724025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0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Credit: Steve Horstmeyer</a:t>
            </a:r>
            <a:endParaRPr kumimoji="0" lang="en-US" altLang="en-US" sz="1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Google Shape;316;p45">
            <a:extLst>
              <a:ext uri="{FF2B5EF4-FFF2-40B4-BE49-F238E27FC236}">
                <a16:creationId xmlns:a16="http://schemas.microsoft.com/office/drawing/2014/main" id="{F24D6028-2C3F-6782-794C-957D38250F4D}"/>
              </a:ext>
            </a:extLst>
          </p:cNvPr>
          <p:cNvSpPr txBox="1"/>
          <p:nvPr/>
        </p:nvSpPr>
        <p:spPr>
          <a:xfrm>
            <a:off x="139609" y="0"/>
            <a:ext cx="3562350" cy="1431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Doppler Weather Radar (DWR) Observations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890811-0F3E-389A-46BD-8E6800E8482D}"/>
              </a:ext>
            </a:extLst>
          </p:cNvPr>
          <p:cNvSpPr txBox="1"/>
          <p:nvPr/>
        </p:nvSpPr>
        <p:spPr>
          <a:xfrm>
            <a:off x="375558" y="1786920"/>
            <a:ext cx="37174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IN" sz="1600" b="1" dirty="0">
                <a:solidFill>
                  <a:srgbClr val="002060"/>
                </a:solidFill>
              </a:rPr>
              <a:t>3D observations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IN" sz="1600" b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IN" sz="1600" b="1" dirty="0">
                <a:solidFill>
                  <a:srgbClr val="002060"/>
                </a:solidFill>
              </a:rPr>
              <a:t>Very high Spatial and </a:t>
            </a:r>
          </a:p>
          <a:p>
            <a:r>
              <a:rPr lang="en-IN" sz="1600" b="1" dirty="0">
                <a:solidFill>
                  <a:srgbClr val="002060"/>
                </a:solidFill>
              </a:rPr>
              <a:t>     Temporal resolution</a:t>
            </a:r>
          </a:p>
          <a:p>
            <a:endParaRPr lang="en-IN" sz="1600" b="1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IN" sz="1600" b="1" dirty="0">
                <a:solidFill>
                  <a:srgbClr val="002060"/>
                </a:solidFill>
              </a:rPr>
              <a:t>Large coverage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16E1E8C-E9D4-9647-4FFB-B7406E290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55" y="3461866"/>
            <a:ext cx="3109243" cy="89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E89EFB-690D-6B6B-34FB-F70C5FE04680}"/>
              </a:ext>
            </a:extLst>
          </p:cNvPr>
          <p:cNvSpPr txBox="1"/>
          <p:nvPr/>
        </p:nvSpPr>
        <p:spPr>
          <a:xfrm>
            <a:off x="0" y="4379886"/>
            <a:ext cx="3562350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700"/>
              <a:buFont typeface="Times New Roman"/>
              <a:buNone/>
            </a:pPr>
            <a:r>
              <a:rPr lang="en-US" sz="1800" b="1" dirty="0">
                <a:solidFill>
                  <a:srgbClr val="0070C0"/>
                </a:solidFill>
                <a:latin typeface="Times New Roman"/>
                <a:cs typeface="Times New Roman"/>
                <a:sym typeface="Times New Roman"/>
              </a:rPr>
              <a:t>PYTHON INDIAN WEATHER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700"/>
              <a:buFont typeface="Times New Roman"/>
              <a:buNone/>
            </a:pPr>
            <a:r>
              <a:rPr lang="en-US" sz="1800" b="1" dirty="0">
                <a:solidFill>
                  <a:srgbClr val="0070C0"/>
                </a:solidFill>
                <a:latin typeface="Times New Roman"/>
                <a:cs typeface="Times New Roman"/>
                <a:sym typeface="Times New Roman"/>
              </a:rPr>
              <a:t>RADAR TOOLKIT</a:t>
            </a: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797019C8-B10A-41F3-9B24-BF0FCB16DC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567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E82FF-0469-0447-A5DF-18EBFFE05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DDDD3D0-15E5-E584-21E6-B828FA1DBB19}"/>
              </a:ext>
            </a:extLst>
          </p:cNvPr>
          <p:cNvSpPr/>
          <p:nvPr/>
        </p:nvSpPr>
        <p:spPr>
          <a:xfrm>
            <a:off x="5896495" y="540587"/>
            <a:ext cx="2656114" cy="406232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68386F7-24B2-44DB-E452-6201D85A2F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3" name="Google Shape;316;p45">
            <a:extLst>
              <a:ext uri="{FF2B5EF4-FFF2-40B4-BE49-F238E27FC236}">
                <a16:creationId xmlns:a16="http://schemas.microsoft.com/office/drawing/2014/main" id="{04FFD8AD-D786-F541-9EF5-FA4FEA928301}"/>
              </a:ext>
            </a:extLst>
          </p:cNvPr>
          <p:cNvSpPr txBox="1"/>
          <p:nvPr/>
        </p:nvSpPr>
        <p:spPr>
          <a:xfrm>
            <a:off x="87358" y="148046"/>
            <a:ext cx="8933800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Applications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E300FF5-8B8F-4512-D6A6-263AA1603D5D}"/>
              </a:ext>
            </a:extLst>
          </p:cNvPr>
          <p:cNvGraphicFramePr/>
          <p:nvPr/>
        </p:nvGraphicFramePr>
        <p:xfrm>
          <a:off x="-513804" y="941308"/>
          <a:ext cx="5764802" cy="2812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Oval 7">
            <a:extLst>
              <a:ext uri="{FF2B5EF4-FFF2-40B4-BE49-F238E27FC236}">
                <a16:creationId xmlns:a16="http://schemas.microsoft.com/office/drawing/2014/main" id="{0F3CEBD9-E395-F810-2B50-34E4DD72DDBA}"/>
              </a:ext>
            </a:extLst>
          </p:cNvPr>
          <p:cNvSpPr/>
          <p:nvPr/>
        </p:nvSpPr>
        <p:spPr>
          <a:xfrm>
            <a:off x="6331129" y="809438"/>
            <a:ext cx="1802674" cy="17148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Radar Data </a:t>
            </a:r>
          </a:p>
          <a:p>
            <a:pPr algn="ctr"/>
            <a:r>
              <a:rPr lang="en-US" sz="2400" dirty="0"/>
              <a:t>Quality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2BD3E25D-D167-F55C-341C-8D40346F722C}"/>
              </a:ext>
            </a:extLst>
          </p:cNvPr>
          <p:cNvSpPr/>
          <p:nvPr/>
        </p:nvSpPr>
        <p:spPr>
          <a:xfrm>
            <a:off x="7062649" y="2715833"/>
            <a:ext cx="339634" cy="8285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A60D335-C991-FFBA-3E3D-B198AC597F0C}"/>
              </a:ext>
            </a:extLst>
          </p:cNvPr>
          <p:cNvSpPr/>
          <p:nvPr/>
        </p:nvSpPr>
        <p:spPr>
          <a:xfrm>
            <a:off x="6609804" y="3683726"/>
            <a:ext cx="1341120" cy="5573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Clutter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3EDBB4-91BD-B3C4-8FBA-AA566F6DFF89}"/>
              </a:ext>
            </a:extLst>
          </p:cNvPr>
          <p:cNvSpPr/>
          <p:nvPr/>
        </p:nvSpPr>
        <p:spPr>
          <a:xfrm>
            <a:off x="123177" y="3946521"/>
            <a:ext cx="5232594" cy="111029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b="1" dirty="0">
                <a:solidFill>
                  <a:schemeClr val="tx1"/>
                </a:solidFill>
              </a:rPr>
              <a:t>Development of an algorithm to mitigate persistent ground clutter in Doppler Weather Radar data</a:t>
            </a:r>
            <a:endParaRPr lang="en-US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73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9" grpId="0" animBg="1"/>
      <p:bldP spid="10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DBF36F-EBD0-49EB-BC81-7CAC63E1525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60A477B-BB0E-488B-A7B5-F1108ECD4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0"/>
            <a:ext cx="894556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869202-DEC6-48B6-9AEC-7671D5AFDA62}"/>
              </a:ext>
            </a:extLst>
          </p:cNvPr>
          <p:cNvSpPr txBox="1"/>
          <p:nvPr/>
        </p:nvSpPr>
        <p:spPr>
          <a:xfrm>
            <a:off x="7229475" y="4638493"/>
            <a:ext cx="18145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 err="1">
                <a:solidFill>
                  <a:srgbClr val="222222"/>
                </a:solidFill>
                <a:effectLst/>
                <a:latin typeface="Helvetica Neue"/>
              </a:rPr>
              <a:t>Binetti</a:t>
            </a:r>
            <a:r>
              <a:rPr lang="en-US" b="0" i="0" dirty="0">
                <a:solidFill>
                  <a:srgbClr val="222222"/>
                </a:solidFill>
                <a:effectLst/>
                <a:latin typeface="Helvetica Neue"/>
              </a:rPr>
              <a:t> et al. (2022)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826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E3D327-7ADD-4ED0-9B55-891BC6491C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3" name="Google Shape;316;p45">
            <a:extLst>
              <a:ext uri="{FF2B5EF4-FFF2-40B4-BE49-F238E27FC236}">
                <a16:creationId xmlns:a16="http://schemas.microsoft.com/office/drawing/2014/main" id="{C0A4E22C-CBB7-445C-99AA-11A9BDC04622}"/>
              </a:ext>
            </a:extLst>
          </p:cNvPr>
          <p:cNvSpPr txBox="1"/>
          <p:nvPr/>
        </p:nvSpPr>
        <p:spPr>
          <a:xfrm>
            <a:off x="87358" y="148046"/>
            <a:ext cx="8933800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Tools for RADAR data processing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FEA71C2-47F0-4E16-B817-C994CC9C4E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0254129"/>
              </p:ext>
            </p:extLst>
          </p:nvPr>
        </p:nvGraphicFramePr>
        <p:xfrm>
          <a:off x="473244" y="942189"/>
          <a:ext cx="4668251" cy="39178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Google Shape;316;p45">
            <a:extLst>
              <a:ext uri="{FF2B5EF4-FFF2-40B4-BE49-F238E27FC236}">
                <a16:creationId xmlns:a16="http://schemas.microsoft.com/office/drawing/2014/main" id="{D40E2488-B5B3-4867-8412-FFD5AE46CE2A}"/>
              </a:ext>
            </a:extLst>
          </p:cNvPr>
          <p:cNvSpPr txBox="1"/>
          <p:nvPr/>
        </p:nvSpPr>
        <p:spPr>
          <a:xfrm>
            <a:off x="5493548" y="1182762"/>
            <a:ext cx="2920537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Need for PYIWR?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F98EC3AE-019D-40C7-985C-4CFE48E7C7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2631747"/>
              </p:ext>
            </p:extLst>
          </p:nvPr>
        </p:nvGraphicFramePr>
        <p:xfrm>
          <a:off x="5057754" y="1721533"/>
          <a:ext cx="3963404" cy="32739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52811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8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D685A7-89D1-78AB-BF36-09D98E21C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EFB41A-0A55-A115-AC47-D63C9CA1AA9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6DD011C-984D-C01E-73D1-54C271D0D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04" y="137562"/>
            <a:ext cx="3261478" cy="94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Google Shape;293;p43">
            <a:extLst>
              <a:ext uri="{FF2B5EF4-FFF2-40B4-BE49-F238E27FC236}">
                <a16:creationId xmlns:a16="http://schemas.microsoft.com/office/drawing/2014/main" id="{B4112D19-A53A-5199-4087-95A59B34251A}"/>
              </a:ext>
            </a:extLst>
          </p:cNvPr>
          <p:cNvSpPr txBox="1"/>
          <p:nvPr/>
        </p:nvSpPr>
        <p:spPr>
          <a:xfrm>
            <a:off x="3800700" y="149846"/>
            <a:ext cx="4946108" cy="917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700"/>
              <a:buFont typeface="Times New Roman"/>
              <a:buNone/>
            </a:pPr>
            <a:r>
              <a:rPr lang="en-US" sz="2700" b="1" dirty="0">
                <a:solidFill>
                  <a:srgbClr val="0070C0"/>
                </a:solidFill>
                <a:latin typeface="Times New Roman"/>
                <a:cs typeface="Times New Roman"/>
                <a:sym typeface="Times New Roman"/>
              </a:rPr>
              <a:t>PYTHON INDIAN WEATHER RADAR TOOLKIT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700"/>
              <a:buFont typeface="Times New Roman"/>
              <a:buNone/>
            </a:pPr>
            <a:endParaRPr lang="en-US" sz="1100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561803B4-2EEC-C4FC-F18C-78174653D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822" y="1716721"/>
            <a:ext cx="5114986" cy="314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13ABCD-EEC9-45F4-A769-7272B9BEB422}"/>
              </a:ext>
            </a:extLst>
          </p:cNvPr>
          <p:cNvSpPr txBox="1"/>
          <p:nvPr/>
        </p:nvSpPr>
        <p:spPr>
          <a:xfrm>
            <a:off x="4822158" y="1239667"/>
            <a:ext cx="27343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1200"/>
              </a:spcBef>
              <a:spcAft>
                <a:spcPts val="1200"/>
              </a:spcAft>
            </a:pPr>
            <a:r>
              <a:rPr lang="en-US" sz="1800" b="1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Architecture of </a:t>
            </a:r>
            <a:r>
              <a:rPr lang="en-US" sz="1800" b="1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pyiwr</a:t>
            </a:r>
            <a:endParaRPr lang="en-US" b="0" dirty="0">
              <a:effectLst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21253A-C0F5-4951-A40E-79E0999ACA4B}"/>
              </a:ext>
            </a:extLst>
          </p:cNvPr>
          <p:cNvSpPr txBox="1"/>
          <p:nvPr/>
        </p:nvSpPr>
        <p:spPr>
          <a:xfrm>
            <a:off x="151504" y="1948874"/>
            <a:ext cx="326147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1800" u="none" strike="noStrike" dirty="0">
                <a:solidFill>
                  <a:srgbClr val="7030A0"/>
                </a:solidFill>
                <a:effectLst/>
                <a:latin typeface="+mj-lt"/>
              </a:rPr>
              <a:t>User-friendly toolkit.</a:t>
            </a:r>
          </a:p>
          <a:p>
            <a:pPr marL="285750" indent="-285750" algn="just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1800" u="none" strike="noStrike" dirty="0">
                <a:solidFill>
                  <a:srgbClr val="C00000"/>
                </a:solidFill>
                <a:effectLst/>
                <a:latin typeface="+mj-lt"/>
              </a:rPr>
              <a:t>Tailored to address the distinctive requirements of Indian DWR data analysis. </a:t>
            </a:r>
          </a:p>
          <a:p>
            <a:pPr marL="285750" indent="-285750" algn="just" rtl="0" fontAlgn="base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1800" u="none" strike="noStrike" dirty="0">
                <a:solidFill>
                  <a:srgbClr val="7030A0"/>
                </a:solidFill>
                <a:effectLst/>
                <a:latin typeface="+mj-lt"/>
              </a:rPr>
              <a:t>The </a:t>
            </a:r>
            <a:r>
              <a:rPr lang="en-US" sz="1800" u="none" strike="noStrike" dirty="0" err="1">
                <a:solidFill>
                  <a:srgbClr val="7030A0"/>
                </a:solidFill>
                <a:effectLst/>
                <a:latin typeface="+mj-lt"/>
              </a:rPr>
              <a:t>pyiwr</a:t>
            </a:r>
            <a:r>
              <a:rPr lang="en-US" sz="1800" u="none" strike="noStrike" dirty="0">
                <a:solidFill>
                  <a:srgbClr val="7030A0"/>
                </a:solidFill>
                <a:effectLst/>
                <a:latin typeface="+mj-lt"/>
              </a:rPr>
              <a:t> is divided into four modules namely “transform”,  “visualize”, “analysis” and “utilities”.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32D9A7-CB11-4A0D-98A3-706D7EA81823}"/>
              </a:ext>
            </a:extLst>
          </p:cNvPr>
          <p:cNvSpPr txBox="1"/>
          <p:nvPr/>
        </p:nvSpPr>
        <p:spPr>
          <a:xfrm>
            <a:off x="151504" y="1119811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u="none" strike="noStrike" dirty="0">
                <a:solidFill>
                  <a:srgbClr val="232425"/>
                </a:solidFill>
                <a:effectLst/>
                <a:latin typeface="+mj-lt"/>
              </a:rPr>
              <a:t>Developed by </a:t>
            </a:r>
            <a:r>
              <a:rPr lang="en-US" sz="1000" u="none" strike="noStrike" dirty="0" err="1">
                <a:solidFill>
                  <a:srgbClr val="232425"/>
                </a:solidFill>
                <a:effectLst/>
                <a:latin typeface="+mj-lt"/>
              </a:rPr>
              <a:t>Mr</a:t>
            </a:r>
            <a:r>
              <a:rPr lang="en-US" sz="1000" u="none" strike="noStrike" dirty="0">
                <a:solidFill>
                  <a:srgbClr val="232425"/>
                </a:solidFill>
                <a:effectLst/>
                <a:latin typeface="+mj-lt"/>
              </a:rPr>
              <a:t> Nitig Singh and </a:t>
            </a:r>
            <a:r>
              <a:rPr lang="en-US" sz="1000" b="1" i="1" u="none" strike="noStrike" dirty="0" err="1">
                <a:solidFill>
                  <a:srgbClr val="232425"/>
                </a:solidFill>
                <a:effectLst/>
                <a:latin typeface="+mj-lt"/>
              </a:rPr>
              <a:t>Mr</a:t>
            </a:r>
            <a:r>
              <a:rPr lang="en-US" sz="1000" b="1" i="1" u="none" strike="noStrike" dirty="0">
                <a:solidFill>
                  <a:srgbClr val="232425"/>
                </a:solidFill>
                <a:effectLst/>
                <a:latin typeface="+mj-lt"/>
              </a:rPr>
              <a:t> Vaibhav Tyagi</a:t>
            </a:r>
            <a:r>
              <a:rPr lang="en-US" sz="1000" u="none" strike="noStrike" dirty="0">
                <a:solidFill>
                  <a:srgbClr val="232425"/>
                </a:solidFill>
                <a:effectLst/>
                <a:latin typeface="+mj-lt"/>
              </a:rPr>
              <a:t>, </a:t>
            </a:r>
          </a:p>
          <a:p>
            <a:r>
              <a:rPr lang="en-US" sz="1000" u="none" strike="noStrike" dirty="0">
                <a:solidFill>
                  <a:srgbClr val="232425"/>
                </a:solidFill>
                <a:effectLst/>
                <a:latin typeface="+mj-lt"/>
              </a:rPr>
              <a:t>researcher’s at SIGMA research Lab, DAASE, IIT Indore</a:t>
            </a:r>
            <a:endParaRPr lang="en-US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35746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B871EA-B3A9-4C52-BD0B-31C071616A2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831428" y="4835199"/>
            <a:ext cx="189729" cy="221618"/>
          </a:xfrm>
        </p:spPr>
        <p:txBody>
          <a:bodyPr>
            <a:normAutofit fontScale="25000" lnSpcReduction="20000"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2B030D9-92CB-4E81-BE97-A6A3CC8A3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789" y="2552700"/>
            <a:ext cx="3218666" cy="255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35CC3715-1E2C-4C9E-8C08-FA6455271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789" y="31271"/>
            <a:ext cx="3037862" cy="250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F1339610-750E-4B6B-BE8C-F6936C306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43" y="692362"/>
            <a:ext cx="4077861" cy="372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293;p43">
            <a:extLst>
              <a:ext uri="{FF2B5EF4-FFF2-40B4-BE49-F238E27FC236}">
                <a16:creationId xmlns:a16="http://schemas.microsoft.com/office/drawing/2014/main" id="{B04236D1-7767-4111-8009-9AD027B999C3}"/>
              </a:ext>
            </a:extLst>
          </p:cNvPr>
          <p:cNvSpPr txBox="1"/>
          <p:nvPr/>
        </p:nvSpPr>
        <p:spPr>
          <a:xfrm>
            <a:off x="32658" y="155999"/>
            <a:ext cx="3420007" cy="650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700"/>
              <a:buFont typeface="Times New Roman"/>
              <a:buNone/>
            </a:pPr>
            <a:r>
              <a:rPr lang="en-US" sz="2700" b="1" dirty="0">
                <a:solidFill>
                  <a:srgbClr val="0070C0"/>
                </a:solidFill>
                <a:latin typeface="Times New Roman"/>
                <a:cs typeface="Times New Roman"/>
                <a:sym typeface="Times New Roman"/>
              </a:rPr>
              <a:t>USAGE of PYIWR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700"/>
              <a:buFont typeface="Times New Roman"/>
              <a:buNone/>
            </a:pPr>
            <a:endParaRPr lang="en-US" sz="11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2DB3F0-78B4-4278-B33F-6874530C98B1}"/>
              </a:ext>
            </a:extLst>
          </p:cNvPr>
          <p:cNvSpPr txBox="1"/>
          <p:nvPr/>
        </p:nvSpPr>
        <p:spPr>
          <a:xfrm>
            <a:off x="438150" y="4413038"/>
            <a:ext cx="22002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+mj-lt"/>
              </a:rPr>
              <a:t>MAXZ: </a:t>
            </a:r>
            <a:r>
              <a:rPr lang="en-US" sz="1400" u="none" strike="noStrike" dirty="0">
                <a:solidFill>
                  <a:srgbClr val="7030A0"/>
                </a:solidFill>
                <a:effectLst/>
                <a:latin typeface="+mj-lt"/>
              </a:rPr>
              <a:t>Cyclone Analysis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DF00D8-BF2D-48C7-B726-8AEE1AF15B78}"/>
              </a:ext>
            </a:extLst>
          </p:cNvPr>
          <p:cNvSpPr txBox="1"/>
          <p:nvPr/>
        </p:nvSpPr>
        <p:spPr>
          <a:xfrm>
            <a:off x="7318736" y="468100"/>
            <a:ext cx="220027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+mj-lt"/>
              </a:rPr>
              <a:t>Radar QPE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617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044C2FE-3698-4E48-ADB0-8E41F0CFA9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5" name="Google Shape;316;p45">
            <a:extLst>
              <a:ext uri="{FF2B5EF4-FFF2-40B4-BE49-F238E27FC236}">
                <a16:creationId xmlns:a16="http://schemas.microsoft.com/office/drawing/2014/main" id="{ADC85FB9-3A4E-4A9D-B4DA-C68F82DD0113}"/>
              </a:ext>
            </a:extLst>
          </p:cNvPr>
          <p:cNvSpPr txBox="1"/>
          <p:nvPr/>
        </p:nvSpPr>
        <p:spPr>
          <a:xfrm>
            <a:off x="87358" y="148046"/>
            <a:ext cx="8933800" cy="600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 b="1" dirty="0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Clutter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D3449C-D759-4F90-80F2-1A0218ECD910}"/>
              </a:ext>
            </a:extLst>
          </p:cNvPr>
          <p:cNvSpPr txBox="1"/>
          <p:nvPr/>
        </p:nvSpPr>
        <p:spPr>
          <a:xfrm>
            <a:off x="122842" y="748180"/>
            <a:ext cx="5337432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7030A0"/>
                </a:solidFill>
              </a:rPr>
              <a:t>Clutter, in general, refers to unwanted signals that originate from various non-meteorological sources.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1600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C00000"/>
                </a:solidFill>
              </a:rPr>
              <a:t>Signals originates from tall buildings, mountains, trees, etc. are specifically known as ground clutter, predominantly observed at low elevation angles.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1600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7030A0"/>
                </a:solidFill>
              </a:rPr>
              <a:t>The echoes from the ground clutter are a challenging problem, especially in complex mountainous terrains. 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n-US" sz="1600" dirty="0"/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n-US" sz="1600" dirty="0">
                <a:solidFill>
                  <a:srgbClr val="C00000"/>
                </a:solidFill>
              </a:rPr>
              <a:t>Thus, its identification and elimination are particularly important before working with DWR data for both qualitative and quantitative applications.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CD69603-6338-4507-AC8C-7ED8568B8CB0}"/>
              </a:ext>
            </a:extLst>
          </p:cNvPr>
          <p:cNvGrpSpPr/>
          <p:nvPr/>
        </p:nvGrpSpPr>
        <p:grpSpPr>
          <a:xfrm>
            <a:off x="5495758" y="649546"/>
            <a:ext cx="3525400" cy="3844408"/>
            <a:chOff x="6008468" y="1048626"/>
            <a:chExt cx="3047968" cy="356649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5245DA9-F479-49C9-9553-0182D63BFC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49415"/>
            <a:stretch/>
          </p:blipFill>
          <p:spPr>
            <a:xfrm>
              <a:off x="6008468" y="1048626"/>
              <a:ext cx="3047968" cy="186131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E4C184C-6B2C-4A61-84A0-5F60436E69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0586"/>
            <a:stretch/>
          </p:blipFill>
          <p:spPr>
            <a:xfrm>
              <a:off x="6043748" y="2753798"/>
              <a:ext cx="2977409" cy="1861319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94E2590-6637-4936-B10C-36821CAE8EC5}"/>
              </a:ext>
            </a:extLst>
          </p:cNvPr>
          <p:cNvSpPr txBox="1"/>
          <p:nvPr/>
        </p:nvSpPr>
        <p:spPr>
          <a:xfrm>
            <a:off x="7752421" y="4209254"/>
            <a:ext cx="144007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 err="1"/>
              <a:t>Bøvith</a:t>
            </a:r>
            <a:r>
              <a:rPr lang="en-US" sz="1000" dirty="0"/>
              <a:t> et al., (2008)</a:t>
            </a:r>
          </a:p>
        </p:txBody>
      </p:sp>
    </p:spTree>
    <p:extLst>
      <p:ext uri="{BB962C8B-B14F-4D97-AF65-F5344CB8AC3E}">
        <p14:creationId xmlns:p14="http://schemas.microsoft.com/office/powerpoint/2010/main" val="1918631293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Vaibhav_2024_Non_CERP_Talk</Template>
  <TotalTime>14181</TotalTime>
  <Words>1107</Words>
  <Application>Microsoft Office PowerPoint</Application>
  <PresentationFormat>On-screen Show (16:9)</PresentationFormat>
  <Paragraphs>189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Microsoft JhengHei UI Light</vt:lpstr>
      <vt:lpstr>Arial</vt:lpstr>
      <vt:lpstr>Times New Roman</vt:lpstr>
      <vt:lpstr>Helvetica Neue</vt:lpstr>
      <vt:lpstr>Open Sans</vt:lpstr>
      <vt:lpstr>Wingdings</vt:lpstr>
      <vt:lpstr>Calibri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Vaibhav Tyagi</dc:creator>
  <cp:lastModifiedBy>vaibhav tyagi</cp:lastModifiedBy>
  <cp:revision>59</cp:revision>
  <dcterms:created xsi:type="dcterms:W3CDTF">2025-01-02T17:59:02Z</dcterms:created>
  <dcterms:modified xsi:type="dcterms:W3CDTF">2025-04-28T04:24:19Z</dcterms:modified>
</cp:coreProperties>
</file>