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31"/>
  </p:notesMasterIdLst>
  <p:sldIdLst>
    <p:sldId id="256" r:id="rId2"/>
    <p:sldId id="490" r:id="rId3"/>
    <p:sldId id="276" r:id="rId4"/>
    <p:sldId id="257" r:id="rId5"/>
    <p:sldId id="283" r:id="rId6"/>
    <p:sldId id="291" r:id="rId7"/>
    <p:sldId id="292" r:id="rId8"/>
    <p:sldId id="487" r:id="rId9"/>
    <p:sldId id="298" r:id="rId10"/>
    <p:sldId id="483" r:id="rId11"/>
    <p:sldId id="484" r:id="rId12"/>
    <p:sldId id="488" r:id="rId13"/>
    <p:sldId id="297" r:id="rId14"/>
    <p:sldId id="301" r:id="rId15"/>
    <p:sldId id="489" r:id="rId16"/>
    <p:sldId id="308" r:id="rId17"/>
    <p:sldId id="309" r:id="rId18"/>
    <p:sldId id="286" r:id="rId19"/>
    <p:sldId id="284" r:id="rId20"/>
    <p:sldId id="299" r:id="rId21"/>
    <p:sldId id="302" r:id="rId22"/>
    <p:sldId id="310" r:id="rId23"/>
    <p:sldId id="303" r:id="rId24"/>
    <p:sldId id="304" r:id="rId25"/>
    <p:sldId id="305" r:id="rId26"/>
    <p:sldId id="311" r:id="rId27"/>
    <p:sldId id="306" r:id="rId28"/>
    <p:sldId id="307" r:id="rId29"/>
    <p:sldId id="2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E1CED-AB25-4494-B1D7-80DA8BC0AF27}" v="49" dt="2025-04-28T05:22:35.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ule Suleimenova" userId="71e042f1-9e36-46e3-92c1-a6c4e9982bb7" providerId="ADAL" clId="{3EFE1CED-AB25-4494-B1D7-80DA8BC0AF27}"/>
    <pc:docChg chg="undo custSel addSld delSld modSld">
      <pc:chgData name="Saule Suleimenova" userId="71e042f1-9e36-46e3-92c1-a6c4e9982bb7" providerId="ADAL" clId="{3EFE1CED-AB25-4494-B1D7-80DA8BC0AF27}" dt="2025-04-28T05:22:35.045" v="988"/>
      <pc:docMkLst>
        <pc:docMk/>
      </pc:docMkLst>
      <pc:sldChg chg="addSp delSp modSp mod setBg">
        <pc:chgData name="Saule Suleimenova" userId="71e042f1-9e36-46e3-92c1-a6c4e9982bb7" providerId="ADAL" clId="{3EFE1CED-AB25-4494-B1D7-80DA8BC0AF27}" dt="2025-04-27T22:02:31.416" v="671" actId="14100"/>
        <pc:sldMkLst>
          <pc:docMk/>
          <pc:sldMk cId="3304256779" sldId="256"/>
        </pc:sldMkLst>
        <pc:spChg chg="mod ord">
          <ac:chgData name="Saule Suleimenova" userId="71e042f1-9e36-46e3-92c1-a6c4e9982bb7" providerId="ADAL" clId="{3EFE1CED-AB25-4494-B1D7-80DA8BC0AF27}" dt="2025-04-27T22:02:31.416" v="671" actId="14100"/>
          <ac:spMkLst>
            <pc:docMk/>
            <pc:sldMk cId="3304256779" sldId="256"/>
            <ac:spMk id="5" creationId="{43AD7F1C-7E2E-6292-1DC1-F71973557C05}"/>
          </ac:spMkLst>
        </pc:spChg>
        <pc:spChg chg="mod">
          <ac:chgData name="Saule Suleimenova" userId="71e042f1-9e36-46e3-92c1-a6c4e9982bb7" providerId="ADAL" clId="{3EFE1CED-AB25-4494-B1D7-80DA8BC0AF27}" dt="2025-04-27T21:57:33.722" v="646" actId="27636"/>
          <ac:spMkLst>
            <pc:docMk/>
            <pc:sldMk cId="3304256779" sldId="256"/>
            <ac:spMk id="7" creationId="{5C4BE7D7-CEF0-3A29-F79C-9726A6AF16A4}"/>
          </ac:spMkLst>
        </pc:spChg>
        <pc:spChg chg="add del mod">
          <ac:chgData name="Saule Suleimenova" userId="71e042f1-9e36-46e3-92c1-a6c4e9982bb7" providerId="ADAL" clId="{3EFE1CED-AB25-4494-B1D7-80DA8BC0AF27}" dt="2025-04-27T21:44:28.774" v="551" actId="478"/>
          <ac:spMkLst>
            <pc:docMk/>
            <pc:sldMk cId="3304256779" sldId="256"/>
            <ac:spMk id="12" creationId="{F94D99E1-5104-61D7-24AD-7A56A621303F}"/>
          </ac:spMkLst>
        </pc:spChg>
        <pc:spChg chg="add">
          <ac:chgData name="Saule Suleimenova" userId="71e042f1-9e36-46e3-92c1-a6c4e9982bb7" providerId="ADAL" clId="{3EFE1CED-AB25-4494-B1D7-80DA8BC0AF27}" dt="2025-04-27T21:51:28.715" v="575" actId="26606"/>
          <ac:spMkLst>
            <pc:docMk/>
            <pc:sldMk cId="3304256779" sldId="256"/>
            <ac:spMk id="19" creationId="{7BC0F8B1-F985-469B-8332-13DBC7665557}"/>
          </ac:spMkLst>
        </pc:spChg>
        <pc:spChg chg="add">
          <ac:chgData name="Saule Suleimenova" userId="71e042f1-9e36-46e3-92c1-a6c4e9982bb7" providerId="ADAL" clId="{3EFE1CED-AB25-4494-B1D7-80DA8BC0AF27}" dt="2025-04-27T21:51:28.715" v="575" actId="26606"/>
          <ac:spMkLst>
            <pc:docMk/>
            <pc:sldMk cId="3304256779" sldId="256"/>
            <ac:spMk id="21" creationId="{89D15953-1642-4DD6-AD9E-01AA19247FF6}"/>
          </ac:spMkLst>
        </pc:spChg>
        <pc:spChg chg="add">
          <ac:chgData name="Saule Suleimenova" userId="71e042f1-9e36-46e3-92c1-a6c4e9982bb7" providerId="ADAL" clId="{3EFE1CED-AB25-4494-B1D7-80DA8BC0AF27}" dt="2025-04-27T21:51:28.715" v="575" actId="26606"/>
          <ac:spMkLst>
            <pc:docMk/>
            <pc:sldMk cId="3304256779" sldId="256"/>
            <ac:spMk id="25" creationId="{FBF3780C-749F-4B50-9E1D-F2B1F6DBB7DD}"/>
          </ac:spMkLst>
        </pc:spChg>
        <pc:picChg chg="add del mod">
          <ac:chgData name="Saule Suleimenova" userId="71e042f1-9e36-46e3-92c1-a6c4e9982bb7" providerId="ADAL" clId="{3EFE1CED-AB25-4494-B1D7-80DA8BC0AF27}" dt="2025-04-27T21:53:33.940" v="617" actId="478"/>
          <ac:picMkLst>
            <pc:docMk/>
            <pc:sldMk cId="3304256779" sldId="256"/>
            <ac:picMk id="2" creationId="{063AA422-1D5B-A5DE-B7FB-14A20DA26D90}"/>
          </ac:picMkLst>
        </pc:picChg>
        <pc:picChg chg="add del mod">
          <ac:chgData name="Saule Suleimenova" userId="71e042f1-9e36-46e3-92c1-a6c4e9982bb7" providerId="ADAL" clId="{3EFE1CED-AB25-4494-B1D7-80DA8BC0AF27}" dt="2025-04-27T21:28:25.633" v="441" actId="478"/>
          <ac:picMkLst>
            <pc:docMk/>
            <pc:sldMk cId="3304256779" sldId="256"/>
            <ac:picMk id="2" creationId="{D20BC681-0E55-C1F2-7A88-7676108ED5FF}"/>
          </ac:picMkLst>
        </pc:picChg>
        <pc:picChg chg="add del mod">
          <ac:chgData name="Saule Suleimenova" userId="71e042f1-9e36-46e3-92c1-a6c4e9982bb7" providerId="ADAL" clId="{3EFE1CED-AB25-4494-B1D7-80DA8BC0AF27}" dt="2025-04-27T21:15:26.426" v="236" actId="478"/>
          <ac:picMkLst>
            <pc:docMk/>
            <pc:sldMk cId="3304256779" sldId="256"/>
            <ac:picMk id="3" creationId="{8AEEA12F-3A1C-9CBE-7718-925BFB76F69A}"/>
          </ac:picMkLst>
        </pc:picChg>
        <pc:picChg chg="add mod">
          <ac:chgData name="Saule Suleimenova" userId="71e042f1-9e36-46e3-92c1-a6c4e9982bb7" providerId="ADAL" clId="{3EFE1CED-AB25-4494-B1D7-80DA8BC0AF27}" dt="2025-04-27T21:54:11.397" v="623" actId="14100"/>
          <ac:picMkLst>
            <pc:docMk/>
            <pc:sldMk cId="3304256779" sldId="256"/>
            <ac:picMk id="3" creationId="{F776321C-384A-DAA8-6D5A-60A779D9B7B7}"/>
          </ac:picMkLst>
        </pc:picChg>
        <pc:picChg chg="mod">
          <ac:chgData name="Saule Suleimenova" userId="71e042f1-9e36-46e3-92c1-a6c4e9982bb7" providerId="ADAL" clId="{3EFE1CED-AB25-4494-B1D7-80DA8BC0AF27}" dt="2025-04-27T21:31:37.955" v="458" actId="1076"/>
          <ac:picMkLst>
            <pc:docMk/>
            <pc:sldMk cId="3304256779" sldId="256"/>
            <ac:picMk id="4" creationId="{C8F68647-6180-8C74-FD78-217023295702}"/>
          </ac:picMkLst>
        </pc:picChg>
        <pc:picChg chg="add mod">
          <ac:chgData name="Saule Suleimenova" userId="71e042f1-9e36-46e3-92c1-a6c4e9982bb7" providerId="ADAL" clId="{3EFE1CED-AB25-4494-B1D7-80DA8BC0AF27}" dt="2025-04-27T21:57:48.449" v="647" actId="14100"/>
          <ac:picMkLst>
            <pc:docMk/>
            <pc:sldMk cId="3304256779" sldId="256"/>
            <ac:picMk id="6" creationId="{DC76BAA9-FE5C-8FB2-E1E1-479FD3D40F6B}"/>
          </ac:picMkLst>
        </pc:picChg>
        <pc:picChg chg="del mod">
          <ac:chgData name="Saule Suleimenova" userId="71e042f1-9e36-46e3-92c1-a6c4e9982bb7" providerId="ADAL" clId="{3EFE1CED-AB25-4494-B1D7-80DA8BC0AF27}" dt="2025-04-27T21:26:38.152" v="433" actId="478"/>
          <ac:picMkLst>
            <pc:docMk/>
            <pc:sldMk cId="3304256779" sldId="256"/>
            <ac:picMk id="8" creationId="{642A1009-9C76-FC83-D0D6-098D4B3A8788}"/>
          </ac:picMkLst>
        </pc:picChg>
        <pc:picChg chg="add mod">
          <ac:chgData name="Saule Suleimenova" userId="71e042f1-9e36-46e3-92c1-a6c4e9982bb7" providerId="ADAL" clId="{3EFE1CED-AB25-4494-B1D7-80DA8BC0AF27}" dt="2025-04-27T22:01:45.234" v="662" actId="14100"/>
          <ac:picMkLst>
            <pc:docMk/>
            <pc:sldMk cId="3304256779" sldId="256"/>
            <ac:picMk id="8" creationId="{CDA22700-40BF-2996-1B48-E79D71928E86}"/>
          </ac:picMkLst>
        </pc:picChg>
        <pc:picChg chg="add mod modCrop">
          <ac:chgData name="Saule Suleimenova" userId="71e042f1-9e36-46e3-92c1-a6c4e9982bb7" providerId="ADAL" clId="{3EFE1CED-AB25-4494-B1D7-80DA8BC0AF27}" dt="2025-04-27T22:00:43.896" v="656" actId="14100"/>
          <ac:picMkLst>
            <pc:docMk/>
            <pc:sldMk cId="3304256779" sldId="256"/>
            <ac:picMk id="9" creationId="{A7419D60-AF62-E501-54AE-BCBE04CE1D77}"/>
          </ac:picMkLst>
        </pc:picChg>
        <pc:picChg chg="add mod modCrop">
          <ac:chgData name="Saule Suleimenova" userId="71e042f1-9e36-46e3-92c1-a6c4e9982bb7" providerId="ADAL" clId="{3EFE1CED-AB25-4494-B1D7-80DA8BC0AF27}" dt="2025-04-27T22:00:54.189" v="657" actId="1076"/>
          <ac:picMkLst>
            <pc:docMk/>
            <pc:sldMk cId="3304256779" sldId="256"/>
            <ac:picMk id="11" creationId="{FD89BA28-2172-D41D-53EF-F51FF9B37B45}"/>
          </ac:picMkLst>
        </pc:picChg>
        <pc:picChg chg="add del mod">
          <ac:chgData name="Saule Suleimenova" userId="71e042f1-9e36-46e3-92c1-a6c4e9982bb7" providerId="ADAL" clId="{3EFE1CED-AB25-4494-B1D7-80DA8BC0AF27}" dt="2025-04-27T21:55:27.130" v="626" actId="478"/>
          <ac:picMkLst>
            <pc:docMk/>
            <pc:sldMk cId="3304256779" sldId="256"/>
            <ac:picMk id="13" creationId="{ED05FBD4-C72E-3814-FAC3-6EEA76F77D0A}"/>
          </ac:picMkLst>
        </pc:picChg>
        <pc:picChg chg="add mod ord">
          <ac:chgData name="Saule Suleimenova" userId="71e042f1-9e36-46e3-92c1-a6c4e9982bb7" providerId="ADAL" clId="{3EFE1CED-AB25-4494-B1D7-80DA8BC0AF27}" dt="2025-04-27T21:51:28.715" v="575" actId="26606"/>
          <ac:picMkLst>
            <pc:docMk/>
            <pc:sldMk cId="3304256779" sldId="256"/>
            <ac:picMk id="14" creationId="{0B53162A-4057-394A-8C44-7D31DF282BB1}"/>
          </ac:picMkLst>
        </pc:picChg>
      </pc:sldChg>
      <pc:sldChg chg="new del">
        <pc:chgData name="Saule Suleimenova" userId="71e042f1-9e36-46e3-92c1-a6c4e9982bb7" providerId="ADAL" clId="{3EFE1CED-AB25-4494-B1D7-80DA8BC0AF27}" dt="2025-04-28T04:49:02.117" v="682" actId="47"/>
        <pc:sldMkLst>
          <pc:docMk/>
          <pc:sldMk cId="2030380296" sldId="257"/>
        </pc:sldMkLst>
      </pc:sldChg>
      <pc:sldChg chg="add del">
        <pc:chgData name="Saule Suleimenova" userId="71e042f1-9e36-46e3-92c1-a6c4e9982bb7" providerId="ADAL" clId="{3EFE1CED-AB25-4494-B1D7-80DA8BC0AF27}" dt="2025-04-28T05:01:51.199" v="914"/>
        <pc:sldMkLst>
          <pc:docMk/>
          <pc:sldMk cId="3788026729" sldId="257"/>
        </pc:sldMkLst>
      </pc:sldChg>
      <pc:sldChg chg="new del">
        <pc:chgData name="Saule Suleimenova" userId="71e042f1-9e36-46e3-92c1-a6c4e9982bb7" providerId="ADAL" clId="{3EFE1CED-AB25-4494-B1D7-80DA8BC0AF27}" dt="2025-04-28T05:17:34.316" v="975" actId="47"/>
        <pc:sldMkLst>
          <pc:docMk/>
          <pc:sldMk cId="1318864057" sldId="258"/>
        </pc:sldMkLst>
      </pc:sldChg>
      <pc:sldChg chg="new del">
        <pc:chgData name="Saule Suleimenova" userId="71e042f1-9e36-46e3-92c1-a6c4e9982bb7" providerId="ADAL" clId="{3EFE1CED-AB25-4494-B1D7-80DA8BC0AF27}" dt="2025-04-28T05:19:48.959" v="980" actId="47"/>
        <pc:sldMkLst>
          <pc:docMk/>
          <pc:sldMk cId="2314599249" sldId="259"/>
        </pc:sldMkLst>
      </pc:sldChg>
      <pc:sldChg chg="new del">
        <pc:chgData name="Saule Suleimenova" userId="71e042f1-9e36-46e3-92c1-a6c4e9982bb7" providerId="ADAL" clId="{3EFE1CED-AB25-4494-B1D7-80DA8BC0AF27}" dt="2025-04-28T05:19:52.123" v="981" actId="47"/>
        <pc:sldMkLst>
          <pc:docMk/>
          <pc:sldMk cId="2913181346" sldId="260"/>
        </pc:sldMkLst>
      </pc:sldChg>
      <pc:sldChg chg="new del">
        <pc:chgData name="Saule Suleimenova" userId="71e042f1-9e36-46e3-92c1-a6c4e9982bb7" providerId="ADAL" clId="{3EFE1CED-AB25-4494-B1D7-80DA8BC0AF27}" dt="2025-04-28T05:19:53.594" v="982" actId="47"/>
        <pc:sldMkLst>
          <pc:docMk/>
          <pc:sldMk cId="2376558494" sldId="261"/>
        </pc:sldMkLst>
      </pc:sldChg>
      <pc:sldChg chg="new del">
        <pc:chgData name="Saule Suleimenova" userId="71e042f1-9e36-46e3-92c1-a6c4e9982bb7" providerId="ADAL" clId="{3EFE1CED-AB25-4494-B1D7-80DA8BC0AF27}" dt="2025-04-28T05:19:54.437" v="983" actId="47"/>
        <pc:sldMkLst>
          <pc:docMk/>
          <pc:sldMk cId="3489328104" sldId="262"/>
        </pc:sldMkLst>
      </pc:sldChg>
      <pc:sldChg chg="new del">
        <pc:chgData name="Saule Suleimenova" userId="71e042f1-9e36-46e3-92c1-a6c4e9982bb7" providerId="ADAL" clId="{3EFE1CED-AB25-4494-B1D7-80DA8BC0AF27}" dt="2025-04-28T05:19:55.490" v="984" actId="47"/>
        <pc:sldMkLst>
          <pc:docMk/>
          <pc:sldMk cId="3700369347" sldId="263"/>
        </pc:sldMkLst>
      </pc:sldChg>
      <pc:sldChg chg="new del">
        <pc:chgData name="Saule Suleimenova" userId="71e042f1-9e36-46e3-92c1-a6c4e9982bb7" providerId="ADAL" clId="{3EFE1CED-AB25-4494-B1D7-80DA8BC0AF27}" dt="2025-04-28T05:19:56.383" v="985" actId="47"/>
        <pc:sldMkLst>
          <pc:docMk/>
          <pc:sldMk cId="935894448" sldId="264"/>
        </pc:sldMkLst>
      </pc:sldChg>
      <pc:sldChg chg="new del">
        <pc:chgData name="Saule Suleimenova" userId="71e042f1-9e36-46e3-92c1-a6c4e9982bb7" providerId="ADAL" clId="{3EFE1CED-AB25-4494-B1D7-80DA8BC0AF27}" dt="2025-04-28T05:19:57.630" v="986" actId="47"/>
        <pc:sldMkLst>
          <pc:docMk/>
          <pc:sldMk cId="2230385858" sldId="265"/>
        </pc:sldMkLst>
      </pc:sldChg>
      <pc:sldChg chg="add">
        <pc:chgData name="Saule Suleimenova" userId="71e042f1-9e36-46e3-92c1-a6c4e9982bb7" providerId="ADAL" clId="{3EFE1CED-AB25-4494-B1D7-80DA8BC0AF27}" dt="2025-04-28T04:48:55.164" v="681"/>
        <pc:sldMkLst>
          <pc:docMk/>
          <pc:sldMk cId="1059755391" sldId="276"/>
        </pc:sldMkLst>
      </pc:sldChg>
      <pc:sldChg chg="modSp add mod">
        <pc:chgData name="Saule Suleimenova" userId="71e042f1-9e36-46e3-92c1-a6c4e9982bb7" providerId="ADAL" clId="{3EFE1CED-AB25-4494-B1D7-80DA8BC0AF27}" dt="2025-04-28T04:50:57.498" v="891" actId="20577"/>
        <pc:sldMkLst>
          <pc:docMk/>
          <pc:sldMk cId="3052259186" sldId="283"/>
        </pc:sldMkLst>
        <pc:spChg chg="mod">
          <ac:chgData name="Saule Suleimenova" userId="71e042f1-9e36-46e3-92c1-a6c4e9982bb7" providerId="ADAL" clId="{3EFE1CED-AB25-4494-B1D7-80DA8BC0AF27}" dt="2025-04-28T04:50:57.498" v="891" actId="20577"/>
          <ac:spMkLst>
            <pc:docMk/>
            <pc:sldMk cId="3052259186" sldId="283"/>
            <ac:spMk id="3" creationId="{29311F65-E793-411B-8181-2F081ADDFD00}"/>
          </ac:spMkLst>
        </pc:spChg>
      </pc:sldChg>
      <pc:sldChg chg="modSp add del mod">
        <pc:chgData name="Saule Suleimenova" userId="71e042f1-9e36-46e3-92c1-a6c4e9982bb7" providerId="ADAL" clId="{3EFE1CED-AB25-4494-B1D7-80DA8BC0AF27}" dt="2025-04-28T05:04:51.381" v="921"/>
        <pc:sldMkLst>
          <pc:docMk/>
          <pc:sldMk cId="1045803349" sldId="284"/>
        </pc:sldMkLst>
        <pc:picChg chg="mod">
          <ac:chgData name="Saule Suleimenova" userId="71e042f1-9e36-46e3-92c1-a6c4e9982bb7" providerId="ADAL" clId="{3EFE1CED-AB25-4494-B1D7-80DA8BC0AF27}" dt="2025-04-27T21:52:51.139" v="613" actId="1035"/>
          <ac:picMkLst>
            <pc:docMk/>
            <pc:sldMk cId="1045803349" sldId="284"/>
            <ac:picMk id="5" creationId="{9603B81E-B04E-4DA5-B49C-6ACC16740E15}"/>
          </ac:picMkLst>
        </pc:picChg>
      </pc:sldChg>
      <pc:sldChg chg="add del">
        <pc:chgData name="Saule Suleimenova" userId="71e042f1-9e36-46e3-92c1-a6c4e9982bb7" providerId="ADAL" clId="{3EFE1CED-AB25-4494-B1D7-80DA8BC0AF27}" dt="2025-04-28T05:04:33.615" v="920"/>
        <pc:sldMkLst>
          <pc:docMk/>
          <pc:sldMk cId="363470931" sldId="286"/>
        </pc:sldMkLst>
      </pc:sldChg>
      <pc:sldChg chg="del">
        <pc:chgData name="Saule Suleimenova" userId="71e042f1-9e36-46e3-92c1-a6c4e9982bb7" providerId="ADAL" clId="{3EFE1CED-AB25-4494-B1D7-80DA8BC0AF27}" dt="2025-04-27T21:04:54.959" v="209" actId="47"/>
        <pc:sldMkLst>
          <pc:docMk/>
          <pc:sldMk cId="3914669622" sldId="289"/>
        </pc:sldMkLst>
      </pc:sldChg>
      <pc:sldChg chg="add">
        <pc:chgData name="Saule Suleimenova" userId="71e042f1-9e36-46e3-92c1-a6c4e9982bb7" providerId="ADAL" clId="{3EFE1CED-AB25-4494-B1D7-80DA8BC0AF27}" dt="2025-04-28T04:51:31.256" v="892"/>
        <pc:sldMkLst>
          <pc:docMk/>
          <pc:sldMk cId="2247107044" sldId="291"/>
        </pc:sldMkLst>
      </pc:sldChg>
      <pc:sldChg chg="add setBg">
        <pc:chgData name="Saule Suleimenova" userId="71e042f1-9e36-46e3-92c1-a6c4e9982bb7" providerId="ADAL" clId="{3EFE1CED-AB25-4494-B1D7-80DA8BC0AF27}" dt="2025-04-28T04:51:45.151" v="893"/>
        <pc:sldMkLst>
          <pc:docMk/>
          <pc:sldMk cId="3640513007" sldId="292"/>
        </pc:sldMkLst>
      </pc:sldChg>
      <pc:sldChg chg="del">
        <pc:chgData name="Saule Suleimenova" userId="71e042f1-9e36-46e3-92c1-a6c4e9982bb7" providerId="ADAL" clId="{3EFE1CED-AB25-4494-B1D7-80DA8BC0AF27}" dt="2025-04-27T21:49:55.969" v="567" actId="47"/>
        <pc:sldMkLst>
          <pc:docMk/>
          <pc:sldMk cId="2085689287" sldId="293"/>
        </pc:sldMkLst>
      </pc:sldChg>
      <pc:sldChg chg="del">
        <pc:chgData name="Saule Suleimenova" userId="71e042f1-9e36-46e3-92c1-a6c4e9982bb7" providerId="ADAL" clId="{3EFE1CED-AB25-4494-B1D7-80DA8BC0AF27}" dt="2025-04-27T21:49:57.022" v="568" actId="47"/>
        <pc:sldMkLst>
          <pc:docMk/>
          <pc:sldMk cId="3788479368" sldId="294"/>
        </pc:sldMkLst>
      </pc:sldChg>
      <pc:sldChg chg="add del">
        <pc:chgData name="Saule Suleimenova" userId="71e042f1-9e36-46e3-92c1-a6c4e9982bb7" providerId="ADAL" clId="{3EFE1CED-AB25-4494-B1D7-80DA8BC0AF27}" dt="2025-04-28T05:21:20.644" v="987"/>
        <pc:sldMkLst>
          <pc:docMk/>
          <pc:sldMk cId="3613759538" sldId="296"/>
        </pc:sldMkLst>
      </pc:sldChg>
      <pc:sldChg chg="add del">
        <pc:chgData name="Saule Suleimenova" userId="71e042f1-9e36-46e3-92c1-a6c4e9982bb7" providerId="ADAL" clId="{3EFE1CED-AB25-4494-B1D7-80DA8BC0AF27}" dt="2025-04-28T05:02:22.150" v="915"/>
        <pc:sldMkLst>
          <pc:docMk/>
          <pc:sldMk cId="2890922619" sldId="297"/>
        </pc:sldMkLst>
      </pc:sldChg>
      <pc:sldChg chg="del">
        <pc:chgData name="Saule Suleimenova" userId="71e042f1-9e36-46e3-92c1-a6c4e9982bb7" providerId="ADAL" clId="{3EFE1CED-AB25-4494-B1D7-80DA8BC0AF27}" dt="2025-04-27T21:50:03.308" v="572" actId="47"/>
        <pc:sldMkLst>
          <pc:docMk/>
          <pc:sldMk cId="487218847" sldId="298"/>
        </pc:sldMkLst>
      </pc:sldChg>
      <pc:sldChg chg="delSp add setBg delDesignElem">
        <pc:chgData name="Saule Suleimenova" userId="71e042f1-9e36-46e3-92c1-a6c4e9982bb7" providerId="ADAL" clId="{3EFE1CED-AB25-4494-B1D7-80DA8BC0AF27}" dt="2025-04-28T04:52:49.888" v="896"/>
        <pc:sldMkLst>
          <pc:docMk/>
          <pc:sldMk cId="3999262275" sldId="298"/>
        </pc:sldMkLst>
        <pc:spChg chg="del">
          <ac:chgData name="Saule Suleimenova" userId="71e042f1-9e36-46e3-92c1-a6c4e9982bb7" providerId="ADAL" clId="{3EFE1CED-AB25-4494-B1D7-80DA8BC0AF27}" dt="2025-04-28T04:52:49.888" v="896"/>
          <ac:spMkLst>
            <pc:docMk/>
            <pc:sldMk cId="3999262275" sldId="298"/>
            <ac:spMk id="19" creationId="{42A4FC2C-047E-45A5-965D-8E1E3BF09BC6}"/>
          </ac:spMkLst>
        </pc:spChg>
      </pc:sldChg>
      <pc:sldChg chg="add del">
        <pc:chgData name="Saule Suleimenova" userId="71e042f1-9e36-46e3-92c1-a6c4e9982bb7" providerId="ADAL" clId="{3EFE1CED-AB25-4494-B1D7-80DA8BC0AF27}" dt="2025-04-28T05:05:20.595" v="922"/>
        <pc:sldMkLst>
          <pc:docMk/>
          <pc:sldMk cId="1844300864" sldId="299"/>
        </pc:sldMkLst>
      </pc:sldChg>
      <pc:sldChg chg="add del">
        <pc:chgData name="Saule Suleimenova" userId="71e042f1-9e36-46e3-92c1-a6c4e9982bb7" providerId="ADAL" clId="{3EFE1CED-AB25-4494-B1D7-80DA8BC0AF27}" dt="2025-04-28T05:03:11.215" v="916"/>
        <pc:sldMkLst>
          <pc:docMk/>
          <pc:sldMk cId="4144805708" sldId="301"/>
        </pc:sldMkLst>
      </pc:sldChg>
      <pc:sldChg chg="modSp add del mod">
        <pc:chgData name="Saule Suleimenova" userId="71e042f1-9e36-46e3-92c1-a6c4e9982bb7" providerId="ADAL" clId="{3EFE1CED-AB25-4494-B1D7-80DA8BC0AF27}" dt="2025-04-28T05:16:23.925" v="972" actId="20577"/>
        <pc:sldMkLst>
          <pc:docMk/>
          <pc:sldMk cId="760757463" sldId="302"/>
        </pc:sldMkLst>
        <pc:spChg chg="mod">
          <ac:chgData name="Saule Suleimenova" userId="71e042f1-9e36-46e3-92c1-a6c4e9982bb7" providerId="ADAL" clId="{3EFE1CED-AB25-4494-B1D7-80DA8BC0AF27}" dt="2025-04-28T05:16:23.925" v="972" actId="20577"/>
          <ac:spMkLst>
            <pc:docMk/>
            <pc:sldMk cId="760757463" sldId="302"/>
            <ac:spMk id="3" creationId="{0272029C-FC62-7954-09F3-D16E2E84D47A}"/>
          </ac:spMkLst>
        </pc:spChg>
      </pc:sldChg>
      <pc:sldChg chg="add del">
        <pc:chgData name="Saule Suleimenova" userId="71e042f1-9e36-46e3-92c1-a6c4e9982bb7" providerId="ADAL" clId="{3EFE1CED-AB25-4494-B1D7-80DA8BC0AF27}" dt="2025-04-28T05:17:12.549" v="973"/>
        <pc:sldMkLst>
          <pc:docMk/>
          <pc:sldMk cId="2402766205" sldId="303"/>
        </pc:sldMkLst>
      </pc:sldChg>
      <pc:sldChg chg="add del">
        <pc:chgData name="Saule Suleimenova" userId="71e042f1-9e36-46e3-92c1-a6c4e9982bb7" providerId="ADAL" clId="{3EFE1CED-AB25-4494-B1D7-80DA8BC0AF27}" dt="2025-04-28T05:17:31.585" v="974"/>
        <pc:sldMkLst>
          <pc:docMk/>
          <pc:sldMk cId="508995086" sldId="304"/>
        </pc:sldMkLst>
      </pc:sldChg>
      <pc:sldChg chg="add del">
        <pc:chgData name="Saule Suleimenova" userId="71e042f1-9e36-46e3-92c1-a6c4e9982bb7" providerId="ADAL" clId="{3EFE1CED-AB25-4494-B1D7-80DA8BC0AF27}" dt="2025-04-28T05:17:49.334" v="976"/>
        <pc:sldMkLst>
          <pc:docMk/>
          <pc:sldMk cId="207371927" sldId="305"/>
        </pc:sldMkLst>
      </pc:sldChg>
      <pc:sldChg chg="add del">
        <pc:chgData name="Saule Suleimenova" userId="71e042f1-9e36-46e3-92c1-a6c4e9982bb7" providerId="ADAL" clId="{3EFE1CED-AB25-4494-B1D7-80DA8BC0AF27}" dt="2025-04-28T05:18:30.148" v="978"/>
        <pc:sldMkLst>
          <pc:docMk/>
          <pc:sldMk cId="1908908279" sldId="306"/>
        </pc:sldMkLst>
      </pc:sldChg>
      <pc:sldChg chg="add del">
        <pc:chgData name="Saule Suleimenova" userId="71e042f1-9e36-46e3-92c1-a6c4e9982bb7" providerId="ADAL" clId="{3EFE1CED-AB25-4494-B1D7-80DA8BC0AF27}" dt="2025-04-28T05:18:50.865" v="979"/>
        <pc:sldMkLst>
          <pc:docMk/>
          <pc:sldMk cId="1333470559" sldId="307"/>
        </pc:sldMkLst>
      </pc:sldChg>
      <pc:sldChg chg="add del">
        <pc:chgData name="Saule Suleimenova" userId="71e042f1-9e36-46e3-92c1-a6c4e9982bb7" providerId="ADAL" clId="{3EFE1CED-AB25-4494-B1D7-80DA8BC0AF27}" dt="2025-04-28T05:04:05.984" v="918"/>
        <pc:sldMkLst>
          <pc:docMk/>
          <pc:sldMk cId="2617495721" sldId="308"/>
        </pc:sldMkLst>
      </pc:sldChg>
      <pc:sldChg chg="add del">
        <pc:chgData name="Saule Suleimenova" userId="71e042f1-9e36-46e3-92c1-a6c4e9982bb7" providerId="ADAL" clId="{3EFE1CED-AB25-4494-B1D7-80DA8BC0AF27}" dt="2025-04-28T05:04:19.829" v="919"/>
        <pc:sldMkLst>
          <pc:docMk/>
          <pc:sldMk cId="2033567191" sldId="309"/>
        </pc:sldMkLst>
      </pc:sldChg>
      <pc:sldChg chg="add del">
        <pc:chgData name="Saule Suleimenova" userId="71e042f1-9e36-46e3-92c1-a6c4e9982bb7" providerId="ADAL" clId="{3EFE1CED-AB25-4494-B1D7-80DA8BC0AF27}" dt="2025-04-28T05:14:54.480" v="924"/>
        <pc:sldMkLst>
          <pc:docMk/>
          <pc:sldMk cId="3775627042" sldId="310"/>
        </pc:sldMkLst>
      </pc:sldChg>
      <pc:sldChg chg="add del">
        <pc:chgData name="Saule Suleimenova" userId="71e042f1-9e36-46e3-92c1-a6c4e9982bb7" providerId="ADAL" clId="{3EFE1CED-AB25-4494-B1D7-80DA8BC0AF27}" dt="2025-04-28T05:18:19.002" v="977"/>
        <pc:sldMkLst>
          <pc:docMk/>
          <pc:sldMk cId="1110336099" sldId="311"/>
        </pc:sldMkLst>
      </pc:sldChg>
      <pc:sldChg chg="del">
        <pc:chgData name="Saule Suleimenova" userId="71e042f1-9e36-46e3-92c1-a6c4e9982bb7" providerId="ADAL" clId="{3EFE1CED-AB25-4494-B1D7-80DA8BC0AF27}" dt="2025-04-27T21:50:04.764" v="573" actId="47"/>
        <pc:sldMkLst>
          <pc:docMk/>
          <pc:sldMk cId="3126582562" sldId="312"/>
        </pc:sldMkLst>
      </pc:sldChg>
      <pc:sldChg chg="add del">
        <pc:chgData name="Saule Suleimenova" userId="71e042f1-9e36-46e3-92c1-a6c4e9982bb7" providerId="ADAL" clId="{3EFE1CED-AB25-4494-B1D7-80DA8BC0AF27}" dt="2025-04-28T04:55:56.305" v="909"/>
        <pc:sldMkLst>
          <pc:docMk/>
          <pc:sldMk cId="2533425194" sldId="483"/>
        </pc:sldMkLst>
      </pc:sldChg>
      <pc:sldChg chg="modSp add del mod">
        <pc:chgData name="Saule Suleimenova" userId="71e042f1-9e36-46e3-92c1-a6c4e9982bb7" providerId="ADAL" clId="{3EFE1CED-AB25-4494-B1D7-80DA8BC0AF27}" dt="2025-04-28T04:55:57.950" v="910"/>
        <pc:sldMkLst>
          <pc:docMk/>
          <pc:sldMk cId="534929889" sldId="484"/>
        </pc:sldMkLst>
        <pc:spChg chg="mod">
          <ac:chgData name="Saule Suleimenova" userId="71e042f1-9e36-46e3-92c1-a6c4e9982bb7" providerId="ADAL" clId="{3EFE1CED-AB25-4494-B1D7-80DA8BC0AF27}" dt="2025-04-28T04:55:54.067" v="906" actId="6549"/>
          <ac:spMkLst>
            <pc:docMk/>
            <pc:sldMk cId="534929889" sldId="484"/>
            <ac:spMk id="10" creationId="{25A12BCB-FB75-6D85-E1D1-B4907FD59B8C}"/>
          </ac:spMkLst>
        </pc:spChg>
      </pc:sldChg>
      <pc:sldChg chg="add">
        <pc:chgData name="Saule Suleimenova" userId="71e042f1-9e36-46e3-92c1-a6c4e9982bb7" providerId="ADAL" clId="{3EFE1CED-AB25-4494-B1D7-80DA8BC0AF27}" dt="2025-04-28T04:52:18.656" v="894"/>
        <pc:sldMkLst>
          <pc:docMk/>
          <pc:sldMk cId="3404525994" sldId="487"/>
        </pc:sldMkLst>
      </pc:sldChg>
      <pc:sldChg chg="add">
        <pc:chgData name="Saule Suleimenova" userId="71e042f1-9e36-46e3-92c1-a6c4e9982bb7" providerId="ADAL" clId="{3EFE1CED-AB25-4494-B1D7-80DA8BC0AF27}" dt="2025-04-28T04:57:02.024" v="911"/>
        <pc:sldMkLst>
          <pc:docMk/>
          <pc:sldMk cId="105125177" sldId="488"/>
        </pc:sldMkLst>
      </pc:sldChg>
      <pc:sldChg chg="add">
        <pc:chgData name="Saule Suleimenova" userId="71e042f1-9e36-46e3-92c1-a6c4e9982bb7" providerId="ADAL" clId="{3EFE1CED-AB25-4494-B1D7-80DA8BC0AF27}" dt="2025-04-28T05:03:39.678" v="917"/>
        <pc:sldMkLst>
          <pc:docMk/>
          <pc:sldMk cId="487218847" sldId="489"/>
        </pc:sldMkLst>
      </pc:sldChg>
      <pc:sldChg chg="add">
        <pc:chgData name="Saule Suleimenova" userId="71e042f1-9e36-46e3-92c1-a6c4e9982bb7" providerId="ADAL" clId="{3EFE1CED-AB25-4494-B1D7-80DA8BC0AF27}" dt="2025-04-28T05:22:35.045" v="988"/>
        <pc:sldMkLst>
          <pc:docMk/>
          <pc:sldMk cId="1842025392" sldId="490"/>
        </pc:sldMkLst>
      </pc:sldChg>
    </pc:docChg>
  </pc:docChgLst>
  <pc:docChgLst>
    <pc:chgData name="Saule Suleimenova" userId="71e042f1-9e36-46e3-92c1-a6c4e9982bb7" providerId="ADAL" clId="{10FA4D4C-F82B-472A-AD60-2289DE98C2B1}"/>
    <pc:docChg chg="undo redo custSel addSld delSld modSld sldOrd">
      <pc:chgData name="Saule Suleimenova" userId="71e042f1-9e36-46e3-92c1-a6c4e9982bb7" providerId="ADAL" clId="{10FA4D4C-F82B-472A-AD60-2289DE98C2B1}" dt="2025-01-21T15:46:10.999" v="4837" actId="20577"/>
      <pc:docMkLst>
        <pc:docMk/>
      </pc:docMkLst>
      <pc:sldChg chg="addSp delSp modSp new mod">
        <pc:chgData name="Saule Suleimenova" userId="71e042f1-9e36-46e3-92c1-a6c4e9982bb7" providerId="ADAL" clId="{10FA4D4C-F82B-472A-AD60-2289DE98C2B1}" dt="2025-01-20T22:01:50.056" v="60" actId="1076"/>
        <pc:sldMkLst>
          <pc:docMk/>
          <pc:sldMk cId="3304256779" sldId="256"/>
        </pc:sldMkLst>
      </pc:sldChg>
      <pc:sldChg chg="addSp delSp modSp new mod setBg">
        <pc:chgData name="Saule Suleimenova" userId="71e042f1-9e36-46e3-92c1-a6c4e9982bb7" providerId="ADAL" clId="{10FA4D4C-F82B-472A-AD60-2289DE98C2B1}" dt="2025-01-21T08:32:05.438" v="2895" actId="255"/>
        <pc:sldMkLst>
          <pc:docMk/>
          <pc:sldMk cId="3788026729" sldId="257"/>
        </pc:sldMkLst>
      </pc:sldChg>
      <pc:sldChg chg="delSp modSp add mod setBg delDesignElem">
        <pc:chgData name="Saule Suleimenova" userId="71e042f1-9e36-46e3-92c1-a6c4e9982bb7" providerId="ADAL" clId="{10FA4D4C-F82B-472A-AD60-2289DE98C2B1}" dt="2025-01-21T13:19:53.787" v="4364" actId="6549"/>
        <pc:sldMkLst>
          <pc:docMk/>
          <pc:sldMk cId="1045803349" sldId="284"/>
        </pc:sldMkLst>
      </pc:sldChg>
      <pc:sldChg chg="addSp delSp modSp add setBg delDesignElem">
        <pc:chgData name="Saule Suleimenova" userId="71e042f1-9e36-46e3-92c1-a6c4e9982bb7" providerId="ADAL" clId="{10FA4D4C-F82B-472A-AD60-2289DE98C2B1}" dt="2025-01-21T13:20:58.610" v="4367"/>
        <pc:sldMkLst>
          <pc:docMk/>
          <pc:sldMk cId="363470931" sldId="286"/>
        </pc:sldMkLst>
      </pc:sldChg>
      <pc:sldChg chg="modSp add mod">
        <pc:chgData name="Saule Suleimenova" userId="71e042f1-9e36-46e3-92c1-a6c4e9982bb7" providerId="ADAL" clId="{10FA4D4C-F82B-472A-AD60-2289DE98C2B1}" dt="2025-01-20T23:55:44.073" v="778"/>
        <pc:sldMkLst>
          <pc:docMk/>
          <pc:sldMk cId="3914669622" sldId="289"/>
        </pc:sldMkLst>
      </pc:sldChg>
      <pc:sldChg chg="modSp new del mod">
        <pc:chgData name="Saule Suleimenova" userId="71e042f1-9e36-46e3-92c1-a6c4e9982bb7" providerId="ADAL" clId="{10FA4D4C-F82B-472A-AD60-2289DE98C2B1}" dt="2025-01-21T00:31:46.665" v="1535" actId="47"/>
        <pc:sldMkLst>
          <pc:docMk/>
          <pc:sldMk cId="2881021767" sldId="290"/>
        </pc:sldMkLst>
      </pc:sldChg>
      <pc:sldChg chg="addSp delSp modSp new del mod">
        <pc:chgData name="Saule Suleimenova" userId="71e042f1-9e36-46e3-92c1-a6c4e9982bb7" providerId="ADAL" clId="{10FA4D4C-F82B-472A-AD60-2289DE98C2B1}" dt="2025-01-20T22:29:51.745" v="469" actId="47"/>
        <pc:sldMkLst>
          <pc:docMk/>
          <pc:sldMk cId="2105273020" sldId="291"/>
        </pc:sldMkLst>
      </pc:sldChg>
      <pc:sldChg chg="addSp delSp modSp new del mod setBg">
        <pc:chgData name="Saule Suleimenova" userId="71e042f1-9e36-46e3-92c1-a6c4e9982bb7" providerId="ADAL" clId="{10FA4D4C-F82B-472A-AD60-2289DE98C2B1}" dt="2025-01-21T13:31:40.973" v="4382" actId="47"/>
        <pc:sldMkLst>
          <pc:docMk/>
          <pc:sldMk cId="3103676606" sldId="292"/>
        </pc:sldMkLst>
      </pc:sldChg>
      <pc:sldChg chg="addSp delSp modSp new mod">
        <pc:chgData name="Saule Suleimenova" userId="71e042f1-9e36-46e3-92c1-a6c4e9982bb7" providerId="ADAL" clId="{10FA4D4C-F82B-472A-AD60-2289DE98C2B1}" dt="2025-01-21T08:24:32.625" v="2841" actId="255"/>
        <pc:sldMkLst>
          <pc:docMk/>
          <pc:sldMk cId="2085689287" sldId="293"/>
        </pc:sldMkLst>
      </pc:sldChg>
      <pc:sldChg chg="addSp delSp modSp new mod">
        <pc:chgData name="Saule Suleimenova" userId="71e042f1-9e36-46e3-92c1-a6c4e9982bb7" providerId="ADAL" clId="{10FA4D4C-F82B-472A-AD60-2289DE98C2B1}" dt="2025-01-21T08:35:21.165" v="2913" actId="14100"/>
        <pc:sldMkLst>
          <pc:docMk/>
          <pc:sldMk cId="3788479368" sldId="294"/>
        </pc:sldMkLst>
      </pc:sldChg>
      <pc:sldChg chg="modSp new del mod">
        <pc:chgData name="Saule Suleimenova" userId="71e042f1-9e36-46e3-92c1-a6c4e9982bb7" providerId="ADAL" clId="{10FA4D4C-F82B-472A-AD60-2289DE98C2B1}" dt="2025-01-21T08:11:27.411" v="2420" actId="47"/>
        <pc:sldMkLst>
          <pc:docMk/>
          <pc:sldMk cId="3233207934" sldId="295"/>
        </pc:sldMkLst>
      </pc:sldChg>
      <pc:sldChg chg="modSp new mod">
        <pc:chgData name="Saule Suleimenova" userId="71e042f1-9e36-46e3-92c1-a6c4e9982bb7" providerId="ADAL" clId="{10FA4D4C-F82B-472A-AD60-2289DE98C2B1}" dt="2025-01-21T14:56:27.152" v="4723" actId="20577"/>
        <pc:sldMkLst>
          <pc:docMk/>
          <pc:sldMk cId="3613759538" sldId="296"/>
        </pc:sldMkLst>
      </pc:sldChg>
      <pc:sldChg chg="modSp new mod ord">
        <pc:chgData name="Saule Suleimenova" userId="71e042f1-9e36-46e3-92c1-a6c4e9982bb7" providerId="ADAL" clId="{10FA4D4C-F82B-472A-AD60-2289DE98C2B1}" dt="2025-01-21T07:32:26.397" v="2043"/>
        <pc:sldMkLst>
          <pc:docMk/>
          <pc:sldMk cId="2890922619" sldId="297"/>
        </pc:sldMkLst>
      </pc:sldChg>
      <pc:sldChg chg="addSp delSp modSp new mod ord">
        <pc:chgData name="Saule Suleimenova" userId="71e042f1-9e36-46e3-92c1-a6c4e9982bb7" providerId="ADAL" clId="{10FA4D4C-F82B-472A-AD60-2289DE98C2B1}" dt="2025-01-21T08:45:54.091" v="3001"/>
        <pc:sldMkLst>
          <pc:docMk/>
          <pc:sldMk cId="487218847" sldId="298"/>
        </pc:sldMkLst>
      </pc:sldChg>
      <pc:sldChg chg="addSp delSp modSp new mod setBg">
        <pc:chgData name="Saule Suleimenova" userId="71e042f1-9e36-46e3-92c1-a6c4e9982bb7" providerId="ADAL" clId="{10FA4D4C-F82B-472A-AD60-2289DE98C2B1}" dt="2025-01-21T12:28:43.829" v="3133" actId="14100"/>
        <pc:sldMkLst>
          <pc:docMk/>
          <pc:sldMk cId="1844300864" sldId="299"/>
        </pc:sldMkLst>
      </pc:sldChg>
      <pc:sldChg chg="new del">
        <pc:chgData name="Saule Suleimenova" userId="71e042f1-9e36-46e3-92c1-a6c4e9982bb7" providerId="ADAL" clId="{10FA4D4C-F82B-472A-AD60-2289DE98C2B1}" dt="2025-01-21T08:19:43.080" v="2836" actId="47"/>
        <pc:sldMkLst>
          <pc:docMk/>
          <pc:sldMk cId="1543564048" sldId="300"/>
        </pc:sldMkLst>
      </pc:sldChg>
      <pc:sldChg chg="addSp delSp modSp add mod">
        <pc:chgData name="Saule Suleimenova" userId="71e042f1-9e36-46e3-92c1-a6c4e9982bb7" providerId="ADAL" clId="{10FA4D4C-F82B-472A-AD60-2289DE98C2B1}" dt="2025-01-21T15:01:07.135" v="4738" actId="14100"/>
        <pc:sldMkLst>
          <pc:docMk/>
          <pc:sldMk cId="4144805708" sldId="301"/>
        </pc:sldMkLst>
      </pc:sldChg>
      <pc:sldChg chg="modSp new mod">
        <pc:chgData name="Saule Suleimenova" userId="71e042f1-9e36-46e3-92c1-a6c4e9982bb7" providerId="ADAL" clId="{10FA4D4C-F82B-472A-AD60-2289DE98C2B1}" dt="2025-01-21T12:47:17.289" v="3288" actId="21"/>
        <pc:sldMkLst>
          <pc:docMk/>
          <pc:sldMk cId="760757463" sldId="302"/>
        </pc:sldMkLst>
      </pc:sldChg>
      <pc:sldChg chg="modSp new mod">
        <pc:chgData name="Saule Suleimenova" userId="71e042f1-9e36-46e3-92c1-a6c4e9982bb7" providerId="ADAL" clId="{10FA4D4C-F82B-472A-AD60-2289DE98C2B1}" dt="2025-01-21T12:43:58.625" v="3279" actId="20577"/>
        <pc:sldMkLst>
          <pc:docMk/>
          <pc:sldMk cId="2402766205" sldId="303"/>
        </pc:sldMkLst>
      </pc:sldChg>
      <pc:sldChg chg="modSp new mod ord">
        <pc:chgData name="Saule Suleimenova" userId="71e042f1-9e36-46e3-92c1-a6c4e9982bb7" providerId="ADAL" clId="{10FA4D4C-F82B-472A-AD60-2289DE98C2B1}" dt="2025-01-21T13:00:50.368" v="3370"/>
        <pc:sldMkLst>
          <pc:docMk/>
          <pc:sldMk cId="508995086" sldId="304"/>
        </pc:sldMkLst>
      </pc:sldChg>
      <pc:sldChg chg="addSp delSp modSp new mod">
        <pc:chgData name="Saule Suleimenova" userId="71e042f1-9e36-46e3-92c1-a6c4e9982bb7" providerId="ADAL" clId="{10FA4D4C-F82B-472A-AD60-2289DE98C2B1}" dt="2025-01-21T12:52:47.058" v="3345" actId="14100"/>
        <pc:sldMkLst>
          <pc:docMk/>
          <pc:sldMk cId="207371927" sldId="305"/>
        </pc:sldMkLst>
      </pc:sldChg>
      <pc:sldChg chg="addSp delSp modSp new mod">
        <pc:chgData name="Saule Suleimenova" userId="71e042f1-9e36-46e3-92c1-a6c4e9982bb7" providerId="ADAL" clId="{10FA4D4C-F82B-472A-AD60-2289DE98C2B1}" dt="2025-01-21T12:59:39.577" v="3368" actId="14100"/>
        <pc:sldMkLst>
          <pc:docMk/>
          <pc:sldMk cId="1908908279" sldId="306"/>
        </pc:sldMkLst>
      </pc:sldChg>
      <pc:sldChg chg="modSp new mod">
        <pc:chgData name="Saule Suleimenova" userId="71e042f1-9e36-46e3-92c1-a6c4e9982bb7" providerId="ADAL" clId="{10FA4D4C-F82B-472A-AD60-2289DE98C2B1}" dt="2025-01-21T15:46:10.999" v="4837" actId="20577"/>
        <pc:sldMkLst>
          <pc:docMk/>
          <pc:sldMk cId="1333470559" sldId="307"/>
        </pc:sldMkLst>
      </pc:sldChg>
      <pc:sldChg chg="addSp delSp modSp new mod">
        <pc:chgData name="Saule Suleimenova" userId="71e042f1-9e36-46e3-92c1-a6c4e9982bb7" providerId="ADAL" clId="{10FA4D4C-F82B-472A-AD60-2289DE98C2B1}" dt="2025-01-21T14:53:25.672" v="4563" actId="20577"/>
        <pc:sldMkLst>
          <pc:docMk/>
          <pc:sldMk cId="2617495721" sldId="308"/>
        </pc:sldMkLst>
      </pc:sldChg>
      <pc:sldChg chg="addSp delSp modSp new mod">
        <pc:chgData name="Saule Suleimenova" userId="71e042f1-9e36-46e3-92c1-a6c4e9982bb7" providerId="ADAL" clId="{10FA4D4C-F82B-472A-AD60-2289DE98C2B1}" dt="2025-01-21T13:22:33.590" v="4378" actId="478"/>
        <pc:sldMkLst>
          <pc:docMk/>
          <pc:sldMk cId="2033567191" sldId="309"/>
        </pc:sldMkLst>
      </pc:sldChg>
      <pc:sldChg chg="addSp delSp modSp new mod setBg">
        <pc:chgData name="Saule Suleimenova" userId="71e042f1-9e36-46e3-92c1-a6c4e9982bb7" providerId="ADAL" clId="{10FA4D4C-F82B-472A-AD60-2289DE98C2B1}" dt="2025-01-21T13:34:54.601" v="4417" actId="14100"/>
        <pc:sldMkLst>
          <pc:docMk/>
          <pc:sldMk cId="3775627042" sldId="310"/>
        </pc:sldMkLst>
      </pc:sldChg>
      <pc:sldChg chg="addSp delSp modSp new mod">
        <pc:chgData name="Saule Suleimenova" userId="71e042f1-9e36-46e3-92c1-a6c4e9982bb7" providerId="ADAL" clId="{10FA4D4C-F82B-472A-AD60-2289DE98C2B1}" dt="2025-01-21T13:59:52.508" v="4439" actId="20577"/>
        <pc:sldMkLst>
          <pc:docMk/>
          <pc:sldMk cId="1110336099" sldId="311"/>
        </pc:sldMkLst>
      </pc:sldChg>
      <pc:sldChg chg="addSp delSp modSp new mod setBg">
        <pc:chgData name="Saule Suleimenova" userId="71e042f1-9e36-46e3-92c1-a6c4e9982bb7" providerId="ADAL" clId="{10FA4D4C-F82B-472A-AD60-2289DE98C2B1}" dt="2025-01-21T15:34:31.101" v="4744" actId="20577"/>
        <pc:sldMkLst>
          <pc:docMk/>
          <pc:sldMk cId="3126582562" sldId="31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5048118985125"/>
          <c:y val="5.2757793764988008E-2"/>
          <c:w val="0.84396062992125986"/>
          <c:h val="0.726266734643781"/>
        </c:manualLayout>
      </c:layout>
      <c:lineChart>
        <c:grouping val="standard"/>
        <c:varyColors val="0"/>
        <c:ser>
          <c:idx val="0"/>
          <c:order val="0"/>
          <c:tx>
            <c:strRef>
              <c:f>Sheet3!$A$4</c:f>
              <c:strCache>
                <c:ptCount val="1"/>
                <c:pt idx="0">
                  <c:v>Akmola</c:v>
                </c:pt>
              </c:strCache>
            </c:strRef>
          </c:tx>
          <c:spPr>
            <a:ln w="19050" cap="rnd">
              <a:solidFill>
                <a:schemeClr val="tx1"/>
              </a:solidFill>
              <a:prstDash val="dash"/>
              <a:round/>
            </a:ln>
            <a:effectLst/>
          </c:spPr>
          <c:marker>
            <c:symbol val="none"/>
          </c:marker>
          <c:cat>
            <c:numRef>
              <c:f>Sheet3!$B$3:$K$3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Sheet3!$B$4:$K$4</c:f>
              <c:numCache>
                <c:formatCode>General</c:formatCode>
                <c:ptCount val="10"/>
                <c:pt idx="0">
                  <c:v>3</c:v>
                </c:pt>
                <c:pt idx="1">
                  <c:v>1.9</c:v>
                </c:pt>
                <c:pt idx="3">
                  <c:v>3.2</c:v>
                </c:pt>
                <c:pt idx="4">
                  <c:v>7.3</c:v>
                </c:pt>
                <c:pt idx="5">
                  <c:v>3</c:v>
                </c:pt>
                <c:pt idx="6">
                  <c:v>3.7</c:v>
                </c:pt>
                <c:pt idx="7">
                  <c:v>4.4000000000000004</c:v>
                </c:pt>
                <c:pt idx="8">
                  <c:v>4.9000000000000004</c:v>
                </c:pt>
                <c:pt idx="9">
                  <c:v>3.9</c:v>
                </c:pt>
              </c:numCache>
            </c:numRef>
          </c:val>
          <c:smooth val="1"/>
          <c:extLst>
            <c:ext xmlns:c16="http://schemas.microsoft.com/office/drawing/2014/chart" uri="{C3380CC4-5D6E-409C-BE32-E72D297353CC}">
              <c16:uniqueId val="{00000000-E55A-4414-A7AF-1B6A0183858D}"/>
            </c:ext>
          </c:extLst>
        </c:ser>
        <c:ser>
          <c:idx val="1"/>
          <c:order val="1"/>
          <c:tx>
            <c:strRef>
              <c:f>Sheet3!$A$5</c:f>
              <c:strCache>
                <c:ptCount val="1"/>
                <c:pt idx="0">
                  <c:v>Almaty</c:v>
                </c:pt>
              </c:strCache>
            </c:strRef>
          </c:tx>
          <c:spPr>
            <a:ln w="19050" cap="rnd">
              <a:solidFill>
                <a:schemeClr val="tx1"/>
              </a:solidFill>
              <a:prstDash val="dashDot"/>
              <a:round/>
            </a:ln>
            <a:effectLst/>
          </c:spPr>
          <c:marker>
            <c:symbol val="none"/>
          </c:marker>
          <c:cat>
            <c:numRef>
              <c:f>Sheet3!$B$3:$K$3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Sheet3!$B$5:$K$5</c:f>
              <c:numCache>
                <c:formatCode>General</c:formatCode>
                <c:ptCount val="10"/>
                <c:pt idx="0">
                  <c:v>18.3</c:v>
                </c:pt>
                <c:pt idx="1">
                  <c:v>18.8</c:v>
                </c:pt>
                <c:pt idx="2">
                  <c:v>20.100000000000001</c:v>
                </c:pt>
                <c:pt idx="3">
                  <c:v>21</c:v>
                </c:pt>
                <c:pt idx="4">
                  <c:v>20.5</c:v>
                </c:pt>
                <c:pt idx="5">
                  <c:v>20.2</c:v>
                </c:pt>
                <c:pt idx="6">
                  <c:v>21.7</c:v>
                </c:pt>
                <c:pt idx="7">
                  <c:v>23</c:v>
                </c:pt>
                <c:pt idx="8">
                  <c:v>22.1</c:v>
                </c:pt>
                <c:pt idx="9">
                  <c:v>22.6</c:v>
                </c:pt>
              </c:numCache>
            </c:numRef>
          </c:val>
          <c:smooth val="1"/>
          <c:extLst>
            <c:ext xmlns:c16="http://schemas.microsoft.com/office/drawing/2014/chart" uri="{C3380CC4-5D6E-409C-BE32-E72D297353CC}">
              <c16:uniqueId val="{00000001-E55A-4414-A7AF-1B6A0183858D}"/>
            </c:ext>
          </c:extLst>
        </c:ser>
        <c:ser>
          <c:idx val="2"/>
          <c:order val="2"/>
          <c:tx>
            <c:strRef>
              <c:f>Sheet3!$A$6</c:f>
              <c:strCache>
                <c:ptCount val="1"/>
                <c:pt idx="0">
                  <c:v>Zhambyl</c:v>
                </c:pt>
              </c:strCache>
            </c:strRef>
          </c:tx>
          <c:spPr>
            <a:ln w="19050" cap="rnd">
              <a:solidFill>
                <a:schemeClr val="tx1"/>
              </a:solidFill>
              <a:prstDash val="sysDot"/>
              <a:round/>
            </a:ln>
            <a:effectLst/>
          </c:spPr>
          <c:marker>
            <c:symbol val="none"/>
          </c:marker>
          <c:cat>
            <c:numRef>
              <c:f>Sheet3!$B$3:$K$3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Sheet3!$B$6:$K$6</c:f>
              <c:numCache>
                <c:formatCode>General</c:formatCode>
                <c:ptCount val="10"/>
                <c:pt idx="0">
                  <c:v>6.7</c:v>
                </c:pt>
                <c:pt idx="1">
                  <c:v>6.6</c:v>
                </c:pt>
                <c:pt idx="2">
                  <c:v>10.199999999999999</c:v>
                </c:pt>
                <c:pt idx="3">
                  <c:v>8.5</c:v>
                </c:pt>
                <c:pt idx="4">
                  <c:v>6.8</c:v>
                </c:pt>
                <c:pt idx="5">
                  <c:v>12.9</c:v>
                </c:pt>
                <c:pt idx="6">
                  <c:v>6</c:v>
                </c:pt>
                <c:pt idx="7">
                  <c:v>12.1</c:v>
                </c:pt>
                <c:pt idx="8">
                  <c:v>11.6</c:v>
                </c:pt>
                <c:pt idx="9">
                  <c:v>12.6</c:v>
                </c:pt>
              </c:numCache>
            </c:numRef>
          </c:val>
          <c:smooth val="1"/>
          <c:extLst>
            <c:ext xmlns:c16="http://schemas.microsoft.com/office/drawing/2014/chart" uri="{C3380CC4-5D6E-409C-BE32-E72D297353CC}">
              <c16:uniqueId val="{00000002-E55A-4414-A7AF-1B6A0183858D}"/>
            </c:ext>
          </c:extLst>
        </c:ser>
        <c:ser>
          <c:idx val="8"/>
          <c:order val="3"/>
          <c:tx>
            <c:strRef>
              <c:f>Sheet3!$A$12</c:f>
              <c:strCache>
                <c:ptCount val="1"/>
                <c:pt idx="0">
                  <c:v>Turkestanskaya</c:v>
                </c:pt>
              </c:strCache>
            </c:strRef>
          </c:tx>
          <c:spPr>
            <a:ln w="28575" cap="rnd">
              <a:solidFill>
                <a:schemeClr val="accent3">
                  <a:lumMod val="60000"/>
                </a:schemeClr>
              </a:solidFill>
              <a:round/>
            </a:ln>
            <a:effectLst/>
          </c:spPr>
          <c:marker>
            <c:symbol val="none"/>
          </c:marker>
          <c:cat>
            <c:numRef>
              <c:f>Sheet3!$B$3:$K$3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Sheet3!$B$12:$K$12</c:f>
              <c:numCache>
                <c:formatCode>General</c:formatCode>
                <c:ptCount val="10"/>
                <c:pt idx="9">
                  <c:v>8.6999999999999993</c:v>
                </c:pt>
              </c:numCache>
            </c:numRef>
          </c:val>
          <c:smooth val="0"/>
          <c:extLst>
            <c:ext xmlns:c16="http://schemas.microsoft.com/office/drawing/2014/chart" uri="{C3380CC4-5D6E-409C-BE32-E72D297353CC}">
              <c16:uniqueId val="{00000003-E55A-4414-A7AF-1B6A0183858D}"/>
            </c:ext>
          </c:extLst>
        </c:ser>
        <c:ser>
          <c:idx val="9"/>
          <c:order val="4"/>
          <c:tx>
            <c:strRef>
              <c:f>Sheet3!$A$13</c:f>
              <c:strCache>
                <c:ptCount val="1"/>
                <c:pt idx="0">
                  <c:v>East-Kazakhstan</c:v>
                </c:pt>
              </c:strCache>
            </c:strRef>
          </c:tx>
          <c:spPr>
            <a:ln w="19050" cap="rnd">
              <a:solidFill>
                <a:schemeClr val="tx1"/>
              </a:solidFill>
              <a:round/>
            </a:ln>
            <a:effectLst/>
          </c:spPr>
          <c:marker>
            <c:symbol val="none"/>
          </c:marker>
          <c:cat>
            <c:numRef>
              <c:f>Sheet3!$B$3:$K$3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Sheet3!$B$13:$K$13</c:f>
              <c:numCache>
                <c:formatCode>General</c:formatCode>
                <c:ptCount val="10"/>
                <c:pt idx="0">
                  <c:v>5.0999999999999996</c:v>
                </c:pt>
                <c:pt idx="1">
                  <c:v>6.2</c:v>
                </c:pt>
                <c:pt idx="2">
                  <c:v>3</c:v>
                </c:pt>
                <c:pt idx="3">
                  <c:v>7.7</c:v>
                </c:pt>
                <c:pt idx="4">
                  <c:v>15.6</c:v>
                </c:pt>
                <c:pt idx="5">
                  <c:v>8.1999999999999993</c:v>
                </c:pt>
                <c:pt idx="6">
                  <c:v>10.4</c:v>
                </c:pt>
                <c:pt idx="7">
                  <c:v>8.4</c:v>
                </c:pt>
                <c:pt idx="8">
                  <c:v>9.6</c:v>
                </c:pt>
                <c:pt idx="9">
                  <c:v>7.3</c:v>
                </c:pt>
              </c:numCache>
            </c:numRef>
          </c:val>
          <c:smooth val="1"/>
          <c:extLst>
            <c:ext xmlns:c16="http://schemas.microsoft.com/office/drawing/2014/chart" uri="{C3380CC4-5D6E-409C-BE32-E72D297353CC}">
              <c16:uniqueId val="{00000004-E55A-4414-A7AF-1B6A0183858D}"/>
            </c:ext>
          </c:extLst>
        </c:ser>
        <c:ser>
          <c:idx val="10"/>
          <c:order val="5"/>
          <c:tx>
            <c:strRef>
              <c:f>Sheet3!$A$14</c:f>
              <c:strCache>
                <c:ptCount val="1"/>
                <c:pt idx="0">
                  <c:v>Shymkent</c:v>
                </c:pt>
              </c:strCache>
            </c:strRef>
          </c:tx>
          <c:spPr>
            <a:ln w="28575" cap="rnd">
              <a:solidFill>
                <a:schemeClr val="accent5">
                  <a:lumMod val="60000"/>
                </a:schemeClr>
              </a:solidFill>
              <a:round/>
            </a:ln>
            <a:effectLst/>
          </c:spPr>
          <c:marker>
            <c:symbol val="none"/>
          </c:marker>
          <c:cat>
            <c:numRef>
              <c:f>Sheet3!$B$3:$K$3</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Sheet3!$B$14:$K$14</c:f>
              <c:numCache>
                <c:formatCode>General</c:formatCode>
                <c:ptCount val="10"/>
                <c:pt idx="9">
                  <c:v>3.8</c:v>
                </c:pt>
              </c:numCache>
            </c:numRef>
          </c:val>
          <c:smooth val="0"/>
          <c:extLst>
            <c:ext xmlns:c16="http://schemas.microsoft.com/office/drawing/2014/chart" uri="{C3380CC4-5D6E-409C-BE32-E72D297353CC}">
              <c16:uniqueId val="{00000005-E55A-4414-A7AF-1B6A0183858D}"/>
            </c:ext>
          </c:extLst>
        </c:ser>
        <c:dLbls>
          <c:showLegendKey val="0"/>
          <c:showVal val="0"/>
          <c:showCatName val="0"/>
          <c:showSerName val="0"/>
          <c:showPercent val="0"/>
          <c:showBubbleSize val="0"/>
        </c:dLbls>
        <c:smooth val="0"/>
        <c:axId val="364759128"/>
        <c:axId val="364761872"/>
      </c:lineChart>
      <c:catAx>
        <c:axId val="3647591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761872"/>
        <c:crosses val="autoZero"/>
        <c:auto val="1"/>
        <c:lblAlgn val="ctr"/>
        <c:lblOffset val="100"/>
        <c:noMultiLvlLbl val="0"/>
      </c:catAx>
      <c:valAx>
        <c:axId val="3647618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production, centner/ha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759128"/>
        <c:crosses val="autoZero"/>
        <c:crossBetween val="between"/>
      </c:valAx>
      <c:spPr>
        <a:noFill/>
        <a:ln>
          <a:noFill/>
        </a:ln>
        <a:effectLst/>
      </c:spPr>
    </c:plotArea>
    <c:legend>
      <c:legendPos val="b"/>
      <c:legendEntry>
        <c:idx val="3"/>
        <c:delete val="1"/>
      </c:legendEntry>
      <c:legendEntry>
        <c:idx val="5"/>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53</c:v>
                </c:pt>
                <c:pt idx="1">
                  <c:v>61.8</c:v>
                </c:pt>
                <c:pt idx="2">
                  <c:v>70.7</c:v>
                </c:pt>
                <c:pt idx="3">
                  <c:v>82.2</c:v>
                </c:pt>
                <c:pt idx="4">
                  <c:v>103.2</c:v>
                </c:pt>
                <c:pt idx="5">
                  <c:v>119.1</c:v>
                </c:pt>
                <c:pt idx="6">
                  <c:v>106.8</c:v>
                </c:pt>
                <c:pt idx="7">
                  <c:v>106.5</c:v>
                </c:pt>
                <c:pt idx="8">
                  <c:v>128.80000000000001</c:v>
                </c:pt>
                <c:pt idx="9">
                  <c:v>125.9</c:v>
                </c:pt>
                <c:pt idx="10">
                  <c:v>139.5</c:v>
                </c:pt>
              </c:numCache>
            </c:numRef>
          </c:val>
          <c:extLst>
            <c:ext xmlns:c16="http://schemas.microsoft.com/office/drawing/2014/chart" uri="{C3380CC4-5D6E-409C-BE32-E72D297353CC}">
              <c16:uniqueId val="{00000000-7670-4DFE-93DF-2F76F21F1759}"/>
            </c:ext>
          </c:extLst>
        </c:ser>
        <c:dLbls>
          <c:showLegendKey val="0"/>
          <c:showVal val="0"/>
          <c:showCatName val="0"/>
          <c:showSerName val="0"/>
          <c:showPercent val="0"/>
          <c:showBubbleSize val="0"/>
        </c:dLbls>
        <c:gapWidth val="219"/>
        <c:overlap val="-27"/>
        <c:axId val="364760304"/>
        <c:axId val="364761088"/>
      </c:barChart>
      <c:catAx>
        <c:axId val="3647603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761088"/>
        <c:crosses val="autoZero"/>
        <c:auto val="1"/>
        <c:lblAlgn val="ctr"/>
        <c:lblOffset val="100"/>
        <c:noMultiLvlLbl val="0"/>
      </c:catAx>
      <c:valAx>
        <c:axId val="3647610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area, thousand heactares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760304"/>
        <c:crosses val="autoZero"/>
        <c:crossBetween val="between"/>
      </c:valAx>
      <c:spPr>
        <a:noFill/>
        <a:ln w="25400">
          <a:noFill/>
        </a:ln>
        <a:effectLst/>
      </c:spPr>
    </c:plotArea>
    <c:plotVisOnly val="1"/>
    <c:dispBlanksAs val="gap"/>
    <c:showDLblsOverMax val="0"/>
  </c:chart>
  <c:spPr>
    <a:solidFill>
      <a:schemeClr val="bg1"/>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2232376619175"/>
          <c:y val="0.13619130941965588"/>
          <c:w val="0.69116142549429138"/>
          <c:h val="0.69339776538349374"/>
        </c:manualLayout>
      </c:layout>
      <c:barChart>
        <c:barDir val="col"/>
        <c:grouping val="clustered"/>
        <c:varyColors val="0"/>
        <c:ser>
          <c:idx val="1"/>
          <c:order val="1"/>
          <c:tx>
            <c:strRef>
              <c:f>'[annual cycle of T and P.xlsx]Sheet1'!$A$9</c:f>
              <c:strCache>
                <c:ptCount val="1"/>
                <c:pt idx="0">
                  <c:v>P, mm</c:v>
                </c:pt>
              </c:strCache>
            </c:strRef>
          </c:tx>
          <c:spPr>
            <a:noFill/>
            <a:ln w="12700">
              <a:solidFill>
                <a:schemeClr val="tx1"/>
              </a:solidFill>
            </a:ln>
            <a:effectLst/>
          </c:spPr>
          <c:invertIfNegative val="0"/>
          <c:cat>
            <c:strRef>
              <c:f>'[annual cycle of T and P.xlsx]Sheet1'!$B$7:$M$7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'[annual cycle of T and P.xlsx]Sheet1'!$B$9:$M$9</c:f>
              <c:numCache>
                <c:formatCode>General</c:formatCode>
                <c:ptCount val="12"/>
                <c:pt idx="0">
                  <c:v>28.702500000000004</c:v>
                </c:pt>
                <c:pt idx="1">
                  <c:v>27.071249999999999</c:v>
                </c:pt>
                <c:pt idx="2">
                  <c:v>52.503750000000004</c:v>
                </c:pt>
                <c:pt idx="3">
                  <c:v>80.523749999999993</c:v>
                </c:pt>
                <c:pt idx="4">
                  <c:v>68.88</c:v>
                </c:pt>
                <c:pt idx="5">
                  <c:v>54.198749999999997</c:v>
                </c:pt>
                <c:pt idx="6">
                  <c:v>27.446249999999999</c:v>
                </c:pt>
                <c:pt idx="7">
                  <c:v>30.662999999999993</c:v>
                </c:pt>
                <c:pt idx="8">
                  <c:v>17.750454545454545</c:v>
                </c:pt>
                <c:pt idx="9">
                  <c:v>40.306499999999993</c:v>
                </c:pt>
                <c:pt idx="10">
                  <c:v>39.894545454545451</c:v>
                </c:pt>
                <c:pt idx="11">
                  <c:v>34.461818181818188</c:v>
                </c:pt>
              </c:numCache>
            </c:numRef>
          </c:val>
          <c:extLst>
            <c:ext xmlns:c16="http://schemas.microsoft.com/office/drawing/2014/chart" uri="{C3380CC4-5D6E-409C-BE32-E72D297353CC}">
              <c16:uniqueId val="{00000000-CC25-4B7E-A02D-0E119C1BA50A}"/>
            </c:ext>
          </c:extLst>
        </c:ser>
        <c:dLbls>
          <c:showLegendKey val="0"/>
          <c:showVal val="0"/>
          <c:showCatName val="0"/>
          <c:showSerName val="0"/>
          <c:showPercent val="0"/>
          <c:showBubbleSize val="0"/>
        </c:dLbls>
        <c:gapWidth val="219"/>
        <c:axId val="470387640"/>
        <c:axId val="470382240"/>
      </c:barChart>
      <c:lineChart>
        <c:grouping val="standard"/>
        <c:varyColors val="0"/>
        <c:ser>
          <c:idx val="0"/>
          <c:order val="0"/>
          <c:tx>
            <c:strRef>
              <c:f>'[annual cycle of T and P.xlsx]Sheet1'!$A$8</c:f>
              <c:strCache>
                <c:ptCount val="1"/>
                <c:pt idx="0">
                  <c:v>T, °C</c:v>
                </c:pt>
              </c:strCache>
            </c:strRef>
          </c:tx>
          <c:spPr>
            <a:ln w="12700" cap="rnd">
              <a:solidFill>
                <a:schemeClr val="tx2"/>
              </a:solidFill>
              <a:round/>
            </a:ln>
            <a:effectLst/>
          </c:spPr>
          <c:marker>
            <c:symbol val="circle"/>
            <c:size val="5"/>
            <c:spPr>
              <a:solidFill>
                <a:schemeClr val="tx1">
                  <a:lumMod val="50000"/>
                  <a:lumOff val="50000"/>
                </a:schemeClr>
              </a:solidFill>
              <a:ln w="9525">
                <a:solidFill>
                  <a:schemeClr val="accent1"/>
                </a:solidFill>
              </a:ln>
              <a:effectLst/>
            </c:spPr>
          </c:marker>
          <c:cat>
            <c:strRef>
              <c:f>'[annual cycle of T and P.xlsx]Sheet1'!$B$7:$M$7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'[annual cycle of T and P.xlsx]Sheet1'!$B$8:$M$8</c:f>
              <c:numCache>
                <c:formatCode>General</c:formatCode>
                <c:ptCount val="12"/>
                <c:pt idx="0">
                  <c:v>-9.36551724137931</c:v>
                </c:pt>
                <c:pt idx="1">
                  <c:v>-6.2011494252873574</c:v>
                </c:pt>
                <c:pt idx="2">
                  <c:v>2.5701149425287353</c:v>
                </c:pt>
                <c:pt idx="3">
                  <c:v>10.934482758620691</c:v>
                </c:pt>
                <c:pt idx="4">
                  <c:v>16.380459770114939</c:v>
                </c:pt>
                <c:pt idx="5">
                  <c:v>21.858620689655169</c:v>
                </c:pt>
                <c:pt idx="6">
                  <c:v>24.128735632183908</c:v>
                </c:pt>
                <c:pt idx="7">
                  <c:v>22.565517241379307</c:v>
                </c:pt>
                <c:pt idx="8">
                  <c:v>16.572413793103447</c:v>
                </c:pt>
                <c:pt idx="9">
                  <c:v>8.9379310344827569</c:v>
                </c:pt>
                <c:pt idx="10">
                  <c:v>0.61379310344827542</c:v>
                </c:pt>
                <c:pt idx="11">
                  <c:v>-6.3022988505747115</c:v>
                </c:pt>
              </c:numCache>
            </c:numRef>
          </c:val>
          <c:smooth val="0"/>
          <c:extLst>
            <c:ext xmlns:c16="http://schemas.microsoft.com/office/drawing/2014/chart" uri="{C3380CC4-5D6E-409C-BE32-E72D297353CC}">
              <c16:uniqueId val="{00000001-CC25-4B7E-A02D-0E119C1BA50A}"/>
            </c:ext>
          </c:extLst>
        </c:ser>
        <c:dLbls>
          <c:showLegendKey val="0"/>
          <c:showVal val="0"/>
          <c:showCatName val="0"/>
          <c:showSerName val="0"/>
          <c:showPercent val="0"/>
          <c:showBubbleSize val="0"/>
        </c:dLbls>
        <c:marker val="1"/>
        <c:smooth val="0"/>
        <c:axId val="797618352"/>
        <c:axId val="797610072"/>
      </c:lineChart>
      <c:catAx>
        <c:axId val="470387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382240"/>
        <c:crosses val="autoZero"/>
        <c:auto val="1"/>
        <c:lblAlgn val="ctr"/>
        <c:lblOffset val="100"/>
        <c:noMultiLvlLbl val="0"/>
      </c:catAx>
      <c:valAx>
        <c:axId val="470382240"/>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GB" sz="1000" b="0" i="0" u="none" strike="noStrike" kern="1200" baseline="0">
                    <a:solidFill>
                      <a:sysClr val="windowText" lastClr="000000">
                        <a:lumMod val="65000"/>
                        <a:lumOff val="35000"/>
                      </a:sysClr>
                    </a:solidFill>
                  </a:rPr>
                  <a:t>Precipitation, mm</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GB"/>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387640"/>
        <c:crosses val="autoZero"/>
        <c:crossBetween val="between"/>
      </c:valAx>
      <c:valAx>
        <c:axId val="79761007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Air</a:t>
                </a:r>
                <a:r>
                  <a:rPr lang="en-GB" baseline="0"/>
                  <a:t> temperature, </a:t>
                </a:r>
                <a:r>
                  <a:rPr lang="en-GB" baseline="0">
                    <a:latin typeface="Calibri" panose="020F0502020204030204" pitchFamily="34" charset="0"/>
                    <a:cs typeface="Calibri" panose="020F0502020204030204" pitchFamily="34" charset="0"/>
                  </a:rPr>
                  <a:t>°C</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7618352"/>
        <c:crosses val="max"/>
        <c:crossBetween val="between"/>
      </c:valAx>
      <c:catAx>
        <c:axId val="797618352"/>
        <c:scaling>
          <c:orientation val="minMax"/>
        </c:scaling>
        <c:delete val="1"/>
        <c:axPos val="b"/>
        <c:numFmt formatCode="General" sourceLinked="1"/>
        <c:majorTickMark val="out"/>
        <c:minorTickMark val="none"/>
        <c:tickLblPos val="nextTo"/>
        <c:crossAx val="797610072"/>
        <c:crosses val="autoZero"/>
        <c:auto val="1"/>
        <c:lblAlgn val="ctr"/>
        <c:lblOffset val="100"/>
        <c:noMultiLvlLbl val="0"/>
      </c:cat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11963-A42F-4494-BFE0-881173044B74}" type="datetimeFigureOut">
              <a:rPr lang="en-GB" smtClean="0"/>
              <a:t>04/28/2025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EECE4-EC9C-4F9E-84A3-BDB299DC7213}" type="slidenum">
              <a:rPr lang="en-GB" smtClean="0"/>
              <a:t>‹#›</a:t>
            </a:fld>
            <a:endParaRPr lang="en-GB"/>
          </a:p>
        </p:txBody>
      </p:sp>
    </p:spTree>
    <p:extLst>
      <p:ext uri="{BB962C8B-B14F-4D97-AF65-F5344CB8AC3E}">
        <p14:creationId xmlns:p14="http://schemas.microsoft.com/office/powerpoint/2010/main" val="206985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9CBB0C-95F6-4A10-95DB-D4A747FB7562}" type="slidenum">
              <a:rPr lang="en-GB" smtClean="0"/>
              <a:t>6</a:t>
            </a:fld>
            <a:endParaRPr lang="en-GB"/>
          </a:p>
        </p:txBody>
      </p:sp>
    </p:spTree>
    <p:extLst>
      <p:ext uri="{BB962C8B-B14F-4D97-AF65-F5344CB8AC3E}">
        <p14:creationId xmlns:p14="http://schemas.microsoft.com/office/powerpoint/2010/main" val="306164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703E6-60B0-DCDC-AD51-68EDFF6AE8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28801B-144A-1D71-B4E8-14F2D79C9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320B48-2A87-6F77-F323-B6ACA16D6361}"/>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5" name="Footer Placeholder 4">
            <a:extLst>
              <a:ext uri="{FF2B5EF4-FFF2-40B4-BE49-F238E27FC236}">
                <a16:creationId xmlns:a16="http://schemas.microsoft.com/office/drawing/2014/main" id="{E42E59D1-0B05-BC40-0BDA-36E95F901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EABD8F-C259-6ECE-D54C-9AF0C83603C5}"/>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324023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6EF8-C7BB-93AE-7BDE-CF647F0D6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D7F5FA-6E7E-FCEC-0A42-8E186BE059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4143C6-DA71-ECFB-D8EB-192C84356BDB}"/>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5" name="Footer Placeholder 4">
            <a:extLst>
              <a:ext uri="{FF2B5EF4-FFF2-40B4-BE49-F238E27FC236}">
                <a16:creationId xmlns:a16="http://schemas.microsoft.com/office/drawing/2014/main" id="{8FCB1929-6C1A-F7B7-645B-3D7C71415C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5DD11F-192C-7E51-471A-8E1D29CA371D}"/>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282596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169BC-C3B6-CEBE-EAA3-595AF99882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E69886-7588-2BEB-FE2F-C87C5801AA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45C844-B520-2A61-711E-16B09DD21DA7}"/>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5" name="Footer Placeholder 4">
            <a:extLst>
              <a:ext uri="{FF2B5EF4-FFF2-40B4-BE49-F238E27FC236}">
                <a16:creationId xmlns:a16="http://schemas.microsoft.com/office/drawing/2014/main" id="{0D2BE8EB-64D2-9168-A805-1389732A4E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A80D2D-F9C9-9D2A-B839-6DDAAACC70E0}"/>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385162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2D68-BFCC-4293-2E2B-F2DB6285B5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C1FFB5-3533-87F2-99D0-506FDDED5E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89B3F6-09B6-6646-F6EF-5ACD0FE2630E}"/>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5" name="Footer Placeholder 4">
            <a:extLst>
              <a:ext uri="{FF2B5EF4-FFF2-40B4-BE49-F238E27FC236}">
                <a16:creationId xmlns:a16="http://schemas.microsoft.com/office/drawing/2014/main" id="{77550C42-3705-54DB-22EB-802AE7157D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547372-60E5-7546-C6D6-B633D2D8CFC4}"/>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315419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C4C7-4A45-B770-00F6-5B2C2E70DB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281A80-227B-E9D3-0889-E343EB54BF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45060-C5FB-697A-D8A9-7A5F3316D60A}"/>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5" name="Footer Placeholder 4">
            <a:extLst>
              <a:ext uri="{FF2B5EF4-FFF2-40B4-BE49-F238E27FC236}">
                <a16:creationId xmlns:a16="http://schemas.microsoft.com/office/drawing/2014/main" id="{216588F9-6E5B-FCB7-09E3-798EAAE088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F532C3-2F00-68DE-BB3A-46C928CEA7D0}"/>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325617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6294F-8679-1DBA-69DE-E4D4053227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6726F5-A5E9-4199-BBE8-6FB3A47484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5AB6E1-C2BA-3813-7519-0AD40C5E60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5420AE-59D5-639D-3C1E-82A06C807B8A}"/>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6" name="Footer Placeholder 5">
            <a:extLst>
              <a:ext uri="{FF2B5EF4-FFF2-40B4-BE49-F238E27FC236}">
                <a16:creationId xmlns:a16="http://schemas.microsoft.com/office/drawing/2014/main" id="{F2EACC45-E7F0-1813-4A42-ED71994C7A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5E62CB-5BBC-66D5-F1DF-EB2994D571ED}"/>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307900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B81B-878A-F3F5-1E45-A7B857B590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39B576-AC06-B2E9-108F-8AF9D19B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60797D-4988-4D58-3018-49FB8FA12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DE55E43-261F-380A-7069-1BD90DB18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94FBE-8D34-338A-71F7-4744A97FE6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D3A2F8-ECFA-D490-B9F4-0E6169490D32}"/>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8" name="Footer Placeholder 7">
            <a:extLst>
              <a:ext uri="{FF2B5EF4-FFF2-40B4-BE49-F238E27FC236}">
                <a16:creationId xmlns:a16="http://schemas.microsoft.com/office/drawing/2014/main" id="{318CF370-DF76-38B6-1D0C-5946D23E1A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B6CDF5-5FFE-59F0-81C0-CFB38C7F4758}"/>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80032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72B5-E9D5-8AA0-19EB-1A04DD53F9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B02999-FE35-B605-406D-B4070E12B77D}"/>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4" name="Footer Placeholder 3">
            <a:extLst>
              <a:ext uri="{FF2B5EF4-FFF2-40B4-BE49-F238E27FC236}">
                <a16:creationId xmlns:a16="http://schemas.microsoft.com/office/drawing/2014/main" id="{FE8742BE-6DC0-075D-0F4B-AC80DC8EA4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75AD06-EB3A-C550-C97A-F9D59F994809}"/>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83146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0E9A1-9DF3-BC05-2737-A1B942B1805C}"/>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3" name="Footer Placeholder 2">
            <a:extLst>
              <a:ext uri="{FF2B5EF4-FFF2-40B4-BE49-F238E27FC236}">
                <a16:creationId xmlns:a16="http://schemas.microsoft.com/office/drawing/2014/main" id="{AAA22FF5-9217-2D67-C9DB-A472D16C2C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771883-47DE-896B-DB22-0620D2D51664}"/>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86457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BB4E-95C9-8813-ED75-0275E68DA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9F58B5-582A-5497-DD4C-4FF983CDB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31F6A1-2737-A0BD-463B-63BCAE6D9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A171A5-2189-6566-7CC9-48925FA8A601}"/>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6" name="Footer Placeholder 5">
            <a:extLst>
              <a:ext uri="{FF2B5EF4-FFF2-40B4-BE49-F238E27FC236}">
                <a16:creationId xmlns:a16="http://schemas.microsoft.com/office/drawing/2014/main" id="{F6A462DF-663A-25CA-C31F-2146EB9B8D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7F7ECF-28FE-0D4D-E2A3-C921FB2F4B8F}"/>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2858542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F77C-68D9-1464-38CF-9C5B71900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8AE4EF-4BC1-6FFD-B1AD-81ADF2C9B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8A37E5-1564-892F-5F18-A229C10D0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307863-6810-5806-246B-9B923F595B71}"/>
              </a:ext>
            </a:extLst>
          </p:cNvPr>
          <p:cNvSpPr>
            <a:spLocks noGrp="1"/>
          </p:cNvSpPr>
          <p:nvPr>
            <p:ph type="dt" sz="half" idx="10"/>
          </p:nvPr>
        </p:nvSpPr>
        <p:spPr/>
        <p:txBody>
          <a:bodyPr/>
          <a:lstStyle/>
          <a:p>
            <a:fld id="{4F9F92B9-001B-4282-982A-A81EEB3863F7}" type="datetimeFigureOut">
              <a:rPr lang="en-GB" smtClean="0"/>
              <a:t>04/28/2025</a:t>
            </a:fld>
            <a:endParaRPr lang="en-GB"/>
          </a:p>
        </p:txBody>
      </p:sp>
      <p:sp>
        <p:nvSpPr>
          <p:cNvPr id="6" name="Footer Placeholder 5">
            <a:extLst>
              <a:ext uri="{FF2B5EF4-FFF2-40B4-BE49-F238E27FC236}">
                <a16:creationId xmlns:a16="http://schemas.microsoft.com/office/drawing/2014/main" id="{52B62D59-EDF1-235E-E78B-610B814B8D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898C25-0BC7-A5BE-6AED-F1A8679C4375}"/>
              </a:ext>
            </a:extLst>
          </p:cNvPr>
          <p:cNvSpPr>
            <a:spLocks noGrp="1"/>
          </p:cNvSpPr>
          <p:nvPr>
            <p:ph type="sldNum" sz="quarter" idx="12"/>
          </p:nvPr>
        </p:nvSpPr>
        <p:spPr/>
        <p:txBody>
          <a:bodyPr/>
          <a:lstStyle/>
          <a:p>
            <a:fld id="{D214D898-8A54-438C-97B8-120A67CA6C83}" type="slidenum">
              <a:rPr lang="en-GB" smtClean="0"/>
              <a:t>‹#›</a:t>
            </a:fld>
            <a:endParaRPr lang="en-GB"/>
          </a:p>
        </p:txBody>
      </p:sp>
    </p:spTree>
    <p:extLst>
      <p:ext uri="{BB962C8B-B14F-4D97-AF65-F5344CB8AC3E}">
        <p14:creationId xmlns:p14="http://schemas.microsoft.com/office/powerpoint/2010/main" val="155773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6C3AB-F001-6D87-3D7D-6D5868849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BA8341-81EE-18AB-08E7-2ED26F20E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F9AA5-D1EA-2CA5-5C30-A5377CEA00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F92B9-001B-4282-982A-A81EEB3863F7}" type="datetimeFigureOut">
              <a:rPr lang="en-GB" smtClean="0"/>
              <a:t>04/28/2025</a:t>
            </a:fld>
            <a:endParaRPr lang="en-GB"/>
          </a:p>
        </p:txBody>
      </p:sp>
      <p:sp>
        <p:nvSpPr>
          <p:cNvPr id="5" name="Footer Placeholder 4">
            <a:extLst>
              <a:ext uri="{FF2B5EF4-FFF2-40B4-BE49-F238E27FC236}">
                <a16:creationId xmlns:a16="http://schemas.microsoft.com/office/drawing/2014/main" id="{0BC94EAD-7B28-5FC8-1CF6-3EFDF8BB1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9C5F92E-6C7C-2C9C-F723-94CDE3D6E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14D898-8A54-438C-97B8-120A67CA6C83}" type="slidenum">
              <a:rPr lang="en-GB" smtClean="0"/>
              <a:t>‹#›</a:t>
            </a:fld>
            <a:endParaRPr lang="en-GB"/>
          </a:p>
        </p:txBody>
      </p:sp>
    </p:spTree>
    <p:extLst>
      <p:ext uri="{BB962C8B-B14F-4D97-AF65-F5344CB8AC3E}">
        <p14:creationId xmlns:p14="http://schemas.microsoft.com/office/powerpoint/2010/main" val="424539676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4BE7D7-CEF0-3A29-F79C-9726A6AF16A4}"/>
              </a:ext>
            </a:extLst>
          </p:cNvPr>
          <p:cNvSpPr txBox="1"/>
          <p:nvPr/>
        </p:nvSpPr>
        <p:spPr>
          <a:xfrm>
            <a:off x="774574" y="3520000"/>
            <a:ext cx="3650777" cy="1795803"/>
          </a:xfrm>
          <a:prstGeom prst="rect">
            <a:avLst/>
          </a:prstGeom>
        </p:spPr>
        <p:txBody>
          <a:bodyPr vert="horz" lIns="91440" tIns="45720" rIns="91440" bIns="45720" rtlCol="0" anchor="b">
            <a:normAutofit lnSpcReduction="10000"/>
          </a:bodyPr>
          <a:lstStyle/>
          <a:p>
            <a:pPr>
              <a:lnSpc>
                <a:spcPct val="90000"/>
              </a:lnSpc>
              <a:spcBef>
                <a:spcPct val="0"/>
              </a:spcBef>
            </a:pPr>
            <a:r>
              <a:rPr lang="en-US" sz="2300" b="1" kern="1200" dirty="0">
                <a:solidFill>
                  <a:schemeClr val="tx1"/>
                </a:solidFill>
                <a:latin typeface="+mj-lt"/>
                <a:ea typeface="+mj-ea"/>
                <a:cs typeface="+mj-cs"/>
              </a:rPr>
              <a:t>Is food secure in Central Asia: co-produced adaptations of soybean production to changing climate conditions in south-eastern Kazakhstan.</a:t>
            </a:r>
            <a:endParaRPr lang="en-US" sz="2300" b="0" i="0" kern="1200" dirty="0">
              <a:solidFill>
                <a:schemeClr val="tx1"/>
              </a:solidFill>
              <a:effectLst/>
              <a:latin typeface="+mj-lt"/>
              <a:ea typeface="+mj-ea"/>
              <a:cs typeface="+mj-cs"/>
            </a:endParaRPr>
          </a:p>
          <a:p>
            <a:pPr>
              <a:lnSpc>
                <a:spcPct val="90000"/>
              </a:lnSpc>
              <a:spcBef>
                <a:spcPct val="0"/>
              </a:spcBef>
              <a:spcAft>
                <a:spcPts val="800"/>
              </a:spcAft>
            </a:pPr>
            <a:endParaRPr lang="en-US" sz="2300" kern="1200" dirty="0">
              <a:solidFill>
                <a:schemeClr val="tx1"/>
              </a:solidFill>
              <a:effectLst/>
              <a:latin typeface="+mj-lt"/>
              <a:ea typeface="+mj-ea"/>
              <a:cs typeface="+mj-cs"/>
            </a:endParaRPr>
          </a:p>
        </p:txBody>
      </p:sp>
      <p:sp>
        <p:nvSpPr>
          <p:cNvPr id="5" name="TextBox 4">
            <a:extLst>
              <a:ext uri="{FF2B5EF4-FFF2-40B4-BE49-F238E27FC236}">
                <a16:creationId xmlns:a16="http://schemas.microsoft.com/office/drawing/2014/main" id="{43AD7F1C-7E2E-6292-1DC1-F71973557C05}"/>
              </a:ext>
            </a:extLst>
          </p:cNvPr>
          <p:cNvSpPr txBox="1"/>
          <p:nvPr/>
        </p:nvSpPr>
        <p:spPr>
          <a:xfrm>
            <a:off x="774574" y="5547815"/>
            <a:ext cx="3650777" cy="859141"/>
          </a:xfrm>
          <a:prstGeom prst="rect">
            <a:avLst/>
          </a:prstGeom>
        </p:spPr>
        <p:txBody>
          <a:bodyPr vert="horz" lIns="91440" tIns="45720" rIns="91440" bIns="45720" rtlCol="0">
            <a:normAutofit lnSpcReduction="10000"/>
          </a:bodyPr>
          <a:lstStyle/>
          <a:p>
            <a:pPr>
              <a:lnSpc>
                <a:spcPct val="90000"/>
              </a:lnSpc>
              <a:spcBef>
                <a:spcPts val="1000"/>
              </a:spcBef>
            </a:pPr>
            <a:r>
              <a:rPr lang="en-US" sz="2000" b="1" kern="1200" dirty="0">
                <a:solidFill>
                  <a:schemeClr val="tx1"/>
                </a:solidFill>
                <a:latin typeface="+mn-lt"/>
                <a:ea typeface="+mn-ea"/>
                <a:cs typeface="+mn-cs"/>
              </a:rPr>
              <a:t>Saule Suleimenova</a:t>
            </a:r>
            <a:r>
              <a:rPr lang="en-US" sz="2000" kern="1200" dirty="0">
                <a:solidFill>
                  <a:schemeClr val="tx1"/>
                </a:solidFill>
                <a:latin typeface="+mn-lt"/>
                <a:ea typeface="+mn-ea"/>
                <a:cs typeface="+mn-cs"/>
              </a:rPr>
              <a:t>, Martin Lukac, Maria Shahgedanova, Lindsay Todman</a:t>
            </a:r>
          </a:p>
        </p:txBody>
      </p:sp>
      <p:pic>
        <p:nvPicPr>
          <p:cNvPr id="14" name="Content Placeholder 4">
            <a:extLst>
              <a:ext uri="{FF2B5EF4-FFF2-40B4-BE49-F238E27FC236}">
                <a16:creationId xmlns:a16="http://schemas.microsoft.com/office/drawing/2014/main" id="{0B53162A-4057-394A-8C44-7D31DF282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34817" y="1228018"/>
            <a:ext cx="2927250" cy="1705194"/>
          </a:xfrm>
          <a:prstGeom prst="rect">
            <a:avLst/>
          </a:prstGeom>
          <a:noFill/>
        </p:spPr>
      </p:pic>
      <p:sp>
        <p:nvSpPr>
          <p:cNvPr id="19" name="Freeform: Shape 18">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en-GB"/>
          </a:p>
        </p:txBody>
      </p:sp>
      <p:pic>
        <p:nvPicPr>
          <p:cNvPr id="9" name="Picture 8">
            <a:extLst>
              <a:ext uri="{FF2B5EF4-FFF2-40B4-BE49-F238E27FC236}">
                <a16:creationId xmlns:a16="http://schemas.microsoft.com/office/drawing/2014/main" id="{A7419D60-AF62-E501-54AE-BCBE04CE1D77}"/>
              </a:ext>
            </a:extLst>
          </p:cNvPr>
          <p:cNvPicPr>
            <a:picLocks noChangeAspect="1"/>
          </p:cNvPicPr>
          <p:nvPr/>
        </p:nvPicPr>
        <p:blipFill>
          <a:blip r:embed="rId3"/>
          <a:srcRect l="13899" t="26133" r="34630" b="24024"/>
          <a:stretch/>
        </p:blipFill>
        <p:spPr>
          <a:xfrm>
            <a:off x="7689010" y="804871"/>
            <a:ext cx="3312895" cy="2107026"/>
          </a:xfrm>
          <a:prstGeom prst="rect">
            <a:avLst/>
          </a:prstGeom>
        </p:spPr>
      </p:pic>
      <p:pic>
        <p:nvPicPr>
          <p:cNvPr id="11" name="Picture 10">
            <a:extLst>
              <a:ext uri="{FF2B5EF4-FFF2-40B4-BE49-F238E27FC236}">
                <a16:creationId xmlns:a16="http://schemas.microsoft.com/office/drawing/2014/main" id="{FD89BA28-2172-D41D-53EF-F51FF9B37B45}"/>
              </a:ext>
            </a:extLst>
          </p:cNvPr>
          <p:cNvPicPr>
            <a:picLocks noChangeAspect="1"/>
          </p:cNvPicPr>
          <p:nvPr/>
        </p:nvPicPr>
        <p:blipFill>
          <a:blip r:embed="rId4"/>
          <a:srcRect l="67553" t="25229" r="14818" b="24444"/>
          <a:stretch/>
        </p:blipFill>
        <p:spPr>
          <a:xfrm>
            <a:off x="10874382" y="633257"/>
            <a:ext cx="1317618" cy="2115853"/>
          </a:xfrm>
          <a:prstGeom prst="rect">
            <a:avLst/>
          </a:prstGeom>
        </p:spPr>
      </p:pic>
      <p:sp>
        <p:nvSpPr>
          <p:cNvPr id="21" name="Freeform: Shape 20">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en-GB"/>
          </a:p>
        </p:txBody>
      </p:sp>
      <p:cxnSp>
        <p:nvCxnSpPr>
          <p:cNvPr id="23" name="Straight Connector 22">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en-GB"/>
          </a:p>
        </p:txBody>
      </p:sp>
      <p:pic>
        <p:nvPicPr>
          <p:cNvPr id="4" name="Picture 3" descr="Shape&#10;&#10;Description automatically generated with medium confidence">
            <a:extLst>
              <a:ext uri="{FF2B5EF4-FFF2-40B4-BE49-F238E27FC236}">
                <a16:creationId xmlns:a16="http://schemas.microsoft.com/office/drawing/2014/main" id="{C8F68647-6180-8C74-FD78-217023295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518" y="175882"/>
            <a:ext cx="2196390" cy="714646"/>
          </a:xfrm>
          <a:prstGeom prst="rect">
            <a:avLst/>
          </a:prstGeom>
        </p:spPr>
      </p:pic>
      <p:pic>
        <p:nvPicPr>
          <p:cNvPr id="3" name="Picture 2" descr="A group of people standing in a room&#10;&#10;Description automatically generated with medium confidence">
            <a:extLst>
              <a:ext uri="{FF2B5EF4-FFF2-40B4-BE49-F238E27FC236}">
                <a16:creationId xmlns:a16="http://schemas.microsoft.com/office/drawing/2014/main" id="{F776321C-384A-DAA8-6D5A-60A779D9B7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 b="27803"/>
          <a:stretch/>
        </p:blipFill>
        <p:spPr>
          <a:xfrm>
            <a:off x="7885126" y="2933212"/>
            <a:ext cx="3868173" cy="367034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6" name="Picture 5" descr="A picture containing tree, outdoor&#10;&#10;Description automatically generated">
            <a:extLst>
              <a:ext uri="{FF2B5EF4-FFF2-40B4-BE49-F238E27FC236}">
                <a16:creationId xmlns:a16="http://schemas.microsoft.com/office/drawing/2014/main" id="{DC76BAA9-FE5C-8FB2-E1E1-479FD3D40F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61" r="16318"/>
          <a:stretch/>
        </p:blipFill>
        <p:spPr>
          <a:xfrm rot="5400000">
            <a:off x="4084009" y="716160"/>
            <a:ext cx="4010605" cy="3199396"/>
          </a:xfrm>
          <a:prstGeom prst="rect">
            <a:avLst/>
          </a:prstGeom>
          <a:noFill/>
        </p:spPr>
      </p:pic>
      <p:pic>
        <p:nvPicPr>
          <p:cNvPr id="8" name="Content Placeholder 3" descr="A group of people walking in a field&#10;&#10;Description automatically generated">
            <a:extLst>
              <a:ext uri="{FF2B5EF4-FFF2-40B4-BE49-F238E27FC236}">
                <a16:creationId xmlns:a16="http://schemas.microsoft.com/office/drawing/2014/main" id="{CDA22700-40BF-2996-1B48-E79D71928E86}"/>
              </a:ext>
            </a:extLst>
          </p:cNvPr>
          <p:cNvPicPr>
            <a:picLocks noChangeAspect="1"/>
          </p:cNvPicPr>
          <p:nvPr/>
        </p:nvPicPr>
        <p:blipFill rotWithShape="1">
          <a:blip r:embed="rId8">
            <a:extLst>
              <a:ext uri="{28A0092B-C50C-407E-A947-70E740481C1C}">
                <a14:useLocalDpi xmlns:a14="http://schemas.microsoft.com/office/drawing/2010/main" val="0"/>
              </a:ext>
            </a:extLst>
          </a:blip>
          <a:srcRect r="49438"/>
          <a:stretch/>
        </p:blipFill>
        <p:spPr bwMode="auto">
          <a:xfrm>
            <a:off x="4489613" y="4321162"/>
            <a:ext cx="3199397" cy="22823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4256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7C1F18-130E-77A9-F19D-672E79CA7E07}"/>
              </a:ext>
            </a:extLst>
          </p:cNvPr>
          <p:cNvSpPr>
            <a:spLocks noGrp="1"/>
          </p:cNvSpPr>
          <p:nvPr>
            <p:ph type="sldNum" sz="quarter" idx="12"/>
          </p:nvPr>
        </p:nvSpPr>
        <p:spPr/>
        <p:txBody>
          <a:bodyPr/>
          <a:lstStyle/>
          <a:p>
            <a:fld id="{2D1916D9-BAC2-41B4-8391-7DEA4ABA0246}" type="slidenum">
              <a:rPr lang="en-GB" smtClean="0"/>
              <a:t>10</a:t>
            </a:fld>
            <a:endParaRPr lang="en-GB"/>
          </a:p>
        </p:txBody>
      </p:sp>
      <p:sp>
        <p:nvSpPr>
          <p:cNvPr id="7" name="TextBox 6">
            <a:extLst>
              <a:ext uri="{FF2B5EF4-FFF2-40B4-BE49-F238E27FC236}">
                <a16:creationId xmlns:a16="http://schemas.microsoft.com/office/drawing/2014/main" id="{7D447EC4-0084-3F93-D784-D40969D94B29}"/>
              </a:ext>
            </a:extLst>
          </p:cNvPr>
          <p:cNvSpPr txBox="1"/>
          <p:nvPr/>
        </p:nvSpPr>
        <p:spPr>
          <a:xfrm>
            <a:off x="840812" y="254246"/>
            <a:ext cx="2460225" cy="369332"/>
          </a:xfrm>
          <a:prstGeom prst="rect">
            <a:avLst/>
          </a:prstGeom>
          <a:noFill/>
        </p:spPr>
        <p:txBody>
          <a:bodyPr wrap="none" rtlCol="0">
            <a:spAutoFit/>
          </a:bodyPr>
          <a:lstStyle/>
          <a:p>
            <a:r>
              <a:rPr lang="en-GB" dirty="0"/>
              <a:t> Yield simulation results</a:t>
            </a:r>
          </a:p>
        </p:txBody>
      </p:sp>
      <p:sp>
        <p:nvSpPr>
          <p:cNvPr id="11" name="TextBox 10">
            <a:extLst>
              <a:ext uri="{FF2B5EF4-FFF2-40B4-BE49-F238E27FC236}">
                <a16:creationId xmlns:a16="http://schemas.microsoft.com/office/drawing/2014/main" id="{07C9D13E-4D33-5E6C-084C-A07A3FD8FEC8}"/>
              </a:ext>
            </a:extLst>
          </p:cNvPr>
          <p:cNvSpPr txBox="1"/>
          <p:nvPr/>
        </p:nvSpPr>
        <p:spPr>
          <a:xfrm>
            <a:off x="-103632" y="3326461"/>
            <a:ext cx="6094476" cy="1015663"/>
          </a:xfrm>
          <a:prstGeom prst="rect">
            <a:avLst/>
          </a:prstGeom>
          <a:noFill/>
        </p:spPr>
        <p:txBody>
          <a:bodyPr wrap="square">
            <a:spAutoFit/>
          </a:bodyPr>
          <a:lstStyle/>
          <a:p>
            <a:pPr marL="360000" marR="0" lvl="1" indent="0" algn="just" defTabSz="914400" rtl="0" eaLnBrk="1" fontAlgn="base" latinLnBrk="0" hangingPunct="1">
              <a:lnSpc>
                <a:spcPct val="100000"/>
              </a:lnSpc>
              <a:spcBef>
                <a:spcPct val="20000"/>
              </a:spcBef>
              <a:spcAft>
                <a:spcPts val="600"/>
              </a:spcAft>
              <a:buClr>
                <a:srgbClr val="D2002E"/>
              </a:buClr>
              <a:buSzTx/>
              <a:buNone/>
              <a:tabLst/>
              <a:defRPr/>
            </a:pPr>
            <a:r>
              <a:rPr kumimoji="0" lang="en-GB" sz="15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Overall, the Model was able to simulate the observed values with good accuracy during validation. Generally, </a:t>
            </a:r>
            <a:r>
              <a:rPr kumimoji="0" lang="en-GB" sz="15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AquaCrop</a:t>
            </a:r>
            <a:r>
              <a:rPr kumimoji="0" lang="en-GB" sz="15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can be applicable in the study region, due to overall good performance. Validation for other regions are recommended.</a:t>
            </a:r>
          </a:p>
        </p:txBody>
      </p:sp>
      <p:pic>
        <p:nvPicPr>
          <p:cNvPr id="3" name="Picture 2">
            <a:extLst>
              <a:ext uri="{FF2B5EF4-FFF2-40B4-BE49-F238E27FC236}">
                <a16:creationId xmlns:a16="http://schemas.microsoft.com/office/drawing/2014/main" id="{8FB0640B-E953-9859-099C-7AD38D3C3AD4}"/>
              </a:ext>
            </a:extLst>
          </p:cNvPr>
          <p:cNvPicPr>
            <a:picLocks noChangeAspect="1"/>
          </p:cNvPicPr>
          <p:nvPr/>
        </p:nvPicPr>
        <p:blipFill rotWithShape="1">
          <a:blip r:embed="rId2"/>
          <a:srcRect l="20214" t="27428" r="41500" b="8826"/>
          <a:stretch/>
        </p:blipFill>
        <p:spPr>
          <a:xfrm>
            <a:off x="6276703" y="623578"/>
            <a:ext cx="5375366" cy="5664011"/>
          </a:xfrm>
          <a:prstGeom prst="rect">
            <a:avLst/>
          </a:prstGeom>
        </p:spPr>
      </p:pic>
      <p:graphicFrame>
        <p:nvGraphicFramePr>
          <p:cNvPr id="8" name="Table 7">
            <a:extLst>
              <a:ext uri="{FF2B5EF4-FFF2-40B4-BE49-F238E27FC236}">
                <a16:creationId xmlns:a16="http://schemas.microsoft.com/office/drawing/2014/main" id="{C1A3C7E5-1594-A390-3C33-7F84BE0C89A6}"/>
              </a:ext>
            </a:extLst>
          </p:cNvPr>
          <p:cNvGraphicFramePr>
            <a:graphicFrameLocks noGrp="1"/>
          </p:cNvGraphicFramePr>
          <p:nvPr/>
        </p:nvGraphicFramePr>
        <p:xfrm>
          <a:off x="319658" y="623578"/>
          <a:ext cx="5671186" cy="2702883"/>
        </p:xfrm>
        <a:graphic>
          <a:graphicData uri="http://schemas.openxmlformats.org/drawingml/2006/table">
            <a:tbl>
              <a:tblPr firstRow="1" firstCol="1" bandRow="1"/>
              <a:tblGrid>
                <a:gridCol w="664679">
                  <a:extLst>
                    <a:ext uri="{9D8B030D-6E8A-4147-A177-3AD203B41FA5}">
                      <a16:colId xmlns:a16="http://schemas.microsoft.com/office/drawing/2014/main" val="2058361431"/>
                    </a:ext>
                  </a:extLst>
                </a:gridCol>
                <a:gridCol w="510389">
                  <a:extLst>
                    <a:ext uri="{9D8B030D-6E8A-4147-A177-3AD203B41FA5}">
                      <a16:colId xmlns:a16="http://schemas.microsoft.com/office/drawing/2014/main" val="4074723611"/>
                    </a:ext>
                  </a:extLst>
                </a:gridCol>
                <a:gridCol w="898754">
                  <a:extLst>
                    <a:ext uri="{9D8B030D-6E8A-4147-A177-3AD203B41FA5}">
                      <a16:colId xmlns:a16="http://schemas.microsoft.com/office/drawing/2014/main" val="2813615820"/>
                    </a:ext>
                  </a:extLst>
                </a:gridCol>
                <a:gridCol w="899341">
                  <a:extLst>
                    <a:ext uri="{9D8B030D-6E8A-4147-A177-3AD203B41FA5}">
                      <a16:colId xmlns:a16="http://schemas.microsoft.com/office/drawing/2014/main" val="4093415360"/>
                    </a:ext>
                  </a:extLst>
                </a:gridCol>
                <a:gridCol w="899341">
                  <a:extLst>
                    <a:ext uri="{9D8B030D-6E8A-4147-A177-3AD203B41FA5}">
                      <a16:colId xmlns:a16="http://schemas.microsoft.com/office/drawing/2014/main" val="2184329944"/>
                    </a:ext>
                  </a:extLst>
                </a:gridCol>
                <a:gridCol w="899341">
                  <a:extLst>
                    <a:ext uri="{9D8B030D-6E8A-4147-A177-3AD203B41FA5}">
                      <a16:colId xmlns:a16="http://schemas.microsoft.com/office/drawing/2014/main" val="1799471038"/>
                    </a:ext>
                  </a:extLst>
                </a:gridCol>
                <a:gridCol w="899341">
                  <a:extLst>
                    <a:ext uri="{9D8B030D-6E8A-4147-A177-3AD203B41FA5}">
                      <a16:colId xmlns:a16="http://schemas.microsoft.com/office/drawing/2014/main" val="1027213881"/>
                    </a:ext>
                  </a:extLst>
                </a:gridCol>
              </a:tblGrid>
              <a:tr h="573073">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Year and treatment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 obs ± variability</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 sim</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Absolute difference, tonne ha</a:t>
                      </a:r>
                      <a:r>
                        <a:rPr lang="en-GB" sz="1000" kern="100"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3030" indent="-113030"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Relative error, %</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0090837"/>
                  </a:ext>
                </a:extLst>
              </a:tr>
              <a:tr h="176902">
                <a:tc rowSpan="4">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Validated years</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4.9 ± 0.49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10.2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0981483"/>
                  </a:ext>
                </a:extLst>
              </a:tr>
              <a:tr h="176902">
                <a:tc vMerge="1">
                  <a:txBody>
                    <a:bodyPr/>
                    <a:lstStyle/>
                    <a:p>
                      <a:endParaRPr lang="en-GB"/>
                    </a:p>
                  </a:txBody>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3.47 ± 0.4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3.82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0.35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10.0</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7436254"/>
                  </a:ext>
                </a:extLst>
              </a:tr>
              <a:tr h="176902">
                <a:tc vMerge="1">
                  <a:txBody>
                    <a:bodyPr/>
                    <a:lstStyle/>
                    <a:p>
                      <a:endParaRPr lang="en-GB"/>
                    </a:p>
                  </a:txBody>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2018</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4.9 ± 0.38</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5.37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0.47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9.5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0881325"/>
                  </a:ext>
                </a:extLst>
              </a:tr>
              <a:tr h="176902">
                <a:tc vMerge="1">
                  <a:txBody>
                    <a:bodyPr/>
                    <a:lstStyle/>
                    <a:p>
                      <a:endParaRPr lang="en-GB"/>
                    </a:p>
                  </a:txBody>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3.99 ± 0.5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4.34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0.35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8.7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7066021"/>
                  </a:ext>
                </a:extLst>
              </a:tr>
              <a:tr h="176902">
                <a:tc rowSpan="6">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Calibrated years</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2021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2.37 ± 0.35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7.17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6394525"/>
                  </a:ext>
                </a:extLst>
              </a:tr>
              <a:tr h="176902">
                <a:tc vMerge="1">
                  <a:txBody>
                    <a:bodyPr/>
                    <a:lstStyle/>
                    <a:p>
                      <a:endParaRPr lang="en-GB"/>
                    </a:p>
                  </a:txBody>
                  <a:tcPr/>
                </a:tc>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2.58 ± 0.2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2.74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7908031"/>
                  </a:ext>
                </a:extLst>
              </a:tr>
              <a:tr h="176902">
                <a:tc vMerge="1">
                  <a:txBody>
                    <a:bodyPr/>
                    <a:lstStyle/>
                    <a:p>
                      <a:endParaRPr lang="en-GB"/>
                    </a:p>
                  </a:txBody>
                  <a:tcPr/>
                </a:tc>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NI</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1.03 ± 0.28</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1.19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15.5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6821804"/>
                  </a:ext>
                </a:extLst>
              </a:tr>
              <a:tr h="176902">
                <a:tc vMerge="1">
                  <a:txBody>
                    <a:bodyPr/>
                    <a:lstStyle/>
                    <a:p>
                      <a:endParaRPr lang="en-GB"/>
                    </a:p>
                  </a:txBody>
                  <a:tcPr/>
                </a:tc>
                <a:tc rowSpan="3">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2022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2.80 ± 0.36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8.2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8152523"/>
                  </a:ext>
                </a:extLst>
              </a:tr>
              <a:tr h="176902">
                <a:tc vMerge="1">
                  <a:txBody>
                    <a:bodyPr/>
                    <a:lstStyle/>
                    <a:p>
                      <a:endParaRPr lang="en-GB"/>
                    </a:p>
                  </a:txBody>
                  <a:tcPr/>
                </a:tc>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3.8 ± 0.26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5.26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0413072"/>
                  </a:ext>
                </a:extLst>
              </a:tr>
              <a:tr h="176902">
                <a:tc vMerge="1">
                  <a:txBody>
                    <a:bodyPr/>
                    <a:lstStyle/>
                    <a:p>
                      <a:endParaRPr lang="en-GB"/>
                    </a:p>
                  </a:txBody>
                  <a:tcPr/>
                </a:tc>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NI</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 ± 0.29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1.44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10.7</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2621342"/>
                  </a:ext>
                </a:extLst>
              </a:tr>
            </a:tbl>
          </a:graphicData>
        </a:graphic>
      </p:graphicFrame>
      <p:graphicFrame>
        <p:nvGraphicFramePr>
          <p:cNvPr id="10" name="Table 9">
            <a:extLst>
              <a:ext uri="{FF2B5EF4-FFF2-40B4-BE49-F238E27FC236}">
                <a16:creationId xmlns:a16="http://schemas.microsoft.com/office/drawing/2014/main" id="{CB5C2BF5-6101-C6CD-6886-D85B4B6ED43F}"/>
              </a:ext>
            </a:extLst>
          </p:cNvPr>
          <p:cNvGraphicFramePr>
            <a:graphicFrameLocks noGrp="1"/>
          </p:cNvGraphicFramePr>
          <p:nvPr/>
        </p:nvGraphicFramePr>
        <p:xfrm>
          <a:off x="337457" y="4293548"/>
          <a:ext cx="5577841" cy="2427927"/>
        </p:xfrm>
        <a:graphic>
          <a:graphicData uri="http://schemas.openxmlformats.org/drawingml/2006/table">
            <a:tbl>
              <a:tblPr firstRow="1" firstCol="1" bandRow="1"/>
              <a:tblGrid>
                <a:gridCol w="567659">
                  <a:extLst>
                    <a:ext uri="{9D8B030D-6E8A-4147-A177-3AD203B41FA5}">
                      <a16:colId xmlns:a16="http://schemas.microsoft.com/office/drawing/2014/main" val="3169691423"/>
                    </a:ext>
                  </a:extLst>
                </a:gridCol>
                <a:gridCol w="905298">
                  <a:extLst>
                    <a:ext uri="{9D8B030D-6E8A-4147-A177-3AD203B41FA5}">
                      <a16:colId xmlns:a16="http://schemas.microsoft.com/office/drawing/2014/main" val="3279619651"/>
                    </a:ext>
                  </a:extLst>
                </a:gridCol>
                <a:gridCol w="922446">
                  <a:extLst>
                    <a:ext uri="{9D8B030D-6E8A-4147-A177-3AD203B41FA5}">
                      <a16:colId xmlns:a16="http://schemas.microsoft.com/office/drawing/2014/main" val="1221111957"/>
                    </a:ext>
                  </a:extLst>
                </a:gridCol>
                <a:gridCol w="1257128">
                  <a:extLst>
                    <a:ext uri="{9D8B030D-6E8A-4147-A177-3AD203B41FA5}">
                      <a16:colId xmlns:a16="http://schemas.microsoft.com/office/drawing/2014/main" val="3214054812"/>
                    </a:ext>
                  </a:extLst>
                </a:gridCol>
                <a:gridCol w="1257128">
                  <a:extLst>
                    <a:ext uri="{9D8B030D-6E8A-4147-A177-3AD203B41FA5}">
                      <a16:colId xmlns:a16="http://schemas.microsoft.com/office/drawing/2014/main" val="1431084581"/>
                    </a:ext>
                  </a:extLst>
                </a:gridCol>
                <a:gridCol w="668182">
                  <a:extLst>
                    <a:ext uri="{9D8B030D-6E8A-4147-A177-3AD203B41FA5}">
                      <a16:colId xmlns:a16="http://schemas.microsoft.com/office/drawing/2014/main" val="53336830"/>
                    </a:ext>
                  </a:extLst>
                </a:gridCol>
              </a:tblGrid>
              <a:tr h="590550">
                <a:tc gridSpan="2">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Year and treatment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Y </a:t>
                      </a:r>
                      <a:r>
                        <a:rPr lang="en-GB" sz="10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obs</a:t>
                      </a: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variability</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 sim</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Absolute difference, tonne ha</a:t>
                      </a:r>
                      <a:r>
                        <a:rPr lang="en-GB" sz="1000" kern="100" baseline="30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Relative error, % </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5484284"/>
                  </a:ext>
                </a:extLst>
              </a:tr>
              <a:tr h="196850">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1.7 ± 0.5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5785115"/>
                  </a:ext>
                </a:extLst>
              </a:tr>
              <a:tr h="196850">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2.3 ± 0.4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11.2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1037698"/>
                  </a:ext>
                </a:extLst>
              </a:tr>
              <a:tr h="196850">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2018</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2.4 ± 0.5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2.65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9.43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5506835"/>
                  </a:ext>
                </a:extLst>
              </a:tr>
              <a:tr h="196850">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2.21 ± 0.4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2.49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0.28</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11.2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9064851"/>
                  </a:ext>
                </a:extLst>
              </a:tr>
              <a:tr h="196850">
                <a:tc rowSpan="2">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2021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1.34 ± 0.4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1.57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14.6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13913"/>
                  </a:ext>
                </a:extLst>
              </a:tr>
              <a:tr h="196850">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NI</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0.33 ± 0.2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0106043"/>
                  </a:ext>
                </a:extLst>
              </a:tr>
              <a:tr h="196850">
                <a:tc rowSpan="3">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2022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2.16 ± 0.4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2.34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0.18</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7.6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0032349"/>
                  </a:ext>
                </a:extLst>
              </a:tr>
              <a:tr h="196850">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 ± 0.2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2.65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0.15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5.7</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8747969"/>
                  </a:ext>
                </a:extLst>
              </a:tr>
              <a:tr h="196850">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NI</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0.69 ± 0.3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0.93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0.24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25.8</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6862847"/>
                  </a:ext>
                </a:extLst>
              </a:tr>
            </a:tbl>
          </a:graphicData>
        </a:graphic>
      </p:graphicFrame>
    </p:spTree>
    <p:extLst>
      <p:ext uri="{BB962C8B-B14F-4D97-AF65-F5344CB8AC3E}">
        <p14:creationId xmlns:p14="http://schemas.microsoft.com/office/powerpoint/2010/main" val="253342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D52031-1B43-20D5-0AE7-796A5C4F41CA}"/>
              </a:ext>
            </a:extLst>
          </p:cNvPr>
          <p:cNvSpPr>
            <a:spLocks noGrp="1"/>
          </p:cNvSpPr>
          <p:nvPr>
            <p:ph type="sldNum" sz="quarter" idx="12"/>
          </p:nvPr>
        </p:nvSpPr>
        <p:spPr/>
        <p:txBody>
          <a:bodyPr/>
          <a:lstStyle/>
          <a:p>
            <a:fld id="{2D1916D9-BAC2-41B4-8391-7DEA4ABA0246}" type="slidenum">
              <a:rPr lang="en-GB" smtClean="0"/>
              <a:t>11</a:t>
            </a:fld>
            <a:endParaRPr lang="en-GB"/>
          </a:p>
        </p:txBody>
      </p:sp>
      <p:sp>
        <p:nvSpPr>
          <p:cNvPr id="10" name="TextBox 9">
            <a:extLst>
              <a:ext uri="{FF2B5EF4-FFF2-40B4-BE49-F238E27FC236}">
                <a16:creationId xmlns:a16="http://schemas.microsoft.com/office/drawing/2014/main" id="{25A12BCB-FB75-6D85-E1D1-B4907FD59B8C}"/>
              </a:ext>
            </a:extLst>
          </p:cNvPr>
          <p:cNvSpPr txBox="1"/>
          <p:nvPr/>
        </p:nvSpPr>
        <p:spPr>
          <a:xfrm>
            <a:off x="6097524" y="267609"/>
            <a:ext cx="6094476" cy="6403100"/>
          </a:xfrm>
          <a:prstGeom prst="rect">
            <a:avLst/>
          </a:prstGeom>
          <a:noFill/>
        </p:spPr>
        <p:txBody>
          <a:bodyPr wrap="square">
            <a:spAutoFit/>
          </a:bodyPr>
          <a:lstStyle/>
          <a:p>
            <a:pPr algn="just">
              <a:lnSpc>
                <a:spcPct val="150000"/>
              </a:lnSpc>
              <a:spcAft>
                <a:spcPts val="800"/>
              </a:spcAft>
              <a:tabLst>
                <a:tab pos="1066800" algn="l"/>
              </a:tabLst>
            </a:pPr>
            <a:r>
              <a:rPr lang="en-GB" sz="1400" dirty="0">
                <a:effectLst/>
                <a:latin typeface="Times New Roman" panose="02020603050405020304" pitchFamily="18" charset="0"/>
                <a:ea typeface="Calibri" panose="020F0502020204030204" pitchFamily="34" charset="0"/>
                <a:cs typeface="Arial" panose="020B0604020202020204" pitchFamily="34" charset="0"/>
              </a:rPr>
              <a:t>First, the model was used to simulate the soybean yield under different sowing dates. This can be utilised for better decision-making by farmers in the region. The highest yield was obtained when soybean was sown on the 1</a:t>
            </a:r>
            <a:r>
              <a:rPr lang="en-GB" sz="1400" baseline="30000" dirty="0">
                <a:effectLst/>
                <a:latin typeface="Times New Roman" panose="02020603050405020304" pitchFamily="18" charset="0"/>
                <a:ea typeface="Calibri" panose="020F0502020204030204" pitchFamily="34" charset="0"/>
                <a:cs typeface="Arial" panose="020B0604020202020204" pitchFamily="34" charset="0"/>
              </a:rPr>
              <a:t>st</a:t>
            </a:r>
            <a:r>
              <a:rPr lang="en-GB" sz="1400" dirty="0">
                <a:effectLst/>
                <a:latin typeface="Times New Roman" panose="02020603050405020304" pitchFamily="18" charset="0"/>
                <a:ea typeface="Calibri" panose="020F0502020204030204" pitchFamily="34" charset="0"/>
                <a:cs typeface="Arial" panose="020B0604020202020204" pitchFamily="34" charset="0"/>
              </a:rPr>
              <a:t> April (3.2 t ha</a:t>
            </a:r>
            <a:r>
              <a:rPr lang="en-GB" sz="1400" baseline="30000" dirty="0">
                <a:effectLst/>
                <a:latin typeface="Times New Roman" panose="02020603050405020304" pitchFamily="18" charset="0"/>
                <a:ea typeface="Calibri" panose="020F0502020204030204" pitchFamily="34" charset="0"/>
                <a:cs typeface="Arial" panose="020B0604020202020204" pitchFamily="34" charset="0"/>
              </a:rPr>
              <a:t>-1</a:t>
            </a:r>
            <a:r>
              <a:rPr lang="en-GB" sz="1400" dirty="0">
                <a:effectLst/>
                <a:latin typeface="Times New Roman" panose="02020603050405020304" pitchFamily="18" charset="0"/>
                <a:ea typeface="Calibri" panose="020F0502020204030204" pitchFamily="34" charset="0"/>
                <a:cs typeface="Arial" panose="020B0604020202020204" pitchFamily="34" charset="0"/>
              </a:rPr>
              <a:t>), and the lowest when sown in mid-May (2.3 t ha</a:t>
            </a:r>
            <a:r>
              <a:rPr lang="en-GB" sz="1400" baseline="30000" dirty="0">
                <a:effectLst/>
                <a:latin typeface="Times New Roman" panose="02020603050405020304" pitchFamily="18" charset="0"/>
                <a:ea typeface="Calibri" panose="020F0502020204030204" pitchFamily="34" charset="0"/>
                <a:cs typeface="Arial" panose="020B0604020202020204" pitchFamily="34" charset="0"/>
              </a:rPr>
              <a:t>-1</a:t>
            </a:r>
            <a:r>
              <a:rPr lang="en-GB" sz="1400" dirty="0">
                <a:effectLst/>
                <a:latin typeface="Times New Roman" panose="02020603050405020304" pitchFamily="18" charset="0"/>
                <a:ea typeface="Calibri" panose="020F0502020204030204" pitchFamily="34" charset="0"/>
                <a:cs typeface="Arial" panose="020B0604020202020204" pitchFamily="34" charset="0"/>
              </a:rPr>
              <a:t>). The model showed that soybean yield benefited from earlier sowing dates (the yield increased by 14.5 %, 12.2 % and 8 % when sowing 1st April, 10th April and 20th April respectively) and the water productivity was higher (ranged between 0.79 to 1.02 kg m</a:t>
            </a:r>
            <a:r>
              <a:rPr lang="en-GB" sz="1400" baseline="30000" dirty="0">
                <a:effectLst/>
                <a:latin typeface="Times New Roman" panose="02020603050405020304" pitchFamily="18" charset="0"/>
                <a:ea typeface="Calibri" panose="020F0502020204030204" pitchFamily="34" charset="0"/>
                <a:cs typeface="Arial" panose="020B0604020202020204" pitchFamily="34" charset="0"/>
              </a:rPr>
              <a:t>3</a:t>
            </a:r>
            <a:r>
              <a:rPr lang="en-GB" sz="1400" dirty="0">
                <a:effectLst/>
                <a:latin typeface="Times New Roman" panose="02020603050405020304" pitchFamily="18" charset="0"/>
                <a:ea typeface="Calibri" panose="020F0502020204030204" pitchFamily="34" charset="0"/>
                <a:cs typeface="Arial" panose="020B0604020202020204" pitchFamily="34" charset="0"/>
              </a:rPr>
              <a:t>), and in contrast, the yield was limited by late sowing (soybean yield decreased by 18.4 % when sowing 15th May). When sown earlier, the crop is able to utilise snow water stored in the soil after spring melt. </a:t>
            </a:r>
          </a:p>
          <a:p>
            <a:pPr algn="just">
              <a:lnSpc>
                <a:spcPct val="150000"/>
              </a:lnSpc>
              <a:spcAft>
                <a:spcPts val="800"/>
              </a:spcAft>
              <a:tabLst>
                <a:tab pos="1066800" algn="l"/>
              </a:tabLst>
            </a:pPr>
            <a:r>
              <a:rPr lang="en-GB" sz="1400" dirty="0">
                <a:effectLst/>
                <a:latin typeface="Times New Roman" panose="02020603050405020304" pitchFamily="18" charset="0"/>
                <a:ea typeface="Calibri" panose="020F0502020204030204" pitchFamily="34" charset="0"/>
                <a:cs typeface="Arial" panose="020B0604020202020204" pitchFamily="34" charset="0"/>
              </a:rPr>
              <a:t>Secondly, different irrigation strategies were analysed. The crop was irrigated at different stages of development. The highest yield was obtained when the crop was irrigated three times - at flowering, during pod formation, and pod filling stages.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GB" sz="1400" dirty="0">
                <a:effectLst/>
                <a:latin typeface="Times New Roman" panose="02020603050405020304" pitchFamily="18" charset="0"/>
                <a:ea typeface="Calibri" panose="020F0502020204030204" pitchFamily="34" charset="0"/>
                <a:cs typeface="Arial" panose="020B0604020202020204" pitchFamily="34" charset="0"/>
              </a:rPr>
              <a:t>Lastly, irrigating by smaller amount of water (75 mm each application) more often (four irrigation applications instead of three) increased the yield by 14.74 % in comparison with current irrigation schedule (three irrigation applications by 100 mm each), which is less effective because of run off and crop being exposed to longer dry periods between applications.</a:t>
            </a:r>
            <a:endParaRPr lang="en-GB"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39C912C-F1E4-0A04-AB77-5E36545B2217}"/>
              </a:ext>
            </a:extLst>
          </p:cNvPr>
          <p:cNvSpPr txBox="1"/>
          <p:nvPr/>
        </p:nvSpPr>
        <p:spPr>
          <a:xfrm>
            <a:off x="972544" y="630936"/>
            <a:ext cx="5026025" cy="923330"/>
          </a:xfrm>
          <a:prstGeom prst="rect">
            <a:avLst/>
          </a:prstGeom>
          <a:noFill/>
        </p:spPr>
        <p:txBody>
          <a:bodyPr wrap="square" rtlCol="0">
            <a:spAutoFit/>
          </a:bodyPr>
          <a:lstStyle/>
          <a:p>
            <a:r>
              <a:rPr lang="en-GB" sz="1800" dirty="0">
                <a:effectLst/>
                <a:latin typeface="+mj-lt"/>
                <a:ea typeface="Yu Gothic Light" panose="020B0300000000000000" pitchFamily="34" charset="-128"/>
                <a:cs typeface="Times New Roman" panose="02020603050405020304" pitchFamily="18" charset="0"/>
              </a:rPr>
              <a:t>Modelling the effect of different scenarios of sowing dates and irrigation applications on soybean yield.   </a:t>
            </a:r>
          </a:p>
          <a:p>
            <a:endParaRPr lang="en-GB" dirty="0"/>
          </a:p>
        </p:txBody>
      </p:sp>
      <p:graphicFrame>
        <p:nvGraphicFramePr>
          <p:cNvPr id="5" name="Table 4">
            <a:extLst>
              <a:ext uri="{FF2B5EF4-FFF2-40B4-BE49-F238E27FC236}">
                <a16:creationId xmlns:a16="http://schemas.microsoft.com/office/drawing/2014/main" id="{C30EF479-77BA-C868-E454-38CCA5C42897}"/>
              </a:ext>
            </a:extLst>
          </p:cNvPr>
          <p:cNvGraphicFramePr>
            <a:graphicFrameLocks noGrp="1"/>
          </p:cNvGraphicFramePr>
          <p:nvPr/>
        </p:nvGraphicFramePr>
        <p:xfrm>
          <a:off x="789148" y="1375954"/>
          <a:ext cx="5209421" cy="5242558"/>
        </p:xfrm>
        <a:graphic>
          <a:graphicData uri="http://schemas.openxmlformats.org/drawingml/2006/table">
            <a:tbl>
              <a:tblPr firstRow="1" firstCol="1" bandRow="1"/>
              <a:tblGrid>
                <a:gridCol w="548928">
                  <a:extLst>
                    <a:ext uri="{9D8B030D-6E8A-4147-A177-3AD203B41FA5}">
                      <a16:colId xmlns:a16="http://schemas.microsoft.com/office/drawing/2014/main" val="2326711726"/>
                    </a:ext>
                  </a:extLst>
                </a:gridCol>
                <a:gridCol w="977403">
                  <a:extLst>
                    <a:ext uri="{9D8B030D-6E8A-4147-A177-3AD203B41FA5}">
                      <a16:colId xmlns:a16="http://schemas.microsoft.com/office/drawing/2014/main" val="2580865950"/>
                    </a:ext>
                  </a:extLst>
                </a:gridCol>
                <a:gridCol w="455442">
                  <a:extLst>
                    <a:ext uri="{9D8B030D-6E8A-4147-A177-3AD203B41FA5}">
                      <a16:colId xmlns:a16="http://schemas.microsoft.com/office/drawing/2014/main" val="135250844"/>
                    </a:ext>
                  </a:extLst>
                </a:gridCol>
                <a:gridCol w="764664">
                  <a:extLst>
                    <a:ext uri="{9D8B030D-6E8A-4147-A177-3AD203B41FA5}">
                      <a16:colId xmlns:a16="http://schemas.microsoft.com/office/drawing/2014/main" val="3919892276"/>
                    </a:ext>
                  </a:extLst>
                </a:gridCol>
                <a:gridCol w="873131">
                  <a:extLst>
                    <a:ext uri="{9D8B030D-6E8A-4147-A177-3AD203B41FA5}">
                      <a16:colId xmlns:a16="http://schemas.microsoft.com/office/drawing/2014/main" val="2955038946"/>
                    </a:ext>
                  </a:extLst>
                </a:gridCol>
                <a:gridCol w="874329">
                  <a:extLst>
                    <a:ext uri="{9D8B030D-6E8A-4147-A177-3AD203B41FA5}">
                      <a16:colId xmlns:a16="http://schemas.microsoft.com/office/drawing/2014/main" val="1351913114"/>
                    </a:ext>
                  </a:extLst>
                </a:gridCol>
                <a:gridCol w="715524">
                  <a:extLst>
                    <a:ext uri="{9D8B030D-6E8A-4147-A177-3AD203B41FA5}">
                      <a16:colId xmlns:a16="http://schemas.microsoft.com/office/drawing/2014/main" val="2557634833"/>
                    </a:ext>
                  </a:extLst>
                </a:gridCol>
              </a:tblGrid>
              <a:tr h="720951">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 Scenario</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Irrigation scenario details</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Sowing date  </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Number of irrigation applications</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Total irrigation (mm)</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Dry yield (t ha</a:t>
                      </a:r>
                      <a:r>
                        <a:rPr lang="en-GB" sz="9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900">
                          <a:effectLst/>
                          <a:latin typeface="Times New Roman" panose="02020603050405020304" pitchFamily="18" charset="0"/>
                          <a:ea typeface="Calibri" panose="020F0502020204030204" pitchFamily="34" charset="0"/>
                          <a:cs typeface="Arial" panose="020B0604020202020204" pitchFamily="34" charset="0"/>
                        </a:rPr>
                        <a:t>)</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WP (kg m</a:t>
                      </a:r>
                      <a:r>
                        <a:rPr lang="en-GB" sz="900" baseline="30000">
                          <a:effectLst/>
                          <a:latin typeface="Times New Roman" panose="02020603050405020304" pitchFamily="18" charset="0"/>
                          <a:ea typeface="Calibri" panose="020F0502020204030204" pitchFamily="34" charset="0"/>
                          <a:cs typeface="Arial" panose="020B0604020202020204" pitchFamily="34" charset="0"/>
                        </a:rPr>
                        <a:t>3</a:t>
                      </a:r>
                      <a:r>
                        <a:rPr lang="en-GB" sz="900">
                          <a:effectLst/>
                          <a:latin typeface="Times New Roman" panose="02020603050405020304" pitchFamily="18" charset="0"/>
                          <a:ea typeface="Calibri" panose="020F0502020204030204" pitchFamily="34" charset="0"/>
                          <a:cs typeface="Arial" panose="020B0604020202020204" pitchFamily="34" charset="0"/>
                        </a:rPr>
                        <a:t>)</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9625004"/>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at flowering (day 49), pod formation (day 74), pod filling (day 105)</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2.822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0.67</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94203"/>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01.04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3.232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1.02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5141500"/>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10.04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3.165</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0.88</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803350"/>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20.04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3.047</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0.79</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5597005"/>
                  </a:ext>
                </a:extLst>
              </a:tr>
              <a:tr h="329151">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5</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15.05</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0.31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318158"/>
                  </a:ext>
                </a:extLst>
              </a:tr>
              <a:tr h="471751">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6</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Flowering and pod formation</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2.70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0.89</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4931268"/>
                  </a:ext>
                </a:extLst>
              </a:tr>
              <a:tr h="471751">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7</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Flowering and pod filling</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0.63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6166511"/>
                  </a:ext>
                </a:extLst>
              </a:tr>
              <a:tr h="471751">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8</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Pod formation and pod filling</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1.8</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0.49</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1790627"/>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9</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Flowering</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4180471"/>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Pod formation</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0.3</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7123926"/>
                  </a:ext>
                </a:extLst>
              </a:tr>
              <a:tr h="222550">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Pod filling</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100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0</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7520888"/>
                  </a:ext>
                </a:extLst>
              </a:tr>
              <a:tr h="1219353">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12</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At flowering(day 45),before pod (60),pod formation(80), pod filling(105).</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28.04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4</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300 (75 mm each application)</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a:effectLst/>
                          <a:latin typeface="Times New Roman" panose="02020603050405020304" pitchFamily="18" charset="0"/>
                          <a:ea typeface="Calibri" panose="020F0502020204030204" pitchFamily="34" charset="0"/>
                          <a:cs typeface="Arial" panose="020B0604020202020204" pitchFamily="34" charset="0"/>
                        </a:rPr>
                        <a:t>3.21</a:t>
                      </a:r>
                      <a:endParaRPr lang="en-GB" sz="100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tabLst>
                          <a:tab pos="1066800" algn="l"/>
                        </a:tabLst>
                      </a:pPr>
                      <a:r>
                        <a:rPr lang="en-GB" sz="900" dirty="0">
                          <a:effectLst/>
                          <a:latin typeface="Times New Roman" panose="02020603050405020304" pitchFamily="18" charset="0"/>
                          <a:ea typeface="Calibri" panose="020F0502020204030204" pitchFamily="34" charset="0"/>
                          <a:cs typeface="Arial" panose="020B0604020202020204" pitchFamily="34" charset="0"/>
                        </a:rPr>
                        <a:t>0.93</a:t>
                      </a:r>
                      <a:endParaRPr lang="en-GB" sz="1000" dirty="0">
                        <a:effectLst/>
                        <a:latin typeface="Calibri" panose="020F0502020204030204" pitchFamily="34" charset="0"/>
                        <a:ea typeface="Calibri" panose="020F0502020204030204" pitchFamily="34" charset="0"/>
                        <a:cs typeface="Arial" panose="020B0604020202020204" pitchFamily="34" charset="0"/>
                      </a:endParaRPr>
                    </a:p>
                  </a:txBody>
                  <a:tcPr marL="62051" marR="62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3263288"/>
                  </a:ext>
                </a:extLst>
              </a:tr>
            </a:tbl>
          </a:graphicData>
        </a:graphic>
      </p:graphicFrame>
    </p:spTree>
    <p:extLst>
      <p:ext uri="{BB962C8B-B14F-4D97-AF65-F5344CB8AC3E}">
        <p14:creationId xmlns:p14="http://schemas.microsoft.com/office/powerpoint/2010/main" val="53492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896B-49E1-6C89-E085-02BD884EC09A}"/>
              </a:ext>
            </a:extLst>
          </p:cNvPr>
          <p:cNvSpPr>
            <a:spLocks noGrp="1"/>
          </p:cNvSpPr>
          <p:nvPr>
            <p:ph type="title"/>
          </p:nvPr>
        </p:nvSpPr>
        <p:spPr>
          <a:xfrm>
            <a:off x="375012" y="338999"/>
            <a:ext cx="5489394" cy="1325563"/>
          </a:xfrm>
        </p:spPr>
        <p:txBody>
          <a:bodyPr>
            <a:noAutofit/>
          </a:bodyPr>
          <a:lstStyle/>
          <a:p>
            <a:pPr algn="just">
              <a:lnSpc>
                <a:spcPct val="150000"/>
              </a:lnSpc>
              <a:spcAft>
                <a:spcPts val="800"/>
              </a:spcAft>
            </a:pPr>
            <a:r>
              <a:rPr lang="en-GB" sz="1400" dirty="0">
                <a:effectLst/>
                <a:latin typeface="Times New Roman" panose="02020603050405020304" pitchFamily="18" charset="0"/>
                <a:ea typeface="Calibri" panose="020F0502020204030204" pitchFamily="34" charset="0"/>
                <a:cs typeface="Arial" panose="020B0604020202020204" pitchFamily="34" charset="0"/>
              </a:rPr>
              <a:t>Model sensitivity test of yield, t ha </a:t>
            </a:r>
            <a:r>
              <a:rPr lang="en-GB" sz="1400" baseline="30000" dirty="0">
                <a:effectLst/>
                <a:latin typeface="Times New Roman" panose="02020603050405020304" pitchFamily="18" charset="0"/>
                <a:ea typeface="Calibri" panose="020F0502020204030204" pitchFamily="34" charset="0"/>
                <a:cs typeface="Arial" panose="020B0604020202020204" pitchFamily="34" charset="0"/>
              </a:rPr>
              <a:t>.1</a:t>
            </a:r>
            <a:r>
              <a:rPr lang="en-GB" sz="1400" dirty="0">
                <a:effectLst/>
                <a:latin typeface="Times New Roman" panose="02020603050405020304" pitchFamily="18" charset="0"/>
                <a:ea typeface="Calibri" panose="020F0502020204030204" pitchFamily="34" charset="0"/>
                <a:cs typeface="Arial" panose="020B0604020202020204" pitchFamily="34" charset="0"/>
              </a:rPr>
              <a:t> to temperature and precipitation change based on 2022 weather data for </a:t>
            </a:r>
            <a:r>
              <a:rPr lang="en-GB" sz="1400" dirty="0" err="1">
                <a:effectLst/>
                <a:latin typeface="Times New Roman" panose="02020603050405020304" pitchFamily="18" charset="0"/>
                <a:ea typeface="Calibri" panose="020F0502020204030204" pitchFamily="34" charset="0"/>
                <a:cs typeface="Arial" panose="020B0604020202020204" pitchFamily="34" charset="0"/>
              </a:rPr>
              <a:t>Jansaya</a:t>
            </a:r>
            <a:r>
              <a:rPr lang="en-GB" sz="1400" dirty="0">
                <a:effectLst/>
                <a:latin typeface="Times New Roman" panose="02020603050405020304" pitchFamily="18" charset="0"/>
                <a:ea typeface="Calibri" panose="020F0502020204030204" pitchFamily="34" charset="0"/>
                <a:cs typeface="Arial" panose="020B0604020202020204" pitchFamily="34" charset="0"/>
              </a:rPr>
              <a:t> (RMSE for furrow treatment = 0.26, RMSE for NI = 0.22) and </a:t>
            </a:r>
            <a:r>
              <a:rPr lang="en-GB" sz="1400" dirty="0" err="1">
                <a:effectLst/>
                <a:latin typeface="Times New Roman" panose="02020603050405020304" pitchFamily="18" charset="0"/>
                <a:ea typeface="Calibri" panose="020F0502020204030204" pitchFamily="34" charset="0"/>
                <a:cs typeface="Arial" panose="020B0604020202020204" pitchFamily="34" charset="0"/>
              </a:rPr>
              <a:t>Ivushka</a:t>
            </a:r>
            <a:r>
              <a:rPr lang="en-GB" sz="1400" dirty="0">
                <a:effectLst/>
                <a:latin typeface="Times New Roman" panose="02020603050405020304" pitchFamily="18" charset="0"/>
                <a:ea typeface="Calibri" panose="020F0502020204030204" pitchFamily="34" charset="0"/>
                <a:cs typeface="Arial" panose="020B0604020202020204" pitchFamily="34" charset="0"/>
              </a:rPr>
              <a:t> cultivars (RMSE for furrow treatment = 0.18, RMSE for NI = 0.24). </a:t>
            </a:r>
            <a:endParaRPr lang="en-GB" sz="14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7BB73690-1B69-6957-C5C2-9A86F501207A}"/>
              </a:ext>
            </a:extLst>
          </p:cNvPr>
          <p:cNvGraphicFramePr>
            <a:graphicFrameLocks noGrp="1"/>
          </p:cNvGraphicFramePr>
          <p:nvPr>
            <p:ph idx="1"/>
          </p:nvPr>
        </p:nvGraphicFramePr>
        <p:xfrm>
          <a:off x="6096000" y="470263"/>
          <a:ext cx="5489394" cy="6229962"/>
        </p:xfrm>
        <a:graphic>
          <a:graphicData uri="http://schemas.openxmlformats.org/drawingml/2006/table">
            <a:tbl>
              <a:tblPr firstRow="1" firstCol="1" bandRow="1"/>
              <a:tblGrid>
                <a:gridCol w="1111691">
                  <a:extLst>
                    <a:ext uri="{9D8B030D-6E8A-4147-A177-3AD203B41FA5}">
                      <a16:colId xmlns:a16="http://schemas.microsoft.com/office/drawing/2014/main" val="174849443"/>
                    </a:ext>
                  </a:extLst>
                </a:gridCol>
                <a:gridCol w="1010519">
                  <a:extLst>
                    <a:ext uri="{9D8B030D-6E8A-4147-A177-3AD203B41FA5}">
                      <a16:colId xmlns:a16="http://schemas.microsoft.com/office/drawing/2014/main" val="3617647000"/>
                    </a:ext>
                  </a:extLst>
                </a:gridCol>
                <a:gridCol w="858456">
                  <a:extLst>
                    <a:ext uri="{9D8B030D-6E8A-4147-A177-3AD203B41FA5}">
                      <a16:colId xmlns:a16="http://schemas.microsoft.com/office/drawing/2014/main" val="651221392"/>
                    </a:ext>
                  </a:extLst>
                </a:gridCol>
                <a:gridCol w="858456">
                  <a:extLst>
                    <a:ext uri="{9D8B030D-6E8A-4147-A177-3AD203B41FA5}">
                      <a16:colId xmlns:a16="http://schemas.microsoft.com/office/drawing/2014/main" val="2223038427"/>
                    </a:ext>
                  </a:extLst>
                </a:gridCol>
                <a:gridCol w="825136">
                  <a:extLst>
                    <a:ext uri="{9D8B030D-6E8A-4147-A177-3AD203B41FA5}">
                      <a16:colId xmlns:a16="http://schemas.microsoft.com/office/drawing/2014/main" val="1353815576"/>
                    </a:ext>
                  </a:extLst>
                </a:gridCol>
                <a:gridCol w="825136">
                  <a:extLst>
                    <a:ext uri="{9D8B030D-6E8A-4147-A177-3AD203B41FA5}">
                      <a16:colId xmlns:a16="http://schemas.microsoft.com/office/drawing/2014/main" val="2182941246"/>
                    </a:ext>
                  </a:extLst>
                </a:gridCol>
              </a:tblGrid>
              <a:tr h="719607">
                <a:tc>
                  <a:txBody>
                    <a:bodyPr/>
                    <a:lstStyle/>
                    <a:p>
                      <a:pP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GB" sz="1000" kern="100" dirty="0">
                        <a:effectLst/>
                        <a:latin typeface="Calibri" panose="020F0502020204030204" pitchFamily="34" charset="0"/>
                        <a:cs typeface="Arial" panose="020B0604020202020204" pitchFamily="34" charset="0"/>
                      </a:endParaRPr>
                    </a:p>
                  </a:txBody>
                  <a:tcPr marL="47902" marR="479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2022 precipitation</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 less Precipitation all growing season</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 less Precipitation in May.Jun</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 less Precipitation </a:t>
                      </a:r>
                      <a:r>
                        <a:rPr lang="en-GB" sz="1000" kern="1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Jul.Aug</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538199"/>
                  </a:ext>
                </a:extLst>
              </a:tr>
              <a:tr h="371117">
                <a:tc rowSpan="2">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 cultivar Yield, </a:t>
                      </a:r>
                      <a:r>
                        <a:rPr lang="en-GB" sz="1000" kern="100">
                          <a:effectLst/>
                          <a:latin typeface="Times New Roman" panose="02020603050405020304" pitchFamily="18" charset="0"/>
                          <a:ea typeface="Calibri" panose="020F0502020204030204" pitchFamily="34" charset="0"/>
                          <a:cs typeface="Arial" panose="020B0604020202020204" pitchFamily="34" charset="0"/>
                        </a:rPr>
                        <a:t>t ha </a:t>
                      </a:r>
                      <a:r>
                        <a:rPr lang="en-GB" sz="1000" kern="1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1000" kern="100">
                          <a:effectLst/>
                          <a:latin typeface="Times New Roman" panose="02020603050405020304" pitchFamily="18" charset="0"/>
                          <a:ea typeface="Calibri" panose="020F0502020204030204" pitchFamily="34" charset="0"/>
                          <a:cs typeface="Arial" panose="020B0604020202020204" pitchFamily="34" charset="0"/>
                        </a:rPr>
                        <a:t> </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air temperature increase (+2 °C)</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Furrow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2.822</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2.775</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2.796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2.799</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1013162"/>
                  </a:ext>
                </a:extLst>
              </a:tr>
              <a:tr h="518895">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1.34</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1.22</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1.27</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1.34</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0680050"/>
                  </a:ext>
                </a:extLst>
              </a:tr>
              <a:tr h="301597">
                <a:tc rowSpan="2">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 cultivar Yield, </a:t>
                      </a:r>
                      <a:r>
                        <a:rPr lang="en-GB" sz="1000" kern="100">
                          <a:effectLst/>
                          <a:latin typeface="Times New Roman" panose="02020603050405020304" pitchFamily="18" charset="0"/>
                          <a:ea typeface="Calibri" panose="020F0502020204030204" pitchFamily="34" charset="0"/>
                          <a:cs typeface="Arial" panose="020B0604020202020204" pitchFamily="34" charset="0"/>
                        </a:rPr>
                        <a:t>t ha </a:t>
                      </a:r>
                      <a:r>
                        <a:rPr lang="en-GB" sz="1000" kern="1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1000" kern="100">
                          <a:effectLst/>
                          <a:latin typeface="Times New Roman" panose="02020603050405020304" pitchFamily="18" charset="0"/>
                          <a:ea typeface="Calibri" panose="020F0502020204030204" pitchFamily="34" charset="0"/>
                          <a:cs typeface="Arial" panose="020B0604020202020204" pitchFamily="34" charset="0"/>
                        </a:rPr>
                        <a:t> </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2022 observed air Temperature</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Furrow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3.068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3.014</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3.036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3.036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6190113"/>
                  </a:ext>
                </a:extLst>
              </a:tr>
              <a:tr h="588414">
                <a:tc vMerge="1">
                  <a:txBody>
                    <a:bodyPr/>
                    <a:lstStyle/>
                    <a:p>
                      <a:endParaRPr lang="en-GB"/>
                    </a:p>
                  </a:txBody>
                  <a:tcPr/>
                </a:tc>
                <a:tc>
                  <a:txBody>
                    <a:bodyPr/>
                    <a:lstStyle/>
                    <a:p>
                      <a:pP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irrigation </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1.44</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1.26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1.33</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1.33</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206123"/>
                  </a:ext>
                </a:extLst>
              </a:tr>
              <a:tr h="301597">
                <a:tc rowSpan="2">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 cultivar Yield, </a:t>
                      </a:r>
                      <a:r>
                        <a:rPr lang="en-GB" sz="1000" kern="100">
                          <a:effectLst/>
                          <a:latin typeface="Times New Roman" panose="02020603050405020304" pitchFamily="18" charset="0"/>
                          <a:ea typeface="Calibri" panose="020F0502020204030204" pitchFamily="34" charset="0"/>
                          <a:cs typeface="Arial" panose="020B0604020202020204" pitchFamily="34" charset="0"/>
                        </a:rPr>
                        <a:t>t ha </a:t>
                      </a:r>
                      <a:r>
                        <a:rPr lang="en-GB" sz="1000" kern="1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1000" kern="100">
                          <a:effectLst/>
                          <a:latin typeface="Times New Roman" panose="02020603050405020304" pitchFamily="18" charset="0"/>
                          <a:ea typeface="Calibri" panose="020F0502020204030204" pitchFamily="34" charset="0"/>
                          <a:cs typeface="Arial" panose="020B0604020202020204" pitchFamily="34" charset="0"/>
                        </a:rPr>
                        <a:t> </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air temperature decrease (-2 °C)</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Furrow irrigation </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3.643</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3.251</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3.306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3.612</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719137"/>
                  </a:ext>
                </a:extLst>
              </a:tr>
              <a:tr h="588414">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2.75</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2.389</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2.646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2.637</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0794376"/>
                  </a:ext>
                </a:extLst>
              </a:tr>
              <a:tr h="301597">
                <a:tc rowSpan="2">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Ivushka cultivar Yield, </a:t>
                      </a:r>
                      <a:r>
                        <a:rPr lang="en-GB" sz="1000" kern="100">
                          <a:effectLst/>
                          <a:latin typeface="Times New Roman" panose="02020603050405020304" pitchFamily="18" charset="0"/>
                          <a:ea typeface="Calibri" panose="020F0502020204030204" pitchFamily="34" charset="0"/>
                          <a:cs typeface="Arial" panose="020B0604020202020204" pitchFamily="34" charset="0"/>
                        </a:rPr>
                        <a:t>t ha </a:t>
                      </a:r>
                      <a:r>
                        <a:rPr lang="en-GB" sz="1000" kern="1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1000" kern="100">
                          <a:effectLst/>
                          <a:latin typeface="Times New Roman" panose="02020603050405020304" pitchFamily="18" charset="0"/>
                          <a:ea typeface="Calibri" panose="020F0502020204030204" pitchFamily="34" charset="0"/>
                          <a:cs typeface="Arial" panose="020B0604020202020204" pitchFamily="34" charset="0"/>
                        </a:rPr>
                        <a:t> </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air temperature increase (+2 °C)</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Furrow irrigation </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2.188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2.048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2.067</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2.188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9752975"/>
                  </a:ext>
                </a:extLst>
              </a:tr>
              <a:tr h="588414">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0.99</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0.74</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0.75</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0.98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7401556"/>
                  </a:ext>
                </a:extLst>
              </a:tr>
              <a:tr h="301597">
                <a:tc rowSpan="2">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Ivushka cultivar Yield, </a:t>
                      </a:r>
                      <a:r>
                        <a:rPr lang="en-GB" sz="1000" kern="100">
                          <a:effectLst/>
                          <a:latin typeface="Times New Roman" panose="02020603050405020304" pitchFamily="18" charset="0"/>
                          <a:ea typeface="Calibri" panose="020F0502020204030204" pitchFamily="34" charset="0"/>
                          <a:cs typeface="Arial" panose="020B0604020202020204" pitchFamily="34" charset="0"/>
                        </a:rPr>
                        <a:t>t ha </a:t>
                      </a:r>
                      <a:r>
                        <a:rPr lang="en-GB" sz="1000" kern="1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1000" kern="100">
                          <a:effectLst/>
                          <a:latin typeface="Times New Roman" panose="02020603050405020304" pitchFamily="18" charset="0"/>
                          <a:ea typeface="Calibri" panose="020F0502020204030204" pitchFamily="34" charset="0"/>
                          <a:cs typeface="Arial" panose="020B0604020202020204" pitchFamily="34" charset="0"/>
                        </a:rPr>
                        <a:t> </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2022 air Temperature</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Furrow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2.34</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2.217</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2.233</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2.233</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2148325"/>
                  </a:ext>
                </a:extLst>
              </a:tr>
              <a:tr h="414824">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0.96</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0.67</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0.68</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570184"/>
                  </a:ext>
                </a:extLst>
              </a:tr>
              <a:tr h="301597">
                <a:tc rowSpan="2">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Ivushka cultivar Yield, </a:t>
                      </a:r>
                      <a:r>
                        <a:rPr lang="en-GB" sz="1000" kern="100">
                          <a:effectLst/>
                          <a:latin typeface="Times New Roman" panose="02020603050405020304" pitchFamily="18" charset="0"/>
                          <a:ea typeface="Calibri" panose="020F0502020204030204" pitchFamily="34" charset="0"/>
                          <a:cs typeface="Arial" panose="020B0604020202020204" pitchFamily="34" charset="0"/>
                        </a:rPr>
                        <a:t>t ha </a:t>
                      </a:r>
                      <a:r>
                        <a:rPr lang="en-GB" sz="1000" kern="100" baseline="30000">
                          <a:effectLst/>
                          <a:latin typeface="Times New Roman" panose="02020603050405020304" pitchFamily="18" charset="0"/>
                          <a:ea typeface="Calibri" panose="020F0502020204030204" pitchFamily="34" charset="0"/>
                          <a:cs typeface="Arial" panose="020B0604020202020204" pitchFamily="34" charset="0"/>
                        </a:rPr>
                        <a:t>.1</a:t>
                      </a:r>
                      <a:r>
                        <a:rPr lang="en-GB" sz="1000" kern="100">
                          <a:effectLst/>
                          <a:latin typeface="Times New Roman" panose="02020603050405020304" pitchFamily="18" charset="0"/>
                          <a:ea typeface="Calibri" panose="020F0502020204030204" pitchFamily="34" charset="0"/>
                          <a:cs typeface="Arial" panose="020B0604020202020204" pitchFamily="34" charset="0"/>
                        </a:rPr>
                        <a:t> </a:t>
                      </a: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air temperature decrease (.2 °C)</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Furrow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2.619</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2.488</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2.507</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2.619</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137283"/>
                  </a:ext>
                </a:extLst>
              </a:tr>
              <a:tr h="588414">
                <a:tc vMerge="1">
                  <a:txBody>
                    <a:bodyPr/>
                    <a:lstStyle/>
                    <a:p>
                      <a:endParaRPr lang="en-GB"/>
                    </a:p>
                  </a:txBody>
                  <a:tcPr/>
                </a:tc>
                <a:tc>
                  <a:txBody>
                    <a:bodyPr/>
                    <a:lstStyle/>
                    <a:p>
                      <a:pP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irrigation </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0.94</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0.69</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0.71</a:t>
                      </a:r>
                      <a:endParaRPr lang="en-GB" sz="1000" kern="10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000" kern="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0.93</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47902" marR="479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7713592"/>
                  </a:ext>
                </a:extLst>
              </a:tr>
            </a:tbl>
          </a:graphicData>
        </a:graphic>
      </p:graphicFrame>
      <p:sp>
        <p:nvSpPr>
          <p:cNvPr id="4" name="Slide Number Placeholder 3">
            <a:extLst>
              <a:ext uri="{FF2B5EF4-FFF2-40B4-BE49-F238E27FC236}">
                <a16:creationId xmlns:a16="http://schemas.microsoft.com/office/drawing/2014/main" id="{2722D90F-4CD8-E0D9-EE64-D14E485883D2}"/>
              </a:ext>
            </a:extLst>
          </p:cNvPr>
          <p:cNvSpPr>
            <a:spLocks noGrp="1"/>
          </p:cNvSpPr>
          <p:nvPr>
            <p:ph type="sldNum" sz="quarter" idx="12"/>
          </p:nvPr>
        </p:nvSpPr>
        <p:spPr/>
        <p:txBody>
          <a:bodyPr/>
          <a:lstStyle/>
          <a:p>
            <a:fld id="{2D1916D9-BAC2-41B4-8391-7DEA4ABA0246}" type="slidenum">
              <a:rPr lang="en-GB" smtClean="0"/>
              <a:t>12</a:t>
            </a:fld>
            <a:endParaRPr lang="en-GB"/>
          </a:p>
        </p:txBody>
      </p:sp>
      <p:sp>
        <p:nvSpPr>
          <p:cNvPr id="6" name="TextBox 5">
            <a:extLst>
              <a:ext uri="{FF2B5EF4-FFF2-40B4-BE49-F238E27FC236}">
                <a16:creationId xmlns:a16="http://schemas.microsoft.com/office/drawing/2014/main" id="{AF2B35E3-B793-92E6-D9F7-EBB2B95B8176}"/>
              </a:ext>
            </a:extLst>
          </p:cNvPr>
          <p:cNvSpPr txBox="1"/>
          <p:nvPr/>
        </p:nvSpPr>
        <p:spPr>
          <a:xfrm>
            <a:off x="209006" y="1664562"/>
            <a:ext cx="5655400" cy="5386090"/>
          </a:xfrm>
          <a:prstGeom prst="rect">
            <a:avLst/>
          </a:prstGeom>
          <a:noFill/>
        </p:spPr>
        <p:txBody>
          <a:bodyPr wrap="square" rtlCol="0">
            <a:spAutoFit/>
          </a:bodyPr>
          <a:lstStyle/>
          <a:p>
            <a:pPr algn="just">
              <a:lnSpc>
                <a:spcPct val="150000"/>
              </a:lnSpc>
              <a:spcAft>
                <a:spcPts val="800"/>
              </a:spcAft>
            </a:pP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sensitivity test for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cultivar with furrow irrigation showed that the yield was less sensitive to 2022 precipitation changes due to balanced irrigation. However, under no irrigation, these changes affected the yield more.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Soybean yield is more sensitive to a 30 % precipitation cut for the whole growing season (1.76 % less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yield under furrow irrigation and 12.5 % less under no irrigation) than a 30 % cut in the first or second halves of the season (only 1.04% less for furrow treatment, and 7.6 % less for no irrigation). Temperature changes had a greater impact than precipitation. A 2 °C temperature increase shortened the season by 9 days for both cultivars, reducing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furrow yield by 8.0 %, no irrigation by 6.9 %, and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Ivushka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furrow by 6.5 %. For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Ivushka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no irrigation, the effect was negligible. A 2°C temperature decrease lengthened the season by 20 days, increasing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Jansaya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furrow yield by 18.7 % and no irrigation by 90.9 %. For </a:t>
            </a:r>
            <a:r>
              <a:rPr lang="en-GB" sz="12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Ivushka</a:t>
            </a: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furrow yield increased by 11.9 %, with no effect under no irrigation.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GB"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summary, a 2°C temperature increase shortens the season, reducing yield, while a decrease lengthens the season, increasing yield. Precipitation reduction impact is larger under no irrigation. Reduction in the second half combined with temperature change did not affect yield.</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512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A57D-E2A1-568D-55AD-56C7B1C94239}"/>
              </a:ext>
            </a:extLst>
          </p:cNvPr>
          <p:cNvSpPr>
            <a:spLocks noGrp="1"/>
          </p:cNvSpPr>
          <p:nvPr>
            <p:ph type="title"/>
          </p:nvPr>
        </p:nvSpPr>
        <p:spPr/>
        <p:txBody>
          <a:bodyPr/>
          <a:lstStyle/>
          <a:p>
            <a:r>
              <a:rPr lang="en-GB" dirty="0"/>
              <a:t>What is the context we are working in</a:t>
            </a:r>
          </a:p>
        </p:txBody>
      </p:sp>
      <p:sp>
        <p:nvSpPr>
          <p:cNvPr id="3" name="Content Placeholder 2">
            <a:extLst>
              <a:ext uri="{FF2B5EF4-FFF2-40B4-BE49-F238E27FC236}">
                <a16:creationId xmlns:a16="http://schemas.microsoft.com/office/drawing/2014/main" id="{491F1A46-3692-9741-02FD-313E8897D04C}"/>
              </a:ext>
            </a:extLst>
          </p:cNvPr>
          <p:cNvSpPr>
            <a:spLocks noGrp="1"/>
          </p:cNvSpPr>
          <p:nvPr>
            <p:ph idx="1"/>
          </p:nvPr>
        </p:nvSpPr>
        <p:spPr/>
        <p:txBody>
          <a:bodyPr/>
          <a:lstStyle/>
          <a:p>
            <a:r>
              <a:rPr lang="en-GB" dirty="0"/>
              <a:t>What works on the ground</a:t>
            </a:r>
          </a:p>
          <a:p>
            <a:r>
              <a:rPr lang="en-GB" dirty="0"/>
              <a:t>What are their perspectives</a:t>
            </a:r>
          </a:p>
          <a:p>
            <a:r>
              <a:rPr lang="en-GB" dirty="0"/>
              <a:t>Science is not just for scientists, not for the science's sake. It is for people </a:t>
            </a:r>
          </a:p>
          <a:p>
            <a:r>
              <a:rPr lang="en-GB" dirty="0"/>
              <a:t>So I combined social science and natural science</a:t>
            </a:r>
          </a:p>
          <a:p>
            <a:r>
              <a:rPr lang="en-GB" dirty="0"/>
              <a:t>Listening and learning from each other</a:t>
            </a:r>
          </a:p>
          <a:p>
            <a:endParaRPr lang="en-GB" dirty="0"/>
          </a:p>
        </p:txBody>
      </p:sp>
    </p:spTree>
    <p:extLst>
      <p:ext uri="{BB962C8B-B14F-4D97-AF65-F5344CB8AC3E}">
        <p14:creationId xmlns:p14="http://schemas.microsoft.com/office/powerpoint/2010/main" val="289092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2286-3A88-F81C-3761-121C5E42D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7CF74-DF40-39AD-0A0D-DF3A6DE4BD49}"/>
              </a:ext>
            </a:extLst>
          </p:cNvPr>
          <p:cNvSpPr>
            <a:spLocks noGrp="1"/>
          </p:cNvSpPr>
          <p:nvPr>
            <p:ph type="title"/>
          </p:nvPr>
        </p:nvSpPr>
        <p:spPr/>
        <p:txBody>
          <a:bodyPr/>
          <a:lstStyle/>
          <a:p>
            <a:r>
              <a:rPr lang="en-GB" dirty="0"/>
              <a:t>Study area</a:t>
            </a:r>
          </a:p>
        </p:txBody>
      </p:sp>
      <p:pic>
        <p:nvPicPr>
          <p:cNvPr id="5" name="Content Placeholder 4" descr="A map of the eastern part of the country&#10;&#10;Description automatically generated">
            <a:extLst>
              <a:ext uri="{FF2B5EF4-FFF2-40B4-BE49-F238E27FC236}">
                <a16:creationId xmlns:a16="http://schemas.microsoft.com/office/drawing/2014/main" id="{6F60D6FF-CE44-4F42-D054-D55743EF4B4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44635" y="0"/>
            <a:ext cx="7547366" cy="4626864"/>
          </a:xfrm>
          <a:prstGeom prst="rect">
            <a:avLst/>
          </a:prstGeom>
          <a:noFill/>
          <a:ln>
            <a:noFill/>
          </a:ln>
        </p:spPr>
      </p:pic>
      <p:sp>
        <p:nvSpPr>
          <p:cNvPr id="6" name="TextBox 5">
            <a:extLst>
              <a:ext uri="{FF2B5EF4-FFF2-40B4-BE49-F238E27FC236}">
                <a16:creationId xmlns:a16="http://schemas.microsoft.com/office/drawing/2014/main" id="{2EE1A435-ED47-8810-D8A5-E8D7321E05F1}"/>
              </a:ext>
            </a:extLst>
          </p:cNvPr>
          <p:cNvSpPr txBox="1"/>
          <p:nvPr/>
        </p:nvSpPr>
        <p:spPr>
          <a:xfrm>
            <a:off x="6406116" y="5692954"/>
            <a:ext cx="5557284" cy="1231106"/>
          </a:xfrm>
          <a:prstGeom prst="rect">
            <a:avLst/>
          </a:prstGeom>
          <a:noFill/>
        </p:spPr>
        <p:txBody>
          <a:bodyPr wrap="square" rtlCol="0">
            <a:spAutoFit/>
          </a:bodyPr>
          <a:lstStyle/>
          <a:p>
            <a:r>
              <a:rPr lang="en-GB" sz="1400" kern="100" dirty="0">
                <a:effectLst/>
                <a:latin typeface="Times New Roman" panose="02020603050405020304" pitchFamily="18" charset="0"/>
                <a:ea typeface="Calibri" panose="020F0502020204030204" pitchFamily="34" charset="0"/>
                <a:cs typeface="Times New Roman" panose="02020603050405020304" pitchFamily="18" charset="0"/>
              </a:rPr>
              <a:t>The study sites in two districts of the Almaty region, </a:t>
            </a:r>
            <a:r>
              <a:rPr lang="en-GB" sz="1400" kern="100" dirty="0" err="1">
                <a:effectLst/>
                <a:latin typeface="Times New Roman" panose="02020603050405020304" pitchFamily="18" charset="0"/>
                <a:ea typeface="Calibri" panose="020F0502020204030204" pitchFamily="34" charset="0"/>
                <a:cs typeface="Times New Roman" panose="02020603050405020304" pitchFamily="18" charset="0"/>
              </a:rPr>
              <a:t>Karasay</a:t>
            </a:r>
            <a:r>
              <a:rPr lang="en-GB" sz="1400"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400" kern="100" dirty="0" err="1">
                <a:effectLst/>
                <a:latin typeface="Times New Roman" panose="02020603050405020304" pitchFamily="18" charset="0"/>
                <a:ea typeface="Calibri" panose="020F0502020204030204" pitchFamily="34" charset="0"/>
                <a:cs typeface="Times New Roman" panose="02020603050405020304" pitchFamily="18" charset="0"/>
              </a:rPr>
              <a:t>Enbekshikazakh</a:t>
            </a:r>
            <a:r>
              <a:rPr lang="en-GB" sz="1400" kern="100" dirty="0">
                <a:effectLst/>
                <a:latin typeface="Times New Roman" panose="02020603050405020304" pitchFamily="18" charset="0"/>
                <a:ea typeface="Calibri" panose="020F0502020204030204" pitchFamily="34" charset="0"/>
                <a:cs typeface="Times New Roman" panose="02020603050405020304" pitchFamily="18" charset="0"/>
              </a:rPr>
              <a:t>. The inset map shows location of the region. Light pink on the inset map shows Almaty region, and dark pink shows the study sides. </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graphicFrame>
        <p:nvGraphicFramePr>
          <p:cNvPr id="3" name="Chart 2">
            <a:extLst>
              <a:ext uri="{FF2B5EF4-FFF2-40B4-BE49-F238E27FC236}">
                <a16:creationId xmlns:a16="http://schemas.microsoft.com/office/drawing/2014/main" id="{907F748B-74AD-95D9-4E32-36AD9905999D}"/>
              </a:ext>
            </a:extLst>
          </p:cNvPr>
          <p:cNvGraphicFramePr/>
          <p:nvPr/>
        </p:nvGraphicFramePr>
        <p:xfrm>
          <a:off x="747004" y="1771003"/>
          <a:ext cx="3059430" cy="21945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DE6561D-EBFE-D7E5-E6A1-A3CFB0C8816B}"/>
              </a:ext>
            </a:extLst>
          </p:cNvPr>
          <p:cNvSpPr txBox="1"/>
          <p:nvPr/>
        </p:nvSpPr>
        <p:spPr>
          <a:xfrm>
            <a:off x="577971" y="4132052"/>
            <a:ext cx="2682814" cy="1477328"/>
          </a:xfrm>
          <a:prstGeom prst="rect">
            <a:avLst/>
          </a:prstGeom>
          <a:noFill/>
        </p:spPr>
        <p:txBody>
          <a:bodyPr wrap="square" rtlCol="0">
            <a:spAutoFit/>
          </a:bodyPr>
          <a:lstStyle/>
          <a:p>
            <a:r>
              <a:rPr lang="en-GB" sz="1800" kern="100" dirty="0">
                <a:effectLst/>
                <a:latin typeface="Times New Roman" panose="02020603050405020304" pitchFamily="18" charset="0"/>
                <a:ea typeface="Aptos" panose="020B0004020202020204" pitchFamily="34" charset="0"/>
              </a:rPr>
              <a:t>Annual cycle of temperature and precipitation at </a:t>
            </a:r>
            <a:r>
              <a:rPr lang="en-GB" sz="1800" kern="100" dirty="0" err="1">
                <a:effectLst/>
                <a:latin typeface="Times New Roman" panose="02020603050405020304" pitchFamily="18" charset="0"/>
                <a:ea typeface="Aptos" panose="020B0004020202020204" pitchFamily="34" charset="0"/>
              </a:rPr>
              <a:t>Aksengir</a:t>
            </a:r>
            <a:r>
              <a:rPr lang="en-GB" sz="1800" kern="100" dirty="0">
                <a:effectLst/>
                <a:latin typeface="Times New Roman" panose="02020603050405020304" pitchFamily="18" charset="0"/>
                <a:ea typeface="Aptos" panose="020B0004020202020204" pitchFamily="34" charset="0"/>
              </a:rPr>
              <a:t> meteorological station, 1960-2019. </a:t>
            </a:r>
            <a:endParaRPr lang="en-GB" dirty="0"/>
          </a:p>
        </p:txBody>
      </p:sp>
    </p:spTree>
    <p:extLst>
      <p:ext uri="{BB962C8B-B14F-4D97-AF65-F5344CB8AC3E}">
        <p14:creationId xmlns:p14="http://schemas.microsoft.com/office/powerpoint/2010/main" val="414480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E965611-6AFD-B51D-8E7F-4659577BB42B}"/>
              </a:ext>
            </a:extLst>
          </p:cNvPr>
          <p:cNvGraphicFramePr>
            <a:graphicFrameLocks noGrp="1"/>
          </p:cNvGraphicFramePr>
          <p:nvPr/>
        </p:nvGraphicFramePr>
        <p:xfrm>
          <a:off x="4933507" y="1244008"/>
          <a:ext cx="7258493" cy="5613991"/>
        </p:xfrm>
        <a:graphic>
          <a:graphicData uri="http://schemas.openxmlformats.org/drawingml/2006/table">
            <a:tbl>
              <a:tblPr firstRow="1" firstCol="1" bandRow="1">
                <a:tableStyleId>{5C22544A-7EE6-4342-B048-85BDC9FD1C3A}</a:tableStyleId>
              </a:tblPr>
              <a:tblGrid>
                <a:gridCol w="1139606">
                  <a:extLst>
                    <a:ext uri="{9D8B030D-6E8A-4147-A177-3AD203B41FA5}">
                      <a16:colId xmlns:a16="http://schemas.microsoft.com/office/drawing/2014/main" val="1778894269"/>
                    </a:ext>
                  </a:extLst>
                </a:gridCol>
                <a:gridCol w="6118887">
                  <a:extLst>
                    <a:ext uri="{9D8B030D-6E8A-4147-A177-3AD203B41FA5}">
                      <a16:colId xmlns:a16="http://schemas.microsoft.com/office/drawing/2014/main" val="2504902034"/>
                    </a:ext>
                  </a:extLst>
                </a:gridCol>
              </a:tblGrid>
              <a:tr h="1128916">
                <a:tc>
                  <a:txBody>
                    <a:bodyPr/>
                    <a:lstStyle/>
                    <a:p>
                      <a:pPr algn="just">
                        <a:lnSpc>
                          <a:spcPct val="150000"/>
                        </a:lnSpc>
                        <a:spcAft>
                          <a:spcPts val="800"/>
                        </a:spcAft>
                      </a:pPr>
                      <a:r>
                        <a:rPr lang="en-GB" sz="1700" kern="0">
                          <a:solidFill>
                            <a:schemeClr val="tx1"/>
                          </a:solidFill>
                          <a:effectLst/>
                          <a:latin typeface="Times New Roman" panose="02020603050405020304" pitchFamily="18" charset="0"/>
                          <a:cs typeface="Times New Roman" panose="02020603050405020304" pitchFamily="18" charset="0"/>
                        </a:rPr>
                        <a:t>Set of questions</a:t>
                      </a:r>
                      <a:endParaRPr lang="en-GB" sz="17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Type of questions</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extLst>
                  <a:ext uri="{0D108BD9-81ED-4DB2-BD59-A6C34878D82A}">
                    <a16:rowId xmlns:a16="http://schemas.microsoft.com/office/drawing/2014/main" val="2368263814"/>
                  </a:ext>
                </a:extLst>
              </a:tr>
              <a:tr h="425493">
                <a:tc>
                  <a:txBody>
                    <a:bodyPr/>
                    <a:lstStyle/>
                    <a:p>
                      <a:pPr algn="just">
                        <a:lnSpc>
                          <a:spcPct val="150000"/>
                        </a:lnSpc>
                        <a:spcAft>
                          <a:spcPts val="800"/>
                        </a:spcAft>
                      </a:pPr>
                      <a:r>
                        <a:rPr lang="en-GB" sz="1700" kern="0">
                          <a:solidFill>
                            <a:schemeClr val="tx1"/>
                          </a:solidFill>
                          <a:effectLst/>
                          <a:latin typeface="Times New Roman" panose="02020603050405020304" pitchFamily="18" charset="0"/>
                          <a:cs typeface="Times New Roman" panose="02020603050405020304" pitchFamily="18" charset="0"/>
                        </a:rPr>
                        <a:t>1</a:t>
                      </a:r>
                      <a:endParaRPr lang="en-GB" sz="17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Factual questions</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extLst>
                  <a:ext uri="{0D108BD9-81ED-4DB2-BD59-A6C34878D82A}">
                    <a16:rowId xmlns:a16="http://schemas.microsoft.com/office/drawing/2014/main" val="548666208"/>
                  </a:ext>
                </a:extLst>
              </a:tr>
              <a:tr h="897016">
                <a:tc>
                  <a:txBody>
                    <a:bodyPr/>
                    <a:lstStyle/>
                    <a:p>
                      <a:pPr algn="just">
                        <a:lnSpc>
                          <a:spcPct val="150000"/>
                        </a:lnSpc>
                        <a:spcAft>
                          <a:spcPts val="800"/>
                        </a:spcAft>
                      </a:pPr>
                      <a:r>
                        <a:rPr lang="en-GB" sz="1700" kern="0">
                          <a:solidFill>
                            <a:schemeClr val="tx1"/>
                          </a:solidFill>
                          <a:effectLst/>
                          <a:latin typeface="Times New Roman" panose="02020603050405020304" pitchFamily="18" charset="0"/>
                          <a:cs typeface="Times New Roman" panose="02020603050405020304" pitchFamily="18" charset="0"/>
                        </a:rPr>
                        <a:t>2</a:t>
                      </a:r>
                      <a:endParaRPr lang="en-GB" sz="17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General questions about the farm (size and ownership rights) and the crops being cultivated</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extLst>
                  <a:ext uri="{0D108BD9-81ED-4DB2-BD59-A6C34878D82A}">
                    <a16:rowId xmlns:a16="http://schemas.microsoft.com/office/drawing/2014/main" val="2062669538"/>
                  </a:ext>
                </a:extLst>
              </a:tr>
              <a:tr h="897016">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3</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Questions about their soybean cultivation practices, yield, reasons and challenges of growing soya. </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extLst>
                  <a:ext uri="{0D108BD9-81ED-4DB2-BD59-A6C34878D82A}">
                    <a16:rowId xmlns:a16="http://schemas.microsoft.com/office/drawing/2014/main" val="3838390813"/>
                  </a:ext>
                </a:extLst>
              </a:tr>
              <a:tr h="425493">
                <a:tc>
                  <a:txBody>
                    <a:bodyPr/>
                    <a:lstStyle/>
                    <a:p>
                      <a:pPr algn="just">
                        <a:lnSpc>
                          <a:spcPct val="150000"/>
                        </a:lnSpc>
                        <a:spcAft>
                          <a:spcPts val="800"/>
                        </a:spcAft>
                      </a:pPr>
                      <a:r>
                        <a:rPr lang="en-GB" sz="1700" kern="0">
                          <a:solidFill>
                            <a:schemeClr val="tx1"/>
                          </a:solidFill>
                          <a:effectLst/>
                          <a:latin typeface="Times New Roman" panose="02020603050405020304" pitchFamily="18" charset="0"/>
                          <a:cs typeface="Times New Roman" panose="02020603050405020304" pitchFamily="18" charset="0"/>
                        </a:rPr>
                        <a:t>3</a:t>
                      </a:r>
                      <a:endParaRPr lang="en-GB" sz="17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tc>
                  <a:txBody>
                    <a:bodyPr/>
                    <a:lstStyle/>
                    <a:p>
                      <a:pPr algn="just">
                        <a:lnSpc>
                          <a:spcPct val="150000"/>
                        </a:lnSpc>
                        <a:spcAft>
                          <a:spcPts val="800"/>
                        </a:spcAft>
                      </a:pPr>
                      <a:r>
                        <a:rPr lang="en-GB" sz="1700" kern="0">
                          <a:solidFill>
                            <a:schemeClr val="tx1"/>
                          </a:solidFill>
                          <a:effectLst/>
                          <a:latin typeface="Times New Roman" panose="02020603050405020304" pitchFamily="18" charset="0"/>
                          <a:cs typeface="Times New Roman" panose="02020603050405020304" pitchFamily="18" charset="0"/>
                        </a:rPr>
                        <a:t>Alternative questions if soybean is not grown</a:t>
                      </a:r>
                      <a:endParaRPr lang="en-GB" sz="17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extLst>
                  <a:ext uri="{0D108BD9-81ED-4DB2-BD59-A6C34878D82A}">
                    <a16:rowId xmlns:a16="http://schemas.microsoft.com/office/drawing/2014/main" val="3820051890"/>
                  </a:ext>
                </a:extLst>
              </a:tr>
              <a:tr h="1840057">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4</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tc>
                  <a:txBody>
                    <a:bodyPr/>
                    <a:lstStyle/>
                    <a:p>
                      <a:pPr algn="just">
                        <a:lnSpc>
                          <a:spcPct val="150000"/>
                        </a:lnSpc>
                        <a:spcAft>
                          <a:spcPts val="800"/>
                        </a:spcAft>
                      </a:pPr>
                      <a:r>
                        <a:rPr lang="en-GB" sz="1700" kern="0" dirty="0">
                          <a:solidFill>
                            <a:schemeClr val="tx1"/>
                          </a:solidFill>
                          <a:effectLst/>
                          <a:latin typeface="Times New Roman" panose="02020603050405020304" pitchFamily="18" charset="0"/>
                          <a:cs typeface="Times New Roman" panose="02020603050405020304" pitchFamily="18" charset="0"/>
                        </a:rPr>
                        <a:t>Discussion questions about a. stakeholders' future plans and how they will adapt their soya cultivation to changing environmental conditions; b. whether they are interested in obtaining information on modelled soybean yield. </a:t>
                      </a:r>
                      <a:endParaRPr lang="en-GB" sz="17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10000"/>
                        <a:lumOff val="90000"/>
                      </a:schemeClr>
                    </a:solidFill>
                  </a:tcPr>
                </a:tc>
                <a:extLst>
                  <a:ext uri="{0D108BD9-81ED-4DB2-BD59-A6C34878D82A}">
                    <a16:rowId xmlns:a16="http://schemas.microsoft.com/office/drawing/2014/main" val="2580973566"/>
                  </a:ext>
                </a:extLst>
              </a:tr>
            </a:tbl>
          </a:graphicData>
        </a:graphic>
      </p:graphicFrame>
      <p:sp>
        <p:nvSpPr>
          <p:cNvPr id="7" name="TextBox 6">
            <a:extLst>
              <a:ext uri="{FF2B5EF4-FFF2-40B4-BE49-F238E27FC236}">
                <a16:creationId xmlns:a16="http://schemas.microsoft.com/office/drawing/2014/main" id="{6A17F638-DB69-3934-389C-B1F54DF06BB4}"/>
              </a:ext>
            </a:extLst>
          </p:cNvPr>
          <p:cNvSpPr txBox="1"/>
          <p:nvPr/>
        </p:nvSpPr>
        <p:spPr>
          <a:xfrm>
            <a:off x="7453424" y="787898"/>
            <a:ext cx="4167963" cy="461665"/>
          </a:xfrm>
          <a:prstGeom prst="rect">
            <a:avLst/>
          </a:prstGeom>
          <a:noFill/>
        </p:spPr>
        <p:txBody>
          <a:bodyPr wrap="square" rtlCol="0">
            <a:spAutoFit/>
          </a:bodyPr>
          <a:lstStyle/>
          <a:p>
            <a:r>
              <a:rPr lang="en-GB" sz="2400" dirty="0">
                <a:effectLst/>
                <a:latin typeface="Times New Roman" panose="02020603050405020304" pitchFamily="18" charset="0"/>
                <a:ea typeface="Calibri" panose="020F0502020204030204" pitchFamily="34" charset="0"/>
              </a:rPr>
              <a:t>Sections of the interviews                    </a:t>
            </a:r>
            <a:endParaRPr lang="en-GB" sz="2400" dirty="0"/>
          </a:p>
        </p:txBody>
      </p:sp>
      <p:sp>
        <p:nvSpPr>
          <p:cNvPr id="2" name="TextBox 1">
            <a:extLst>
              <a:ext uri="{FF2B5EF4-FFF2-40B4-BE49-F238E27FC236}">
                <a16:creationId xmlns:a16="http://schemas.microsoft.com/office/drawing/2014/main" id="{0833CE80-73E9-32B6-DA87-7252527C52D6}"/>
              </a:ext>
            </a:extLst>
          </p:cNvPr>
          <p:cNvSpPr txBox="1"/>
          <p:nvPr/>
        </p:nvSpPr>
        <p:spPr>
          <a:xfrm>
            <a:off x="999460" y="1473374"/>
            <a:ext cx="3285461" cy="3718967"/>
          </a:xfrm>
          <a:prstGeom prst="rect">
            <a:avLst/>
          </a:prstGeom>
          <a:noFill/>
        </p:spPr>
        <p:txBody>
          <a:bodyPr wrap="square" rtlCol="0">
            <a:spAutoFit/>
          </a:bodyPr>
          <a:lstStyle/>
          <a:p>
            <a:pPr>
              <a:lnSpc>
                <a:spcPct val="150000"/>
              </a:lnSpc>
              <a:spcBef>
                <a:spcPts val="200"/>
              </a:spcBef>
            </a:pPr>
            <a:r>
              <a:rPr lang="en-GB" sz="1800" b="1" kern="1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rPr>
              <a:t>Data collection</a:t>
            </a:r>
          </a:p>
          <a:p>
            <a:pPr>
              <a:lnSpc>
                <a:spcPct val="150000"/>
              </a:lnSpc>
              <a:spcBef>
                <a:spcPts val="200"/>
              </a:spcBef>
            </a:pPr>
            <a:endParaRPr lang="en-GB" sz="1800" b="1" kern="1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rPr>
              <a:t>Project presentation</a:t>
            </a:r>
          </a:p>
          <a:p>
            <a:endParaRPr lang="en-GB" sz="1800" dirty="0">
              <a:effectLst/>
              <a:latin typeface="Times New Roman" panose="02020603050405020304" pitchFamily="18" charset="0"/>
              <a:ea typeface="Calibri" panose="020F0502020204030204" pitchFamily="34" charset="0"/>
            </a:endParaRPr>
          </a:p>
          <a:p>
            <a:r>
              <a:rPr lang="en-GB" sz="1800" dirty="0">
                <a:effectLst/>
                <a:latin typeface="Times New Roman" panose="02020603050405020304" pitchFamily="18" charset="0"/>
                <a:ea typeface="Calibri" panose="020F0502020204030204" pitchFamily="34" charset="0"/>
              </a:rPr>
              <a:t>Group discussion - </a:t>
            </a:r>
            <a:r>
              <a:rPr lang="en-GB" dirty="0">
                <a:latin typeface="Times New Roman" panose="02020603050405020304" pitchFamily="18" charset="0"/>
                <a:ea typeface="Calibri" panose="020F0502020204030204" pitchFamily="34" charset="0"/>
              </a:rPr>
              <a:t>5-7</a:t>
            </a:r>
            <a:r>
              <a:rPr lang="en-GB" sz="1800" dirty="0">
                <a:effectLst/>
                <a:latin typeface="Times New Roman" panose="02020603050405020304" pitchFamily="18" charset="0"/>
                <a:ea typeface="Calibri" panose="020F0502020204030204" pitchFamily="34" charset="0"/>
              </a:rPr>
              <a:t> persons - </a:t>
            </a:r>
            <a:r>
              <a:rPr lang="en-GB" sz="1800" kern="0" dirty="0">
                <a:solidFill>
                  <a:srgbClr val="000000"/>
                </a:solidFill>
                <a:effectLst/>
                <a:latin typeface="Times New Roman" panose="02020603050405020304" pitchFamily="18" charset="0"/>
                <a:ea typeface="Times New Roman" panose="02020603050405020304" pitchFamily="18" charset="0"/>
              </a:rPr>
              <a:t>most interested, </a:t>
            </a:r>
          </a:p>
          <a:p>
            <a:r>
              <a:rPr lang="en-GB" kern="0" dirty="0">
                <a:solidFill>
                  <a:srgbClr val="000000"/>
                </a:solidFill>
                <a:latin typeface="Times New Roman" panose="02020603050405020304" pitchFamily="18" charset="0"/>
                <a:ea typeface="Times New Roman" panose="02020603050405020304" pitchFamily="18" charset="0"/>
              </a:rPr>
              <a:t>C</a:t>
            </a:r>
            <a:r>
              <a:rPr lang="en-GB" sz="1800" kern="0" dirty="0">
                <a:solidFill>
                  <a:srgbClr val="000000"/>
                </a:solidFill>
                <a:effectLst/>
                <a:latin typeface="Times New Roman" panose="02020603050405020304" pitchFamily="18" charset="0"/>
                <a:ea typeface="Times New Roman" panose="02020603050405020304" pitchFamily="18" charset="0"/>
              </a:rPr>
              <a:t>hange their roles from passive listeners to active participants</a:t>
            </a:r>
            <a:endParaRPr lang="en-GB" sz="1800" dirty="0">
              <a:effectLst/>
              <a:latin typeface="Times New Roman" panose="02020603050405020304" pitchFamily="18" charset="0"/>
              <a:ea typeface="Calibri" panose="020F0502020204030204" pitchFamily="34" charset="0"/>
            </a:endParaRPr>
          </a:p>
          <a:p>
            <a:endParaRPr lang="en-GB" sz="1800" dirty="0">
              <a:effectLst/>
              <a:latin typeface="Times New Roman" panose="02020603050405020304" pitchFamily="18" charset="0"/>
              <a:ea typeface="Calibri" panose="020F0502020204030204" pitchFamily="34" charset="0"/>
            </a:endParaRPr>
          </a:p>
          <a:p>
            <a:r>
              <a:rPr lang="en-GB" sz="1800" dirty="0">
                <a:effectLst/>
                <a:latin typeface="Times New Roman" panose="02020603050405020304" pitchFamily="18" charset="0"/>
                <a:ea typeface="Calibri" panose="020F0502020204030204" pitchFamily="34" charset="0"/>
              </a:rPr>
              <a:t>Questionnaires </a:t>
            </a:r>
          </a:p>
          <a:p>
            <a:endParaRPr lang="en-GB" sz="1800" dirty="0">
              <a:effectLst/>
              <a:latin typeface="Times New Roman" panose="02020603050405020304" pitchFamily="18" charset="0"/>
              <a:ea typeface="Calibri" panose="020F0502020204030204" pitchFamily="34" charset="0"/>
            </a:endParaRPr>
          </a:p>
          <a:p>
            <a:r>
              <a:rPr lang="en-GB" dirty="0">
                <a:latin typeface="Times New Roman" panose="02020603050405020304" pitchFamily="18" charset="0"/>
                <a:ea typeface="Calibri" panose="020F0502020204030204" pitchFamily="34" charset="0"/>
              </a:rPr>
              <a:t>Semi-structured interviews</a:t>
            </a:r>
            <a:endParaRPr lang="en-US" sz="1800" dirty="0">
              <a:effectLst/>
              <a:latin typeface="Times New Roman" panose="02020603050405020304" pitchFamily="18" charset="0"/>
              <a:ea typeface="Calibri" panose="020F0502020204030204" pitchFamily="34" charset="0"/>
            </a:endParaRPr>
          </a:p>
        </p:txBody>
      </p:sp>
      <p:sp>
        <p:nvSpPr>
          <p:cNvPr id="3" name="Title 1">
            <a:extLst>
              <a:ext uri="{FF2B5EF4-FFF2-40B4-BE49-F238E27FC236}">
                <a16:creationId xmlns:a16="http://schemas.microsoft.com/office/drawing/2014/main" id="{456DCB5C-84A2-D616-71F6-4FBD1AAF49E1}"/>
              </a:ext>
            </a:extLst>
          </p:cNvPr>
          <p:cNvSpPr>
            <a:spLocks noGrp="1"/>
          </p:cNvSpPr>
          <p:nvPr>
            <p:ph type="title"/>
          </p:nvPr>
        </p:nvSpPr>
        <p:spPr>
          <a:xfrm>
            <a:off x="838200" y="-49178"/>
            <a:ext cx="10515600" cy="1325563"/>
          </a:xfrm>
        </p:spPr>
        <p:txBody>
          <a:bodyPr/>
          <a:lstStyle/>
          <a:p>
            <a:r>
              <a:rPr lang="en-GB" dirty="0"/>
              <a:t>Methods</a:t>
            </a:r>
          </a:p>
        </p:txBody>
      </p:sp>
    </p:spTree>
    <p:extLst>
      <p:ext uri="{BB962C8B-B14F-4D97-AF65-F5344CB8AC3E}">
        <p14:creationId xmlns:p14="http://schemas.microsoft.com/office/powerpoint/2010/main" val="487218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sitting at a table&#10;&#10;Description automatically generated with medium confidence">
            <a:extLst>
              <a:ext uri="{FF2B5EF4-FFF2-40B4-BE49-F238E27FC236}">
                <a16:creationId xmlns:a16="http://schemas.microsoft.com/office/drawing/2014/main" id="{155F600E-4E43-6C07-BFC6-1E16E16EFE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882" b="9089"/>
          <a:stretch/>
        </p:blipFill>
        <p:spPr>
          <a:xfrm>
            <a:off x="3523488" y="10"/>
            <a:ext cx="8668512" cy="6857990"/>
          </a:xfrm>
          <a:prstGeom prst="rect">
            <a:avLst/>
          </a:prstGeom>
        </p:spPr>
      </p:pic>
      <p:sp>
        <p:nvSpPr>
          <p:cNvPr id="2" name="TextBox 1">
            <a:extLst>
              <a:ext uri="{FF2B5EF4-FFF2-40B4-BE49-F238E27FC236}">
                <a16:creationId xmlns:a16="http://schemas.microsoft.com/office/drawing/2014/main" id="{70282A92-18B7-408D-6DF3-B1D8E430C3D7}"/>
              </a:ext>
            </a:extLst>
          </p:cNvPr>
          <p:cNvSpPr txBox="1"/>
          <p:nvPr/>
        </p:nvSpPr>
        <p:spPr>
          <a:xfrm>
            <a:off x="301924" y="1966822"/>
            <a:ext cx="3027871" cy="923330"/>
          </a:xfrm>
          <a:prstGeom prst="rect">
            <a:avLst/>
          </a:prstGeom>
          <a:noFill/>
        </p:spPr>
        <p:txBody>
          <a:bodyPr wrap="square" rtlCol="0">
            <a:spAutoFit/>
          </a:bodyPr>
          <a:lstStyle/>
          <a:p>
            <a:r>
              <a:rPr lang="en-GB" dirty="0"/>
              <a:t>Working with farmers is actually fun </a:t>
            </a:r>
          </a:p>
          <a:p>
            <a:endParaRPr lang="en-GB" dirty="0"/>
          </a:p>
        </p:txBody>
      </p:sp>
    </p:spTree>
    <p:extLst>
      <p:ext uri="{BB962C8B-B14F-4D97-AF65-F5344CB8AC3E}">
        <p14:creationId xmlns:p14="http://schemas.microsoft.com/office/powerpoint/2010/main" val="261749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a:extLst>
              <a:ext uri="{FF2B5EF4-FFF2-40B4-BE49-F238E27FC236}">
                <a16:creationId xmlns:a16="http://schemas.microsoft.com/office/drawing/2014/main" id="{339F3DEA-2C6C-CC4D-E187-4879536A00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50" b="4247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67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sitting on a bench&#10;&#10;Description automatically generated with low confidence">
            <a:extLst>
              <a:ext uri="{FF2B5EF4-FFF2-40B4-BE49-F238E27FC236}">
                <a16:creationId xmlns:a16="http://schemas.microsoft.com/office/drawing/2014/main" id="{65BC5837-38A5-4249-A762-3EB6EA7E7634}"/>
              </a:ext>
            </a:extLst>
          </p:cNvPr>
          <p:cNvPicPr>
            <a:picLocks noChangeAspect="1"/>
          </p:cNvPicPr>
          <p:nvPr/>
        </p:nvPicPr>
        <p:blipFill rotWithShape="1">
          <a:blip r:embed="rId2">
            <a:extLst>
              <a:ext uri="{28A0092B-C50C-407E-A947-70E740481C1C}">
                <a14:useLocalDpi xmlns:a14="http://schemas.microsoft.com/office/drawing/2010/main" val="0"/>
              </a:ext>
            </a:extLst>
          </a:blip>
          <a:srcRect l="4173" r="16516"/>
          <a:stretch/>
        </p:blipFill>
        <p:spPr>
          <a:xfrm>
            <a:off x="1" y="10"/>
            <a:ext cx="9669642" cy="6857990"/>
          </a:xfrm>
          <a:prstGeom prst="rect">
            <a:avLst/>
          </a:prstGeom>
        </p:spPr>
      </p:pic>
      <p:sp>
        <p:nvSpPr>
          <p:cNvPr id="2" name="Title 1">
            <a:extLst>
              <a:ext uri="{FF2B5EF4-FFF2-40B4-BE49-F238E27FC236}">
                <a16:creationId xmlns:a16="http://schemas.microsoft.com/office/drawing/2014/main" id="{D5D7B22C-AB6A-4B8E-9DC2-F2C75D77C234}"/>
              </a:ext>
            </a:extLst>
          </p:cNvPr>
          <p:cNvSpPr>
            <a:spLocks noGrp="1"/>
          </p:cNvSpPr>
          <p:nvPr>
            <p:ph type="title"/>
          </p:nvPr>
        </p:nvSpPr>
        <p:spPr>
          <a:xfrm>
            <a:off x="7531610" y="365125"/>
            <a:ext cx="3822189" cy="1899912"/>
          </a:xfrm>
        </p:spPr>
        <p:txBody>
          <a:bodyPr>
            <a:normAutofit/>
          </a:bodyPr>
          <a:lstStyle/>
          <a:p>
            <a:r>
              <a:rPr lang="en-GB" sz="4000"/>
              <a:t>Participants selection</a:t>
            </a:r>
          </a:p>
        </p:txBody>
      </p:sp>
      <p:sp>
        <p:nvSpPr>
          <p:cNvPr id="3" name="Content Placeholder 2">
            <a:extLst>
              <a:ext uri="{FF2B5EF4-FFF2-40B4-BE49-F238E27FC236}">
                <a16:creationId xmlns:a16="http://schemas.microsoft.com/office/drawing/2014/main" id="{65DE72BC-79A8-4FF5-8FCC-D820777345E9}"/>
              </a:ext>
            </a:extLst>
          </p:cNvPr>
          <p:cNvSpPr>
            <a:spLocks noGrp="1"/>
          </p:cNvSpPr>
          <p:nvPr>
            <p:ph idx="1"/>
          </p:nvPr>
        </p:nvSpPr>
        <p:spPr>
          <a:xfrm>
            <a:off x="7531610" y="2434201"/>
            <a:ext cx="3822189" cy="3742762"/>
          </a:xfrm>
        </p:spPr>
        <p:txBody>
          <a:bodyPr>
            <a:normAutofit/>
          </a:bodyPr>
          <a:lstStyle/>
          <a:p>
            <a:r>
              <a:rPr lang="en-GB" sz="2000" dirty="0">
                <a:effectLst/>
                <a:latin typeface="Rdg Swift"/>
                <a:ea typeface="Times New Roman" panose="02020603050405020304" pitchFamily="18" charset="0"/>
                <a:cs typeface="Times New Roman" panose="02020603050405020304" pitchFamily="18" charset="0"/>
              </a:rPr>
              <a:t>Participants for the interview were selected based on their affiliation to the study region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p>
          <a:p>
            <a:r>
              <a:rPr lang="ru-RU" sz="2000" dirty="0">
                <a:latin typeface="Calibri" panose="020F0502020204030204" pitchFamily="34" charset="0"/>
                <a:ea typeface="Times New Roman" panose="02020603050405020304" pitchFamily="18" charset="0"/>
                <a:cs typeface="Times New Roman" panose="02020603050405020304" pitchFamily="18" charset="0"/>
              </a:rPr>
              <a:t>2</a:t>
            </a:r>
            <a:r>
              <a:rPr lang="en-GB" sz="2000" dirty="0">
                <a:latin typeface="Calibri" panose="020F0502020204030204" pitchFamily="34" charset="0"/>
                <a:ea typeface="Times New Roman" panose="02020603050405020304" pitchFamily="18" charset="0"/>
                <a:cs typeface="Times New Roman" panose="02020603050405020304" pitchFamily="18" charset="0"/>
              </a:rPr>
              <a:t> soybean producing districts and 6 villages were selected as representative ones: </a:t>
            </a:r>
            <a:r>
              <a:rPr lang="en-GB" sz="2000" dirty="0" err="1">
                <a:latin typeface="Calibri" panose="020F0502020204030204" pitchFamily="34" charset="0"/>
                <a:ea typeface="Times New Roman" panose="02020603050405020304" pitchFamily="18" charset="0"/>
                <a:cs typeface="Times New Roman" panose="02020603050405020304" pitchFamily="18" charset="0"/>
              </a:rPr>
              <a:t>Karasai</a:t>
            </a:r>
            <a:r>
              <a:rPr lang="ru-RU"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Kaskelen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Almalybak</a:t>
            </a:r>
            <a:r>
              <a:rPr lang="en-GB" sz="2000" dirty="0">
                <a:latin typeface="Calibri" panose="020F0502020204030204" pitchFamily="34" charset="0"/>
                <a:ea typeface="Times New Roman" panose="02020603050405020304" pitchFamily="18" charset="0"/>
                <a:cs typeface="Times New Roman" panose="02020603050405020304" pitchFamily="18" charset="0"/>
              </a:rPr>
              <a:t> villages</a:t>
            </a:r>
            <a:r>
              <a:rPr lang="ru-RU" sz="2000" dirty="0">
                <a:latin typeface="Calibri" panose="020F0502020204030204" pitchFamily="34" charset="0"/>
                <a:ea typeface="Times New Roman" panose="02020603050405020304" pitchFamily="18" charset="0"/>
                <a:cs typeface="Times New Roman" panose="02020603050405020304" pitchFamily="18" charset="0"/>
              </a:rPr>
              <a:t>)</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Enbekshikazakh</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Chilik</a:t>
            </a:r>
            <a:r>
              <a:rPr lang="ru-RU"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Alga</a:t>
            </a:r>
            <a:r>
              <a:rPr lang="ru-RU"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Baiterek</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Koishibek</a:t>
            </a:r>
            <a:r>
              <a:rPr lang="en-GB" sz="2000" dirty="0">
                <a:latin typeface="Calibri" panose="020F0502020204030204" pitchFamily="34" charset="0"/>
                <a:ea typeface="Times New Roman" panose="02020603050405020304" pitchFamily="18" charset="0"/>
                <a:cs typeface="Times New Roman" panose="02020603050405020304" pitchFamily="18" charset="0"/>
              </a:rPr>
              <a:t>), (similar climate and soils to the study sites)</a:t>
            </a:r>
          </a:p>
          <a:p>
            <a:pPr marL="0" indent="0">
              <a:buNone/>
            </a:pPr>
            <a:endParaRPr lang="en-GB" sz="2000" dirty="0"/>
          </a:p>
        </p:txBody>
      </p:sp>
      <p:sp>
        <p:nvSpPr>
          <p:cNvPr id="4" name="Slide Number Placeholder 3">
            <a:extLst>
              <a:ext uri="{FF2B5EF4-FFF2-40B4-BE49-F238E27FC236}">
                <a16:creationId xmlns:a16="http://schemas.microsoft.com/office/drawing/2014/main" id="{6920A266-533D-E203-3C96-66F5EF752C01}"/>
              </a:ext>
            </a:extLst>
          </p:cNvPr>
          <p:cNvSpPr>
            <a:spLocks noGrp="1"/>
          </p:cNvSpPr>
          <p:nvPr>
            <p:ph type="sldNum" sz="quarter" idx="12"/>
          </p:nvPr>
        </p:nvSpPr>
        <p:spPr/>
        <p:txBody>
          <a:bodyPr/>
          <a:lstStyle/>
          <a:p>
            <a:fld id="{2D1916D9-BAC2-41B4-8391-7DEA4ABA0246}" type="slidenum">
              <a:rPr lang="en-GB" smtClean="0"/>
              <a:t>18</a:t>
            </a:fld>
            <a:endParaRPr lang="en-GB"/>
          </a:p>
        </p:txBody>
      </p:sp>
    </p:spTree>
    <p:extLst>
      <p:ext uri="{BB962C8B-B14F-4D97-AF65-F5344CB8AC3E}">
        <p14:creationId xmlns:p14="http://schemas.microsoft.com/office/powerpoint/2010/main" val="363470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5378D-FA36-4FC1-B000-AF25EDA90FDB}"/>
              </a:ext>
            </a:extLst>
          </p:cNvPr>
          <p:cNvSpPr>
            <a:spLocks noGrp="1"/>
          </p:cNvSpPr>
          <p:nvPr>
            <p:ph idx="1"/>
          </p:nvPr>
        </p:nvSpPr>
        <p:spPr>
          <a:xfrm>
            <a:off x="838201" y="446567"/>
            <a:ext cx="5092194" cy="5730396"/>
          </a:xfrm>
        </p:spPr>
        <p:txBody>
          <a:bodyPr>
            <a:normAutofit/>
          </a:bodyPr>
          <a:lstStyle/>
          <a:p>
            <a:pPr marL="0" indent="0">
              <a:buNone/>
            </a:pPr>
            <a:endParaRPr lang="en-GB" sz="1800" dirty="0">
              <a:effectLst/>
              <a:latin typeface="Rdg Swift"/>
              <a:ea typeface="Times New Roman" panose="02020603050405020304" pitchFamily="18" charset="0"/>
              <a:cs typeface="Times New Roman" panose="02020603050405020304" pitchFamily="18" charset="0"/>
            </a:endParaRPr>
          </a:p>
          <a:p>
            <a:pPr marL="0" indent="0">
              <a:buNone/>
            </a:pPr>
            <a:r>
              <a:rPr lang="en-GB" sz="1800" dirty="0">
                <a:effectLst/>
                <a:latin typeface="Rdg Swift"/>
                <a:ea typeface="Times New Roman" panose="02020603050405020304" pitchFamily="18" charset="0"/>
                <a:cs typeface="Times New Roman" panose="02020603050405020304" pitchFamily="18" charset="0"/>
              </a:rPr>
              <a:t>Stakeholders: </a:t>
            </a:r>
          </a:p>
          <a:p>
            <a:r>
              <a:rPr lang="en-GB" sz="1800" dirty="0">
                <a:effectLst/>
                <a:latin typeface="Rdg Swift"/>
                <a:ea typeface="Times New Roman" panose="02020603050405020304" pitchFamily="18" charset="0"/>
                <a:cs typeface="Times New Roman" panose="02020603050405020304" pitchFamily="18" charset="0"/>
              </a:rPr>
              <a:t>small-holder farmers</a:t>
            </a:r>
          </a:p>
          <a:p>
            <a:r>
              <a:rPr lang="en-GB" sz="1800" dirty="0" err="1">
                <a:effectLst/>
                <a:latin typeface="Rdg Swift"/>
                <a:ea typeface="Times New Roman" panose="02020603050405020304" pitchFamily="18" charset="0"/>
                <a:cs typeface="Times New Roman" panose="02020603050405020304" pitchFamily="18" charset="0"/>
              </a:rPr>
              <a:t>akimat</a:t>
            </a:r>
            <a:r>
              <a:rPr lang="en-GB" sz="1800" dirty="0">
                <a:effectLst/>
                <a:latin typeface="Rdg Swift"/>
                <a:ea typeface="Times New Roman" panose="02020603050405020304" pitchFamily="18" charset="0"/>
                <a:cs typeface="Times New Roman" panose="02020603050405020304" pitchFamily="18" charset="0"/>
              </a:rPr>
              <a:t> (local authorities)</a:t>
            </a:r>
          </a:p>
          <a:p>
            <a:r>
              <a:rPr lang="en-GB" sz="1800" dirty="0">
                <a:effectLst/>
                <a:latin typeface="Rdg Swift"/>
                <a:ea typeface="Times New Roman" panose="02020603050405020304" pitchFamily="18" charset="0"/>
                <a:cs typeface="Times New Roman" panose="02020603050405020304" pitchFamily="18" charset="0"/>
              </a:rPr>
              <a:t>scientific community</a:t>
            </a:r>
          </a:p>
          <a:p>
            <a:pPr marL="0" indent="0">
              <a:buNone/>
            </a:pPr>
            <a:endParaRPr lang="en-GB" sz="1500" dirty="0"/>
          </a:p>
        </p:txBody>
      </p:sp>
      <p:pic>
        <p:nvPicPr>
          <p:cNvPr id="5" name="Picture 4" descr="A group of people standing in a room&#10;&#10;Description automatically generated with medium confidence">
            <a:extLst>
              <a:ext uri="{FF2B5EF4-FFF2-40B4-BE49-F238E27FC236}">
                <a16:creationId xmlns:a16="http://schemas.microsoft.com/office/drawing/2014/main" id="{9603B81E-B04E-4DA5-B49C-6ACC16740E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780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A picture containing text, table, wall, indoor&#10;&#10;Description automatically generated">
            <a:extLst>
              <a:ext uri="{FF2B5EF4-FFF2-40B4-BE49-F238E27FC236}">
                <a16:creationId xmlns:a16="http://schemas.microsoft.com/office/drawing/2014/main" id="{998AA7CC-E512-45C0-B3EC-0745BE082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7" r="29775" b="-2"/>
          <a:stretch/>
        </p:blipFill>
        <p:spPr>
          <a:xfrm>
            <a:off x="5450617" y="0"/>
            <a:ext cx="4503387" cy="3848985"/>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Slide Number Placeholder 1">
            <a:extLst>
              <a:ext uri="{FF2B5EF4-FFF2-40B4-BE49-F238E27FC236}">
                <a16:creationId xmlns:a16="http://schemas.microsoft.com/office/drawing/2014/main" id="{248557A2-8975-364E-8A92-5DE89AAADE24}"/>
              </a:ext>
            </a:extLst>
          </p:cNvPr>
          <p:cNvSpPr>
            <a:spLocks noGrp="1"/>
          </p:cNvSpPr>
          <p:nvPr>
            <p:ph type="sldNum" sz="quarter" idx="12"/>
          </p:nvPr>
        </p:nvSpPr>
        <p:spPr/>
        <p:txBody>
          <a:bodyPr/>
          <a:lstStyle/>
          <a:p>
            <a:fld id="{2D1916D9-BAC2-41B4-8391-7DEA4ABA0246}" type="slidenum">
              <a:rPr lang="en-GB" smtClean="0"/>
              <a:t>19</a:t>
            </a:fld>
            <a:endParaRPr lang="en-GB"/>
          </a:p>
        </p:txBody>
      </p:sp>
    </p:spTree>
    <p:extLst>
      <p:ext uri="{BB962C8B-B14F-4D97-AF65-F5344CB8AC3E}">
        <p14:creationId xmlns:p14="http://schemas.microsoft.com/office/powerpoint/2010/main" val="104580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3ADB-4BE8-2AF4-FD2F-F59599C86A8B}"/>
              </a:ext>
            </a:extLst>
          </p:cNvPr>
          <p:cNvSpPr>
            <a:spLocks noGrp="1"/>
          </p:cNvSpPr>
          <p:nvPr>
            <p:ph type="title"/>
          </p:nvPr>
        </p:nvSpPr>
        <p:spPr/>
        <p:txBody>
          <a:bodyPr/>
          <a:lstStyle/>
          <a:p>
            <a:r>
              <a:rPr lang="en-GB" dirty="0"/>
              <a:t>My takeaway</a:t>
            </a:r>
          </a:p>
        </p:txBody>
      </p:sp>
      <p:sp>
        <p:nvSpPr>
          <p:cNvPr id="3" name="Content Placeholder 2">
            <a:extLst>
              <a:ext uri="{FF2B5EF4-FFF2-40B4-BE49-F238E27FC236}">
                <a16:creationId xmlns:a16="http://schemas.microsoft.com/office/drawing/2014/main" id="{72436588-C087-9D45-8B6B-0FC249540425}"/>
              </a:ext>
            </a:extLst>
          </p:cNvPr>
          <p:cNvSpPr>
            <a:spLocks noGrp="1"/>
          </p:cNvSpPr>
          <p:nvPr>
            <p:ph idx="1"/>
          </p:nvPr>
        </p:nvSpPr>
        <p:spPr/>
        <p:txBody>
          <a:bodyPr/>
          <a:lstStyle/>
          <a:p>
            <a:r>
              <a:rPr lang="en-GB" dirty="0"/>
              <a:t>As a scientist I don’t know the best. I learned a lot from farmers</a:t>
            </a:r>
          </a:p>
          <a:p>
            <a:r>
              <a:rPr lang="en-GB" dirty="0"/>
              <a:t>We all need each other, and we learn from one another </a:t>
            </a:r>
          </a:p>
          <a:p>
            <a:r>
              <a:rPr lang="en-GB" dirty="0"/>
              <a:t>We walk alongside each other, and co-production is important</a:t>
            </a:r>
          </a:p>
          <a:p>
            <a:r>
              <a:rPr lang="en-GB" dirty="0"/>
              <a:t>Mutual respect and ability to listen </a:t>
            </a:r>
          </a:p>
          <a:p>
            <a:r>
              <a:rPr lang="en-GB" dirty="0"/>
              <a:t>Get out of my comfort zone – not knowing where to stay overnight, getting to the middle of the lake on ice in winter for water samples collection, chasing the farmers </a:t>
            </a:r>
          </a:p>
          <a:p>
            <a:r>
              <a:rPr lang="en-GB" dirty="0"/>
              <a:t>It is a privilege to work together combining our knowledge and experience</a:t>
            </a:r>
          </a:p>
          <a:p>
            <a:endParaRPr lang="en-GB" dirty="0"/>
          </a:p>
        </p:txBody>
      </p:sp>
    </p:spTree>
    <p:extLst>
      <p:ext uri="{BB962C8B-B14F-4D97-AF65-F5344CB8AC3E}">
        <p14:creationId xmlns:p14="http://schemas.microsoft.com/office/powerpoint/2010/main" val="1842025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8FF3-320D-178E-CDEA-E43B2C1108B5}"/>
              </a:ext>
            </a:extLst>
          </p:cNvPr>
          <p:cNvSpPr>
            <a:spLocks noGrp="1"/>
          </p:cNvSpPr>
          <p:nvPr>
            <p:ph type="title"/>
          </p:nvPr>
        </p:nvSpPr>
        <p:spPr/>
        <p:txBody>
          <a:bodyPr/>
          <a:lstStyle/>
          <a:p>
            <a:r>
              <a:rPr lang="en-GB" sz="1800">
                <a:effectLst/>
                <a:latin typeface="Times New Roman" panose="02020603050405020304" pitchFamily="18" charset="0"/>
                <a:ea typeface="Calibri" panose="020F0502020204030204" pitchFamily="34" charset="0"/>
              </a:rPr>
              <a:t>Main themes identified in the interviews</a:t>
            </a:r>
            <a:endParaRPr lang="en-GB" dirty="0"/>
          </a:p>
        </p:txBody>
      </p:sp>
      <p:sp>
        <p:nvSpPr>
          <p:cNvPr id="3" name="Content Placeholder 2">
            <a:extLst>
              <a:ext uri="{FF2B5EF4-FFF2-40B4-BE49-F238E27FC236}">
                <a16:creationId xmlns:a16="http://schemas.microsoft.com/office/drawing/2014/main" id="{04DAF59D-FFB5-11E7-C62B-342461397273}"/>
              </a:ext>
            </a:extLst>
          </p:cNvPr>
          <p:cNvSpPr>
            <a:spLocks noGrp="1"/>
          </p:cNvSpPr>
          <p:nvPr>
            <p:ph idx="1"/>
          </p:nvPr>
        </p:nvSpPr>
        <p:spPr>
          <a:xfrm>
            <a:off x="838200" y="1825625"/>
            <a:ext cx="3829493" cy="4351338"/>
          </a:xfrm>
        </p:spPr>
        <p:txBody>
          <a:bodyPr>
            <a:normAutofit fontScale="92500"/>
          </a:bodyPr>
          <a:lstStyle/>
          <a:p>
            <a:r>
              <a:rPr lang="en-GB" sz="1800" b="1" dirty="0">
                <a:effectLst/>
                <a:latin typeface="Times New Roman" panose="02020603050405020304" pitchFamily="18" charset="0"/>
                <a:ea typeface="Calibri" panose="020F0502020204030204" pitchFamily="34" charset="0"/>
              </a:rPr>
              <a:t>Theme 1. The reasons to cultivate soybean. </a:t>
            </a:r>
          </a:p>
          <a:p>
            <a:r>
              <a:rPr lang="en-GB" sz="1800" dirty="0">
                <a:effectLst/>
                <a:latin typeface="Times New Roman" panose="02020603050405020304" pitchFamily="18" charset="0"/>
                <a:ea typeface="Calibri" panose="020F0502020204030204" pitchFamily="34" charset="0"/>
              </a:rPr>
              <a:t>high demand (locally- </a:t>
            </a:r>
            <a:r>
              <a:rPr lang="en-GB" sz="1800" dirty="0" err="1">
                <a:effectLst/>
                <a:latin typeface="Times New Roman" panose="02020603050405020304" pitchFamily="18" charset="0"/>
                <a:ea typeface="Calibri" panose="020F0502020204030204" pitchFamily="34" charset="0"/>
              </a:rPr>
              <a:t>s.b.processing</a:t>
            </a:r>
            <a:r>
              <a:rPr lang="en-GB" sz="1800" dirty="0">
                <a:effectLst/>
                <a:latin typeface="Times New Roman" panose="02020603050405020304" pitchFamily="18" charset="0"/>
                <a:ea typeface="Calibri" panose="020F0502020204030204" pitchFamily="34" charset="0"/>
              </a:rPr>
              <a:t> factories and abroad), good price, rotation crop, providing supplementary feed for the farmers’ livestock, and physical security of crops (i.e. soya is not targeted by petty thieves). “</a:t>
            </a:r>
            <a:r>
              <a:rPr lang="en-GB" sz="1800" i="1" dirty="0">
                <a:effectLst/>
                <a:latin typeface="Times New Roman" panose="02020603050405020304" pitchFamily="18" charset="0"/>
                <a:ea typeface="Calibri" panose="020F0502020204030204" pitchFamily="34" charset="0"/>
              </a:rPr>
              <a:t>However much soybean I produce, I can sell it all. There is always demand for soya, which is a cash crop. I stopped growing wheat as it is not very profitable anymore. Now I grow soybean, maise, alfalfa and fruits as it generates more cash.” </a:t>
            </a:r>
            <a:r>
              <a:rPr lang="en-GB" sz="1800" dirty="0">
                <a:effectLst/>
                <a:latin typeface="Times New Roman" panose="02020603050405020304" pitchFamily="18" charset="0"/>
                <a:ea typeface="Calibri" panose="020F0502020204030204" pitchFamily="34" charset="0"/>
              </a:rPr>
              <a:t>This finding is</a:t>
            </a:r>
            <a:r>
              <a:rPr lang="en-GB" sz="1800" i="1"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Calibri" panose="020F0502020204030204" pitchFamily="34" charset="0"/>
              </a:rPr>
              <a:t>in line with the </a:t>
            </a:r>
            <a:r>
              <a:rPr lang="en-GB" sz="1800" dirty="0">
                <a:solidFill>
                  <a:srgbClr val="000000"/>
                </a:solidFill>
                <a:effectLst/>
                <a:latin typeface="Times New Roman" panose="02020603050405020304" pitchFamily="18" charset="0"/>
                <a:ea typeface="Calibri" panose="020F0502020204030204" pitchFamily="34" charset="0"/>
                <a:cs typeface="Segoe UI" panose="020B0502040204020203" pitchFamily="34" charset="0"/>
              </a:rPr>
              <a:t>state's policy of expansion of soya production</a:t>
            </a:r>
            <a:r>
              <a:rPr lang="en-GB" sz="1800"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 </a:t>
            </a:r>
          </a:p>
          <a:p>
            <a:endParaRPr lang="en-GB" dirty="0"/>
          </a:p>
        </p:txBody>
      </p:sp>
      <p:graphicFrame>
        <p:nvGraphicFramePr>
          <p:cNvPr id="5" name="Table 4">
            <a:extLst>
              <a:ext uri="{FF2B5EF4-FFF2-40B4-BE49-F238E27FC236}">
                <a16:creationId xmlns:a16="http://schemas.microsoft.com/office/drawing/2014/main" id="{D71D48AB-8EF1-F205-8478-6D2B3B207A32}"/>
              </a:ext>
            </a:extLst>
          </p:cNvPr>
          <p:cNvGraphicFramePr>
            <a:graphicFrameLocks noGrp="1"/>
          </p:cNvGraphicFramePr>
          <p:nvPr/>
        </p:nvGraphicFramePr>
        <p:xfrm>
          <a:off x="5044272" y="1"/>
          <a:ext cx="7147727" cy="6861826"/>
        </p:xfrm>
        <a:graphic>
          <a:graphicData uri="http://schemas.openxmlformats.org/drawingml/2006/table">
            <a:tbl>
              <a:tblPr firstRow="1" firstCol="1" bandRow="1"/>
              <a:tblGrid>
                <a:gridCol w="432067">
                  <a:extLst>
                    <a:ext uri="{9D8B030D-6E8A-4147-A177-3AD203B41FA5}">
                      <a16:colId xmlns:a16="http://schemas.microsoft.com/office/drawing/2014/main" val="1759210715"/>
                    </a:ext>
                  </a:extLst>
                </a:gridCol>
                <a:gridCol w="2373591">
                  <a:extLst>
                    <a:ext uri="{9D8B030D-6E8A-4147-A177-3AD203B41FA5}">
                      <a16:colId xmlns:a16="http://schemas.microsoft.com/office/drawing/2014/main" val="2986275389"/>
                    </a:ext>
                  </a:extLst>
                </a:gridCol>
                <a:gridCol w="2701802">
                  <a:extLst>
                    <a:ext uri="{9D8B030D-6E8A-4147-A177-3AD203B41FA5}">
                      <a16:colId xmlns:a16="http://schemas.microsoft.com/office/drawing/2014/main" val="3593169036"/>
                    </a:ext>
                  </a:extLst>
                </a:gridCol>
                <a:gridCol w="1640267">
                  <a:extLst>
                    <a:ext uri="{9D8B030D-6E8A-4147-A177-3AD203B41FA5}">
                      <a16:colId xmlns:a16="http://schemas.microsoft.com/office/drawing/2014/main" val="2266504058"/>
                    </a:ext>
                  </a:extLst>
                </a:gridCol>
              </a:tblGrid>
              <a:tr h="633966">
                <a:tc>
                  <a:txBody>
                    <a:bodyPr/>
                    <a:lstStyle/>
                    <a:p>
                      <a:pPr algn="just">
                        <a:lnSpc>
                          <a:spcPct val="150000"/>
                        </a:lnSpc>
                        <a:spcAft>
                          <a:spcPts val="800"/>
                        </a:spcAft>
                      </a:pPr>
                      <a:r>
                        <a:rPr lang="en-GB" sz="1350" b="1" kern="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b="1" kern="0">
                          <a:effectLst/>
                          <a:latin typeface="Times New Roman" panose="02020603050405020304" pitchFamily="18" charset="0"/>
                          <a:ea typeface="Times New Roman" panose="02020603050405020304" pitchFamily="18" charset="0"/>
                          <a:cs typeface="Times New Roman" panose="02020603050405020304" pitchFamily="18" charset="0"/>
                        </a:rPr>
                        <a:t>Responses</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b="1" kern="0">
                          <a:effectLst/>
                          <a:latin typeface="Times New Roman" panose="02020603050405020304" pitchFamily="18" charset="0"/>
                          <a:ea typeface="Times New Roman" panose="02020603050405020304" pitchFamily="18" charset="0"/>
                          <a:cs typeface="Times New Roman" panose="02020603050405020304" pitchFamily="18" charset="0"/>
                        </a:rPr>
                        <a:t>Explanation</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b="1" kern="0">
                          <a:effectLst/>
                          <a:latin typeface="Times New Roman" panose="02020603050405020304" pitchFamily="18" charset="0"/>
                          <a:ea typeface="Times New Roman" panose="02020603050405020304" pitchFamily="18" charset="0"/>
                          <a:cs typeface="Times New Roman" panose="02020603050405020304" pitchFamily="18" charset="0"/>
                        </a:rPr>
                        <a:t>Number of Participants</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8915778"/>
                  </a:ext>
                </a:extLst>
              </a:tr>
              <a:tr h="299076">
                <a:tc gridSpan="4">
                  <a:txBody>
                    <a:bodyPr/>
                    <a:lstStyle/>
                    <a:p>
                      <a:pPr algn="ctr">
                        <a:lnSpc>
                          <a:spcPct val="150000"/>
                        </a:lnSpc>
                        <a:spcAft>
                          <a:spcPts val="800"/>
                        </a:spcAft>
                      </a:pPr>
                      <a:r>
                        <a:rPr lang="en-GB" sz="1350" i="1" kern="0">
                          <a:effectLst/>
                          <a:latin typeface="Times New Roman" panose="02020603050405020304" pitchFamily="18" charset="0"/>
                          <a:ea typeface="Times New Roman" panose="02020603050405020304" pitchFamily="18" charset="0"/>
                          <a:cs typeface="Times New Roman" panose="02020603050405020304" pitchFamily="18" charset="0"/>
                        </a:rPr>
                        <a:t>Reasons for growing soybean</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70041449"/>
                  </a:ext>
                </a:extLst>
              </a:tr>
              <a:tr h="889048">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Cash crop</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Soybean can be sold for a better price in comparison with ‘traditional’ crops</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3900532"/>
                  </a:ext>
                </a:extLst>
              </a:tr>
              <a:tr h="299076">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Demand</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Demand for soya locally and abroad</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6428030"/>
                  </a:ext>
                </a:extLst>
              </a:tr>
              <a:tr h="299076">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Crop rotation</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It is good for crop rotation</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3154896"/>
                  </a:ext>
                </a:extLst>
              </a:tr>
              <a:tr h="299076">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Security or no eye-keeping</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unlikely to be stolen from the field</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175841"/>
                  </a:ext>
                </a:extLst>
              </a:tr>
              <a:tr h="633966">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Feed for livestock</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Soya as a protein supplement to feed their own livestock</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9023667"/>
                  </a:ext>
                </a:extLst>
              </a:tr>
              <a:tr h="299076">
                <a:tc gridSpan="4">
                  <a:txBody>
                    <a:bodyPr/>
                    <a:lstStyle/>
                    <a:p>
                      <a:pPr algn="ctr">
                        <a:lnSpc>
                          <a:spcPct val="150000"/>
                        </a:lnSpc>
                        <a:spcAft>
                          <a:spcPts val="800"/>
                        </a:spcAft>
                      </a:pPr>
                      <a:r>
                        <a:rPr lang="en-GB" sz="1350" i="1" kern="0">
                          <a:effectLst/>
                          <a:latin typeface="Times New Roman" panose="02020603050405020304" pitchFamily="18" charset="0"/>
                          <a:ea typeface="Times New Roman" panose="02020603050405020304" pitchFamily="18" charset="0"/>
                          <a:cs typeface="Times New Roman" panose="02020603050405020304" pitchFamily="18" charset="0"/>
                        </a:rPr>
                        <a:t>Reason against growing soybean</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67094263"/>
                  </a:ext>
                </a:extLst>
              </a:tr>
              <a:tr h="633966">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experience with soya</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never tried soybean, so I know little about this crop…’</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070129"/>
                  </a:ext>
                </a:extLst>
              </a:tr>
              <a:tr h="968854">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Absence of necessary machinery and its high cost</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‘…Soya cannot be harvested by hand, and I must hire a combine. It is too expensive for my small farm…’</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9710704"/>
                  </a:ext>
                </a:extLst>
              </a:tr>
              <a:tr h="633966">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Farmer’s own negative experience </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tried soya but did not get a good yield, so I stopped it…’</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4334946"/>
                  </a:ext>
                </a:extLst>
              </a:tr>
              <a:tr h="968854">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Neighbours’ negative experience</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‘…My neighbour tried growing soya, and he did not succeed, so it might be risky…’</a:t>
                      </a:r>
                      <a:endParaRPr lang="en-GB" sz="1350" kern="10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GB" sz="135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3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208" marR="66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2283662"/>
                  </a:ext>
                </a:extLst>
              </a:tr>
            </a:tbl>
          </a:graphicData>
        </a:graphic>
      </p:graphicFrame>
    </p:spTree>
    <p:extLst>
      <p:ext uri="{BB962C8B-B14F-4D97-AF65-F5344CB8AC3E}">
        <p14:creationId xmlns:p14="http://schemas.microsoft.com/office/powerpoint/2010/main" val="184430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BAB8D-F0F8-169E-4E15-8C9FD338F517}"/>
              </a:ext>
            </a:extLst>
          </p:cNvPr>
          <p:cNvSpPr>
            <a:spLocks noGrp="1"/>
          </p:cNvSpPr>
          <p:nvPr>
            <p:ph type="title"/>
          </p:nvPr>
        </p:nvSpPr>
        <p:spPr/>
        <p:txBody>
          <a:bodyPr>
            <a:normAutofit/>
          </a:bodyPr>
          <a:lstStyle/>
          <a:p>
            <a:pPr>
              <a:lnSpc>
                <a:spcPct val="150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Theme 2: The main challenges and barriers faced by the farmers</a:t>
            </a:r>
            <a:endParaRPr lang="en-GB" dirty="0"/>
          </a:p>
        </p:txBody>
      </p:sp>
      <p:sp>
        <p:nvSpPr>
          <p:cNvPr id="3" name="Content Placeholder 2">
            <a:extLst>
              <a:ext uri="{FF2B5EF4-FFF2-40B4-BE49-F238E27FC236}">
                <a16:creationId xmlns:a16="http://schemas.microsoft.com/office/drawing/2014/main" id="{0272029C-FC62-7954-09F3-D16E2E84D47A}"/>
              </a:ext>
            </a:extLst>
          </p:cNvPr>
          <p:cNvSpPr>
            <a:spLocks noGrp="1"/>
          </p:cNvSpPr>
          <p:nvPr>
            <p:ph idx="1"/>
          </p:nvPr>
        </p:nvSpPr>
        <p:spPr>
          <a:xfrm>
            <a:off x="838200" y="1509823"/>
            <a:ext cx="10515600" cy="4667140"/>
          </a:xfrm>
        </p:spPr>
        <p:txBody>
          <a:bodyPr>
            <a:normAutofit/>
          </a:bodyPr>
          <a:lstStyle/>
          <a:p>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access to reliable irrigation – poor timing of water irrig</a:t>
            </a:r>
            <a:r>
              <a:rPr lang="en-GB" sz="1800" kern="100" dirty="0">
                <a:latin typeface="Times New Roman" panose="02020603050405020304" pitchFamily="18" charset="0"/>
                <a:ea typeface="Calibri" panose="020F0502020204030204" pitchFamily="34" charset="0"/>
                <a:cs typeface="Times New Roman" panose="02020603050405020304" pitchFamily="18" charset="0"/>
              </a:rPr>
              <a:t>ation </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supply.</a:t>
            </a:r>
            <a:r>
              <a:rPr lang="en-GB" sz="1800" dirty="0">
                <a:effectLst/>
                <a:latin typeface="Times New Roman" panose="02020603050405020304" pitchFamily="18" charset="0"/>
                <a:ea typeface="Calibri" panose="020F0502020204030204" pitchFamily="34" charset="0"/>
              </a:rPr>
              <a:t> Poor administration and frequent changes in the management of irrigation companies, the absence of clear rules about the provision of irrigation water.</a:t>
            </a:r>
          </a:p>
          <a:p>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outdated and poorly maintained irrigation system, which causes major water losses </a:t>
            </a:r>
            <a:r>
              <a:rPr lang="en-GB"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(Barrett et al., 2017).</a:t>
            </a:r>
            <a:endParaRPr lang="en-GB" sz="1800" dirty="0">
              <a:effectLst/>
              <a:latin typeface="Times New Roman" panose="02020603050405020304" pitchFamily="18" charset="0"/>
              <a:ea typeface="Calibri" panose="020F0502020204030204" pitchFamily="34" charset="0"/>
            </a:endParaRPr>
          </a:p>
          <a:p>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rPr>
              <a:t>Participants argued that the farms closer to the canals get more water than those further away. </a:t>
            </a:r>
            <a:r>
              <a:rPr lang="en-GB" sz="1800" dirty="0">
                <a:latin typeface="Times New Roman" panose="02020603050405020304" pitchFamily="18" charset="0"/>
                <a:ea typeface="Calibri" panose="020F0502020204030204" pitchFamily="34" charset="0"/>
              </a:rPr>
              <a:t>P</a:t>
            </a:r>
            <a:r>
              <a:rPr lang="en-GB" sz="1800" dirty="0">
                <a:effectLst/>
                <a:latin typeface="Times New Roman" panose="02020603050405020304" pitchFamily="18" charset="0"/>
                <a:ea typeface="Calibri" panose="020F0502020204030204" pitchFamily="34" charset="0"/>
              </a:rPr>
              <a:t>articipant E5 stated, “</a:t>
            </a:r>
            <a:r>
              <a:rPr lang="en-GB" sz="1800" i="1" dirty="0">
                <a:effectLst/>
                <a:latin typeface="Times New Roman" panose="02020603050405020304" pitchFamily="18" charset="0"/>
                <a:ea typeface="Calibri" panose="020F0502020204030204" pitchFamily="34" charset="0"/>
              </a:rPr>
              <a:t>The managers in the water supply organisation keep changing, so sometimes I do not know who to ask for the water. I need to irrigate my crops, and I am ready to pay for it, although water is becoming more expensive. So, we organised water cooperatives … You can get the water, and you need to ask and pay for it in advance. But payment is not a 100 % guarantee if the manager changes”.</a:t>
            </a:r>
          </a:p>
          <a:p>
            <a:r>
              <a:rPr lang="en-GB" sz="1800" i="1" dirty="0">
                <a:effectLst/>
                <a:latin typeface="Times New Roman" panose="02020603050405020304" pitchFamily="18" charset="0"/>
                <a:ea typeface="Calibri" panose="020F0502020204030204" pitchFamily="34" charset="0"/>
              </a:rPr>
              <a:t> E15:“Up to 30-40 % of water is lost before coming to my fields because of old broken canals, but I still have to pay for the contracted amount of water that has been allocated to irrigate my fields”</a:t>
            </a:r>
          </a:p>
          <a:p>
            <a:r>
              <a:rPr lang="en-GB" sz="1800" i="1" dirty="0">
                <a:effectLst/>
                <a:latin typeface="Times New Roman" panose="02020603050405020304" pitchFamily="18" charset="0"/>
                <a:ea typeface="Calibri" panose="020F0502020204030204" pitchFamily="34" charset="0"/>
              </a:rPr>
              <a:t>“I needed the irrigation water in June, but I only got it at the end of July. So, I applied a lot of water then”</a:t>
            </a:r>
          </a:p>
          <a:p>
            <a:r>
              <a:rPr lang="en-GB" sz="1800" dirty="0">
                <a:effectLst/>
                <a:latin typeface="Times New Roman" panose="02020603050405020304" pitchFamily="18" charset="0"/>
                <a:ea typeface="Calibri" panose="020F0502020204030204" pitchFamily="34" charset="0"/>
              </a:rPr>
              <a:t>issue of transboundary water use adds to uncertainty to the future water use in agriculture. </a:t>
            </a:r>
            <a:r>
              <a:rPr lang="en-GB" sz="1800" dirty="0">
                <a:latin typeface="Times New Roman" panose="02020603050405020304" pitchFamily="18" charset="0"/>
                <a:ea typeface="Calibri" panose="020F0502020204030204" pitchFamily="34" charset="0"/>
              </a:rPr>
              <a:t>C</a:t>
            </a:r>
            <a:r>
              <a:rPr lang="en-GB" sz="1800" dirty="0">
                <a:effectLst/>
                <a:latin typeface="Times New Roman" panose="02020603050405020304" pitchFamily="18" charset="0"/>
                <a:ea typeface="Calibri" panose="020F0502020204030204" pitchFamily="34" charset="0"/>
              </a:rPr>
              <a:t>oncern about water availability in a wider Ile (Ili) River basin to which the study area belongs</a:t>
            </a:r>
          </a:p>
          <a:p>
            <a:r>
              <a:rPr lang="en-GB" sz="1800" kern="100" dirty="0">
                <a:latin typeface="Times New Roman" panose="02020603050405020304" pitchFamily="18" charset="0"/>
                <a:ea typeface="Calibri" panose="020F0502020204030204" pitchFamily="34" charset="0"/>
                <a:cs typeface="Times New Roman" panose="02020603050405020304" pitchFamily="18" charset="0"/>
              </a:rPr>
              <a:t>Financial constraints and lack of expertise</a:t>
            </a:r>
            <a:endParaRPr lang="en-GB"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075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walking in a field&#10;&#10;Description automatically generated">
            <a:extLst>
              <a:ext uri="{FF2B5EF4-FFF2-40B4-BE49-F238E27FC236}">
                <a16:creationId xmlns:a16="http://schemas.microsoft.com/office/drawing/2014/main" id="{36C67BDB-E745-DF8E-3FE6-E3E8F6A4E2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9438"/>
          <a:stretch/>
        </p:blipFill>
        <p:spPr bwMode="auto">
          <a:xfrm>
            <a:off x="3685032" y="-119406"/>
            <a:ext cx="8439912" cy="6977406"/>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83482DA-6662-6DE6-26D9-4A80AF8E2124}"/>
              </a:ext>
            </a:extLst>
          </p:cNvPr>
          <p:cNvSpPr txBox="1"/>
          <p:nvPr/>
        </p:nvSpPr>
        <p:spPr>
          <a:xfrm>
            <a:off x="1179576" y="2304288"/>
            <a:ext cx="2679192" cy="923330"/>
          </a:xfrm>
          <a:prstGeom prst="rect">
            <a:avLst/>
          </a:prstGeom>
          <a:noFill/>
        </p:spPr>
        <p:txBody>
          <a:bodyPr wrap="square" rtlCol="0">
            <a:spAutoFit/>
          </a:bodyPr>
          <a:lstStyle/>
          <a:p>
            <a:r>
              <a:rPr lang="en-GB" sz="1800" kern="100" dirty="0">
                <a:effectLst/>
                <a:latin typeface="Times New Roman" panose="02020603050405020304" pitchFamily="18" charset="0"/>
                <a:ea typeface="Aptos" panose="020B0004020202020204" pitchFamily="34" charset="0"/>
                <a:cs typeface="Times New Roman" panose="02020603050405020304" pitchFamily="18" charset="0"/>
              </a:rPr>
              <a:t>Example of irrigation canal in the study area.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775627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FA08-A693-8017-A1DF-ED288FEA9DF8}"/>
              </a:ext>
            </a:extLst>
          </p:cNvPr>
          <p:cNvSpPr>
            <a:spLocks noGrp="1"/>
          </p:cNvSpPr>
          <p:nvPr>
            <p:ph type="title"/>
          </p:nvPr>
        </p:nvSpPr>
        <p:spPr/>
        <p:txBody>
          <a:bodyPr/>
          <a:lstStyle/>
          <a:p>
            <a:r>
              <a:rPr lang="en-GB" kern="100" dirty="0">
                <a:latin typeface="Times New Roman" panose="02020603050405020304" pitchFamily="18" charset="0"/>
                <a:ea typeface="Calibri" panose="020F0502020204030204" pitchFamily="34" charset="0"/>
                <a:cs typeface="Times New Roman" panose="02020603050405020304" pitchFamily="18" charset="0"/>
              </a:rPr>
              <a:t>F</a:t>
            </a:r>
            <a:r>
              <a:rPr lang="en-GB" sz="4400" kern="100" dirty="0">
                <a:effectLst/>
                <a:latin typeface="Times New Roman" panose="02020603050405020304" pitchFamily="18" charset="0"/>
                <a:ea typeface="Calibri" panose="020F0502020204030204" pitchFamily="34" charset="0"/>
                <a:cs typeface="Times New Roman" panose="02020603050405020304" pitchFamily="18" charset="0"/>
              </a:rPr>
              <a:t>inancial constraints</a:t>
            </a:r>
            <a:br>
              <a:rPr lang="en-GB" sz="44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E7A82865-58E0-07AA-F099-06D03F2F5D5E}"/>
              </a:ext>
            </a:extLst>
          </p:cNvPr>
          <p:cNvSpPr>
            <a:spLocks noGrp="1"/>
          </p:cNvSpPr>
          <p:nvPr>
            <p:ph idx="1"/>
          </p:nvPr>
        </p:nvSpPr>
        <p:spPr/>
        <p:txBody>
          <a:bodyPr/>
          <a:lstStyle/>
          <a:p>
            <a:r>
              <a:rPr lang="en-GB" sz="1800" i="1" dirty="0">
                <a:effectLst/>
                <a:latin typeface="Times New Roman" panose="02020603050405020304" pitchFamily="18" charset="0"/>
                <a:ea typeface="Calibri" panose="020F0502020204030204" pitchFamily="34" charset="0"/>
              </a:rPr>
              <a:t>‘I would like to try drip irrigation, but I cannot afford to get it’ </a:t>
            </a:r>
            <a:r>
              <a:rPr lang="en-GB" sz="1800" dirty="0">
                <a:effectLst/>
                <a:latin typeface="Times New Roman" panose="02020603050405020304" pitchFamily="18" charset="0"/>
                <a:ea typeface="Calibri" panose="020F0502020204030204" pitchFamily="34" charset="0"/>
              </a:rPr>
              <a:t>and</a:t>
            </a:r>
            <a:r>
              <a:rPr lang="en-GB" sz="1800" i="1" dirty="0">
                <a:effectLst/>
                <a:latin typeface="Times New Roman" panose="02020603050405020304" pitchFamily="18" charset="0"/>
                <a:ea typeface="Calibri" panose="020F0502020204030204" pitchFamily="34" charset="0"/>
              </a:rPr>
              <a:t> </a:t>
            </a:r>
            <a:r>
              <a:rPr lang="en-GB" sz="1800" i="1" kern="0" dirty="0">
                <a:effectLst/>
                <a:latin typeface="Times New Roman" panose="02020603050405020304" pitchFamily="18" charset="0"/>
                <a:ea typeface="Times New Roman" panose="02020603050405020304" pitchFamily="18" charset="0"/>
              </a:rPr>
              <a:t>‘I need to hire machinery as I do not have my own combine. It is very expensive. Fertilisers and herbicides are very expensive these days. The state provides 50 % of the cost of local fertilisers and 30 % of imported fertilisers, but only after you have bought and implemented them. So, it is not very easy. Where do I get the money to get the fertilisers first?</a:t>
            </a:r>
            <a:r>
              <a:rPr lang="en-GB" sz="1800" kern="0" dirty="0">
                <a:effectLst/>
                <a:latin typeface="Times New Roman" panose="02020603050405020304" pitchFamily="18" charset="0"/>
                <a:ea typeface="Times New Roman" panose="02020603050405020304" pitchFamily="18" charset="0"/>
              </a:rPr>
              <a:t>’ </a:t>
            </a:r>
            <a:endParaRPr lang="en-GB" dirty="0"/>
          </a:p>
        </p:txBody>
      </p:sp>
    </p:spTree>
    <p:extLst>
      <p:ext uri="{BB962C8B-B14F-4D97-AF65-F5344CB8AC3E}">
        <p14:creationId xmlns:p14="http://schemas.microsoft.com/office/powerpoint/2010/main" val="2402766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D53F-5828-6D2D-F767-EAE902B7F78B}"/>
              </a:ext>
            </a:extLst>
          </p:cNvPr>
          <p:cNvSpPr>
            <a:spLocks noGrp="1"/>
          </p:cNvSpPr>
          <p:nvPr>
            <p:ph type="title"/>
          </p:nvPr>
        </p:nvSpPr>
        <p:spPr/>
        <p:txBody>
          <a:bodyPr/>
          <a:lstStyle/>
          <a:p>
            <a:r>
              <a:rPr lang="en-GB" kern="100" dirty="0">
                <a:latin typeface="Times New Roman" panose="02020603050405020304" pitchFamily="18" charset="0"/>
                <a:ea typeface="Calibri" panose="020F0502020204030204" pitchFamily="34" charset="0"/>
                <a:cs typeface="Times New Roman" panose="02020603050405020304" pitchFamily="18" charset="0"/>
              </a:rPr>
              <a:t>L</a:t>
            </a:r>
            <a:r>
              <a:rPr lang="en-GB" sz="4400" kern="100" dirty="0">
                <a:effectLst/>
                <a:latin typeface="Times New Roman" panose="02020603050405020304" pitchFamily="18" charset="0"/>
                <a:ea typeface="Calibri" panose="020F0502020204030204" pitchFamily="34" charset="0"/>
                <a:cs typeface="Times New Roman" panose="02020603050405020304" pitchFamily="18" charset="0"/>
              </a:rPr>
              <a:t>ack of expertise</a:t>
            </a:r>
            <a:br>
              <a:rPr lang="en-GB" sz="44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D7038C6D-2955-7B6A-17C8-CF52FAB7E18B}"/>
              </a:ext>
            </a:extLst>
          </p:cNvPr>
          <p:cNvSpPr>
            <a:spLocks noGrp="1"/>
          </p:cNvSpPr>
          <p:nvPr>
            <p:ph idx="1"/>
          </p:nvPr>
        </p:nvSpPr>
        <p:spPr>
          <a:xfrm>
            <a:off x="838200" y="1212112"/>
            <a:ext cx="10515600" cy="4964851"/>
          </a:xfrm>
        </p:spPr>
        <p:txBody>
          <a:bodyPr>
            <a:normAutofit fontScale="92500" lnSpcReduction="10000"/>
          </a:bodyPr>
          <a:lstStyle/>
          <a:p>
            <a:endParaRPr lang="en-GB" sz="1800" dirty="0">
              <a:effectLst/>
              <a:latin typeface="Times New Roman" panose="02020603050405020304" pitchFamily="18" charset="0"/>
              <a:ea typeface="Calibri" panose="020F0502020204030204" pitchFamily="34" charset="0"/>
            </a:endParaRPr>
          </a:p>
          <a:p>
            <a:r>
              <a:rPr lang="en-GB" sz="1800" dirty="0">
                <a:effectLst/>
                <a:latin typeface="Times New Roman" panose="02020603050405020304" pitchFamily="18" charset="0"/>
                <a:ea typeface="Calibri" panose="020F0502020204030204" pitchFamily="34" charset="0"/>
              </a:rPr>
              <a:t>During the interviews, farmers mentioned that soybeans are still a new crop and were unaware of some management requirements. For example, farmers E1, E13, E21, K2, K4 mentioned they left the soybean in the field for more than a week after the maturation because they were waiting to rent a combine, causing yield loss. The local farmers were unaware that they must harvest the soybean when the seed moisture reaches around 13-14%. </a:t>
            </a:r>
          </a:p>
          <a:p>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 E1 said: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‘I grew only soybean for more than five years in a row because it was very profitable, and the demand was always there. However, I neglected crop rotation, and my yield decreased very much. Then I remembered about crop rotation, so now I rotate my crops every year’. </a:t>
            </a:r>
          </a:p>
          <a:p>
            <a:r>
              <a:rPr lang="en-GB" sz="1800" dirty="0">
                <a:effectLst/>
                <a:latin typeface="Times New Roman" panose="02020603050405020304" pitchFamily="18" charset="0"/>
                <a:ea typeface="Calibri" panose="020F0502020204030204" pitchFamily="34" charset="0"/>
              </a:rPr>
              <a:t>poor quality, cheap seeds, which tend to be a mixture of varieties, typically obtained from the larger farms. </a:t>
            </a:r>
            <a:endParaRPr lang="en-GB" sz="1800" i="1" kern="100" dirty="0">
              <a:latin typeface="Times New Roman" panose="02020603050405020304" pitchFamily="18" charset="0"/>
              <a:ea typeface="Calibri" panose="020F0502020204030204" pitchFamily="34" charset="0"/>
              <a:cs typeface="Times New Roman" panose="02020603050405020304" pitchFamily="18" charset="0"/>
            </a:endParaRPr>
          </a:p>
          <a:p>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‘I know my soybean seeds are no good quality. I just got what I could recently. But it’s time to renew my seeds, of course. I want to get good quality, elite or first reproduction seeds from the Kazakh Plant Research Institute next year, if I can afford that, because it will pay off. They have really good seeds in the Institute. Then I can also sell them to my neighbours for several years after I buy from Institute, but I'm not sure if I can afford it’. </a:t>
            </a:r>
          </a:p>
          <a:p>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Similarly, a farmer E19 from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Enbekshikazakh</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district said,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I cannot afford good quality seeds, so I just buy some mixture of cultivars from my neighbour. But it at least gives me some profit, so I think I am fine at least for now’</a:t>
            </a:r>
            <a:endParaRPr lang="en-GB" sz="1800" i="1" kern="100" dirty="0">
              <a:latin typeface="Times New Roman" panose="02020603050405020304" pitchFamily="18" charset="0"/>
              <a:ea typeface="Calibri" panose="020F0502020204030204" pitchFamily="34" charset="0"/>
              <a:cs typeface="Times New Roman" panose="02020603050405020304" pitchFamily="18" charset="0"/>
            </a:endParaRPr>
          </a:p>
          <a:p>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farmer E18 from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Enbekshikazakh</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district stated,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There are no good seeds available. I just buy from my neighbour, who has a bigger farm and claims to have better seeds. He went to the city and got some seeds. But I do not know exactly where to get good seeds. I am also busy because I have another job.’</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0899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DE0C-12FB-5B05-7334-8A0140578904}"/>
              </a:ext>
            </a:extLst>
          </p:cNvPr>
          <p:cNvSpPr>
            <a:spLocks noGrp="1"/>
          </p:cNvSpPr>
          <p:nvPr>
            <p:ph type="title"/>
          </p:nvPr>
        </p:nvSpPr>
        <p:spPr>
          <a:xfrm>
            <a:off x="0" y="53164"/>
            <a:ext cx="1660450" cy="1325563"/>
          </a:xfrm>
        </p:spPr>
        <p:txBody>
          <a:bodyPr/>
          <a:lstStyle/>
          <a:p>
            <a:r>
              <a:rPr lang="en-GB" sz="1800" dirty="0"/>
              <a:t>Theme 3</a:t>
            </a:r>
            <a:r>
              <a:rPr lang="en-GB" dirty="0"/>
              <a:t>.</a:t>
            </a:r>
          </a:p>
        </p:txBody>
      </p:sp>
      <p:graphicFrame>
        <p:nvGraphicFramePr>
          <p:cNvPr id="5" name="Content Placeholder 4">
            <a:extLst>
              <a:ext uri="{FF2B5EF4-FFF2-40B4-BE49-F238E27FC236}">
                <a16:creationId xmlns:a16="http://schemas.microsoft.com/office/drawing/2014/main" id="{A18ACC8C-E913-8049-D395-CEC5FAA33D55}"/>
              </a:ext>
            </a:extLst>
          </p:cNvPr>
          <p:cNvGraphicFramePr>
            <a:graphicFrameLocks noGrp="1"/>
          </p:cNvGraphicFramePr>
          <p:nvPr>
            <p:ph idx="1"/>
          </p:nvPr>
        </p:nvGraphicFramePr>
        <p:xfrm>
          <a:off x="2286000" y="53165"/>
          <a:ext cx="9905999" cy="6871573"/>
        </p:xfrm>
        <a:graphic>
          <a:graphicData uri="http://schemas.openxmlformats.org/drawingml/2006/table">
            <a:tbl>
              <a:tblPr firstRow="1" firstCol="1" bandRow="1"/>
              <a:tblGrid>
                <a:gridCol w="2056940">
                  <a:extLst>
                    <a:ext uri="{9D8B030D-6E8A-4147-A177-3AD203B41FA5}">
                      <a16:colId xmlns:a16="http://schemas.microsoft.com/office/drawing/2014/main" val="4040957016"/>
                    </a:ext>
                  </a:extLst>
                </a:gridCol>
                <a:gridCol w="2056940">
                  <a:extLst>
                    <a:ext uri="{9D8B030D-6E8A-4147-A177-3AD203B41FA5}">
                      <a16:colId xmlns:a16="http://schemas.microsoft.com/office/drawing/2014/main" val="3804388919"/>
                    </a:ext>
                  </a:extLst>
                </a:gridCol>
                <a:gridCol w="2118727">
                  <a:extLst>
                    <a:ext uri="{9D8B030D-6E8A-4147-A177-3AD203B41FA5}">
                      <a16:colId xmlns:a16="http://schemas.microsoft.com/office/drawing/2014/main" val="1233739446"/>
                    </a:ext>
                  </a:extLst>
                </a:gridCol>
                <a:gridCol w="2118727">
                  <a:extLst>
                    <a:ext uri="{9D8B030D-6E8A-4147-A177-3AD203B41FA5}">
                      <a16:colId xmlns:a16="http://schemas.microsoft.com/office/drawing/2014/main" val="512225346"/>
                    </a:ext>
                  </a:extLst>
                </a:gridCol>
                <a:gridCol w="1554665">
                  <a:extLst>
                    <a:ext uri="{9D8B030D-6E8A-4147-A177-3AD203B41FA5}">
                      <a16:colId xmlns:a16="http://schemas.microsoft.com/office/drawing/2014/main" val="3240707941"/>
                    </a:ext>
                  </a:extLst>
                </a:gridCol>
              </a:tblGrid>
              <a:tr h="831433">
                <a:tc>
                  <a:txBody>
                    <a:bodyPr/>
                    <a:lstStyle/>
                    <a:p>
                      <a:pPr>
                        <a:lnSpc>
                          <a:spcPct val="150000"/>
                        </a:lnSpc>
                        <a:spcAft>
                          <a:spcPts val="800"/>
                        </a:spcAft>
                      </a:pPr>
                      <a:r>
                        <a:rPr lang="en-GB" sz="1200" b="1" kern="0">
                          <a:effectLst/>
                          <a:latin typeface="Times New Roman" panose="02020603050405020304" pitchFamily="18" charset="0"/>
                          <a:ea typeface="Times New Roman" panose="02020603050405020304" pitchFamily="18" charset="0"/>
                          <a:cs typeface="Times New Roman" panose="02020603050405020304" pitchFamily="18" charset="0"/>
                        </a:rPr>
                        <a:t>Farmers’ perception</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Farmers’ concerns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b="1" kern="0">
                          <a:effectLst/>
                          <a:latin typeface="Times New Roman" panose="02020603050405020304" pitchFamily="18" charset="0"/>
                          <a:ea typeface="Times New Roman" panose="02020603050405020304" pitchFamily="18" charset="0"/>
                          <a:cs typeface="Times New Roman" panose="02020603050405020304" pitchFamily="18" charset="0"/>
                        </a:rPr>
                        <a:t>Data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b="1" kern="0">
                          <a:effectLst/>
                          <a:latin typeface="Times New Roman" panose="02020603050405020304" pitchFamily="18" charset="0"/>
                          <a:ea typeface="Times New Roman" panose="02020603050405020304" pitchFamily="18" charset="0"/>
                          <a:cs typeface="Times New Roman" panose="02020603050405020304" pitchFamily="18" charset="0"/>
                        </a:rPr>
                        <a:t>What it means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b="1" kern="0">
                          <a:effectLst/>
                          <a:latin typeface="Times New Roman" panose="02020603050405020304" pitchFamily="18" charset="0"/>
                          <a:ea typeface="Times New Roman" panose="02020603050405020304" pitchFamily="18" charset="0"/>
                          <a:cs typeface="Times New Roman" panose="02020603050405020304" pitchFamily="18" charset="0"/>
                        </a:rPr>
                        <a:t>Farmers (%) expressed their concern</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6251780"/>
                  </a:ext>
                </a:extLst>
              </a:tr>
              <a:tr h="1039113">
                <a:tc rowSpan="2">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Increasing summer temperature</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‘‘…Summers are getting hotter; it affects our crops’’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JJA temperatures increased by 0.026°C a</a:t>
                      </a:r>
                      <a:r>
                        <a:rPr lang="en-GB"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 R</a:t>
                      </a:r>
                      <a:r>
                        <a:rPr lang="en-GB"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=0.25; p &lt; 0.05.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Perceptions consistent with data</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95 %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029644"/>
                  </a:ext>
                </a:extLst>
              </a:tr>
              <a:tr h="1195804">
                <a:tc vMerge="1">
                  <a:txBody>
                    <a:bodyPr/>
                    <a:lstStyle/>
                    <a:p>
                      <a:endParaRPr lang="en-GB"/>
                    </a:p>
                  </a:txBody>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‘‘…The temperature is getting extremely high in summer, it dries up our plants..’’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Number of days with temperature &gt; 35</a:t>
                      </a:r>
                      <a:r>
                        <a:rPr lang="en-GB"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C increases by 3 days per decade; p &lt; 0.05.</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Perceptions consistent with data</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65 %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4597457"/>
                  </a:ext>
                </a:extLst>
              </a:tr>
              <a:tr h="992893">
                <a:tc>
                  <a:txBody>
                    <a:bodyPr/>
                    <a:lstStyle/>
                    <a:p>
                      <a:pPr>
                        <a:lnSpc>
                          <a:spcPct val="150000"/>
                        </a:lnSpc>
                        <a:spcAft>
                          <a:spcPts val="800"/>
                        </a:spcAft>
                      </a:pPr>
                      <a:r>
                        <a:rPr lang="en-GB" sz="1200" kern="0" dirty="0">
                          <a:effectLst/>
                          <a:latin typeface="Times New Roman" panose="02020603050405020304" pitchFamily="18" charset="0"/>
                          <a:ea typeface="Times New Roman" panose="02020603050405020304" pitchFamily="18" charset="0"/>
                          <a:cs typeface="Times New Roman" panose="02020603050405020304" pitchFamily="18" charset="0"/>
                        </a:rPr>
                        <a:t>Increasing April and May temperatures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‘…Springs are getting warmer…’</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April and May temperatures increase at 0.017°C a</a:t>
                      </a:r>
                      <a:r>
                        <a:rPr lang="en-GB"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 R</a:t>
                      </a:r>
                      <a:r>
                        <a:rPr lang="en-GB"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=0.06; p = 0.07.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Perceptions consistent with data</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35 %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1966733"/>
                  </a:ext>
                </a:extLst>
              </a:tr>
              <a:tr h="1406165">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Ground frost increasing in May</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‘...In April it can be warm, but suddenly ground frost comes in late April or early May and kills our plants. More frosts now.’</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There was no long-term trend, but more frequent frosts were observed after 2006 – in 2006, 2009, 2010, 2018 and 2019.</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Farmers’ perceive recent changes rather than long-term trend.</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23 %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6893760"/>
                  </a:ext>
                </a:extLst>
              </a:tr>
              <a:tr h="1406165">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Growing season precipitation is decreasing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 It rains less during the growing season. I think 10 years ago there was more rain helping us irrigate our crops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No change in the growing season (April-August) precipitation; p=0.58.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a:effectLst/>
                          <a:latin typeface="Times New Roman" panose="02020603050405020304" pitchFamily="18" charset="0"/>
                          <a:ea typeface="Times New Roman" panose="02020603050405020304" pitchFamily="18" charset="0"/>
                          <a:cs typeface="Times New Roman" panose="02020603050405020304" pitchFamily="18" charset="0"/>
                        </a:rPr>
                        <a:t>Perceptions inconsistent with data</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kern="0" dirty="0">
                          <a:effectLst/>
                          <a:latin typeface="Times New Roman" panose="02020603050405020304" pitchFamily="18" charset="0"/>
                          <a:ea typeface="Times New Roman" panose="02020603050405020304" pitchFamily="18" charset="0"/>
                          <a:cs typeface="Times New Roman" panose="02020603050405020304" pitchFamily="18" charset="0"/>
                        </a:rPr>
                        <a:t>45 %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154" marR="451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4320894"/>
                  </a:ext>
                </a:extLst>
              </a:tr>
            </a:tbl>
          </a:graphicData>
        </a:graphic>
      </p:graphicFrame>
    </p:spTree>
    <p:extLst>
      <p:ext uri="{BB962C8B-B14F-4D97-AF65-F5344CB8AC3E}">
        <p14:creationId xmlns:p14="http://schemas.microsoft.com/office/powerpoint/2010/main" val="207371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CB1D-751C-AD2B-1960-BF7DCDC666F4}"/>
              </a:ext>
            </a:extLst>
          </p:cNvPr>
          <p:cNvSpPr>
            <a:spLocks noGrp="1"/>
          </p:cNvSpPr>
          <p:nvPr>
            <p:ph type="title"/>
          </p:nvPr>
        </p:nvSpPr>
        <p:spPr/>
        <p:txBody>
          <a:bodyPr>
            <a:normAutofit/>
          </a:bodyPr>
          <a:lstStyle/>
          <a:p>
            <a:r>
              <a:rPr lang="en-GB" sz="1800" kern="100" dirty="0">
                <a:effectLst/>
                <a:latin typeface="Times New Roman" panose="02020603050405020304" pitchFamily="18" charset="0"/>
                <a:ea typeface="Aptos" panose="020B0004020202020204" pitchFamily="34" charset="0"/>
                <a:cs typeface="Times New Roman" panose="02020603050405020304" pitchFamily="18" charset="0"/>
              </a:rPr>
              <a:t>Observational data from the </a:t>
            </a:r>
            <a:r>
              <a:rPr lang="en-GB" sz="1800" kern="100" dirty="0" err="1">
                <a:effectLst/>
                <a:latin typeface="Times New Roman" panose="02020603050405020304" pitchFamily="18" charset="0"/>
                <a:ea typeface="Aptos" panose="020B0004020202020204" pitchFamily="34" charset="0"/>
                <a:cs typeface="Times New Roman" panose="02020603050405020304" pitchFamily="18" charset="0"/>
              </a:rPr>
              <a:t>Askengir</a:t>
            </a:r>
            <a:r>
              <a:rPr lang="en-GB"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GB" sz="1800" kern="100">
                <a:effectLst/>
                <a:latin typeface="Times New Roman" panose="02020603050405020304" pitchFamily="18" charset="0"/>
                <a:ea typeface="Aptos" panose="020B0004020202020204" pitchFamily="34" charset="0"/>
                <a:cs typeface="Times New Roman" panose="02020603050405020304" pitchFamily="18" charset="0"/>
              </a:rPr>
              <a:t>meteorological station </a:t>
            </a:r>
            <a:r>
              <a:rPr lang="en-GB" sz="1800" kern="100" dirty="0">
                <a:effectLst/>
                <a:latin typeface="Times New Roman" panose="02020603050405020304" pitchFamily="18" charset="0"/>
                <a:ea typeface="Aptos" panose="020B0004020202020204" pitchFamily="34" charset="0"/>
                <a:cs typeface="Times New Roman" panose="02020603050405020304" pitchFamily="18" charset="0"/>
              </a:rPr>
              <a:t>: a) mean JJA temperatures; b) number of days with </a:t>
            </a:r>
            <a:r>
              <a:rPr lang="en-GB" sz="1800" kern="100" dirty="0" err="1">
                <a:effectLst/>
                <a:latin typeface="Times New Roman" panose="02020603050405020304" pitchFamily="18" charset="0"/>
                <a:ea typeface="Aptos" panose="020B0004020202020204" pitchFamily="34" charset="0"/>
                <a:cs typeface="Times New Roman" panose="02020603050405020304" pitchFamily="18" charset="0"/>
              </a:rPr>
              <a:t>T</a:t>
            </a:r>
            <a:r>
              <a:rPr lang="en-GB" sz="1800" kern="100" baseline="-25000" dirty="0" err="1">
                <a:effectLst/>
                <a:latin typeface="Times New Roman" panose="02020603050405020304" pitchFamily="18" charset="0"/>
                <a:ea typeface="Aptos" panose="020B0004020202020204" pitchFamily="34" charset="0"/>
                <a:cs typeface="Times New Roman" panose="02020603050405020304" pitchFamily="18" charset="0"/>
              </a:rPr>
              <a:t>max</a:t>
            </a:r>
            <a:r>
              <a:rPr lang="en-GB" sz="1800" kern="100" dirty="0">
                <a:effectLst/>
                <a:latin typeface="Times New Roman" panose="02020603050405020304" pitchFamily="18" charset="0"/>
                <a:ea typeface="Aptos" panose="020B0004020202020204" pitchFamily="34" charset="0"/>
                <a:cs typeface="Times New Roman" panose="02020603050405020304" pitchFamily="18" charset="0"/>
              </a:rPr>
              <a:t>&gt;35; c) frequency of days with sub-zero temperatures in May; d) precipitation during the growing season (April-August).</a:t>
            </a:r>
            <a:endParaRPr lang="en-GB" dirty="0"/>
          </a:p>
        </p:txBody>
      </p:sp>
      <p:pic>
        <p:nvPicPr>
          <p:cNvPr id="5" name="Content Placeholder 4">
            <a:extLst>
              <a:ext uri="{FF2B5EF4-FFF2-40B4-BE49-F238E27FC236}">
                <a16:creationId xmlns:a16="http://schemas.microsoft.com/office/drawing/2014/main" id="{5F81D8F9-5D5F-55B8-68F0-72ADC47F3E55}"/>
              </a:ext>
            </a:extLst>
          </p:cNvPr>
          <p:cNvPicPr>
            <a:picLocks noGrp="1" noChangeAspect="1"/>
          </p:cNvPicPr>
          <p:nvPr>
            <p:ph idx="1"/>
          </p:nvPr>
        </p:nvPicPr>
        <p:blipFill>
          <a:blip r:embed="rId2"/>
          <a:srcRect l="30772" t="30753" r="28920" b="18603"/>
          <a:stretch/>
        </p:blipFill>
        <p:spPr>
          <a:xfrm>
            <a:off x="4462272" y="1690688"/>
            <a:ext cx="7078086" cy="5002403"/>
          </a:xfrm>
        </p:spPr>
      </p:pic>
    </p:spTree>
    <p:extLst>
      <p:ext uri="{BB962C8B-B14F-4D97-AF65-F5344CB8AC3E}">
        <p14:creationId xmlns:p14="http://schemas.microsoft.com/office/powerpoint/2010/main" val="111033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DD79-0708-0C62-D6CE-20C14568148E}"/>
              </a:ext>
            </a:extLst>
          </p:cNvPr>
          <p:cNvSpPr>
            <a:spLocks noGrp="1"/>
          </p:cNvSpPr>
          <p:nvPr>
            <p:ph type="title"/>
          </p:nvPr>
        </p:nvSpPr>
        <p:spPr>
          <a:xfrm>
            <a:off x="0" y="377825"/>
            <a:ext cx="1841500" cy="815975"/>
          </a:xfrm>
        </p:spPr>
        <p:txBody>
          <a:bodyPr>
            <a:noAutofit/>
          </a:bodyPr>
          <a:lstStyle/>
          <a:p>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Theme 4. Farmer adaptation strategies and their plans.</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endParaRPr lang="en-GB" sz="2000" dirty="0"/>
          </a:p>
        </p:txBody>
      </p:sp>
      <p:graphicFrame>
        <p:nvGraphicFramePr>
          <p:cNvPr id="4" name="Content Placeholder 3">
            <a:extLst>
              <a:ext uri="{FF2B5EF4-FFF2-40B4-BE49-F238E27FC236}">
                <a16:creationId xmlns:a16="http://schemas.microsoft.com/office/drawing/2014/main" id="{A36DA3E3-9048-529D-8C3B-2967E0C8C1E7}"/>
              </a:ext>
            </a:extLst>
          </p:cNvPr>
          <p:cNvGraphicFramePr>
            <a:graphicFrameLocks noGrp="1"/>
          </p:cNvGraphicFramePr>
          <p:nvPr>
            <p:ph idx="1"/>
          </p:nvPr>
        </p:nvGraphicFramePr>
        <p:xfrm>
          <a:off x="1651000" y="1"/>
          <a:ext cx="10541001" cy="6978917"/>
        </p:xfrm>
        <a:graphic>
          <a:graphicData uri="http://schemas.openxmlformats.org/drawingml/2006/table">
            <a:tbl>
              <a:tblPr firstRow="1" firstCol="1" bandRow="1"/>
              <a:tblGrid>
                <a:gridCol w="1662571">
                  <a:extLst>
                    <a:ext uri="{9D8B030D-6E8A-4147-A177-3AD203B41FA5}">
                      <a16:colId xmlns:a16="http://schemas.microsoft.com/office/drawing/2014/main" val="5298903"/>
                    </a:ext>
                  </a:extLst>
                </a:gridCol>
                <a:gridCol w="2032863">
                  <a:extLst>
                    <a:ext uri="{9D8B030D-6E8A-4147-A177-3AD203B41FA5}">
                      <a16:colId xmlns:a16="http://schemas.microsoft.com/office/drawing/2014/main" val="2007799818"/>
                    </a:ext>
                  </a:extLst>
                </a:gridCol>
                <a:gridCol w="2667796">
                  <a:extLst>
                    <a:ext uri="{9D8B030D-6E8A-4147-A177-3AD203B41FA5}">
                      <a16:colId xmlns:a16="http://schemas.microsoft.com/office/drawing/2014/main" val="961750782"/>
                    </a:ext>
                  </a:extLst>
                </a:gridCol>
                <a:gridCol w="2667796">
                  <a:extLst>
                    <a:ext uri="{9D8B030D-6E8A-4147-A177-3AD203B41FA5}">
                      <a16:colId xmlns:a16="http://schemas.microsoft.com/office/drawing/2014/main" val="3086022716"/>
                    </a:ext>
                  </a:extLst>
                </a:gridCol>
                <a:gridCol w="1509975">
                  <a:extLst>
                    <a:ext uri="{9D8B030D-6E8A-4147-A177-3AD203B41FA5}">
                      <a16:colId xmlns:a16="http://schemas.microsoft.com/office/drawing/2014/main" val="1099418354"/>
                    </a:ext>
                  </a:extLst>
                </a:gridCol>
              </a:tblGrid>
              <a:tr h="387678">
                <a:tc>
                  <a:txBody>
                    <a:bodyPr/>
                    <a:lstStyle/>
                    <a:p>
                      <a:pPr>
                        <a:lnSpc>
                          <a:spcPct val="107000"/>
                        </a:lnSpc>
                        <a:spcAft>
                          <a:spcPts val="800"/>
                        </a:spcAft>
                      </a:pPr>
                      <a:r>
                        <a:rPr lang="en-GB" sz="1250" b="1" kern="100">
                          <a:effectLst/>
                          <a:latin typeface="Times New Roman" panose="02020603050405020304" pitchFamily="18" charset="0"/>
                          <a:ea typeface="Aptos" panose="020B0004020202020204" pitchFamily="34" charset="0"/>
                          <a:cs typeface="Times New Roman" panose="02020603050405020304" pitchFamily="18" charset="0"/>
                        </a:rPr>
                        <a:t>Adaptation option category</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b="1" kern="100">
                          <a:effectLst/>
                          <a:latin typeface="Times New Roman" panose="02020603050405020304" pitchFamily="18" charset="0"/>
                          <a:ea typeface="Aptos" panose="020B0004020202020204" pitchFamily="34" charset="0"/>
                          <a:cs typeface="Times New Roman" panose="02020603050405020304" pitchFamily="18" charset="0"/>
                        </a:rPr>
                        <a:t>Farmer-driven adaptation options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b="1" kern="100" dirty="0">
                          <a:effectLst/>
                          <a:latin typeface="Times New Roman" panose="02020603050405020304" pitchFamily="18" charset="0"/>
                          <a:ea typeface="Aptos" panose="020B0004020202020204" pitchFamily="34" charset="0"/>
                          <a:cs typeface="Times New Roman" panose="02020603050405020304" pitchFamily="18" charset="0"/>
                        </a:rPr>
                        <a:t>Barriers</a:t>
                      </a:r>
                      <a:endParaRPr lang="en-GB" sz="125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b="1" kern="100">
                          <a:effectLst/>
                          <a:latin typeface="Times New Roman" panose="02020603050405020304" pitchFamily="18" charset="0"/>
                          <a:ea typeface="Aptos" panose="020B0004020202020204" pitchFamily="34" charset="0"/>
                          <a:cs typeface="Times New Roman" panose="02020603050405020304" pitchFamily="18" charset="0"/>
                        </a:rPr>
                        <a:t>How to overcome barriers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b="1" kern="100">
                          <a:effectLst/>
                          <a:latin typeface="Times New Roman" panose="02020603050405020304" pitchFamily="18" charset="0"/>
                          <a:ea typeface="Aptos" panose="020B0004020202020204" pitchFamily="34" charset="0"/>
                          <a:cs typeface="Times New Roman" panose="02020603050405020304" pitchFamily="18" charset="0"/>
                        </a:rPr>
                        <a:t>Respondents mentioned (%)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6105463"/>
                  </a:ext>
                </a:extLst>
              </a:tr>
              <a:tr h="1343703">
                <a:tc rowSpan="7">
                  <a:txBody>
                    <a:bodyPr/>
                    <a:lstStyle/>
                    <a:p>
                      <a:pPr>
                        <a:lnSpc>
                          <a:spcPct val="107000"/>
                        </a:lnSpc>
                        <a:spcAft>
                          <a:spcPts val="800"/>
                        </a:spcAft>
                      </a:pPr>
                      <a:r>
                        <a:rPr lang="en-GB" sz="1250" kern="100" dirty="0">
                          <a:effectLst/>
                          <a:latin typeface="Times New Roman" panose="02020603050405020304" pitchFamily="18" charset="0"/>
                          <a:ea typeface="Aptos" panose="020B0004020202020204" pitchFamily="34" charset="0"/>
                          <a:cs typeface="Times New Roman" panose="02020603050405020304" pitchFamily="18" charset="0"/>
                        </a:rPr>
                        <a:t>Farm production practices</a:t>
                      </a:r>
                      <a:endParaRPr lang="en-GB" sz="125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5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GB" sz="125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Continue furrow irrigation</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Untimely water supply, high water prices, unclear water supply rules, old canals, poor infrastructure and management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Institutional reforms, more active work of local water users’ associations, better allocation of responsibilities of different administrative levels, funds and investments for infrastructure modernisation.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73%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6196046"/>
                  </a:ext>
                </a:extLst>
              </a:tr>
              <a:tr h="387678">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Diversification of crops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Not enough land, expertise and need to find new market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Land sublease, cooperation with other farmers.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45%</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319826"/>
                  </a:ext>
                </a:extLst>
              </a:tr>
              <a:tr h="387678">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Groundwater use (drilling boreholes)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Financial resources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Access to loans or other finance options.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38%</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2863733"/>
                  </a:ext>
                </a:extLst>
              </a:tr>
              <a:tr h="189707">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Changing sowing dates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Spring frosts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Access to timely weather forecast.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31%</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4856496"/>
                  </a:ext>
                </a:extLst>
              </a:tr>
              <a:tr h="860629">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Switching to crops not requiring irrigation (rainfed)</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Need to find new market, to learn cultivating new crops, less profit from wheat/barley and alfalfa</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Optimisation of crop rotation, establishment of new markets.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27%</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729204"/>
                  </a:ext>
                </a:extLst>
              </a:tr>
              <a:tr h="387678">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Changing irrigation schedule</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Unreliable water access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Water conservation and water harvesting technology</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23%</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9893961"/>
                  </a:ext>
                </a:extLst>
              </a:tr>
              <a:tr h="585649">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Short-maturing cultivars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Availability, less yield</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Combination with long-maturing cultivars; early harvest can be sold for better price.</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19%</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6823800"/>
                  </a:ext>
                </a:extLst>
              </a:tr>
              <a:tr h="387678">
                <a:tc rowSpan="2">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Technological development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Drip irrigation (water management innovation)</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Lack of financial resources, lack of knowledge and experience</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Experience sharing, state funds, trainings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38%</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8901635"/>
                  </a:ext>
                </a:extLst>
              </a:tr>
              <a:tr h="571266">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Drought-resistant cultivars (crop development)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Availability, high price, cultivars need to be adapted for local conditions</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Cooperation of farmers with Plant Research Institute for adapted cultivars.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31%</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7376303"/>
                  </a:ext>
                </a:extLst>
              </a:tr>
              <a:tr h="486355">
                <a:tc rowSpan="2">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Financial management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Off-farm employment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dirty="0">
                          <a:effectLst/>
                          <a:latin typeface="Times New Roman" panose="02020603050405020304" pitchFamily="18" charset="0"/>
                          <a:ea typeface="Aptos" panose="020B0004020202020204" pitchFamily="34" charset="0"/>
                          <a:cs typeface="Times New Roman" panose="02020603050405020304" pitchFamily="18" charset="0"/>
                        </a:rPr>
                        <a:t>Lack of time for farm activities, need to commute</a:t>
                      </a:r>
                      <a:endParaRPr lang="en-GB" sz="125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Part-time off-farm employment and increasing income from a farm</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30 %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8614456"/>
                  </a:ext>
                </a:extLst>
              </a:tr>
              <a:tr h="882298">
                <a:tc vMerge="1">
                  <a:txBody>
                    <a:bodyPr/>
                    <a:lstStyle/>
                    <a:p>
                      <a:endParaRPr lang="en-GB"/>
                    </a:p>
                  </a:txBody>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Diversification of income combining arable with livestock agriculture</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Effective management, less time for both, need to find the market</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a:effectLst/>
                          <a:latin typeface="Times New Roman" panose="02020603050405020304" pitchFamily="18" charset="0"/>
                          <a:ea typeface="Aptos" panose="020B0004020202020204" pitchFamily="34" charset="0"/>
                          <a:cs typeface="Times New Roman" panose="02020603050405020304" pitchFamily="18" charset="0"/>
                        </a:rPr>
                        <a:t>Consulting with other farmers, cooperation and learning. </a:t>
                      </a:r>
                      <a:endParaRPr lang="en-GB" sz="1250" kern="10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50" kern="100" dirty="0">
                          <a:effectLst/>
                          <a:latin typeface="Times New Roman" panose="02020603050405020304" pitchFamily="18" charset="0"/>
                          <a:ea typeface="Aptos" panose="020B0004020202020204" pitchFamily="34" charset="0"/>
                          <a:cs typeface="Times New Roman" panose="02020603050405020304" pitchFamily="18" charset="0"/>
                        </a:rPr>
                        <a:t>23%</a:t>
                      </a:r>
                      <a:endParaRPr lang="en-GB" sz="125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74" marR="293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6124783"/>
                  </a:ext>
                </a:extLst>
              </a:tr>
            </a:tbl>
          </a:graphicData>
        </a:graphic>
      </p:graphicFrame>
    </p:spTree>
    <p:extLst>
      <p:ext uri="{BB962C8B-B14F-4D97-AF65-F5344CB8AC3E}">
        <p14:creationId xmlns:p14="http://schemas.microsoft.com/office/powerpoint/2010/main" val="190890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419D-DBC5-31CD-8311-AAEDC11B66A5}"/>
              </a:ext>
            </a:extLst>
          </p:cNvPr>
          <p:cNvSpPr>
            <a:spLocks noGrp="1"/>
          </p:cNvSpPr>
          <p:nvPr>
            <p:ph type="title"/>
          </p:nvPr>
        </p:nvSpPr>
        <p:spPr>
          <a:xfrm>
            <a:off x="838200" y="365126"/>
            <a:ext cx="10515600" cy="315912"/>
          </a:xfrm>
        </p:spPr>
        <p:txBody>
          <a:bodyPr>
            <a:normAutofit fontScale="90000"/>
          </a:bodyPr>
          <a:lstStyle/>
          <a:p>
            <a:r>
              <a:rPr lang="en-GB" dirty="0"/>
              <a:t>Conclusions</a:t>
            </a:r>
          </a:p>
        </p:txBody>
      </p:sp>
      <p:sp>
        <p:nvSpPr>
          <p:cNvPr id="3" name="Content Placeholder 2">
            <a:extLst>
              <a:ext uri="{FF2B5EF4-FFF2-40B4-BE49-F238E27FC236}">
                <a16:creationId xmlns:a16="http://schemas.microsoft.com/office/drawing/2014/main" id="{96BE836F-EB57-A575-B50A-1D7A2FF502BD}"/>
              </a:ext>
            </a:extLst>
          </p:cNvPr>
          <p:cNvSpPr>
            <a:spLocks noGrp="1"/>
          </p:cNvSpPr>
          <p:nvPr>
            <p:ph idx="1"/>
          </p:nvPr>
        </p:nvSpPr>
        <p:spPr>
          <a:xfrm>
            <a:off x="838200" y="988828"/>
            <a:ext cx="10515600" cy="5188135"/>
          </a:xfrm>
        </p:spPr>
        <p:txBody>
          <a:bodyPr>
            <a:normAutofit fontScale="70000" lnSpcReduction="20000"/>
          </a:bodyPr>
          <a:lstStyle/>
          <a:p>
            <a:pPr algn="just">
              <a:lnSpc>
                <a:spcPct val="150000"/>
              </a:lnSpc>
              <a:spcAft>
                <a:spcPts val="800"/>
              </a:spcAft>
            </a:pPr>
            <a:r>
              <a:rPr lang="en-GB" sz="2300" kern="100" dirty="0">
                <a:effectLst/>
                <a:latin typeface="Times New Roman" panose="02020603050405020304" pitchFamily="18" charset="0"/>
                <a:ea typeface="Aptos" panose="020B0004020202020204" pitchFamily="34" charset="0"/>
                <a:cs typeface="Times New Roman" panose="02020603050405020304" pitchFamily="18" charset="0"/>
              </a:rPr>
              <a:t>Challenges - unreliable water access, financial constraints, and limited knowledge of efficient crop management practices.</a:t>
            </a:r>
          </a:p>
          <a:p>
            <a:pPr algn="just">
              <a:lnSpc>
                <a:spcPct val="150000"/>
              </a:lnSpc>
              <a:spcAft>
                <a:spcPts val="800"/>
              </a:spcAft>
            </a:pPr>
            <a:r>
              <a:rPr lang="en-GB" sz="2300" kern="100" dirty="0">
                <a:effectLst/>
                <a:latin typeface="Times New Roman" panose="02020603050405020304" pitchFamily="18" charset="0"/>
                <a:ea typeface="Aptos" panose="020B0004020202020204" pitchFamily="34" charset="0"/>
                <a:cs typeface="Times New Roman" panose="02020603050405020304" pitchFamily="18" charset="0"/>
              </a:rPr>
              <a:t>adaptation strategies—crop diversification, altered sowing dates, and alternative irrigation methods—are recognised by farmers. </a:t>
            </a:r>
          </a:p>
          <a:p>
            <a:pPr algn="just">
              <a:lnSpc>
                <a:spcPct val="150000"/>
              </a:lnSpc>
              <a:spcAft>
                <a:spcPts val="800"/>
              </a:spcAft>
            </a:pPr>
            <a:r>
              <a:rPr lang="en-GB" sz="2300" dirty="0">
                <a:latin typeface="Times New Roman" panose="02020603050405020304" pitchFamily="18" charset="0"/>
                <a:ea typeface="Calibri" panose="020F0502020204030204" pitchFamily="34" charset="0"/>
              </a:rPr>
              <a:t>W</a:t>
            </a:r>
            <a:r>
              <a:rPr lang="en-GB" sz="2300" dirty="0">
                <a:effectLst/>
                <a:latin typeface="Times New Roman" panose="02020603050405020304" pitchFamily="18" charset="0"/>
                <a:ea typeface="Calibri" panose="020F0502020204030204" pitchFamily="34" charset="0"/>
              </a:rPr>
              <a:t>hile farmers recognise changing weather patterns, their primary concern is immediate water availability due to inefficient irrigation infrastructure</a:t>
            </a:r>
            <a:r>
              <a:rPr lang="en-GB" sz="2300" kern="100" dirty="0">
                <a:latin typeface="Times New Roman" panose="02020603050405020304" pitchFamily="18" charset="0"/>
                <a:ea typeface="Calibri" panose="020F0502020204030204" pitchFamily="34" charset="0"/>
                <a:cs typeface="Times New Roman" panose="02020603050405020304" pitchFamily="18" charset="0"/>
              </a:rPr>
              <a:t>. Tactical actions more than strategic planning.</a:t>
            </a:r>
            <a:endParaRPr lang="en-GB" sz="2300" kern="100" dirty="0">
              <a:latin typeface="Times New Roman" panose="02020603050405020304" pitchFamily="18" charset="0"/>
              <a:ea typeface="Aptos" panose="020B0004020202020204" pitchFamily="34" charset="0"/>
              <a:cs typeface="Times New Roman" panose="02020603050405020304" pitchFamily="18" charset="0"/>
            </a:endParaRPr>
          </a:p>
          <a:p>
            <a:pPr algn="just">
              <a:lnSpc>
                <a:spcPct val="150000"/>
              </a:lnSpc>
              <a:spcAft>
                <a:spcPts val="800"/>
              </a:spcAft>
            </a:pPr>
            <a:r>
              <a:rPr lang="en-GB" sz="2300" kern="100" dirty="0">
                <a:effectLst/>
                <a:latin typeface="Times New Roman" panose="02020603050405020304" pitchFamily="18" charset="0"/>
                <a:ea typeface="Aptos" panose="020B0004020202020204" pitchFamily="34" charset="0"/>
                <a:cs typeface="Times New Roman" panose="02020603050405020304" pitchFamily="18" charset="0"/>
              </a:rPr>
              <a:t>Soya is high-demand crop with considerable economic potential. But enhanced support for farmers is important, access to high-quality seeds adapted to the region, and provide locally relevant crop management information. </a:t>
            </a:r>
          </a:p>
          <a:p>
            <a:pPr algn="just">
              <a:lnSpc>
                <a:spcPct val="150000"/>
              </a:lnSpc>
              <a:spcAft>
                <a:spcPts val="800"/>
              </a:spcAft>
            </a:pPr>
            <a:r>
              <a:rPr lang="en-GB" sz="2300" kern="100" dirty="0">
                <a:effectLst/>
                <a:latin typeface="Times New Roman" panose="02020603050405020304" pitchFamily="18" charset="0"/>
                <a:ea typeface="Aptos" panose="020B0004020202020204" pitchFamily="34" charset="0"/>
                <a:cs typeface="Times New Roman" panose="02020603050405020304" pitchFamily="18" charset="0"/>
              </a:rPr>
              <a:t>Involvement of smallholder farmers in designing sustainable adaptation strategies is important. </a:t>
            </a:r>
          </a:p>
          <a:p>
            <a:pPr algn="just">
              <a:lnSpc>
                <a:spcPct val="150000"/>
              </a:lnSpc>
              <a:spcAft>
                <a:spcPts val="800"/>
              </a:spcAft>
            </a:pPr>
            <a:r>
              <a:rPr lang="en-GB" sz="2300" kern="100" dirty="0">
                <a:effectLst/>
                <a:latin typeface="Times New Roman" panose="02020603050405020304" pitchFamily="18" charset="0"/>
                <a:ea typeface="Aptos" panose="020B0004020202020204" pitchFamily="34" charset="0"/>
                <a:cs typeface="Times New Roman" panose="02020603050405020304" pitchFamily="18" charset="0"/>
              </a:rPr>
              <a:t>This study advocates for an inclusive, practitioner-informed approach to agricultural policy and practice, aimed at sustaining soybean production and rural livelihoods in Kazakhstan, and Central Asian region.</a:t>
            </a:r>
            <a:endParaRPr lang="en-GB" sz="23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3347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3ADB-4BE8-2AF4-FD2F-F59599C86A8B}"/>
              </a:ext>
            </a:extLst>
          </p:cNvPr>
          <p:cNvSpPr>
            <a:spLocks noGrp="1"/>
          </p:cNvSpPr>
          <p:nvPr>
            <p:ph type="title"/>
          </p:nvPr>
        </p:nvSpPr>
        <p:spPr/>
        <p:txBody>
          <a:bodyPr/>
          <a:lstStyle/>
          <a:p>
            <a:r>
              <a:rPr lang="en-GB" dirty="0"/>
              <a:t>My takeaway</a:t>
            </a:r>
          </a:p>
        </p:txBody>
      </p:sp>
      <p:sp>
        <p:nvSpPr>
          <p:cNvPr id="3" name="Content Placeholder 2">
            <a:extLst>
              <a:ext uri="{FF2B5EF4-FFF2-40B4-BE49-F238E27FC236}">
                <a16:creationId xmlns:a16="http://schemas.microsoft.com/office/drawing/2014/main" id="{72436588-C087-9D45-8B6B-0FC249540425}"/>
              </a:ext>
            </a:extLst>
          </p:cNvPr>
          <p:cNvSpPr>
            <a:spLocks noGrp="1"/>
          </p:cNvSpPr>
          <p:nvPr>
            <p:ph idx="1"/>
          </p:nvPr>
        </p:nvSpPr>
        <p:spPr/>
        <p:txBody>
          <a:bodyPr/>
          <a:lstStyle/>
          <a:p>
            <a:r>
              <a:rPr lang="en-GB" dirty="0"/>
              <a:t>As a scientist I don’t know the best. I learned a lot from farmers</a:t>
            </a:r>
          </a:p>
          <a:p>
            <a:r>
              <a:rPr lang="en-GB" dirty="0"/>
              <a:t>We all need each other, and we learn from one another </a:t>
            </a:r>
          </a:p>
          <a:p>
            <a:r>
              <a:rPr lang="en-GB" dirty="0"/>
              <a:t>We walk alongside each other, and co-production is important</a:t>
            </a:r>
          </a:p>
          <a:p>
            <a:r>
              <a:rPr lang="en-GB" dirty="0"/>
              <a:t>Mutual respect and ability to listen </a:t>
            </a:r>
          </a:p>
          <a:p>
            <a:r>
              <a:rPr lang="en-GB" dirty="0"/>
              <a:t>Get out of my comfort zone – not knowing where to stay overnight, getting to the middle of the lake on ice in winter for water samples collection, chasing the farmers </a:t>
            </a:r>
          </a:p>
          <a:p>
            <a:r>
              <a:rPr lang="en-GB" dirty="0"/>
              <a:t>It is a privilege to work together combining our knowledge and experience</a:t>
            </a:r>
          </a:p>
          <a:p>
            <a:endParaRPr lang="en-GB" dirty="0"/>
          </a:p>
        </p:txBody>
      </p:sp>
    </p:spTree>
    <p:extLst>
      <p:ext uri="{BB962C8B-B14F-4D97-AF65-F5344CB8AC3E}">
        <p14:creationId xmlns:p14="http://schemas.microsoft.com/office/powerpoint/2010/main" val="361375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4C156-26A9-4DCE-BE5C-BE6490B509D1}"/>
              </a:ext>
            </a:extLst>
          </p:cNvPr>
          <p:cNvPicPr>
            <a:picLocks noChangeAspect="1"/>
          </p:cNvPicPr>
          <p:nvPr/>
        </p:nvPicPr>
        <p:blipFill>
          <a:blip r:embed="rId2"/>
          <a:stretch>
            <a:fillRect/>
          </a:stretch>
        </p:blipFill>
        <p:spPr>
          <a:xfrm>
            <a:off x="609917" y="918519"/>
            <a:ext cx="4597854" cy="2757369"/>
          </a:xfrm>
          <a:prstGeom prst="rect">
            <a:avLst/>
          </a:prstGeom>
        </p:spPr>
      </p:pic>
      <p:sp>
        <p:nvSpPr>
          <p:cNvPr id="2" name="Title 1">
            <a:extLst>
              <a:ext uri="{FF2B5EF4-FFF2-40B4-BE49-F238E27FC236}">
                <a16:creationId xmlns:a16="http://schemas.microsoft.com/office/drawing/2014/main" id="{DD83622E-F77E-40F9-9A25-B3DCE18CBACC}"/>
              </a:ext>
            </a:extLst>
          </p:cNvPr>
          <p:cNvSpPr>
            <a:spLocks noGrp="1"/>
          </p:cNvSpPr>
          <p:nvPr>
            <p:ph type="title"/>
          </p:nvPr>
        </p:nvSpPr>
        <p:spPr>
          <a:xfrm>
            <a:off x="838200" y="0"/>
            <a:ext cx="4746661" cy="1325563"/>
          </a:xfrm>
        </p:spPr>
        <p:txBody>
          <a:bodyPr/>
          <a:lstStyle/>
          <a:p>
            <a:r>
              <a:rPr lang="en-US" dirty="0"/>
              <a:t>Why soybean?</a:t>
            </a:r>
            <a:endParaRPr lang="en-GB" dirty="0"/>
          </a:p>
        </p:txBody>
      </p:sp>
      <p:sp>
        <p:nvSpPr>
          <p:cNvPr id="3" name="Content Placeholder 2">
            <a:extLst>
              <a:ext uri="{FF2B5EF4-FFF2-40B4-BE49-F238E27FC236}">
                <a16:creationId xmlns:a16="http://schemas.microsoft.com/office/drawing/2014/main" id="{7B5B334A-7F8F-4AEE-B32D-C4D2422D6144}"/>
              </a:ext>
            </a:extLst>
          </p:cNvPr>
          <p:cNvSpPr>
            <a:spLocks noGrp="1"/>
          </p:cNvSpPr>
          <p:nvPr>
            <p:ph idx="1"/>
          </p:nvPr>
        </p:nvSpPr>
        <p:spPr>
          <a:xfrm>
            <a:off x="327061" y="4005072"/>
            <a:ext cx="6775488" cy="5547325"/>
          </a:xfrm>
        </p:spPr>
        <p:txBody>
          <a:bodyPr/>
          <a:lstStyle/>
          <a:p>
            <a:r>
              <a:rPr lang="en-GB" sz="1800" dirty="0">
                <a:latin typeface="Times New Roman" panose="02020603050405020304" pitchFamily="18" charset="0"/>
                <a:cs typeface="Times New Roman" panose="02020603050405020304" pitchFamily="18" charset="0"/>
              </a:rPr>
              <a:t>relatively new crop with great potential for expansion in Central Asia</a:t>
            </a:r>
          </a:p>
          <a:p>
            <a:r>
              <a:rPr lang="en-GB" sz="1800" dirty="0">
                <a:latin typeface="Times New Roman" panose="02020603050405020304" pitchFamily="18" charset="0"/>
                <a:cs typeface="Times New Roman" panose="02020603050405020304" pitchFamily="18" charset="0"/>
              </a:rPr>
              <a:t>KZ is the largest soybean producer in Central Asia </a:t>
            </a:r>
          </a:p>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crop shifting from relatively cheap wheat to high value profitable</a:t>
            </a:r>
          </a:p>
          <a:p>
            <a:pPr marL="0" indent="0">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crops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(Agro-Industrial Development State Programme for 2017-   2022)</a:t>
            </a:r>
          </a:p>
          <a:p>
            <a:r>
              <a:rPr lang="en-GB" sz="1800" dirty="0">
                <a:latin typeface="Times New Roman" panose="02020603050405020304" pitchFamily="18" charset="0"/>
                <a:cs typeface="Times New Roman" panose="02020603050405020304" pitchFamily="18" charset="0"/>
              </a:rPr>
              <a:t>South East Kazakhstan accounts for 85% of country’s soya</a:t>
            </a:r>
          </a:p>
          <a:p>
            <a:r>
              <a:rPr lang="en-GB" sz="1800" dirty="0">
                <a:latin typeface="Times New Roman" panose="02020603050405020304" pitchFamily="18" charset="0"/>
                <a:cs typeface="Times New Roman" panose="02020603050405020304" pitchFamily="18" charset="0"/>
              </a:rPr>
              <a:t>Crop diversification policy </a:t>
            </a:r>
          </a:p>
          <a:p>
            <a:r>
              <a:rPr lang="en-GB" sz="1800" dirty="0">
                <a:latin typeface="Times New Roman" panose="02020603050405020304" pitchFamily="18" charset="0"/>
                <a:cs typeface="Times New Roman" panose="02020603050405020304" pitchFamily="18" charset="0"/>
              </a:rPr>
              <a:t>Agreement with Chinese companies to export soya</a:t>
            </a:r>
            <a:r>
              <a:rPr lang="en-GB" sz="1800" dirty="0">
                <a:latin typeface="Times New Roman" panose="02020603050405020304" pitchFamily="18" charset="0"/>
                <a:ea typeface="Calibri" panose="020F0502020204030204" pitchFamily="34" charset="0"/>
                <a:cs typeface="Times New Roman" panose="02020603050405020304" pitchFamily="18" charset="0"/>
              </a:rPr>
              <a:t> </a:t>
            </a:r>
          </a:p>
          <a:p>
            <a:endParaRPr lang="en-GB" sz="1400" dirty="0">
              <a:latin typeface="Times New Roman" panose="02020603050405020304" pitchFamily="18" charset="0"/>
              <a:cs typeface="Times New Roman" panose="02020603050405020304" pitchFamily="18" charset="0"/>
            </a:endParaRPr>
          </a:p>
          <a:p>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Arial" panose="020B0604020202020204" pitchFamily="34" charset="0"/>
            </a:endParaRPr>
          </a:p>
          <a:p>
            <a:endParaRPr lang="en-GB" sz="1800" dirty="0">
              <a:effectLst/>
              <a:latin typeface="Times New Roman" panose="02020603050405020304" pitchFamily="18" charset="0"/>
              <a:ea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1681258E-DCDD-4F9C-B6C0-614FA8CC2238}"/>
              </a:ext>
            </a:extLst>
          </p:cNvPr>
          <p:cNvGraphicFramePr>
            <a:graphicFrameLocks/>
          </p:cNvGraphicFramePr>
          <p:nvPr/>
        </p:nvGraphicFramePr>
        <p:xfrm>
          <a:off x="7641758" y="363986"/>
          <a:ext cx="3863083" cy="2419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4B3348A-6D2A-4A7B-A6DD-F02FEC840016}"/>
              </a:ext>
            </a:extLst>
          </p:cNvPr>
          <p:cNvGraphicFramePr/>
          <p:nvPr/>
        </p:nvGraphicFramePr>
        <p:xfrm>
          <a:off x="7477219" y="3880075"/>
          <a:ext cx="4221822" cy="230141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3655160-3C98-4E60-A61C-579C160B60ED}"/>
              </a:ext>
            </a:extLst>
          </p:cNvPr>
          <p:cNvSpPr txBox="1"/>
          <p:nvPr/>
        </p:nvSpPr>
        <p:spPr>
          <a:xfrm>
            <a:off x="7477219" y="6324737"/>
            <a:ext cx="4253501" cy="338554"/>
          </a:xfrm>
          <a:prstGeom prst="rect">
            <a:avLst/>
          </a:prstGeom>
          <a:noFill/>
        </p:spPr>
        <p:txBody>
          <a:bodyPr wrap="square" rtlCol="0">
            <a:spAutoFit/>
          </a:bodyPr>
          <a:lstStyle/>
          <a:p>
            <a:r>
              <a:rPr lang="en-US" sz="1600" dirty="0"/>
              <a:t>Area of soybean cultivation, thousand hectares</a:t>
            </a:r>
            <a:endParaRPr lang="en-GB" sz="1600" dirty="0"/>
          </a:p>
        </p:txBody>
      </p:sp>
      <p:sp>
        <p:nvSpPr>
          <p:cNvPr id="7" name="TextBox 6">
            <a:extLst>
              <a:ext uri="{FF2B5EF4-FFF2-40B4-BE49-F238E27FC236}">
                <a16:creationId xmlns:a16="http://schemas.microsoft.com/office/drawing/2014/main" id="{8A1BE886-FB54-4E58-9117-55E6C551B72D}"/>
              </a:ext>
            </a:extLst>
          </p:cNvPr>
          <p:cNvSpPr txBox="1"/>
          <p:nvPr/>
        </p:nvSpPr>
        <p:spPr>
          <a:xfrm>
            <a:off x="7447556" y="2884469"/>
            <a:ext cx="4251485" cy="369332"/>
          </a:xfrm>
          <a:prstGeom prst="rect">
            <a:avLst/>
          </a:prstGeom>
          <a:noFill/>
        </p:spPr>
        <p:txBody>
          <a:bodyPr wrap="none" rtlCol="0">
            <a:spAutoFit/>
          </a:bodyPr>
          <a:lstStyle/>
          <a:p>
            <a:r>
              <a:rPr lang="en-US" sz="1600" dirty="0"/>
              <a:t>Soybean</a:t>
            </a:r>
            <a:r>
              <a:rPr lang="en-US" dirty="0"/>
              <a:t> production by regions, centner/ha</a:t>
            </a:r>
            <a:endParaRPr lang="en-GB" dirty="0"/>
          </a:p>
        </p:txBody>
      </p:sp>
      <p:sp>
        <p:nvSpPr>
          <p:cNvPr id="9" name="Slide Number Placeholder 8">
            <a:extLst>
              <a:ext uri="{FF2B5EF4-FFF2-40B4-BE49-F238E27FC236}">
                <a16:creationId xmlns:a16="http://schemas.microsoft.com/office/drawing/2014/main" id="{43B4FF78-159D-456E-7E8F-C9D7192CEAD3}"/>
              </a:ext>
            </a:extLst>
          </p:cNvPr>
          <p:cNvSpPr>
            <a:spLocks noGrp="1"/>
          </p:cNvSpPr>
          <p:nvPr>
            <p:ph type="sldNum" sz="quarter" idx="12"/>
          </p:nvPr>
        </p:nvSpPr>
        <p:spPr/>
        <p:txBody>
          <a:bodyPr/>
          <a:lstStyle/>
          <a:p>
            <a:fld id="{2D1916D9-BAC2-41B4-8391-7DEA4ABA0246}" type="slidenum">
              <a:rPr lang="en-GB" smtClean="0"/>
              <a:t>3</a:t>
            </a:fld>
            <a:endParaRPr lang="en-GB"/>
          </a:p>
        </p:txBody>
      </p:sp>
    </p:spTree>
    <p:extLst>
      <p:ext uri="{BB962C8B-B14F-4D97-AF65-F5344CB8AC3E}">
        <p14:creationId xmlns:p14="http://schemas.microsoft.com/office/powerpoint/2010/main" val="1059755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362F-5687-2FB1-E1F4-6239A00454E4}"/>
              </a:ext>
            </a:extLst>
          </p:cNvPr>
          <p:cNvSpPr>
            <a:spLocks noGrp="1"/>
          </p:cNvSpPr>
          <p:nvPr>
            <p:ph type="title"/>
          </p:nvPr>
        </p:nvSpPr>
        <p:spPr/>
        <p:txBody>
          <a:bodyPr>
            <a:normAutofit/>
          </a:bodyPr>
          <a:lstStyle/>
          <a:p>
            <a:r>
              <a:rPr lang="en-GB" sz="2400" dirty="0">
                <a:latin typeface="Times New Roman" panose="02020603050405020304" pitchFamily="18" charset="0"/>
                <a:cs typeface="Times New Roman" panose="02020603050405020304" pitchFamily="18" charset="0"/>
              </a:rPr>
              <a:t>Knowledge gap</a:t>
            </a:r>
            <a:endParaRPr lang="en-GB" sz="2400" cap="none"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3BE98E1-5DC0-5D24-F4D5-D760B8D31C87}"/>
              </a:ext>
            </a:extLst>
          </p:cNvPr>
          <p:cNvSpPr>
            <a:spLocks noGrp="1"/>
          </p:cNvSpPr>
          <p:nvPr>
            <p:ph idx="1"/>
          </p:nvPr>
        </p:nvSpPr>
        <p:spPr/>
        <p:txBody>
          <a:bodyPr>
            <a:normAutofit/>
          </a:bodyPr>
          <a:lstStyle/>
          <a:p>
            <a:r>
              <a:rPr lang="en-GB" sz="2400" dirty="0">
                <a:solidFill>
                  <a:srgbClr val="000000"/>
                </a:solidFill>
                <a:effectLst/>
                <a:latin typeface="Times New Roman" panose="02020603050405020304" pitchFamily="18" charset="0"/>
                <a:ea typeface="Calibri" panose="020F0502020204030204" pitchFamily="34" charset="0"/>
              </a:rPr>
              <a:t>critical shortcoming of CA adaption studies </a:t>
            </a:r>
            <a:r>
              <a:rPr lang="en-GB" sz="2400" dirty="0">
                <a:solidFill>
                  <a:srgbClr val="000000"/>
                </a:solidFill>
                <a:latin typeface="Times New Roman" panose="02020603050405020304" pitchFamily="18" charset="0"/>
                <a:ea typeface="Calibri" panose="020F0502020204030204" pitchFamily="34" charset="0"/>
              </a:rPr>
              <a:t>-</a:t>
            </a:r>
            <a:r>
              <a:rPr lang="en-GB" sz="2400" dirty="0">
                <a:solidFill>
                  <a:srgbClr val="000000"/>
                </a:solidFill>
                <a:effectLst/>
                <a:latin typeface="Times New Roman" panose="02020603050405020304" pitchFamily="18" charset="0"/>
                <a:ea typeface="Calibri" panose="020F0502020204030204" pitchFamily="34" charset="0"/>
              </a:rPr>
              <a:t> need for more involvement of </a:t>
            </a:r>
            <a:r>
              <a:rPr lang="en-GB" sz="2400" dirty="0">
                <a:effectLst/>
                <a:latin typeface="Times New Roman" panose="02020603050405020304" pitchFamily="18" charset="0"/>
                <a:ea typeface="Calibri" panose="020F0502020204030204" pitchFamily="34" charset="0"/>
              </a:rPr>
              <a:t>agricultural practitioners</a:t>
            </a:r>
          </a:p>
          <a:p>
            <a:r>
              <a:rPr lang="en-GB" sz="2400" dirty="0">
                <a:effectLst/>
                <a:latin typeface="Times New Roman" panose="02020603050405020304" pitchFamily="18" charset="0"/>
                <a:ea typeface="Calibri" panose="020F0502020204030204" pitchFamily="34" charset="0"/>
              </a:rPr>
              <a:t>higher-level stakeholders (e.g. national and regional government) contribute to formulating adaptation strategies</a:t>
            </a:r>
          </a:p>
          <a:p>
            <a:r>
              <a:rPr lang="en-US" sz="2400" dirty="0">
                <a:effectLst/>
                <a:latin typeface="Times New Roman" panose="02020603050405020304" pitchFamily="18" charset="0"/>
                <a:ea typeface="Calibri" panose="020F0502020204030204" pitchFamily="34" charset="0"/>
              </a:rPr>
              <a:t>farmers and growers rarely involved </a:t>
            </a:r>
            <a:endParaRPr lang="en-US" sz="2400" dirty="0">
              <a:latin typeface="Times New Roman" panose="02020603050405020304" pitchFamily="18" charset="0"/>
              <a:ea typeface="Calibri" panose="020F0502020204030204" pitchFamily="34" charset="0"/>
            </a:endParaRPr>
          </a:p>
          <a:p>
            <a:r>
              <a:rPr lang="en-US" sz="2400" dirty="0">
                <a:effectLst/>
                <a:latin typeface="Times New Roman" panose="02020603050405020304" pitchFamily="18" charset="0"/>
                <a:ea typeface="Calibri" panose="020F0502020204030204" pitchFamily="34" charset="0"/>
              </a:rPr>
              <a:t>key stakeholders - multiple agronomic, economic, and environmental decisions related to crop production</a:t>
            </a:r>
            <a:endParaRPr lang="en-GB" sz="2400" dirty="0"/>
          </a:p>
        </p:txBody>
      </p:sp>
    </p:spTree>
    <p:extLst>
      <p:ext uri="{BB962C8B-B14F-4D97-AF65-F5344CB8AC3E}">
        <p14:creationId xmlns:p14="http://schemas.microsoft.com/office/powerpoint/2010/main" val="378802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F349-53B7-4F11-B6C3-CDD41B335B25}"/>
              </a:ext>
            </a:extLst>
          </p:cNvPr>
          <p:cNvSpPr>
            <a:spLocks noGrp="1"/>
          </p:cNvSpPr>
          <p:nvPr>
            <p:ph type="title"/>
          </p:nvPr>
        </p:nvSpPr>
        <p:spPr/>
        <p:txBody>
          <a:bodyPr/>
          <a:lstStyle/>
          <a:p>
            <a:r>
              <a:rPr lang="en-US" dirty="0"/>
              <a:t>Methodology </a:t>
            </a:r>
            <a:endParaRPr lang="en-GB" dirty="0"/>
          </a:p>
        </p:txBody>
      </p:sp>
      <p:sp>
        <p:nvSpPr>
          <p:cNvPr id="3" name="Content Placeholder 2">
            <a:extLst>
              <a:ext uri="{FF2B5EF4-FFF2-40B4-BE49-F238E27FC236}">
                <a16:creationId xmlns:a16="http://schemas.microsoft.com/office/drawing/2014/main" id="{29311F65-E793-411B-8181-2F081ADDFD00}"/>
              </a:ext>
            </a:extLst>
          </p:cNvPr>
          <p:cNvSpPr>
            <a:spLocks noGrp="1"/>
          </p:cNvSpPr>
          <p:nvPr>
            <p:ph idx="1"/>
          </p:nvPr>
        </p:nvSpPr>
        <p:spPr>
          <a:xfrm>
            <a:off x="838200" y="1300784"/>
            <a:ext cx="5668621" cy="4876179"/>
          </a:xfrm>
        </p:spPr>
        <p:txBody>
          <a:bodyPr vert="horz" lIns="91440" tIns="45720" rIns="91440" bIns="45720" rtlCol="0" anchor="t">
            <a:normAutofit fontScale="40000" lnSpcReduction="20000"/>
          </a:bodyPr>
          <a:lstStyle/>
          <a:p>
            <a:pPr marL="0" indent="0" algn="just">
              <a:buNone/>
            </a:pPr>
            <a:endParaRPr lang="en-GB" sz="2400" dirty="0">
              <a:solidFill>
                <a:srgbClr val="1F497D"/>
              </a:solidFill>
              <a:effectLst/>
              <a:latin typeface="Rdg Swift"/>
              <a:ea typeface="Times New Roman" panose="02020603050405020304" pitchFamily="18" charset="0"/>
              <a:cs typeface="Times New Roman" panose="02020603050405020304" pitchFamily="18" charset="0"/>
            </a:endParaRPr>
          </a:p>
          <a:p>
            <a:pPr marL="342900" indent="-342900" algn="just">
              <a:buAutoNum type="arabicPeriod"/>
            </a:pPr>
            <a:r>
              <a:rPr lang="en-GB" sz="6400" dirty="0" err="1">
                <a:solidFill>
                  <a:srgbClr val="1F497D"/>
                </a:solidFill>
                <a:effectLst/>
                <a:latin typeface="+mj-lt"/>
                <a:ea typeface="Times New Roman" panose="02020603050405020304" pitchFamily="18" charset="0"/>
                <a:cs typeface="Times New Roman" panose="02020603050405020304" pitchFamily="18" charset="0"/>
              </a:rPr>
              <a:t>AquaCrop</a:t>
            </a:r>
            <a:r>
              <a:rPr lang="en-GB" sz="6400" dirty="0">
                <a:solidFill>
                  <a:srgbClr val="1F497D"/>
                </a:solidFill>
                <a:effectLst/>
                <a:latin typeface="+mj-lt"/>
                <a:ea typeface="Times New Roman" panose="02020603050405020304" pitchFamily="18" charset="0"/>
                <a:cs typeface="Times New Roman" panose="02020603050405020304" pitchFamily="18" charset="0"/>
              </a:rPr>
              <a:t> FAO </a:t>
            </a:r>
            <a:r>
              <a:rPr lang="en-GB" sz="6400" b="1" dirty="0">
                <a:solidFill>
                  <a:srgbClr val="1F497D"/>
                </a:solidFill>
                <a:effectLst/>
                <a:latin typeface="+mj-lt"/>
                <a:ea typeface="Times New Roman" panose="02020603050405020304" pitchFamily="18" charset="0"/>
                <a:cs typeface="Times New Roman" panose="02020603050405020304" pitchFamily="18" charset="0"/>
              </a:rPr>
              <a:t>crop modelling tool</a:t>
            </a:r>
            <a:r>
              <a:rPr lang="en-US" sz="6400" dirty="0">
                <a:latin typeface="+mj-lt"/>
              </a:rPr>
              <a:t>.</a:t>
            </a:r>
            <a:endParaRPr lang="en-GB" sz="6400" b="1" dirty="0">
              <a:solidFill>
                <a:srgbClr val="1F497D"/>
              </a:solidFill>
              <a:effectLst/>
              <a:latin typeface="+mj-lt"/>
              <a:ea typeface="Times New Roman" panose="02020603050405020304" pitchFamily="18" charset="0"/>
              <a:cs typeface="Times New Roman" panose="02020603050405020304" pitchFamily="18" charset="0"/>
            </a:endParaRPr>
          </a:p>
          <a:p>
            <a:pPr marL="0" indent="0" algn="just">
              <a:buNone/>
            </a:pPr>
            <a:r>
              <a:rPr lang="en-GB" sz="6400" dirty="0">
                <a:solidFill>
                  <a:srgbClr val="1F497D"/>
                </a:solidFill>
                <a:effectLst/>
                <a:latin typeface="+mj-lt"/>
                <a:ea typeface="Times New Roman" panose="02020603050405020304" pitchFamily="18" charset="0"/>
                <a:cs typeface="Times New Roman"/>
              </a:rPr>
              <a:t>Firstly, crop model was calibrated and validated for the first time for the region</a:t>
            </a:r>
            <a:r>
              <a:rPr lang="en-GB" sz="6400" dirty="0">
                <a:solidFill>
                  <a:srgbClr val="1F497D"/>
                </a:solidFill>
                <a:latin typeface="+mj-lt"/>
                <a:ea typeface="Times New Roman" panose="02020603050405020304" pitchFamily="18" charset="0"/>
                <a:cs typeface="Times New Roman"/>
              </a:rPr>
              <a:t>.</a:t>
            </a:r>
            <a:endParaRPr lang="en-GB" sz="6400" dirty="0">
              <a:solidFill>
                <a:srgbClr val="1F497D"/>
              </a:solidFill>
              <a:effectLst/>
              <a:latin typeface="+mj-lt"/>
              <a:ea typeface="Times New Roman" panose="02020603050405020304" pitchFamily="18" charset="0"/>
              <a:cs typeface="Times New Roman"/>
            </a:endParaRPr>
          </a:p>
          <a:p>
            <a:pPr marL="0" indent="0" algn="just">
              <a:buNone/>
            </a:pPr>
            <a:r>
              <a:rPr lang="en-GB" sz="6400" dirty="0">
                <a:solidFill>
                  <a:srgbClr val="1F497D"/>
                </a:solidFill>
                <a:effectLst/>
                <a:latin typeface="+mj-lt"/>
                <a:ea typeface="Times New Roman" panose="02020603050405020304" pitchFamily="18" charset="0"/>
                <a:cs typeface="Times New Roman"/>
              </a:rPr>
              <a:t>2. Secondly, surveys, </a:t>
            </a:r>
            <a:r>
              <a:rPr lang="en-GB" sz="6400" b="1" dirty="0">
                <a:solidFill>
                  <a:srgbClr val="1F497D"/>
                </a:solidFill>
                <a:effectLst/>
                <a:latin typeface="+mj-lt"/>
                <a:ea typeface="Times New Roman" panose="02020603050405020304" pitchFamily="18" charset="0"/>
                <a:cs typeface="Times New Roman"/>
              </a:rPr>
              <a:t>semi-structured interviews, group discussions </a:t>
            </a:r>
            <a:r>
              <a:rPr lang="en-GB" sz="6400" dirty="0">
                <a:solidFill>
                  <a:srgbClr val="1F497D"/>
                </a:solidFill>
                <a:effectLst/>
                <a:latin typeface="+mj-lt"/>
                <a:ea typeface="Times New Roman" panose="02020603050405020304" pitchFamily="18" charset="0"/>
                <a:cs typeface="Times New Roman"/>
              </a:rPr>
              <a:t>with the main stakeholders (farmers) </a:t>
            </a:r>
            <a:r>
              <a:rPr lang="en-GB" sz="6400" dirty="0">
                <a:solidFill>
                  <a:srgbClr val="1F497D"/>
                </a:solidFill>
                <a:latin typeface="+mj-lt"/>
                <a:ea typeface="Times New Roman" panose="02020603050405020304" pitchFamily="18" charset="0"/>
                <a:cs typeface="Times New Roman"/>
              </a:rPr>
              <a:t>were </a:t>
            </a:r>
            <a:r>
              <a:rPr lang="en-GB" sz="6400" dirty="0">
                <a:solidFill>
                  <a:srgbClr val="1F497D"/>
                </a:solidFill>
                <a:effectLst/>
                <a:latin typeface="+mj-lt"/>
                <a:ea typeface="Times New Roman" panose="02020603050405020304" pitchFamily="18" charset="0"/>
                <a:cs typeface="Times New Roman"/>
              </a:rPr>
              <a:t>conducted </a:t>
            </a:r>
            <a:endParaRPr lang="en-GB" sz="6400" dirty="0">
              <a:solidFill>
                <a:srgbClr val="1F497D"/>
              </a:solidFill>
              <a:latin typeface="+mj-lt"/>
              <a:ea typeface="Times New Roman" panose="02020603050405020304" pitchFamily="18" charset="0"/>
              <a:cs typeface="Times New Roman" panose="02020603050405020304" pitchFamily="18" charset="0"/>
            </a:endParaRPr>
          </a:p>
          <a:p>
            <a:pPr marL="0" indent="0" algn="just">
              <a:buNone/>
            </a:pPr>
            <a:r>
              <a:rPr lang="en-GB" sz="6400" dirty="0">
                <a:solidFill>
                  <a:srgbClr val="1F497D"/>
                </a:solidFill>
                <a:effectLst/>
                <a:latin typeface="+mj-lt"/>
                <a:ea typeface="Times New Roman" panose="02020603050405020304" pitchFamily="18" charset="0"/>
                <a:cs typeface="Times New Roman" panose="02020603050405020304" pitchFamily="18" charset="0"/>
              </a:rPr>
              <a:t>3. Finally, the calibrated and validated crop model is used to understand the </a:t>
            </a:r>
            <a:r>
              <a:rPr lang="en-GB" sz="6400" b="1" dirty="0">
                <a:solidFill>
                  <a:srgbClr val="1F497D"/>
                </a:solidFill>
                <a:effectLst/>
                <a:latin typeface="+mj-lt"/>
                <a:ea typeface="Times New Roman" panose="02020603050405020304" pitchFamily="18" charset="0"/>
                <a:cs typeface="Times New Roman" panose="02020603050405020304" pitchFamily="18" charset="0"/>
              </a:rPr>
              <a:t>response of soybean production to different irrigation types</a:t>
            </a:r>
            <a:r>
              <a:rPr lang="en-GB" sz="6400" b="1" dirty="0">
                <a:solidFill>
                  <a:srgbClr val="1F497D"/>
                </a:solidFill>
                <a:latin typeface="+mj-lt"/>
                <a:ea typeface="Times New Roman" panose="02020603050405020304" pitchFamily="18" charset="0"/>
                <a:cs typeface="Times New Roman" panose="02020603050405020304" pitchFamily="18" charset="0"/>
              </a:rPr>
              <a:t>,</a:t>
            </a:r>
            <a:r>
              <a:rPr lang="en-GB" sz="6400" b="1" dirty="0">
                <a:solidFill>
                  <a:srgbClr val="1F497D"/>
                </a:solidFill>
                <a:effectLst/>
                <a:latin typeface="+mj-lt"/>
                <a:ea typeface="Times New Roman" panose="02020603050405020304" pitchFamily="18" charset="0"/>
                <a:cs typeface="Times New Roman" panose="02020603050405020304" pitchFamily="18" charset="0"/>
              </a:rPr>
              <a:t> different irrigation scenarios and adaptation strategies</a:t>
            </a:r>
            <a:r>
              <a:rPr lang="en-GB" sz="6400" dirty="0">
                <a:solidFill>
                  <a:srgbClr val="1F497D"/>
                </a:solidFill>
                <a:effectLst/>
                <a:latin typeface="+mj-lt"/>
                <a:ea typeface="Times New Roman" panose="02020603050405020304" pitchFamily="18" charset="0"/>
                <a:cs typeface="Times New Roman" panose="02020603050405020304" pitchFamily="18" charset="0"/>
              </a:rPr>
              <a:t>. </a:t>
            </a:r>
          </a:p>
          <a:p>
            <a:pPr marL="0" indent="0" algn="just">
              <a:buNone/>
            </a:pPr>
            <a:r>
              <a:rPr lang="en-GB" sz="2400" dirty="0">
                <a:solidFill>
                  <a:srgbClr val="1F497D"/>
                </a:solidFill>
                <a:effectLst/>
                <a:latin typeface="Rdg Swift"/>
                <a:ea typeface="Times New Roman" panose="02020603050405020304" pitchFamily="18" charset="0"/>
                <a:cs typeface="Times New Roman" panose="02020603050405020304" pitchFamily="18" charset="0"/>
              </a:rPr>
              <a:t> </a:t>
            </a:r>
          </a:p>
          <a:p>
            <a:pPr marL="0" indent="0" algn="just">
              <a:buNone/>
            </a:pPr>
            <a:endParaRPr lang="en-GB" sz="2400" dirty="0">
              <a:solidFill>
                <a:srgbClr val="1F497D"/>
              </a:solidFill>
              <a:effectLst/>
              <a:latin typeface="Rdg Swift"/>
              <a:ea typeface="Times New Roman" panose="02020603050405020304" pitchFamily="18" charset="0"/>
              <a:cs typeface="Times New Roman" panose="02020603050405020304" pitchFamily="18" charset="0"/>
            </a:endParaRPr>
          </a:p>
          <a:p>
            <a:pPr marL="0" indent="0">
              <a:buNone/>
            </a:pPr>
            <a:endParaRPr lang="en-US" dirty="0"/>
          </a:p>
          <a:p>
            <a:endParaRPr lang="en-GB" dirty="0"/>
          </a:p>
        </p:txBody>
      </p:sp>
      <p:pic>
        <p:nvPicPr>
          <p:cNvPr id="6" name="Content Placeholder 3">
            <a:extLst>
              <a:ext uri="{FF2B5EF4-FFF2-40B4-BE49-F238E27FC236}">
                <a16:creationId xmlns:a16="http://schemas.microsoft.com/office/drawing/2014/main" id="{434CEB35-F448-40B5-A469-D55636E54E97}"/>
              </a:ext>
            </a:extLst>
          </p:cNvPr>
          <p:cNvPicPr>
            <a:picLocks/>
          </p:cNvPicPr>
          <p:nvPr/>
        </p:nvPicPr>
        <p:blipFill rotWithShape="1">
          <a:blip r:embed="rId2">
            <a:extLst>
              <a:ext uri="{28A0092B-C50C-407E-A947-70E740481C1C}">
                <a14:useLocalDpi xmlns:a14="http://schemas.microsoft.com/office/drawing/2010/main" val="0"/>
              </a:ext>
            </a:extLst>
          </a:blip>
          <a:srcRect l="9334" r="12994"/>
          <a:stretch/>
        </p:blipFill>
        <p:spPr bwMode="auto">
          <a:xfrm>
            <a:off x="6506821" y="1325856"/>
            <a:ext cx="5010510" cy="5005422"/>
          </a:xfrm>
          <a:prstGeom prst="rect">
            <a:avLst/>
          </a:prstGeom>
          <a:noFill/>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CFBE1DBB-5D75-D0C6-6639-88DB4913EFF4}"/>
              </a:ext>
            </a:extLst>
          </p:cNvPr>
          <p:cNvSpPr>
            <a:spLocks noGrp="1"/>
          </p:cNvSpPr>
          <p:nvPr>
            <p:ph type="sldNum" sz="quarter" idx="12"/>
          </p:nvPr>
        </p:nvSpPr>
        <p:spPr/>
        <p:txBody>
          <a:bodyPr/>
          <a:lstStyle/>
          <a:p>
            <a:fld id="{2D1916D9-BAC2-41B4-8391-7DEA4ABA0246}" type="slidenum">
              <a:rPr lang="en-GB" smtClean="0"/>
              <a:t>5</a:t>
            </a:fld>
            <a:endParaRPr lang="en-GB"/>
          </a:p>
        </p:txBody>
      </p:sp>
    </p:spTree>
    <p:extLst>
      <p:ext uri="{BB962C8B-B14F-4D97-AF65-F5344CB8AC3E}">
        <p14:creationId xmlns:p14="http://schemas.microsoft.com/office/powerpoint/2010/main" val="305225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8AF3-151B-404A-81AE-BBABF2DAE740}"/>
              </a:ext>
            </a:extLst>
          </p:cNvPr>
          <p:cNvSpPr>
            <a:spLocks noGrp="1"/>
          </p:cNvSpPr>
          <p:nvPr>
            <p:ph type="title"/>
          </p:nvPr>
        </p:nvSpPr>
        <p:spPr>
          <a:xfrm>
            <a:off x="838200" y="365125"/>
            <a:ext cx="10515600" cy="1031545"/>
          </a:xfrm>
        </p:spPr>
        <p:txBody>
          <a:bodyPr>
            <a:normAutofit/>
          </a:bodyPr>
          <a:lstStyle/>
          <a:p>
            <a:r>
              <a:rPr lang="en-GB" sz="4000" dirty="0"/>
              <a:t>Study area and site location</a:t>
            </a:r>
          </a:p>
        </p:txBody>
      </p:sp>
      <p:pic>
        <p:nvPicPr>
          <p:cNvPr id="4" name="Content Placeholder 3">
            <a:extLst>
              <a:ext uri="{FF2B5EF4-FFF2-40B4-BE49-F238E27FC236}">
                <a16:creationId xmlns:a16="http://schemas.microsoft.com/office/drawing/2014/main" id="{C0747959-DA29-43C5-B625-FC2C3DE85864}"/>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2422" t="3854" r="4462" b="4925"/>
          <a:stretch/>
        </p:blipFill>
        <p:spPr bwMode="auto">
          <a:xfrm>
            <a:off x="664269" y="2065106"/>
            <a:ext cx="5867566" cy="4526381"/>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8857354-8D83-48CD-950A-15A4ADDDD25E}"/>
              </a:ext>
            </a:extLst>
          </p:cNvPr>
          <p:cNvSpPr txBox="1"/>
          <p:nvPr/>
        </p:nvSpPr>
        <p:spPr>
          <a:xfrm>
            <a:off x="9085507" y="5158706"/>
            <a:ext cx="3075525" cy="1384995"/>
          </a:xfrm>
          <a:prstGeom prst="rect">
            <a:avLst/>
          </a:prstGeom>
          <a:noFill/>
        </p:spPr>
        <p:txBody>
          <a:bodyPr wrap="square" rtlCol="0">
            <a:spAutoFit/>
          </a:bodyPr>
          <a:lstStyle/>
          <a:p>
            <a:pPr algn="just"/>
            <a:r>
              <a:rPr lang="en-GB" sz="1400" b="1" dirty="0"/>
              <a:t>cultivars</a:t>
            </a:r>
            <a:r>
              <a:rPr lang="en-GB" sz="1400" dirty="0"/>
              <a:t>: long duration </a:t>
            </a:r>
            <a:r>
              <a:rPr lang="en-GB" sz="1400" dirty="0" err="1"/>
              <a:t>Jansaya</a:t>
            </a:r>
            <a:r>
              <a:rPr lang="en-GB" sz="1400" dirty="0"/>
              <a:t>. </a:t>
            </a:r>
          </a:p>
          <a:p>
            <a:pPr algn="just"/>
            <a:r>
              <a:rPr lang="en-GB" sz="1400" dirty="0"/>
              <a:t>Short-duration </a:t>
            </a:r>
            <a:r>
              <a:rPr lang="en-GB" sz="1400" dirty="0" err="1"/>
              <a:t>Ivushka</a:t>
            </a:r>
            <a:r>
              <a:rPr lang="en-GB" sz="1400" dirty="0"/>
              <a:t>. </a:t>
            </a:r>
          </a:p>
          <a:p>
            <a:pPr algn="just"/>
            <a:r>
              <a:rPr lang="en-GB" sz="1400" b="1" dirty="0"/>
              <a:t>Treatments</a:t>
            </a:r>
            <a:r>
              <a:rPr lang="en-GB" sz="1400" dirty="0"/>
              <a:t>: furrow irrigation, drip and non-irrigation to represent varying stress conditions</a:t>
            </a:r>
          </a:p>
          <a:p>
            <a:pPr algn="just"/>
            <a:r>
              <a:rPr lang="en-GB" sz="1400" dirty="0"/>
              <a:t>Available time period: 2016-2022</a:t>
            </a:r>
          </a:p>
        </p:txBody>
      </p:sp>
      <p:sp>
        <p:nvSpPr>
          <p:cNvPr id="3" name="TextBox 2">
            <a:extLst>
              <a:ext uri="{FF2B5EF4-FFF2-40B4-BE49-F238E27FC236}">
                <a16:creationId xmlns:a16="http://schemas.microsoft.com/office/drawing/2014/main" id="{AA71BA57-92E7-45DE-8B72-5DF66CA850B2}"/>
              </a:ext>
            </a:extLst>
          </p:cNvPr>
          <p:cNvSpPr txBox="1"/>
          <p:nvPr/>
        </p:nvSpPr>
        <p:spPr>
          <a:xfrm>
            <a:off x="664270" y="1500083"/>
            <a:ext cx="5089258" cy="369332"/>
          </a:xfrm>
          <a:prstGeom prst="rect">
            <a:avLst/>
          </a:prstGeom>
          <a:noFill/>
        </p:spPr>
        <p:txBody>
          <a:bodyPr wrap="square" rtlCol="0">
            <a:spAutoFit/>
          </a:bodyPr>
          <a:lstStyle/>
          <a:p>
            <a:r>
              <a:rPr lang="en-GB" sz="1800" dirty="0">
                <a:solidFill>
                  <a:srgbClr val="00B0F0"/>
                </a:solidFill>
                <a:latin typeface="+mn-lt"/>
              </a:rPr>
              <a:t>Almaty region, South east Kazakhstan</a:t>
            </a:r>
            <a:endParaRPr lang="en-GB" dirty="0"/>
          </a:p>
        </p:txBody>
      </p:sp>
      <p:pic>
        <p:nvPicPr>
          <p:cNvPr id="8" name="Picture 7" descr="A picture containing text, diagram, parallel, line&#10;&#10;Description automatically generat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0540" y="0"/>
            <a:ext cx="5331460" cy="4684395"/>
          </a:xfrm>
          <a:prstGeom prst="rect">
            <a:avLst/>
          </a:prstGeom>
          <a:noFill/>
          <a:ln>
            <a:noFill/>
          </a:ln>
        </p:spPr>
      </p:pic>
      <p:sp>
        <p:nvSpPr>
          <p:cNvPr id="5" name="Rectangle 4"/>
          <p:cNvSpPr/>
          <p:nvPr/>
        </p:nvSpPr>
        <p:spPr>
          <a:xfrm>
            <a:off x="6531835" y="2837735"/>
            <a:ext cx="3069365" cy="2246769"/>
          </a:xfrm>
          <a:prstGeom prst="rect">
            <a:avLst/>
          </a:prstGeom>
        </p:spPr>
        <p:txBody>
          <a:bodyPr wrap="square">
            <a:spAutoFit/>
          </a:bodyPr>
          <a:lstStyle/>
          <a:p>
            <a:pPr algn="just"/>
            <a:r>
              <a:rPr lang="en-GB" sz="1400" dirty="0"/>
              <a:t>Schematic field layout of one treatment block.</a:t>
            </a:r>
          </a:p>
          <a:p>
            <a:pPr algn="just"/>
            <a:r>
              <a:rPr lang="en-GB" sz="1400" dirty="0"/>
              <a:t>There were three treatment blocks in the field for both cultivars. The distance between the blocks with different irrigation treatments was about 10 m to avoid the possibility of one irrigation type affecting the other. The configuration of one such treatment block is shown here (not to scale). </a:t>
            </a:r>
          </a:p>
        </p:txBody>
      </p:sp>
    </p:spTree>
    <p:extLst>
      <p:ext uri="{BB962C8B-B14F-4D97-AF65-F5344CB8AC3E}">
        <p14:creationId xmlns:p14="http://schemas.microsoft.com/office/powerpoint/2010/main" val="224710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80804_112538">
            <a:extLst>
              <a:ext uri="{FF2B5EF4-FFF2-40B4-BE49-F238E27FC236}">
                <a16:creationId xmlns:a16="http://schemas.microsoft.com/office/drawing/2014/main" id="{261E62D5-907E-40A1-BE06-E6A1EFB716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40489" y="4716073"/>
            <a:ext cx="3549650" cy="1970088"/>
          </a:xfrm>
          <a:prstGeom prst="rect">
            <a:avLst/>
          </a:prstGeom>
          <a:extLst>
            <a:ext uri="{909E8E84-426E-40DD-AFC4-6F175D3DCCD1}">
              <a14:hiddenFill xmlns:a14="http://schemas.microsoft.com/office/drawing/2010/main">
                <a:solidFill>
                  <a:srgbClr val="FFFFFF"/>
                </a:solidFill>
              </a14:hiddenFill>
            </a:ext>
          </a:extLst>
        </p:spPr>
      </p:pic>
      <p:pic>
        <p:nvPicPr>
          <p:cNvPr id="7" name="Content Placeholder 6" descr="A picture containing plant, tree, beech&#10;&#10;Description automatically generated">
            <a:extLst>
              <a:ext uri="{FF2B5EF4-FFF2-40B4-BE49-F238E27FC236}">
                <a16:creationId xmlns:a16="http://schemas.microsoft.com/office/drawing/2014/main" id="{5A63714A-896C-CAA4-46D1-73970FDC64D5}"/>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254803" y="2745985"/>
            <a:ext cx="3578225" cy="19700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hape&#10;&#10;Description automatically generated with medium confidence">
            <a:extLst>
              <a:ext uri="{FF2B5EF4-FFF2-40B4-BE49-F238E27FC236}">
                <a16:creationId xmlns:a16="http://schemas.microsoft.com/office/drawing/2014/main" id="{037356BA-1942-486F-A584-A5B9ECF80AB0}"/>
              </a:ext>
            </a:extLst>
          </p:cNvPr>
          <p:cNvPicPr>
            <a:picLocks noChangeAspect="1"/>
          </p:cNvPicPr>
          <p:nvPr/>
        </p:nvPicPr>
        <p:blipFill>
          <a:blip r:embed="rId4"/>
          <a:stretch>
            <a:fillRect/>
          </a:stretch>
        </p:blipFill>
        <p:spPr>
          <a:xfrm>
            <a:off x="7753836" y="4015643"/>
            <a:ext cx="4440238" cy="27368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2F0DD18-34AC-611D-1ED1-8EE937EE6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653" b="18181"/>
          <a:stretch/>
        </p:blipFill>
        <p:spPr>
          <a:xfrm>
            <a:off x="3560210" y="17844"/>
            <a:ext cx="3265611" cy="2736850"/>
          </a:xfrm>
          <a:prstGeom prst="rect">
            <a:avLst/>
          </a:prstGeom>
        </p:spPr>
      </p:pic>
      <p:sp>
        <p:nvSpPr>
          <p:cNvPr id="2" name="Title 1">
            <a:extLst>
              <a:ext uri="{FF2B5EF4-FFF2-40B4-BE49-F238E27FC236}">
                <a16:creationId xmlns:a16="http://schemas.microsoft.com/office/drawing/2014/main" id="{974EE4D5-C5EF-4D10-AA7F-C27620042DEE}"/>
              </a:ext>
            </a:extLst>
          </p:cNvPr>
          <p:cNvSpPr>
            <a:spLocks noGrp="1"/>
          </p:cNvSpPr>
          <p:nvPr>
            <p:ph type="title"/>
          </p:nvPr>
        </p:nvSpPr>
        <p:spPr>
          <a:xfrm>
            <a:off x="233176" y="0"/>
            <a:ext cx="2650701" cy="238271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Field work in Kazakhstan and Data collection</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b="7564"/>
          <a:stretch/>
        </p:blipFill>
        <p:spPr>
          <a:xfrm>
            <a:off x="413239" y="2498259"/>
            <a:ext cx="3165231" cy="4187902"/>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8077"/>
          <a:stretch/>
        </p:blipFill>
        <p:spPr>
          <a:xfrm>
            <a:off x="8602552" y="-274016"/>
            <a:ext cx="3499932" cy="4289660"/>
          </a:xfrm>
          <a:prstGeom prst="rect">
            <a:avLst/>
          </a:prstGeom>
        </p:spPr>
      </p:pic>
    </p:spTree>
    <p:extLst>
      <p:ext uri="{BB962C8B-B14F-4D97-AF65-F5344CB8AC3E}">
        <p14:creationId xmlns:p14="http://schemas.microsoft.com/office/powerpoint/2010/main" val="3640513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7E47-1416-4172-BB29-B6F4FD3F1D64}"/>
              </a:ext>
            </a:extLst>
          </p:cNvPr>
          <p:cNvSpPr>
            <a:spLocks noGrp="1"/>
          </p:cNvSpPr>
          <p:nvPr>
            <p:ph type="title"/>
          </p:nvPr>
        </p:nvSpPr>
        <p:spPr>
          <a:xfrm>
            <a:off x="497541" y="8356"/>
            <a:ext cx="10515600" cy="603063"/>
          </a:xfrm>
        </p:spPr>
        <p:txBody>
          <a:bodyPr>
            <a:normAutofit fontScale="90000"/>
          </a:bodyPr>
          <a:lstStyle/>
          <a:p>
            <a:r>
              <a:rPr lang="en-GB" dirty="0"/>
              <a:t>Results</a:t>
            </a:r>
          </a:p>
        </p:txBody>
      </p:sp>
      <p:sp>
        <p:nvSpPr>
          <p:cNvPr id="10" name="TextBox 9">
            <a:extLst>
              <a:ext uri="{FF2B5EF4-FFF2-40B4-BE49-F238E27FC236}">
                <a16:creationId xmlns:a16="http://schemas.microsoft.com/office/drawing/2014/main" id="{17E439AB-FC41-4BA9-A67A-A444FC66018C}"/>
              </a:ext>
            </a:extLst>
          </p:cNvPr>
          <p:cNvSpPr txBox="1"/>
          <p:nvPr/>
        </p:nvSpPr>
        <p:spPr>
          <a:xfrm>
            <a:off x="7162540" y="8356"/>
            <a:ext cx="4864741" cy="307777"/>
          </a:xfrm>
          <a:prstGeom prst="rect">
            <a:avLst/>
          </a:prstGeom>
          <a:noFill/>
        </p:spPr>
        <p:txBody>
          <a:bodyPr wrap="square" rtlCol="0">
            <a:spAutoFit/>
          </a:bodyPr>
          <a:lstStyle/>
          <a:p>
            <a:r>
              <a:rPr lang="en-GB" sz="1400" dirty="0"/>
              <a:t>Canopy Cover calibration </a:t>
            </a:r>
          </a:p>
        </p:txBody>
      </p:sp>
      <p:sp>
        <p:nvSpPr>
          <p:cNvPr id="13" name="TextBox 12">
            <a:extLst>
              <a:ext uri="{FF2B5EF4-FFF2-40B4-BE49-F238E27FC236}">
                <a16:creationId xmlns:a16="http://schemas.microsoft.com/office/drawing/2014/main" id="{366490A2-FE14-412E-8BD9-62884AEAB460}"/>
              </a:ext>
            </a:extLst>
          </p:cNvPr>
          <p:cNvSpPr txBox="1"/>
          <p:nvPr/>
        </p:nvSpPr>
        <p:spPr>
          <a:xfrm>
            <a:off x="290146" y="471603"/>
            <a:ext cx="6220382" cy="1215717"/>
          </a:xfrm>
          <a:prstGeom prst="rect">
            <a:avLst/>
          </a:prstGeom>
          <a:noFill/>
        </p:spPr>
        <p:txBody>
          <a:bodyPr wrap="square">
            <a:spAutoFit/>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Aqua Crop model was:</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Set up, </a:t>
            </a:r>
            <a:r>
              <a:rPr lang="en-GB"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Calibrated for 2021, 2022, </a:t>
            </a: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Validated for 2016-2019</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lang="en-GB"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Reliable dataset was constructed which is important in data scarce region</a:t>
            </a:r>
            <a:endPar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Evaluated outcomes: </a:t>
            </a:r>
            <a:r>
              <a:rPr lang="en-GB" sz="1200" dirty="0">
                <a:solidFill>
                  <a:prstClr val="black"/>
                </a:solidFill>
                <a:latin typeface="Times New Roman" panose="02020603050405020304" pitchFamily="18" charset="0"/>
                <a:cs typeface="Times New Roman" panose="02020603050405020304" pitchFamily="18" charset="0"/>
              </a:rPr>
              <a:t>Canopy cover (CC), Dry aboveground biomass (B), Final grain yield (Y)</a:t>
            </a:r>
          </a:p>
        </p:txBody>
      </p:sp>
      <p:sp>
        <p:nvSpPr>
          <p:cNvPr id="14" name="TextBox 13">
            <a:extLst>
              <a:ext uri="{FF2B5EF4-FFF2-40B4-BE49-F238E27FC236}">
                <a16:creationId xmlns:a16="http://schemas.microsoft.com/office/drawing/2014/main" id="{CEB50CDA-9C46-45F9-A826-8AAA61BA7D1E}"/>
              </a:ext>
            </a:extLst>
          </p:cNvPr>
          <p:cNvSpPr txBox="1"/>
          <p:nvPr/>
        </p:nvSpPr>
        <p:spPr>
          <a:xfrm>
            <a:off x="184824" y="1954128"/>
            <a:ext cx="5058310" cy="923330"/>
          </a:xfrm>
          <a:prstGeom prst="rect">
            <a:avLst/>
          </a:prstGeom>
          <a:noFill/>
        </p:spPr>
        <p:txBody>
          <a:bodyPr wrap="square" rtlCol="0">
            <a:spAutoFit/>
          </a:bodyPr>
          <a:lstStyle/>
          <a:p>
            <a:r>
              <a:rPr lang="en-GB" sz="1800" dirty="0">
                <a:effectLst/>
                <a:latin typeface="Times New Roman" panose="02020603050405020304" pitchFamily="18" charset="0"/>
                <a:ea typeface="Calibri" panose="020F0502020204030204" pitchFamily="34" charset="0"/>
                <a:cs typeface="Arial" panose="020B0604020202020204" pitchFamily="34" charset="0"/>
              </a:rPr>
              <a:t>Statistical results of simulated and observed Canopy Cover values for soybean </a:t>
            </a:r>
            <a:r>
              <a:rPr lang="en-GB" sz="1800" dirty="0" err="1">
                <a:effectLst/>
                <a:latin typeface="Times New Roman" panose="02020603050405020304" pitchFamily="18" charset="0"/>
                <a:ea typeface="Calibri" panose="020F0502020204030204" pitchFamily="34" charset="0"/>
                <a:cs typeface="Arial" panose="020B0604020202020204" pitchFamily="34" charset="0"/>
              </a:rPr>
              <a:t>Jansaya</a:t>
            </a:r>
            <a:r>
              <a:rPr lang="en-GB" sz="1800" dirty="0">
                <a:effectLst/>
                <a:latin typeface="Times New Roman" panose="02020603050405020304" pitchFamily="18" charset="0"/>
                <a:ea typeface="Calibri" panose="020F0502020204030204" pitchFamily="34" charset="0"/>
                <a:cs typeface="Arial" panose="020B0604020202020204" pitchFamily="34" charset="0"/>
              </a:rPr>
              <a:t> cultivar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20" name="TextBox 19">
            <a:extLst>
              <a:ext uri="{FF2B5EF4-FFF2-40B4-BE49-F238E27FC236}">
                <a16:creationId xmlns:a16="http://schemas.microsoft.com/office/drawing/2014/main" id="{17D33A62-93A9-59F4-B8CF-8969B2BF0C5A}"/>
              </a:ext>
            </a:extLst>
          </p:cNvPr>
          <p:cNvSpPr txBox="1"/>
          <p:nvPr/>
        </p:nvSpPr>
        <p:spPr>
          <a:xfrm>
            <a:off x="248222" y="1661741"/>
            <a:ext cx="6094476" cy="632802"/>
          </a:xfrm>
          <a:prstGeom prst="rect">
            <a:avLst/>
          </a:prstGeom>
          <a:noFill/>
        </p:spPr>
        <p:txBody>
          <a:bodyPr wrap="square">
            <a:spAutoFit/>
          </a:bodyPr>
          <a:lstStyle/>
          <a:p>
            <a:pPr algn="just">
              <a:lnSpc>
                <a:spcPct val="107000"/>
              </a:lnSpc>
              <a:spcAft>
                <a:spcPts val="800"/>
              </a:spcAft>
              <a:tabLst>
                <a:tab pos="1066800" algn="l"/>
              </a:tabLs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066800" algn="l"/>
              </a:tabLst>
            </a:pPr>
            <a:endParaRPr lang="en-GB" sz="135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CF9B7B1-A22E-5553-545E-69EF6C6473DF}"/>
              </a:ext>
            </a:extLst>
          </p:cNvPr>
          <p:cNvGraphicFramePr>
            <a:graphicFrameLocks noGrp="1"/>
          </p:cNvGraphicFramePr>
          <p:nvPr/>
        </p:nvGraphicFramePr>
        <p:xfrm>
          <a:off x="323394" y="2745320"/>
          <a:ext cx="5757547" cy="3316484"/>
        </p:xfrm>
        <a:graphic>
          <a:graphicData uri="http://schemas.openxmlformats.org/drawingml/2006/table">
            <a:tbl>
              <a:tblPr firstRow="1" firstCol="1" bandRow="1"/>
              <a:tblGrid>
                <a:gridCol w="630090">
                  <a:extLst>
                    <a:ext uri="{9D8B030D-6E8A-4147-A177-3AD203B41FA5}">
                      <a16:colId xmlns:a16="http://schemas.microsoft.com/office/drawing/2014/main" val="3482680323"/>
                    </a:ext>
                  </a:extLst>
                </a:gridCol>
                <a:gridCol w="542082">
                  <a:extLst>
                    <a:ext uri="{9D8B030D-6E8A-4147-A177-3AD203B41FA5}">
                      <a16:colId xmlns:a16="http://schemas.microsoft.com/office/drawing/2014/main" val="3204555606"/>
                    </a:ext>
                  </a:extLst>
                </a:gridCol>
                <a:gridCol w="673457">
                  <a:extLst>
                    <a:ext uri="{9D8B030D-6E8A-4147-A177-3AD203B41FA5}">
                      <a16:colId xmlns:a16="http://schemas.microsoft.com/office/drawing/2014/main" val="111205910"/>
                    </a:ext>
                  </a:extLst>
                </a:gridCol>
                <a:gridCol w="954064">
                  <a:extLst>
                    <a:ext uri="{9D8B030D-6E8A-4147-A177-3AD203B41FA5}">
                      <a16:colId xmlns:a16="http://schemas.microsoft.com/office/drawing/2014/main" val="3456978091"/>
                    </a:ext>
                  </a:extLst>
                </a:gridCol>
                <a:gridCol w="994242">
                  <a:extLst>
                    <a:ext uri="{9D8B030D-6E8A-4147-A177-3AD203B41FA5}">
                      <a16:colId xmlns:a16="http://schemas.microsoft.com/office/drawing/2014/main" val="2958393095"/>
                    </a:ext>
                  </a:extLst>
                </a:gridCol>
                <a:gridCol w="994242">
                  <a:extLst>
                    <a:ext uri="{9D8B030D-6E8A-4147-A177-3AD203B41FA5}">
                      <a16:colId xmlns:a16="http://schemas.microsoft.com/office/drawing/2014/main" val="1217515290"/>
                    </a:ext>
                  </a:extLst>
                </a:gridCol>
                <a:gridCol w="484685">
                  <a:extLst>
                    <a:ext uri="{9D8B030D-6E8A-4147-A177-3AD203B41FA5}">
                      <a16:colId xmlns:a16="http://schemas.microsoft.com/office/drawing/2014/main" val="2679510953"/>
                    </a:ext>
                  </a:extLst>
                </a:gridCol>
                <a:gridCol w="484685">
                  <a:extLst>
                    <a:ext uri="{9D8B030D-6E8A-4147-A177-3AD203B41FA5}">
                      <a16:colId xmlns:a16="http://schemas.microsoft.com/office/drawing/2014/main" val="2829174067"/>
                    </a:ext>
                  </a:extLst>
                </a:gridCol>
              </a:tblGrid>
              <a:tr h="0">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Year and treatment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R</a:t>
                      </a:r>
                      <a:r>
                        <a:rPr lang="en-GB" sz="1200" baseline="30000">
                          <a:effectLst/>
                          <a:latin typeface="Times New Roman" panose="02020603050405020304" pitchFamily="18" charset="0"/>
                          <a:ea typeface="Calibri" panose="020F0502020204030204" pitchFamily="34" charset="0"/>
                          <a:cs typeface="Arial" panose="020B0604020202020204" pitchFamily="34" charset="0"/>
                        </a:rPr>
                        <a:t>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RMSE,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NRMSE,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EF</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D</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93943897"/>
                  </a:ext>
                </a:extLst>
              </a:tr>
              <a:tr h="0">
                <a:tc rowSpan="6">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Jansaya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2022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F</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6.3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359578175"/>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D</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6.4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986719977"/>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NI</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8.9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18.2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0.87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2612956550"/>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2021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F</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4.2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9.0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0.88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36445913"/>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D</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2.7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5.8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2139447730"/>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NI</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8.4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17.7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0.87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227487285"/>
                  </a:ext>
                </a:extLst>
              </a:tr>
              <a:tr h="0">
                <a:tc rowSpan="5">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Ivushka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2022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F</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5.2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12.7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942577188"/>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D</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5.5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13.8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418622260"/>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NI</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7.5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17.7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523177251"/>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2021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F</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4.6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9.7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809642747"/>
                  </a:ext>
                </a:extLst>
              </a:tr>
              <a:tr h="0">
                <a:tc vMerge="1">
                  <a:txBody>
                    <a:bodyPr/>
                    <a:lstStyle/>
                    <a:p>
                      <a:endParaRPr lang="en-GB"/>
                    </a:p>
                  </a:txBody>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NI</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7.2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16.6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200">
                          <a:effectLst/>
                          <a:latin typeface="Times New Roman" panose="02020603050405020304" pitchFamily="18" charset="0"/>
                          <a:ea typeface="Calibri" panose="020F0502020204030204" pitchFamily="34" charset="0"/>
                          <a:cs typeface="Arial" panose="020B0604020202020204" pitchFamily="34" charset="0"/>
                        </a:rPr>
                        <a:t>0.95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a:lnSpc>
                          <a:spcPct val="150000"/>
                        </a:lnSpc>
                        <a:spcAft>
                          <a:spcPts val="8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0.97</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8421425"/>
                  </a:ext>
                </a:extLst>
              </a:tr>
            </a:tbl>
          </a:graphicData>
        </a:graphic>
      </p:graphicFrame>
      <p:pic>
        <p:nvPicPr>
          <p:cNvPr id="6" name="Picture 5">
            <a:extLst>
              <a:ext uri="{FF2B5EF4-FFF2-40B4-BE49-F238E27FC236}">
                <a16:creationId xmlns:a16="http://schemas.microsoft.com/office/drawing/2014/main" id="{616949E2-D564-04FB-2069-11E7190C3F16}"/>
              </a:ext>
            </a:extLst>
          </p:cNvPr>
          <p:cNvPicPr>
            <a:picLocks noChangeAspect="1"/>
          </p:cNvPicPr>
          <p:nvPr/>
        </p:nvPicPr>
        <p:blipFill rotWithShape="1">
          <a:blip r:embed="rId2"/>
          <a:srcRect l="9143" t="29842" r="67071" b="10095"/>
          <a:stretch/>
        </p:blipFill>
        <p:spPr>
          <a:xfrm>
            <a:off x="6717924" y="383177"/>
            <a:ext cx="4976536" cy="5373189"/>
          </a:xfrm>
          <a:prstGeom prst="rect">
            <a:avLst/>
          </a:prstGeom>
        </p:spPr>
      </p:pic>
      <p:sp>
        <p:nvSpPr>
          <p:cNvPr id="7" name="TextBox 6">
            <a:extLst>
              <a:ext uri="{FF2B5EF4-FFF2-40B4-BE49-F238E27FC236}">
                <a16:creationId xmlns:a16="http://schemas.microsoft.com/office/drawing/2014/main" id="{D6E0D6D8-0130-C8B2-0E4C-42A744B28FE9}"/>
              </a:ext>
            </a:extLst>
          </p:cNvPr>
          <p:cNvSpPr txBox="1"/>
          <p:nvPr/>
        </p:nvSpPr>
        <p:spPr>
          <a:xfrm>
            <a:off x="6660554" y="5797714"/>
            <a:ext cx="5208052" cy="1354217"/>
          </a:xfrm>
          <a:prstGeom prst="rect">
            <a:avLst/>
          </a:prstGeom>
          <a:noFill/>
        </p:spPr>
        <p:txBody>
          <a:bodyPr wrap="square" rtlCol="0">
            <a:spAutoFit/>
          </a:bodyPr>
          <a:lstStyle/>
          <a:p>
            <a:r>
              <a:rPr lang="en-GB" sz="1600" dirty="0" err="1">
                <a:effectLst/>
                <a:latin typeface="Times New Roman" panose="02020603050405020304" pitchFamily="18" charset="0"/>
                <a:ea typeface="Calibri" panose="020F0502020204030204" pitchFamily="34" charset="0"/>
                <a:cs typeface="Arial" panose="020B0604020202020204" pitchFamily="34" charset="0"/>
              </a:rPr>
              <a:t>AquaCrop</a:t>
            </a:r>
            <a:r>
              <a:rPr lang="en-GB" sz="1600" dirty="0">
                <a:effectLst/>
                <a:latin typeface="Times New Roman" panose="02020603050405020304" pitchFamily="18" charset="0"/>
                <a:ea typeface="Calibri" panose="020F0502020204030204" pitchFamily="34" charset="0"/>
                <a:cs typeface="Arial" panose="020B0604020202020204" pitchFamily="34" charset="0"/>
              </a:rPr>
              <a:t> effectively captured the temporal changes in canopy development, with simulation results closely aligning with observed values, characterised by high R</a:t>
            </a:r>
            <a:r>
              <a:rPr lang="en-GB" sz="1600" baseline="30000" dirty="0">
                <a:effectLst/>
                <a:latin typeface="Times New Roman" panose="02020603050405020304" pitchFamily="18" charset="0"/>
                <a:ea typeface="Calibri" panose="020F0502020204030204" pitchFamily="34" charset="0"/>
                <a:cs typeface="Arial" panose="020B0604020202020204" pitchFamily="34" charset="0"/>
              </a:rPr>
              <a:t>2</a:t>
            </a:r>
            <a:r>
              <a:rPr lang="en-GB" sz="1600" dirty="0">
                <a:effectLst/>
                <a:latin typeface="Times New Roman" panose="02020603050405020304" pitchFamily="18" charset="0"/>
                <a:ea typeface="Calibri" panose="020F0502020204030204" pitchFamily="34" charset="0"/>
                <a:cs typeface="Arial" panose="020B0604020202020204" pitchFamily="34" charset="0"/>
              </a:rPr>
              <a:t>, EF, and d values and low RMSE values.</a:t>
            </a:r>
            <a:endParaRPr lang="en-GB" sz="16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404525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24F0E5E4-6424-606F-9C31-33E8DF4CF1BA}"/>
              </a:ext>
            </a:extLst>
          </p:cNvPr>
          <p:cNvPicPr>
            <a:picLocks noGrp="1" noChangeAspect="1"/>
          </p:cNvPicPr>
          <p:nvPr>
            <p:ph idx="1"/>
          </p:nvPr>
        </p:nvPicPr>
        <p:blipFill rotWithShape="1">
          <a:blip r:embed="rId2"/>
          <a:srcRect l="15272" t="16943" r="39336" b="25908"/>
          <a:stretch/>
        </p:blipFill>
        <p:spPr>
          <a:xfrm>
            <a:off x="82162" y="631927"/>
            <a:ext cx="5284968" cy="3637924"/>
          </a:xfrm>
          <a:prstGeom prst="rect">
            <a:avLst/>
          </a:prstGeom>
        </p:spPr>
      </p:pic>
      <p:sp>
        <p:nvSpPr>
          <p:cNvPr id="4" name="Slide Number Placeholder 3">
            <a:extLst>
              <a:ext uri="{FF2B5EF4-FFF2-40B4-BE49-F238E27FC236}">
                <a16:creationId xmlns:a16="http://schemas.microsoft.com/office/drawing/2014/main" id="{2296B38F-4475-022D-15B9-4C56ACC948C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D1916D9-BAC2-41B4-8391-7DEA4ABA0246}" type="slidenum">
              <a:rPr lang="en-US">
                <a:solidFill>
                  <a:srgbClr val="FFFFFF"/>
                </a:solidFill>
              </a:rPr>
              <a:pPr>
                <a:spcAft>
                  <a:spcPts val="600"/>
                </a:spcAft>
              </a:pPr>
              <a:t>9</a:t>
            </a:fld>
            <a:endParaRPr lang="en-US">
              <a:solidFill>
                <a:srgbClr val="FFFFFF"/>
              </a:solidFill>
            </a:endParaRPr>
          </a:p>
        </p:txBody>
      </p:sp>
      <p:sp>
        <p:nvSpPr>
          <p:cNvPr id="8" name="TextBox 7">
            <a:extLst>
              <a:ext uri="{FF2B5EF4-FFF2-40B4-BE49-F238E27FC236}">
                <a16:creationId xmlns:a16="http://schemas.microsoft.com/office/drawing/2014/main" id="{916DFAD2-C81A-6ED4-4275-05F7E5FB819A}"/>
              </a:ext>
            </a:extLst>
          </p:cNvPr>
          <p:cNvSpPr txBox="1"/>
          <p:nvPr/>
        </p:nvSpPr>
        <p:spPr>
          <a:xfrm>
            <a:off x="82163" y="108788"/>
            <a:ext cx="6094674" cy="542008"/>
          </a:xfrm>
          <a:prstGeom prst="rect">
            <a:avLst/>
          </a:prstGeom>
          <a:noFill/>
        </p:spPr>
        <p:txBody>
          <a:bodyPr wrap="square">
            <a:spAutoFit/>
          </a:bodyP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Comparison of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AquaCrop</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simulated (lines) and observed (symbols) of dry aboveground biomass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Jansaya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cultivar.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BE0750F2-0A31-675C-55FD-F75655511A1E}"/>
              </a:ext>
            </a:extLst>
          </p:cNvPr>
          <p:cNvGraphicFramePr>
            <a:graphicFrameLocks noGrp="1"/>
          </p:cNvGraphicFramePr>
          <p:nvPr/>
        </p:nvGraphicFramePr>
        <p:xfrm>
          <a:off x="0" y="4269851"/>
          <a:ext cx="5701085" cy="1498540"/>
        </p:xfrm>
        <a:graphic>
          <a:graphicData uri="http://schemas.openxmlformats.org/drawingml/2006/table">
            <a:tbl>
              <a:tblPr firstRow="1" firstCol="1" bandRow="1"/>
              <a:tblGrid>
                <a:gridCol w="531942">
                  <a:extLst>
                    <a:ext uri="{9D8B030D-6E8A-4147-A177-3AD203B41FA5}">
                      <a16:colId xmlns:a16="http://schemas.microsoft.com/office/drawing/2014/main" val="2786312206"/>
                    </a:ext>
                  </a:extLst>
                </a:gridCol>
                <a:gridCol w="802314">
                  <a:extLst>
                    <a:ext uri="{9D8B030D-6E8A-4147-A177-3AD203B41FA5}">
                      <a16:colId xmlns:a16="http://schemas.microsoft.com/office/drawing/2014/main" val="1506167286"/>
                    </a:ext>
                  </a:extLst>
                </a:gridCol>
                <a:gridCol w="801686">
                  <a:extLst>
                    <a:ext uri="{9D8B030D-6E8A-4147-A177-3AD203B41FA5}">
                      <a16:colId xmlns:a16="http://schemas.microsoft.com/office/drawing/2014/main" val="3459817839"/>
                    </a:ext>
                  </a:extLst>
                </a:gridCol>
                <a:gridCol w="980886">
                  <a:extLst>
                    <a:ext uri="{9D8B030D-6E8A-4147-A177-3AD203B41FA5}">
                      <a16:colId xmlns:a16="http://schemas.microsoft.com/office/drawing/2014/main" val="2746235957"/>
                    </a:ext>
                  </a:extLst>
                </a:gridCol>
                <a:gridCol w="801686">
                  <a:extLst>
                    <a:ext uri="{9D8B030D-6E8A-4147-A177-3AD203B41FA5}">
                      <a16:colId xmlns:a16="http://schemas.microsoft.com/office/drawing/2014/main" val="2064325299"/>
                    </a:ext>
                  </a:extLst>
                </a:gridCol>
                <a:gridCol w="891600">
                  <a:extLst>
                    <a:ext uri="{9D8B030D-6E8A-4147-A177-3AD203B41FA5}">
                      <a16:colId xmlns:a16="http://schemas.microsoft.com/office/drawing/2014/main" val="3246684365"/>
                    </a:ext>
                  </a:extLst>
                </a:gridCol>
                <a:gridCol w="890971">
                  <a:extLst>
                    <a:ext uri="{9D8B030D-6E8A-4147-A177-3AD203B41FA5}">
                      <a16:colId xmlns:a16="http://schemas.microsoft.com/office/drawing/2014/main" val="2025400213"/>
                    </a:ext>
                  </a:extLst>
                </a:gridCol>
              </a:tblGrid>
              <a:tr h="237040">
                <a:tc gridSpan="2">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Year and treatment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RMSE,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NRMSE,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EF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2382790"/>
                  </a:ext>
                </a:extLst>
              </a:tr>
              <a:tr h="115544">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19.0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0.86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0255482"/>
                  </a:ext>
                </a:extLst>
              </a:tr>
              <a:tr h="115544">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0.81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907785309"/>
                  </a:ext>
                </a:extLst>
              </a:tr>
              <a:tr h="115544">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NI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14.1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06637149"/>
                  </a:ext>
                </a:extLst>
              </a:tr>
              <a:tr h="115544">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12.4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72127789"/>
                  </a:ext>
                </a:extLst>
              </a:tr>
              <a:tr h="115544">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15.8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74205255"/>
                  </a:ext>
                </a:extLst>
              </a:tr>
              <a:tr h="115544">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NI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0.92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17.2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0.89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0.94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637450"/>
                  </a:ext>
                </a:extLst>
              </a:tr>
            </a:tbl>
          </a:graphicData>
        </a:graphic>
      </p:graphicFrame>
      <p:graphicFrame>
        <p:nvGraphicFramePr>
          <p:cNvPr id="14" name="Table 13">
            <a:extLst>
              <a:ext uri="{FF2B5EF4-FFF2-40B4-BE49-F238E27FC236}">
                <a16:creationId xmlns:a16="http://schemas.microsoft.com/office/drawing/2014/main" id="{5A0E34E4-FA6B-2286-D310-4EA899455A85}"/>
              </a:ext>
            </a:extLst>
          </p:cNvPr>
          <p:cNvGraphicFramePr>
            <a:graphicFrameLocks noGrp="1"/>
          </p:cNvGraphicFramePr>
          <p:nvPr/>
        </p:nvGraphicFramePr>
        <p:xfrm>
          <a:off x="5856036" y="1493399"/>
          <a:ext cx="5725160" cy="2243016"/>
        </p:xfrm>
        <a:graphic>
          <a:graphicData uri="http://schemas.openxmlformats.org/drawingml/2006/table">
            <a:tbl>
              <a:tblPr firstRow="1" firstCol="1" bandRow="1"/>
              <a:tblGrid>
                <a:gridCol w="1144905">
                  <a:extLst>
                    <a:ext uri="{9D8B030D-6E8A-4147-A177-3AD203B41FA5}">
                      <a16:colId xmlns:a16="http://schemas.microsoft.com/office/drawing/2014/main" val="2189261337"/>
                    </a:ext>
                  </a:extLst>
                </a:gridCol>
                <a:gridCol w="1144905">
                  <a:extLst>
                    <a:ext uri="{9D8B030D-6E8A-4147-A177-3AD203B41FA5}">
                      <a16:colId xmlns:a16="http://schemas.microsoft.com/office/drawing/2014/main" val="3754705114"/>
                    </a:ext>
                  </a:extLst>
                </a:gridCol>
                <a:gridCol w="1144905">
                  <a:extLst>
                    <a:ext uri="{9D8B030D-6E8A-4147-A177-3AD203B41FA5}">
                      <a16:colId xmlns:a16="http://schemas.microsoft.com/office/drawing/2014/main" val="1175680280"/>
                    </a:ext>
                  </a:extLst>
                </a:gridCol>
                <a:gridCol w="1144905">
                  <a:extLst>
                    <a:ext uri="{9D8B030D-6E8A-4147-A177-3AD203B41FA5}">
                      <a16:colId xmlns:a16="http://schemas.microsoft.com/office/drawing/2014/main" val="1350107139"/>
                    </a:ext>
                  </a:extLst>
                </a:gridCol>
                <a:gridCol w="1145540">
                  <a:extLst>
                    <a:ext uri="{9D8B030D-6E8A-4147-A177-3AD203B41FA5}">
                      <a16:colId xmlns:a16="http://schemas.microsoft.com/office/drawing/2014/main" val="1293615975"/>
                    </a:ext>
                  </a:extLst>
                </a:gridCol>
              </a:tblGrid>
              <a:tr h="0">
                <a:tc gridSpan="2">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Year and treatment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GB"/>
                    </a:p>
                  </a:txBody>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Y obs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Y sim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Absolute difference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22840871"/>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2.81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3.06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47921560"/>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3.8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193244043"/>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NI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2.03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dirty="0">
                          <a:effectLst/>
                          <a:latin typeface="Times New Roman" panose="02020603050405020304" pitchFamily="18" charset="0"/>
                          <a:ea typeface="Calibri" panose="020F0502020204030204" pitchFamily="34" charset="0"/>
                          <a:cs typeface="Times New Roman" panose="02020603050405020304" pitchFamily="18" charset="0"/>
                        </a:rPr>
                        <a:t>1.78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14384280"/>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2.53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281153225"/>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2.58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2.83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430357521"/>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NI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1.03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1.27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0.24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88836665"/>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3.99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100">
                          <a:effectLst/>
                          <a:latin typeface="Times New Roman" panose="02020603050405020304" pitchFamily="18" charset="0"/>
                          <a:ea typeface="Calibri" panose="020F0502020204030204" pitchFamily="34" charset="0"/>
                          <a:cs typeface="Times New Roman" panose="02020603050405020304" pitchFamily="18" charset="0"/>
                        </a:rPr>
                        <a:t>0.30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75611757"/>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5.2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38813063"/>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3.47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3.82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0.35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53128291"/>
                  </a:ext>
                </a:extLst>
              </a:tr>
              <a:tr h="0">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2016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5.4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0.40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290236"/>
                  </a:ext>
                </a:extLst>
              </a:tr>
            </a:tbl>
          </a:graphicData>
        </a:graphic>
      </p:graphicFrame>
      <p:sp>
        <p:nvSpPr>
          <p:cNvPr id="18" name="TextBox 17">
            <a:extLst>
              <a:ext uri="{FF2B5EF4-FFF2-40B4-BE49-F238E27FC236}">
                <a16:creationId xmlns:a16="http://schemas.microsoft.com/office/drawing/2014/main" id="{54B56821-F2FF-16DE-3604-BD9C895B29E9}"/>
              </a:ext>
            </a:extLst>
          </p:cNvPr>
          <p:cNvSpPr txBox="1"/>
          <p:nvPr/>
        </p:nvSpPr>
        <p:spPr>
          <a:xfrm>
            <a:off x="5790788" y="427120"/>
            <a:ext cx="6094674" cy="772519"/>
          </a:xfrm>
          <a:prstGeom prst="rect">
            <a:avLst/>
          </a:prstGeom>
          <a:noFill/>
        </p:spPr>
        <p:txBody>
          <a:bodyPr wrap="square">
            <a:spAutoFit/>
          </a:bodyP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Simulated and observed yield values for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Jansaya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soybean cultivar (t/ha), absolute difference between observed and simulated values (F-furrow, D-drip, NI-no irrigation treatment).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3F3AD121-DA12-275F-5049-E9F8091E9BBF}"/>
              </a:ext>
            </a:extLst>
          </p:cNvPr>
          <p:cNvSpPr txBox="1"/>
          <p:nvPr/>
        </p:nvSpPr>
        <p:spPr>
          <a:xfrm>
            <a:off x="5989320" y="3778176"/>
            <a:ext cx="5961390" cy="2580002"/>
          </a:xfrm>
          <a:prstGeom prst="rect">
            <a:avLst/>
          </a:prstGeom>
          <a:noFill/>
        </p:spPr>
        <p:txBody>
          <a:bodyPr wrap="square">
            <a:spAutoFit/>
          </a:bodyPr>
          <a:lstStyle/>
          <a:p>
            <a:pPr algn="just">
              <a:lnSpc>
                <a:spcPct val="107000"/>
              </a:lnSpc>
              <a:spcAft>
                <a:spcPts val="800"/>
              </a:spcAft>
              <a:tabLst>
                <a:tab pos="1066800" algn="l"/>
              </a:tabLst>
            </a:pPr>
            <a:r>
              <a:rPr lang="en-GB" sz="1350" dirty="0">
                <a:effectLst/>
                <a:latin typeface="Times New Roman" panose="02020603050405020304" pitchFamily="18" charset="0"/>
                <a:ea typeface="Calibri" panose="020F0502020204030204" pitchFamily="34" charset="0"/>
                <a:cs typeface="Times New Roman" panose="02020603050405020304" pitchFamily="18" charset="0"/>
              </a:rPr>
              <a:t>Simulated value of grain yield furrow irrigation in 2022, 2021, 2018 showed good accuracy with absolute difference between observed and simulated values of 0.25, 0.16 and 0.2. For 2016, 2017 and 2019 the absolute difference was 0.5, 0.3 and 0.3, respectively. </a:t>
            </a:r>
          </a:p>
          <a:p>
            <a:pPr algn="just">
              <a:lnSpc>
                <a:spcPct val="107000"/>
              </a:lnSpc>
              <a:spcAft>
                <a:spcPts val="800"/>
              </a:spcAft>
              <a:tabLst>
                <a:tab pos="1066800" algn="l"/>
              </a:tabLst>
            </a:pPr>
            <a:r>
              <a:rPr lang="en-GB" sz="1350" dirty="0">
                <a:effectLst/>
                <a:latin typeface="Times New Roman" panose="02020603050405020304" pitchFamily="18" charset="0"/>
                <a:ea typeface="Calibri" panose="020F0502020204030204" pitchFamily="34" charset="0"/>
                <a:cs typeface="Times New Roman" panose="02020603050405020304" pitchFamily="18" charset="0"/>
              </a:rPr>
              <a:t>The model tended to overestimate the yield. One of the reasons might be that irrigation water applied is not always evenly distributed across the field, which results in actual yield decrease. </a:t>
            </a:r>
            <a:r>
              <a:rPr lang="en-GB" sz="1350" dirty="0" err="1">
                <a:effectLst/>
                <a:latin typeface="Times New Roman" panose="02020603050405020304" pitchFamily="18" charset="0"/>
                <a:ea typeface="Calibri" panose="020F0502020204030204" pitchFamily="34" charset="0"/>
                <a:cs typeface="Times New Roman" panose="02020603050405020304" pitchFamily="18" charset="0"/>
              </a:rPr>
              <a:t>AquaCrop</a:t>
            </a:r>
            <a:r>
              <a:rPr lang="en-GB" sz="1350" dirty="0">
                <a:effectLst/>
                <a:latin typeface="Times New Roman" panose="02020603050405020304" pitchFamily="18" charset="0"/>
                <a:ea typeface="Calibri" panose="020F0502020204030204" pitchFamily="34" charset="0"/>
                <a:cs typeface="Times New Roman" panose="02020603050405020304" pitchFamily="18" charset="0"/>
              </a:rPr>
              <a:t> does not account for this. Overestimation of simulated values can also indicate the potentially attainable yield with improvement of management practices.</a:t>
            </a:r>
            <a:endParaRPr lang="en-GB" sz="13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0668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F79EA1F3-2188-047A-EF46-519B8C604771}"/>
              </a:ext>
            </a:extLst>
          </p:cNvPr>
          <p:cNvSpPr txBox="1"/>
          <p:nvPr/>
        </p:nvSpPr>
        <p:spPr>
          <a:xfrm>
            <a:off x="24749" y="5706742"/>
            <a:ext cx="6094674" cy="1229439"/>
          </a:xfrm>
          <a:prstGeom prst="rect">
            <a:avLst/>
          </a:prstGeom>
          <a:noFill/>
        </p:spPr>
        <p:txBody>
          <a:bodyPr wrap="square">
            <a:spAutoFit/>
          </a:bodyPr>
          <a:lstStyle/>
          <a:p>
            <a:pPr algn="just">
              <a:lnSpc>
                <a:spcPct val="107000"/>
              </a:lnSpc>
              <a:spcAft>
                <a:spcPts val="800"/>
              </a:spcAft>
              <a:tabLst>
                <a:tab pos="1066800" algn="l"/>
              </a:tabLst>
            </a:pP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AquaCrop</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was able to predict the seasonal trend in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Jansaya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development of dry aboveground biomass well. Drip irrigation treatment in 2022 - the model underestimated accelerated accumulation of biomass. In 2021 drip irrigation treatment the model also slightly underpredicted the biomass growth, although it was less pronounced due to drier conditions. </a:t>
            </a:r>
          </a:p>
        </p:txBody>
      </p:sp>
    </p:spTree>
    <p:extLst>
      <p:ext uri="{BB962C8B-B14F-4D97-AF65-F5344CB8AC3E}">
        <p14:creationId xmlns:p14="http://schemas.microsoft.com/office/powerpoint/2010/main" val="3999262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1079</TotalTime>
  <Words>4391</Words>
  <Application>Microsoft Office PowerPoint</Application>
  <PresentationFormat>Widescreen</PresentationFormat>
  <Paragraphs>758</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Display</vt:lpstr>
      <vt:lpstr>Arial</vt:lpstr>
      <vt:lpstr>Calibri</vt:lpstr>
      <vt:lpstr>Rdg Swift</vt:lpstr>
      <vt:lpstr>Times New Roman</vt:lpstr>
      <vt:lpstr>Office Theme</vt:lpstr>
      <vt:lpstr>PowerPoint Presentation</vt:lpstr>
      <vt:lpstr>My takeaway</vt:lpstr>
      <vt:lpstr>Why soybean?</vt:lpstr>
      <vt:lpstr>Knowledge gap</vt:lpstr>
      <vt:lpstr>Methodology </vt:lpstr>
      <vt:lpstr>Study area and site location</vt:lpstr>
      <vt:lpstr>Field work in Kazakhstan and Data collection</vt:lpstr>
      <vt:lpstr>Results</vt:lpstr>
      <vt:lpstr>PowerPoint Presentation</vt:lpstr>
      <vt:lpstr>PowerPoint Presentation</vt:lpstr>
      <vt:lpstr>PowerPoint Presentation</vt:lpstr>
      <vt:lpstr>Model sensitivity test of yield, t ha .1 to temperature and precipitation change based on 2022 weather data for Jansaya (RMSE for furrow treatment = 0.26, RMSE for NI = 0.22) and Ivushka cultivars (RMSE for furrow treatment = 0.18, RMSE for NI = 0.24). </vt:lpstr>
      <vt:lpstr>What is the context we are working in</vt:lpstr>
      <vt:lpstr>Study area</vt:lpstr>
      <vt:lpstr>Methods</vt:lpstr>
      <vt:lpstr>PowerPoint Presentation</vt:lpstr>
      <vt:lpstr>PowerPoint Presentation</vt:lpstr>
      <vt:lpstr>Participants selection</vt:lpstr>
      <vt:lpstr>PowerPoint Presentation</vt:lpstr>
      <vt:lpstr>Main themes identified in the interviews</vt:lpstr>
      <vt:lpstr>Theme 2: The main challenges and barriers faced by the farmers</vt:lpstr>
      <vt:lpstr>PowerPoint Presentation</vt:lpstr>
      <vt:lpstr>Financial constraints </vt:lpstr>
      <vt:lpstr>Lack of expertise </vt:lpstr>
      <vt:lpstr>Theme 3.</vt:lpstr>
      <vt:lpstr>Observational data from the Askengir meteorological station : a) mean JJA temperatures; b) number of days with Tmax&gt;35; c) frequency of days with sub-zero temperatures in May; d) precipitation during the growing season (April-August).</vt:lpstr>
      <vt:lpstr>Theme 4. Farmer adaptation strategies and their plans.  </vt:lpstr>
      <vt:lpstr>Conclusions</vt:lpstr>
      <vt:lpstr>My takeaway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Saule Suleimenova</dc:creator>
  <cp:lastModifiedBy>Saule Suleimenova</cp:lastModifiedBy>
  <cp:revision>1</cp:revision>
  <dcterms:created xsi:type="dcterms:W3CDTF">2025-01-20T21:47:36Z</dcterms:created>
  <dcterms:modified xsi:type="dcterms:W3CDTF">2025-04-28T05:22:45Z</dcterms:modified>
</cp:coreProperties>
</file>