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  <p:sldMasterId id="2147483688" r:id="rId5"/>
    <p:sldMasterId id="2147483712" r:id="rId6"/>
    <p:sldMasterId id="2147483718" r:id="rId7"/>
  </p:sldMasterIdLst>
  <p:notesMasterIdLst>
    <p:notesMasterId r:id="rId34"/>
  </p:notesMasterIdLst>
  <p:sldIdLst>
    <p:sldId id="327" r:id="rId8"/>
    <p:sldId id="419" r:id="rId9"/>
    <p:sldId id="363" r:id="rId10"/>
    <p:sldId id="367" r:id="rId11"/>
    <p:sldId id="402" r:id="rId12"/>
    <p:sldId id="437" r:id="rId13"/>
    <p:sldId id="417" r:id="rId14"/>
    <p:sldId id="384" r:id="rId15"/>
    <p:sldId id="416" r:id="rId16"/>
    <p:sldId id="391" r:id="rId17"/>
    <p:sldId id="420" r:id="rId18"/>
    <p:sldId id="433" r:id="rId19"/>
    <p:sldId id="431" r:id="rId20"/>
    <p:sldId id="432" r:id="rId21"/>
    <p:sldId id="411" r:id="rId22"/>
    <p:sldId id="403" r:id="rId23"/>
    <p:sldId id="422" r:id="rId24"/>
    <p:sldId id="424" r:id="rId25"/>
    <p:sldId id="426" r:id="rId26"/>
    <p:sldId id="425" r:id="rId27"/>
    <p:sldId id="427" r:id="rId28"/>
    <p:sldId id="428" r:id="rId29"/>
    <p:sldId id="429" r:id="rId30"/>
    <p:sldId id="434" r:id="rId31"/>
    <p:sldId id="435" r:id="rId32"/>
    <p:sldId id="43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C89316-FE38-151B-1873-5EF4BC8FBCFF}" name="Ida Græsted Jensen" initials="IGJ" userId="S::Ida@energymodellinglab.com::fb4c501e-fba8-4eb3-9261-0a295c106ad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nneth Karlsson" initials="KK" lastIdx="4" clrIdx="0">
    <p:extLst>
      <p:ext uri="{19B8F6BF-5375-455C-9EA6-DF929625EA0E}">
        <p15:presenceInfo xmlns:p15="http://schemas.microsoft.com/office/powerpoint/2012/main" userId="Kenneth Karlsson" providerId="None"/>
      </p:ext>
    </p:extLst>
  </p:cmAuthor>
  <p:cmAuthor id="2" name="Ida Græsted Jensen" initials="IGJ" lastIdx="10" clrIdx="1">
    <p:extLst>
      <p:ext uri="{19B8F6BF-5375-455C-9EA6-DF929625EA0E}">
        <p15:presenceInfo xmlns:p15="http://schemas.microsoft.com/office/powerpoint/2012/main" userId="Ida Græsted Jensen" providerId="None"/>
      </p:ext>
    </p:extLst>
  </p:cmAuthor>
  <p:cmAuthor id="3" name="Daniele  Mosso" initials="DM" lastIdx="2" clrIdx="2">
    <p:extLst>
      <p:ext uri="{19B8F6BF-5375-455C-9EA6-DF929625EA0E}">
        <p15:presenceInfo xmlns:p15="http://schemas.microsoft.com/office/powerpoint/2012/main" userId="S::daniele.mosso@polito.it::70959abc-2e9f-406d-ae42-111e663c54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8057"/>
    <a:srgbClr val="00AA48"/>
    <a:srgbClr val="2D4F7F"/>
    <a:srgbClr val="FFFFFF"/>
    <a:srgbClr val="679B9A"/>
    <a:srgbClr val="DAD686"/>
    <a:srgbClr val="684470"/>
    <a:srgbClr val="ECECEC"/>
    <a:srgbClr val="EAEAEA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AA8083-9914-4FA3-8D2A-ACEFC17BD439}" v="32" dt="2025-04-27T09:27:46.928"/>
    <p1510:client id="{643526A4-726C-4DB2-9415-C1B913AFDCC3}" v="1" dt="2025-04-26T14:34:52.3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42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commentAuthors" Target="commentAuthor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e  Mosso" userId="70959abc-2e9f-406d-ae42-111e663c5438" providerId="ADAL" clId="{33AA8083-9914-4FA3-8D2A-ACEFC17BD439}"/>
    <pc:docChg chg="custSel addSld delSld modSld modMainMaster">
      <pc:chgData name="Daniele  Mosso" userId="70959abc-2e9f-406d-ae42-111e663c5438" providerId="ADAL" clId="{33AA8083-9914-4FA3-8D2A-ACEFC17BD439}" dt="2025-04-27T09:28:33.783" v="134" actId="1076"/>
      <pc:docMkLst>
        <pc:docMk/>
      </pc:docMkLst>
      <pc:sldChg chg="modSp mod">
        <pc:chgData name="Daniele  Mosso" userId="70959abc-2e9f-406d-ae42-111e663c5438" providerId="ADAL" clId="{33AA8083-9914-4FA3-8D2A-ACEFC17BD439}" dt="2025-04-27T09:25:30.784" v="76" actId="20577"/>
        <pc:sldMkLst>
          <pc:docMk/>
          <pc:sldMk cId="2110962646" sldId="327"/>
        </pc:sldMkLst>
        <pc:spChg chg="mod">
          <ac:chgData name="Daniele  Mosso" userId="70959abc-2e9f-406d-ae42-111e663c5438" providerId="ADAL" clId="{33AA8083-9914-4FA3-8D2A-ACEFC17BD439}" dt="2025-04-27T09:25:30.784" v="76" actId="20577"/>
          <ac:spMkLst>
            <pc:docMk/>
            <pc:sldMk cId="2110962646" sldId="327"/>
            <ac:spMk id="3" creationId="{6505BE28-DF14-4B5A-87CB-06F95208729B}"/>
          </ac:spMkLst>
        </pc:spChg>
      </pc:sldChg>
      <pc:sldChg chg="modSp mod">
        <pc:chgData name="Daniele  Mosso" userId="70959abc-2e9f-406d-ae42-111e663c5438" providerId="ADAL" clId="{33AA8083-9914-4FA3-8D2A-ACEFC17BD439}" dt="2025-04-27T09:28:33.783" v="134" actId="1076"/>
        <pc:sldMkLst>
          <pc:docMk/>
          <pc:sldMk cId="3985568319" sldId="402"/>
        </pc:sldMkLst>
        <pc:spChg chg="mod">
          <ac:chgData name="Daniele  Mosso" userId="70959abc-2e9f-406d-ae42-111e663c5438" providerId="ADAL" clId="{33AA8083-9914-4FA3-8D2A-ACEFC17BD439}" dt="2025-04-27T09:28:11.377" v="110" actId="1076"/>
          <ac:spMkLst>
            <pc:docMk/>
            <pc:sldMk cId="3985568319" sldId="402"/>
            <ac:spMk id="4" creationId="{CD46214B-9C8A-AAEB-67C6-1C6113FFCE85}"/>
          </ac:spMkLst>
        </pc:spChg>
        <pc:picChg chg="mod">
          <ac:chgData name="Daniele  Mosso" userId="70959abc-2e9f-406d-ae42-111e663c5438" providerId="ADAL" clId="{33AA8083-9914-4FA3-8D2A-ACEFC17BD439}" dt="2025-04-27T09:28:33.783" v="134" actId="1076"/>
          <ac:picMkLst>
            <pc:docMk/>
            <pc:sldMk cId="3985568319" sldId="402"/>
            <ac:picMk id="3" creationId="{5D5E179F-C178-D685-8B5C-D3A0A0E1EC5F}"/>
          </ac:picMkLst>
        </pc:picChg>
      </pc:sldChg>
      <pc:sldChg chg="addSp modSp mod">
        <pc:chgData name="Daniele  Mosso" userId="70959abc-2e9f-406d-ae42-111e663c5438" providerId="ADAL" clId="{33AA8083-9914-4FA3-8D2A-ACEFC17BD439}" dt="2025-04-26T14:42:00.191" v="35" actId="14100"/>
        <pc:sldMkLst>
          <pc:docMk/>
          <pc:sldMk cId="3525466390" sldId="416"/>
        </pc:sldMkLst>
        <pc:spChg chg="add mod">
          <ac:chgData name="Daniele  Mosso" userId="70959abc-2e9f-406d-ae42-111e663c5438" providerId="ADAL" clId="{33AA8083-9914-4FA3-8D2A-ACEFC17BD439}" dt="2025-04-26T14:42:00.191" v="35" actId="14100"/>
          <ac:spMkLst>
            <pc:docMk/>
            <pc:sldMk cId="3525466390" sldId="416"/>
            <ac:spMk id="2" creationId="{C46CB589-FFDE-6C79-C382-CA55FE4F64DE}"/>
          </ac:spMkLst>
        </pc:spChg>
        <pc:spChg chg="mod">
          <ac:chgData name="Daniele  Mosso" userId="70959abc-2e9f-406d-ae42-111e663c5438" providerId="ADAL" clId="{33AA8083-9914-4FA3-8D2A-ACEFC17BD439}" dt="2025-04-26T14:41:35.222" v="32" actId="1076"/>
          <ac:spMkLst>
            <pc:docMk/>
            <pc:sldMk cId="3525466390" sldId="416"/>
            <ac:spMk id="3" creationId="{92D3564E-710B-7757-9891-F1661D4B52D6}"/>
          </ac:spMkLst>
        </pc:spChg>
        <pc:picChg chg="mod">
          <ac:chgData name="Daniele  Mosso" userId="70959abc-2e9f-406d-ae42-111e663c5438" providerId="ADAL" clId="{33AA8083-9914-4FA3-8D2A-ACEFC17BD439}" dt="2025-04-26T14:41:30.151" v="31" actId="1076"/>
          <ac:picMkLst>
            <pc:docMk/>
            <pc:sldMk cId="3525466390" sldId="416"/>
            <ac:picMk id="19" creationId="{124F4F7B-0462-7661-1882-22CEEFCC7737}"/>
          </ac:picMkLst>
        </pc:picChg>
      </pc:sldChg>
      <pc:sldChg chg="modSp mod">
        <pc:chgData name="Daniele  Mosso" userId="70959abc-2e9f-406d-ae42-111e663c5438" providerId="ADAL" clId="{33AA8083-9914-4FA3-8D2A-ACEFC17BD439}" dt="2025-04-26T14:41:22.757" v="30" actId="14100"/>
        <pc:sldMkLst>
          <pc:docMk/>
          <pc:sldMk cId="1834175362" sldId="417"/>
        </pc:sldMkLst>
        <pc:spChg chg="mod">
          <ac:chgData name="Daniele  Mosso" userId="70959abc-2e9f-406d-ae42-111e663c5438" providerId="ADAL" clId="{33AA8083-9914-4FA3-8D2A-ACEFC17BD439}" dt="2025-04-26T14:41:22.757" v="30" actId="14100"/>
          <ac:spMkLst>
            <pc:docMk/>
            <pc:sldMk cId="1834175362" sldId="417"/>
            <ac:spMk id="5" creationId="{8020C340-3119-5237-C6E1-EDB4FA77ACA3}"/>
          </ac:spMkLst>
        </pc:spChg>
        <pc:picChg chg="mod">
          <ac:chgData name="Daniele  Mosso" userId="70959abc-2e9f-406d-ae42-111e663c5438" providerId="ADAL" clId="{33AA8083-9914-4FA3-8D2A-ACEFC17BD439}" dt="2025-04-26T14:41:16.594" v="29" actId="1076"/>
          <ac:picMkLst>
            <pc:docMk/>
            <pc:sldMk cId="1834175362" sldId="417"/>
            <ac:picMk id="4" creationId="{0DA655DA-121A-4E4F-2D58-4D6F17A1631A}"/>
          </ac:picMkLst>
        </pc:picChg>
      </pc:sldChg>
      <pc:sldChg chg="modSp mod">
        <pc:chgData name="Daniele  Mosso" userId="70959abc-2e9f-406d-ae42-111e663c5438" providerId="ADAL" clId="{33AA8083-9914-4FA3-8D2A-ACEFC17BD439}" dt="2025-04-26T14:42:14.745" v="36" actId="1076"/>
        <pc:sldMkLst>
          <pc:docMk/>
          <pc:sldMk cId="2422824794" sldId="420"/>
        </pc:sldMkLst>
        <pc:picChg chg="mod">
          <ac:chgData name="Daniele  Mosso" userId="70959abc-2e9f-406d-ae42-111e663c5438" providerId="ADAL" clId="{33AA8083-9914-4FA3-8D2A-ACEFC17BD439}" dt="2025-04-26T14:42:14.745" v="36" actId="1076"/>
          <ac:picMkLst>
            <pc:docMk/>
            <pc:sldMk cId="2422824794" sldId="420"/>
            <ac:picMk id="4" creationId="{34FD27EE-6795-4063-DF2E-7DCF84FABCAE}"/>
          </ac:picMkLst>
        </pc:picChg>
      </pc:sldChg>
      <pc:sldChg chg="modSp mod">
        <pc:chgData name="Daniele  Mosso" userId="70959abc-2e9f-406d-ae42-111e663c5438" providerId="ADAL" clId="{33AA8083-9914-4FA3-8D2A-ACEFC17BD439}" dt="2025-04-26T14:42:25.595" v="37" actId="1076"/>
        <pc:sldMkLst>
          <pc:docMk/>
          <pc:sldMk cId="4287177847" sldId="432"/>
        </pc:sldMkLst>
        <pc:spChg chg="mod">
          <ac:chgData name="Daniele  Mosso" userId="70959abc-2e9f-406d-ae42-111e663c5438" providerId="ADAL" clId="{33AA8083-9914-4FA3-8D2A-ACEFC17BD439}" dt="2025-04-26T14:42:25.595" v="37" actId="1076"/>
          <ac:spMkLst>
            <pc:docMk/>
            <pc:sldMk cId="4287177847" sldId="432"/>
            <ac:spMk id="2" creationId="{3E0BDEF5-E628-D2DA-C57A-43F8FBFD49BA}"/>
          </ac:spMkLst>
        </pc:spChg>
      </pc:sldChg>
      <pc:sldChg chg="addSp delSp modSp add mod">
        <pc:chgData name="Daniele  Mosso" userId="70959abc-2e9f-406d-ae42-111e663c5438" providerId="ADAL" clId="{33AA8083-9914-4FA3-8D2A-ACEFC17BD439}" dt="2025-04-27T09:28:28.021" v="133" actId="1076"/>
        <pc:sldMkLst>
          <pc:docMk/>
          <pc:sldMk cId="2161593551" sldId="437"/>
        </pc:sldMkLst>
        <pc:spChg chg="mod">
          <ac:chgData name="Daniele  Mosso" userId="70959abc-2e9f-406d-ae42-111e663c5438" providerId="ADAL" clId="{33AA8083-9914-4FA3-8D2A-ACEFC17BD439}" dt="2025-04-27T09:28:28.021" v="133" actId="1076"/>
          <ac:spMkLst>
            <pc:docMk/>
            <pc:sldMk cId="2161593551" sldId="437"/>
            <ac:spMk id="4" creationId="{CD46214B-9C8A-AAEB-67C6-1C6113FFCE85}"/>
          </ac:spMkLst>
        </pc:spChg>
        <pc:picChg chg="add mod">
          <ac:chgData name="Daniele  Mosso" userId="70959abc-2e9f-406d-ae42-111e663c5438" providerId="ADAL" clId="{33AA8083-9914-4FA3-8D2A-ACEFC17BD439}" dt="2025-04-27T09:27:53.024" v="84" actId="1076"/>
          <ac:picMkLst>
            <pc:docMk/>
            <pc:sldMk cId="2161593551" sldId="437"/>
            <ac:picMk id="2" creationId="{6EABDADA-EE24-DD2C-059F-E2296453F5E7}"/>
          </ac:picMkLst>
        </pc:picChg>
        <pc:picChg chg="del">
          <ac:chgData name="Daniele  Mosso" userId="70959abc-2e9f-406d-ae42-111e663c5438" providerId="ADAL" clId="{33AA8083-9914-4FA3-8D2A-ACEFC17BD439}" dt="2025-04-27T09:27:25.550" v="78" actId="478"/>
          <ac:picMkLst>
            <pc:docMk/>
            <pc:sldMk cId="2161593551" sldId="437"/>
            <ac:picMk id="3" creationId="{5D5E179F-C178-D685-8B5C-D3A0A0E1EC5F}"/>
          </ac:picMkLst>
        </pc:picChg>
      </pc:sldChg>
      <pc:sldChg chg="add del">
        <pc:chgData name="Daniele  Mosso" userId="70959abc-2e9f-406d-ae42-111e663c5438" providerId="ADAL" clId="{33AA8083-9914-4FA3-8D2A-ACEFC17BD439}" dt="2025-04-27T09:27:29.320" v="80"/>
        <pc:sldMkLst>
          <pc:docMk/>
          <pc:sldMk cId="1801582164" sldId="438"/>
        </pc:sldMkLst>
      </pc:sldChg>
      <pc:sldMasterChg chg="modSldLayout">
        <pc:chgData name="Daniele  Mosso" userId="70959abc-2e9f-406d-ae42-111e663c5438" providerId="ADAL" clId="{33AA8083-9914-4FA3-8D2A-ACEFC17BD439}" dt="2025-04-26T14:39:10.902" v="13"/>
        <pc:sldMasterMkLst>
          <pc:docMk/>
          <pc:sldMasterMk cId="233428526" sldId="2147483672"/>
        </pc:sldMasterMkLst>
        <pc:sldLayoutChg chg="addSp delSp modSp mod">
          <pc:chgData name="Daniele  Mosso" userId="70959abc-2e9f-406d-ae42-111e663c5438" providerId="ADAL" clId="{33AA8083-9914-4FA3-8D2A-ACEFC17BD439}" dt="2025-04-26T14:38:56.399" v="12" actId="1076"/>
          <pc:sldLayoutMkLst>
            <pc:docMk/>
            <pc:sldMasterMk cId="233428526" sldId="2147483672"/>
            <pc:sldLayoutMk cId="1278935460" sldId="2147483678"/>
          </pc:sldLayoutMkLst>
          <pc:spChg chg="add del">
            <ac:chgData name="Daniele  Mosso" userId="70959abc-2e9f-406d-ae42-111e663c5438" providerId="ADAL" clId="{33AA8083-9914-4FA3-8D2A-ACEFC17BD439}" dt="2025-04-26T14:37:43.098" v="1" actId="478"/>
            <ac:spMkLst>
              <pc:docMk/>
              <pc:sldMasterMk cId="233428526" sldId="2147483672"/>
              <pc:sldLayoutMk cId="1278935460" sldId="2147483678"/>
              <ac:spMk id="3" creationId="{54B8FB9B-FF4F-E6A7-1DF3-2D2857ACFB33}"/>
            </ac:spMkLst>
          </pc:spChg>
          <pc:picChg chg="mod">
            <ac:chgData name="Daniele  Mosso" userId="70959abc-2e9f-406d-ae42-111e663c5438" providerId="ADAL" clId="{33AA8083-9914-4FA3-8D2A-ACEFC17BD439}" dt="2025-04-26T14:38:26.657" v="6" actId="1076"/>
            <ac:picMkLst>
              <pc:docMk/>
              <pc:sldMasterMk cId="233428526" sldId="2147483672"/>
              <pc:sldLayoutMk cId="1278935460" sldId="2147483678"/>
              <ac:picMk id="5" creationId="{4E455376-9166-41DD-A8D3-5B4D19ED3401}"/>
            </ac:picMkLst>
          </pc:picChg>
          <pc:picChg chg="add mod">
            <ac:chgData name="Daniele  Mosso" userId="70959abc-2e9f-406d-ae42-111e663c5438" providerId="ADAL" clId="{33AA8083-9914-4FA3-8D2A-ACEFC17BD439}" dt="2025-04-26T14:38:32.484" v="8" actId="14100"/>
            <ac:picMkLst>
              <pc:docMk/>
              <pc:sldMasterMk cId="233428526" sldId="2147483672"/>
              <pc:sldLayoutMk cId="1278935460" sldId="2147483678"/>
              <ac:picMk id="1028" creationId="{DE2739F8-9D5B-C7D5-ADEE-61B1491C9DB8}"/>
            </ac:picMkLst>
          </pc:picChg>
          <pc:picChg chg="add mod">
            <ac:chgData name="Daniele  Mosso" userId="70959abc-2e9f-406d-ae42-111e663c5438" providerId="ADAL" clId="{33AA8083-9914-4FA3-8D2A-ACEFC17BD439}" dt="2025-04-26T14:38:56.399" v="12" actId="1076"/>
            <ac:picMkLst>
              <pc:docMk/>
              <pc:sldMasterMk cId="233428526" sldId="2147483672"/>
              <pc:sldLayoutMk cId="1278935460" sldId="2147483678"/>
              <ac:picMk id="1030" creationId="{E7BF3582-7833-08F3-F62D-FBE37A8A0FE6}"/>
            </ac:picMkLst>
          </pc:picChg>
        </pc:sldLayoutChg>
        <pc:sldLayoutChg chg="addSp modSp">
          <pc:chgData name="Daniele  Mosso" userId="70959abc-2e9f-406d-ae42-111e663c5438" providerId="ADAL" clId="{33AA8083-9914-4FA3-8D2A-ACEFC17BD439}" dt="2025-04-26T14:39:10.902" v="13"/>
          <pc:sldLayoutMkLst>
            <pc:docMk/>
            <pc:sldMasterMk cId="233428526" sldId="2147483672"/>
            <pc:sldLayoutMk cId="2668328308" sldId="2147483706"/>
          </pc:sldLayoutMkLst>
          <pc:picChg chg="add mod">
            <ac:chgData name="Daniele  Mosso" userId="70959abc-2e9f-406d-ae42-111e663c5438" providerId="ADAL" clId="{33AA8083-9914-4FA3-8D2A-ACEFC17BD439}" dt="2025-04-26T14:39:10.902" v="13"/>
            <ac:picMkLst>
              <pc:docMk/>
              <pc:sldMasterMk cId="233428526" sldId="2147483672"/>
              <pc:sldLayoutMk cId="2668328308" sldId="2147483706"/>
              <ac:picMk id="4" creationId="{15F97570-8D60-9D39-096B-59B37D6628D8}"/>
            </ac:picMkLst>
          </pc:picChg>
          <pc:picChg chg="add mod">
            <ac:chgData name="Daniele  Mosso" userId="70959abc-2e9f-406d-ae42-111e663c5438" providerId="ADAL" clId="{33AA8083-9914-4FA3-8D2A-ACEFC17BD439}" dt="2025-04-26T14:39:10.902" v="13"/>
            <ac:picMkLst>
              <pc:docMk/>
              <pc:sldMasterMk cId="233428526" sldId="2147483672"/>
              <pc:sldLayoutMk cId="2668328308" sldId="2147483706"/>
              <ac:picMk id="5" creationId="{D542FB16-0CB1-6539-11A1-402B2AF9D0A3}"/>
            </ac:picMkLst>
          </pc:picChg>
        </pc:sldLayoutChg>
      </pc:sldMasterChg>
      <pc:sldMasterChg chg="modSldLayout">
        <pc:chgData name="Daniele  Mosso" userId="70959abc-2e9f-406d-ae42-111e663c5438" providerId="ADAL" clId="{33AA8083-9914-4FA3-8D2A-ACEFC17BD439}" dt="2025-04-26T14:43:47.196" v="39" actId="478"/>
        <pc:sldMasterMkLst>
          <pc:docMk/>
          <pc:sldMasterMk cId="3832228943" sldId="2147483688"/>
        </pc:sldMasterMkLst>
        <pc:sldLayoutChg chg="addSp delSp modSp">
          <pc:chgData name="Daniele  Mosso" userId="70959abc-2e9f-406d-ae42-111e663c5438" providerId="ADAL" clId="{33AA8083-9914-4FA3-8D2A-ACEFC17BD439}" dt="2025-04-26T14:43:47.196" v="39" actId="478"/>
          <pc:sldLayoutMkLst>
            <pc:docMk/>
            <pc:sldMasterMk cId="3832228943" sldId="2147483688"/>
            <pc:sldLayoutMk cId="2163581802" sldId="2147483689"/>
          </pc:sldLayoutMkLst>
          <pc:picChg chg="add del mod">
            <ac:chgData name="Daniele  Mosso" userId="70959abc-2e9f-406d-ae42-111e663c5438" providerId="ADAL" clId="{33AA8083-9914-4FA3-8D2A-ACEFC17BD439}" dt="2025-04-26T14:43:43.951" v="38" actId="478"/>
            <ac:picMkLst>
              <pc:docMk/>
              <pc:sldMasterMk cId="3832228943" sldId="2147483688"/>
              <pc:sldLayoutMk cId="2163581802" sldId="2147483689"/>
              <ac:picMk id="2" creationId="{4435DEE4-17C9-6640-B639-7A240B947B49}"/>
            </ac:picMkLst>
          </pc:picChg>
          <pc:picChg chg="add del mod">
            <ac:chgData name="Daniele  Mosso" userId="70959abc-2e9f-406d-ae42-111e663c5438" providerId="ADAL" clId="{33AA8083-9914-4FA3-8D2A-ACEFC17BD439}" dt="2025-04-26T14:43:47.196" v="39" actId="478"/>
            <ac:picMkLst>
              <pc:docMk/>
              <pc:sldMasterMk cId="3832228943" sldId="2147483688"/>
              <pc:sldLayoutMk cId="2163581802" sldId="2147483689"/>
              <ac:picMk id="3" creationId="{B1C8BDFA-DFF9-CEBE-E8FA-48973404675B}"/>
            </ac:picMkLst>
          </pc:picChg>
        </pc:sldLayoutChg>
        <pc:sldLayoutChg chg="addSp modSp">
          <pc:chgData name="Daniele  Mosso" userId="70959abc-2e9f-406d-ae42-111e663c5438" providerId="ADAL" clId="{33AA8083-9914-4FA3-8D2A-ACEFC17BD439}" dt="2025-04-26T14:39:40.327" v="19"/>
          <pc:sldLayoutMkLst>
            <pc:docMk/>
            <pc:sldMasterMk cId="3832228943" sldId="2147483688"/>
            <pc:sldLayoutMk cId="2730702550" sldId="2147483710"/>
          </pc:sldLayoutMkLst>
          <pc:picChg chg="add mod">
            <ac:chgData name="Daniele  Mosso" userId="70959abc-2e9f-406d-ae42-111e663c5438" providerId="ADAL" clId="{33AA8083-9914-4FA3-8D2A-ACEFC17BD439}" dt="2025-04-26T14:39:40.327" v="19"/>
            <ac:picMkLst>
              <pc:docMk/>
              <pc:sldMasterMk cId="3832228943" sldId="2147483688"/>
              <pc:sldLayoutMk cId="2730702550" sldId="2147483710"/>
              <ac:picMk id="2" creationId="{3B187FE4-2D4F-CD30-7F38-2346DFCE6A5C}"/>
            </ac:picMkLst>
          </pc:picChg>
          <pc:picChg chg="add mod">
            <ac:chgData name="Daniele  Mosso" userId="70959abc-2e9f-406d-ae42-111e663c5438" providerId="ADAL" clId="{33AA8083-9914-4FA3-8D2A-ACEFC17BD439}" dt="2025-04-26T14:39:40.327" v="19"/>
            <ac:picMkLst>
              <pc:docMk/>
              <pc:sldMasterMk cId="3832228943" sldId="2147483688"/>
              <pc:sldLayoutMk cId="2730702550" sldId="2147483710"/>
              <ac:picMk id="3" creationId="{BCE095D9-5C47-55F6-6627-D6347F1CC054}"/>
            </ac:picMkLst>
          </pc:picChg>
        </pc:sldLayoutChg>
        <pc:sldLayoutChg chg="addSp modSp">
          <pc:chgData name="Daniele  Mosso" userId="70959abc-2e9f-406d-ae42-111e663c5438" providerId="ADAL" clId="{33AA8083-9914-4FA3-8D2A-ACEFC17BD439}" dt="2025-04-26T14:39:43.233" v="20"/>
          <pc:sldLayoutMkLst>
            <pc:docMk/>
            <pc:sldMasterMk cId="3832228943" sldId="2147483688"/>
            <pc:sldLayoutMk cId="3267601527" sldId="2147483716"/>
          </pc:sldLayoutMkLst>
          <pc:picChg chg="add mod">
            <ac:chgData name="Daniele  Mosso" userId="70959abc-2e9f-406d-ae42-111e663c5438" providerId="ADAL" clId="{33AA8083-9914-4FA3-8D2A-ACEFC17BD439}" dt="2025-04-26T14:39:43.233" v="20"/>
            <ac:picMkLst>
              <pc:docMk/>
              <pc:sldMasterMk cId="3832228943" sldId="2147483688"/>
              <pc:sldLayoutMk cId="3267601527" sldId="2147483716"/>
              <ac:picMk id="2" creationId="{351031A0-6C02-CC47-5AC2-4FFEA65FCC56}"/>
            </ac:picMkLst>
          </pc:picChg>
          <pc:picChg chg="add mod">
            <ac:chgData name="Daniele  Mosso" userId="70959abc-2e9f-406d-ae42-111e663c5438" providerId="ADAL" clId="{33AA8083-9914-4FA3-8D2A-ACEFC17BD439}" dt="2025-04-26T14:39:43.233" v="20"/>
            <ac:picMkLst>
              <pc:docMk/>
              <pc:sldMasterMk cId="3832228943" sldId="2147483688"/>
              <pc:sldLayoutMk cId="3267601527" sldId="2147483716"/>
              <ac:picMk id="3" creationId="{DC1C8841-4C01-5C1E-C36A-7134879929CE}"/>
            </ac:picMkLst>
          </pc:picChg>
        </pc:sldLayoutChg>
        <pc:sldLayoutChg chg="addSp modSp">
          <pc:chgData name="Daniele  Mosso" userId="70959abc-2e9f-406d-ae42-111e663c5438" providerId="ADAL" clId="{33AA8083-9914-4FA3-8D2A-ACEFC17BD439}" dt="2025-04-26T14:40:07.856" v="23" actId="1076"/>
          <pc:sldLayoutMkLst>
            <pc:docMk/>
            <pc:sldMasterMk cId="3832228943" sldId="2147483688"/>
            <pc:sldLayoutMk cId="3685470494" sldId="2147483744"/>
          </pc:sldLayoutMkLst>
          <pc:picChg chg="add mod">
            <ac:chgData name="Daniele  Mosso" userId="70959abc-2e9f-406d-ae42-111e663c5438" providerId="ADAL" clId="{33AA8083-9914-4FA3-8D2A-ACEFC17BD439}" dt="2025-04-26T14:40:04.346" v="22" actId="1076"/>
            <ac:picMkLst>
              <pc:docMk/>
              <pc:sldMasterMk cId="3832228943" sldId="2147483688"/>
              <pc:sldLayoutMk cId="3685470494" sldId="2147483744"/>
              <ac:picMk id="4" creationId="{49835CF5-01F7-F386-ABBA-1526008D59BA}"/>
            </ac:picMkLst>
          </pc:picChg>
          <pc:picChg chg="add mod">
            <ac:chgData name="Daniele  Mosso" userId="70959abc-2e9f-406d-ae42-111e663c5438" providerId="ADAL" clId="{33AA8083-9914-4FA3-8D2A-ACEFC17BD439}" dt="2025-04-26T14:40:07.856" v="23" actId="1076"/>
            <ac:picMkLst>
              <pc:docMk/>
              <pc:sldMasterMk cId="3832228943" sldId="2147483688"/>
              <pc:sldLayoutMk cId="3685470494" sldId="2147483744"/>
              <ac:picMk id="5" creationId="{C19658D6-7394-36DC-522D-7257861EE159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788-4031-8C4F-00DA198AE93B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788-4031-8C4F-00DA198AE93B}"/>
              </c:ext>
            </c:extLst>
          </c:dPt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788-4031-8C4F-00DA198AE93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788-4031-8C4F-00DA198AE93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788-4031-8C4F-00DA198AE93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788-4031-8C4F-00DA198AE93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788-4031-8C4F-00DA198AE93B}"/>
              </c:ext>
            </c:extLst>
          </c:dPt>
          <c:dPt>
            <c:idx val="7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788-4031-8C4F-00DA198AE93B}"/>
              </c:ext>
            </c:extLst>
          </c:dPt>
          <c:dPt>
            <c:idx val="8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788-4031-8C4F-00DA198AE93B}"/>
              </c:ext>
            </c:extLst>
          </c:dPt>
          <c:dPt>
            <c:idx val="9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788-4031-8C4F-00DA198AE93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788-4031-8C4F-00DA198AE93B}"/>
              </c:ext>
            </c:extLst>
          </c:dPt>
          <c:dPt>
            <c:idx val="1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B788-4031-8C4F-00DA198AE93B}"/>
              </c:ext>
            </c:extLst>
          </c:dPt>
          <c:cat>
            <c:strRef>
              <c:f>Sheet1!$A$2:$A$13</c:f>
              <c:strCache>
                <c:ptCount val="12"/>
                <c:pt idx="0">
                  <c:v>Color 1</c:v>
                </c:pt>
                <c:pt idx="1">
                  <c:v>Color 2</c:v>
                </c:pt>
                <c:pt idx="2">
                  <c:v>Color 3</c:v>
                </c:pt>
                <c:pt idx="3">
                  <c:v>Color 4</c:v>
                </c:pt>
                <c:pt idx="4">
                  <c:v>Color 5</c:v>
                </c:pt>
                <c:pt idx="5">
                  <c:v>Color 6</c:v>
                </c:pt>
                <c:pt idx="6">
                  <c:v>Color 7</c:v>
                </c:pt>
                <c:pt idx="7">
                  <c:v>Color 8</c:v>
                </c:pt>
                <c:pt idx="8">
                  <c:v>Color 9</c:v>
                </c:pt>
                <c:pt idx="9">
                  <c:v>Color 10</c:v>
                </c:pt>
                <c:pt idx="10">
                  <c:v>Color 11</c:v>
                </c:pt>
                <c:pt idx="11">
                  <c:v>Color 12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B788-4031-8C4F-00DA198AE9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7A7334-674D-4E11-BE07-A1C55473E38C}" type="datetimeFigureOut">
              <a:rPr lang="da-DK" smtClean="0"/>
              <a:t>27-04-2025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162AB-C1AA-4B2C-BD49-3A964044A84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0595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162AB-C1AA-4B2C-BD49-3A964044A849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2398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162AB-C1AA-4B2C-BD49-3A964044A849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4553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162AB-C1AA-4B2C-BD49-3A964044A849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9459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31136" y="1695532"/>
            <a:ext cx="7729728" cy="101618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3600" b="0">
                <a:latin typeface="Abadi Extra Light" panose="020B0204020104020204" pitchFamily="34" charset="0"/>
              </a:defRPr>
            </a:lvl1pPr>
          </a:lstStyle>
          <a:p>
            <a:r>
              <a:rPr lang="en-GB"/>
              <a:t>Slide show title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A75EFB-1418-444B-A00D-A9F078EBFD23}"/>
              </a:ext>
            </a:extLst>
          </p:cNvPr>
          <p:cNvSpPr/>
          <p:nvPr userDrawn="1"/>
        </p:nvSpPr>
        <p:spPr>
          <a:xfrm>
            <a:off x="2361872" y="2755551"/>
            <a:ext cx="2447636" cy="554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EF4DBF5-851A-4156-84E6-DAE958E6B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1135" y="2926468"/>
            <a:ext cx="7729727" cy="766763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buNone/>
              <a:defRPr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en-US">
                <a:latin typeface="Abadi Extra Light" panose="020B0204020104020204" pitchFamily="34" charset="0"/>
              </a:rPr>
              <a:t>Subtitle</a:t>
            </a:r>
            <a:endParaRPr lang="en-DK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E455376-9166-41DD-A8D3-5B4D19ED3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019" y="6121018"/>
            <a:ext cx="2018853" cy="46021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E2739F8-9D5B-C7D5-ADEE-61B1491C9D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9" y="322335"/>
            <a:ext cx="1698493" cy="74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HTEP - People">
            <a:extLst>
              <a:ext uri="{FF2B5EF4-FFF2-40B4-BE49-F238E27FC236}">
                <a16:creationId xmlns:a16="http://schemas.microsoft.com/office/drawing/2014/main" id="{E7BF3582-7833-08F3-F62D-FBE37A8A0F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005" y="196978"/>
            <a:ext cx="2427135" cy="88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935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87D4BFC5-E667-4EFF-9C2F-45C14ADBC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0" t="55269" r="10533" b="14492"/>
          <a:stretch/>
        </p:blipFill>
        <p:spPr>
          <a:xfrm>
            <a:off x="5861114" y="0"/>
            <a:ext cx="6089586" cy="6851074"/>
          </a:xfrm>
          <a:prstGeom prst="rect">
            <a:avLst/>
          </a:prstGeom>
        </p:spPr>
      </p:pic>
      <p:sp>
        <p:nvSpPr>
          <p:cNvPr id="6" name="Pladsholder til tekst 19" descr="Her skal der ikke være nogen tekst!">
            <a:extLst>
              <a:ext uri="{FF2B5EF4-FFF2-40B4-BE49-F238E27FC236}">
                <a16:creationId xmlns:a16="http://schemas.microsoft.com/office/drawing/2014/main" id="{7707F9E5-AE83-4186-9178-5049C75B502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5861114" y="6926"/>
            <a:ext cx="6089586" cy="6858000"/>
          </a:xfrm>
          <a:prstGeom prst="rect">
            <a:avLst/>
          </a:prstGeom>
          <a:solidFill>
            <a:schemeClr val="accent4">
              <a:lumMod val="75000"/>
              <a:alpha val="74902"/>
            </a:schemeClr>
          </a:solidFill>
        </p:spPr>
        <p:txBody>
          <a:bodyPr/>
          <a:lstStyle>
            <a:lvl1pPr>
              <a:buNone/>
              <a:defRPr>
                <a:noFill/>
              </a:defRPr>
            </a:lvl1pPr>
          </a:lstStyle>
          <a:p>
            <a:pPr lvl="0"/>
            <a:r>
              <a:rPr lang="en-GB"/>
              <a:t>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30EA279-1DD2-4025-9EFE-C14C8E0ECC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0228" y="2496457"/>
            <a:ext cx="4093029" cy="3073400"/>
          </a:xfrm>
          <a:prstGeom prst="rect">
            <a:avLst/>
          </a:prstGeom>
          <a:noFill/>
        </p:spPr>
        <p:txBody>
          <a:bodyPr lIns="252000" tIns="252000" rIns="252000" bIns="252000"/>
          <a:lstStyle>
            <a:lvl1pPr>
              <a:buClr>
                <a:schemeClr val="accent1">
                  <a:lumMod val="75000"/>
                </a:schemeClr>
              </a:buClr>
              <a:defRPr sz="160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defRPr sz="1400">
                <a:solidFill>
                  <a:schemeClr val="bg1"/>
                </a:solidFill>
                <a:latin typeface="Arial Nova Light" panose="020B0304020202020204" pitchFamily="34" charset="0"/>
              </a:defRPr>
            </a:lvl2pPr>
            <a:lvl3pPr>
              <a:buClr>
                <a:schemeClr val="accent1">
                  <a:lumMod val="75000"/>
                </a:schemeClr>
              </a:buClr>
              <a:defRPr sz="1400">
                <a:solidFill>
                  <a:schemeClr val="bg1"/>
                </a:solidFill>
                <a:latin typeface="Arial Nova Light" panose="020B0304020202020204" pitchFamily="34" charset="0"/>
              </a:defRPr>
            </a:lvl3pPr>
            <a:lvl4pPr>
              <a:buClr>
                <a:schemeClr val="accent1">
                  <a:lumMod val="75000"/>
                </a:schemeClr>
              </a:buClr>
              <a:defRPr sz="1400">
                <a:solidFill>
                  <a:schemeClr val="bg1"/>
                </a:solidFill>
                <a:latin typeface="Arial Nova Light" panose="020B0304020202020204" pitchFamily="34" charset="0"/>
              </a:defRPr>
            </a:lvl4pPr>
            <a:lvl5pPr>
              <a:buClr>
                <a:schemeClr val="accent1">
                  <a:lumMod val="75000"/>
                </a:schemeClr>
              </a:buClr>
              <a:defRPr sz="1400">
                <a:solidFill>
                  <a:schemeClr val="bg1"/>
                </a:solidFill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403EAA9-1D84-4FA0-9ACA-E0F29532F6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685" y="839004"/>
            <a:ext cx="4105571" cy="1367168"/>
          </a:xfrm>
          <a:prstGeom prst="rect">
            <a:avLst/>
          </a:prstGeom>
        </p:spPr>
        <p:txBody>
          <a:bodyPr anchor="ctr"/>
          <a:lstStyle>
            <a:lvl1pPr algn="l">
              <a:defRPr sz="4000" b="0" spc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B0604020202020204" pitchFamily="2" charset="-79"/>
              </a:defRPr>
            </a:lvl1pPr>
          </a:lstStyle>
          <a:p>
            <a:r>
              <a:rPr lang="en-US"/>
              <a:t>HEADLINE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040614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AE2EDD04-94EE-4442-87A0-BB8CCDA2E7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0" t="55269" r="10533" b="14694"/>
          <a:stretch/>
        </p:blipFill>
        <p:spPr>
          <a:xfrm>
            <a:off x="0" y="26377"/>
            <a:ext cx="6089586" cy="68052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7D4FE5C-8119-472E-9A38-A7F8FF9BB114}"/>
              </a:ext>
            </a:extLst>
          </p:cNvPr>
          <p:cNvSpPr/>
          <p:nvPr userDrawn="1"/>
        </p:nvSpPr>
        <p:spPr>
          <a:xfrm>
            <a:off x="0" y="-2"/>
            <a:ext cx="6096000" cy="6858002"/>
          </a:xfrm>
          <a:prstGeom prst="rect">
            <a:avLst/>
          </a:prstGeom>
          <a:solidFill>
            <a:srgbClr val="2D4F7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30EA279-1DD2-4025-9EFE-C14C8E0ECC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21714" y="2496457"/>
            <a:ext cx="4093029" cy="3073400"/>
          </a:xfrm>
          <a:prstGeom prst="rect">
            <a:avLst/>
          </a:prstGeom>
          <a:noFill/>
        </p:spPr>
        <p:txBody>
          <a:bodyPr lIns="252000" tIns="252000" rIns="252000" bIns="252000"/>
          <a:lstStyle>
            <a:lvl1pPr>
              <a:buClr>
                <a:schemeClr val="accent1">
                  <a:lumMod val="75000"/>
                </a:schemeClr>
              </a:buClr>
              <a:defRPr sz="160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defRPr sz="1400">
                <a:solidFill>
                  <a:schemeClr val="bg1"/>
                </a:solidFill>
                <a:latin typeface="Arial Nova Light" panose="020B0304020202020204" pitchFamily="34" charset="0"/>
              </a:defRPr>
            </a:lvl2pPr>
            <a:lvl3pPr>
              <a:buClr>
                <a:schemeClr val="accent1">
                  <a:lumMod val="75000"/>
                </a:schemeClr>
              </a:buClr>
              <a:defRPr sz="1400">
                <a:solidFill>
                  <a:schemeClr val="bg1"/>
                </a:solidFill>
                <a:latin typeface="Arial Nova Light" panose="020B0304020202020204" pitchFamily="34" charset="0"/>
              </a:defRPr>
            </a:lvl3pPr>
            <a:lvl4pPr>
              <a:buClr>
                <a:schemeClr val="accent1">
                  <a:lumMod val="75000"/>
                </a:schemeClr>
              </a:buClr>
              <a:defRPr sz="1400">
                <a:solidFill>
                  <a:schemeClr val="bg1"/>
                </a:solidFill>
                <a:latin typeface="Arial Nova Light" panose="020B0304020202020204" pitchFamily="34" charset="0"/>
              </a:defRPr>
            </a:lvl4pPr>
            <a:lvl5pPr>
              <a:buClr>
                <a:schemeClr val="accent1">
                  <a:lumMod val="75000"/>
                </a:schemeClr>
              </a:buClr>
              <a:defRPr sz="1400">
                <a:solidFill>
                  <a:schemeClr val="bg1"/>
                </a:solidFill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403EAA9-1D84-4FA0-9ACA-E0F29532F6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09171" y="839004"/>
            <a:ext cx="4105571" cy="1367168"/>
          </a:xfrm>
          <a:prstGeom prst="rect">
            <a:avLst/>
          </a:prstGeom>
        </p:spPr>
        <p:txBody>
          <a:bodyPr anchor="ctr"/>
          <a:lstStyle>
            <a:lvl1pPr algn="l">
              <a:defRPr sz="4000" b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B0604020202020204" pitchFamily="2" charset="-79"/>
              </a:defRPr>
            </a:lvl1pPr>
          </a:lstStyle>
          <a:p>
            <a:r>
              <a:rPr lang="en-US"/>
              <a:t>HEADLINE</a:t>
            </a:r>
            <a:endParaRPr lang="en-DK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475C595-8C28-46B3-86D2-352D310AD1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2385" y="6205098"/>
            <a:ext cx="2018853" cy="460219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351031A0-6C02-CC47-5AC2-4FFEA65FCC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26"/>
            <a:ext cx="1698493" cy="74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MAHTEP - People">
            <a:extLst>
              <a:ext uri="{FF2B5EF4-FFF2-40B4-BE49-F238E27FC236}">
                <a16:creationId xmlns:a16="http://schemas.microsoft.com/office/drawing/2014/main" id="{DC1C8841-4C01-5C1E-C36A-7134879929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499" y="-13166"/>
            <a:ext cx="2053920" cy="74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601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13BBE626-DCBF-4C55-B716-7659FCC2C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0" t="55153" r="10533" b="14577"/>
          <a:stretch/>
        </p:blipFill>
        <p:spPr>
          <a:xfrm>
            <a:off x="0" y="0"/>
            <a:ext cx="6089586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1D17CA-EB46-4319-9CA4-23ED325535D6}"/>
              </a:ext>
            </a:extLst>
          </p:cNvPr>
          <p:cNvSpPr/>
          <p:nvPr userDrawn="1"/>
        </p:nvSpPr>
        <p:spPr>
          <a:xfrm>
            <a:off x="0" y="-2"/>
            <a:ext cx="6096000" cy="6858002"/>
          </a:xfrm>
          <a:prstGeom prst="rect">
            <a:avLst/>
          </a:prstGeom>
          <a:solidFill>
            <a:srgbClr val="2D4F7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30EA279-1DD2-4025-9EFE-C14C8E0ECC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4262" y="1432295"/>
            <a:ext cx="4093029" cy="4281714"/>
          </a:xfrm>
          <a:prstGeom prst="rect">
            <a:avLst/>
          </a:prstGeom>
          <a:noFill/>
        </p:spPr>
        <p:txBody>
          <a:bodyPr lIns="360000" tIns="360000" rIns="360000" bIns="360000"/>
          <a:lstStyle>
            <a:lvl1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403EAA9-1D84-4FA0-9ACA-E0F29532F6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023" y="1745487"/>
            <a:ext cx="3801438" cy="3655331"/>
          </a:xfrm>
          <a:prstGeom prst="rect">
            <a:avLst/>
          </a:prstGeom>
        </p:spPr>
        <p:txBody>
          <a:bodyPr anchor="ctr"/>
          <a:lstStyle>
            <a:lvl1pPr algn="l">
              <a:defRPr sz="3600" b="0" spc="0">
                <a:solidFill>
                  <a:schemeClr val="tx1"/>
                </a:solidFill>
                <a:latin typeface="Arial Black" panose="020B0A04020102020204" pitchFamily="34" charset="0"/>
                <a:cs typeface="Aharoni" panose="020B0604020202020204" pitchFamily="2" charset="-79"/>
              </a:defRPr>
            </a:lvl1pPr>
          </a:lstStyle>
          <a:p>
            <a:r>
              <a:rPr lang="en-US"/>
              <a:t>Write the conclusion in the HEADLINE</a:t>
            </a:r>
            <a:endParaRPr lang="en-DK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8D8401-F8C4-4D49-AE29-8F2F9FE89E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2385" y="6205098"/>
            <a:ext cx="2018853" cy="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67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breake - plum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FD027C-04B1-46DF-8E28-FC06DE97AD81}"/>
              </a:ext>
            </a:extLst>
          </p:cNvPr>
          <p:cNvSpPr/>
          <p:nvPr userDrawn="1"/>
        </p:nvSpPr>
        <p:spPr>
          <a:xfrm>
            <a:off x="147600" y="146776"/>
            <a:ext cx="11896800" cy="657307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100000"/>
                </a:schemeClr>
              </a:gs>
              <a:gs pos="23000">
                <a:schemeClr val="accent2">
                  <a:lumMod val="95000"/>
                </a:schemeClr>
              </a:gs>
              <a:gs pos="69000">
                <a:schemeClr val="accent2">
                  <a:lumMod val="80000"/>
                </a:schemeClr>
              </a:gs>
              <a:gs pos="97000">
                <a:schemeClr val="accent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57300" y="2588518"/>
            <a:ext cx="7729728" cy="1439999"/>
          </a:xfrm>
          <a:prstGeom prst="rect">
            <a:avLst/>
          </a:prstGeom>
          <a:noFill/>
          <a:ln>
            <a:noFill/>
          </a:ln>
        </p:spPr>
        <p:txBody>
          <a:bodyPr lIns="360000" tIns="180000" bIns="180000" anchor="ctr"/>
          <a:lstStyle>
            <a:lvl1pPr algn="l">
              <a:defRPr sz="3600" b="0" spc="600">
                <a:latin typeface="Abadi Extra Light" panose="020B0204020104020204" pitchFamily="34" charset="0"/>
                <a:cs typeface="Aharoni" panose="02010803020104030203" pitchFamily="2" charset="-79"/>
              </a:defRPr>
            </a:lvl1pPr>
          </a:lstStyle>
          <a:p>
            <a:r>
              <a:rPr lang="en-GB"/>
              <a:t>SECTION break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11D2E7-AD47-45B0-9314-A33B6961FD44}"/>
              </a:ext>
            </a:extLst>
          </p:cNvPr>
          <p:cNvSpPr>
            <a:spLocks noChangeAspect="1"/>
          </p:cNvSpPr>
          <p:nvPr userDrawn="1"/>
        </p:nvSpPr>
        <p:spPr>
          <a:xfrm>
            <a:off x="295200" y="2777468"/>
            <a:ext cx="1062100" cy="1062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74270E2-1671-4293-8D4D-CEE023C47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019" y="6046471"/>
            <a:ext cx="2018853" cy="46021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9835CF5-01F7-F386-ABBA-1526008D59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9" y="220530"/>
            <a:ext cx="1698493" cy="74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MAHTEP - People">
            <a:extLst>
              <a:ext uri="{FF2B5EF4-FFF2-40B4-BE49-F238E27FC236}">
                <a16:creationId xmlns:a16="http://schemas.microsoft.com/office/drawing/2014/main" id="{C19658D6-7394-36DC-522D-7257861EE1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486" y="220530"/>
            <a:ext cx="2053920" cy="74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470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299F692-F911-40A0-B72F-7EDA68EB24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63147" y="3711342"/>
            <a:ext cx="2724730" cy="2111231"/>
          </a:xfrm>
          <a:prstGeom prst="rect">
            <a:avLst/>
          </a:prstGeom>
          <a:solidFill>
            <a:srgbClr val="ECECEC"/>
          </a:solidFill>
        </p:spPr>
        <p:txBody>
          <a:bodyPr lIns="252000" tIns="252000" rIns="252000" bIns="252000"/>
          <a:lstStyle>
            <a:lvl1pPr marL="0" indent="0">
              <a:buClr>
                <a:schemeClr val="accent1">
                  <a:lumMod val="75000"/>
                </a:schemeClr>
              </a:buClr>
              <a:buNone/>
              <a:defRPr sz="160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403EAA9-1D84-4FA0-9ACA-E0F29532F6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1731" y="2385780"/>
            <a:ext cx="10236200" cy="1325563"/>
          </a:xfrm>
          <a:prstGeom prst="rect">
            <a:avLst/>
          </a:prstGeom>
        </p:spPr>
        <p:txBody>
          <a:bodyPr anchor="ctr"/>
          <a:lstStyle>
            <a:lvl1pPr algn="l">
              <a:defRPr sz="3600" b="1" spc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n-US"/>
              <a:t>HEADLINE</a:t>
            </a:r>
            <a:endParaRPr lang="en-DK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30EA279-1DD2-4025-9EFE-C14C8E0ECC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1731" y="3711343"/>
            <a:ext cx="2724730" cy="2111231"/>
          </a:xfrm>
          <a:prstGeom prst="rect">
            <a:avLst/>
          </a:prstGeom>
          <a:solidFill>
            <a:srgbClr val="ECECEC"/>
          </a:solidFill>
        </p:spPr>
        <p:txBody>
          <a:bodyPr lIns="252000" tIns="252000" rIns="252000" bIns="252000"/>
          <a:lstStyle>
            <a:lvl1pPr marL="0" indent="0">
              <a:buClr>
                <a:schemeClr val="accent1">
                  <a:lumMod val="75000"/>
                </a:schemeClr>
              </a:buClr>
              <a:buNone/>
              <a:defRPr sz="160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0F7417-928C-484E-901A-CC91A0C349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55539" y="3711341"/>
            <a:ext cx="2724730" cy="2111231"/>
          </a:xfrm>
          <a:prstGeom prst="rect">
            <a:avLst/>
          </a:prstGeom>
          <a:solidFill>
            <a:srgbClr val="ECECEC"/>
          </a:solidFill>
        </p:spPr>
        <p:txBody>
          <a:bodyPr lIns="252000" tIns="252000" rIns="252000" bIns="252000"/>
          <a:lstStyle>
            <a:lvl1pPr marL="0" indent="0">
              <a:buClr>
                <a:schemeClr val="accent1">
                  <a:lumMod val="75000"/>
                </a:schemeClr>
              </a:buClr>
              <a:buNone/>
              <a:defRPr sz="160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</a:t>
            </a:r>
          </a:p>
        </p:txBody>
      </p:sp>
    </p:spTree>
    <p:extLst>
      <p:ext uri="{BB962C8B-B14F-4D97-AF65-F5344CB8AC3E}">
        <p14:creationId xmlns:p14="http://schemas.microsoft.com/office/powerpoint/2010/main" val="3998749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299F692-F911-40A0-B72F-7EDA68EB24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63147" y="3567288"/>
            <a:ext cx="2724730" cy="2255286"/>
          </a:xfrm>
          <a:prstGeom prst="rect">
            <a:avLst/>
          </a:prstGeom>
          <a:solidFill>
            <a:srgbClr val="ECECEC"/>
          </a:solidFill>
        </p:spPr>
        <p:txBody>
          <a:bodyPr lIns="252000" tIns="252000" rIns="252000" bIns="252000"/>
          <a:lstStyle>
            <a:lvl1pPr marL="0" indent="0">
              <a:buClr>
                <a:schemeClr val="accent1">
                  <a:lumMod val="75000"/>
                </a:schemeClr>
              </a:buClr>
              <a:buNone/>
              <a:defRPr sz="160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403EAA9-1D84-4FA0-9ACA-E0F29532F6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1731" y="760180"/>
            <a:ext cx="10236200" cy="1325563"/>
          </a:xfrm>
          <a:prstGeom prst="rect">
            <a:avLst/>
          </a:prstGeom>
        </p:spPr>
        <p:txBody>
          <a:bodyPr anchor="ctr"/>
          <a:lstStyle>
            <a:lvl1pPr algn="l">
              <a:defRPr sz="3600" b="1" spc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n-US"/>
              <a:t>HEADLINE</a:t>
            </a:r>
            <a:endParaRPr lang="en-DK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30EA279-1DD2-4025-9EFE-C14C8E0ECC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1731" y="3567289"/>
            <a:ext cx="2724730" cy="2255286"/>
          </a:xfrm>
          <a:prstGeom prst="rect">
            <a:avLst/>
          </a:prstGeom>
          <a:solidFill>
            <a:srgbClr val="ECECEC"/>
          </a:solidFill>
        </p:spPr>
        <p:txBody>
          <a:bodyPr lIns="252000" tIns="252000" rIns="252000" bIns="252000"/>
          <a:lstStyle>
            <a:lvl1pPr marL="0" indent="0">
              <a:buClr>
                <a:schemeClr val="accent1">
                  <a:lumMod val="75000"/>
                </a:schemeClr>
              </a:buClr>
              <a:buNone/>
              <a:defRPr sz="160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0F7417-928C-484E-901A-CC91A0C349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55539" y="3567286"/>
            <a:ext cx="2724730" cy="2255286"/>
          </a:xfrm>
          <a:prstGeom prst="rect">
            <a:avLst/>
          </a:prstGeom>
          <a:solidFill>
            <a:srgbClr val="ECECEC"/>
          </a:solidFill>
        </p:spPr>
        <p:txBody>
          <a:bodyPr lIns="252000" tIns="252000" rIns="252000" bIns="252000"/>
          <a:lstStyle>
            <a:lvl1pPr marL="0" indent="0">
              <a:buClr>
                <a:schemeClr val="accent1">
                  <a:lumMod val="75000"/>
                </a:schemeClr>
              </a:buClr>
              <a:buNone/>
              <a:defRPr sz="160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5AED717-B16A-4324-BC41-C4DA2CFD4F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11731" y="2757714"/>
            <a:ext cx="2724730" cy="671286"/>
          </a:xfrm>
          <a:prstGeom prst="rect">
            <a:avLst/>
          </a:prstGeom>
          <a:noFill/>
        </p:spPr>
        <p:txBody>
          <a:bodyPr lIns="252000" tIns="0" rIns="0" bIns="0" anchor="ctr"/>
          <a:lstStyle>
            <a:lvl1pPr marL="0" indent="0">
              <a:buClr>
                <a:schemeClr val="accent1">
                  <a:lumMod val="75000"/>
                </a:schemeClr>
              </a:buClr>
              <a:buNone/>
              <a:defRPr sz="1600" b="0">
                <a:solidFill>
                  <a:schemeClr val="bg1"/>
                </a:solidFill>
                <a:latin typeface="Arial Nova Light" panose="020B0304020202020204" pitchFamily="34" charset="0"/>
                <a:cs typeface="Aharoni" panose="02010803020104030203" pitchFamily="2" charset="-79"/>
              </a:defRPr>
            </a:lvl1pPr>
            <a:lvl2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443DDD9-2309-4596-9171-8AB0F0409E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63147" y="2757714"/>
            <a:ext cx="2724730" cy="671286"/>
          </a:xfrm>
          <a:prstGeom prst="rect">
            <a:avLst/>
          </a:prstGeom>
          <a:noFill/>
        </p:spPr>
        <p:txBody>
          <a:bodyPr lIns="252000" tIns="0" rIns="0" bIns="0" anchor="ctr"/>
          <a:lstStyle>
            <a:lvl1pPr marL="0" indent="0">
              <a:buClr>
                <a:schemeClr val="accent1">
                  <a:lumMod val="75000"/>
                </a:schemeClr>
              </a:buClr>
              <a:buNone/>
              <a:defRPr lang="en-US" sz="1600" b="0" kern="1200" dirty="0" smtClean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Aharoni" panose="02010803020104030203" pitchFamily="2" charset="-79"/>
              </a:defRPr>
            </a:lvl1pPr>
            <a:lvl2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220C212-601B-42D2-ABA5-C5EA03F4F4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5539" y="2757714"/>
            <a:ext cx="2724730" cy="671286"/>
          </a:xfrm>
          <a:prstGeom prst="rect">
            <a:avLst/>
          </a:prstGeom>
          <a:noFill/>
        </p:spPr>
        <p:txBody>
          <a:bodyPr lIns="252000" tIns="0" rIns="0" bIns="0" anchor="ctr"/>
          <a:lstStyle>
            <a:lvl1pPr marL="0" indent="0">
              <a:buClr>
                <a:schemeClr val="accent1">
                  <a:lumMod val="75000"/>
                </a:schemeClr>
              </a:buClr>
              <a:buNone/>
              <a:defRPr lang="en-US" sz="1600" b="0" kern="1200" dirty="0" smtClean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Aharoni" panose="02010803020104030203" pitchFamily="2" charset="-79"/>
              </a:defRPr>
            </a:lvl1pPr>
            <a:lvl2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en-US"/>
              <a:t>Title 3</a:t>
            </a:r>
          </a:p>
        </p:txBody>
      </p:sp>
    </p:spTree>
    <p:extLst>
      <p:ext uri="{BB962C8B-B14F-4D97-AF65-F5344CB8AC3E}">
        <p14:creationId xmlns:p14="http://schemas.microsoft.com/office/powerpoint/2010/main" val="1208834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s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403EAA9-1D84-4FA0-9ACA-E0F29532F6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1731" y="2385780"/>
            <a:ext cx="10236200" cy="1325563"/>
          </a:xfrm>
          <a:prstGeom prst="rect">
            <a:avLst/>
          </a:prstGeom>
        </p:spPr>
        <p:txBody>
          <a:bodyPr anchor="ctr"/>
          <a:lstStyle>
            <a:lvl1pPr algn="l">
              <a:defRPr sz="3600" b="1" spc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n-US"/>
              <a:t>HEADLINE</a:t>
            </a:r>
            <a:endParaRPr lang="en-DK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30EA279-1DD2-4025-9EFE-C14C8E0ECC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1730" y="3711343"/>
            <a:ext cx="4016625" cy="2111231"/>
          </a:xfrm>
          <a:prstGeom prst="rect">
            <a:avLst/>
          </a:prstGeom>
          <a:solidFill>
            <a:srgbClr val="ECECEC"/>
          </a:solidFill>
        </p:spPr>
        <p:txBody>
          <a:bodyPr lIns="252000" tIns="252000" rIns="252000" bIns="252000"/>
          <a:lstStyle>
            <a:lvl1pPr marL="0" indent="0">
              <a:buClr>
                <a:schemeClr val="accent1">
                  <a:lumMod val="75000"/>
                </a:schemeClr>
              </a:buClr>
              <a:buNone/>
              <a:defRPr sz="160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0F7417-928C-484E-901A-CC91A0C349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63644" y="3711341"/>
            <a:ext cx="4016625" cy="2111231"/>
          </a:xfrm>
          <a:prstGeom prst="rect">
            <a:avLst/>
          </a:prstGeom>
          <a:solidFill>
            <a:srgbClr val="ECECEC"/>
          </a:solidFill>
        </p:spPr>
        <p:txBody>
          <a:bodyPr lIns="252000" tIns="252000" rIns="252000" bIns="252000"/>
          <a:lstStyle>
            <a:lvl1pPr marL="0" indent="0">
              <a:buClr>
                <a:schemeClr val="accent1">
                  <a:lumMod val="75000"/>
                </a:schemeClr>
              </a:buClr>
              <a:buNone/>
              <a:defRPr sz="160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</a:t>
            </a:r>
          </a:p>
        </p:txBody>
      </p:sp>
    </p:spTree>
    <p:extLst>
      <p:ext uri="{BB962C8B-B14F-4D97-AF65-F5344CB8AC3E}">
        <p14:creationId xmlns:p14="http://schemas.microsoft.com/office/powerpoint/2010/main" val="2552699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s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403EAA9-1D84-4FA0-9ACA-E0F29532F6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1731" y="760180"/>
            <a:ext cx="10236200" cy="1325563"/>
          </a:xfrm>
          <a:prstGeom prst="rect">
            <a:avLst/>
          </a:prstGeom>
        </p:spPr>
        <p:txBody>
          <a:bodyPr anchor="ctr"/>
          <a:lstStyle>
            <a:lvl1pPr algn="l">
              <a:defRPr sz="3600" b="1" spc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n-US"/>
              <a:t>HEADLINE</a:t>
            </a:r>
            <a:endParaRPr lang="en-DK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5AED717-B16A-4324-BC41-C4DA2CFD4F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11731" y="2757714"/>
            <a:ext cx="2724730" cy="671286"/>
          </a:xfrm>
          <a:prstGeom prst="rect">
            <a:avLst/>
          </a:prstGeom>
          <a:noFill/>
        </p:spPr>
        <p:txBody>
          <a:bodyPr lIns="252000" tIns="0" rIns="0" bIns="0" anchor="ctr"/>
          <a:lstStyle>
            <a:lvl1pPr marL="0" indent="0">
              <a:buClr>
                <a:schemeClr val="accent1">
                  <a:lumMod val="75000"/>
                </a:schemeClr>
              </a:buClr>
              <a:buNone/>
              <a:defRPr sz="1600" b="0">
                <a:solidFill>
                  <a:schemeClr val="bg1"/>
                </a:solidFill>
                <a:latin typeface="Arial Nova Light" panose="020B0304020202020204" pitchFamily="34" charset="0"/>
                <a:cs typeface="Aharoni" panose="02010803020104030203" pitchFamily="2" charset="-79"/>
              </a:defRPr>
            </a:lvl1pPr>
            <a:lvl2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443DDD9-2309-4596-9171-8AB0F0409E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3644" y="2757714"/>
            <a:ext cx="2724730" cy="671286"/>
          </a:xfrm>
          <a:prstGeom prst="rect">
            <a:avLst/>
          </a:prstGeom>
          <a:noFill/>
        </p:spPr>
        <p:txBody>
          <a:bodyPr lIns="252000" tIns="0" rIns="0" bIns="0" anchor="ctr"/>
          <a:lstStyle>
            <a:lvl1pPr marL="0" indent="0">
              <a:buClr>
                <a:schemeClr val="accent1">
                  <a:lumMod val="75000"/>
                </a:schemeClr>
              </a:buClr>
              <a:buNone/>
              <a:defRPr lang="en-US" sz="1600" b="0" kern="1200" dirty="0" smtClean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Aharoni" panose="02010803020104030203" pitchFamily="2" charset="-79"/>
              </a:defRPr>
            </a:lvl1pPr>
            <a:lvl2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3FB63DD-EE39-4965-B538-D03BA5D09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1730" y="3612445"/>
            <a:ext cx="4016625" cy="2210130"/>
          </a:xfrm>
          <a:prstGeom prst="rect">
            <a:avLst/>
          </a:prstGeom>
          <a:solidFill>
            <a:srgbClr val="ECECEC"/>
          </a:solidFill>
        </p:spPr>
        <p:txBody>
          <a:bodyPr lIns="252000" tIns="252000" rIns="252000" bIns="252000"/>
          <a:lstStyle>
            <a:lvl1pPr marL="0" indent="0">
              <a:buClr>
                <a:schemeClr val="accent1">
                  <a:lumMod val="75000"/>
                </a:schemeClr>
              </a:buClr>
              <a:buNone/>
              <a:defRPr sz="160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4FEC322-A3EE-43EC-BA05-D491EBEC69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63644" y="3612443"/>
            <a:ext cx="4016625" cy="2210130"/>
          </a:xfrm>
          <a:prstGeom prst="rect">
            <a:avLst/>
          </a:prstGeom>
          <a:solidFill>
            <a:srgbClr val="ECECEC"/>
          </a:solidFill>
        </p:spPr>
        <p:txBody>
          <a:bodyPr lIns="252000" tIns="252000" rIns="252000" bIns="252000"/>
          <a:lstStyle>
            <a:lvl1pPr marL="0" indent="0">
              <a:buClr>
                <a:schemeClr val="accent1">
                  <a:lumMod val="75000"/>
                </a:schemeClr>
              </a:buClr>
              <a:buNone/>
              <a:defRPr sz="160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</a:t>
            </a:r>
          </a:p>
        </p:txBody>
      </p:sp>
    </p:spTree>
    <p:extLst>
      <p:ext uri="{BB962C8B-B14F-4D97-AF65-F5344CB8AC3E}">
        <p14:creationId xmlns:p14="http://schemas.microsoft.com/office/powerpoint/2010/main" val="166303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916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5D91C1-C4BA-47F4-AC7A-407AFB86FB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385" y="6205098"/>
            <a:ext cx="2017954" cy="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74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065B19-7A2E-43E7-9B28-BEBA0056A979}"/>
              </a:ext>
            </a:extLst>
          </p:cNvPr>
          <p:cNvSpPr/>
          <p:nvPr userDrawn="1"/>
        </p:nvSpPr>
        <p:spPr>
          <a:xfrm>
            <a:off x="233814" y="677369"/>
            <a:ext cx="3947488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126529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schem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5BC61D-C9E0-47A1-B72A-C091C60EA585}"/>
              </a:ext>
            </a:extLst>
          </p:cNvPr>
          <p:cNvSpPr/>
          <p:nvPr userDrawn="1"/>
        </p:nvSpPr>
        <p:spPr>
          <a:xfrm>
            <a:off x="1746832" y="836964"/>
            <a:ext cx="72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C8D1D6-FEB8-419B-98AB-DAAEE691644B}"/>
              </a:ext>
            </a:extLst>
          </p:cNvPr>
          <p:cNvSpPr/>
          <p:nvPr userDrawn="1"/>
        </p:nvSpPr>
        <p:spPr>
          <a:xfrm>
            <a:off x="2696742" y="836964"/>
            <a:ext cx="720000" cy="72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9DC4D6-097F-4191-976D-C94EB1786801}"/>
              </a:ext>
            </a:extLst>
          </p:cNvPr>
          <p:cNvSpPr/>
          <p:nvPr userDrawn="1"/>
        </p:nvSpPr>
        <p:spPr>
          <a:xfrm>
            <a:off x="3646652" y="836964"/>
            <a:ext cx="720000" cy="72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529D24-56E9-413D-8F32-0FD4D9A68C82}"/>
              </a:ext>
            </a:extLst>
          </p:cNvPr>
          <p:cNvSpPr/>
          <p:nvPr userDrawn="1"/>
        </p:nvSpPr>
        <p:spPr>
          <a:xfrm>
            <a:off x="4596562" y="836964"/>
            <a:ext cx="720000" cy="7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E05212-11A7-449F-A107-A4750FA5CCE9}"/>
              </a:ext>
            </a:extLst>
          </p:cNvPr>
          <p:cNvSpPr/>
          <p:nvPr userDrawn="1"/>
        </p:nvSpPr>
        <p:spPr>
          <a:xfrm>
            <a:off x="5546472" y="836964"/>
            <a:ext cx="720000" cy="72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E972C6-8747-43A8-800D-42D4D90F95AC}"/>
              </a:ext>
            </a:extLst>
          </p:cNvPr>
          <p:cNvSpPr/>
          <p:nvPr userDrawn="1"/>
        </p:nvSpPr>
        <p:spPr>
          <a:xfrm>
            <a:off x="1746832" y="1756807"/>
            <a:ext cx="720000" cy="7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11D6B7-DB08-4C78-8B6E-808AE398C811}"/>
              </a:ext>
            </a:extLst>
          </p:cNvPr>
          <p:cNvSpPr/>
          <p:nvPr userDrawn="1"/>
        </p:nvSpPr>
        <p:spPr>
          <a:xfrm>
            <a:off x="2696742" y="1756807"/>
            <a:ext cx="720000" cy="72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B25053-5AF3-422D-B437-E3991D2483BD}"/>
              </a:ext>
            </a:extLst>
          </p:cNvPr>
          <p:cNvSpPr/>
          <p:nvPr userDrawn="1"/>
        </p:nvSpPr>
        <p:spPr>
          <a:xfrm>
            <a:off x="3646652" y="1756807"/>
            <a:ext cx="720000" cy="720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F11AB4-BDAB-4D4C-A889-C96058647AC3}"/>
              </a:ext>
            </a:extLst>
          </p:cNvPr>
          <p:cNvSpPr/>
          <p:nvPr userDrawn="1"/>
        </p:nvSpPr>
        <p:spPr>
          <a:xfrm>
            <a:off x="4596562" y="1756807"/>
            <a:ext cx="720000" cy="72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7FE399-C254-4881-A321-97AD3226B49B}"/>
              </a:ext>
            </a:extLst>
          </p:cNvPr>
          <p:cNvSpPr/>
          <p:nvPr userDrawn="1"/>
        </p:nvSpPr>
        <p:spPr>
          <a:xfrm>
            <a:off x="5546472" y="1756807"/>
            <a:ext cx="720000" cy="720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03BBF4-1184-4ACD-BE6F-AE6198327DD1}"/>
              </a:ext>
            </a:extLst>
          </p:cNvPr>
          <p:cNvSpPr/>
          <p:nvPr userDrawn="1"/>
        </p:nvSpPr>
        <p:spPr>
          <a:xfrm>
            <a:off x="1746832" y="2676650"/>
            <a:ext cx="720000" cy="7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670AEB-2E77-402F-AF2E-D83306E4C3AA}"/>
              </a:ext>
            </a:extLst>
          </p:cNvPr>
          <p:cNvSpPr/>
          <p:nvPr userDrawn="1"/>
        </p:nvSpPr>
        <p:spPr>
          <a:xfrm>
            <a:off x="2696742" y="2676650"/>
            <a:ext cx="720000" cy="72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A05373-2CE7-4500-ABB9-55153530168E}"/>
              </a:ext>
            </a:extLst>
          </p:cNvPr>
          <p:cNvSpPr/>
          <p:nvPr userDrawn="1"/>
        </p:nvSpPr>
        <p:spPr>
          <a:xfrm>
            <a:off x="3646652" y="2676650"/>
            <a:ext cx="720000" cy="72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0D21FA-3A37-4B97-8915-9D4CA4DE4915}"/>
              </a:ext>
            </a:extLst>
          </p:cNvPr>
          <p:cNvSpPr/>
          <p:nvPr userDrawn="1"/>
        </p:nvSpPr>
        <p:spPr>
          <a:xfrm>
            <a:off x="4596562" y="2676650"/>
            <a:ext cx="720000" cy="7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044F6E-BED8-43D0-9997-7371C8875190}"/>
              </a:ext>
            </a:extLst>
          </p:cNvPr>
          <p:cNvSpPr/>
          <p:nvPr userDrawn="1"/>
        </p:nvSpPr>
        <p:spPr>
          <a:xfrm>
            <a:off x="5546472" y="2676650"/>
            <a:ext cx="720000" cy="720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5970C2-00C6-4315-B9EE-984A41449D60}"/>
              </a:ext>
            </a:extLst>
          </p:cNvPr>
          <p:cNvSpPr/>
          <p:nvPr userDrawn="1"/>
        </p:nvSpPr>
        <p:spPr>
          <a:xfrm>
            <a:off x="1746832" y="3596493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9F72527-470C-44D8-9855-4619796B7BB5}"/>
              </a:ext>
            </a:extLst>
          </p:cNvPr>
          <p:cNvSpPr/>
          <p:nvPr userDrawn="1"/>
        </p:nvSpPr>
        <p:spPr>
          <a:xfrm>
            <a:off x="2696742" y="3596493"/>
            <a:ext cx="720000" cy="72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07DFDD-D638-45F7-AF04-A8FB872172BE}"/>
              </a:ext>
            </a:extLst>
          </p:cNvPr>
          <p:cNvSpPr/>
          <p:nvPr userDrawn="1"/>
        </p:nvSpPr>
        <p:spPr>
          <a:xfrm>
            <a:off x="3646652" y="3596493"/>
            <a:ext cx="720000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E9AB0CE-EA61-4AB9-9AD5-99657BC8BCBA}"/>
              </a:ext>
            </a:extLst>
          </p:cNvPr>
          <p:cNvSpPr/>
          <p:nvPr userDrawn="1"/>
        </p:nvSpPr>
        <p:spPr>
          <a:xfrm>
            <a:off x="4596562" y="3596493"/>
            <a:ext cx="720000" cy="72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F6A3C0-2D92-4162-B0BE-2ACF9C097B9A}"/>
              </a:ext>
            </a:extLst>
          </p:cNvPr>
          <p:cNvSpPr/>
          <p:nvPr userDrawn="1"/>
        </p:nvSpPr>
        <p:spPr>
          <a:xfrm>
            <a:off x="5546472" y="3596493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5BDCA7-A125-40F4-971C-E02701A51613}"/>
              </a:ext>
            </a:extLst>
          </p:cNvPr>
          <p:cNvSpPr/>
          <p:nvPr userDrawn="1"/>
        </p:nvSpPr>
        <p:spPr>
          <a:xfrm>
            <a:off x="1746832" y="4516336"/>
            <a:ext cx="720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978776-7D3A-4ECB-B3E6-F87602BC17EC}"/>
              </a:ext>
            </a:extLst>
          </p:cNvPr>
          <p:cNvSpPr/>
          <p:nvPr userDrawn="1"/>
        </p:nvSpPr>
        <p:spPr>
          <a:xfrm>
            <a:off x="2696742" y="4516336"/>
            <a:ext cx="720000" cy="720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AEE673E-9AD5-437E-A80B-D76A14CC5A87}"/>
              </a:ext>
            </a:extLst>
          </p:cNvPr>
          <p:cNvSpPr/>
          <p:nvPr userDrawn="1"/>
        </p:nvSpPr>
        <p:spPr>
          <a:xfrm>
            <a:off x="3646652" y="4516336"/>
            <a:ext cx="720000" cy="72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FE016D0-9D3C-4801-AA99-C3425937F7AC}"/>
              </a:ext>
            </a:extLst>
          </p:cNvPr>
          <p:cNvSpPr/>
          <p:nvPr userDrawn="1"/>
        </p:nvSpPr>
        <p:spPr>
          <a:xfrm>
            <a:off x="4596562" y="4516336"/>
            <a:ext cx="720000" cy="72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880233-403C-4B3D-B543-192068E910C9}"/>
              </a:ext>
            </a:extLst>
          </p:cNvPr>
          <p:cNvSpPr/>
          <p:nvPr userDrawn="1"/>
        </p:nvSpPr>
        <p:spPr>
          <a:xfrm>
            <a:off x="5546472" y="4516336"/>
            <a:ext cx="720000" cy="72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8B316F-944D-43FB-9FCD-87B06B1C62C6}"/>
              </a:ext>
            </a:extLst>
          </p:cNvPr>
          <p:cNvSpPr/>
          <p:nvPr userDrawn="1"/>
        </p:nvSpPr>
        <p:spPr>
          <a:xfrm>
            <a:off x="1746832" y="5436179"/>
            <a:ext cx="720000" cy="72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6271E4-723A-4DC8-8AE1-3D85163B9B49}"/>
              </a:ext>
            </a:extLst>
          </p:cNvPr>
          <p:cNvSpPr/>
          <p:nvPr userDrawn="1"/>
        </p:nvSpPr>
        <p:spPr>
          <a:xfrm>
            <a:off x="2696742" y="5436179"/>
            <a:ext cx="720000" cy="72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35B5A1B-7074-4ACA-AA73-CF24E4758E66}"/>
              </a:ext>
            </a:extLst>
          </p:cNvPr>
          <p:cNvSpPr/>
          <p:nvPr userDrawn="1"/>
        </p:nvSpPr>
        <p:spPr>
          <a:xfrm>
            <a:off x="3646652" y="5436179"/>
            <a:ext cx="720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F383959-987D-4FA4-8B88-831EA08AE8E7}"/>
              </a:ext>
            </a:extLst>
          </p:cNvPr>
          <p:cNvSpPr/>
          <p:nvPr userDrawn="1"/>
        </p:nvSpPr>
        <p:spPr>
          <a:xfrm>
            <a:off x="4596562" y="5436179"/>
            <a:ext cx="720000" cy="72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AD48CA-3728-4DF9-8416-3EAEE53052BB}"/>
              </a:ext>
            </a:extLst>
          </p:cNvPr>
          <p:cNvSpPr txBox="1"/>
          <p:nvPr userDrawn="1"/>
        </p:nvSpPr>
        <p:spPr>
          <a:xfrm>
            <a:off x="647585" y="1057400"/>
            <a:ext cx="869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 Nova Light" panose="020B0304020202020204" pitchFamily="34" charset="0"/>
              </a:rPr>
              <a:t>#307C98</a:t>
            </a:r>
            <a:endParaRPr lang="en-DK" sz="120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9B15187-694D-4164-B47E-6896AE89727B}"/>
              </a:ext>
            </a:extLst>
          </p:cNvPr>
          <p:cNvSpPr txBox="1"/>
          <p:nvPr userDrawn="1"/>
        </p:nvSpPr>
        <p:spPr>
          <a:xfrm>
            <a:off x="647585" y="1978307"/>
            <a:ext cx="869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 Nova Light" panose="020B0304020202020204" pitchFamily="34" charset="0"/>
              </a:rPr>
              <a:t>#684470</a:t>
            </a:r>
            <a:endParaRPr lang="en-DK" sz="120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344D532-AC73-4F12-B32E-90E267A89149}"/>
              </a:ext>
            </a:extLst>
          </p:cNvPr>
          <p:cNvSpPr txBox="1"/>
          <p:nvPr userDrawn="1"/>
        </p:nvSpPr>
        <p:spPr>
          <a:xfrm>
            <a:off x="650911" y="2898150"/>
            <a:ext cx="869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 Nova Light" panose="020B0304020202020204" pitchFamily="34" charset="0"/>
              </a:rPr>
              <a:t>#3A6A3D</a:t>
            </a:r>
            <a:endParaRPr lang="en-DK" sz="120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AEA4FB-559A-4E87-B8C3-5381DD036211}"/>
              </a:ext>
            </a:extLst>
          </p:cNvPr>
          <p:cNvSpPr txBox="1"/>
          <p:nvPr userDrawn="1"/>
        </p:nvSpPr>
        <p:spPr>
          <a:xfrm>
            <a:off x="647585" y="3817993"/>
            <a:ext cx="869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 Nova Light" panose="020B0304020202020204" pitchFamily="34" charset="0"/>
              </a:rPr>
              <a:t>#389891</a:t>
            </a:r>
            <a:endParaRPr lang="en-DK" sz="120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F1001C-7C11-475C-A8E5-B2FB6BBA7587}"/>
              </a:ext>
            </a:extLst>
          </p:cNvPr>
          <p:cNvSpPr txBox="1"/>
          <p:nvPr userDrawn="1"/>
        </p:nvSpPr>
        <p:spPr>
          <a:xfrm>
            <a:off x="647585" y="4737836"/>
            <a:ext cx="869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 Nova Light" panose="020B0304020202020204" pitchFamily="34" charset="0"/>
              </a:rPr>
              <a:t>#C04442</a:t>
            </a:r>
            <a:endParaRPr lang="en-DK" sz="120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17F5BE-6521-4D50-B74A-BB82D4BDB0E6}"/>
              </a:ext>
            </a:extLst>
          </p:cNvPr>
          <p:cNvSpPr txBox="1"/>
          <p:nvPr userDrawn="1"/>
        </p:nvSpPr>
        <p:spPr>
          <a:xfrm>
            <a:off x="647585" y="5657679"/>
            <a:ext cx="869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 Nova Light" panose="020B0304020202020204" pitchFamily="34" charset="0"/>
              </a:rPr>
              <a:t>#EDB109</a:t>
            </a:r>
            <a:endParaRPr lang="en-DK" sz="120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72C5970-21E3-4547-A787-57DB39A5A23F}"/>
              </a:ext>
            </a:extLst>
          </p:cNvPr>
          <p:cNvSpPr/>
          <p:nvPr userDrawn="1"/>
        </p:nvSpPr>
        <p:spPr>
          <a:xfrm>
            <a:off x="5546472" y="5436178"/>
            <a:ext cx="720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756BC1D0-7104-4A5C-8A95-EB0F25D156C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141838977"/>
              </p:ext>
            </p:extLst>
          </p:nvPr>
        </p:nvGraphicFramePr>
        <p:xfrm>
          <a:off x="6645529" y="1061821"/>
          <a:ext cx="5095078" cy="4734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6ADFC6CC-78AB-4E50-A1BF-72E311A88001}"/>
              </a:ext>
            </a:extLst>
          </p:cNvPr>
          <p:cNvSpPr txBox="1"/>
          <p:nvPr userDrawn="1"/>
        </p:nvSpPr>
        <p:spPr>
          <a:xfrm>
            <a:off x="9409674" y="367112"/>
            <a:ext cx="1068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 Nova Light" panose="020B0304020202020204" pitchFamily="34" charset="0"/>
              </a:rPr>
              <a:t>Colors are used in this order</a:t>
            </a:r>
            <a:endParaRPr lang="en-DK" sz="120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53D19DF7-3E0E-46AF-8747-74D4463FB3C6}"/>
              </a:ext>
            </a:extLst>
          </p:cNvPr>
          <p:cNvSpPr/>
          <p:nvPr userDrawn="1"/>
        </p:nvSpPr>
        <p:spPr>
          <a:xfrm rot="2503230" flipH="1">
            <a:off x="8473966" y="1137756"/>
            <a:ext cx="3406215" cy="2235099"/>
          </a:xfrm>
          <a:prstGeom prst="arc">
            <a:avLst>
              <a:gd name="adj1" fmla="val 12292558"/>
              <a:gd name="adj2" fmla="val 19152424"/>
            </a:avLst>
          </a:prstGeom>
          <a:ln w="12700">
            <a:head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BBB1DD3-36A2-478F-BD79-DE4C30B2EBC8}"/>
              </a:ext>
            </a:extLst>
          </p:cNvPr>
          <p:cNvSpPr txBox="1"/>
          <p:nvPr userDrawn="1"/>
        </p:nvSpPr>
        <p:spPr>
          <a:xfrm>
            <a:off x="6627348" y="513798"/>
            <a:ext cx="1068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 Nova Light" panose="020B0304020202020204" pitchFamily="34" charset="0"/>
              </a:rPr>
              <a:t>Logo color: </a:t>
            </a:r>
          </a:p>
          <a:p>
            <a:pPr algn="l"/>
            <a:r>
              <a:rPr lang="en-US" sz="1200">
                <a:solidFill>
                  <a:schemeClr val="bg1"/>
                </a:solidFill>
                <a:latin typeface="Arial Nova Light" panose="020B0304020202020204" pitchFamily="34" charset="0"/>
              </a:rPr>
              <a:t>#245D72</a:t>
            </a:r>
            <a:endParaRPr lang="en-DK" sz="120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7E500BB0-0196-4C20-A620-DB08FDE76D4B}"/>
              </a:ext>
            </a:extLst>
          </p:cNvPr>
          <p:cNvSpPr/>
          <p:nvPr userDrawn="1"/>
        </p:nvSpPr>
        <p:spPr>
          <a:xfrm rot="7976754" flipH="1">
            <a:off x="6247575" y="673918"/>
            <a:ext cx="796373" cy="719017"/>
          </a:xfrm>
          <a:prstGeom prst="arc">
            <a:avLst>
              <a:gd name="adj1" fmla="val 12292558"/>
              <a:gd name="adj2" fmla="val 19152424"/>
            </a:avLst>
          </a:prstGeom>
          <a:ln w="12700">
            <a:head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710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e - plum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FD027C-04B1-46DF-8E28-FC06DE97AD81}"/>
              </a:ext>
            </a:extLst>
          </p:cNvPr>
          <p:cNvSpPr/>
          <p:nvPr userDrawn="1"/>
        </p:nvSpPr>
        <p:spPr>
          <a:xfrm>
            <a:off x="147600" y="146776"/>
            <a:ext cx="11896800" cy="657307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100000"/>
                </a:schemeClr>
              </a:gs>
              <a:gs pos="23000">
                <a:schemeClr val="accent2">
                  <a:lumMod val="95000"/>
                </a:schemeClr>
              </a:gs>
              <a:gs pos="69000">
                <a:schemeClr val="accent2">
                  <a:lumMod val="80000"/>
                </a:schemeClr>
              </a:gs>
              <a:gs pos="97000">
                <a:schemeClr val="accent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57300" y="2588518"/>
            <a:ext cx="7729728" cy="1439999"/>
          </a:xfrm>
          <a:prstGeom prst="rect">
            <a:avLst/>
          </a:prstGeom>
          <a:noFill/>
          <a:ln>
            <a:noFill/>
          </a:ln>
        </p:spPr>
        <p:txBody>
          <a:bodyPr lIns="360000" tIns="180000" bIns="180000" anchor="ctr"/>
          <a:lstStyle>
            <a:lvl1pPr algn="l">
              <a:defRPr sz="3600" b="0" spc="600">
                <a:latin typeface="Abadi Extra Light" panose="020B0204020104020204" pitchFamily="34" charset="0"/>
                <a:cs typeface="Aharoni" panose="02010803020104030203" pitchFamily="2" charset="-79"/>
              </a:defRPr>
            </a:lvl1pPr>
          </a:lstStyle>
          <a:p>
            <a:r>
              <a:rPr lang="en-GB"/>
              <a:t>SECTION break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11D2E7-AD47-45B0-9314-A33B6961FD44}"/>
              </a:ext>
            </a:extLst>
          </p:cNvPr>
          <p:cNvSpPr>
            <a:spLocks noChangeAspect="1"/>
          </p:cNvSpPr>
          <p:nvPr userDrawn="1"/>
        </p:nvSpPr>
        <p:spPr>
          <a:xfrm>
            <a:off x="295200" y="2777468"/>
            <a:ext cx="1062100" cy="1062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74270E2-1671-4293-8D4D-CEE023C47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019" y="6046471"/>
            <a:ext cx="2018853" cy="46021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5F97570-8D60-9D39-096B-59B37D6628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9" y="322335"/>
            <a:ext cx="1698493" cy="74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MAHTEP - People">
            <a:extLst>
              <a:ext uri="{FF2B5EF4-FFF2-40B4-BE49-F238E27FC236}">
                <a16:creationId xmlns:a16="http://schemas.microsoft.com/office/drawing/2014/main" id="{D542FB16-0CB1-6539-11A1-402B2AF9D0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005" y="196978"/>
            <a:ext cx="2427135" cy="88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328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 - 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CB9EB0-2062-45BE-8D90-7BA3BA8BFD94}"/>
              </a:ext>
            </a:extLst>
          </p:cNvPr>
          <p:cNvSpPr/>
          <p:nvPr userDrawn="1"/>
        </p:nvSpPr>
        <p:spPr>
          <a:xfrm>
            <a:off x="151867" y="146776"/>
            <a:ext cx="11888266" cy="657307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90000"/>
                  <a:lumOff val="10000"/>
                </a:schemeClr>
              </a:gs>
              <a:gs pos="23000">
                <a:schemeClr val="accent4">
                  <a:lumMod val="95000"/>
                  <a:lumOff val="5000"/>
                </a:schemeClr>
              </a:gs>
              <a:gs pos="69000">
                <a:schemeClr val="accent4">
                  <a:lumMod val="95000"/>
                </a:schemeClr>
              </a:gs>
              <a:gs pos="97000">
                <a:schemeClr val="accent4">
                  <a:lumMod val="9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57300" y="2588518"/>
            <a:ext cx="7729728" cy="1439999"/>
          </a:xfrm>
          <a:prstGeom prst="rect">
            <a:avLst/>
          </a:prstGeom>
          <a:noFill/>
          <a:ln>
            <a:noFill/>
          </a:ln>
        </p:spPr>
        <p:txBody>
          <a:bodyPr lIns="360000" tIns="180000" bIns="180000" anchor="ctr"/>
          <a:lstStyle>
            <a:lvl1pPr algn="l">
              <a:defRPr sz="3600" b="0" spc="600">
                <a:latin typeface="Abadi Extra Light" panose="020B0204020104020204" pitchFamily="34" charset="0"/>
                <a:cs typeface="Aharoni" panose="02010803020104030203" pitchFamily="2" charset="-79"/>
              </a:defRPr>
            </a:lvl1pPr>
          </a:lstStyle>
          <a:p>
            <a:r>
              <a:rPr lang="en-GB"/>
              <a:t>SECTION break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11D2E7-AD47-45B0-9314-A33B6961FD44}"/>
              </a:ext>
            </a:extLst>
          </p:cNvPr>
          <p:cNvSpPr>
            <a:spLocks noChangeAspect="1"/>
          </p:cNvSpPr>
          <p:nvPr userDrawn="1"/>
        </p:nvSpPr>
        <p:spPr>
          <a:xfrm>
            <a:off x="295200" y="2777468"/>
            <a:ext cx="1062100" cy="1062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D679B74-DB44-4139-92B1-D0D32D8F7F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019" y="6046471"/>
            <a:ext cx="2018853" cy="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27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618B0FC3-6F4D-43B0-90DF-77518936C7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 r="7876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ktangel 6">
            <a:extLst>
              <a:ext uri="{FF2B5EF4-FFF2-40B4-BE49-F238E27FC236}">
                <a16:creationId xmlns:a16="http://schemas.microsoft.com/office/drawing/2014/main" id="{DC32CBD6-0272-4E1B-9B6B-1B3A7C1EB060}"/>
              </a:ext>
            </a:extLst>
          </p:cNvPr>
          <p:cNvSpPr/>
          <p:nvPr userDrawn="1"/>
        </p:nvSpPr>
        <p:spPr>
          <a:xfrm>
            <a:off x="0" y="0"/>
            <a:ext cx="11950700" cy="6858000"/>
          </a:xfrm>
          <a:prstGeom prst="rect">
            <a:avLst/>
          </a:prstGeom>
          <a:solidFill>
            <a:srgbClr val="2D4F7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ktangel 10">
            <a:extLst>
              <a:ext uri="{FF2B5EF4-FFF2-40B4-BE49-F238E27FC236}">
                <a16:creationId xmlns:a16="http://schemas.microsoft.com/office/drawing/2014/main" id="{8D08338F-98D0-47A6-9FAE-B7EAA88ED3BB}"/>
              </a:ext>
            </a:extLst>
          </p:cNvPr>
          <p:cNvSpPr/>
          <p:nvPr userDrawn="1"/>
        </p:nvSpPr>
        <p:spPr>
          <a:xfrm>
            <a:off x="11950700" y="0"/>
            <a:ext cx="2413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itel 20">
            <a:extLst>
              <a:ext uri="{FF2B5EF4-FFF2-40B4-BE49-F238E27FC236}">
                <a16:creationId xmlns:a16="http://schemas.microsoft.com/office/drawing/2014/main" id="{EDB97603-EAAA-4CE3-816C-CA1B45FAC3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494" y="1704622"/>
            <a:ext cx="7094106" cy="1894920"/>
          </a:xfrm>
          <a:prstGeom prst="rect">
            <a:avLst/>
          </a:prstGeom>
        </p:spPr>
        <p:txBody>
          <a:bodyPr>
            <a:noAutofit/>
          </a:bodyPr>
          <a:lstStyle>
            <a:lvl1pPr marL="108000" algn="l">
              <a:lnSpc>
                <a:spcPct val="100000"/>
              </a:lnSpc>
              <a:defRPr sz="360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/>
              <a:t>INFORMED</a:t>
            </a:r>
            <a:br>
              <a:rPr lang="da-DK"/>
            </a:br>
            <a:r>
              <a:rPr lang="da-DK"/>
              <a:t>SUSTAINABLE</a:t>
            </a:r>
            <a:br>
              <a:rPr lang="da-DK"/>
            </a:br>
            <a:r>
              <a:rPr lang="da-DK"/>
              <a:t>TRANSFORMATION</a:t>
            </a:r>
          </a:p>
        </p:txBody>
      </p:sp>
      <p:sp>
        <p:nvSpPr>
          <p:cNvPr id="6" name="Pladsholder til tekst 14">
            <a:extLst>
              <a:ext uri="{FF2B5EF4-FFF2-40B4-BE49-F238E27FC236}">
                <a16:creationId xmlns:a16="http://schemas.microsoft.com/office/drawing/2014/main" id="{98D01AB3-2135-4BF0-8FA2-5D4E53FEF6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16494" y="3784601"/>
            <a:ext cx="7413194" cy="15208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spcBef>
                <a:spcPts val="2200"/>
              </a:spcBef>
              <a:buClr>
                <a:srgbClr val="FFFFFF"/>
              </a:buClr>
              <a:buFont typeface="Arial" panose="020B0604020202020204" pitchFamily="34" charset="0"/>
              <a:buChar char="•"/>
              <a:defRPr sz="2000" b="0"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da-DK"/>
              <a:t>Focus on the </a:t>
            </a:r>
            <a:r>
              <a:rPr lang="da-DK" err="1"/>
              <a:t>big</a:t>
            </a:r>
            <a:r>
              <a:rPr lang="da-DK"/>
              <a:t> </a:t>
            </a:r>
            <a:r>
              <a:rPr lang="da-DK" err="1"/>
              <a:t>picture</a:t>
            </a:r>
            <a:r>
              <a:rPr lang="da-DK"/>
              <a:t> </a:t>
            </a:r>
            <a:r>
              <a:rPr lang="da-DK" err="1"/>
              <a:t>across</a:t>
            </a:r>
            <a:r>
              <a:rPr lang="da-DK"/>
              <a:t> </a:t>
            </a:r>
            <a:r>
              <a:rPr lang="da-DK" err="1"/>
              <a:t>sectors</a:t>
            </a:r>
            <a:endParaRPr lang="da-DK"/>
          </a:p>
          <a:p>
            <a:pPr lvl="0"/>
            <a:r>
              <a:rPr lang="da-DK" err="1"/>
              <a:t>Identify</a:t>
            </a:r>
            <a:r>
              <a:rPr lang="da-DK"/>
              <a:t> </a:t>
            </a:r>
            <a:r>
              <a:rPr lang="da-DK" err="1"/>
              <a:t>synergies</a:t>
            </a:r>
            <a:r>
              <a:rPr lang="da-DK"/>
              <a:t> and spot the </a:t>
            </a:r>
            <a:r>
              <a:rPr lang="da-DK" err="1"/>
              <a:t>high</a:t>
            </a:r>
            <a:r>
              <a:rPr lang="da-DK"/>
              <a:t> </a:t>
            </a:r>
            <a:r>
              <a:rPr lang="da-DK" err="1"/>
              <a:t>impact</a:t>
            </a:r>
            <a:r>
              <a:rPr lang="da-DK"/>
              <a:t> solutions </a:t>
            </a:r>
          </a:p>
          <a:p>
            <a:pPr lvl="0"/>
            <a:r>
              <a:rPr lang="da-DK" err="1"/>
              <a:t>Share</a:t>
            </a:r>
            <a:r>
              <a:rPr lang="da-DK"/>
              <a:t> </a:t>
            </a:r>
            <a:r>
              <a:rPr lang="da-DK" err="1"/>
              <a:t>our</a:t>
            </a:r>
            <a:r>
              <a:rPr lang="da-DK"/>
              <a:t> </a:t>
            </a:r>
            <a:r>
              <a:rPr lang="da-DK" err="1"/>
              <a:t>findings</a:t>
            </a:r>
            <a:r>
              <a:rPr lang="da-DK"/>
              <a:t> with the </a:t>
            </a:r>
            <a:r>
              <a:rPr lang="da-DK" err="1"/>
              <a:t>world</a:t>
            </a:r>
            <a:endParaRPr lang="da-DK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72FD381-127B-4E73-BC26-D2EF0187A1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2385" y="6205098"/>
            <a:ext cx="2018853" cy="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25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left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13BBE626-DCBF-4C55-B716-7659FCC2C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0" t="55153" r="10533" b="14577"/>
          <a:stretch/>
        </p:blipFill>
        <p:spPr>
          <a:xfrm>
            <a:off x="0" y="0"/>
            <a:ext cx="6089586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1D17CA-EB46-4319-9CA4-23ED325535D6}"/>
              </a:ext>
            </a:extLst>
          </p:cNvPr>
          <p:cNvSpPr/>
          <p:nvPr userDrawn="1"/>
        </p:nvSpPr>
        <p:spPr>
          <a:xfrm>
            <a:off x="0" y="-2"/>
            <a:ext cx="6096000" cy="6858002"/>
          </a:xfrm>
          <a:prstGeom prst="rect">
            <a:avLst/>
          </a:prstGeom>
          <a:solidFill>
            <a:srgbClr val="2D4F7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30EA279-1DD2-4025-9EFE-C14C8E0ECC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4262" y="1432295"/>
            <a:ext cx="4093029" cy="4281714"/>
          </a:xfrm>
          <a:prstGeom prst="rect">
            <a:avLst/>
          </a:prstGeom>
          <a:noFill/>
        </p:spPr>
        <p:txBody>
          <a:bodyPr lIns="360000" tIns="360000" rIns="360000" bIns="360000"/>
          <a:lstStyle>
            <a:lvl1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403EAA9-1D84-4FA0-9ACA-E0F29532F6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023" y="1745487"/>
            <a:ext cx="3801438" cy="3655331"/>
          </a:xfrm>
          <a:prstGeom prst="rect">
            <a:avLst/>
          </a:prstGeom>
        </p:spPr>
        <p:txBody>
          <a:bodyPr anchor="ctr"/>
          <a:lstStyle>
            <a:lvl1pPr algn="l">
              <a:defRPr sz="3600" b="0" spc="0">
                <a:solidFill>
                  <a:schemeClr val="tx1"/>
                </a:solidFill>
                <a:latin typeface="Arial Black" panose="020B0A04020102020204" pitchFamily="34" charset="0"/>
                <a:cs typeface="Aharoni" panose="020B0604020202020204" pitchFamily="2" charset="-79"/>
              </a:defRPr>
            </a:lvl1pPr>
          </a:lstStyle>
          <a:p>
            <a:r>
              <a:rPr lang="en-US"/>
              <a:t>Write the conclusion in the HEADLINE</a:t>
            </a:r>
            <a:endParaRPr lang="en-DK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8D8401-F8C4-4D49-AE29-8F2F9FE89E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2385" y="6205098"/>
            <a:ext cx="2018853" cy="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90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s simp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D6174C90-90FA-4395-9C96-E6C3F162D7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45941" y="2452913"/>
            <a:ext cx="4412344" cy="3033486"/>
          </a:xfrm>
          <a:prstGeom prst="rect">
            <a:avLst/>
          </a:prstGeom>
          <a:solidFill>
            <a:srgbClr val="ECECEC"/>
          </a:solidFill>
        </p:spPr>
        <p:txBody>
          <a:bodyPr lIns="252000" tIns="252000" rIns="252000" bIns="252000"/>
          <a:lstStyle>
            <a:lvl1pPr>
              <a:buClr>
                <a:schemeClr val="accent1">
                  <a:lumMod val="75000"/>
                </a:schemeClr>
              </a:buClr>
              <a:defRPr sz="160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defRPr sz="1400">
                <a:solidFill>
                  <a:schemeClr val="bg1"/>
                </a:solidFill>
                <a:latin typeface="Arial Nova Light" panose="020B0304020202020204" pitchFamily="34" charset="0"/>
              </a:defRPr>
            </a:lvl2pPr>
            <a:lvl3pPr>
              <a:buClr>
                <a:schemeClr val="accent1">
                  <a:lumMod val="75000"/>
                </a:schemeClr>
              </a:buClr>
              <a:defRPr sz="1400">
                <a:solidFill>
                  <a:schemeClr val="bg1"/>
                </a:solidFill>
                <a:latin typeface="Arial Nova Light" panose="020B0304020202020204" pitchFamily="34" charset="0"/>
              </a:defRPr>
            </a:lvl3pPr>
            <a:lvl4pPr>
              <a:buClr>
                <a:schemeClr val="accent1">
                  <a:lumMod val="75000"/>
                </a:schemeClr>
              </a:buClr>
              <a:defRPr sz="1400">
                <a:solidFill>
                  <a:schemeClr val="bg1"/>
                </a:solidFill>
                <a:latin typeface="Arial Nova Light" panose="020B0304020202020204" pitchFamily="34" charset="0"/>
              </a:defRPr>
            </a:lvl4pPr>
            <a:lvl5pPr>
              <a:buClr>
                <a:schemeClr val="accent1">
                  <a:lumMod val="75000"/>
                </a:schemeClr>
              </a:buClr>
              <a:defRPr sz="1400">
                <a:solidFill>
                  <a:schemeClr val="bg1"/>
                </a:solidFill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30EA279-1DD2-4025-9EFE-C14C8E0ECC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3715" y="2452914"/>
            <a:ext cx="4412344" cy="3033486"/>
          </a:xfrm>
          <a:prstGeom prst="rect">
            <a:avLst/>
          </a:prstGeom>
          <a:solidFill>
            <a:srgbClr val="ECECEC"/>
          </a:solidFill>
        </p:spPr>
        <p:txBody>
          <a:bodyPr lIns="252000" tIns="252000" rIns="252000" bIns="252000"/>
          <a:lstStyle>
            <a:lvl1pPr>
              <a:buClr>
                <a:schemeClr val="accent1">
                  <a:lumMod val="75000"/>
                </a:schemeClr>
              </a:buClr>
              <a:defRPr sz="160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defRPr sz="1400">
                <a:solidFill>
                  <a:schemeClr val="bg1"/>
                </a:solidFill>
                <a:latin typeface="Arial Nova Light" panose="020B0304020202020204" pitchFamily="34" charset="0"/>
              </a:defRPr>
            </a:lvl2pPr>
            <a:lvl3pPr>
              <a:buClr>
                <a:schemeClr val="accent1">
                  <a:lumMod val="75000"/>
                </a:schemeClr>
              </a:buClr>
              <a:defRPr sz="1400">
                <a:solidFill>
                  <a:schemeClr val="bg1"/>
                </a:solidFill>
                <a:latin typeface="Arial Nova Light" panose="020B0304020202020204" pitchFamily="34" charset="0"/>
              </a:defRPr>
            </a:lvl3pPr>
            <a:lvl4pPr>
              <a:buClr>
                <a:schemeClr val="accent1">
                  <a:lumMod val="75000"/>
                </a:schemeClr>
              </a:buClr>
              <a:defRPr sz="1400">
                <a:solidFill>
                  <a:schemeClr val="bg1"/>
                </a:solidFill>
                <a:latin typeface="Arial Nova Light" panose="020B0304020202020204" pitchFamily="34" charset="0"/>
              </a:defRPr>
            </a:lvl4pPr>
            <a:lvl5pPr>
              <a:buClr>
                <a:schemeClr val="accent1">
                  <a:lumMod val="75000"/>
                </a:schemeClr>
              </a:buClr>
              <a:defRPr sz="1400">
                <a:solidFill>
                  <a:schemeClr val="bg1"/>
                </a:solidFill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403EAA9-1D84-4FA0-9ACA-E0F29532F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714" y="786040"/>
            <a:ext cx="9840686" cy="1325563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975275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simp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D6174C90-90FA-4395-9C96-E6C3F162D7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45941" y="2452913"/>
            <a:ext cx="4412344" cy="3033486"/>
          </a:xfrm>
          <a:prstGeom prst="rect">
            <a:avLst/>
          </a:prstGeom>
          <a:solidFill>
            <a:srgbClr val="ECECEC"/>
          </a:solidFill>
        </p:spPr>
        <p:txBody>
          <a:bodyPr lIns="252000" tIns="252000" rIns="252000" bIns="252000"/>
          <a:lstStyle>
            <a:lvl1pPr>
              <a:buClr>
                <a:schemeClr val="accent1">
                  <a:lumMod val="75000"/>
                </a:schemeClr>
              </a:buClr>
              <a:defRPr sz="160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defRPr sz="1400">
                <a:solidFill>
                  <a:schemeClr val="bg1"/>
                </a:solidFill>
                <a:latin typeface="Arial Nova Light" panose="020B0304020202020204" pitchFamily="34" charset="0"/>
              </a:defRPr>
            </a:lvl2pPr>
            <a:lvl3pPr>
              <a:buClr>
                <a:schemeClr val="accent1">
                  <a:lumMod val="75000"/>
                </a:schemeClr>
              </a:buClr>
              <a:defRPr sz="1400">
                <a:solidFill>
                  <a:schemeClr val="bg1"/>
                </a:solidFill>
                <a:latin typeface="Arial Nova Light" panose="020B0304020202020204" pitchFamily="34" charset="0"/>
              </a:defRPr>
            </a:lvl3pPr>
            <a:lvl4pPr>
              <a:buClr>
                <a:schemeClr val="accent1">
                  <a:lumMod val="75000"/>
                </a:schemeClr>
              </a:buClr>
              <a:defRPr sz="1400">
                <a:solidFill>
                  <a:schemeClr val="bg1"/>
                </a:solidFill>
                <a:latin typeface="Arial Nova Light" panose="020B0304020202020204" pitchFamily="34" charset="0"/>
              </a:defRPr>
            </a:lvl4pPr>
            <a:lvl5pPr>
              <a:buClr>
                <a:schemeClr val="accent1">
                  <a:lumMod val="75000"/>
                </a:schemeClr>
              </a:buClr>
              <a:defRPr sz="1400">
                <a:solidFill>
                  <a:schemeClr val="bg1"/>
                </a:solidFill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30EA279-1DD2-4025-9EFE-C14C8E0ECC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3715" y="2452914"/>
            <a:ext cx="4412344" cy="3033486"/>
          </a:xfrm>
          <a:prstGeom prst="rect">
            <a:avLst/>
          </a:prstGeom>
          <a:solidFill>
            <a:srgbClr val="ECECEC"/>
          </a:solidFill>
        </p:spPr>
        <p:txBody>
          <a:bodyPr lIns="252000" tIns="252000" rIns="252000" bIns="252000"/>
          <a:lstStyle>
            <a:lvl1pPr>
              <a:buClr>
                <a:schemeClr val="accent1">
                  <a:lumMod val="75000"/>
                </a:schemeClr>
              </a:buClr>
              <a:defRPr sz="160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defRPr sz="1400">
                <a:solidFill>
                  <a:schemeClr val="bg1"/>
                </a:solidFill>
                <a:latin typeface="Arial Nova Light" panose="020B0304020202020204" pitchFamily="34" charset="0"/>
              </a:defRPr>
            </a:lvl2pPr>
            <a:lvl3pPr>
              <a:buClr>
                <a:schemeClr val="accent1">
                  <a:lumMod val="75000"/>
                </a:schemeClr>
              </a:buClr>
              <a:defRPr sz="1400">
                <a:solidFill>
                  <a:schemeClr val="bg1"/>
                </a:solidFill>
                <a:latin typeface="Arial Nova Light" panose="020B0304020202020204" pitchFamily="34" charset="0"/>
              </a:defRPr>
            </a:lvl3pPr>
            <a:lvl4pPr>
              <a:buClr>
                <a:schemeClr val="accent1">
                  <a:lumMod val="75000"/>
                </a:schemeClr>
              </a:buClr>
              <a:defRPr sz="1400">
                <a:solidFill>
                  <a:schemeClr val="bg1"/>
                </a:solidFill>
                <a:latin typeface="Arial Nova Light" panose="020B0304020202020204" pitchFamily="34" charset="0"/>
              </a:defRPr>
            </a:lvl4pPr>
            <a:lvl5pPr>
              <a:buClr>
                <a:schemeClr val="accent1">
                  <a:lumMod val="75000"/>
                </a:schemeClr>
              </a:buClr>
              <a:defRPr sz="1400">
                <a:solidFill>
                  <a:schemeClr val="bg1"/>
                </a:solidFill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403EAA9-1D84-4FA0-9ACA-E0F29532F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714" y="786040"/>
            <a:ext cx="9840686" cy="1325563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163581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A0A1288A-E0A5-4CF6-8577-04D21FB578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0" t="55269" r="10533" b="14431"/>
          <a:stretch/>
        </p:blipFill>
        <p:spPr>
          <a:xfrm>
            <a:off x="5861114" y="0"/>
            <a:ext cx="6089586" cy="6864926"/>
          </a:xfrm>
          <a:prstGeom prst="rect">
            <a:avLst/>
          </a:prstGeom>
        </p:spPr>
      </p:pic>
      <p:sp>
        <p:nvSpPr>
          <p:cNvPr id="9" name="Pladsholder til tekst 19" descr="Her skal der ikke være nogen tekst!">
            <a:extLst>
              <a:ext uri="{FF2B5EF4-FFF2-40B4-BE49-F238E27FC236}">
                <a16:creationId xmlns:a16="http://schemas.microsoft.com/office/drawing/2014/main" id="{31DCE5CF-33BF-4733-8461-CCC560672622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5861114" y="6926"/>
            <a:ext cx="6089586" cy="6858000"/>
          </a:xfrm>
          <a:prstGeom prst="rect">
            <a:avLst/>
          </a:prstGeom>
          <a:solidFill>
            <a:schemeClr val="accent4">
              <a:lumMod val="75000"/>
              <a:alpha val="74902"/>
            </a:schemeClr>
          </a:solidFill>
        </p:spPr>
        <p:txBody>
          <a:bodyPr/>
          <a:lstStyle>
            <a:lvl1pPr>
              <a:buNone/>
              <a:defRPr>
                <a:noFill/>
              </a:defRPr>
            </a:lvl1pPr>
          </a:lstStyle>
          <a:p>
            <a:pPr lvl="0"/>
            <a:r>
              <a:rPr lang="en-GB"/>
              <a:t>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30EA279-1DD2-4025-9EFE-C14C8E0ECC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0228" y="1288143"/>
            <a:ext cx="4093029" cy="4281714"/>
          </a:xfrm>
          <a:prstGeom prst="rect">
            <a:avLst/>
          </a:prstGeom>
          <a:noFill/>
        </p:spPr>
        <p:txBody>
          <a:bodyPr lIns="252000" tIns="252000" rIns="252000" bIns="252000"/>
          <a:lstStyle>
            <a:lvl1pPr>
              <a:buClr>
                <a:schemeClr val="accent1">
                  <a:lumMod val="75000"/>
                </a:schemeClr>
              </a:buClr>
              <a:defRPr sz="160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defRPr sz="1400">
                <a:solidFill>
                  <a:schemeClr val="bg1"/>
                </a:solidFill>
                <a:latin typeface="Arial Nova Light" panose="020B0304020202020204" pitchFamily="34" charset="0"/>
              </a:defRPr>
            </a:lvl2pPr>
            <a:lvl3pPr>
              <a:buClr>
                <a:schemeClr val="accent1">
                  <a:lumMod val="75000"/>
                </a:schemeClr>
              </a:buClr>
              <a:defRPr sz="1400">
                <a:solidFill>
                  <a:schemeClr val="bg1"/>
                </a:solidFill>
                <a:latin typeface="Arial Nova Light" panose="020B0304020202020204" pitchFamily="34" charset="0"/>
              </a:defRPr>
            </a:lvl3pPr>
            <a:lvl4pPr>
              <a:buClr>
                <a:schemeClr val="accent1">
                  <a:lumMod val="75000"/>
                </a:schemeClr>
              </a:buClr>
              <a:defRPr sz="1400">
                <a:solidFill>
                  <a:schemeClr val="bg1"/>
                </a:solidFill>
                <a:latin typeface="Arial Nova Light" panose="020B0304020202020204" pitchFamily="34" charset="0"/>
              </a:defRPr>
            </a:lvl4pPr>
            <a:lvl5pPr>
              <a:buClr>
                <a:schemeClr val="accent1">
                  <a:lumMod val="75000"/>
                </a:schemeClr>
              </a:buClr>
              <a:defRPr sz="1400">
                <a:solidFill>
                  <a:schemeClr val="bg1"/>
                </a:solidFill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403EAA9-1D84-4FA0-9ACA-E0F29532F6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772" y="1608260"/>
            <a:ext cx="3801438" cy="3655331"/>
          </a:xfrm>
          <a:prstGeom prst="rect">
            <a:avLst/>
          </a:prstGeom>
        </p:spPr>
        <p:txBody>
          <a:bodyPr anchor="ctr"/>
          <a:lstStyle>
            <a:lvl1pPr algn="l">
              <a:defRPr sz="3600" b="1" spc="0">
                <a:solidFill>
                  <a:schemeClr val="tx1"/>
                </a:solidFill>
                <a:latin typeface="Arial Black" panose="020B0A04020102020204" pitchFamily="34" charset="0"/>
                <a:ea typeface="DengXian" panose="020B0503020204020204" pitchFamily="2" charset="-122"/>
                <a:cs typeface="Poppins Black" panose="00000A00000000000000" pitchFamily="2" charset="0"/>
              </a:defRPr>
            </a:lvl1pPr>
          </a:lstStyle>
          <a:p>
            <a:r>
              <a:rPr lang="en-US"/>
              <a:t>Write the conclusion in the title</a:t>
            </a:r>
            <a:endParaRPr lang="en-DK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3B187FE4-2D4F-CD30-7F38-2346DFCE6A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26"/>
            <a:ext cx="1698493" cy="74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MAHTEP - People">
            <a:extLst>
              <a:ext uri="{FF2B5EF4-FFF2-40B4-BE49-F238E27FC236}">
                <a16:creationId xmlns:a16="http://schemas.microsoft.com/office/drawing/2014/main" id="{BCE095D9-5C47-55F6-6627-D6347F1CC0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499" y="-13166"/>
            <a:ext cx="2053920" cy="74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702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9D9CDD-8404-4C54-BAB9-866A52011FEB}"/>
              </a:ext>
            </a:extLst>
          </p:cNvPr>
          <p:cNvSpPr/>
          <p:nvPr userDrawn="1"/>
        </p:nvSpPr>
        <p:spPr>
          <a:xfrm>
            <a:off x="147600" y="146776"/>
            <a:ext cx="11879300" cy="657307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100000"/>
                </a:schemeClr>
              </a:gs>
              <a:gs pos="23000">
                <a:schemeClr val="accent1">
                  <a:lumMod val="95000"/>
                </a:schemeClr>
              </a:gs>
              <a:gs pos="69000">
                <a:schemeClr val="accent1">
                  <a:lumMod val="80000"/>
                </a:schemeClr>
              </a:gs>
              <a:gs pos="97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334285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708" r:id="rId2"/>
    <p:sldLayoutId id="2147483706" r:id="rId3"/>
    <p:sldLayoutId id="2147483707" r:id="rId4"/>
    <p:sldLayoutId id="2147483709" r:id="rId5"/>
    <p:sldLayoutId id="2147483725" r:id="rId6"/>
    <p:sldLayoutId id="2147483745" r:id="rId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10">
            <a:extLst>
              <a:ext uri="{FF2B5EF4-FFF2-40B4-BE49-F238E27FC236}">
                <a16:creationId xmlns:a16="http://schemas.microsoft.com/office/drawing/2014/main" id="{B473C089-EF65-4F75-81FD-70D30174BACC}"/>
              </a:ext>
            </a:extLst>
          </p:cNvPr>
          <p:cNvSpPr/>
          <p:nvPr userDrawn="1"/>
        </p:nvSpPr>
        <p:spPr>
          <a:xfrm>
            <a:off x="11950700" y="0"/>
            <a:ext cx="2413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6D4136-3AC1-42BC-ADBD-058C12641DE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12385" y="6205098"/>
            <a:ext cx="2017954" cy="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289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710" r:id="rId2"/>
    <p:sldLayoutId id="2147483711" r:id="rId3"/>
    <p:sldLayoutId id="2147483716" r:id="rId4"/>
    <p:sldLayoutId id="2147483717" r:id="rId5"/>
    <p:sldLayoutId id="2147483744" r:id="rId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 in front of a structure&#10;&#10;Description automatically generated with medium confidence">
            <a:extLst>
              <a:ext uri="{FF2B5EF4-FFF2-40B4-BE49-F238E27FC236}">
                <a16:creationId xmlns:a16="http://schemas.microsoft.com/office/drawing/2014/main" id="{AFBD4170-7A64-43BA-A6BB-E11BB4DC97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9" b="38849"/>
          <a:stretch/>
        </p:blipFill>
        <p:spPr>
          <a:xfrm>
            <a:off x="-1" y="0"/>
            <a:ext cx="11950699" cy="2051931"/>
          </a:xfrm>
          <a:prstGeom prst="rect">
            <a:avLst/>
          </a:prstGeom>
        </p:spPr>
      </p:pic>
      <p:sp>
        <p:nvSpPr>
          <p:cNvPr id="5" name="Pladsholder til billede 20">
            <a:extLst>
              <a:ext uri="{FF2B5EF4-FFF2-40B4-BE49-F238E27FC236}">
                <a16:creationId xmlns:a16="http://schemas.microsoft.com/office/drawing/2014/main" id="{D5F74477-E50E-46F2-B07F-260B18AD9DAF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1950699" cy="20574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Click icon to add picture</a:t>
            </a:r>
            <a:endParaRPr lang="da-DK"/>
          </a:p>
        </p:txBody>
      </p:sp>
      <p:sp>
        <p:nvSpPr>
          <p:cNvPr id="6" name="Pladsholder til slidenummer 4">
            <a:extLst>
              <a:ext uri="{FF2B5EF4-FFF2-40B4-BE49-F238E27FC236}">
                <a16:creationId xmlns:a16="http://schemas.microsoft.com/office/drawing/2014/main" id="{03D1B408-04A9-44DA-B5C9-19A7E8630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0FC2E3-A69C-4D5E-9D0D-9F10D106B08F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0D22900E-828B-482F-B52C-9BE0FD8F43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11823" r="8691" b="58257"/>
          <a:stretch/>
        </p:blipFill>
        <p:spPr>
          <a:xfrm>
            <a:off x="0" y="2"/>
            <a:ext cx="12192000" cy="2051930"/>
          </a:xfrm>
          <a:prstGeom prst="rect">
            <a:avLst/>
          </a:prstGeom>
        </p:spPr>
      </p:pic>
      <p:sp>
        <p:nvSpPr>
          <p:cNvPr id="14" name="Rektangel 6">
            <a:extLst>
              <a:ext uri="{FF2B5EF4-FFF2-40B4-BE49-F238E27FC236}">
                <a16:creationId xmlns:a16="http://schemas.microsoft.com/office/drawing/2014/main" id="{3DC33972-2D40-4682-93E0-0289231AB662}"/>
              </a:ext>
            </a:extLst>
          </p:cNvPr>
          <p:cNvSpPr/>
          <p:nvPr userDrawn="1"/>
        </p:nvSpPr>
        <p:spPr>
          <a:xfrm>
            <a:off x="0" y="0"/>
            <a:ext cx="12192000" cy="2084447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A765FA-FD4F-4BE5-AAFD-33372112B0D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12385" y="6205098"/>
            <a:ext cx="2017954" cy="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142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5" r:id="rId2"/>
    <p:sldLayoutId id="2147483721" r:id="rId3"/>
    <p:sldLayoutId id="2147483722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10">
            <a:extLst>
              <a:ext uri="{FF2B5EF4-FFF2-40B4-BE49-F238E27FC236}">
                <a16:creationId xmlns:a16="http://schemas.microsoft.com/office/drawing/2014/main" id="{B473C089-EF65-4F75-81FD-70D30174BACC}"/>
              </a:ext>
            </a:extLst>
          </p:cNvPr>
          <p:cNvSpPr/>
          <p:nvPr userDrawn="1"/>
        </p:nvSpPr>
        <p:spPr>
          <a:xfrm>
            <a:off x="11950700" y="0"/>
            <a:ext cx="2413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66603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3" r:id="rId2"/>
    <p:sldLayoutId id="2147483720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EEEAD-CD16-49B3-A510-C8FD74B01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95532"/>
            <a:ext cx="8226098" cy="1016186"/>
          </a:xfrm>
        </p:spPr>
        <p:txBody>
          <a:bodyPr/>
          <a:lstStyle/>
          <a:p>
            <a:r>
              <a:rPr lang="en-US" dirty="0"/>
              <a:t>AFOLU MODEL PRESENTATION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05BE28-DF14-4B5A-87CB-06F9520872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Politecnico</a:t>
            </a:r>
            <a:r>
              <a:rPr lang="en-US" dirty="0"/>
              <a:t> di Torino -  Energy Modelling Lab, </a:t>
            </a:r>
            <a:r>
              <a:rPr lang="en-US" dirty="0" err="1"/>
              <a:t>Copenaghen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11096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BDEF5-E628-D2DA-C57A-43F8FBFD4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876" y="414666"/>
            <a:ext cx="9840686" cy="1325563"/>
          </a:xfrm>
        </p:spPr>
        <p:txBody>
          <a:bodyPr/>
          <a:lstStyle/>
          <a:p>
            <a:r>
              <a:rPr lang="en-US" dirty="0"/>
              <a:t>CROPS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EA979-AE96-5D7D-A8C3-31C331760A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2633" y="2489572"/>
            <a:ext cx="7325673" cy="3313836"/>
          </a:xfrm>
        </p:spPr>
        <p:txBody>
          <a:bodyPr/>
          <a:lstStyle/>
          <a:p>
            <a:r>
              <a:rPr lang="en-US" sz="2000" dirty="0"/>
              <a:t>For some crop types, there exists </a:t>
            </a:r>
            <a:r>
              <a:rPr lang="en-US" sz="2000" b="1" dirty="0"/>
              <a:t>different technological options</a:t>
            </a:r>
          </a:p>
          <a:p>
            <a:r>
              <a:rPr lang="en-US" sz="2000" dirty="0"/>
              <a:t>Each option have different land use, water use and emissions</a:t>
            </a:r>
          </a:p>
          <a:p>
            <a:r>
              <a:rPr lang="en-US" sz="2000" dirty="0"/>
              <a:t>User specify </a:t>
            </a:r>
            <a:r>
              <a:rPr lang="en-US" sz="2000" b="1" dirty="0"/>
              <a:t>share</a:t>
            </a:r>
            <a:r>
              <a:rPr lang="en-US" sz="2000" dirty="0"/>
              <a:t> of technology use by </a:t>
            </a:r>
            <a:r>
              <a:rPr lang="en-US" sz="2000" b="1" dirty="0"/>
              <a:t>scenario hypothesis, but model can optimize</a:t>
            </a:r>
          </a:p>
          <a:p>
            <a:r>
              <a:rPr lang="en-US" sz="2000" dirty="0" err="1"/>
              <a:t>Orgniac</a:t>
            </a:r>
            <a:r>
              <a:rPr lang="en-US" sz="2000" dirty="0"/>
              <a:t> cropping are derived from Open field, by not considering the quota emitted by synthetic fertilizers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2DA8F68-9DE8-A3D4-25D1-7786FA6E501F}"/>
              </a:ext>
            </a:extLst>
          </p:cNvPr>
          <p:cNvGrpSpPr/>
          <p:nvPr/>
        </p:nvGrpSpPr>
        <p:grpSpPr>
          <a:xfrm>
            <a:off x="3895174" y="236770"/>
            <a:ext cx="3302587" cy="1874833"/>
            <a:chOff x="538865" y="1576256"/>
            <a:chExt cx="3302587" cy="187483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1B35EF-2D1D-CD72-F6C2-2284E2560229}"/>
                </a:ext>
              </a:extLst>
            </p:cNvPr>
            <p:cNvSpPr txBox="1"/>
            <p:nvPr/>
          </p:nvSpPr>
          <p:spPr>
            <a:xfrm>
              <a:off x="929112" y="1576256"/>
              <a:ext cx="1383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</a:rPr>
                <a:t>Open field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F757F3-F518-9401-C632-674488F41CB8}"/>
                </a:ext>
              </a:extLst>
            </p:cNvPr>
            <p:cNvSpPr txBox="1"/>
            <p:nvPr/>
          </p:nvSpPr>
          <p:spPr>
            <a:xfrm>
              <a:off x="2152732" y="2083839"/>
              <a:ext cx="1106585" cy="1292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i="1">
                  <a:solidFill>
                    <a:schemeClr val="bg1"/>
                  </a:solidFill>
                </a:rPr>
                <a:t>Land Use</a:t>
              </a:r>
            </a:p>
            <a:p>
              <a:pPr>
                <a:lnSpc>
                  <a:spcPct val="150000"/>
                </a:lnSpc>
              </a:pPr>
              <a:r>
                <a:rPr lang="it-IT" i="1">
                  <a:solidFill>
                    <a:schemeClr val="bg1"/>
                  </a:solidFill>
                </a:rPr>
                <a:t>Water Use</a:t>
              </a:r>
            </a:p>
            <a:p>
              <a:pPr>
                <a:lnSpc>
                  <a:spcPct val="150000"/>
                </a:lnSpc>
              </a:pPr>
              <a:r>
                <a:rPr lang="it-IT" i="1">
                  <a:solidFill>
                    <a:schemeClr val="bg1"/>
                  </a:solidFill>
                </a:rPr>
                <a:t>Emissions</a:t>
              </a:r>
              <a:endParaRPr lang="en-US" i="1">
                <a:solidFill>
                  <a:schemeClr val="bg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AFC71D9-25A2-F297-58F6-542CEBB8F49F}"/>
                </a:ext>
              </a:extLst>
            </p:cNvPr>
            <p:cNvSpPr/>
            <p:nvPr/>
          </p:nvSpPr>
          <p:spPr>
            <a:xfrm>
              <a:off x="3556230" y="2196976"/>
              <a:ext cx="285222" cy="26732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57B6260-EA41-0691-ECE4-364EF4B9715D}"/>
                </a:ext>
              </a:extLst>
            </p:cNvPr>
            <p:cNvSpPr/>
            <p:nvPr/>
          </p:nvSpPr>
          <p:spPr>
            <a:xfrm>
              <a:off x="3556230" y="2646506"/>
              <a:ext cx="285222" cy="26732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D142AB4-E6C8-FBD0-AEA1-0F41F64F3941}"/>
                </a:ext>
              </a:extLst>
            </p:cNvPr>
            <p:cNvSpPr/>
            <p:nvPr/>
          </p:nvSpPr>
          <p:spPr>
            <a:xfrm>
              <a:off x="3556230" y="3064675"/>
              <a:ext cx="285222" cy="26732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1" name="Picture 2" descr="Field - Free nature icons">
              <a:extLst>
                <a:ext uri="{FF2B5EF4-FFF2-40B4-BE49-F238E27FC236}">
                  <a16:creationId xmlns:a16="http://schemas.microsoft.com/office/drawing/2014/main" id="{47855344-5C50-921D-1407-EC77EF5389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65" y="2129756"/>
              <a:ext cx="1321333" cy="1321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55B050-FBB4-0308-11FB-18B3BFE95AF8}"/>
              </a:ext>
            </a:extLst>
          </p:cNvPr>
          <p:cNvGrpSpPr/>
          <p:nvPr/>
        </p:nvGrpSpPr>
        <p:grpSpPr>
          <a:xfrm>
            <a:off x="8012152" y="2542064"/>
            <a:ext cx="3232678" cy="1939569"/>
            <a:chOff x="4558733" y="1523236"/>
            <a:chExt cx="3232678" cy="193956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FC9308-42A7-0114-7D7E-EF85622B5CE5}"/>
                </a:ext>
              </a:extLst>
            </p:cNvPr>
            <p:cNvSpPr txBox="1"/>
            <p:nvPr/>
          </p:nvSpPr>
          <p:spPr>
            <a:xfrm>
              <a:off x="4931257" y="1523236"/>
              <a:ext cx="16762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</a:rPr>
                <a:t>Green house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7DCEEEC-F90F-ABA9-253F-A52192B7BE4F}"/>
                </a:ext>
              </a:extLst>
            </p:cNvPr>
            <p:cNvSpPr txBox="1"/>
            <p:nvPr/>
          </p:nvSpPr>
          <p:spPr>
            <a:xfrm>
              <a:off x="6096000" y="1984901"/>
              <a:ext cx="1106585" cy="1292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i="1">
                  <a:solidFill>
                    <a:schemeClr val="bg1"/>
                  </a:solidFill>
                </a:rPr>
                <a:t>Land Use</a:t>
              </a:r>
            </a:p>
            <a:p>
              <a:pPr>
                <a:lnSpc>
                  <a:spcPct val="150000"/>
                </a:lnSpc>
              </a:pPr>
              <a:r>
                <a:rPr lang="it-IT" i="1">
                  <a:solidFill>
                    <a:schemeClr val="bg1"/>
                  </a:solidFill>
                </a:rPr>
                <a:t>Water Use</a:t>
              </a:r>
            </a:p>
            <a:p>
              <a:pPr>
                <a:lnSpc>
                  <a:spcPct val="150000"/>
                </a:lnSpc>
              </a:pPr>
              <a:r>
                <a:rPr lang="it-IT" i="1">
                  <a:solidFill>
                    <a:schemeClr val="bg1"/>
                  </a:solidFill>
                </a:rPr>
                <a:t>Emissions</a:t>
              </a:r>
              <a:endParaRPr lang="en-US" i="1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3F060AC-8258-BC0C-6753-07CB0DAC4929}"/>
                </a:ext>
              </a:extLst>
            </p:cNvPr>
            <p:cNvSpPr/>
            <p:nvPr/>
          </p:nvSpPr>
          <p:spPr>
            <a:xfrm>
              <a:off x="7506189" y="2139379"/>
              <a:ext cx="285222" cy="26732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4F83B31-72A7-7E27-C638-07B8155F4EE9}"/>
                </a:ext>
              </a:extLst>
            </p:cNvPr>
            <p:cNvSpPr/>
            <p:nvPr/>
          </p:nvSpPr>
          <p:spPr>
            <a:xfrm>
              <a:off x="7506189" y="2588909"/>
              <a:ext cx="285222" cy="26732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E2CC466-E7C6-A1C6-F43B-A4B0D1F0A36B}"/>
                </a:ext>
              </a:extLst>
            </p:cNvPr>
            <p:cNvSpPr/>
            <p:nvPr/>
          </p:nvSpPr>
          <p:spPr>
            <a:xfrm>
              <a:off x="7506189" y="3007078"/>
              <a:ext cx="285222" cy="26732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8" name="Picture 4" descr="Greenhouse - Free farming and gardening icons">
              <a:extLst>
                <a:ext uri="{FF2B5EF4-FFF2-40B4-BE49-F238E27FC236}">
                  <a16:creationId xmlns:a16="http://schemas.microsoft.com/office/drawing/2014/main" id="{DE70E810-4FE5-6F75-360E-054C096EFB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8733" y="1936774"/>
              <a:ext cx="1526031" cy="1526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7D59A30-2951-AFAC-4497-27551C3DD059}"/>
              </a:ext>
            </a:extLst>
          </p:cNvPr>
          <p:cNvGrpSpPr/>
          <p:nvPr/>
        </p:nvGrpSpPr>
        <p:grpSpPr>
          <a:xfrm>
            <a:off x="7969543" y="4654767"/>
            <a:ext cx="3191963" cy="1800373"/>
            <a:chOff x="8750950" y="1513680"/>
            <a:chExt cx="3191963" cy="180037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A8F0E7-1804-4304-6C90-D0C986DA5E9E}"/>
                </a:ext>
              </a:extLst>
            </p:cNvPr>
            <p:cNvSpPr txBox="1"/>
            <p:nvPr/>
          </p:nvSpPr>
          <p:spPr>
            <a:xfrm>
              <a:off x="9294078" y="1513680"/>
              <a:ext cx="14061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 err="1">
                  <a:solidFill>
                    <a:schemeClr val="bg1"/>
                  </a:solidFill>
                </a:rPr>
                <a:t>Aquaponic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0030F6-0ABB-EDFF-354C-D8AC5EC3DF3E}"/>
                </a:ext>
              </a:extLst>
            </p:cNvPr>
            <p:cNvSpPr txBox="1"/>
            <p:nvPr/>
          </p:nvSpPr>
          <p:spPr>
            <a:xfrm>
              <a:off x="10137322" y="2021263"/>
              <a:ext cx="1106585" cy="1292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i="1">
                  <a:solidFill>
                    <a:schemeClr val="bg1"/>
                  </a:solidFill>
                </a:rPr>
                <a:t>Land Use</a:t>
              </a:r>
            </a:p>
            <a:p>
              <a:pPr>
                <a:lnSpc>
                  <a:spcPct val="150000"/>
                </a:lnSpc>
              </a:pPr>
              <a:r>
                <a:rPr lang="it-IT" i="1">
                  <a:solidFill>
                    <a:schemeClr val="bg1"/>
                  </a:solidFill>
                </a:rPr>
                <a:t>Water Use</a:t>
              </a:r>
            </a:p>
            <a:p>
              <a:pPr>
                <a:lnSpc>
                  <a:spcPct val="150000"/>
                </a:lnSpc>
              </a:pPr>
              <a:r>
                <a:rPr lang="it-IT" i="1" err="1">
                  <a:solidFill>
                    <a:schemeClr val="bg1"/>
                  </a:solidFill>
                </a:rPr>
                <a:t>Emissions</a:t>
              </a:r>
              <a:endParaRPr lang="en-US" i="1">
                <a:solidFill>
                  <a:schemeClr val="bg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8541717-31AC-8961-223F-378B5DD47E63}"/>
                </a:ext>
              </a:extLst>
            </p:cNvPr>
            <p:cNvSpPr/>
            <p:nvPr/>
          </p:nvSpPr>
          <p:spPr>
            <a:xfrm>
              <a:off x="11657691" y="2139379"/>
              <a:ext cx="285222" cy="267327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0A51854-A3F2-A90E-3C75-22AB1FB90145}"/>
                </a:ext>
              </a:extLst>
            </p:cNvPr>
            <p:cNvSpPr/>
            <p:nvPr/>
          </p:nvSpPr>
          <p:spPr>
            <a:xfrm>
              <a:off x="11657691" y="2588909"/>
              <a:ext cx="285222" cy="267327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2045376-391F-66BA-C18F-B497BF266694}"/>
                </a:ext>
              </a:extLst>
            </p:cNvPr>
            <p:cNvSpPr/>
            <p:nvPr/>
          </p:nvSpPr>
          <p:spPr>
            <a:xfrm>
              <a:off x="11657691" y="3007078"/>
              <a:ext cx="285222" cy="267327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25" name="Picture 6" descr="Aquaponic Icons - Free SVG &amp; PNG Aquaponic Images - Noun Project">
              <a:extLst>
                <a:ext uri="{FF2B5EF4-FFF2-40B4-BE49-F238E27FC236}">
                  <a16:creationId xmlns:a16="http://schemas.microsoft.com/office/drawing/2014/main" id="{62E369E4-0E3C-D980-2897-05A15A96AE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517"/>
            <a:stretch/>
          </p:blipFill>
          <p:spPr bwMode="auto">
            <a:xfrm>
              <a:off x="8750950" y="2165206"/>
              <a:ext cx="1371678" cy="994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9F36622-B094-519B-B0FB-17270C6A4082}"/>
              </a:ext>
            </a:extLst>
          </p:cNvPr>
          <p:cNvGrpSpPr/>
          <p:nvPr/>
        </p:nvGrpSpPr>
        <p:grpSpPr>
          <a:xfrm>
            <a:off x="7951658" y="205331"/>
            <a:ext cx="3302587" cy="1874833"/>
            <a:chOff x="538865" y="1576256"/>
            <a:chExt cx="3302587" cy="187483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DA76221-4251-449F-A557-C939DAAEF17C}"/>
                </a:ext>
              </a:extLst>
            </p:cNvPr>
            <p:cNvSpPr txBox="1"/>
            <p:nvPr/>
          </p:nvSpPr>
          <p:spPr>
            <a:xfrm>
              <a:off x="929112" y="1576256"/>
              <a:ext cx="10831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 err="1">
                  <a:solidFill>
                    <a:schemeClr val="bg1"/>
                  </a:solidFill>
                </a:rPr>
                <a:t>Organic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FDA132E-1070-50B3-35A8-D6449AB5B607}"/>
                </a:ext>
              </a:extLst>
            </p:cNvPr>
            <p:cNvSpPr txBox="1"/>
            <p:nvPr/>
          </p:nvSpPr>
          <p:spPr>
            <a:xfrm>
              <a:off x="2152732" y="2083839"/>
              <a:ext cx="1106585" cy="1292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i="1">
                  <a:solidFill>
                    <a:schemeClr val="bg1"/>
                  </a:solidFill>
                </a:rPr>
                <a:t>Land Use</a:t>
              </a:r>
            </a:p>
            <a:p>
              <a:pPr>
                <a:lnSpc>
                  <a:spcPct val="150000"/>
                </a:lnSpc>
              </a:pPr>
              <a:r>
                <a:rPr lang="it-IT" i="1">
                  <a:solidFill>
                    <a:schemeClr val="bg1"/>
                  </a:solidFill>
                </a:rPr>
                <a:t>Water Use</a:t>
              </a:r>
            </a:p>
            <a:p>
              <a:pPr>
                <a:lnSpc>
                  <a:spcPct val="150000"/>
                </a:lnSpc>
              </a:pPr>
              <a:r>
                <a:rPr lang="it-IT" i="1">
                  <a:solidFill>
                    <a:schemeClr val="bg1"/>
                  </a:solidFill>
                </a:rPr>
                <a:t>Emissions</a:t>
              </a:r>
              <a:endParaRPr lang="en-US" i="1">
                <a:solidFill>
                  <a:schemeClr val="bg1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1887A86-A09E-E691-9DC0-260806F9B3E6}"/>
                </a:ext>
              </a:extLst>
            </p:cNvPr>
            <p:cNvSpPr/>
            <p:nvPr/>
          </p:nvSpPr>
          <p:spPr>
            <a:xfrm>
              <a:off x="3556230" y="2196976"/>
              <a:ext cx="285222" cy="26732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3EBBB15-307B-47EC-81AA-BD9865E3EC67}"/>
                </a:ext>
              </a:extLst>
            </p:cNvPr>
            <p:cNvSpPr/>
            <p:nvPr/>
          </p:nvSpPr>
          <p:spPr>
            <a:xfrm>
              <a:off x="3551851" y="2677944"/>
              <a:ext cx="285222" cy="26732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31" name="Picture 2" descr="Field - Free nature icons">
              <a:extLst>
                <a:ext uri="{FF2B5EF4-FFF2-40B4-BE49-F238E27FC236}">
                  <a16:creationId xmlns:a16="http://schemas.microsoft.com/office/drawing/2014/main" id="{63AB3C41-1FA6-22D4-1335-F9C3A3A7E6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65" y="2129756"/>
              <a:ext cx="1321333" cy="1321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293B1492-2448-FDD5-9CD2-B35B2A2197E6}"/>
              </a:ext>
            </a:extLst>
          </p:cNvPr>
          <p:cNvSpPr/>
          <p:nvPr/>
        </p:nvSpPr>
        <p:spPr>
          <a:xfrm>
            <a:off x="10959608" y="1725188"/>
            <a:ext cx="285222" cy="267327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935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BDEF5-E628-D2DA-C57A-43F8FBFD4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714" y="786040"/>
            <a:ext cx="4412344" cy="1325563"/>
          </a:xfrm>
        </p:spPr>
        <p:txBody>
          <a:bodyPr/>
          <a:lstStyle/>
          <a:p>
            <a:r>
              <a:rPr lang="en-US" dirty="0"/>
              <a:t>Pastures &amp; forest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EA979-AE96-5D7D-A8C3-31C331760A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3714" y="2021067"/>
            <a:ext cx="4412344" cy="37369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dirty="0">
                <a:solidFill>
                  <a:schemeClr val="bg1"/>
                </a:solidFill>
                <a:latin typeface="Arial Nova Light" panose="020B0304020202020204" pitchFamily="34" charset="0"/>
              </a:rPr>
              <a:t>Pasture, </a:t>
            </a:r>
            <a:r>
              <a:rPr lang="it-IT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modelled</a:t>
            </a:r>
            <a:r>
              <a:rPr lang="it-IT" dirty="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as</a:t>
            </a:r>
            <a:r>
              <a:rPr lang="it-IT" dirty="0">
                <a:solidFill>
                  <a:schemeClr val="bg1"/>
                </a:solidFill>
                <a:latin typeface="Arial Nova Light" panose="020B0304020202020204" pitchFamily="34" charset="0"/>
              </a:rPr>
              <a:t> crops, </a:t>
            </a:r>
            <a:r>
              <a:rPr lang="it-IT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but</a:t>
            </a:r>
            <a:r>
              <a:rPr lang="it-IT" dirty="0">
                <a:solidFill>
                  <a:schemeClr val="bg1"/>
                </a:solidFill>
                <a:latin typeface="Arial Nova Light" panose="020B0304020202020204" pitchFamily="34" charset="0"/>
              </a:rPr>
              <a:t> with no </a:t>
            </a:r>
            <a:r>
              <a:rPr lang="it-IT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secondary</a:t>
            </a:r>
            <a:r>
              <a:rPr lang="it-IT" dirty="0">
                <a:solidFill>
                  <a:schemeClr val="bg1"/>
                </a:solidFill>
                <a:latin typeface="Arial Nova Light" panose="020B0304020202020204" pitchFamily="34" charset="0"/>
              </a:rPr>
              <a:t> output</a:t>
            </a:r>
          </a:p>
          <a:p>
            <a:pPr>
              <a:lnSpc>
                <a:spcPct val="150000"/>
              </a:lnSpc>
            </a:pPr>
            <a:r>
              <a:rPr lang="it-IT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Eventually</a:t>
            </a:r>
            <a:r>
              <a:rPr lang="it-IT" dirty="0">
                <a:solidFill>
                  <a:schemeClr val="bg1"/>
                </a:solidFill>
                <a:latin typeface="Arial Nova Light" panose="020B0304020202020204" pitchFamily="34" charset="0"/>
              </a:rPr>
              <a:t>, water </a:t>
            </a:r>
            <a:r>
              <a:rPr lang="it-IT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consumed</a:t>
            </a:r>
            <a:r>
              <a:rPr lang="it-IT" dirty="0">
                <a:solidFill>
                  <a:schemeClr val="bg1"/>
                </a:solidFill>
                <a:latin typeface="Arial Nova Light" panose="020B0304020202020204" pitchFamily="34" charset="0"/>
              </a:rPr>
              <a:t> by </a:t>
            </a:r>
            <a:r>
              <a:rPr lang="it-IT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irrigated</a:t>
            </a:r>
            <a:r>
              <a:rPr lang="it-IT" dirty="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ones</a:t>
            </a:r>
            <a:endParaRPr lang="it-IT" dirty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Forest</a:t>
            </a:r>
            <a:r>
              <a:rPr lang="it-IT" dirty="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satisfy</a:t>
            </a:r>
            <a:r>
              <a:rPr lang="it-IT" dirty="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their</a:t>
            </a:r>
            <a:r>
              <a:rPr lang="it-IT" dirty="0">
                <a:solidFill>
                  <a:schemeClr val="bg1"/>
                </a:solidFill>
                <a:latin typeface="Arial Nova Light" panose="020B0304020202020204" pitchFamily="34" charset="0"/>
              </a:rPr>
              <a:t> demand and, </a:t>
            </a:r>
            <a:r>
              <a:rPr lang="it-IT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based</a:t>
            </a:r>
            <a:r>
              <a:rPr lang="it-IT" dirty="0">
                <a:solidFill>
                  <a:schemeClr val="bg1"/>
                </a:solidFill>
                <a:latin typeface="Arial Nova Light" panose="020B0304020202020204" pitchFamily="34" charset="0"/>
              </a:rPr>
              <a:t> on </a:t>
            </a:r>
            <a:r>
              <a:rPr lang="it-IT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their</a:t>
            </a:r>
            <a:r>
              <a:rPr lang="it-IT" dirty="0">
                <a:solidFill>
                  <a:schemeClr val="bg1"/>
                </a:solidFill>
                <a:latin typeface="Arial Nova Light" panose="020B0304020202020204" pitchFamily="34" charset="0"/>
              </a:rPr>
              <a:t> carbon </a:t>
            </a:r>
            <a:r>
              <a:rPr lang="it-IT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apture</a:t>
            </a:r>
            <a:r>
              <a:rPr lang="it-IT" dirty="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geographical</a:t>
            </a:r>
            <a:r>
              <a:rPr lang="it-IT" dirty="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potential</a:t>
            </a:r>
            <a:r>
              <a:rPr lang="it-IT" dirty="0">
                <a:solidFill>
                  <a:schemeClr val="bg1"/>
                </a:solidFill>
                <a:latin typeface="Arial Nova Light" panose="020B0304020202020204" pitchFamily="34" charset="0"/>
              </a:rPr>
              <a:t> (EF by literature), </a:t>
            </a:r>
            <a:r>
              <a:rPr lang="it-IT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provides</a:t>
            </a:r>
            <a:r>
              <a:rPr lang="it-IT" dirty="0">
                <a:solidFill>
                  <a:schemeClr val="bg1"/>
                </a:solidFill>
                <a:latin typeface="Arial Nova Light" panose="020B0304020202020204" pitchFamily="34" charset="0"/>
              </a:rPr>
              <a:t> negative </a:t>
            </a:r>
            <a:r>
              <a:rPr lang="it-IT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emissions</a:t>
            </a:r>
            <a:r>
              <a:rPr lang="it-IT" dirty="0">
                <a:solidFill>
                  <a:schemeClr val="bg1"/>
                </a:solidFill>
                <a:latin typeface="Arial Nova Light" panose="020B0304020202020204" pitchFamily="34" charset="0"/>
              </a:rPr>
              <a:t> and Wood Products</a:t>
            </a:r>
          </a:p>
          <a:p>
            <a:pPr marL="0" indent="0">
              <a:lnSpc>
                <a:spcPct val="150000"/>
              </a:lnSpc>
              <a:buNone/>
            </a:pPr>
            <a:endParaRPr lang="it-IT" dirty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endParaRPr lang="en-DK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35EF-2D1D-CD72-F6C2-2284E2560229}"/>
              </a:ext>
            </a:extLst>
          </p:cNvPr>
          <p:cNvSpPr txBox="1"/>
          <p:nvPr/>
        </p:nvSpPr>
        <p:spPr>
          <a:xfrm>
            <a:off x="6653246" y="493652"/>
            <a:ext cx="1517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Pastures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FC9308-42A7-0114-7D7E-EF85622B5CE5}"/>
              </a:ext>
            </a:extLst>
          </p:cNvPr>
          <p:cNvSpPr txBox="1"/>
          <p:nvPr/>
        </p:nvSpPr>
        <p:spPr>
          <a:xfrm>
            <a:off x="10270251" y="3597147"/>
            <a:ext cx="1343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Forests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A diagram of a chemical reaction&#10;&#10;Description automatically generated with medium confidence">
            <a:extLst>
              <a:ext uri="{FF2B5EF4-FFF2-40B4-BE49-F238E27FC236}">
                <a16:creationId xmlns:a16="http://schemas.microsoft.com/office/drawing/2014/main" id="{34FD27EE-6795-4063-DF2E-7DCF84FABC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914" y="543821"/>
            <a:ext cx="5027397" cy="2954492"/>
          </a:xfrm>
          <a:prstGeom prst="rect">
            <a:avLst/>
          </a:prstGeom>
        </p:spPr>
      </p:pic>
      <p:pic>
        <p:nvPicPr>
          <p:cNvPr id="26" name="Picture 25" descr="A screenshot of a computer&#10;&#10;Description automatically generated">
            <a:extLst>
              <a:ext uri="{FF2B5EF4-FFF2-40B4-BE49-F238E27FC236}">
                <a16:creationId xmlns:a16="http://schemas.microsoft.com/office/drawing/2014/main" id="{323E67F7-E8E9-BD27-6B65-9D67B15C0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960" y="3712599"/>
            <a:ext cx="5308351" cy="309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24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AC007BCC-0ACD-133C-0343-7B68502B590C}"/>
              </a:ext>
            </a:extLst>
          </p:cNvPr>
          <p:cNvCxnSpPr>
            <a:cxnSpLocks/>
            <a:stCxn id="5" idx="1"/>
            <a:endCxn id="7" idx="2"/>
          </p:cNvCxnSpPr>
          <p:nvPr/>
        </p:nvCxnSpPr>
        <p:spPr>
          <a:xfrm rot="10800000" flipH="1">
            <a:off x="931309" y="3309563"/>
            <a:ext cx="508010" cy="1502202"/>
          </a:xfrm>
          <a:prstGeom prst="curvedConnector3">
            <a:avLst>
              <a:gd name="adj1" fmla="val -44999"/>
            </a:avLst>
          </a:prstGeom>
          <a:ln w="3810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or: Curved 71">
            <a:extLst>
              <a:ext uri="{FF2B5EF4-FFF2-40B4-BE49-F238E27FC236}">
                <a16:creationId xmlns:a16="http://schemas.microsoft.com/office/drawing/2014/main" id="{CEC4EAD5-FE30-0EE8-C60A-F83E1B0C4035}"/>
              </a:ext>
            </a:extLst>
          </p:cNvPr>
          <p:cNvCxnSpPr>
            <a:cxnSpLocks/>
            <a:stCxn id="17" idx="0"/>
            <a:endCxn id="70" idx="5"/>
          </p:cNvCxnSpPr>
          <p:nvPr/>
        </p:nvCxnSpPr>
        <p:spPr>
          <a:xfrm rot="5400000" flipH="1" flipV="1">
            <a:off x="5935050" y="3751992"/>
            <a:ext cx="629819" cy="489661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or: Curved 74">
            <a:extLst>
              <a:ext uri="{FF2B5EF4-FFF2-40B4-BE49-F238E27FC236}">
                <a16:creationId xmlns:a16="http://schemas.microsoft.com/office/drawing/2014/main" id="{17E79D72-41FE-B853-41F8-E3952FF83552}"/>
              </a:ext>
            </a:extLst>
          </p:cNvPr>
          <p:cNvCxnSpPr>
            <a:cxnSpLocks/>
            <a:stCxn id="18" idx="0"/>
            <a:endCxn id="70" idx="3"/>
          </p:cNvCxnSpPr>
          <p:nvPr/>
        </p:nvCxnSpPr>
        <p:spPr>
          <a:xfrm rot="16200000" flipV="1">
            <a:off x="4610057" y="4007134"/>
            <a:ext cx="1318990" cy="668545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or: Curved 79">
            <a:extLst>
              <a:ext uri="{FF2B5EF4-FFF2-40B4-BE49-F238E27FC236}">
                <a16:creationId xmlns:a16="http://schemas.microsoft.com/office/drawing/2014/main" id="{1506FD80-A018-A537-76BD-83CF796A9057}"/>
              </a:ext>
            </a:extLst>
          </p:cNvPr>
          <p:cNvCxnSpPr>
            <a:cxnSpLocks/>
            <a:stCxn id="19" idx="0"/>
            <a:endCxn id="71" idx="5"/>
          </p:cNvCxnSpPr>
          <p:nvPr/>
        </p:nvCxnSpPr>
        <p:spPr>
          <a:xfrm rot="5400000" flipH="1" flipV="1">
            <a:off x="9909289" y="4084129"/>
            <a:ext cx="1170491" cy="366059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or: Curved 82">
            <a:extLst>
              <a:ext uri="{FF2B5EF4-FFF2-40B4-BE49-F238E27FC236}">
                <a16:creationId xmlns:a16="http://schemas.microsoft.com/office/drawing/2014/main" id="{910F42E7-4622-195B-3031-465203FEB9EA}"/>
              </a:ext>
            </a:extLst>
          </p:cNvPr>
          <p:cNvCxnSpPr>
            <a:cxnSpLocks/>
            <a:stCxn id="20" idx="0"/>
            <a:endCxn id="71" idx="3"/>
          </p:cNvCxnSpPr>
          <p:nvPr/>
        </p:nvCxnSpPr>
        <p:spPr>
          <a:xfrm rot="16200000" flipV="1">
            <a:off x="8495345" y="4304620"/>
            <a:ext cx="1839116" cy="593699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E0BDEF5-E628-D2DA-C57A-43F8FBFD4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49" y="85649"/>
            <a:ext cx="6869427" cy="404517"/>
          </a:xfrm>
        </p:spPr>
        <p:txBody>
          <a:bodyPr/>
          <a:lstStyle/>
          <a:p>
            <a:r>
              <a:rPr lang="en-US" dirty="0"/>
              <a:t>MANURE MITIGATION OPTIONS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EA979-AE96-5D7D-A8C3-31C331760A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849" y="792223"/>
            <a:ext cx="11838561" cy="155118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/>
              <a:t>Livestock highest emitting source (see Results)</a:t>
            </a:r>
          </a:p>
          <a:p>
            <a:pPr>
              <a:lnSpc>
                <a:spcPct val="150000"/>
              </a:lnSpc>
            </a:pPr>
            <a:r>
              <a:rPr lang="en-US" sz="1800" i="1" u="sng" dirty="0"/>
              <a:t>Need a detailed abatement options representation</a:t>
            </a:r>
          </a:p>
          <a:p>
            <a:endParaRPr lang="en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25CF2B-D6F2-76BF-5D80-8487920F7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309" y="3877909"/>
            <a:ext cx="1867711" cy="186771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AFE67FF-53B1-8D98-5182-A7CBCF430A38}"/>
              </a:ext>
            </a:extLst>
          </p:cNvPr>
          <p:cNvSpPr/>
          <p:nvPr/>
        </p:nvSpPr>
        <p:spPr>
          <a:xfrm>
            <a:off x="2859082" y="5910993"/>
            <a:ext cx="1361872" cy="587084"/>
          </a:xfrm>
          <a:prstGeom prst="ellipse">
            <a:avLst/>
          </a:prstGeom>
          <a:solidFill>
            <a:schemeClr val="accent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err="1"/>
              <a:t>Manure</a:t>
            </a:r>
            <a:endParaRPr lang="en-US" sz="20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8A999B5-4948-BFFC-9464-133EC51BE32C}"/>
              </a:ext>
            </a:extLst>
          </p:cNvPr>
          <p:cNvSpPr/>
          <p:nvPr/>
        </p:nvSpPr>
        <p:spPr>
          <a:xfrm>
            <a:off x="1439319" y="3090211"/>
            <a:ext cx="849549" cy="438704"/>
          </a:xfrm>
          <a:prstGeom prst="ellipse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CH4</a:t>
            </a:r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877475A-D18A-2068-AFB3-D85331D1805A}"/>
              </a:ext>
            </a:extLst>
          </p:cNvPr>
          <p:cNvSpPr/>
          <p:nvPr/>
        </p:nvSpPr>
        <p:spPr>
          <a:xfrm>
            <a:off x="5792823" y="3200933"/>
            <a:ext cx="891704" cy="438704"/>
          </a:xfrm>
          <a:prstGeom prst="ellipse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N2O</a:t>
            </a:r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1B2DEFA-F762-116A-3A0D-419E8E29774E}"/>
              </a:ext>
            </a:extLst>
          </p:cNvPr>
          <p:cNvSpPr/>
          <p:nvPr/>
        </p:nvSpPr>
        <p:spPr>
          <a:xfrm>
            <a:off x="4800602" y="3200933"/>
            <a:ext cx="849549" cy="438704"/>
          </a:xfrm>
          <a:prstGeom prst="ellipse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CH4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C1CEAC6-87D3-E2E7-CD7C-4F5042B639BF}"/>
              </a:ext>
            </a:extLst>
          </p:cNvPr>
          <p:cNvSpPr/>
          <p:nvPr/>
        </p:nvSpPr>
        <p:spPr>
          <a:xfrm>
            <a:off x="10001842" y="3211706"/>
            <a:ext cx="891704" cy="438704"/>
          </a:xfrm>
          <a:prstGeom prst="ellipse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N2O</a:t>
            </a:r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4C469D1-C87D-85AA-1EA0-12DC454C3A3A}"/>
              </a:ext>
            </a:extLst>
          </p:cNvPr>
          <p:cNvSpPr/>
          <p:nvPr/>
        </p:nvSpPr>
        <p:spPr>
          <a:xfrm>
            <a:off x="9009621" y="3211706"/>
            <a:ext cx="849549" cy="438704"/>
          </a:xfrm>
          <a:prstGeom prst="ellipse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CH4</a:t>
            </a:r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460C2E7-F129-E99A-BFDF-301DC189A098}"/>
              </a:ext>
            </a:extLst>
          </p:cNvPr>
          <p:cNvSpPr/>
          <p:nvPr/>
        </p:nvSpPr>
        <p:spPr>
          <a:xfrm>
            <a:off x="4771336" y="4311731"/>
            <a:ext cx="2467586" cy="544749"/>
          </a:xfrm>
          <a:prstGeom prst="roundRect">
            <a:avLst/>
          </a:prstGeom>
          <a:solidFill>
            <a:srgbClr val="84805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No </a:t>
            </a:r>
            <a:r>
              <a:rPr lang="it-IT" dirty="0" err="1"/>
              <a:t>manure</a:t>
            </a:r>
            <a:r>
              <a:rPr lang="it-IT" dirty="0"/>
              <a:t> </a:t>
            </a:r>
            <a:r>
              <a:rPr lang="it-IT" dirty="0" err="1"/>
              <a:t>mitigation</a:t>
            </a:r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CAC2836-5346-56BD-530E-C944AB19F1D6}"/>
              </a:ext>
            </a:extLst>
          </p:cNvPr>
          <p:cNvSpPr/>
          <p:nvPr/>
        </p:nvSpPr>
        <p:spPr>
          <a:xfrm>
            <a:off x="4389872" y="5000902"/>
            <a:ext cx="2427903" cy="544749"/>
          </a:xfrm>
          <a:prstGeom prst="roundRect">
            <a:avLst/>
          </a:prstGeom>
          <a:solidFill>
            <a:srgbClr val="00AA4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Mitigation</a:t>
            </a:r>
            <a:r>
              <a:rPr lang="it-IT" dirty="0"/>
              <a:t> options</a:t>
            </a:r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C1AD61B-69CA-0B3C-42FD-86D505173821}"/>
              </a:ext>
            </a:extLst>
          </p:cNvPr>
          <p:cNvSpPr/>
          <p:nvPr/>
        </p:nvSpPr>
        <p:spPr>
          <a:xfrm>
            <a:off x="9077712" y="4852403"/>
            <a:ext cx="2467586" cy="544749"/>
          </a:xfrm>
          <a:prstGeom prst="roundRect">
            <a:avLst/>
          </a:prstGeom>
          <a:solidFill>
            <a:schemeClr val="accent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Anaerobic</a:t>
            </a:r>
            <a:r>
              <a:rPr lang="it-IT" dirty="0"/>
              <a:t> </a:t>
            </a:r>
            <a:r>
              <a:rPr lang="it-IT" dirty="0" err="1"/>
              <a:t>Digestion</a:t>
            </a:r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3C713F4-07B6-C5B8-D47A-E2EE838258FF}"/>
              </a:ext>
            </a:extLst>
          </p:cNvPr>
          <p:cNvSpPr/>
          <p:nvPr/>
        </p:nvSpPr>
        <p:spPr>
          <a:xfrm>
            <a:off x="8497800" y="5521028"/>
            <a:ext cx="2427903" cy="5447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Spreading</a:t>
            </a:r>
            <a:endParaRPr lang="en-US" dirty="0"/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2A60B10F-4277-FDB2-58C1-2238619A889C}"/>
              </a:ext>
            </a:extLst>
          </p:cNvPr>
          <p:cNvCxnSpPr>
            <a:stCxn id="5" idx="2"/>
            <a:endCxn id="6" idx="2"/>
          </p:cNvCxnSpPr>
          <p:nvPr/>
        </p:nvCxnSpPr>
        <p:spPr>
          <a:xfrm rot="16200000" flipH="1">
            <a:off x="2132666" y="5478118"/>
            <a:ext cx="458915" cy="993917"/>
          </a:xfrm>
          <a:prstGeom prst="curvedConnector2">
            <a:avLst/>
          </a:prstGeom>
          <a:ln w="38100">
            <a:solidFill>
              <a:srgbClr val="2D4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6D303028-D643-C46A-B6BB-2C6E62EF9D2C}"/>
              </a:ext>
            </a:extLst>
          </p:cNvPr>
          <p:cNvCxnSpPr>
            <a:stCxn id="6" idx="0"/>
            <a:endCxn id="17" idx="1"/>
          </p:cNvCxnSpPr>
          <p:nvPr/>
        </p:nvCxnSpPr>
        <p:spPr>
          <a:xfrm rot="5400000" flipH="1" flipV="1">
            <a:off x="3492234" y="4631891"/>
            <a:ext cx="1326887" cy="1231318"/>
          </a:xfrm>
          <a:prstGeom prst="curvedConnector2">
            <a:avLst/>
          </a:prstGeom>
          <a:ln w="38100">
            <a:solidFill>
              <a:srgbClr val="2D4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88488AB0-EA11-09E0-3416-53DBA0585F4A}"/>
              </a:ext>
            </a:extLst>
          </p:cNvPr>
          <p:cNvCxnSpPr>
            <a:cxnSpLocks/>
            <a:stCxn id="6" idx="0"/>
            <a:endCxn id="18" idx="1"/>
          </p:cNvCxnSpPr>
          <p:nvPr/>
        </p:nvCxnSpPr>
        <p:spPr>
          <a:xfrm rot="5400000" flipH="1" flipV="1">
            <a:off x="3646087" y="5167208"/>
            <a:ext cx="637716" cy="849854"/>
          </a:xfrm>
          <a:prstGeom prst="curvedConnector2">
            <a:avLst/>
          </a:prstGeom>
          <a:ln w="38100">
            <a:solidFill>
              <a:srgbClr val="2D4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D2DECD70-CE1E-0179-450C-62DB6381313A}"/>
              </a:ext>
            </a:extLst>
          </p:cNvPr>
          <p:cNvCxnSpPr>
            <a:stCxn id="17" idx="3"/>
            <a:endCxn id="20" idx="1"/>
          </p:cNvCxnSpPr>
          <p:nvPr/>
        </p:nvCxnSpPr>
        <p:spPr>
          <a:xfrm>
            <a:off x="7238922" y="4584106"/>
            <a:ext cx="1258878" cy="1209297"/>
          </a:xfrm>
          <a:prstGeom prst="curvedConnector3">
            <a:avLst/>
          </a:prstGeom>
          <a:ln w="38100">
            <a:solidFill>
              <a:schemeClr val="accent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7FF4E2CA-9F60-32DC-B00F-788B9991D428}"/>
              </a:ext>
            </a:extLst>
          </p:cNvPr>
          <p:cNvCxnSpPr>
            <a:cxnSpLocks/>
            <a:stCxn id="17" idx="3"/>
            <a:endCxn id="19" idx="1"/>
          </p:cNvCxnSpPr>
          <p:nvPr/>
        </p:nvCxnSpPr>
        <p:spPr>
          <a:xfrm>
            <a:off x="7238922" y="4584106"/>
            <a:ext cx="1838790" cy="540672"/>
          </a:xfrm>
          <a:prstGeom prst="curvedConnector3">
            <a:avLst/>
          </a:prstGeom>
          <a:ln w="38100">
            <a:solidFill>
              <a:schemeClr val="accent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5028D767-2C41-6120-50B0-1EFCC025A5EE}"/>
              </a:ext>
            </a:extLst>
          </p:cNvPr>
          <p:cNvCxnSpPr>
            <a:cxnSpLocks/>
            <a:stCxn id="18" idx="3"/>
            <a:endCxn id="19" idx="1"/>
          </p:cNvCxnSpPr>
          <p:nvPr/>
        </p:nvCxnSpPr>
        <p:spPr>
          <a:xfrm flipV="1">
            <a:off x="6817775" y="5124778"/>
            <a:ext cx="2259937" cy="148499"/>
          </a:xfrm>
          <a:prstGeom prst="curvedConnector3">
            <a:avLst/>
          </a:prstGeom>
          <a:ln w="38100">
            <a:solidFill>
              <a:schemeClr val="accent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Curved 42">
            <a:extLst>
              <a:ext uri="{FF2B5EF4-FFF2-40B4-BE49-F238E27FC236}">
                <a16:creationId xmlns:a16="http://schemas.microsoft.com/office/drawing/2014/main" id="{1AB4DA90-0904-BA75-BA09-0591A6CDA53A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6817775" y="5273277"/>
            <a:ext cx="1680025" cy="520126"/>
          </a:xfrm>
          <a:prstGeom prst="curvedConnector3">
            <a:avLst/>
          </a:prstGeom>
          <a:ln w="38100">
            <a:solidFill>
              <a:schemeClr val="accent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3AAC54A0-220D-AEE6-CBDB-A9622443F223}"/>
              </a:ext>
            </a:extLst>
          </p:cNvPr>
          <p:cNvSpPr/>
          <p:nvPr/>
        </p:nvSpPr>
        <p:spPr>
          <a:xfrm>
            <a:off x="4612294" y="3042575"/>
            <a:ext cx="2205481" cy="74903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0874245-C8B6-47CE-36F8-A777B2C1C5FD}"/>
              </a:ext>
            </a:extLst>
          </p:cNvPr>
          <p:cNvSpPr/>
          <p:nvPr/>
        </p:nvSpPr>
        <p:spPr>
          <a:xfrm>
            <a:off x="8795068" y="3042575"/>
            <a:ext cx="2205481" cy="74903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itle 1">
            <a:extLst>
              <a:ext uri="{FF2B5EF4-FFF2-40B4-BE49-F238E27FC236}">
                <a16:creationId xmlns:a16="http://schemas.microsoft.com/office/drawing/2014/main" id="{467C0D77-3B37-06A3-E8CF-4BA5D939586B}"/>
              </a:ext>
            </a:extLst>
          </p:cNvPr>
          <p:cNvSpPr txBox="1">
            <a:spLocks/>
          </p:cNvSpPr>
          <p:nvPr/>
        </p:nvSpPr>
        <p:spPr>
          <a:xfrm>
            <a:off x="400002" y="2638058"/>
            <a:ext cx="3254248" cy="40451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ENTERIC FERMENTATION</a:t>
            </a:r>
            <a:endParaRPr lang="en-DK" sz="1800" dirty="0"/>
          </a:p>
        </p:txBody>
      </p:sp>
      <p:sp>
        <p:nvSpPr>
          <p:cNvPr id="100" name="Title 1">
            <a:extLst>
              <a:ext uri="{FF2B5EF4-FFF2-40B4-BE49-F238E27FC236}">
                <a16:creationId xmlns:a16="http://schemas.microsoft.com/office/drawing/2014/main" id="{FA5EB3D9-4A40-BE10-77CC-30822F162476}"/>
              </a:ext>
            </a:extLst>
          </p:cNvPr>
          <p:cNvSpPr txBox="1">
            <a:spLocks/>
          </p:cNvSpPr>
          <p:nvPr/>
        </p:nvSpPr>
        <p:spPr>
          <a:xfrm>
            <a:off x="4253184" y="2508781"/>
            <a:ext cx="2928181" cy="40451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MANURE MANAGEMENT</a:t>
            </a:r>
            <a:endParaRPr lang="en-DK" sz="1800" dirty="0"/>
          </a:p>
        </p:txBody>
      </p:sp>
      <p:sp>
        <p:nvSpPr>
          <p:cNvPr id="101" name="Title 1">
            <a:extLst>
              <a:ext uri="{FF2B5EF4-FFF2-40B4-BE49-F238E27FC236}">
                <a16:creationId xmlns:a16="http://schemas.microsoft.com/office/drawing/2014/main" id="{2964B7D3-DC24-A91B-281E-C524D166C4C9}"/>
              </a:ext>
            </a:extLst>
          </p:cNvPr>
          <p:cNvSpPr txBox="1">
            <a:spLocks/>
          </p:cNvSpPr>
          <p:nvPr/>
        </p:nvSpPr>
        <p:spPr>
          <a:xfrm>
            <a:off x="8537751" y="2585252"/>
            <a:ext cx="2928181" cy="40451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MANURE MANAGEMENT</a:t>
            </a:r>
            <a:endParaRPr lang="en-DK" sz="1800" dirty="0"/>
          </a:p>
        </p:txBody>
      </p:sp>
    </p:spTree>
    <p:extLst>
      <p:ext uri="{BB962C8B-B14F-4D97-AF65-F5344CB8AC3E}">
        <p14:creationId xmlns:p14="http://schemas.microsoft.com/office/powerpoint/2010/main" val="1758621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BDEF5-E628-D2DA-C57A-43F8FBFD4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49" y="85649"/>
            <a:ext cx="6869427" cy="721748"/>
          </a:xfrm>
        </p:spPr>
        <p:txBody>
          <a:bodyPr/>
          <a:lstStyle/>
          <a:p>
            <a:r>
              <a:rPr lang="en-US" dirty="0"/>
              <a:t>MANURE MITIGATION OPTIONS</a:t>
            </a:r>
            <a:endParaRPr lang="en-DK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406440A-5F5A-8757-C587-FCEF381F9A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263591"/>
              </p:ext>
            </p:extLst>
          </p:nvPr>
        </p:nvGraphicFramePr>
        <p:xfrm>
          <a:off x="984114" y="1719448"/>
          <a:ext cx="9567418" cy="23752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37967">
                  <a:extLst>
                    <a:ext uri="{9D8B030D-6E8A-4147-A177-3AD203B41FA5}">
                      <a16:colId xmlns:a16="http://schemas.microsoft.com/office/drawing/2014/main" val="3045129780"/>
                    </a:ext>
                  </a:extLst>
                </a:gridCol>
                <a:gridCol w="727075">
                  <a:extLst>
                    <a:ext uri="{9D8B030D-6E8A-4147-A177-3AD203B41FA5}">
                      <a16:colId xmlns:a16="http://schemas.microsoft.com/office/drawing/2014/main" val="4269919847"/>
                    </a:ext>
                  </a:extLst>
                </a:gridCol>
                <a:gridCol w="1106894">
                  <a:extLst>
                    <a:ext uri="{9D8B030D-6E8A-4147-A177-3AD203B41FA5}">
                      <a16:colId xmlns:a16="http://schemas.microsoft.com/office/drawing/2014/main" val="3943805209"/>
                    </a:ext>
                  </a:extLst>
                </a:gridCol>
                <a:gridCol w="1439694">
                  <a:extLst>
                    <a:ext uri="{9D8B030D-6E8A-4147-A177-3AD203B41FA5}">
                      <a16:colId xmlns:a16="http://schemas.microsoft.com/office/drawing/2014/main" val="1211558410"/>
                    </a:ext>
                  </a:extLst>
                </a:gridCol>
                <a:gridCol w="3255788">
                  <a:extLst>
                    <a:ext uri="{9D8B030D-6E8A-4147-A177-3AD203B41FA5}">
                      <a16:colId xmlns:a16="http://schemas.microsoft.com/office/drawing/2014/main" val="777552516"/>
                    </a:ext>
                  </a:extLst>
                </a:gridCol>
              </a:tblGrid>
              <a:tr h="270528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Method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Mitigation Potential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Source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44662337"/>
                  </a:ext>
                </a:extLst>
              </a:tr>
              <a:tr h="278982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CH₄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N₂O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651506"/>
                  </a:ext>
                </a:extLst>
              </a:tr>
              <a:tr h="3043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highlight>
                            <a:srgbClr val="FFFF00"/>
                          </a:highlight>
                        </a:rPr>
                        <a:t>Daily/Weekly Manure Removal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highlight>
                            <a:srgbClr val="FFFF00"/>
                          </a:highlight>
                        </a:rPr>
                        <a:t>DWR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55%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highlight>
                            <a:srgbClr val="FFFF00"/>
                          </a:highlight>
                        </a:rPr>
                        <a:t>41%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highlight>
                            <a:srgbClr val="FFFF00"/>
                          </a:highlight>
                        </a:rPr>
                        <a:t>Mohankumar Sajeev, Winiwarter &amp; Amon (2018)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54030683"/>
                  </a:ext>
                </a:extLst>
              </a:tr>
              <a:tr h="3297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highlight>
                            <a:srgbClr val="89D3CE"/>
                          </a:highlight>
                        </a:rPr>
                        <a:t>Anaerobic Digestion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89D3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highlight>
                            <a:srgbClr val="89D3CE"/>
                          </a:highlight>
                        </a:rPr>
                        <a:t>ANDIG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89D3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highlight>
                            <a:srgbClr val="89D3CE"/>
                          </a:highlight>
                        </a:rPr>
                        <a:t>29%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89D3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highlight>
                            <a:srgbClr val="89D3CE"/>
                          </a:highlight>
                        </a:rPr>
                        <a:t>23%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89D3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  <a:highlight>
                            <a:srgbClr val="89D3CE"/>
                          </a:highlight>
                        </a:rPr>
                        <a:t>Mohankumar</a:t>
                      </a:r>
                      <a:r>
                        <a:rPr lang="en-US" sz="1400" u="none" strike="noStrike" dirty="0">
                          <a:effectLst/>
                          <a:highlight>
                            <a:srgbClr val="89D3CE"/>
                          </a:highlight>
                        </a:rPr>
                        <a:t> Sajeev, </a:t>
                      </a:r>
                      <a:r>
                        <a:rPr lang="en-US" sz="1400" u="none" strike="noStrike" dirty="0" err="1">
                          <a:effectLst/>
                          <a:highlight>
                            <a:srgbClr val="89D3CE"/>
                          </a:highlight>
                        </a:rPr>
                        <a:t>Winiwarter</a:t>
                      </a:r>
                      <a:r>
                        <a:rPr lang="en-US" sz="1400" u="none" strike="noStrike" dirty="0">
                          <a:effectLst/>
                          <a:highlight>
                            <a:srgbClr val="89D3CE"/>
                          </a:highlight>
                        </a:rPr>
                        <a:t> &amp; Amon (2018)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89D3CE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08430772"/>
                  </a:ext>
                </a:extLst>
              </a:tr>
              <a:tr h="3635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highlight>
                            <a:srgbClr val="7DCE94"/>
                          </a:highlight>
                        </a:rPr>
                        <a:t>Acidification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7DCE94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highlight>
                            <a:srgbClr val="7DCE94"/>
                          </a:highlight>
                        </a:rPr>
                        <a:t>ACD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7DCE94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highlight>
                            <a:srgbClr val="7DCE94"/>
                          </a:highlight>
                        </a:rPr>
                        <a:t>74%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7DCE94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highlight>
                            <a:srgbClr val="7DCE94"/>
                          </a:highlight>
                        </a:rPr>
                        <a:t>17%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7DCE94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highlight>
                            <a:srgbClr val="7DCE94"/>
                          </a:highlight>
                        </a:rPr>
                        <a:t>Mukherji et al. (2023)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7DCE94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44106614"/>
                  </a:ext>
                </a:extLst>
              </a:tr>
              <a:tr h="3635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highlight>
                            <a:srgbClr val="F9D066"/>
                          </a:highlight>
                        </a:rPr>
                        <a:t>Manure Storage Covers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9D06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highlight>
                            <a:srgbClr val="F9D066"/>
                          </a:highlight>
                        </a:rPr>
                        <a:t>MSC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9D06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highlight>
                            <a:srgbClr val="F9D066"/>
                          </a:highlight>
                        </a:rPr>
                        <a:t>12%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9D06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highlight>
                            <a:srgbClr val="F9D066"/>
                          </a:highlight>
                        </a:rPr>
                        <a:t>-500%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9D06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  <a:highlight>
                            <a:srgbClr val="F9D066"/>
                          </a:highlight>
                        </a:rPr>
                        <a:t>Mohankumar</a:t>
                      </a:r>
                      <a:r>
                        <a:rPr lang="en-US" sz="1400" u="none" strike="noStrike" dirty="0">
                          <a:effectLst/>
                          <a:highlight>
                            <a:srgbClr val="F9D066"/>
                          </a:highlight>
                        </a:rPr>
                        <a:t> Sajeev, </a:t>
                      </a:r>
                      <a:r>
                        <a:rPr lang="en-US" sz="1400" u="none" strike="noStrike" dirty="0" err="1">
                          <a:effectLst/>
                          <a:highlight>
                            <a:srgbClr val="F9D066"/>
                          </a:highlight>
                        </a:rPr>
                        <a:t>Winiwarter</a:t>
                      </a:r>
                      <a:r>
                        <a:rPr lang="en-US" sz="1400" u="none" strike="noStrike" dirty="0">
                          <a:effectLst/>
                          <a:highlight>
                            <a:srgbClr val="F9D066"/>
                          </a:highlight>
                        </a:rPr>
                        <a:t> &amp; Amon (2018)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9D066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4803506"/>
                  </a:ext>
                </a:extLst>
              </a:tr>
            </a:tbl>
          </a:graphicData>
        </a:graphic>
      </p:graphicFrame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FF07776-9310-03AA-B52A-18C9495A4C3A}"/>
              </a:ext>
            </a:extLst>
          </p:cNvPr>
          <p:cNvSpPr txBox="1">
            <a:spLocks/>
          </p:cNvSpPr>
          <p:nvPr/>
        </p:nvSpPr>
        <p:spPr>
          <a:xfrm>
            <a:off x="0" y="729577"/>
            <a:ext cx="10784996" cy="865760"/>
          </a:xfrm>
          <a:prstGeom prst="rect">
            <a:avLst/>
          </a:prstGeom>
          <a:solidFill>
            <a:srgbClr val="ECECEC"/>
          </a:solidFill>
        </p:spPr>
        <p:txBody>
          <a:bodyPr lIns="252000" tIns="252000" rIns="252000" bIns="252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dirty="0"/>
              <a:t>FAO lists several mitigation options for the livestock sector, whit average mitigation potentials by option. 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it-IT" dirty="0"/>
          </a:p>
          <a:p>
            <a:endParaRPr lang="en-DK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2A1A6DA-6110-D20C-7BC5-26D20DD1F9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223557"/>
              </p:ext>
            </p:extLst>
          </p:nvPr>
        </p:nvGraphicFramePr>
        <p:xfrm>
          <a:off x="2756033" y="5370271"/>
          <a:ext cx="8444850" cy="1402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1154">
                  <a:extLst>
                    <a:ext uri="{9D8B030D-6E8A-4147-A177-3AD203B41FA5}">
                      <a16:colId xmlns:a16="http://schemas.microsoft.com/office/drawing/2014/main" val="3786197605"/>
                    </a:ext>
                  </a:extLst>
                </a:gridCol>
                <a:gridCol w="1387924">
                  <a:extLst>
                    <a:ext uri="{9D8B030D-6E8A-4147-A177-3AD203B41FA5}">
                      <a16:colId xmlns:a16="http://schemas.microsoft.com/office/drawing/2014/main" val="2445952740"/>
                    </a:ext>
                  </a:extLst>
                </a:gridCol>
                <a:gridCol w="2140204">
                  <a:extLst>
                    <a:ext uri="{9D8B030D-6E8A-4147-A177-3AD203B41FA5}">
                      <a16:colId xmlns:a16="http://schemas.microsoft.com/office/drawing/2014/main" val="1602275121"/>
                    </a:ext>
                  </a:extLst>
                </a:gridCol>
                <a:gridCol w="3275568">
                  <a:extLst>
                    <a:ext uri="{9D8B030D-6E8A-4147-A177-3AD203B41FA5}">
                      <a16:colId xmlns:a16="http://schemas.microsoft.com/office/drawing/2014/main" val="840269086"/>
                    </a:ext>
                  </a:extLst>
                </a:gridCol>
              </a:tblGrid>
              <a:tr h="3352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Species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Cost (DKK/Ktco2EQ)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424366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Acidification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Manure Storage Covers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Daily/Weekly Manure Removal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046657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Cattle, dairy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350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971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549025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Swine, breeding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483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44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7185020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Poultry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417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507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30308366"/>
                  </a:ext>
                </a:extLst>
              </a:tr>
            </a:tbl>
          </a:graphicData>
        </a:graphic>
      </p:graphicFrame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CF8F935-02DE-6F16-D36D-07CECF58F7A0}"/>
              </a:ext>
            </a:extLst>
          </p:cNvPr>
          <p:cNvSpPr txBox="1">
            <a:spLocks/>
          </p:cNvSpPr>
          <p:nvPr/>
        </p:nvSpPr>
        <p:spPr>
          <a:xfrm>
            <a:off x="570689" y="4393663"/>
            <a:ext cx="10784996" cy="865760"/>
          </a:xfrm>
          <a:prstGeom prst="rect">
            <a:avLst/>
          </a:prstGeom>
          <a:solidFill>
            <a:srgbClr val="ECECEC"/>
          </a:solidFill>
        </p:spPr>
        <p:txBody>
          <a:bodyPr lIns="252000" tIns="252000" rIns="252000" bIns="252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dirty="0"/>
              <a:t>Cost available for kiloton of removed carbon, requiring some conversion to match with TIMES cost. 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it-IT" dirty="0"/>
          </a:p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587964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280634B-C8EB-8307-8967-1267B938E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76" b="8850"/>
          <a:stretch/>
        </p:blipFill>
        <p:spPr>
          <a:xfrm>
            <a:off x="1527242" y="547247"/>
            <a:ext cx="9461764" cy="30200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C42618-F534-4C29-D580-7C905C819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848" y="5063271"/>
            <a:ext cx="6697152" cy="1002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0BDEF5-E628-D2DA-C57A-43F8FBFD4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410" y="114189"/>
            <a:ext cx="6869427" cy="404517"/>
          </a:xfrm>
        </p:spPr>
        <p:txBody>
          <a:bodyPr/>
          <a:lstStyle/>
          <a:p>
            <a:r>
              <a:rPr lang="en-US" dirty="0"/>
              <a:t>MANURE MITIGATION OPTIONS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EA979-AE96-5D7D-A8C3-31C331760A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719" y="3624392"/>
            <a:ext cx="11838561" cy="155118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/>
              <a:t>Each mitigation option (e.g., Acidification, Manure Storage Cover, Daily Manure Removal) can be combined at different levels, but manure can only progress to either a new mitigation option or an end-point (Spreading, Anaerobic Digestion)</a:t>
            </a:r>
            <a:endParaRPr lang="en-US" sz="1800" i="1" u="sng" dirty="0"/>
          </a:p>
          <a:p>
            <a:endParaRPr lang="en-DK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CF5C7-301F-72F1-850F-6153C346A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303" y="6122858"/>
            <a:ext cx="5270242" cy="73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77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AA8C7-C475-6747-BFCF-CFF342071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excel workbook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624005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A79D3-C66C-1DF1-CB7F-E3001DD3AA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2731" y="1879518"/>
            <a:ext cx="5682651" cy="384662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/>
              <a:t>The modeling approach should prioritize data accessibility, scalability, and the simplicity of creating local modeling instances.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To develop decarbonization pathways for the AFOLU sector, the model should be built in coherence with well-established emissions accounting frameworks – also to be coherent with the IPCC guidelines for emission accounting.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CFE393-F3DE-D562-116C-DAD630595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86" y="851950"/>
            <a:ext cx="5244907" cy="1325563"/>
          </a:xfrm>
        </p:spPr>
        <p:txBody>
          <a:bodyPr/>
          <a:lstStyle/>
          <a:p>
            <a:r>
              <a:rPr lang="en-DK" dirty="0"/>
              <a:t>FUNCTIONAL REQUIREMENTS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816AA92-554E-327A-817F-33A5D16A7CF7}"/>
              </a:ext>
            </a:extLst>
          </p:cNvPr>
          <p:cNvGrpSpPr/>
          <p:nvPr/>
        </p:nvGrpSpPr>
        <p:grpSpPr>
          <a:xfrm>
            <a:off x="9402440" y="4745270"/>
            <a:ext cx="2341983" cy="1922107"/>
            <a:chOff x="9336833" y="4516016"/>
            <a:chExt cx="2341983" cy="192210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FDAB34B-BC81-5E2E-181F-081381BA813F}"/>
                </a:ext>
              </a:extLst>
            </p:cNvPr>
            <p:cNvSpPr/>
            <p:nvPr/>
          </p:nvSpPr>
          <p:spPr>
            <a:xfrm>
              <a:off x="9336833" y="4516016"/>
              <a:ext cx="2341983" cy="1922107"/>
            </a:xfrm>
            <a:prstGeom prst="roundRect">
              <a:avLst/>
            </a:prstGeom>
            <a:solidFill>
              <a:schemeClr val="tx1"/>
            </a:solidFill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EC3224F-1AF9-EC4F-41FD-AE76608AAA2B}"/>
                </a:ext>
              </a:extLst>
            </p:cNvPr>
            <p:cNvSpPr/>
            <p:nvPr/>
          </p:nvSpPr>
          <p:spPr>
            <a:xfrm>
              <a:off x="9622971" y="4652532"/>
              <a:ext cx="1769707" cy="8245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b="1"/>
                <a:t>VEDA</a:t>
              </a:r>
            </a:p>
            <a:p>
              <a:pPr algn="ctr"/>
              <a:r>
                <a:rPr lang="it-IT" sz="2400" b="1"/>
                <a:t>TIMES</a:t>
              </a:r>
              <a:endParaRPr lang="en-US" sz="2400" b="1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F36832-67AC-E42F-75F9-B7DB3AD22CBA}"/>
                </a:ext>
              </a:extLst>
            </p:cNvPr>
            <p:cNvSpPr txBox="1"/>
            <p:nvPr/>
          </p:nvSpPr>
          <p:spPr>
            <a:xfrm>
              <a:off x="9452299" y="5620195"/>
              <a:ext cx="211104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b="1">
                  <a:solidFill>
                    <a:schemeClr val="bg1"/>
                  </a:solidFill>
                </a:rPr>
                <a:t>National AFOLU</a:t>
              </a:r>
            </a:p>
            <a:p>
              <a:pPr algn="ctr"/>
              <a:r>
                <a:rPr lang="it-IT" b="1" err="1">
                  <a:solidFill>
                    <a:schemeClr val="bg1"/>
                  </a:solidFill>
                </a:rPr>
                <a:t>Instance</a:t>
              </a:r>
              <a:endParaRPr 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506F0B4-70D1-D2F5-F1F5-12822CD347CD}"/>
              </a:ext>
            </a:extLst>
          </p:cNvPr>
          <p:cNvGrpSpPr/>
          <p:nvPr/>
        </p:nvGrpSpPr>
        <p:grpSpPr>
          <a:xfrm>
            <a:off x="9402440" y="2418744"/>
            <a:ext cx="2341983" cy="1922107"/>
            <a:chOff x="4925008" y="4516016"/>
            <a:chExt cx="2341983" cy="192210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ABE3164-088B-C180-E883-497FA0231076}"/>
                </a:ext>
              </a:extLst>
            </p:cNvPr>
            <p:cNvSpPr/>
            <p:nvPr/>
          </p:nvSpPr>
          <p:spPr>
            <a:xfrm>
              <a:off x="4925008" y="4516016"/>
              <a:ext cx="2341983" cy="1922107"/>
            </a:xfrm>
            <a:prstGeom prst="roundRect">
              <a:avLst/>
            </a:prstGeom>
            <a:solidFill>
              <a:schemeClr val="tx1"/>
            </a:solidFill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8CE73E-6581-94A7-B0FD-92F219A990CE}"/>
                </a:ext>
              </a:extLst>
            </p:cNvPr>
            <p:cNvSpPr txBox="1"/>
            <p:nvPr/>
          </p:nvSpPr>
          <p:spPr>
            <a:xfrm>
              <a:off x="4982740" y="5672932"/>
              <a:ext cx="222651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b="1">
                  <a:solidFill>
                    <a:schemeClr val="bg1"/>
                  </a:solidFill>
                </a:rPr>
                <a:t>Data Transformation</a:t>
              </a:r>
            </a:p>
            <a:p>
              <a:pPr algn="ctr"/>
              <a:r>
                <a:rPr lang="it-IT" b="1">
                  <a:solidFill>
                    <a:schemeClr val="bg1"/>
                  </a:solidFill>
                </a:rPr>
                <a:t>(Nation selection)</a:t>
              </a:r>
              <a:endParaRPr lang="en-US" b="1">
                <a:solidFill>
                  <a:schemeClr val="bg1"/>
                </a:solidFill>
              </a:endParaRPr>
            </a:p>
          </p:txBody>
        </p:sp>
        <p:pic>
          <p:nvPicPr>
            <p:cNvPr id="15" name="Picture 4" descr="EXCEL LOGO - Microsoft Community Hub">
              <a:extLst>
                <a:ext uri="{FF2B5EF4-FFF2-40B4-BE49-F238E27FC236}">
                  <a16:creationId xmlns:a16="http://schemas.microsoft.com/office/drawing/2014/main" id="{1BA40011-6E4A-A53D-34FC-44724762FC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5"/>
            <a:stretch/>
          </p:blipFill>
          <p:spPr bwMode="auto">
            <a:xfrm>
              <a:off x="5017454" y="4727400"/>
              <a:ext cx="1093180" cy="834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Dataset Record: Atlas of the Working Group I Contribution to ...">
              <a:extLst>
                <a:ext uri="{FF2B5EF4-FFF2-40B4-BE49-F238E27FC236}">
                  <a16:creationId xmlns:a16="http://schemas.microsoft.com/office/drawing/2014/main" id="{E761E4F3-87E8-8DFE-8207-1ED5D9CE74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884" y="5064800"/>
              <a:ext cx="827586" cy="491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762B61-6EE1-992E-215A-94D6D0604FB9}"/>
              </a:ext>
            </a:extLst>
          </p:cNvPr>
          <p:cNvGrpSpPr/>
          <p:nvPr/>
        </p:nvGrpSpPr>
        <p:grpSpPr>
          <a:xfrm>
            <a:off x="9387804" y="92219"/>
            <a:ext cx="2341983" cy="1922107"/>
            <a:chOff x="513184" y="4516016"/>
            <a:chExt cx="2341983" cy="192210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0CAA55E-3DED-B909-B9C9-ACF94C79E173}"/>
                </a:ext>
              </a:extLst>
            </p:cNvPr>
            <p:cNvSpPr/>
            <p:nvPr/>
          </p:nvSpPr>
          <p:spPr>
            <a:xfrm>
              <a:off x="513184" y="4516016"/>
              <a:ext cx="2341983" cy="1922107"/>
            </a:xfrm>
            <a:prstGeom prst="roundRect">
              <a:avLst/>
            </a:prstGeom>
            <a:solidFill>
              <a:schemeClr val="tx1"/>
            </a:solidFill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2" descr="Food and Agriculture Organization of the United Nations (FAO)">
              <a:extLst>
                <a:ext uri="{FF2B5EF4-FFF2-40B4-BE49-F238E27FC236}">
                  <a16:creationId xmlns:a16="http://schemas.microsoft.com/office/drawing/2014/main" id="{4E68719A-B25E-7096-7FC0-2F865F3ACF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623" y="4624062"/>
              <a:ext cx="1041106" cy="1041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397077-DE28-E0AD-6AA2-F2BC437CE94D}"/>
                </a:ext>
              </a:extLst>
            </p:cNvPr>
            <p:cNvSpPr txBox="1"/>
            <p:nvPr/>
          </p:nvSpPr>
          <p:spPr>
            <a:xfrm>
              <a:off x="513184" y="5697702"/>
              <a:ext cx="2294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>
                  <a:solidFill>
                    <a:schemeClr val="bg1"/>
                  </a:solidFill>
                </a:rPr>
                <a:t>Global FAOSTAT National data</a:t>
              </a:r>
              <a:endParaRPr lang="en-US" sz="2000" b="1">
                <a:solidFill>
                  <a:schemeClr val="bg1"/>
                </a:solidFill>
              </a:endParaRPr>
            </a:p>
          </p:txBody>
        </p:sp>
      </p:grpSp>
      <p:sp>
        <p:nvSpPr>
          <p:cNvPr id="21" name="Arrow: Down 20">
            <a:extLst>
              <a:ext uri="{FF2B5EF4-FFF2-40B4-BE49-F238E27FC236}">
                <a16:creationId xmlns:a16="http://schemas.microsoft.com/office/drawing/2014/main" id="{D59591F1-B557-B450-1631-B2801E683F25}"/>
              </a:ext>
            </a:extLst>
          </p:cNvPr>
          <p:cNvSpPr/>
          <p:nvPr/>
        </p:nvSpPr>
        <p:spPr>
          <a:xfrm>
            <a:off x="10380487" y="2062146"/>
            <a:ext cx="356616" cy="30877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3BAEC9D6-46A9-7DD1-097C-754DB342AC2B}"/>
              </a:ext>
            </a:extLst>
          </p:cNvPr>
          <p:cNvSpPr/>
          <p:nvPr/>
        </p:nvSpPr>
        <p:spPr>
          <a:xfrm>
            <a:off x="10395122" y="4388672"/>
            <a:ext cx="356616" cy="30877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B58BD1A-997A-0851-626C-DDF5FC832F1D}"/>
              </a:ext>
            </a:extLst>
          </p:cNvPr>
          <p:cNvGrpSpPr/>
          <p:nvPr/>
        </p:nvGrpSpPr>
        <p:grpSpPr>
          <a:xfrm>
            <a:off x="6641705" y="131430"/>
            <a:ext cx="2341983" cy="1922107"/>
            <a:chOff x="513184" y="4516016"/>
            <a:chExt cx="2341983" cy="192210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0A63744-2067-6848-92C1-692C729895C9}"/>
                </a:ext>
              </a:extLst>
            </p:cNvPr>
            <p:cNvSpPr/>
            <p:nvPr/>
          </p:nvSpPr>
          <p:spPr>
            <a:xfrm>
              <a:off x="513184" y="4516016"/>
              <a:ext cx="2341983" cy="1922107"/>
            </a:xfrm>
            <a:prstGeom prst="roundRect">
              <a:avLst/>
            </a:prstGeom>
            <a:solidFill>
              <a:schemeClr val="tx1"/>
            </a:solidFill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6B0B58-DBD3-B383-0648-7AB4CF2B54BF}"/>
                </a:ext>
              </a:extLst>
            </p:cNvPr>
            <p:cNvSpPr txBox="1"/>
            <p:nvPr/>
          </p:nvSpPr>
          <p:spPr>
            <a:xfrm>
              <a:off x="513184" y="5697702"/>
              <a:ext cx="2294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solidFill>
                    <a:schemeClr val="bg1"/>
                  </a:solidFill>
                </a:rPr>
                <a:t>NGHGI </a:t>
              </a:r>
            </a:p>
            <a:p>
              <a:pPr algn="ctr"/>
              <a:r>
                <a:rPr lang="it-IT" sz="2000" b="1" dirty="0">
                  <a:solidFill>
                    <a:schemeClr val="bg1"/>
                  </a:solidFill>
                </a:rPr>
                <a:t>National data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" name="Picture 4" descr="EXCEL LOGO - Microsoft Community Hub">
            <a:extLst>
              <a:ext uri="{FF2B5EF4-FFF2-40B4-BE49-F238E27FC236}">
                <a16:creationId xmlns:a16="http://schemas.microsoft.com/office/drawing/2014/main" id="{5FB0E8BD-C4C5-3447-8630-46FB8C894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5"/>
          <a:stretch/>
        </p:blipFill>
        <p:spPr bwMode="auto">
          <a:xfrm>
            <a:off x="6719517" y="402867"/>
            <a:ext cx="1093180" cy="83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ataset Record: Atlas of the Working Group I Contribution to ...">
            <a:extLst>
              <a:ext uri="{FF2B5EF4-FFF2-40B4-BE49-F238E27FC236}">
                <a16:creationId xmlns:a16="http://schemas.microsoft.com/office/drawing/2014/main" id="{E965A66B-F325-98A0-4A35-BF3271FD1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403" y="600869"/>
            <a:ext cx="827586" cy="49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8E396B3-FCE1-82ED-48B3-D9D26C4E3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57" y="2803959"/>
            <a:ext cx="1049572" cy="115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281ECF7-28F6-20B4-6BA2-B50A826F1699}"/>
              </a:ext>
            </a:extLst>
          </p:cNvPr>
          <p:cNvCxnSpPr>
            <a:cxnSpLocks/>
          </p:cNvCxnSpPr>
          <p:nvPr/>
        </p:nvCxnSpPr>
        <p:spPr>
          <a:xfrm flipH="1">
            <a:off x="7812435" y="2140452"/>
            <a:ext cx="523" cy="576591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74AD7DF-D19B-FEDC-86DD-CAC6B4D793B7}"/>
              </a:ext>
            </a:extLst>
          </p:cNvPr>
          <p:cNvCxnSpPr>
            <a:cxnSpLocks/>
            <a:stCxn id="1026" idx="3"/>
          </p:cNvCxnSpPr>
          <p:nvPr/>
        </p:nvCxnSpPr>
        <p:spPr>
          <a:xfrm flipV="1">
            <a:off x="8338529" y="3379797"/>
            <a:ext cx="941658" cy="1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760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46F3C-ED40-4D8F-9BA7-D077AE86E877}"/>
              </a:ext>
            </a:extLst>
          </p:cNvPr>
          <p:cNvSpPr txBox="1">
            <a:spLocks/>
          </p:cNvSpPr>
          <p:nvPr/>
        </p:nvSpPr>
        <p:spPr>
          <a:xfrm>
            <a:off x="215591" y="171047"/>
            <a:ext cx="5469296" cy="4173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DK" b="1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B0E45E-FECE-494B-AF62-59A4C935D3FD}"/>
              </a:ext>
            </a:extLst>
          </p:cNvPr>
          <p:cNvSpPr txBox="1"/>
          <p:nvPr/>
        </p:nvSpPr>
        <p:spPr>
          <a:xfrm>
            <a:off x="0" y="510638"/>
            <a:ext cx="11976409" cy="3354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/>
          </a:p>
          <a:p>
            <a:pPr marL="742950" lvl="1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/>
          </a:p>
          <a:p>
            <a:pPr marL="742950" lvl="1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/>
          </a:p>
          <a:p>
            <a:pPr marL="742950" lvl="1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/>
          </a:p>
          <a:p>
            <a:pPr marL="742950" lvl="1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/>
          </a:p>
          <a:p>
            <a:pPr lvl="1">
              <a:lnSpc>
                <a:spcPct val="150000"/>
              </a:lnSpc>
              <a:buClr>
                <a:schemeClr val="tx1"/>
              </a:buClr>
            </a:pPr>
            <a:endParaRPr lang="en-US" sz="2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2AB979-A112-87C6-3C22-6C1B9C2ABB0E}"/>
              </a:ext>
            </a:extLst>
          </p:cNvPr>
          <p:cNvGrpSpPr/>
          <p:nvPr/>
        </p:nvGrpSpPr>
        <p:grpSpPr>
          <a:xfrm>
            <a:off x="6507115" y="171047"/>
            <a:ext cx="5054498" cy="3059128"/>
            <a:chOff x="383038" y="3040589"/>
            <a:chExt cx="6597625" cy="305912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261F5D-CCE5-4120-AB34-1671D1762987}"/>
                </a:ext>
              </a:extLst>
            </p:cNvPr>
            <p:cNvSpPr/>
            <p:nvPr/>
          </p:nvSpPr>
          <p:spPr>
            <a:xfrm>
              <a:off x="524107" y="3211551"/>
              <a:ext cx="6456556" cy="288816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 descr="Food and Agriculture Organization of the United Nations (FAO)">
              <a:extLst>
                <a:ext uri="{FF2B5EF4-FFF2-40B4-BE49-F238E27FC236}">
                  <a16:creationId xmlns:a16="http://schemas.microsoft.com/office/drawing/2014/main" id="{C140902E-3832-4991-B95F-1F1EDA9E02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38" y="3040589"/>
              <a:ext cx="1231157" cy="901903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2DC337-F711-41FD-B692-851DADD53E2D}"/>
                </a:ext>
              </a:extLst>
            </p:cNvPr>
            <p:cNvSpPr txBox="1"/>
            <p:nvPr/>
          </p:nvSpPr>
          <p:spPr>
            <a:xfrm>
              <a:off x="2243181" y="3429320"/>
              <a:ext cx="33387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/>
                <a:t>Activity &amp; </a:t>
              </a:r>
              <a:r>
                <a:rPr lang="it-IT" sz="2400" b="1" dirty="0" err="1"/>
                <a:t>Capacity</a:t>
              </a:r>
              <a:r>
                <a:rPr lang="it-IT" sz="2400" b="1" dirty="0"/>
                <a:t> data</a:t>
              </a:r>
              <a:endParaRPr lang="en-US" sz="2400" b="1" dirty="0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FB95426-D2B8-47B3-9264-64B460CA2F2D}"/>
                </a:ext>
              </a:extLst>
            </p:cNvPr>
            <p:cNvCxnSpPr>
              <a:cxnSpLocks/>
            </p:cNvCxnSpPr>
            <p:nvPr/>
          </p:nvCxnSpPr>
          <p:spPr>
            <a:xfrm>
              <a:off x="735709" y="4062003"/>
              <a:ext cx="6211229" cy="23003"/>
            </a:xfrm>
            <a:prstGeom prst="line">
              <a:avLst/>
            </a:prstGeom>
            <a:ln w="28575">
              <a:solidFill>
                <a:srgbClr val="FFFFFF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4" name="Table 27">
            <a:extLst>
              <a:ext uri="{FF2B5EF4-FFF2-40B4-BE49-F238E27FC236}">
                <a16:creationId xmlns:a16="http://schemas.microsoft.com/office/drawing/2014/main" id="{B32D01EB-F9AF-4FD4-81DE-2891A3CE3AB2}"/>
              </a:ext>
            </a:extLst>
          </p:cNvPr>
          <p:cNvGraphicFramePr>
            <a:graphicFrameLocks noGrp="1"/>
          </p:cNvGraphicFramePr>
          <p:nvPr/>
        </p:nvGraphicFramePr>
        <p:xfrm>
          <a:off x="7205542" y="1557500"/>
          <a:ext cx="3765718" cy="1148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5239">
                  <a:extLst>
                    <a:ext uri="{9D8B030D-6E8A-4147-A177-3AD203B41FA5}">
                      <a16:colId xmlns:a16="http://schemas.microsoft.com/office/drawing/2014/main" val="655735979"/>
                    </a:ext>
                  </a:extLst>
                </a:gridCol>
                <a:gridCol w="627620">
                  <a:extLst>
                    <a:ext uri="{9D8B030D-6E8A-4147-A177-3AD203B41FA5}">
                      <a16:colId xmlns:a16="http://schemas.microsoft.com/office/drawing/2014/main" val="3834442054"/>
                    </a:ext>
                  </a:extLst>
                </a:gridCol>
                <a:gridCol w="627620">
                  <a:extLst>
                    <a:ext uri="{9D8B030D-6E8A-4147-A177-3AD203B41FA5}">
                      <a16:colId xmlns:a16="http://schemas.microsoft.com/office/drawing/2014/main" val="2850298940"/>
                    </a:ext>
                  </a:extLst>
                </a:gridCol>
                <a:gridCol w="1255239">
                  <a:extLst>
                    <a:ext uri="{9D8B030D-6E8A-4147-A177-3AD203B41FA5}">
                      <a16:colId xmlns:a16="http://schemas.microsoft.com/office/drawing/2014/main" val="2990483608"/>
                    </a:ext>
                  </a:extLst>
                </a:gridCol>
              </a:tblGrid>
              <a:tr h="407286">
                <a:tc>
                  <a:txBody>
                    <a:bodyPr/>
                    <a:lstStyle/>
                    <a:p>
                      <a:pPr algn="ctr"/>
                      <a:r>
                        <a:rPr lang="it-IT" b="1"/>
                        <a:t>Crops</a:t>
                      </a:r>
                      <a:endParaRPr lang="en-US" b="1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b="1" err="1"/>
                        <a:t>Livestock</a:t>
                      </a:r>
                      <a:endParaRPr lang="en-US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err="1"/>
                        <a:t>Forestland</a:t>
                      </a:r>
                      <a:endParaRPr lang="en-US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70829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b="1" err="1"/>
                        <a:t>Pastures</a:t>
                      </a:r>
                      <a:endParaRPr lang="en-US" b="1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b="1"/>
                        <a:t>Land </a:t>
                      </a:r>
                      <a:r>
                        <a:rPr lang="it-IT" b="1" err="1"/>
                        <a:t>types</a:t>
                      </a:r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433538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it-IT" b="1"/>
                        <a:t>Harvested Wood Products</a:t>
                      </a:r>
                      <a:endParaRPr lang="en-US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930821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3700C67D-0379-3800-1397-6087B2A06561}"/>
              </a:ext>
            </a:extLst>
          </p:cNvPr>
          <p:cNvGrpSpPr/>
          <p:nvPr/>
        </p:nvGrpSpPr>
        <p:grpSpPr>
          <a:xfrm>
            <a:off x="6507115" y="3407960"/>
            <a:ext cx="5054498" cy="3218120"/>
            <a:chOff x="7051196" y="2881597"/>
            <a:chExt cx="5054498" cy="321812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0D34FBE-6CC5-0CB3-7318-E55F1E14475D}"/>
                </a:ext>
              </a:extLst>
            </p:cNvPr>
            <p:cNvGrpSpPr/>
            <p:nvPr/>
          </p:nvGrpSpPr>
          <p:grpSpPr>
            <a:xfrm>
              <a:off x="7051196" y="2881597"/>
              <a:ext cx="5054498" cy="3218120"/>
              <a:chOff x="7051196" y="2881597"/>
              <a:chExt cx="5054498" cy="3218120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4763B4B3-C6B0-4D8F-9040-37F64983D666}"/>
                  </a:ext>
                </a:extLst>
              </p:cNvPr>
              <p:cNvSpPr/>
              <p:nvPr/>
            </p:nvSpPr>
            <p:spPr>
              <a:xfrm>
                <a:off x="7121730" y="3113671"/>
                <a:ext cx="4983964" cy="298604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2" descr="Dataset Record: Atlas of the Working Group I Contribution to ...">
                <a:extLst>
                  <a:ext uri="{FF2B5EF4-FFF2-40B4-BE49-F238E27FC236}">
                    <a16:creationId xmlns:a16="http://schemas.microsoft.com/office/drawing/2014/main" id="{79AE4079-6775-4864-9054-5122258369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1196" y="2881597"/>
                <a:ext cx="1360450" cy="773128"/>
              </a:xfrm>
              <a:prstGeom prst="rect">
                <a:avLst/>
              </a:prstGeom>
              <a:noFill/>
              <a:ln w="57150">
                <a:solidFill>
                  <a:schemeClr val="accent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F78CF1F-FC8B-4C30-BDEB-AC5C135F422F}"/>
                </a:ext>
              </a:extLst>
            </p:cNvPr>
            <p:cNvSpPr txBox="1"/>
            <p:nvPr/>
          </p:nvSpPr>
          <p:spPr>
            <a:xfrm>
              <a:off x="8724766" y="3364151"/>
              <a:ext cx="24107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b="1" dirty="0" err="1"/>
                <a:t>Emission</a:t>
              </a:r>
              <a:r>
                <a:rPr lang="it-IT" sz="2400" b="1" dirty="0"/>
                <a:t> </a:t>
              </a:r>
              <a:r>
                <a:rPr lang="it-IT" sz="2400" b="1" dirty="0" err="1"/>
                <a:t>Factors</a:t>
              </a:r>
              <a:endParaRPr lang="en-US" sz="2400" b="1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2BFE437-7ECC-4B9D-A19A-628350561F68}"/>
                </a:ext>
              </a:extLst>
            </p:cNvPr>
            <p:cNvCxnSpPr>
              <a:cxnSpLocks/>
            </p:cNvCxnSpPr>
            <p:nvPr/>
          </p:nvCxnSpPr>
          <p:spPr>
            <a:xfrm>
              <a:off x="7296523" y="4081695"/>
              <a:ext cx="4505092" cy="0"/>
            </a:xfrm>
            <a:prstGeom prst="line">
              <a:avLst/>
            </a:prstGeom>
            <a:ln w="28575">
              <a:solidFill>
                <a:srgbClr val="FFFFFF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32D9E50-2539-4C4E-8EBD-04CF1164F7A5}"/>
                </a:ext>
              </a:extLst>
            </p:cNvPr>
            <p:cNvSpPr txBox="1"/>
            <p:nvPr/>
          </p:nvSpPr>
          <p:spPr>
            <a:xfrm>
              <a:off x="7262628" y="4131789"/>
              <a:ext cx="4635733" cy="18814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lnSpc>
                  <a:spcPct val="150000"/>
                </a:lnSpc>
                <a:buClr>
                  <a:schemeClr val="tx1"/>
                </a:buClr>
              </a:pPr>
              <a:r>
                <a:rPr lang="it-IT" sz="2000" dirty="0"/>
                <a:t>For the </a:t>
              </a:r>
              <a:r>
                <a:rPr lang="it-IT" sz="2000" dirty="0" err="1"/>
                <a:t>same</a:t>
              </a:r>
              <a:r>
                <a:rPr lang="it-IT" sz="2000" dirty="0"/>
                <a:t> FAO cluster, </a:t>
              </a:r>
              <a:r>
                <a:rPr lang="it-IT" sz="2000" dirty="0" err="1"/>
                <a:t>aggregated</a:t>
              </a:r>
              <a:r>
                <a:rPr lang="it-IT" sz="2000" dirty="0"/>
                <a:t> </a:t>
              </a:r>
              <a:r>
                <a:rPr lang="it-IT" sz="2000" dirty="0" err="1"/>
                <a:t>emissions</a:t>
              </a:r>
              <a:r>
                <a:rPr lang="it-IT" sz="2000" dirty="0"/>
                <a:t> are </a:t>
              </a:r>
              <a:r>
                <a:rPr lang="it-IT" sz="2000" dirty="0" err="1"/>
                <a:t>combined</a:t>
              </a:r>
              <a:r>
                <a:rPr lang="it-IT" sz="2000" dirty="0"/>
                <a:t> with activity to derive </a:t>
              </a:r>
              <a:r>
                <a:rPr lang="it-IT" sz="2000" dirty="0" err="1"/>
                <a:t>technology</a:t>
              </a:r>
              <a:r>
                <a:rPr lang="it-IT" sz="2000" dirty="0"/>
                <a:t> specific </a:t>
              </a:r>
              <a:r>
                <a:rPr lang="it-IT" sz="2000" dirty="0" err="1"/>
                <a:t>emission</a:t>
              </a:r>
              <a:r>
                <a:rPr lang="it-IT" sz="2000" dirty="0"/>
                <a:t> </a:t>
              </a:r>
              <a:r>
                <a:rPr lang="it-IT" sz="2000" dirty="0" err="1"/>
                <a:t>factors</a:t>
              </a:r>
              <a:endParaRPr lang="en-US" sz="2000" dirty="0"/>
            </a:p>
          </p:txBody>
        </p:sp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3EB3CB-CB87-8309-35E0-41FFA9AD4D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9264" y="1984306"/>
            <a:ext cx="4548588" cy="3476546"/>
          </a:xfrm>
        </p:spPr>
        <p:txBody>
          <a:bodyPr/>
          <a:lstStyle/>
          <a:p>
            <a:pPr marL="514350" indent="-285750">
              <a:lnSpc>
                <a:spcPct val="150000"/>
              </a:lnSpc>
              <a:buClr>
                <a:schemeClr val="accent1"/>
              </a:buClr>
            </a:pPr>
            <a:r>
              <a:rPr lang="en-US" dirty="0">
                <a:solidFill>
                  <a:schemeClr val="bg1"/>
                </a:solidFill>
              </a:rPr>
              <a:t>FAO data are used to definite AFOLU capacity and activities, while their integration with IPCC allow for emission factor definition</a:t>
            </a:r>
          </a:p>
          <a:p>
            <a:pPr marL="514350" indent="-285750">
              <a:lnSpc>
                <a:spcPct val="150000"/>
              </a:lnSpc>
              <a:buClr>
                <a:schemeClr val="accent1"/>
              </a:buClr>
            </a:pPr>
            <a:r>
              <a:rPr lang="en-US" dirty="0">
                <a:solidFill>
                  <a:schemeClr val="bg1"/>
                </a:solidFill>
              </a:rPr>
              <a:t>Compatibility between IPCC and FAOSTAT data, globally available at a national resolution, is guaranteed by Tier 1 approach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2C73F0E-2DDA-0987-6F30-DAB2265BF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Availability of data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763996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46214B-9C8A-AAEB-67C6-1C6113FFC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61" y="46037"/>
            <a:ext cx="9840686" cy="644627"/>
          </a:xfrm>
        </p:spPr>
        <p:txBody>
          <a:bodyPr/>
          <a:lstStyle/>
          <a:p>
            <a:r>
              <a:rPr lang="en-US" dirty="0"/>
              <a:t>excel STRUCTURE</a:t>
            </a:r>
            <a:endParaRPr lang="en-DK" dirty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57D7355A-C5D4-91AC-1524-59F52A2ADDEB}"/>
              </a:ext>
            </a:extLst>
          </p:cNvPr>
          <p:cNvSpPr txBox="1">
            <a:spLocks/>
          </p:cNvSpPr>
          <p:nvPr/>
        </p:nvSpPr>
        <p:spPr>
          <a:xfrm>
            <a:off x="105374" y="581962"/>
            <a:ext cx="7316900" cy="1555601"/>
          </a:xfrm>
          <a:prstGeom prst="rect">
            <a:avLst/>
          </a:prstGeom>
          <a:solidFill>
            <a:srgbClr val="ECECEC"/>
          </a:solidFill>
        </p:spPr>
        <p:txBody>
          <a:bodyPr lIns="252000" tIns="252000" rIns="252000" bIns="252000"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/>
              <a:t>Input </a:t>
            </a:r>
            <a:r>
              <a:rPr lang="it-IT" sz="1800" dirty="0" err="1"/>
              <a:t>tables</a:t>
            </a:r>
            <a:r>
              <a:rPr lang="it-IT" sz="1800" dirty="0"/>
              <a:t> of </a:t>
            </a:r>
            <a:r>
              <a:rPr lang="it-IT" sz="1800" dirty="0" err="1"/>
              <a:t>excel</a:t>
            </a:r>
            <a:r>
              <a:rPr lang="it-IT" sz="1800" dirty="0"/>
              <a:t> can be </a:t>
            </a:r>
            <a:r>
              <a:rPr lang="it-IT" sz="1800" dirty="0" err="1"/>
              <a:t>filled</a:t>
            </a:r>
            <a:r>
              <a:rPr lang="it-IT" sz="1800" dirty="0"/>
              <a:t> with data </a:t>
            </a:r>
            <a:r>
              <a:rPr lang="it-IT" sz="1800" dirty="0" err="1"/>
              <a:t>both</a:t>
            </a:r>
            <a:r>
              <a:rPr lang="it-IT" sz="1800" dirty="0"/>
              <a:t> coming from FAOSTAT and NGHGI</a:t>
            </a:r>
          </a:p>
          <a:p>
            <a:r>
              <a:rPr lang="it-IT" sz="1800" dirty="0"/>
              <a:t>Base file ready for FAO data, </a:t>
            </a:r>
            <a:r>
              <a:rPr lang="it-IT" sz="1800" dirty="0" err="1"/>
              <a:t>adjustment</a:t>
            </a:r>
            <a:r>
              <a:rPr lang="it-IT" sz="1800" dirty="0"/>
              <a:t> </a:t>
            </a:r>
            <a:r>
              <a:rPr lang="it-IT" sz="1800" dirty="0" err="1"/>
              <a:t>needed</a:t>
            </a:r>
            <a:r>
              <a:rPr lang="it-IT" sz="1800" dirty="0"/>
              <a:t> for NGHGI format</a:t>
            </a:r>
          </a:p>
          <a:p>
            <a:r>
              <a:rPr lang="it-IT" sz="1800" dirty="0"/>
              <a:t>Three </a:t>
            </a:r>
            <a:r>
              <a:rPr lang="it-IT" sz="1800" dirty="0" err="1"/>
              <a:t>types</a:t>
            </a:r>
            <a:r>
              <a:rPr lang="it-IT" sz="1800" dirty="0"/>
              <a:t> of </a:t>
            </a:r>
            <a:r>
              <a:rPr lang="it-IT" sz="1800" dirty="0" err="1"/>
              <a:t>sheets</a:t>
            </a:r>
            <a:r>
              <a:rPr lang="it-IT" sz="1800" dirty="0"/>
              <a:t>: Input – </a:t>
            </a:r>
            <a:r>
              <a:rPr lang="it-IT" sz="1800" dirty="0" err="1"/>
              <a:t>Calculation</a:t>
            </a:r>
            <a:r>
              <a:rPr lang="it-IT" sz="1800" dirty="0"/>
              <a:t> – VEDA Templates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4ED5F2-95A9-2A1B-2E31-807686AA0365}"/>
              </a:ext>
            </a:extLst>
          </p:cNvPr>
          <p:cNvSpPr/>
          <p:nvPr/>
        </p:nvSpPr>
        <p:spPr>
          <a:xfrm>
            <a:off x="9241274" y="2670240"/>
            <a:ext cx="2509737" cy="413685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58B83E-6180-EE22-E3F2-BB1706689E3C}"/>
              </a:ext>
            </a:extLst>
          </p:cNvPr>
          <p:cNvSpPr txBox="1"/>
          <p:nvPr/>
        </p:nvSpPr>
        <p:spPr>
          <a:xfrm>
            <a:off x="9547266" y="2201373"/>
            <a:ext cx="18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VEDA TEMPLATES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88A19C-1372-8A29-E3B0-7068491A8D61}"/>
              </a:ext>
            </a:extLst>
          </p:cNvPr>
          <p:cNvSpPr/>
          <p:nvPr/>
        </p:nvSpPr>
        <p:spPr>
          <a:xfrm>
            <a:off x="3587497" y="2670239"/>
            <a:ext cx="5218042" cy="413685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940B5B-C1BD-283C-35E2-07C98FCA3177}"/>
              </a:ext>
            </a:extLst>
          </p:cNvPr>
          <p:cNvSpPr txBox="1"/>
          <p:nvPr/>
        </p:nvSpPr>
        <p:spPr>
          <a:xfrm>
            <a:off x="5299307" y="2238130"/>
            <a:ext cx="159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CALCULATIONS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1568BF-B4B4-EE50-AE08-4F150F475809}"/>
              </a:ext>
            </a:extLst>
          </p:cNvPr>
          <p:cNvSpPr txBox="1"/>
          <p:nvPr/>
        </p:nvSpPr>
        <p:spPr>
          <a:xfrm>
            <a:off x="1140555" y="218564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 INPUT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F88B75-5125-7D57-82F9-B0854D8B12AB}"/>
              </a:ext>
            </a:extLst>
          </p:cNvPr>
          <p:cNvSpPr/>
          <p:nvPr/>
        </p:nvSpPr>
        <p:spPr>
          <a:xfrm>
            <a:off x="124761" y="2607462"/>
            <a:ext cx="3027001" cy="41368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B06203F-AA6A-56CC-DFF8-6FAF51ABA36F}"/>
              </a:ext>
            </a:extLst>
          </p:cNvPr>
          <p:cNvSpPr/>
          <p:nvPr/>
        </p:nvSpPr>
        <p:spPr>
          <a:xfrm>
            <a:off x="329607" y="5341018"/>
            <a:ext cx="2597285" cy="131631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(FIXED)</a:t>
            </a:r>
          </a:p>
          <a:p>
            <a:pPr algn="ctr"/>
            <a:r>
              <a:rPr lang="it-IT" dirty="0" err="1"/>
              <a:t>Emission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 CH4</a:t>
            </a:r>
          </a:p>
          <a:p>
            <a:pPr algn="ctr"/>
            <a:r>
              <a:rPr lang="it-IT" dirty="0" err="1"/>
              <a:t>Emission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 N2O</a:t>
            </a:r>
          </a:p>
          <a:p>
            <a:pPr algn="ctr"/>
            <a:r>
              <a:rPr lang="it-IT" dirty="0" err="1"/>
              <a:t>Irrigation</a:t>
            </a:r>
            <a:r>
              <a:rPr lang="it-IT" dirty="0"/>
              <a:t> Shares</a:t>
            </a:r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421760B-AFCB-30C7-DD52-A1F7E8B6A10F}"/>
              </a:ext>
            </a:extLst>
          </p:cNvPr>
          <p:cNvSpPr/>
          <p:nvPr/>
        </p:nvSpPr>
        <p:spPr>
          <a:xfrm>
            <a:off x="3958378" y="3010934"/>
            <a:ext cx="2173452" cy="690664"/>
          </a:xfrm>
          <a:prstGeom prst="round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/>
              <a:t>Calc</a:t>
            </a:r>
            <a:r>
              <a:rPr lang="it-IT" b="1" dirty="0"/>
              <a:t> - </a:t>
            </a:r>
            <a:r>
              <a:rPr lang="it-IT" b="1" dirty="0" err="1"/>
              <a:t>Livestock</a:t>
            </a:r>
            <a:endParaRPr lang="en-US" b="1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35AB365-D696-1C5E-CDF0-9A37DD707681}"/>
              </a:ext>
            </a:extLst>
          </p:cNvPr>
          <p:cNvSpPr/>
          <p:nvPr/>
        </p:nvSpPr>
        <p:spPr>
          <a:xfrm>
            <a:off x="9547266" y="2889115"/>
            <a:ext cx="1902188" cy="58025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Crops</a:t>
            </a:r>
            <a:endParaRPr lang="en-US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6F86D0-54BA-B389-CDC1-460C29160D0D}"/>
              </a:ext>
            </a:extLst>
          </p:cNvPr>
          <p:cNvSpPr/>
          <p:nvPr/>
        </p:nvSpPr>
        <p:spPr>
          <a:xfrm>
            <a:off x="9547266" y="3688249"/>
            <a:ext cx="1902188" cy="58025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/>
              <a:t>Livestock</a:t>
            </a:r>
            <a:endParaRPr lang="en-US" b="1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6D6A56A-B110-683A-5AF2-050709A58E15}"/>
              </a:ext>
            </a:extLst>
          </p:cNvPr>
          <p:cNvSpPr/>
          <p:nvPr/>
        </p:nvSpPr>
        <p:spPr>
          <a:xfrm>
            <a:off x="9547266" y="5176418"/>
            <a:ext cx="1902188" cy="58025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/>
              <a:t>Forests</a:t>
            </a:r>
            <a:endParaRPr lang="en-US" b="1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23B7B61-508D-CC5C-A839-999DD07B4CF1}"/>
              </a:ext>
            </a:extLst>
          </p:cNvPr>
          <p:cNvSpPr/>
          <p:nvPr/>
        </p:nvSpPr>
        <p:spPr>
          <a:xfrm>
            <a:off x="9547266" y="4454715"/>
            <a:ext cx="1902188" cy="58025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/>
              <a:t>Pastures</a:t>
            </a:r>
            <a:endParaRPr lang="en-US" b="1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2E80E46-3670-221B-E649-EF3EB79E4E1A}"/>
              </a:ext>
            </a:extLst>
          </p:cNvPr>
          <p:cNvSpPr/>
          <p:nvPr/>
        </p:nvSpPr>
        <p:spPr>
          <a:xfrm>
            <a:off x="9547266" y="5955026"/>
            <a:ext cx="1902188" cy="58025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/>
              <a:t>Other</a:t>
            </a:r>
            <a:r>
              <a:rPr lang="it-IT" b="1" dirty="0"/>
              <a:t>…</a:t>
            </a:r>
            <a:endParaRPr lang="en-US" b="1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B6978B5-1BE1-2A7C-E61A-017934ED27F8}"/>
              </a:ext>
            </a:extLst>
          </p:cNvPr>
          <p:cNvSpPr/>
          <p:nvPr/>
        </p:nvSpPr>
        <p:spPr>
          <a:xfrm>
            <a:off x="3763824" y="4022607"/>
            <a:ext cx="2322609" cy="690664"/>
          </a:xfrm>
          <a:prstGeom prst="round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/>
              <a:t>Calc</a:t>
            </a:r>
            <a:r>
              <a:rPr lang="it-IT" b="1" dirty="0"/>
              <a:t> – Land </a:t>
            </a:r>
            <a:r>
              <a:rPr lang="it-IT" b="1" dirty="0" err="1"/>
              <a:t>emissions</a:t>
            </a:r>
            <a:endParaRPr lang="en-US" b="1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2499484-7909-3756-B423-738B8939C8EB}"/>
              </a:ext>
            </a:extLst>
          </p:cNvPr>
          <p:cNvSpPr/>
          <p:nvPr/>
        </p:nvSpPr>
        <p:spPr>
          <a:xfrm>
            <a:off x="3763824" y="4950551"/>
            <a:ext cx="2507435" cy="690664"/>
          </a:xfrm>
          <a:prstGeom prst="round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/>
              <a:t>Calc</a:t>
            </a:r>
            <a:r>
              <a:rPr lang="it-IT" b="1" dirty="0"/>
              <a:t> – </a:t>
            </a:r>
            <a:r>
              <a:rPr lang="it-IT" b="1" dirty="0" err="1"/>
              <a:t>Forests</a:t>
            </a:r>
            <a:endParaRPr lang="en-US" b="1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EA01F50-0C76-FA02-B34B-59B8DB75B948}"/>
              </a:ext>
            </a:extLst>
          </p:cNvPr>
          <p:cNvSpPr/>
          <p:nvPr/>
        </p:nvSpPr>
        <p:spPr>
          <a:xfrm>
            <a:off x="6411758" y="4950551"/>
            <a:ext cx="2298842" cy="690664"/>
          </a:xfrm>
          <a:prstGeom prst="round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/>
              <a:t>Calc</a:t>
            </a:r>
            <a:r>
              <a:rPr lang="it-IT" b="1" dirty="0"/>
              <a:t> – Water</a:t>
            </a:r>
            <a:endParaRPr lang="en-US" b="1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F1B302F-0688-91D7-559C-ADA13A8DAA73}"/>
              </a:ext>
            </a:extLst>
          </p:cNvPr>
          <p:cNvSpPr/>
          <p:nvPr/>
        </p:nvSpPr>
        <p:spPr>
          <a:xfrm>
            <a:off x="6387990" y="4044995"/>
            <a:ext cx="2322609" cy="690664"/>
          </a:xfrm>
          <a:prstGeom prst="round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/>
              <a:t>Calc</a:t>
            </a:r>
            <a:r>
              <a:rPr lang="it-IT" b="1" dirty="0"/>
              <a:t> – Land area</a:t>
            </a:r>
            <a:endParaRPr lang="en-US" b="1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124890D-8641-C57E-6D3F-7799B96D379D}"/>
              </a:ext>
            </a:extLst>
          </p:cNvPr>
          <p:cNvSpPr/>
          <p:nvPr/>
        </p:nvSpPr>
        <p:spPr>
          <a:xfrm>
            <a:off x="6567565" y="3010934"/>
            <a:ext cx="1995731" cy="690664"/>
          </a:xfrm>
          <a:prstGeom prst="round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/>
              <a:t>Calc</a:t>
            </a:r>
            <a:r>
              <a:rPr lang="it-IT" b="1" dirty="0"/>
              <a:t> - Crops</a:t>
            </a:r>
            <a:endParaRPr lang="en-US" b="1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77AC4AE-C71F-357B-22EF-1CC9E1058E9D}"/>
              </a:ext>
            </a:extLst>
          </p:cNvPr>
          <p:cNvSpPr/>
          <p:nvPr/>
        </p:nvSpPr>
        <p:spPr>
          <a:xfrm>
            <a:off x="5017541" y="5844621"/>
            <a:ext cx="2507435" cy="690664"/>
          </a:xfrm>
          <a:prstGeom prst="round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/>
              <a:t>Calc</a:t>
            </a:r>
            <a:r>
              <a:rPr lang="it-IT" b="1" dirty="0"/>
              <a:t> – Others..</a:t>
            </a:r>
            <a:endParaRPr lang="en-US" b="1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9E75ADB-B2BC-CBDF-A03A-2C374806E0A0}"/>
              </a:ext>
            </a:extLst>
          </p:cNvPr>
          <p:cNvSpPr/>
          <p:nvPr/>
        </p:nvSpPr>
        <p:spPr>
          <a:xfrm>
            <a:off x="339618" y="3632604"/>
            <a:ext cx="2597285" cy="16387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(FAO)</a:t>
            </a:r>
          </a:p>
          <a:p>
            <a:pPr algn="ctr"/>
            <a:r>
              <a:rPr lang="it-IT" dirty="0"/>
              <a:t>Input data – Area</a:t>
            </a:r>
          </a:p>
          <a:p>
            <a:pPr algn="ctr"/>
            <a:r>
              <a:rPr lang="it-IT" dirty="0"/>
              <a:t>Input data – Crops</a:t>
            </a:r>
          </a:p>
          <a:p>
            <a:pPr algn="ctr"/>
            <a:r>
              <a:rPr lang="it-IT" dirty="0"/>
              <a:t>Input data - </a:t>
            </a:r>
            <a:r>
              <a:rPr lang="it-IT" dirty="0" err="1"/>
              <a:t>Livestock</a:t>
            </a:r>
            <a:br>
              <a:rPr lang="it-IT" dirty="0"/>
            </a:br>
            <a:r>
              <a:rPr lang="it-IT" dirty="0"/>
              <a:t>Input data - </a:t>
            </a:r>
            <a:r>
              <a:rPr lang="it-IT" dirty="0" err="1"/>
              <a:t>Forest</a:t>
            </a:r>
            <a:endParaRPr lang="en-US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F9F299-D34C-95A0-05CD-C7147449EA1C}"/>
              </a:ext>
            </a:extLst>
          </p:cNvPr>
          <p:cNvSpPr/>
          <p:nvPr/>
        </p:nvSpPr>
        <p:spPr>
          <a:xfrm>
            <a:off x="339618" y="2706197"/>
            <a:ext cx="2597285" cy="8395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(FAO/NGHGI)</a:t>
            </a:r>
          </a:p>
          <a:p>
            <a:pPr algn="ctr"/>
            <a:r>
              <a:rPr lang="it-IT" dirty="0"/>
              <a:t>Input data – </a:t>
            </a:r>
            <a:r>
              <a:rPr lang="it-IT" dirty="0" err="1"/>
              <a:t>Emissions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53BECD-0596-5FF9-43DF-DE9210A23C5C}"/>
              </a:ext>
            </a:extLst>
          </p:cNvPr>
          <p:cNvSpPr txBox="1"/>
          <p:nvPr/>
        </p:nvSpPr>
        <p:spPr>
          <a:xfrm>
            <a:off x="9036453" y="0"/>
            <a:ext cx="1434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 HYPOTHESIS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1A32A4C-2B61-8C69-4E92-FD649FE23524}"/>
              </a:ext>
            </a:extLst>
          </p:cNvPr>
          <p:cNvSpPr/>
          <p:nvPr/>
        </p:nvSpPr>
        <p:spPr>
          <a:xfrm>
            <a:off x="7524976" y="369332"/>
            <a:ext cx="4320118" cy="17474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0887CBD-A7A9-A229-EDDD-1497D28D4A04}"/>
              </a:ext>
            </a:extLst>
          </p:cNvPr>
          <p:cNvSpPr/>
          <p:nvPr/>
        </p:nvSpPr>
        <p:spPr>
          <a:xfrm>
            <a:off x="7611569" y="537723"/>
            <a:ext cx="2204248" cy="5887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InputCritical</a:t>
            </a:r>
            <a:r>
              <a:rPr lang="it-IT" dirty="0"/>
              <a:t> - </a:t>
            </a:r>
            <a:r>
              <a:rPr lang="it-IT" dirty="0" err="1"/>
              <a:t>Yearless</a:t>
            </a:r>
            <a:endParaRPr lang="en-US" dirty="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B613BE77-BFB4-A1AB-9B67-6A4811C75B4D}"/>
              </a:ext>
            </a:extLst>
          </p:cNvPr>
          <p:cNvSpPr/>
          <p:nvPr/>
        </p:nvSpPr>
        <p:spPr>
          <a:xfrm>
            <a:off x="9902409" y="555539"/>
            <a:ext cx="1877609" cy="5887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DefaultAFOLU</a:t>
            </a:r>
            <a:endParaRPr lang="en-US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A593A96-9F21-7819-71A1-25A1DF2CC30B}"/>
              </a:ext>
            </a:extLst>
          </p:cNvPr>
          <p:cNvSpPr/>
          <p:nvPr/>
        </p:nvSpPr>
        <p:spPr>
          <a:xfrm>
            <a:off x="8814671" y="1340791"/>
            <a:ext cx="1877609" cy="5887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InputRegions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709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46214B-9C8A-AAEB-67C6-1C6113FFC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61" y="46037"/>
            <a:ext cx="9840686" cy="644627"/>
          </a:xfrm>
        </p:spPr>
        <p:txBody>
          <a:bodyPr/>
          <a:lstStyle/>
          <a:p>
            <a:r>
              <a:rPr lang="en-US" dirty="0"/>
              <a:t>excel STRUCTURE</a:t>
            </a:r>
            <a:endParaRPr lang="en-DK" dirty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57D7355A-C5D4-91AC-1524-59F52A2ADDEB}"/>
              </a:ext>
            </a:extLst>
          </p:cNvPr>
          <p:cNvSpPr txBox="1">
            <a:spLocks/>
          </p:cNvSpPr>
          <p:nvPr/>
        </p:nvSpPr>
        <p:spPr>
          <a:xfrm>
            <a:off x="105374" y="581962"/>
            <a:ext cx="7316900" cy="1681404"/>
          </a:xfrm>
          <a:prstGeom prst="rect">
            <a:avLst/>
          </a:prstGeom>
          <a:solidFill>
            <a:srgbClr val="ECECEC"/>
          </a:solidFill>
        </p:spPr>
        <p:txBody>
          <a:bodyPr lIns="252000" tIns="252000" rIns="252000" bIns="252000"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b="1" dirty="0" err="1"/>
              <a:t>InputCritical</a:t>
            </a:r>
            <a:r>
              <a:rPr lang="it-IT" sz="1800" b="1" dirty="0"/>
              <a:t> – </a:t>
            </a:r>
            <a:r>
              <a:rPr lang="it-IT" sz="1800" b="1" dirty="0" err="1"/>
              <a:t>Yearless</a:t>
            </a:r>
            <a:r>
              <a:rPr lang="it-IT" sz="1800" dirty="0"/>
              <a:t>: Critical data for </a:t>
            </a:r>
            <a:r>
              <a:rPr lang="it-IT" sz="1800" dirty="0" err="1"/>
              <a:t>agriculture</a:t>
            </a:r>
            <a:r>
              <a:rPr lang="it-IT" sz="1800" dirty="0"/>
              <a:t>. </a:t>
            </a:r>
            <a:r>
              <a:rPr lang="it-IT" sz="1800" dirty="0" err="1"/>
              <a:t>It</a:t>
            </a:r>
            <a:r>
              <a:rPr lang="it-IT" sz="1800" dirty="0"/>
              <a:t> </a:t>
            </a:r>
            <a:r>
              <a:rPr lang="it-IT" sz="1800" dirty="0" err="1"/>
              <a:t>specifies</a:t>
            </a:r>
            <a:r>
              <a:rPr lang="it-IT" sz="1800" dirty="0"/>
              <a:t> the base-</a:t>
            </a:r>
            <a:r>
              <a:rPr lang="it-IT" sz="1800" dirty="0" err="1"/>
              <a:t>year</a:t>
            </a:r>
            <a:r>
              <a:rPr lang="it-IT" sz="1800" dirty="0"/>
              <a:t> share for the </a:t>
            </a:r>
            <a:r>
              <a:rPr lang="it-IT" sz="1800" dirty="0" err="1"/>
              <a:t>different</a:t>
            </a:r>
            <a:r>
              <a:rPr lang="it-IT" sz="1800" dirty="0"/>
              <a:t> </a:t>
            </a:r>
            <a:r>
              <a:rPr lang="it-IT" sz="1800" dirty="0" err="1"/>
              <a:t>technologica</a:t>
            </a:r>
            <a:r>
              <a:rPr lang="it-IT" sz="1800" dirty="0"/>
              <a:t> options</a:t>
            </a:r>
          </a:p>
          <a:p>
            <a:r>
              <a:rPr lang="it-IT" sz="1800" b="1" dirty="0" err="1"/>
              <a:t>InputRegions</a:t>
            </a:r>
            <a:r>
              <a:rPr lang="it-IT" sz="1800" dirty="0"/>
              <a:t>: </a:t>
            </a:r>
            <a:r>
              <a:rPr lang="it-IT" sz="1800" dirty="0" err="1"/>
              <a:t>Specify</a:t>
            </a:r>
            <a:r>
              <a:rPr lang="it-IT" sz="1800" dirty="0"/>
              <a:t> the share of </a:t>
            </a:r>
            <a:r>
              <a:rPr lang="it-IT" sz="1800" dirty="0" err="1"/>
              <a:t>capacity</a:t>
            </a:r>
            <a:r>
              <a:rPr lang="it-IT" sz="1800" dirty="0"/>
              <a:t> by model </a:t>
            </a:r>
            <a:r>
              <a:rPr lang="it-IT" sz="1800" dirty="0" err="1"/>
              <a:t>region</a:t>
            </a:r>
            <a:endParaRPr lang="it-IT" sz="1800" dirty="0"/>
          </a:p>
          <a:p>
            <a:r>
              <a:rPr lang="it-IT" sz="1800" b="1" dirty="0" err="1"/>
              <a:t>DefaultAFOLU</a:t>
            </a:r>
            <a:r>
              <a:rPr lang="it-IT" sz="1800" dirty="0"/>
              <a:t>: </a:t>
            </a:r>
            <a:r>
              <a:rPr lang="it-IT" sz="1800" dirty="0" err="1"/>
              <a:t>Various</a:t>
            </a:r>
            <a:r>
              <a:rPr lang="it-IT" sz="1800" dirty="0"/>
              <a:t> </a:t>
            </a:r>
            <a:r>
              <a:rPr lang="it-IT" sz="1800" dirty="0" err="1"/>
              <a:t>Hypothesis</a:t>
            </a:r>
            <a:r>
              <a:rPr lang="it-IT" sz="1800" dirty="0"/>
              <a:t> on technologies (</a:t>
            </a:r>
            <a:r>
              <a:rPr lang="it-IT" sz="1800" dirty="0" err="1"/>
              <a:t>see</a:t>
            </a:r>
            <a:r>
              <a:rPr lang="it-IT" sz="1800" dirty="0"/>
              <a:t> </a:t>
            </a:r>
            <a:r>
              <a:rPr lang="it-IT" sz="1800" dirty="0" err="1"/>
              <a:t>documentation</a:t>
            </a:r>
            <a:r>
              <a:rPr lang="it-IT" sz="1800" dirty="0"/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53BECD-0596-5FF9-43DF-DE9210A23C5C}"/>
              </a:ext>
            </a:extLst>
          </p:cNvPr>
          <p:cNvSpPr txBox="1"/>
          <p:nvPr/>
        </p:nvSpPr>
        <p:spPr>
          <a:xfrm>
            <a:off x="9036453" y="0"/>
            <a:ext cx="1434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 HYPOTHESIS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1A32A4C-2B61-8C69-4E92-FD649FE23524}"/>
              </a:ext>
            </a:extLst>
          </p:cNvPr>
          <p:cNvSpPr/>
          <p:nvPr/>
        </p:nvSpPr>
        <p:spPr>
          <a:xfrm>
            <a:off x="7524976" y="369332"/>
            <a:ext cx="4320118" cy="17474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0887CBD-A7A9-A229-EDDD-1497D28D4A04}"/>
              </a:ext>
            </a:extLst>
          </p:cNvPr>
          <p:cNvSpPr/>
          <p:nvPr/>
        </p:nvSpPr>
        <p:spPr>
          <a:xfrm>
            <a:off x="7611569" y="537723"/>
            <a:ext cx="2204248" cy="5887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InputCritical</a:t>
            </a:r>
            <a:r>
              <a:rPr lang="it-IT" dirty="0"/>
              <a:t> - </a:t>
            </a:r>
            <a:r>
              <a:rPr lang="it-IT" dirty="0" err="1"/>
              <a:t>Yearless</a:t>
            </a:r>
            <a:endParaRPr lang="en-US" dirty="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B613BE77-BFB4-A1AB-9B67-6A4811C75B4D}"/>
              </a:ext>
            </a:extLst>
          </p:cNvPr>
          <p:cNvSpPr/>
          <p:nvPr/>
        </p:nvSpPr>
        <p:spPr>
          <a:xfrm>
            <a:off x="9902409" y="555539"/>
            <a:ext cx="1877609" cy="5887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DefaultAFOLU</a:t>
            </a:r>
            <a:endParaRPr lang="en-US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A593A96-9F21-7819-71A1-25A1DF2CC30B}"/>
              </a:ext>
            </a:extLst>
          </p:cNvPr>
          <p:cNvSpPr/>
          <p:nvPr/>
        </p:nvSpPr>
        <p:spPr>
          <a:xfrm>
            <a:off x="8814671" y="1340791"/>
            <a:ext cx="1877609" cy="5887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InputRegions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88F59F-0147-7286-DAC7-6807DAC9A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61" y="2392362"/>
            <a:ext cx="9027002" cy="257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314D1F-9884-5E5D-9176-D27BB3399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414" y="3597709"/>
            <a:ext cx="6754136" cy="3214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6260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EBAC1B-35D7-D4B5-E87A-13E3DF9D62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3715" y="2452914"/>
            <a:ext cx="2469605" cy="30334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We want to capture </a:t>
            </a:r>
            <a:r>
              <a:rPr lang="en-US" sz="1600" dirty="0"/>
              <a:t>the </a:t>
            </a:r>
            <a:r>
              <a:rPr lang="en-US" sz="1600" b="1" dirty="0"/>
              <a:t>interactions</a:t>
            </a:r>
            <a:r>
              <a:rPr lang="en-US" sz="1600" dirty="0"/>
              <a:t> between the energy system and the AFOLU sector, </a:t>
            </a:r>
            <a:r>
              <a:rPr lang="en-US" sz="1600" b="1" dirty="0"/>
              <a:t>decarbonizing</a:t>
            </a:r>
            <a:r>
              <a:rPr lang="en-US" sz="1600" dirty="0"/>
              <a:t> both in the </a:t>
            </a:r>
            <a:r>
              <a:rPr lang="en-US" sz="1600" b="1" dirty="0"/>
              <a:t>optimal</a:t>
            </a:r>
            <a:r>
              <a:rPr lang="en-US" sz="1600" dirty="0"/>
              <a:t> way.</a:t>
            </a:r>
            <a:r>
              <a:rPr lang="en-US" dirty="0"/>
              <a:t> </a:t>
            </a:r>
            <a:endParaRPr lang="en-DK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46214B-9C8A-AAEB-67C6-1C6113FFC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 OF THE WORK</a:t>
            </a:r>
            <a:endParaRPr lang="en-DK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6971E61-76C0-024A-14BD-22EC2588E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320" y="1810512"/>
            <a:ext cx="8029227" cy="389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57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46214B-9C8A-AAEB-67C6-1C6113FFC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4" y="19498"/>
            <a:ext cx="9840686" cy="644627"/>
          </a:xfrm>
        </p:spPr>
        <p:txBody>
          <a:bodyPr/>
          <a:lstStyle/>
          <a:p>
            <a:r>
              <a:rPr lang="en-US" dirty="0"/>
              <a:t>excel STRUCTURE</a:t>
            </a:r>
            <a:endParaRPr lang="en-DK" dirty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57D7355A-C5D4-91AC-1524-59F52A2ADDEB}"/>
              </a:ext>
            </a:extLst>
          </p:cNvPr>
          <p:cNvSpPr txBox="1">
            <a:spLocks/>
          </p:cNvSpPr>
          <p:nvPr/>
        </p:nvSpPr>
        <p:spPr>
          <a:xfrm>
            <a:off x="105374" y="581962"/>
            <a:ext cx="7239009" cy="1678653"/>
          </a:xfrm>
          <a:prstGeom prst="rect">
            <a:avLst/>
          </a:prstGeom>
          <a:solidFill>
            <a:srgbClr val="ECECEC"/>
          </a:solidFill>
        </p:spPr>
        <p:txBody>
          <a:bodyPr lIns="252000" tIns="252000" rIns="252000" bIns="252000"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/>
              <a:t>Input </a:t>
            </a:r>
            <a:r>
              <a:rPr lang="it-IT" sz="1800" dirty="0" err="1"/>
              <a:t>tables</a:t>
            </a:r>
            <a:r>
              <a:rPr lang="it-IT" sz="1800" dirty="0"/>
              <a:t> of </a:t>
            </a:r>
            <a:r>
              <a:rPr lang="it-IT" sz="1800" dirty="0" err="1"/>
              <a:t>excel</a:t>
            </a:r>
            <a:r>
              <a:rPr lang="it-IT" sz="1800" dirty="0"/>
              <a:t> can be </a:t>
            </a:r>
            <a:r>
              <a:rPr lang="it-IT" sz="1800" dirty="0" err="1"/>
              <a:t>filled</a:t>
            </a:r>
            <a:r>
              <a:rPr lang="it-IT" sz="1800" dirty="0"/>
              <a:t> with </a:t>
            </a:r>
            <a:r>
              <a:rPr lang="it-IT" sz="1800" b="1" dirty="0"/>
              <a:t>data </a:t>
            </a:r>
            <a:r>
              <a:rPr lang="it-IT" sz="1800" b="1" dirty="0" err="1"/>
              <a:t>both</a:t>
            </a:r>
            <a:r>
              <a:rPr lang="it-IT" sz="1800" b="1" dirty="0"/>
              <a:t> coming from FAOSTAT and NGHGI</a:t>
            </a:r>
          </a:p>
          <a:p>
            <a:r>
              <a:rPr lang="it-IT" sz="1800" dirty="0"/>
              <a:t>Base file </a:t>
            </a:r>
            <a:r>
              <a:rPr lang="it-IT" sz="1800" b="1" dirty="0"/>
              <a:t>ready for FAO</a:t>
            </a:r>
            <a:r>
              <a:rPr lang="it-IT" sz="1800" dirty="0"/>
              <a:t> data, </a:t>
            </a:r>
            <a:r>
              <a:rPr lang="it-IT" sz="1800" b="1" dirty="0" err="1"/>
              <a:t>adjustment</a:t>
            </a:r>
            <a:r>
              <a:rPr lang="it-IT" sz="1800" dirty="0"/>
              <a:t> </a:t>
            </a:r>
            <a:r>
              <a:rPr lang="it-IT" sz="1800" dirty="0" err="1"/>
              <a:t>needed</a:t>
            </a:r>
            <a:r>
              <a:rPr lang="it-IT" sz="1800" dirty="0"/>
              <a:t> </a:t>
            </a:r>
            <a:r>
              <a:rPr lang="it-IT" sz="1800" b="1" dirty="0"/>
              <a:t>for NGHGI </a:t>
            </a:r>
            <a:r>
              <a:rPr lang="it-IT" sz="1800" dirty="0"/>
              <a:t>format</a:t>
            </a:r>
          </a:p>
          <a:p>
            <a:r>
              <a:rPr lang="it-IT" sz="1800" dirty="0"/>
              <a:t>Three </a:t>
            </a:r>
            <a:r>
              <a:rPr lang="it-IT" sz="1800" dirty="0" err="1"/>
              <a:t>types</a:t>
            </a:r>
            <a:r>
              <a:rPr lang="it-IT" sz="1800" dirty="0"/>
              <a:t> of </a:t>
            </a:r>
            <a:r>
              <a:rPr lang="it-IT" sz="1800" dirty="0" err="1"/>
              <a:t>sheets</a:t>
            </a:r>
            <a:r>
              <a:rPr lang="it-IT" sz="1800" dirty="0"/>
              <a:t>: </a:t>
            </a:r>
            <a:r>
              <a:rPr lang="it-IT" sz="1800" b="1" dirty="0"/>
              <a:t>Input – </a:t>
            </a:r>
            <a:r>
              <a:rPr lang="it-IT" sz="1800" b="1" dirty="0" err="1"/>
              <a:t>Calculation</a:t>
            </a:r>
            <a:r>
              <a:rPr lang="it-IT" sz="1800" b="1" dirty="0"/>
              <a:t> – VEDA Templates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1568BF-B4B4-EE50-AE08-4F150F475809}"/>
              </a:ext>
            </a:extLst>
          </p:cNvPr>
          <p:cNvSpPr txBox="1"/>
          <p:nvPr/>
        </p:nvSpPr>
        <p:spPr>
          <a:xfrm>
            <a:off x="1140555" y="2260615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 INPUT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F88B75-5125-7D57-82F9-B0854D8B12AB}"/>
              </a:ext>
            </a:extLst>
          </p:cNvPr>
          <p:cNvSpPr/>
          <p:nvPr/>
        </p:nvSpPr>
        <p:spPr>
          <a:xfrm>
            <a:off x="124761" y="2607462"/>
            <a:ext cx="3027001" cy="41368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B06203F-AA6A-56CC-DFF8-6FAF51ABA36F}"/>
              </a:ext>
            </a:extLst>
          </p:cNvPr>
          <p:cNvSpPr/>
          <p:nvPr/>
        </p:nvSpPr>
        <p:spPr>
          <a:xfrm>
            <a:off x="329607" y="5341018"/>
            <a:ext cx="2597285" cy="131631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(FIXED)</a:t>
            </a:r>
          </a:p>
          <a:p>
            <a:pPr algn="ctr"/>
            <a:r>
              <a:rPr lang="it-IT" dirty="0" err="1"/>
              <a:t>Emission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 CH4</a:t>
            </a:r>
          </a:p>
          <a:p>
            <a:pPr algn="ctr"/>
            <a:r>
              <a:rPr lang="it-IT" dirty="0" err="1"/>
              <a:t>Emission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 N2O</a:t>
            </a:r>
          </a:p>
          <a:p>
            <a:pPr algn="ctr"/>
            <a:r>
              <a:rPr lang="it-IT" dirty="0" err="1"/>
              <a:t>Irrigation</a:t>
            </a:r>
            <a:r>
              <a:rPr lang="it-IT" dirty="0"/>
              <a:t> Shares</a:t>
            </a:r>
            <a:endParaRPr lang="en-US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9E75ADB-B2BC-CBDF-A03A-2C374806E0A0}"/>
              </a:ext>
            </a:extLst>
          </p:cNvPr>
          <p:cNvSpPr/>
          <p:nvPr/>
        </p:nvSpPr>
        <p:spPr>
          <a:xfrm>
            <a:off x="339618" y="3632604"/>
            <a:ext cx="2597285" cy="16387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(FAO)</a:t>
            </a:r>
          </a:p>
          <a:p>
            <a:pPr algn="ctr"/>
            <a:r>
              <a:rPr lang="it-IT" dirty="0"/>
              <a:t>Input data – Area</a:t>
            </a:r>
          </a:p>
          <a:p>
            <a:pPr algn="ctr"/>
            <a:r>
              <a:rPr lang="it-IT" dirty="0"/>
              <a:t>Input data – Crops</a:t>
            </a:r>
          </a:p>
          <a:p>
            <a:pPr algn="ctr"/>
            <a:r>
              <a:rPr lang="it-IT" dirty="0"/>
              <a:t>Input data - </a:t>
            </a:r>
            <a:r>
              <a:rPr lang="it-IT" dirty="0" err="1"/>
              <a:t>Livestock</a:t>
            </a:r>
            <a:br>
              <a:rPr lang="it-IT" dirty="0"/>
            </a:br>
            <a:r>
              <a:rPr lang="it-IT" dirty="0"/>
              <a:t>Input data - </a:t>
            </a:r>
            <a:r>
              <a:rPr lang="it-IT" dirty="0" err="1"/>
              <a:t>Forest</a:t>
            </a:r>
            <a:endParaRPr lang="en-US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F9F299-D34C-95A0-05CD-C7147449EA1C}"/>
              </a:ext>
            </a:extLst>
          </p:cNvPr>
          <p:cNvSpPr/>
          <p:nvPr/>
        </p:nvSpPr>
        <p:spPr>
          <a:xfrm>
            <a:off x="339618" y="2706197"/>
            <a:ext cx="2597285" cy="8395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(FAO/NGHGI)</a:t>
            </a:r>
          </a:p>
          <a:p>
            <a:pPr algn="ctr"/>
            <a:r>
              <a:rPr lang="it-IT" dirty="0"/>
              <a:t>Input data – </a:t>
            </a:r>
            <a:r>
              <a:rPr lang="it-IT" dirty="0" err="1"/>
              <a:t>Emissions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885CF0-F6E4-E1BC-2CAA-2275B28E7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889" y="508096"/>
            <a:ext cx="5198663" cy="3701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F30528-8549-1E89-4DBC-54F419050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707" y="2629947"/>
            <a:ext cx="4906364" cy="4170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5BAAE406-451F-400A-5B2C-A092C7DA87AB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2936903" y="4451969"/>
            <a:ext cx="1322996" cy="1210061"/>
          </a:xfrm>
          <a:prstGeom prst="curvedConnector3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981B4ACC-B41E-66BC-2B5F-E711A7B22D5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366751" y="4347279"/>
            <a:ext cx="1449421" cy="1412482"/>
          </a:xfrm>
          <a:prstGeom prst="curvedConnector3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1DBD584-24B3-21C6-BD59-98AC503AF0FA}"/>
              </a:ext>
            </a:extLst>
          </p:cNvPr>
          <p:cNvSpPr txBox="1"/>
          <p:nvPr/>
        </p:nvSpPr>
        <p:spPr>
          <a:xfrm>
            <a:off x="10243225" y="5897245"/>
            <a:ext cx="956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FAO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963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2F1CA9-6521-3572-6DCC-74569DC83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502"/>
          <a:stretch/>
        </p:blipFill>
        <p:spPr>
          <a:xfrm>
            <a:off x="3945782" y="3632604"/>
            <a:ext cx="7239009" cy="2790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D46214B-9C8A-AAEB-67C6-1C6113FFC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4" y="19498"/>
            <a:ext cx="9840686" cy="644627"/>
          </a:xfrm>
        </p:spPr>
        <p:txBody>
          <a:bodyPr/>
          <a:lstStyle/>
          <a:p>
            <a:r>
              <a:rPr lang="en-US" dirty="0"/>
              <a:t>excel STRUCTURE</a:t>
            </a:r>
            <a:endParaRPr lang="en-DK" dirty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57D7355A-C5D4-91AC-1524-59F52A2ADDEB}"/>
              </a:ext>
            </a:extLst>
          </p:cNvPr>
          <p:cNvSpPr txBox="1">
            <a:spLocks/>
          </p:cNvSpPr>
          <p:nvPr/>
        </p:nvSpPr>
        <p:spPr>
          <a:xfrm>
            <a:off x="124761" y="669542"/>
            <a:ext cx="4787639" cy="1678653"/>
          </a:xfrm>
          <a:prstGeom prst="rect">
            <a:avLst/>
          </a:prstGeom>
          <a:solidFill>
            <a:srgbClr val="ECECEC"/>
          </a:solidFill>
        </p:spPr>
        <p:txBody>
          <a:bodyPr lIns="252000" tIns="252000" rIns="252000" bIns="252000"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/>
              <a:t>Input </a:t>
            </a:r>
            <a:r>
              <a:rPr lang="it-IT" sz="1800" dirty="0" err="1"/>
              <a:t>tables</a:t>
            </a:r>
            <a:r>
              <a:rPr lang="it-IT" sz="1800" dirty="0"/>
              <a:t> of </a:t>
            </a:r>
            <a:r>
              <a:rPr lang="it-IT" sz="1800" dirty="0" err="1"/>
              <a:t>excel</a:t>
            </a:r>
            <a:r>
              <a:rPr lang="it-IT" sz="1800" dirty="0"/>
              <a:t> can be </a:t>
            </a:r>
            <a:r>
              <a:rPr lang="it-IT" sz="1800" dirty="0" err="1"/>
              <a:t>filled</a:t>
            </a:r>
            <a:r>
              <a:rPr lang="it-IT" sz="1800" dirty="0"/>
              <a:t> with data </a:t>
            </a:r>
            <a:r>
              <a:rPr lang="it-IT" sz="1800" dirty="0" err="1"/>
              <a:t>both</a:t>
            </a:r>
            <a:r>
              <a:rPr lang="it-IT" sz="1800" dirty="0"/>
              <a:t> coming from FAOSTAT and NGHGI</a:t>
            </a:r>
          </a:p>
          <a:p>
            <a:r>
              <a:rPr lang="it-IT" sz="1800" dirty="0"/>
              <a:t>Base file ready for FAO data, </a:t>
            </a:r>
            <a:r>
              <a:rPr lang="it-IT" sz="1800" dirty="0" err="1"/>
              <a:t>adjustment</a:t>
            </a:r>
            <a:r>
              <a:rPr lang="it-IT" sz="1800" dirty="0"/>
              <a:t> </a:t>
            </a:r>
            <a:r>
              <a:rPr lang="it-IT" sz="1800" dirty="0" err="1"/>
              <a:t>needed</a:t>
            </a:r>
            <a:r>
              <a:rPr lang="it-IT" sz="1800" dirty="0"/>
              <a:t> for NGHGI format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1568BF-B4B4-EE50-AE08-4F150F475809}"/>
              </a:ext>
            </a:extLst>
          </p:cNvPr>
          <p:cNvSpPr txBox="1"/>
          <p:nvPr/>
        </p:nvSpPr>
        <p:spPr>
          <a:xfrm>
            <a:off x="1140555" y="2260615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 INPUT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F88B75-5125-7D57-82F9-B0854D8B12AB}"/>
              </a:ext>
            </a:extLst>
          </p:cNvPr>
          <p:cNvSpPr/>
          <p:nvPr/>
        </p:nvSpPr>
        <p:spPr>
          <a:xfrm>
            <a:off x="124761" y="2607462"/>
            <a:ext cx="3027001" cy="41368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B06203F-AA6A-56CC-DFF8-6FAF51ABA36F}"/>
              </a:ext>
            </a:extLst>
          </p:cNvPr>
          <p:cNvSpPr/>
          <p:nvPr/>
        </p:nvSpPr>
        <p:spPr>
          <a:xfrm>
            <a:off x="329607" y="5341018"/>
            <a:ext cx="2597285" cy="131631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(FIXED)</a:t>
            </a:r>
          </a:p>
          <a:p>
            <a:pPr algn="ctr"/>
            <a:r>
              <a:rPr lang="it-IT" dirty="0" err="1"/>
              <a:t>Emission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 CH4</a:t>
            </a:r>
          </a:p>
          <a:p>
            <a:pPr algn="ctr"/>
            <a:r>
              <a:rPr lang="it-IT" dirty="0" err="1"/>
              <a:t>Emission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 N2O</a:t>
            </a:r>
          </a:p>
          <a:p>
            <a:pPr algn="ctr"/>
            <a:r>
              <a:rPr lang="it-IT" dirty="0" err="1"/>
              <a:t>Irrigation</a:t>
            </a:r>
            <a:r>
              <a:rPr lang="it-IT" dirty="0"/>
              <a:t> Shares</a:t>
            </a:r>
            <a:endParaRPr lang="en-US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9E75ADB-B2BC-CBDF-A03A-2C374806E0A0}"/>
              </a:ext>
            </a:extLst>
          </p:cNvPr>
          <p:cNvSpPr/>
          <p:nvPr/>
        </p:nvSpPr>
        <p:spPr>
          <a:xfrm>
            <a:off x="339618" y="3632604"/>
            <a:ext cx="2597285" cy="16387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(FAO)</a:t>
            </a:r>
          </a:p>
          <a:p>
            <a:pPr algn="ctr"/>
            <a:r>
              <a:rPr lang="it-IT" dirty="0"/>
              <a:t>Input data – Area</a:t>
            </a:r>
          </a:p>
          <a:p>
            <a:pPr algn="ctr"/>
            <a:r>
              <a:rPr lang="it-IT" dirty="0"/>
              <a:t>Input data – Crops</a:t>
            </a:r>
          </a:p>
          <a:p>
            <a:pPr algn="ctr"/>
            <a:r>
              <a:rPr lang="it-IT" dirty="0"/>
              <a:t>Input data - </a:t>
            </a:r>
            <a:r>
              <a:rPr lang="it-IT" dirty="0" err="1"/>
              <a:t>Livestock</a:t>
            </a:r>
            <a:br>
              <a:rPr lang="it-IT" dirty="0"/>
            </a:br>
            <a:r>
              <a:rPr lang="it-IT" dirty="0"/>
              <a:t>Input data - </a:t>
            </a:r>
            <a:r>
              <a:rPr lang="it-IT" dirty="0" err="1"/>
              <a:t>Forest</a:t>
            </a:r>
            <a:endParaRPr lang="en-US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F9F299-D34C-95A0-05CD-C7147449EA1C}"/>
              </a:ext>
            </a:extLst>
          </p:cNvPr>
          <p:cNvSpPr/>
          <p:nvPr/>
        </p:nvSpPr>
        <p:spPr>
          <a:xfrm>
            <a:off x="339618" y="2706197"/>
            <a:ext cx="2597285" cy="8395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(FAO/NGHGI)</a:t>
            </a:r>
          </a:p>
          <a:p>
            <a:pPr algn="ctr"/>
            <a:r>
              <a:rPr lang="it-IT" dirty="0"/>
              <a:t>Input data – </a:t>
            </a:r>
            <a:r>
              <a:rPr lang="it-IT" dirty="0" err="1"/>
              <a:t>Emissions</a:t>
            </a:r>
            <a:endParaRPr lang="en-US" dirty="0"/>
          </a:p>
        </p:txBody>
      </p: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5BAAE406-451F-400A-5B2C-A092C7DA87AB}"/>
              </a:ext>
            </a:extLst>
          </p:cNvPr>
          <p:cNvCxnSpPr>
            <a:cxnSpLocks/>
            <a:stCxn id="36" idx="3"/>
            <a:endCxn id="6" idx="1"/>
          </p:cNvCxnSpPr>
          <p:nvPr/>
        </p:nvCxnSpPr>
        <p:spPr>
          <a:xfrm>
            <a:off x="2936903" y="3125995"/>
            <a:ext cx="1008879" cy="1902022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981B4ACC-B41E-66BC-2B5F-E711A7B22D5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714408" y="3200004"/>
            <a:ext cx="1343599" cy="896920"/>
          </a:xfrm>
          <a:prstGeom prst="curvedConnector3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BDB8926-8E79-4DFE-AE13-955073843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502" y="664125"/>
            <a:ext cx="6200775" cy="2219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25F84F-D5DD-4495-A68F-8E37AED06EC7}"/>
              </a:ext>
            </a:extLst>
          </p:cNvPr>
          <p:cNvSpPr txBox="1"/>
          <p:nvPr/>
        </p:nvSpPr>
        <p:spPr>
          <a:xfrm>
            <a:off x="3690032" y="2742957"/>
            <a:ext cx="1430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NGHGI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638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5">
            <a:extLst>
              <a:ext uri="{FF2B5EF4-FFF2-40B4-BE49-F238E27FC236}">
                <a16:creationId xmlns:a16="http://schemas.microsoft.com/office/drawing/2014/main" id="{D5421DFC-8B7D-D130-B8F5-7FCFA0C0CD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9435652" y="2212445"/>
            <a:ext cx="2523963" cy="464555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D46214B-9C8A-AAEB-67C6-1C6113FFC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61" y="46037"/>
            <a:ext cx="9840686" cy="644627"/>
          </a:xfrm>
        </p:spPr>
        <p:txBody>
          <a:bodyPr/>
          <a:lstStyle/>
          <a:p>
            <a:r>
              <a:rPr lang="en-US" dirty="0"/>
              <a:t>excel STRUCTURE</a:t>
            </a:r>
            <a:endParaRPr lang="en-DK" dirty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57D7355A-C5D4-91AC-1524-59F52A2ADDEB}"/>
              </a:ext>
            </a:extLst>
          </p:cNvPr>
          <p:cNvSpPr txBox="1">
            <a:spLocks/>
          </p:cNvSpPr>
          <p:nvPr/>
        </p:nvSpPr>
        <p:spPr>
          <a:xfrm>
            <a:off x="19462" y="524556"/>
            <a:ext cx="11704057" cy="1731010"/>
          </a:xfrm>
          <a:prstGeom prst="rect">
            <a:avLst/>
          </a:prstGeom>
          <a:solidFill>
            <a:srgbClr val="ECECEC"/>
          </a:solidFill>
        </p:spPr>
        <p:txBody>
          <a:bodyPr lIns="252000" tIns="252000" rIns="252000" bIns="252000"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Some Excel spreadsheets are used to gather inputs and convert them into an intermediate format (e.g., Calc - Land Area, Calc - Land Emissions), while others are designed to calculate data that is directly useful for VEDA (e.g., Calc - Crops).</a:t>
            </a:r>
          </a:p>
          <a:p>
            <a:r>
              <a:rPr lang="en-US" sz="2000" dirty="0"/>
              <a:t>Some spreadsheets are specific to a single sector (e.g., </a:t>
            </a:r>
            <a:r>
              <a:rPr lang="en-US" sz="2000" i="1" dirty="0"/>
              <a:t>Calc - Forests</a:t>
            </a:r>
            <a:r>
              <a:rPr lang="en-US" sz="2000" dirty="0"/>
              <a:t>, </a:t>
            </a:r>
            <a:r>
              <a:rPr lang="en-US" sz="2000" i="1" dirty="0"/>
              <a:t>Calc - Crops</a:t>
            </a:r>
            <a:r>
              <a:rPr lang="en-US" sz="2000" dirty="0"/>
              <a:t>, </a:t>
            </a:r>
            <a:r>
              <a:rPr lang="en-US" sz="2000" i="1" dirty="0"/>
              <a:t>Calc - Livestock</a:t>
            </a:r>
            <a:r>
              <a:rPr lang="en-US" sz="2000" dirty="0"/>
              <a:t>), while others provide data for multiple sectors simultaneously (e.g., </a:t>
            </a:r>
            <a:r>
              <a:rPr lang="en-US" sz="2000" i="1" dirty="0"/>
              <a:t>Calc - Water</a:t>
            </a:r>
            <a:r>
              <a:rPr lang="en-US" sz="2000" dirty="0"/>
              <a:t>).</a:t>
            </a:r>
            <a:endParaRPr lang="it-IT" sz="1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88A19C-1372-8A29-E3B0-7068491A8D61}"/>
              </a:ext>
            </a:extLst>
          </p:cNvPr>
          <p:cNvSpPr/>
          <p:nvPr/>
        </p:nvSpPr>
        <p:spPr>
          <a:xfrm>
            <a:off x="124761" y="2652009"/>
            <a:ext cx="5218042" cy="413685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940B5B-C1BD-283C-35E2-07C98FCA3177}"/>
              </a:ext>
            </a:extLst>
          </p:cNvPr>
          <p:cNvSpPr txBox="1"/>
          <p:nvPr/>
        </p:nvSpPr>
        <p:spPr>
          <a:xfrm>
            <a:off x="1937089" y="2282677"/>
            <a:ext cx="159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CALCULATIONS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421760B-AFCB-30C7-DD52-A1F7E8B6A10F}"/>
              </a:ext>
            </a:extLst>
          </p:cNvPr>
          <p:cNvSpPr/>
          <p:nvPr/>
        </p:nvSpPr>
        <p:spPr>
          <a:xfrm>
            <a:off x="276638" y="5016050"/>
            <a:ext cx="2173452" cy="690664"/>
          </a:xfrm>
          <a:prstGeom prst="round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/>
              <a:t>Calc</a:t>
            </a:r>
            <a:r>
              <a:rPr lang="it-IT" b="1" dirty="0"/>
              <a:t> - </a:t>
            </a:r>
            <a:r>
              <a:rPr lang="it-IT" b="1" dirty="0" err="1"/>
              <a:t>Livestock</a:t>
            </a:r>
            <a:endParaRPr lang="en-US" b="1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B6978B5-1BE1-2A7C-E61A-017934ED27F8}"/>
              </a:ext>
            </a:extLst>
          </p:cNvPr>
          <p:cNvSpPr/>
          <p:nvPr/>
        </p:nvSpPr>
        <p:spPr>
          <a:xfrm>
            <a:off x="2897668" y="2822597"/>
            <a:ext cx="2215584" cy="690664"/>
          </a:xfrm>
          <a:prstGeom prst="round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/>
              <a:t>Calc</a:t>
            </a:r>
            <a:r>
              <a:rPr lang="it-IT" b="1" dirty="0"/>
              <a:t> – Land </a:t>
            </a:r>
            <a:r>
              <a:rPr lang="it-IT" b="1" dirty="0" err="1"/>
              <a:t>emissions</a:t>
            </a:r>
            <a:endParaRPr lang="en-US" b="1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2499484-7909-3756-B423-738B8939C8EB}"/>
              </a:ext>
            </a:extLst>
          </p:cNvPr>
          <p:cNvSpPr/>
          <p:nvPr/>
        </p:nvSpPr>
        <p:spPr>
          <a:xfrm>
            <a:off x="278289" y="4069312"/>
            <a:ext cx="2094853" cy="690664"/>
          </a:xfrm>
          <a:prstGeom prst="round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/>
              <a:t>Calc</a:t>
            </a:r>
            <a:r>
              <a:rPr lang="it-IT" b="1" dirty="0"/>
              <a:t> – </a:t>
            </a:r>
            <a:r>
              <a:rPr lang="it-IT" b="1" dirty="0" err="1"/>
              <a:t>Forests</a:t>
            </a:r>
            <a:endParaRPr lang="en-US" b="1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EA01F50-0C76-FA02-B34B-59B8DB75B948}"/>
              </a:ext>
            </a:extLst>
          </p:cNvPr>
          <p:cNvSpPr/>
          <p:nvPr/>
        </p:nvSpPr>
        <p:spPr>
          <a:xfrm>
            <a:off x="2918734" y="4877436"/>
            <a:ext cx="2173452" cy="690664"/>
          </a:xfrm>
          <a:prstGeom prst="round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/>
              <a:t>Calc</a:t>
            </a:r>
            <a:r>
              <a:rPr lang="it-IT" b="1" dirty="0"/>
              <a:t> – Water</a:t>
            </a:r>
            <a:endParaRPr lang="en-US" b="1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F1B302F-0688-91D7-559C-ADA13A8DAA73}"/>
              </a:ext>
            </a:extLst>
          </p:cNvPr>
          <p:cNvSpPr/>
          <p:nvPr/>
        </p:nvSpPr>
        <p:spPr>
          <a:xfrm>
            <a:off x="442024" y="3015328"/>
            <a:ext cx="1857278" cy="690664"/>
          </a:xfrm>
          <a:prstGeom prst="round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/>
              <a:t>Calc</a:t>
            </a:r>
            <a:r>
              <a:rPr lang="it-IT" b="1" dirty="0"/>
              <a:t> – Land area</a:t>
            </a:r>
            <a:endParaRPr lang="en-US" b="1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124890D-8641-C57E-6D3F-7799B96D379D}"/>
              </a:ext>
            </a:extLst>
          </p:cNvPr>
          <p:cNvSpPr/>
          <p:nvPr/>
        </p:nvSpPr>
        <p:spPr>
          <a:xfrm>
            <a:off x="2949022" y="3922926"/>
            <a:ext cx="2122866" cy="690664"/>
          </a:xfrm>
          <a:prstGeom prst="round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/>
              <a:t>Calc</a:t>
            </a:r>
            <a:r>
              <a:rPr lang="it-IT" b="1" dirty="0"/>
              <a:t> - Crops</a:t>
            </a:r>
            <a:endParaRPr lang="en-US" b="1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77AC4AE-C71F-357B-22EF-1CC9E1058E9D}"/>
              </a:ext>
            </a:extLst>
          </p:cNvPr>
          <p:cNvSpPr/>
          <p:nvPr/>
        </p:nvSpPr>
        <p:spPr>
          <a:xfrm>
            <a:off x="1695304" y="5831947"/>
            <a:ext cx="2507435" cy="690664"/>
          </a:xfrm>
          <a:prstGeom prst="round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/>
              <a:t>Calc</a:t>
            </a:r>
            <a:r>
              <a:rPr lang="it-IT" b="1" dirty="0"/>
              <a:t> – Others..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6AFA991D-F3CF-97E8-FD18-F3E744F76995}"/>
                  </a:ext>
                </a:extLst>
              </p:cNvPr>
              <p:cNvSpPr/>
              <p:nvPr/>
            </p:nvSpPr>
            <p:spPr>
              <a:xfrm>
                <a:off x="5811447" y="2591787"/>
                <a:ext cx="3506560" cy="1031840"/>
              </a:xfrm>
              <a:prstGeom prst="roundRect">
                <a:avLst/>
              </a:prstGeom>
              <a:solidFill>
                <a:srgbClr val="7030A0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kern="10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𝐶𝑟𝑜𝑝</m:t>
                      </m:r>
                      <m:r>
                        <a:rPr lang="en-US" sz="1400" i="1" kern="10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1400" i="1" kern="10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𝑌𝑖𝑒𝑙𝑑</m:t>
                      </m:r>
                      <m:r>
                        <a:rPr lang="en-US" sz="1400" i="1" kern="10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 </m:t>
                      </m:r>
                    </m:oMath>
                  </m:oMathPara>
                </a14:m>
                <a:endParaRPr lang="en-US" sz="14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𝐶𝐴𝑃</m:t>
                      </m:r>
                      <m:r>
                        <a:rPr lang="en-US" sz="11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11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𝐴𝐶</m:t>
                      </m:r>
                      <m:sSub>
                        <m:sSubPr>
                          <m:ctrlPr>
                            <a:rPr lang="en-US" sz="11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1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sz="11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𝑐𝑟𝑜𝑝</m:t>
                          </m:r>
                          <m:d>
                            <m:dPr>
                              <m:ctrlPr>
                                <a:rPr lang="en-US" sz="11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1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𝑖</m:t>
                              </m:r>
                            </m:e>
                          </m:d>
                        </m:sub>
                      </m:sSub>
                      <m:r>
                        <a:rPr lang="en-US" sz="11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𝑃𝑟𝑜𝑑𝑢𝑐𝑡𝑖𝑜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𝑐𝑟𝑜𝑝</m:t>
                              </m:r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𝑀𝑡𝑜𝑛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𝐴𝑟𝑒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𝑐𝑟𝑜𝑝</m:t>
                              </m:r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𝐾h𝑎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en-US" sz="18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6AFA991D-F3CF-97E8-FD18-F3E744F769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447" y="2591787"/>
                <a:ext cx="3506560" cy="103184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A70D5365-3DCB-5C64-5232-17B7AC4C10EF}"/>
                  </a:ext>
                </a:extLst>
              </p:cNvPr>
              <p:cNvSpPr/>
              <p:nvPr/>
            </p:nvSpPr>
            <p:spPr>
              <a:xfrm>
                <a:off x="5811447" y="3973211"/>
                <a:ext cx="5095091" cy="1124022"/>
              </a:xfrm>
              <a:prstGeom prst="roundRect">
                <a:avLst/>
              </a:prstGeom>
              <a:solidFill>
                <a:srgbClr val="7030A0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𝑊𝑎𝑡𝑒𝑟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𝑈𝑠𝑒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it-IT" sz="1200" dirty="0"/>
              </a:p>
              <a:p>
                <a:endParaRPr lang="en-US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𝑐𝑟𝑜𝑝</m:t>
                          </m:r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𝑡𝑜𝑛</m:t>
                              </m:r>
                            </m:den>
                          </m:f>
                        </m:e>
                      </m:d>
                      <m:r>
                        <a:rPr lang="en-US" sz="1200" i="1">
                          <a:latin typeface="Cambria Math" panose="02040503050406030204" pitchFamily="18" charset="0"/>
                        </a:rPr>
                        <m:t>=(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𝐼𝑟𝑟𝑖𝑔𝑎𝑡𝑖𝑜𝑛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𝐶𝑜𝑛𝑠𝑢𝑚𝑝𝑡𝑖𝑜𝑛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 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𝐼𝑟𝑟𝑖𝑔𝑎𝑡𝑒𝑑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𝑎𝑟𝑒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𝑐𝑟𝑜𝑝</m:t>
                              </m:r>
                              <m:d>
                                <m:d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sub>
                          </m:s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𝐾h𝑎</m:t>
                              </m:r>
                            </m:e>
                          </m:d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</a:rPr>
                        <m:t>)∗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𝐶𝐴𝑃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𝐴𝐶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𝑐𝑟𝑜𝑝</m:t>
                              </m:r>
                              <m:d>
                                <m:d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sub>
                          </m:s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A70D5365-3DCB-5C64-5232-17B7AC4C10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447" y="3973211"/>
                <a:ext cx="5095091" cy="112402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304A55BF-0C71-844A-CCA1-232ECE6B119F}"/>
                  </a:ext>
                </a:extLst>
              </p:cNvPr>
              <p:cNvSpPr/>
              <p:nvPr/>
            </p:nvSpPr>
            <p:spPr>
              <a:xfrm>
                <a:off x="6394764" y="5386705"/>
                <a:ext cx="5328755" cy="1246991"/>
              </a:xfrm>
              <a:prstGeom prst="roundRect">
                <a:avLst/>
              </a:prstGeom>
              <a:solidFill>
                <a:srgbClr val="7030A0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𝐸𝑚𝑖𝑠𝑠𝑖𝑜𝑛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𝐹𝑎𝑐𝑡𝑜𝑟</m:t>
                      </m:r>
                      <m:sSub>
                        <m:sSub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𝐶𝐻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4,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𝐶𝑂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sz="1200" b="0" i="1" dirty="0">
                  <a:latin typeface="Cambria Math" panose="02040503050406030204" pitchFamily="18" charset="0"/>
                </a:endParaRPr>
              </a:p>
              <a:p>
                <a:endParaRPr lang="it-IT" sz="12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sSub>
                            <m:sSubPr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𝑐𝑟𝑜𝑝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sSub>
                                <m:sSubPr>
                                  <m:ctrlP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  <m:t>𝑒𝑚</m:t>
                                  </m:r>
                                  <m:d>
                                    <m:dPr>
                                      <m:ctrlPr>
                                        <a:rPr lang="it-IT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1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d>
                                </m:sub>
                              </m:sSub>
                            </m:num>
                            <m:den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𝑡𝑜𝑛</m:t>
                              </m:r>
                            </m:den>
                          </m:f>
                        </m:e>
                      </m:d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𝐸𝑚𝑖𝑠𝑠𝑖𝑜𝑛</m:t>
                              </m:r>
                              <m:sSub>
                                <m:sSubPr>
                                  <m:ctrlP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  <m:sSub>
                                    <m:sSubPr>
                                      <m:ctrlPr>
                                        <a:rPr lang="it-IT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it-IT" sz="1400" i="1">
                                          <a:latin typeface="Cambria Math" panose="02040503050406030204" pitchFamily="18" charset="0"/>
                                        </a:rPr>
                                        <m:t>𝑒𝑚</m:t>
                                      </m:r>
                                      <m:d>
                                        <m:dPr>
                                          <m:ctrlPr>
                                            <a:rPr lang="it-IT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it-IT" sz="14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𝐴𝑟𝑒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𝑐𝑟𝑜𝑝</m:t>
                                  </m:r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𝐾h𝑎</m:t>
                              </m:r>
                            </m:den>
                          </m:f>
                        </m:e>
                      </m:d>
                      <m:r>
                        <a:rPr lang="en-US" sz="1400" i="1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𝐶𝐴𝑃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𝐴𝐶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𝑐𝑟𝑜𝑝</m:t>
                              </m:r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304A55BF-0C71-844A-CCA1-232ECE6B11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4764" y="5386705"/>
                <a:ext cx="5328755" cy="124699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18ED261B-CAA3-54EA-C873-3BB966D73C84}"/>
              </a:ext>
            </a:extLst>
          </p:cNvPr>
          <p:cNvCxnSpPr>
            <a:cxnSpLocks/>
            <a:stCxn id="28" idx="3"/>
            <a:endCxn id="30" idx="1"/>
          </p:cNvCxnSpPr>
          <p:nvPr/>
        </p:nvCxnSpPr>
        <p:spPr>
          <a:xfrm>
            <a:off x="5071888" y="4268258"/>
            <a:ext cx="1322876" cy="1741943"/>
          </a:xfrm>
          <a:prstGeom prst="curvedConnector3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0F832A15-F1A5-7A39-3CED-B378F65A9BC5}"/>
              </a:ext>
            </a:extLst>
          </p:cNvPr>
          <p:cNvCxnSpPr>
            <a:cxnSpLocks/>
            <a:stCxn id="28" idx="3"/>
            <a:endCxn id="17" idx="1"/>
          </p:cNvCxnSpPr>
          <p:nvPr/>
        </p:nvCxnSpPr>
        <p:spPr>
          <a:xfrm flipV="1">
            <a:off x="5071888" y="3107707"/>
            <a:ext cx="739559" cy="1160551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679B03A2-056C-7835-7E8F-5F5D4A950B5F}"/>
              </a:ext>
            </a:extLst>
          </p:cNvPr>
          <p:cNvCxnSpPr>
            <a:cxnSpLocks/>
            <a:stCxn id="27" idx="3"/>
            <a:endCxn id="24" idx="1"/>
          </p:cNvCxnSpPr>
          <p:nvPr/>
        </p:nvCxnSpPr>
        <p:spPr>
          <a:xfrm flipV="1">
            <a:off x="2299302" y="3167929"/>
            <a:ext cx="598366" cy="192731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or: Curved 70">
            <a:extLst>
              <a:ext uri="{FF2B5EF4-FFF2-40B4-BE49-F238E27FC236}">
                <a16:creationId xmlns:a16="http://schemas.microsoft.com/office/drawing/2014/main" id="{FB5426C3-B07B-B54F-AFC4-91A4EEE95F0E}"/>
              </a:ext>
            </a:extLst>
          </p:cNvPr>
          <p:cNvCxnSpPr>
            <a:cxnSpLocks/>
            <a:stCxn id="26" idx="3"/>
            <a:endCxn id="20" idx="1"/>
          </p:cNvCxnSpPr>
          <p:nvPr/>
        </p:nvCxnSpPr>
        <p:spPr>
          <a:xfrm flipV="1">
            <a:off x="5092186" y="4535222"/>
            <a:ext cx="719261" cy="687546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or: Curved 96">
            <a:extLst>
              <a:ext uri="{FF2B5EF4-FFF2-40B4-BE49-F238E27FC236}">
                <a16:creationId xmlns:a16="http://schemas.microsoft.com/office/drawing/2014/main" id="{473720B8-D9C5-2161-FA55-51CAB0EAD3A1}"/>
              </a:ext>
            </a:extLst>
          </p:cNvPr>
          <p:cNvCxnSpPr>
            <a:cxnSpLocks/>
            <a:stCxn id="24" idx="2"/>
            <a:endCxn id="28" idx="0"/>
          </p:cNvCxnSpPr>
          <p:nvPr/>
        </p:nvCxnSpPr>
        <p:spPr>
          <a:xfrm rot="16200000" flipH="1">
            <a:off x="3803125" y="3715595"/>
            <a:ext cx="409665" cy="4995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or: Curved 99">
            <a:extLst>
              <a:ext uri="{FF2B5EF4-FFF2-40B4-BE49-F238E27FC236}">
                <a16:creationId xmlns:a16="http://schemas.microsoft.com/office/drawing/2014/main" id="{20E4B4EE-B1B4-C282-6E53-694DACD7A09C}"/>
              </a:ext>
            </a:extLst>
          </p:cNvPr>
          <p:cNvCxnSpPr>
            <a:cxnSpLocks/>
            <a:stCxn id="27" idx="3"/>
            <a:endCxn id="28" idx="1"/>
          </p:cNvCxnSpPr>
          <p:nvPr/>
        </p:nvCxnSpPr>
        <p:spPr>
          <a:xfrm>
            <a:off x="2299302" y="3360660"/>
            <a:ext cx="649720" cy="907598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AD9C2B3A-DE1D-D394-B71A-BDFFA4F3614C}"/>
              </a:ext>
            </a:extLst>
          </p:cNvPr>
          <p:cNvSpPr/>
          <p:nvPr/>
        </p:nvSpPr>
        <p:spPr>
          <a:xfrm>
            <a:off x="9735815" y="2933000"/>
            <a:ext cx="1902188" cy="58025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Crops</a:t>
            </a:r>
            <a:endParaRPr lang="en-US" b="1" dirty="0"/>
          </a:p>
        </p:txBody>
      </p:sp>
      <p:cxnSp>
        <p:nvCxnSpPr>
          <p:cNvPr id="120" name="Connector: Curved 119">
            <a:extLst>
              <a:ext uri="{FF2B5EF4-FFF2-40B4-BE49-F238E27FC236}">
                <a16:creationId xmlns:a16="http://schemas.microsoft.com/office/drawing/2014/main" id="{7C0744A4-DEF7-3232-7548-58BC360E50EA}"/>
              </a:ext>
            </a:extLst>
          </p:cNvPr>
          <p:cNvCxnSpPr>
            <a:cxnSpLocks/>
            <a:stCxn id="17" idx="3"/>
            <a:endCxn id="118" idx="1"/>
          </p:cNvCxnSpPr>
          <p:nvPr/>
        </p:nvCxnSpPr>
        <p:spPr>
          <a:xfrm>
            <a:off x="9318007" y="3107707"/>
            <a:ext cx="417808" cy="115423"/>
          </a:xfrm>
          <a:prstGeom prst="curvedConnector3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or: Curved 121">
            <a:extLst>
              <a:ext uri="{FF2B5EF4-FFF2-40B4-BE49-F238E27FC236}">
                <a16:creationId xmlns:a16="http://schemas.microsoft.com/office/drawing/2014/main" id="{25097E9C-0C0C-617B-F77E-E688681F795F}"/>
              </a:ext>
            </a:extLst>
          </p:cNvPr>
          <p:cNvCxnSpPr>
            <a:cxnSpLocks/>
            <a:stCxn id="20" idx="0"/>
            <a:endCxn id="118" idx="2"/>
          </p:cNvCxnSpPr>
          <p:nvPr/>
        </p:nvCxnSpPr>
        <p:spPr>
          <a:xfrm rot="5400000" flipH="1" flipV="1">
            <a:off x="9292975" y="2579277"/>
            <a:ext cx="459952" cy="2327916"/>
          </a:xfrm>
          <a:prstGeom prst="curvedConnector3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or: Curved 131">
            <a:extLst>
              <a:ext uri="{FF2B5EF4-FFF2-40B4-BE49-F238E27FC236}">
                <a16:creationId xmlns:a16="http://schemas.microsoft.com/office/drawing/2014/main" id="{50D5AC31-1686-D8FF-B766-A985E2185FE8}"/>
              </a:ext>
            </a:extLst>
          </p:cNvPr>
          <p:cNvCxnSpPr>
            <a:cxnSpLocks/>
          </p:cNvCxnSpPr>
          <p:nvPr/>
        </p:nvCxnSpPr>
        <p:spPr>
          <a:xfrm rot="16200000" flipV="1">
            <a:off x="10276725" y="4143072"/>
            <a:ext cx="1873446" cy="613819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087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AA8C7-C475-6747-BFCF-CFF342071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300" y="2588518"/>
            <a:ext cx="10834700" cy="1439999"/>
          </a:xfrm>
        </p:spPr>
        <p:txBody>
          <a:bodyPr/>
          <a:lstStyle/>
          <a:p>
            <a:r>
              <a:rPr lang="en-US" dirty="0"/>
              <a:t>AFOLU RESULTS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7213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46214B-9C8A-AAEB-67C6-1C6113FFC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4" y="19498"/>
            <a:ext cx="9840686" cy="644627"/>
          </a:xfrm>
        </p:spPr>
        <p:txBody>
          <a:bodyPr/>
          <a:lstStyle/>
          <a:p>
            <a:r>
              <a:rPr lang="en-US" dirty="0"/>
              <a:t>AFOLU RESULTS</a:t>
            </a:r>
            <a:endParaRPr lang="en-DK" dirty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57D7355A-C5D4-91AC-1524-59F52A2ADDEB}"/>
              </a:ext>
            </a:extLst>
          </p:cNvPr>
          <p:cNvSpPr txBox="1">
            <a:spLocks/>
          </p:cNvSpPr>
          <p:nvPr/>
        </p:nvSpPr>
        <p:spPr>
          <a:xfrm>
            <a:off x="6819089" y="194553"/>
            <a:ext cx="5000017" cy="5690681"/>
          </a:xfrm>
          <a:prstGeom prst="rect">
            <a:avLst/>
          </a:prstGeom>
          <a:solidFill>
            <a:srgbClr val="ECECEC"/>
          </a:solidFill>
        </p:spPr>
        <p:txBody>
          <a:bodyPr lIns="252000" tIns="252000" rIns="252000" bIns="252000"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dirty="0"/>
              <a:t>Role of forests (-17,000 </a:t>
            </a:r>
            <a:r>
              <a:rPr lang="en-US" sz="1800" dirty="0" err="1"/>
              <a:t>KtCO₂eq</a:t>
            </a:r>
            <a:r>
              <a:rPr lang="en-US" sz="1800" dirty="0"/>
              <a:t>), which remains constant throughout the years, is hidden for the sake of clarity.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Global reduction of total CO2 of 1600 </a:t>
            </a:r>
            <a:r>
              <a:rPr lang="en-US" sz="1800" dirty="0" err="1"/>
              <a:t>KtCO₂eq</a:t>
            </a:r>
            <a:r>
              <a:rPr lang="en-US" sz="1800" dirty="0"/>
              <a:t>, mainly driven by manure mitigation and organic cropping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Almost negligible contribution of Harvested Wood Products (HWP) -, despite all the modelling effort.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C70B69-2959-CD3C-6DE9-8555A7E5B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18" y="1114139"/>
            <a:ext cx="6385560" cy="46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28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46214B-9C8A-AAEB-67C6-1C6113FFC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4" y="19498"/>
            <a:ext cx="9840686" cy="644627"/>
          </a:xfrm>
        </p:spPr>
        <p:txBody>
          <a:bodyPr/>
          <a:lstStyle/>
          <a:p>
            <a:r>
              <a:rPr lang="en-US" dirty="0"/>
              <a:t>AFOLU RESULTS</a:t>
            </a:r>
            <a:endParaRPr lang="en-DK" dirty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57D7355A-C5D4-91AC-1524-59F52A2ADDEB}"/>
              </a:ext>
            </a:extLst>
          </p:cNvPr>
          <p:cNvSpPr txBox="1">
            <a:spLocks/>
          </p:cNvSpPr>
          <p:nvPr/>
        </p:nvSpPr>
        <p:spPr>
          <a:xfrm>
            <a:off x="105374" y="559611"/>
            <a:ext cx="5544764" cy="1903977"/>
          </a:xfrm>
          <a:prstGeom prst="rect">
            <a:avLst/>
          </a:prstGeom>
          <a:solidFill>
            <a:srgbClr val="ECECEC"/>
          </a:solidFill>
        </p:spPr>
        <p:txBody>
          <a:bodyPr lIns="252000" tIns="252000" rIns="252000" bIns="252000"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dirty="0" err="1"/>
              <a:t>Acquaponic</a:t>
            </a:r>
            <a:r>
              <a:rPr lang="en-US" sz="1800" dirty="0"/>
              <a:t> and Greenhouse do not find space in this sector (due to Swedish peculiar situation)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Strong limitation in the crop sector decarbonization due to physical constraints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4459F1-AC55-2840-1E75-B5A4D8DE9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02" y="2556353"/>
            <a:ext cx="4884915" cy="4282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3015D6-81DF-F5A5-653D-814541901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641" y="134192"/>
            <a:ext cx="5215818" cy="4213279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E89A5BA-A1FD-E1C6-E077-899F75E03612}"/>
              </a:ext>
            </a:extLst>
          </p:cNvPr>
          <p:cNvSpPr txBox="1">
            <a:spLocks/>
          </p:cNvSpPr>
          <p:nvPr/>
        </p:nvSpPr>
        <p:spPr>
          <a:xfrm>
            <a:off x="5650138" y="4489327"/>
            <a:ext cx="6061964" cy="1903977"/>
          </a:xfrm>
          <a:prstGeom prst="rect">
            <a:avLst/>
          </a:prstGeom>
          <a:solidFill>
            <a:srgbClr val="ECECEC"/>
          </a:solidFill>
        </p:spPr>
        <p:txBody>
          <a:bodyPr lIns="252000" tIns="252000" rIns="252000" bIns="252000"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dirty="0"/>
              <a:t>If livestock is net-zeroed alone, stronger space for decarbonization with respect to a global constraint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Anaerobic Digestion limited due to economic reasons</a:t>
            </a:r>
          </a:p>
        </p:txBody>
      </p:sp>
    </p:spTree>
    <p:extLst>
      <p:ext uri="{BB962C8B-B14F-4D97-AF65-F5344CB8AC3E}">
        <p14:creationId xmlns:p14="http://schemas.microsoft.com/office/powerpoint/2010/main" val="1370020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46214B-9C8A-AAEB-67C6-1C6113FFC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4" y="19498"/>
            <a:ext cx="9840686" cy="644627"/>
          </a:xfrm>
        </p:spPr>
        <p:txBody>
          <a:bodyPr/>
          <a:lstStyle/>
          <a:p>
            <a:r>
              <a:rPr lang="en-US" dirty="0"/>
              <a:t>AFOLU RESULTS</a:t>
            </a:r>
            <a:endParaRPr lang="en-DK" dirty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57D7355A-C5D4-91AC-1524-59F52A2ADDEB}"/>
              </a:ext>
            </a:extLst>
          </p:cNvPr>
          <p:cNvSpPr txBox="1">
            <a:spLocks/>
          </p:cNvSpPr>
          <p:nvPr/>
        </p:nvSpPr>
        <p:spPr>
          <a:xfrm>
            <a:off x="105374" y="664125"/>
            <a:ext cx="5544764" cy="1415104"/>
          </a:xfrm>
          <a:prstGeom prst="rect">
            <a:avLst/>
          </a:prstGeom>
          <a:solidFill>
            <a:srgbClr val="ECECEC"/>
          </a:solidFill>
        </p:spPr>
        <p:txBody>
          <a:bodyPr lIns="252000" tIns="252000" rIns="252000" bIns="252000"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dirty="0"/>
              <a:t>Organic crop limited by the available land, considering that forest cannot be changes and a fraction is left for biodiversity purposes 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E89A5BA-A1FD-E1C6-E077-899F75E03612}"/>
              </a:ext>
            </a:extLst>
          </p:cNvPr>
          <p:cNvSpPr txBox="1">
            <a:spLocks/>
          </p:cNvSpPr>
          <p:nvPr/>
        </p:nvSpPr>
        <p:spPr>
          <a:xfrm>
            <a:off x="5650138" y="4778772"/>
            <a:ext cx="6178696" cy="1614532"/>
          </a:xfrm>
          <a:prstGeom prst="rect">
            <a:avLst/>
          </a:prstGeom>
          <a:solidFill>
            <a:srgbClr val="ECECEC"/>
          </a:solidFill>
        </p:spPr>
        <p:txBody>
          <a:bodyPr lIns="252000" tIns="252000" rIns="252000" bIns="252000"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dirty="0"/>
              <a:t>Baseline shifts from farming to grazing livestock due to fictitious price applied on water (1e-10)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Net0 moves to anaerobic digestion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95E98A-24A1-5C47-4721-E0408595E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23" y="2304090"/>
            <a:ext cx="5329336" cy="43704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A67B18-2853-394D-A7B7-046F2ACBB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943" y="341811"/>
            <a:ext cx="5220585" cy="426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8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AA8C7-C475-6747-BFCF-CFF342071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the MODEL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252308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46F3C-ED40-4D8F-9BA7-D077AE86E877}"/>
              </a:ext>
            </a:extLst>
          </p:cNvPr>
          <p:cNvSpPr txBox="1">
            <a:spLocks/>
          </p:cNvSpPr>
          <p:nvPr/>
        </p:nvSpPr>
        <p:spPr>
          <a:xfrm>
            <a:off x="193951" y="193454"/>
            <a:ext cx="4004826" cy="4173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DK" b="1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2B8DBC-952E-727D-9148-9AFBBED522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2671" y="1021404"/>
            <a:ext cx="3687385" cy="481519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/>
              <a:t>AFOLU technology and commodities must be modelled in </a:t>
            </a:r>
            <a:r>
              <a:rPr lang="en-US" sz="1800" b="1" dirty="0"/>
              <a:t>coherence with FAO</a:t>
            </a:r>
            <a:r>
              <a:rPr lang="en-US" sz="1800" dirty="0"/>
              <a:t> data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AFOLU emissions must be accounted in </a:t>
            </a:r>
            <a:r>
              <a:rPr lang="en-US" sz="1800" b="1" dirty="0"/>
              <a:t>coherence with IPCC </a:t>
            </a:r>
            <a:r>
              <a:rPr lang="en-US" sz="1800" dirty="0"/>
              <a:t>classification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The model must ensure </a:t>
            </a:r>
            <a:r>
              <a:rPr lang="en-US" sz="1800" b="1" dirty="0"/>
              <a:t>integrability</a:t>
            </a:r>
            <a:r>
              <a:rPr lang="en-US" sz="1800" dirty="0"/>
              <a:t> with existing TIMES models</a:t>
            </a:r>
            <a:endParaRPr lang="en-DK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F6ED7E-8677-30CD-A236-18BC72EC7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51" y="259568"/>
            <a:ext cx="9840686" cy="516623"/>
          </a:xfrm>
        </p:spPr>
        <p:txBody>
          <a:bodyPr/>
          <a:lstStyle/>
          <a:p>
            <a:r>
              <a:rPr lang="en-DK" dirty="0"/>
              <a:t>GENERAL FRAMEWORK</a:t>
            </a:r>
          </a:p>
        </p:txBody>
      </p:sp>
      <p:pic>
        <p:nvPicPr>
          <p:cNvPr id="5" name="Picture 4" descr="A screen shot of a diagram&#10;&#10;Description automatically generated">
            <a:extLst>
              <a:ext uri="{FF2B5EF4-FFF2-40B4-BE49-F238E27FC236}">
                <a16:creationId xmlns:a16="http://schemas.microsoft.com/office/drawing/2014/main" id="{4D7829D1-24F8-9579-7F51-8983B1A800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920" y="1021404"/>
            <a:ext cx="7253116" cy="489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0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46214B-9C8A-AAEB-67C6-1C6113FFC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017" y="80423"/>
            <a:ext cx="5937965" cy="420891"/>
          </a:xfrm>
        </p:spPr>
        <p:txBody>
          <a:bodyPr/>
          <a:lstStyle/>
          <a:p>
            <a:r>
              <a:rPr lang="en-US" dirty="0"/>
              <a:t>MODEL STRUCTURE - overall</a:t>
            </a:r>
            <a:endParaRPr lang="en-DK" dirty="0"/>
          </a:p>
        </p:txBody>
      </p:sp>
      <p:pic>
        <p:nvPicPr>
          <p:cNvPr id="3" name="Picture 2" descr="A diagram of a company&#10;&#10;Description automatically generated with medium confidence">
            <a:extLst>
              <a:ext uri="{FF2B5EF4-FFF2-40B4-BE49-F238E27FC236}">
                <a16:creationId xmlns:a16="http://schemas.microsoft.com/office/drawing/2014/main" id="{5D5E179F-C178-D685-8B5C-D3A0A0E1EC5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29" y="501314"/>
            <a:ext cx="9790106" cy="628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68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46214B-9C8A-AAEB-67C6-1C6113FFC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10941"/>
            <a:ext cx="8715983" cy="420891"/>
          </a:xfrm>
        </p:spPr>
        <p:txBody>
          <a:bodyPr/>
          <a:lstStyle/>
          <a:p>
            <a:r>
              <a:rPr lang="en-US" dirty="0"/>
              <a:t>MODEL STRUCTURE – SINGLE COMPONENT</a:t>
            </a:r>
            <a:endParaRPr lang="en-DK" dirty="0"/>
          </a:p>
        </p:txBody>
      </p:sp>
      <p:pic>
        <p:nvPicPr>
          <p:cNvPr id="2" name="Picture 1" descr="A screen shot of a computer&#10;&#10;Description automatically generated">
            <a:extLst>
              <a:ext uri="{FF2B5EF4-FFF2-40B4-BE49-F238E27FC236}">
                <a16:creationId xmlns:a16="http://schemas.microsoft.com/office/drawing/2014/main" id="{6EABDADA-EE24-DD2C-059F-E2296453F5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55" y="631832"/>
            <a:ext cx="8960844" cy="543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93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3564E-710B-7757-9891-F1661D4B5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483" y="914401"/>
            <a:ext cx="4833896" cy="1039308"/>
          </a:xfrm>
        </p:spPr>
        <p:txBody>
          <a:bodyPr anchor="ctr"/>
          <a:lstStyle/>
          <a:p>
            <a:pPr marL="228594" marR="0" lvl="0" indent="-228594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accounted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input commodity</a:t>
            </a:r>
          </a:p>
          <a:p>
            <a:pPr marL="228594" marR="0" lvl="0" indent="-228594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directly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accounted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A1C076BA-CB9E-F6A2-9AA8-ADF21A4A27AB}"/>
              </a:ext>
            </a:extLst>
          </p:cNvPr>
          <p:cNvSpPr txBox="1">
            <a:spLocks/>
          </p:cNvSpPr>
          <p:nvPr/>
        </p:nvSpPr>
        <p:spPr>
          <a:xfrm>
            <a:off x="6332065" y="4924875"/>
            <a:ext cx="5344156" cy="1192084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Wingdings" panose="05000000000000000000" pitchFamily="2" charset="2"/>
              <a:buChar char="v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50"/>
              </a:buClr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v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v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D7A5A79-EADE-E485-8B00-BEFD0CF852A1}"/>
              </a:ext>
            </a:extLst>
          </p:cNvPr>
          <p:cNvSpPr txBox="1">
            <a:spLocks/>
          </p:cNvSpPr>
          <p:nvPr/>
        </p:nvSpPr>
        <p:spPr>
          <a:xfrm>
            <a:off x="6096000" y="4436855"/>
            <a:ext cx="5554824" cy="1761432"/>
          </a:xfrm>
          <a:prstGeom prst="rect">
            <a:avLst/>
          </a:prstGeom>
          <a:solidFill>
            <a:srgbClr val="ECECEC"/>
          </a:solidFill>
        </p:spPr>
        <p:txBody>
          <a:bodyPr lIns="252000" tIns="252000" rIns="252000" bIns="252000"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 defTabSz="914377">
              <a:lnSpc>
                <a:spcPct val="150000"/>
              </a:lnSpc>
              <a:buClr>
                <a:srgbClr val="002060"/>
              </a:buClr>
              <a:buFont typeface="Wingdings" panose="05000000000000000000" pitchFamily="2" charset="2"/>
              <a:buChar char="v"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Output: Demand,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Manure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(energy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content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Emissions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594" marR="0" lvl="0" indent="-228594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satisfied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bioenergy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into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power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sector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105B2461-7A4C-0A00-2D23-601F5D4AD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83" y="3019535"/>
            <a:ext cx="5911987" cy="3178752"/>
          </a:xfrm>
          <a:prstGeom prst="rect">
            <a:avLst/>
          </a:prstGeom>
        </p:spPr>
      </p:pic>
      <p:pic>
        <p:nvPicPr>
          <p:cNvPr id="4" name="Picture 3" descr="A diagram of a diagram&#10;&#10;Description automatically generated">
            <a:extLst>
              <a:ext uri="{FF2B5EF4-FFF2-40B4-BE49-F238E27FC236}">
                <a16:creationId xmlns:a16="http://schemas.microsoft.com/office/drawing/2014/main" id="{0DA655DA-121A-4E4F-2D58-4D6F17A16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031" y="0"/>
            <a:ext cx="6503374" cy="4035161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8020C340-3119-5237-C6E1-EDB4FA77A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719" y="59919"/>
            <a:ext cx="7876450" cy="599794"/>
          </a:xfrm>
        </p:spPr>
        <p:txBody>
          <a:bodyPr/>
          <a:lstStyle/>
          <a:p>
            <a:r>
              <a:rPr lang="en-US" dirty="0"/>
              <a:t>Livestock Modelling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834175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3564E-710B-7757-9891-F1661D4B5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7907" y="1204111"/>
            <a:ext cx="4412344" cy="4867848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US" dirty="0"/>
              <a:t>For each livestock species, there exist different technological options</a:t>
            </a:r>
          </a:p>
          <a:p>
            <a:pPr>
              <a:lnSpc>
                <a:spcPct val="150000"/>
              </a:lnSpc>
            </a:pPr>
            <a:r>
              <a:rPr lang="en-US" dirty="0"/>
              <a:t>User specify share of tech use by scenario hypothesis</a:t>
            </a:r>
          </a:p>
          <a:p>
            <a:pPr>
              <a:lnSpc>
                <a:spcPct val="150000"/>
              </a:lnSpc>
            </a:pPr>
            <a:r>
              <a:rPr lang="en-US" dirty="0"/>
              <a:t>These options generate different outputs of livestock and manure with higher outputs for farming</a:t>
            </a:r>
          </a:p>
          <a:p>
            <a:pPr>
              <a:lnSpc>
                <a:spcPct val="150000"/>
              </a:lnSpc>
            </a:pPr>
            <a:r>
              <a:rPr lang="en-US" dirty="0"/>
              <a:t>Actually, no land is considered directly or indirectly used by livestock, since its consumption is embedded in the other sectors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F1A97C-0F51-588C-7847-C6F11401B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714" y="101175"/>
            <a:ext cx="9840686" cy="1325563"/>
          </a:xfrm>
        </p:spPr>
        <p:txBody>
          <a:bodyPr/>
          <a:lstStyle/>
          <a:p>
            <a:r>
              <a:rPr lang="en-US" dirty="0"/>
              <a:t>Livestock options</a:t>
            </a:r>
            <a:endParaRPr lang="en-DK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960AB9-7E35-A347-B7B2-E1A10E9A7573}"/>
              </a:ext>
            </a:extLst>
          </p:cNvPr>
          <p:cNvGrpSpPr/>
          <p:nvPr/>
        </p:nvGrpSpPr>
        <p:grpSpPr>
          <a:xfrm>
            <a:off x="7001750" y="1563045"/>
            <a:ext cx="4038552" cy="1891693"/>
            <a:chOff x="1000300" y="1665508"/>
            <a:chExt cx="4038552" cy="189169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EA3860-E051-F812-9D61-EAD80BAC3A04}"/>
                </a:ext>
              </a:extLst>
            </p:cNvPr>
            <p:cNvSpPr txBox="1"/>
            <p:nvPr/>
          </p:nvSpPr>
          <p:spPr>
            <a:xfrm>
              <a:off x="1894507" y="1665508"/>
              <a:ext cx="13356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</a:rPr>
                <a:t>Grassland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C7DF39-EC63-19B0-4A18-8BFC20A92A4F}"/>
                </a:ext>
              </a:extLst>
            </p:cNvPr>
            <p:cNvSpPr txBox="1"/>
            <p:nvPr/>
          </p:nvSpPr>
          <p:spPr>
            <a:xfrm>
              <a:off x="3338979" y="2494976"/>
              <a:ext cx="1106585" cy="877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i="1">
                  <a:solidFill>
                    <a:schemeClr val="bg1"/>
                  </a:solidFill>
                </a:rPr>
                <a:t>Water Use</a:t>
              </a:r>
            </a:p>
            <a:p>
              <a:pPr>
                <a:lnSpc>
                  <a:spcPct val="150000"/>
                </a:lnSpc>
              </a:pPr>
              <a:r>
                <a:rPr lang="it-IT" i="1">
                  <a:solidFill>
                    <a:schemeClr val="bg1"/>
                  </a:solidFill>
                </a:rPr>
                <a:t>Emissions</a:t>
              </a:r>
              <a:endParaRPr lang="en-US" i="1">
                <a:solidFill>
                  <a:schemeClr val="bg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B5D6797-B10A-E468-DC6A-629C2E80D9EF}"/>
                </a:ext>
              </a:extLst>
            </p:cNvPr>
            <p:cNvSpPr/>
            <p:nvPr/>
          </p:nvSpPr>
          <p:spPr>
            <a:xfrm>
              <a:off x="4753630" y="2635919"/>
              <a:ext cx="285222" cy="267327"/>
            </a:xfrm>
            <a:prstGeom prst="ellipse">
              <a:avLst/>
            </a:prstGeom>
            <a:solidFill>
              <a:srgbClr val="2DDB3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718879-6B28-8159-BF4A-6FD28942DC0C}"/>
                </a:ext>
              </a:extLst>
            </p:cNvPr>
            <p:cNvSpPr/>
            <p:nvPr/>
          </p:nvSpPr>
          <p:spPr>
            <a:xfrm>
              <a:off x="4753630" y="3054088"/>
              <a:ext cx="285222" cy="26732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0" name="Picture 2" descr="Field - Free nature icons">
              <a:extLst>
                <a:ext uri="{FF2B5EF4-FFF2-40B4-BE49-F238E27FC236}">
                  <a16:creationId xmlns:a16="http://schemas.microsoft.com/office/drawing/2014/main" id="{EF756491-58BE-3FDF-F6E7-7CE4756D1A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300" y="2235868"/>
              <a:ext cx="1321333" cy="1321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496B16-3BD2-783E-77ED-DA9FA649D6A9}"/>
              </a:ext>
            </a:extLst>
          </p:cNvPr>
          <p:cNvGrpSpPr/>
          <p:nvPr/>
        </p:nvGrpSpPr>
        <p:grpSpPr>
          <a:xfrm>
            <a:off x="7001750" y="3983182"/>
            <a:ext cx="4072650" cy="1947125"/>
            <a:chOff x="7163493" y="1579798"/>
            <a:chExt cx="4072650" cy="194712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81FE160-E642-545E-8032-670865EFAF19}"/>
                </a:ext>
              </a:extLst>
            </p:cNvPr>
            <p:cNvSpPr txBox="1"/>
            <p:nvPr/>
          </p:nvSpPr>
          <p:spPr>
            <a:xfrm>
              <a:off x="8157306" y="1579798"/>
              <a:ext cx="11460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</a:rPr>
                <a:t>Farming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0B6F1B-6478-973B-19FE-429B6E7ACFC7}"/>
                </a:ext>
              </a:extLst>
            </p:cNvPr>
            <p:cNvSpPr txBox="1"/>
            <p:nvPr/>
          </p:nvSpPr>
          <p:spPr>
            <a:xfrm>
              <a:off x="9473998" y="2494976"/>
              <a:ext cx="1106585" cy="877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i="1">
                  <a:solidFill>
                    <a:schemeClr val="bg1"/>
                  </a:solidFill>
                </a:rPr>
                <a:t>Water Use</a:t>
              </a:r>
            </a:p>
            <a:p>
              <a:pPr>
                <a:lnSpc>
                  <a:spcPct val="150000"/>
                </a:lnSpc>
              </a:pPr>
              <a:r>
                <a:rPr lang="it-IT" i="1">
                  <a:solidFill>
                    <a:schemeClr val="bg1"/>
                  </a:solidFill>
                </a:rPr>
                <a:t>Emissions</a:t>
              </a:r>
              <a:endParaRPr lang="en-US" i="1">
                <a:solidFill>
                  <a:schemeClr val="bg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8D1CD3E-E2D1-FAD8-A00A-39380038C441}"/>
                </a:ext>
              </a:extLst>
            </p:cNvPr>
            <p:cNvSpPr/>
            <p:nvPr/>
          </p:nvSpPr>
          <p:spPr>
            <a:xfrm>
              <a:off x="10950921" y="2635919"/>
              <a:ext cx="285222" cy="26732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186B218-0D91-C079-DB46-262C9FCFEA02}"/>
                </a:ext>
              </a:extLst>
            </p:cNvPr>
            <p:cNvSpPr/>
            <p:nvPr/>
          </p:nvSpPr>
          <p:spPr>
            <a:xfrm>
              <a:off x="10950921" y="3054088"/>
              <a:ext cx="285222" cy="267327"/>
            </a:xfrm>
            <a:prstGeom prst="ellipse">
              <a:avLst/>
            </a:prstGeom>
            <a:solidFill>
              <a:schemeClr val="accent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6" name="Picture 2" descr="Farm - Free farming and gardening icons">
              <a:extLst>
                <a:ext uri="{FF2B5EF4-FFF2-40B4-BE49-F238E27FC236}">
                  <a16:creationId xmlns:a16="http://schemas.microsoft.com/office/drawing/2014/main" id="{6232E381-0110-2C5B-66E0-9BFBC8F6A9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3493" y="2096101"/>
              <a:ext cx="1430822" cy="1430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1396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3564E-710B-7757-9891-F1661D4B52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6147" y="651027"/>
            <a:ext cx="4412344" cy="1761432"/>
          </a:xfrm>
        </p:spPr>
        <p:txBody>
          <a:bodyPr anchor="ctr"/>
          <a:lstStyle/>
          <a:p>
            <a:pPr marL="228594" marR="0" lvl="0" indent="-228594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accounted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input commodity</a:t>
            </a:r>
          </a:p>
          <a:p>
            <a:pPr marL="228594" marR="0" lvl="0" indent="-228594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accounted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capacity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594" marR="0" lvl="0" indent="-228594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Output: Demand, Energy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Emissions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17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EF985C76-F543-FBF1-7A61-3735DF4F73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2728990"/>
            <a:ext cx="6578387" cy="3387969"/>
          </a:xfrm>
          <a:prstGeom prst="rect">
            <a:avLst/>
          </a:prstGeom>
        </p:spPr>
      </p:pic>
      <p:pic>
        <p:nvPicPr>
          <p:cNvPr id="19" name="Picture 18" descr="A diagram of a system&#10;&#10;Description automatically generated">
            <a:extLst>
              <a:ext uri="{FF2B5EF4-FFF2-40B4-BE49-F238E27FC236}">
                <a16:creationId xmlns:a16="http://schemas.microsoft.com/office/drawing/2014/main" id="{124F4F7B-0462-7661-1882-22CEEFCC77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971" y="0"/>
            <a:ext cx="5124750" cy="4319550"/>
          </a:xfrm>
          <a:prstGeom prst="rect">
            <a:avLst/>
          </a:prstGeom>
        </p:spPr>
      </p:pic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A1C076BA-CB9E-F6A2-9AA8-ADF21A4A27AB}"/>
              </a:ext>
            </a:extLst>
          </p:cNvPr>
          <p:cNvSpPr txBox="1">
            <a:spLocks/>
          </p:cNvSpPr>
          <p:nvPr/>
        </p:nvSpPr>
        <p:spPr>
          <a:xfrm>
            <a:off x="6332065" y="4924875"/>
            <a:ext cx="5344156" cy="1192084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Wingdings" panose="05000000000000000000" pitchFamily="2" charset="2"/>
              <a:buChar char="v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50"/>
              </a:buClr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v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v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D7A5A79-EADE-E485-8B00-BEFD0CF852A1}"/>
              </a:ext>
            </a:extLst>
          </p:cNvPr>
          <p:cNvSpPr txBox="1">
            <a:spLocks/>
          </p:cNvSpPr>
          <p:nvPr/>
        </p:nvSpPr>
        <p:spPr>
          <a:xfrm>
            <a:off x="7154174" y="4640201"/>
            <a:ext cx="4412344" cy="1761432"/>
          </a:xfrm>
          <a:prstGeom prst="rect">
            <a:avLst/>
          </a:prstGeom>
          <a:solidFill>
            <a:srgbClr val="ECECEC"/>
          </a:solidFill>
        </p:spPr>
        <p:txBody>
          <a:bodyPr lIns="252000" tIns="252000" rIns="252000" bIns="252000"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satisfied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bioenergy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into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power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sector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CB589-FFDE-6C79-C382-CA55FE4F6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35" y="-11754"/>
            <a:ext cx="9840686" cy="662782"/>
          </a:xfrm>
        </p:spPr>
        <p:txBody>
          <a:bodyPr/>
          <a:lstStyle/>
          <a:p>
            <a:r>
              <a:rPr lang="en-US" dirty="0"/>
              <a:t>CROPS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525466390"/>
      </p:ext>
    </p:extLst>
  </p:cSld>
  <p:clrMapOvr>
    <a:masterClrMapping/>
  </p:clrMapOvr>
</p:sld>
</file>

<file path=ppt/theme/theme1.xml><?xml version="1.0" encoding="utf-8"?>
<a:theme xmlns:a="http://schemas.openxmlformats.org/drawingml/2006/main" name="EML">
  <a:themeElements>
    <a:clrScheme name="Energy Modelling Lab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307C98"/>
      </a:accent1>
      <a:accent2>
        <a:srgbClr val="684470"/>
      </a:accent2>
      <a:accent3>
        <a:srgbClr val="3A6A3D"/>
      </a:accent3>
      <a:accent4>
        <a:srgbClr val="389891"/>
      </a:accent4>
      <a:accent5>
        <a:srgbClr val="C04442"/>
      </a:accent5>
      <a:accent6>
        <a:srgbClr val="EDB109"/>
      </a:accent6>
      <a:hlink>
        <a:srgbClr val="262626"/>
      </a:hlink>
      <a:folHlink>
        <a:srgbClr val="3F3F3F"/>
      </a:folHlink>
    </a:clrScheme>
    <a:fontScheme name="EML - Areal">
      <a:majorFont>
        <a:latin typeface="Arial Black"/>
        <a:ea typeface=""/>
        <a:cs typeface=""/>
      </a:majorFont>
      <a:minorFont>
        <a:latin typeface="Arial Nova Light"/>
        <a:ea typeface=""/>
        <a:cs typeface="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ergy Modelling Lab - Slide template v1.2.potx" id="{5D8E4123-7530-4323-95C4-F47F25DF2A54}" vid="{85C1CDAE-031E-4410-8914-092AE94AA9E2}"/>
    </a:ext>
  </a:extLst>
</a:theme>
</file>

<file path=ppt/theme/theme2.xml><?xml version="1.0" encoding="utf-8"?>
<a:theme xmlns:a="http://schemas.openxmlformats.org/drawingml/2006/main" name="1_EML">
  <a:themeElements>
    <a:clrScheme name="Energy Modelling Lab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307C98"/>
      </a:accent1>
      <a:accent2>
        <a:srgbClr val="684470"/>
      </a:accent2>
      <a:accent3>
        <a:srgbClr val="3A6A3D"/>
      </a:accent3>
      <a:accent4>
        <a:srgbClr val="389891"/>
      </a:accent4>
      <a:accent5>
        <a:srgbClr val="C04442"/>
      </a:accent5>
      <a:accent6>
        <a:srgbClr val="EDB109"/>
      </a:accent6>
      <a:hlink>
        <a:srgbClr val="262626"/>
      </a:hlink>
      <a:folHlink>
        <a:srgbClr val="3F3F3F"/>
      </a:folHlink>
    </a:clrScheme>
    <a:fontScheme name="Abadi Light">
      <a:majorFont>
        <a:latin typeface="Abadi Extra Light"/>
        <a:ea typeface=""/>
        <a:cs typeface=""/>
      </a:majorFont>
      <a:minorFont>
        <a:latin typeface="Abadi Extra Light"/>
        <a:ea typeface=""/>
        <a:cs typeface="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ergy Modelling Lab - Slide template v1.2.potx" id="{5D8E4123-7530-4323-95C4-F47F25DF2A54}" vid="{AE8A909A-25DA-47DF-9660-BD4DFE515105}"/>
    </a:ext>
  </a:extLst>
</a:theme>
</file>

<file path=ppt/theme/theme3.xml><?xml version="1.0" encoding="utf-8"?>
<a:theme xmlns:a="http://schemas.openxmlformats.org/drawingml/2006/main" name="2_EML">
  <a:themeElements>
    <a:clrScheme name="Energy Modelling Lab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307C98"/>
      </a:accent1>
      <a:accent2>
        <a:srgbClr val="684470"/>
      </a:accent2>
      <a:accent3>
        <a:srgbClr val="3A6A3D"/>
      </a:accent3>
      <a:accent4>
        <a:srgbClr val="389891"/>
      </a:accent4>
      <a:accent5>
        <a:srgbClr val="C04442"/>
      </a:accent5>
      <a:accent6>
        <a:srgbClr val="EDB109"/>
      </a:accent6>
      <a:hlink>
        <a:srgbClr val="262626"/>
      </a:hlink>
      <a:folHlink>
        <a:srgbClr val="3F3F3F"/>
      </a:folHlink>
    </a:clrScheme>
    <a:fontScheme name="Abadi Light">
      <a:majorFont>
        <a:latin typeface="Abadi Extra Light"/>
        <a:ea typeface=""/>
        <a:cs typeface=""/>
      </a:majorFont>
      <a:minorFont>
        <a:latin typeface="Abadi Extra Light"/>
        <a:ea typeface=""/>
        <a:cs typeface="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ergy Modelling Lab - Slide template v1.2.potx" id="{5D8E4123-7530-4323-95C4-F47F25DF2A54}" vid="{BD293F42-B654-4681-B466-8D96EFA6680F}"/>
    </a:ext>
  </a:extLst>
</a:theme>
</file>

<file path=ppt/theme/theme4.xml><?xml version="1.0" encoding="utf-8"?>
<a:theme xmlns:a="http://schemas.openxmlformats.org/drawingml/2006/main" name="3_EML">
  <a:themeElements>
    <a:clrScheme name="Energy Modelling Lab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307C98"/>
      </a:accent1>
      <a:accent2>
        <a:srgbClr val="684470"/>
      </a:accent2>
      <a:accent3>
        <a:srgbClr val="3A6A3D"/>
      </a:accent3>
      <a:accent4>
        <a:srgbClr val="389891"/>
      </a:accent4>
      <a:accent5>
        <a:srgbClr val="C04442"/>
      </a:accent5>
      <a:accent6>
        <a:srgbClr val="EDB109"/>
      </a:accent6>
      <a:hlink>
        <a:srgbClr val="262626"/>
      </a:hlink>
      <a:folHlink>
        <a:srgbClr val="3F3F3F"/>
      </a:folHlink>
    </a:clrScheme>
    <a:fontScheme name="Abadi Light">
      <a:majorFont>
        <a:latin typeface="Abadi Extra Light"/>
        <a:ea typeface=""/>
        <a:cs typeface=""/>
      </a:majorFont>
      <a:minorFont>
        <a:latin typeface="Abadi Extra Light"/>
        <a:ea typeface=""/>
        <a:cs typeface="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ergy Modelling Lab - Slide template v1.2.potx" id="{5D8E4123-7530-4323-95C4-F47F25DF2A54}" vid="{DCF5E1B7-F00A-4B50-9CF5-D06E9B07702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ef2f80-48e4-49d2-aa34-66e9d7fcf80f" xsi:nil="true"/>
    <lcf76f155ced4ddcb4097134ff3c332f xmlns="6218e30f-ac19-4e1a-9d42-0577826d988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1E4ED4D6B5344984C5B5CBC1A28781" ma:contentTypeVersion="18" ma:contentTypeDescription="Create a new document." ma:contentTypeScope="" ma:versionID="7391d5fe5ac004ceae8a8cd3bff1b32d">
  <xsd:schema xmlns:xsd="http://www.w3.org/2001/XMLSchema" xmlns:xs="http://www.w3.org/2001/XMLSchema" xmlns:p="http://schemas.microsoft.com/office/2006/metadata/properties" xmlns:ns2="6218e30f-ac19-4e1a-9d42-0577826d9887" xmlns:ns3="9bef2f80-48e4-49d2-aa34-66e9d7fcf80f" targetNamespace="http://schemas.microsoft.com/office/2006/metadata/properties" ma:root="true" ma:fieldsID="7bcc970c22c5ec638bfd6d4e3bf90574" ns2:_="" ns3:_="">
    <xsd:import namespace="6218e30f-ac19-4e1a-9d42-0577826d9887"/>
    <xsd:import namespace="9bef2f80-48e4-49d2-aa34-66e9d7fcf8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18e30f-ac19-4e1a-9d42-0577826d98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f204040-c2d9-4752-8311-1733565d03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ef2f80-48e4-49d2-aa34-66e9d7fcf80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5f612a0-f06c-42b2-8b2c-7517be6a2686}" ma:internalName="TaxCatchAll" ma:showField="CatchAllData" ma:web="9bef2f80-48e4-49d2-aa34-66e9d7fcf8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58B5C6-D061-4D23-A7A0-7FAB1CFD678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64EE925-C846-4D5C-98F9-9C79E3D1E108}">
  <ds:schemaRefs>
    <ds:schemaRef ds:uri="6218e30f-ac19-4e1a-9d42-0577826d9887"/>
    <ds:schemaRef ds:uri="9bef2f80-48e4-49d2-aa34-66e9d7fcf80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3BC47A7-6FC1-428B-AE38-DB0970A996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18e30f-ac19-4e1a-9d42-0577826d9887"/>
    <ds:schemaRef ds:uri="9bef2f80-48e4-49d2-aa34-66e9d7fcf8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Energy Modelling Lab - Slide template v1.2</Template>
  <TotalTime>1156</TotalTime>
  <Words>1352</Words>
  <Application>Microsoft Office PowerPoint</Application>
  <PresentationFormat>Widescreen</PresentationFormat>
  <Paragraphs>260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Abadi Extra Light</vt:lpstr>
      <vt:lpstr>Arial</vt:lpstr>
      <vt:lpstr>Arial Black</vt:lpstr>
      <vt:lpstr>Arial Nova Light</vt:lpstr>
      <vt:lpstr>Calibri</vt:lpstr>
      <vt:lpstr>Cambria Math</vt:lpstr>
      <vt:lpstr>Tahoma</vt:lpstr>
      <vt:lpstr>Wingdings</vt:lpstr>
      <vt:lpstr>EML</vt:lpstr>
      <vt:lpstr>1_EML</vt:lpstr>
      <vt:lpstr>2_EML</vt:lpstr>
      <vt:lpstr>3_EML</vt:lpstr>
      <vt:lpstr>AFOLU MODEL PRESENTATION</vt:lpstr>
      <vt:lpstr>AIM OF THE WORK</vt:lpstr>
      <vt:lpstr>Introduction to the MODEL</vt:lpstr>
      <vt:lpstr>GENERAL FRAMEWORK</vt:lpstr>
      <vt:lpstr>MODEL STRUCTURE - overall</vt:lpstr>
      <vt:lpstr>MODEL STRUCTURE – SINGLE COMPONENT</vt:lpstr>
      <vt:lpstr>Livestock Modelling</vt:lpstr>
      <vt:lpstr>Livestock options</vt:lpstr>
      <vt:lpstr>CROPS</vt:lpstr>
      <vt:lpstr>CROPS</vt:lpstr>
      <vt:lpstr>Pastures &amp; forest</vt:lpstr>
      <vt:lpstr>MANURE MITIGATION OPTIONS</vt:lpstr>
      <vt:lpstr>MANURE MITIGATION OPTIONS</vt:lpstr>
      <vt:lpstr>MANURE MITIGATION OPTIONS</vt:lpstr>
      <vt:lpstr>Introduction to excel workbook</vt:lpstr>
      <vt:lpstr>FUNCTIONAL REQUIREMENTS</vt:lpstr>
      <vt:lpstr>Availability of data</vt:lpstr>
      <vt:lpstr>excel STRUCTURE</vt:lpstr>
      <vt:lpstr>excel STRUCTURE</vt:lpstr>
      <vt:lpstr>excel STRUCTURE</vt:lpstr>
      <vt:lpstr>excel STRUCTURE</vt:lpstr>
      <vt:lpstr>excel STRUCTURE</vt:lpstr>
      <vt:lpstr>AFOLU RESULTS</vt:lpstr>
      <vt:lpstr>AFOLU RESULTS</vt:lpstr>
      <vt:lpstr>AFOLU RESULTS</vt:lpstr>
      <vt:lpstr>AFOLU 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AFOLU Project meetingc</dc:title>
  <dc:creator>Daniele  Mosso</dc:creator>
  <cp:lastModifiedBy>Daniele  Mosso</cp:lastModifiedBy>
  <cp:revision>16</cp:revision>
  <dcterms:created xsi:type="dcterms:W3CDTF">2024-05-07T07:58:04Z</dcterms:created>
  <dcterms:modified xsi:type="dcterms:W3CDTF">2025-04-27T09:28:37Z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0x010100391E4ED4D6B5344984C5B5CBC1A28781</vt:lpwstr>
  </property>
  <property fmtid="{D5CDD505-2E9C-101B-9397-08002B2CF9AE}" pid="3" name="MediaServiceImageTags">
    <vt:lpwstr/>
  </property>
</Properties>
</file>