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  <p:sldId id="488" r:id="rId232"/>
    <p:sldId id="489" r:id="rId233"/>
    <p:sldId id="490" r:id="rId234"/>
    <p:sldId id="491" r:id="rId235"/>
    <p:sldId id="492" r:id="rId236"/>
    <p:sldId id="493" r:id="rId237"/>
    <p:sldId id="494" r:id="rId238"/>
    <p:sldId id="495" r:id="rId239"/>
    <p:sldId id="496" r:id="rId240"/>
    <p:sldId id="497" r:id="rId241"/>
    <p:sldId id="498" r:id="rId242"/>
    <p:sldId id="499" r:id="rId243"/>
    <p:sldId id="500" r:id="rId244"/>
    <p:sldId id="501" r:id="rId245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presProps" Target="pres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982" y="2105684"/>
            <a:ext cx="6725920" cy="409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829958" y="9851663"/>
            <a:ext cx="1924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(dr.bujatti@gmx.at" TargetMode="Externa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mailto:(dr.bujatti@gmx.at" TargetMode="Externa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4967" y="1015413"/>
            <a:ext cx="5777230" cy="8221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55244">
              <a:lnSpc>
                <a:spcPct val="1086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Pleistocene/Holocene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(P/H)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boundary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oceanic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Koefels-</a:t>
            </a:r>
            <a:r>
              <a:rPr sz="1400" dirty="0">
                <a:latin typeface="Calibri"/>
                <a:cs typeface="Calibri"/>
              </a:rPr>
              <a:t>comet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Impact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Series </a:t>
            </a:r>
            <a:r>
              <a:rPr sz="1400" dirty="0">
                <a:latin typeface="Calibri"/>
                <a:cs typeface="Calibri"/>
              </a:rPr>
              <a:t>Scenario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(KISS)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12.850 yrs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Global-</a:t>
            </a:r>
            <a:r>
              <a:rPr sz="1400" dirty="0">
                <a:latin typeface="Calibri"/>
                <a:cs typeface="Calibri"/>
              </a:rPr>
              <a:t>warming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Threshold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Triad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(GTT):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V</a:t>
            </a:r>
            <a:endParaRPr sz="14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latin typeface="Calibri"/>
                <a:cs typeface="Calibri"/>
              </a:rPr>
              <a:t>Michael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Bujatti-Narbeshuber</a:t>
            </a:r>
            <a:endParaRPr sz="14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765"/>
              </a:spcBef>
            </a:pPr>
            <a:r>
              <a:rPr sz="1400" dirty="0">
                <a:latin typeface="Calibri"/>
                <a:cs typeface="Calibri"/>
              </a:rPr>
              <a:t>Intradom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Beratungsgesellschaft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m.b.H.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Vienna,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Austria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1400">
              <a:latin typeface="Calibri"/>
              <a:cs typeface="Calibri"/>
            </a:endParaRPr>
          </a:p>
          <a:p>
            <a:pPr marL="50800" marR="440055">
              <a:lnSpc>
                <a:spcPct val="108600"/>
              </a:lnSpc>
            </a:pP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12,854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± 0.056 ka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(Wolbach,2018)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YDIH,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Younger </a:t>
            </a:r>
            <a:r>
              <a:rPr sz="1400" dirty="0">
                <a:latin typeface="Calibri"/>
                <a:cs typeface="Calibri"/>
              </a:rPr>
              <a:t>Dryas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Impact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Hypothesis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(Firestone,2007,2009;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Moore,2024)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confirmed </a:t>
            </a:r>
            <a:r>
              <a:rPr sz="1400" dirty="0">
                <a:latin typeface="Calibri"/>
                <a:cs typeface="Calibri"/>
              </a:rPr>
              <a:t>original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date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12.850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Continental-</a:t>
            </a:r>
            <a:r>
              <a:rPr sz="1400" dirty="0">
                <a:latin typeface="Calibri"/>
                <a:cs typeface="Calibri"/>
              </a:rPr>
              <a:t>Ice,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CI-KISS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(Bujatti- Narbeshuber,1997b).</a:t>
            </a:r>
            <a:endParaRPr sz="1400">
              <a:latin typeface="Calibri"/>
              <a:cs typeface="Calibri"/>
            </a:endParaRPr>
          </a:p>
          <a:p>
            <a:pPr marL="50800" marR="118745">
              <a:lnSpc>
                <a:spcPct val="108600"/>
              </a:lnSpc>
              <a:spcBef>
                <a:spcPts val="625"/>
              </a:spcBef>
            </a:pPr>
            <a:r>
              <a:rPr sz="1400" dirty="0">
                <a:latin typeface="Calibri"/>
                <a:cs typeface="Calibri"/>
              </a:rPr>
              <a:t>270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earlier,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Mayan Codex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Troano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date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Atlantic-</a:t>
            </a:r>
            <a:r>
              <a:rPr sz="1400" dirty="0">
                <a:latin typeface="Calibri"/>
                <a:cs typeface="Calibri"/>
              </a:rPr>
              <a:t>Ocean,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AO-</a:t>
            </a:r>
            <a:r>
              <a:rPr sz="1400" dirty="0">
                <a:latin typeface="Calibri"/>
                <a:cs typeface="Calibri"/>
              </a:rPr>
              <a:t>KISS</a:t>
            </a:r>
            <a:r>
              <a:rPr sz="1400" spc="-10" dirty="0">
                <a:latin typeface="Calibri"/>
                <a:cs typeface="Calibri"/>
              </a:rPr>
              <a:t> (13.124 </a:t>
            </a:r>
            <a:r>
              <a:rPr sz="1400" dirty="0">
                <a:latin typeface="Calibri"/>
                <a:cs typeface="Calibri"/>
              </a:rPr>
              <a:t>BP),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corroborated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 Laacher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Eruption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(LSE)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impact-volcanism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proxy </a:t>
            </a:r>
            <a:r>
              <a:rPr sz="1400" dirty="0">
                <a:latin typeface="Calibri"/>
                <a:cs typeface="Calibri"/>
              </a:rPr>
              <a:t>date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(Bujatti-Narbeshuber,1997),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now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13.160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(Friedrich,2004;Kromer,2004),</a:t>
            </a:r>
            <a:endParaRPr sz="1400">
              <a:latin typeface="Calibri"/>
              <a:cs typeface="Calibri"/>
            </a:endParaRPr>
          </a:p>
          <a:p>
            <a:pPr marL="50800" marR="84455">
              <a:lnSpc>
                <a:spcPts val="182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13.034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(Van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Raden,2019), 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expanded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Greenland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bipolar</a:t>
            </a:r>
            <a:r>
              <a:rPr sz="1400" spc="-10" dirty="0">
                <a:latin typeface="Calibri"/>
                <a:cs typeface="Calibri"/>
              </a:rPr>
              <a:t> sulfate </a:t>
            </a:r>
            <a:r>
              <a:rPr sz="1400" dirty="0">
                <a:latin typeface="Calibri"/>
                <a:cs typeface="Calibri"/>
              </a:rPr>
              <a:t>(Lin,2022)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Impact-</a:t>
            </a:r>
            <a:r>
              <a:rPr sz="1400" spc="-10" dirty="0">
                <a:latin typeface="Calibri"/>
                <a:cs typeface="Calibri"/>
              </a:rPr>
              <a:t>Volcanism-</a:t>
            </a:r>
            <a:r>
              <a:rPr sz="1400" dirty="0">
                <a:latin typeface="Calibri"/>
                <a:cs typeface="Calibri"/>
              </a:rPr>
              <a:t>Quadruplet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(IVQ).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LSE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marks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 </a:t>
            </a:r>
            <a:r>
              <a:rPr sz="1400" spc="-10" dirty="0">
                <a:latin typeface="Calibri"/>
                <a:cs typeface="Calibri"/>
              </a:rPr>
              <a:t>step- </a:t>
            </a:r>
            <a:r>
              <a:rPr sz="1400" dirty="0">
                <a:latin typeface="Calibri"/>
                <a:cs typeface="Calibri"/>
              </a:rPr>
              <a:t>geomagnetism (Dichiara,2023)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(Gravity-</a:t>
            </a:r>
            <a:r>
              <a:rPr sz="1400" dirty="0">
                <a:latin typeface="Calibri"/>
                <a:cs typeface="Calibri"/>
              </a:rPr>
              <a:t>Greenhouse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Threshold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Transition)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GTT2-warming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“staircase”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where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LSE-IVQ cooling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overwhelmed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10" dirty="0">
                <a:latin typeface="Calibri"/>
                <a:cs typeface="Calibri"/>
              </a:rPr>
              <a:t> H</a:t>
            </a:r>
            <a:r>
              <a:rPr sz="1425" spc="-15" baseline="-20467" dirty="0">
                <a:latin typeface="Calibri"/>
                <a:cs typeface="Calibri"/>
              </a:rPr>
              <a:t>2</a:t>
            </a:r>
            <a:r>
              <a:rPr sz="1400" spc="-10" dirty="0">
                <a:latin typeface="Calibri"/>
                <a:cs typeface="Calibri"/>
              </a:rPr>
              <a:t>0-gravity-</a:t>
            </a:r>
            <a:r>
              <a:rPr sz="1400" dirty="0">
                <a:latin typeface="Calibri"/>
                <a:cs typeface="Calibri"/>
              </a:rPr>
              <a:t>warming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(Nikolov,2024,Jucker,2024).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GTT2 characterizes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Inter-</a:t>
            </a:r>
            <a:endParaRPr sz="1400">
              <a:latin typeface="Calibri"/>
              <a:cs typeface="Calibri"/>
            </a:endParaRPr>
          </a:p>
          <a:p>
            <a:pPr marL="50800" marR="192405">
              <a:lnSpc>
                <a:spcPts val="181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Aleroed-Cold-</a:t>
            </a:r>
            <a:r>
              <a:rPr sz="1400" dirty="0">
                <a:latin typeface="Calibri"/>
                <a:cs typeface="Calibri"/>
              </a:rPr>
              <a:t>Period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(IACP2)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reaching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its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maximum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Holocene-</a:t>
            </a:r>
            <a:r>
              <a:rPr sz="1400" spc="-20" dirty="0">
                <a:latin typeface="Calibri"/>
                <a:cs typeface="Calibri"/>
              </a:rPr>
              <a:t>End- </a:t>
            </a:r>
            <a:r>
              <a:rPr sz="1400" spc="-10" dirty="0">
                <a:latin typeface="Calibri"/>
                <a:cs typeface="Calibri"/>
              </a:rPr>
              <a:t>Aleroed-Temperature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(HEAT) </a:t>
            </a:r>
            <a:r>
              <a:rPr sz="1400" dirty="0">
                <a:latin typeface="Calibri"/>
                <a:cs typeface="Calibri"/>
              </a:rPr>
              <a:t>Melt-</a:t>
            </a:r>
            <a:r>
              <a:rPr sz="1400" spc="-20" dirty="0">
                <a:latin typeface="Calibri"/>
                <a:cs typeface="Calibri"/>
              </a:rPr>
              <a:t>Water-</a:t>
            </a:r>
            <a:r>
              <a:rPr sz="1400" dirty="0">
                <a:latin typeface="Calibri"/>
                <a:cs typeface="Calibri"/>
              </a:rPr>
              <a:t>Pulse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(MWP)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0B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&lt;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6m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step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in</a:t>
            </a:r>
            <a:endParaRPr sz="1400">
              <a:latin typeface="Calibri"/>
              <a:cs typeface="Calibri"/>
            </a:endParaRPr>
          </a:p>
          <a:p>
            <a:pPr marL="50800" marR="71755">
              <a:lnSpc>
                <a:spcPts val="182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sea level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(Bard,2010),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Younger-</a:t>
            </a:r>
            <a:r>
              <a:rPr sz="1400" dirty="0">
                <a:latin typeface="Calibri"/>
                <a:cs typeface="Calibri"/>
              </a:rPr>
              <a:t>Dryas-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Onset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(YDO)</a:t>
            </a:r>
            <a:r>
              <a:rPr sz="1400" spc="-10" dirty="0">
                <a:latin typeface="Calibri"/>
                <a:cs typeface="Calibri"/>
              </a:rPr>
              <a:t> trigger,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later </a:t>
            </a:r>
            <a:r>
              <a:rPr sz="1400" dirty="0">
                <a:latin typeface="Calibri"/>
                <a:cs typeface="Calibri"/>
              </a:rPr>
              <a:t>reinforced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 CI-KISS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(12,854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BP),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supporting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biphasic YD-</a:t>
            </a:r>
            <a:r>
              <a:rPr sz="1400" spc="-10" dirty="0">
                <a:latin typeface="Calibri"/>
                <a:cs typeface="Calibri"/>
              </a:rPr>
              <a:t>cooling </a:t>
            </a:r>
            <a:r>
              <a:rPr sz="1400" dirty="0">
                <a:latin typeface="Calibri"/>
                <a:cs typeface="Calibri"/>
              </a:rPr>
              <a:t>(Max,2022),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warming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MWP1B.</a:t>
            </a:r>
            <a:endParaRPr sz="1400">
              <a:latin typeface="Calibri"/>
              <a:cs typeface="Calibri"/>
            </a:endParaRPr>
          </a:p>
          <a:p>
            <a:pPr marL="50800" marR="43180">
              <a:lnSpc>
                <a:spcPct val="108500"/>
              </a:lnSpc>
              <a:spcBef>
                <a:spcPts val="550"/>
              </a:spcBef>
            </a:pPr>
            <a:r>
              <a:rPr sz="1400" dirty="0">
                <a:latin typeface="Calibri"/>
                <a:cs typeface="Calibri"/>
              </a:rPr>
              <a:t>IACP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evolves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Atlantic-</a:t>
            </a:r>
            <a:r>
              <a:rPr sz="1400" dirty="0">
                <a:latin typeface="Calibri"/>
                <a:cs typeface="Calibri"/>
              </a:rPr>
              <a:t>Ocean </a:t>
            </a:r>
            <a:r>
              <a:rPr sz="1400" spc="-10" dirty="0">
                <a:latin typeface="Calibri"/>
                <a:cs typeface="Calibri"/>
              </a:rPr>
              <a:t>(AO-</a:t>
            </a:r>
            <a:r>
              <a:rPr sz="1400" dirty="0">
                <a:latin typeface="Calibri"/>
                <a:cs typeface="Calibri"/>
              </a:rPr>
              <a:t>)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Mid-</a:t>
            </a:r>
            <a:r>
              <a:rPr sz="1400" dirty="0">
                <a:latin typeface="Calibri"/>
                <a:cs typeface="Calibri"/>
              </a:rPr>
              <a:t>Atlantic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Ridge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&amp; </a:t>
            </a:r>
            <a:r>
              <a:rPr sz="1400" dirty="0">
                <a:latin typeface="Calibri"/>
                <a:cs typeface="Calibri"/>
              </a:rPr>
              <a:t>Plateau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Lowering Events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(MARPLEs),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meso-stratospheric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water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gas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plume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25,03 x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</a:t>
            </a:r>
            <a:r>
              <a:rPr sz="1425" baseline="23391" dirty="0">
                <a:latin typeface="Calibri"/>
                <a:cs typeface="Calibri"/>
              </a:rPr>
              <a:t>15</a:t>
            </a:r>
            <a:r>
              <a:rPr sz="1425" spc="315" baseline="23391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(Muck,1976),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first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 </a:t>
            </a:r>
            <a:r>
              <a:rPr sz="1400" spc="-10" dirty="0">
                <a:latin typeface="Calibri"/>
                <a:cs typeface="Calibri"/>
              </a:rPr>
              <a:t>IAPC1-</a:t>
            </a:r>
            <a:r>
              <a:rPr sz="1400" dirty="0">
                <a:latin typeface="Calibri"/>
                <a:cs typeface="Calibri"/>
              </a:rPr>
              <a:t>Albedo cooling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phase (Repschläger,2023)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bleached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magmatic,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silico-</a:t>
            </a:r>
            <a:r>
              <a:rPr sz="1400" dirty="0">
                <a:latin typeface="Calibri"/>
                <a:cs typeface="Calibri"/>
              </a:rPr>
              <a:t>clastic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(Davias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Gilbride,2012)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“White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Mats” </a:t>
            </a:r>
            <a:r>
              <a:rPr sz="1400" spc="-10" dirty="0">
                <a:latin typeface="Calibri"/>
                <a:cs typeface="Calibri"/>
              </a:rPr>
              <a:t>(Bujatti-Narbeshuber,2023)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geomagnetic (Mörner,1977;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Chen,2020)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Gothenburg-Excursion-</a:t>
            </a:r>
            <a:r>
              <a:rPr sz="1400" dirty="0">
                <a:latin typeface="Calibri"/>
                <a:cs typeface="Calibri"/>
              </a:rPr>
              <a:t>Onset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(GEO),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later </a:t>
            </a:r>
            <a:r>
              <a:rPr sz="1400" spc="-20" dirty="0">
                <a:latin typeface="Calibri"/>
                <a:cs typeface="Calibri"/>
              </a:rPr>
              <a:t>LSE, </a:t>
            </a:r>
            <a:r>
              <a:rPr sz="1400" dirty="0">
                <a:latin typeface="Calibri"/>
                <a:cs typeface="Calibri"/>
              </a:rPr>
              <a:t>marks,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despite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LSE-IVQ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volcanic cooling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episodes,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restart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IAPC2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rewarming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Gravity-Greenhouse-</a:t>
            </a:r>
            <a:r>
              <a:rPr sz="1400" dirty="0">
                <a:latin typeface="Calibri"/>
                <a:cs typeface="Calibri"/>
              </a:rPr>
              <a:t>Threshold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GTT-</a:t>
            </a:r>
            <a:r>
              <a:rPr sz="1400" spc="-10" dirty="0">
                <a:latin typeface="Calibri"/>
                <a:cs typeface="Calibri"/>
              </a:rPr>
              <a:t>staircase.</a:t>
            </a:r>
            <a:endParaRPr sz="1400">
              <a:latin typeface="Calibri"/>
              <a:cs typeface="Calibri"/>
            </a:endParaRPr>
          </a:p>
          <a:p>
            <a:pPr marL="50800" marR="86360">
              <a:lnSpc>
                <a:spcPct val="108600"/>
              </a:lnSpc>
              <a:spcBef>
                <a:spcPts val="625"/>
              </a:spcBef>
            </a:pPr>
            <a:r>
              <a:rPr sz="1400" dirty="0">
                <a:latin typeface="Calibri"/>
                <a:cs typeface="Calibri"/>
              </a:rPr>
              <a:t>Finally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full,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both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Continental-</a:t>
            </a:r>
            <a:r>
              <a:rPr sz="1400" dirty="0">
                <a:latin typeface="Calibri"/>
                <a:cs typeface="Calibri"/>
              </a:rPr>
              <a:t>Ice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Atlantic-</a:t>
            </a:r>
            <a:r>
              <a:rPr sz="1400" dirty="0">
                <a:latin typeface="Calibri"/>
                <a:cs typeface="Calibri"/>
              </a:rPr>
              <a:t>Ocean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(CIAO-)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KISS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scenario (Bujatti-</a:t>
            </a:r>
            <a:r>
              <a:rPr sz="1400" dirty="0">
                <a:latin typeface="Calibri"/>
                <a:cs typeface="Calibri"/>
              </a:rPr>
              <a:t>Narbeshuber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Hoogewerff,1995),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necessary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explain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predict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Pleistocene/Holocene-Catastrophic-Climate-</a:t>
            </a:r>
            <a:r>
              <a:rPr sz="1400" dirty="0">
                <a:latin typeface="Calibri"/>
                <a:cs typeface="Calibri"/>
              </a:rPr>
              <a:t>Change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(PHCCC).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200" y="358197"/>
            <a:ext cx="6133592" cy="6803585"/>
            <a:chOff x="203200" y="358197"/>
            <a:chExt cx="6133592" cy="680358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0" y="358197"/>
              <a:ext cx="1254251" cy="331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84" y="3621023"/>
              <a:ext cx="5093208" cy="354075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12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227" y="7108875"/>
            <a:ext cx="753745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Koefels-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Crater</a:t>
            </a:r>
            <a:r>
              <a:rPr sz="11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&amp;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Ötztal-</a:t>
            </a:r>
            <a:r>
              <a:rPr sz="1100" b="1" dirty="0">
                <a:latin typeface="Calibri"/>
                <a:cs typeface="Calibri"/>
              </a:rPr>
              <a:t>glacier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Ice-peak: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Origin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Continental-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YD-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Carolina</a:t>
            </a:r>
            <a:r>
              <a:rPr sz="11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Bays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&amp;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Atlantic-</a:t>
            </a:r>
            <a:r>
              <a:rPr sz="1100" b="1" dirty="0">
                <a:latin typeface="Calibri"/>
                <a:cs typeface="Calibri"/>
              </a:rPr>
              <a:t>Ocean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IACP1-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MARPLEs</a:t>
            </a:r>
            <a:r>
              <a:rPr sz="11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CIAO-</a:t>
            </a:r>
            <a:r>
              <a:rPr sz="1100" b="1" spc="-20" dirty="0">
                <a:solidFill>
                  <a:srgbClr val="FF0000"/>
                </a:solidFill>
                <a:latin typeface="Calibri"/>
                <a:cs typeface="Calibri"/>
              </a:rPr>
              <a:t>KISS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6364EA3-A3EC-45BE-8EC9-761303C4BC8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A8839559-DC6F-4EC2-8CA8-0B0E82847B1F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6324" y="400811"/>
            <a:ext cx="6826250" cy="9886315"/>
            <a:chOff x="306324" y="400811"/>
            <a:chExt cx="6826250" cy="988631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324" y="638556"/>
              <a:ext cx="6821422" cy="96484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714" y="400811"/>
            <a:ext cx="6840220" cy="9782810"/>
            <a:chOff x="362714" y="400811"/>
            <a:chExt cx="6840220" cy="978281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14" y="509015"/>
              <a:ext cx="6839709" cy="9674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318084" y="8427179"/>
            <a:ext cx="38036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0"/>
              </a:lnSpc>
            </a:pPr>
            <a:r>
              <a:rPr sz="1250" spc="-20" dirty="0">
                <a:latin typeface="Arial"/>
                <a:cs typeface="Arial"/>
              </a:rPr>
              <a:t>2001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714" y="400811"/>
            <a:ext cx="6987540" cy="9909175"/>
            <a:chOff x="362714" y="400811"/>
            <a:chExt cx="6987540" cy="990917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14" y="426719"/>
              <a:ext cx="6987537" cy="98831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388163" y="8527826"/>
            <a:ext cx="38036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0"/>
              </a:lnSpc>
            </a:pPr>
            <a:r>
              <a:rPr sz="1250" spc="-20" dirty="0">
                <a:latin typeface="Arial"/>
                <a:cs typeface="Arial"/>
              </a:rPr>
              <a:t>2001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6324" y="499872"/>
            <a:ext cx="6941820" cy="9817735"/>
            <a:chOff x="306324" y="499872"/>
            <a:chExt cx="6941820" cy="981773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324" y="499872"/>
              <a:ext cx="6941818" cy="98176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2768" y="9723120"/>
              <a:ext cx="1612391" cy="425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307" y="454151"/>
            <a:ext cx="7152640" cy="9932670"/>
            <a:chOff x="178307" y="454151"/>
            <a:chExt cx="7152640" cy="993267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307" y="454151"/>
              <a:ext cx="7152132" cy="99321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780" y="10027920"/>
              <a:ext cx="1607819" cy="358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79" y="509015"/>
            <a:ext cx="6867525" cy="9717405"/>
            <a:chOff x="335279" y="509015"/>
            <a:chExt cx="6867525" cy="971740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79" y="509015"/>
              <a:ext cx="6867143" cy="97139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147" y="9802367"/>
              <a:ext cx="1607819" cy="423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395" y="304799"/>
            <a:ext cx="7440295" cy="10081895"/>
            <a:chOff x="120395" y="304799"/>
            <a:chExt cx="7440295" cy="1008189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95" y="304799"/>
              <a:ext cx="7439914" cy="100815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765047"/>
            <a:ext cx="6480047" cy="9163812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055"/>
            <a:ext cx="7027164" cy="9936477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4" y="574547"/>
            <a:ext cx="6682737" cy="94503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8440" y="356127"/>
            <a:ext cx="6205220" cy="6761205"/>
            <a:chOff x="218440" y="356127"/>
            <a:chExt cx="6205220" cy="676120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964" y="3448811"/>
              <a:ext cx="5187696" cy="36685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40" y="356127"/>
              <a:ext cx="1254251" cy="33527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471166" y="5764529"/>
            <a:ext cx="1012190" cy="1306195"/>
            <a:chOff x="2471166" y="5764529"/>
            <a:chExt cx="1012190" cy="1306195"/>
          </a:xfrm>
        </p:grpSpPr>
        <p:sp>
          <p:nvSpPr>
            <p:cNvPr id="7" name="object 7"/>
            <p:cNvSpPr/>
            <p:nvPr/>
          </p:nvSpPr>
          <p:spPr>
            <a:xfrm>
              <a:off x="2476500" y="5769863"/>
              <a:ext cx="1001394" cy="1295400"/>
            </a:xfrm>
            <a:custGeom>
              <a:avLst/>
              <a:gdLst/>
              <a:ahLst/>
              <a:cxnLst/>
              <a:rect l="l" t="t" r="r" b="b"/>
              <a:pathLst>
                <a:path w="1001395" h="1295400">
                  <a:moveTo>
                    <a:pt x="45720" y="0"/>
                  </a:moveTo>
                  <a:lnTo>
                    <a:pt x="0" y="265176"/>
                  </a:lnTo>
                  <a:lnTo>
                    <a:pt x="77724" y="210312"/>
                  </a:lnTo>
                  <a:lnTo>
                    <a:pt x="845820" y="1295400"/>
                  </a:lnTo>
                  <a:lnTo>
                    <a:pt x="1001268" y="1185672"/>
                  </a:lnTo>
                  <a:lnTo>
                    <a:pt x="233172" y="100584"/>
                  </a:lnTo>
                  <a:lnTo>
                    <a:pt x="310896" y="457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76500" y="5769863"/>
              <a:ext cx="1001394" cy="1295400"/>
            </a:xfrm>
            <a:custGeom>
              <a:avLst/>
              <a:gdLst/>
              <a:ahLst/>
              <a:cxnLst/>
              <a:rect l="l" t="t" r="r" b="b"/>
              <a:pathLst>
                <a:path w="1001395" h="1295400">
                  <a:moveTo>
                    <a:pt x="0" y="265176"/>
                  </a:moveTo>
                  <a:lnTo>
                    <a:pt x="45720" y="0"/>
                  </a:lnTo>
                  <a:lnTo>
                    <a:pt x="310896" y="45720"/>
                  </a:lnTo>
                  <a:lnTo>
                    <a:pt x="233172" y="100584"/>
                  </a:lnTo>
                  <a:lnTo>
                    <a:pt x="1001268" y="1185672"/>
                  </a:lnTo>
                  <a:lnTo>
                    <a:pt x="845820" y="1295400"/>
                  </a:lnTo>
                  <a:lnTo>
                    <a:pt x="77724" y="210312"/>
                  </a:lnTo>
                  <a:lnTo>
                    <a:pt x="0" y="265176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57960" y="7157719"/>
            <a:ext cx="450469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Koefels</a:t>
            </a:r>
            <a:r>
              <a:rPr sz="1450" b="1" spc="114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geomagnetic</a:t>
            </a:r>
            <a:r>
              <a:rPr sz="1450" b="1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anomaly</a:t>
            </a:r>
            <a:r>
              <a:rPr sz="1450" b="1" dirty="0">
                <a:latin typeface="Calibri"/>
                <a:cs typeface="Calibri"/>
              </a:rPr>
              <a:t>,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as</a:t>
            </a:r>
            <a:r>
              <a:rPr sz="1450" b="1" spc="10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KISS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00AFF0"/>
                </a:solidFill>
                <a:latin typeface="Calibri"/>
                <a:cs typeface="Calibri"/>
              </a:rPr>
              <a:t>impact-</a:t>
            </a:r>
            <a:r>
              <a:rPr sz="1450" b="1" spc="-10" dirty="0">
                <a:solidFill>
                  <a:srgbClr val="00AFF0"/>
                </a:solidFill>
                <a:latin typeface="Calibri"/>
                <a:cs typeface="Calibri"/>
              </a:rPr>
              <a:t>magnetism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13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E7313847-68BE-4E34-8F44-E5880346CB3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264AA726-2A78-41D5-8944-044A38F72BD4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7" y="527303"/>
            <a:ext cx="6914385" cy="9777982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04" y="565403"/>
            <a:ext cx="6693406" cy="946403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04" y="647699"/>
            <a:ext cx="6647686" cy="939850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48" y="684275"/>
            <a:ext cx="6463281" cy="9139427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4" y="656843"/>
            <a:ext cx="6544053" cy="9255252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693419"/>
            <a:ext cx="6563867" cy="9281158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1188" y="400811"/>
            <a:ext cx="6840220" cy="9892665"/>
            <a:chOff x="361188" y="400811"/>
            <a:chExt cx="6840220" cy="989266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88" y="618743"/>
              <a:ext cx="6839709" cy="9674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499" y="400811"/>
              <a:ext cx="1607819" cy="4236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0214" y="9678039"/>
            <a:ext cx="572897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Alexandre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V.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Andronikov,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Annelies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Van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Hoesel,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Irina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E.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Andronikova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Wim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Z.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Hoek,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2016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4799"/>
            <a:ext cx="7221220" cy="10081895"/>
            <a:chOff x="0" y="304799"/>
            <a:chExt cx="7221220" cy="1008189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4799"/>
              <a:ext cx="7220712" cy="100815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0214" y="9678039"/>
            <a:ext cx="572897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Alexandre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V.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Andronikov,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Annelies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Van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Hoesel,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Irina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E.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Andronikova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Wim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Z.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Hoek,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2016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418" y="2105684"/>
            <a:ext cx="6725920" cy="144780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algn="just">
              <a:lnSpc>
                <a:spcPts val="2720"/>
              </a:lnSpc>
              <a:spcBef>
                <a:spcPts val="445"/>
              </a:spcBef>
            </a:pPr>
            <a:r>
              <a:rPr sz="2500" b="1" dirty="0">
                <a:latin typeface="Arial"/>
                <a:cs typeface="Arial"/>
              </a:rPr>
              <a:t>Pleistocene</a:t>
            </a:r>
            <a:r>
              <a:rPr sz="2500" b="1" spc="47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/</a:t>
            </a:r>
            <a:r>
              <a:rPr sz="2500" b="1" spc="4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Holocene</a:t>
            </a:r>
            <a:r>
              <a:rPr sz="2500" b="1" spc="490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(P/H)</a:t>
            </a:r>
            <a:r>
              <a:rPr sz="2500" b="1" spc="500" dirty="0">
                <a:latin typeface="Arial"/>
                <a:cs typeface="Arial"/>
              </a:rPr>
              <a:t>  </a:t>
            </a:r>
            <a:r>
              <a:rPr sz="2500" b="1" spc="-10" dirty="0">
                <a:latin typeface="Arial"/>
                <a:cs typeface="Arial"/>
              </a:rPr>
              <a:t>boundary </a:t>
            </a:r>
            <a:r>
              <a:rPr sz="2500" b="1" dirty="0">
                <a:latin typeface="Arial"/>
                <a:cs typeface="Arial"/>
              </a:rPr>
              <a:t>oceanic</a:t>
            </a:r>
            <a:r>
              <a:rPr sz="2500" b="1" spc="459" dirty="0">
                <a:latin typeface="Arial"/>
                <a:cs typeface="Arial"/>
              </a:rPr>
              <a:t>   </a:t>
            </a:r>
            <a:r>
              <a:rPr sz="2500" b="1" dirty="0">
                <a:latin typeface="Arial"/>
                <a:cs typeface="Arial"/>
              </a:rPr>
              <a:t>Koefels-comet</a:t>
            </a:r>
            <a:r>
              <a:rPr sz="2500" b="1" spc="465" dirty="0">
                <a:latin typeface="Arial"/>
                <a:cs typeface="Arial"/>
              </a:rPr>
              <a:t>   </a:t>
            </a:r>
            <a:r>
              <a:rPr sz="2500" b="1" dirty="0">
                <a:latin typeface="Arial"/>
                <a:cs typeface="Arial"/>
              </a:rPr>
              <a:t>Impact</a:t>
            </a:r>
            <a:r>
              <a:rPr sz="2500" b="1" spc="465" dirty="0">
                <a:latin typeface="Arial"/>
                <a:cs typeface="Arial"/>
              </a:rPr>
              <a:t>   </a:t>
            </a:r>
            <a:r>
              <a:rPr sz="2500" b="1" spc="-10" dirty="0">
                <a:latin typeface="Arial"/>
                <a:cs typeface="Arial"/>
              </a:rPr>
              <a:t>Series </a:t>
            </a:r>
            <a:r>
              <a:rPr sz="2500" b="1" dirty="0">
                <a:latin typeface="Arial"/>
                <a:cs typeface="Arial"/>
              </a:rPr>
              <a:t>Scenario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(Kiss)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of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12.850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yr</a:t>
            </a:r>
            <a:r>
              <a:rPr sz="2500" b="1" spc="18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BP</a:t>
            </a:r>
            <a:r>
              <a:rPr sz="2500" b="1" spc="175" dirty="0">
                <a:latin typeface="Arial"/>
                <a:cs typeface="Arial"/>
              </a:rPr>
              <a:t>  </a:t>
            </a:r>
            <a:r>
              <a:rPr sz="2500" b="1" spc="-10" dirty="0">
                <a:latin typeface="Arial"/>
                <a:cs typeface="Arial"/>
              </a:rPr>
              <a:t>Global- </a:t>
            </a:r>
            <a:r>
              <a:rPr sz="2500" b="1" dirty="0">
                <a:latin typeface="Arial"/>
                <a:cs typeface="Arial"/>
              </a:rPr>
              <a:t>warming</a:t>
            </a:r>
            <a:r>
              <a:rPr sz="2500" b="1" spc="-3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Threshold</a:t>
            </a:r>
            <a:r>
              <a:rPr sz="2500" b="1" spc="-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Triad</a:t>
            </a:r>
            <a:r>
              <a:rPr sz="2500" b="1" spc="-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(GTT)-</a:t>
            </a:r>
            <a:r>
              <a:rPr sz="2500" b="1" dirty="0">
                <a:latin typeface="Arial"/>
                <a:cs typeface="Arial"/>
              </a:rPr>
              <a:t>Part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II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3054" y="8323539"/>
            <a:ext cx="6568440" cy="16395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Holocene</a:t>
            </a:r>
            <a:r>
              <a:rPr sz="1650" b="1" spc="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(The</a:t>
            </a:r>
            <a:r>
              <a:rPr sz="1650" b="1" spc="6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totally</a:t>
            </a:r>
            <a:r>
              <a:rPr sz="1650" b="1" spc="65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new)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1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650" b="1" dirty="0">
                <a:latin typeface="Arial"/>
                <a:cs typeface="Arial"/>
              </a:rPr>
              <a:t>Paul</a:t>
            </a:r>
            <a:r>
              <a:rPr sz="1650" b="1" spc="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Gervais</a:t>
            </a:r>
            <a:r>
              <a:rPr sz="1650" b="1" spc="9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1850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25" dirty="0">
                <a:latin typeface="Calibri"/>
                <a:cs typeface="Calibri"/>
              </a:rPr>
              <a:t>Dr.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M.</a:t>
            </a:r>
            <a:r>
              <a:rPr sz="1950" spc="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Bujatti</a:t>
            </a:r>
            <a:r>
              <a:rPr sz="1950" spc="1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-</a:t>
            </a:r>
            <a:r>
              <a:rPr sz="1950" spc="-10" dirty="0">
                <a:latin typeface="Calibri"/>
                <a:cs typeface="Calibri"/>
              </a:rPr>
              <a:t>Narbeshuber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4" y="425195"/>
            <a:ext cx="6973821" cy="98618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955" y="3220211"/>
            <a:ext cx="2764082" cy="42092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358" y="3855224"/>
            <a:ext cx="167195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10" dirty="0">
                <a:latin typeface="Calibri"/>
                <a:cs typeface="Calibri"/>
              </a:rPr>
              <a:t>KISS-</a:t>
            </a:r>
            <a:r>
              <a:rPr sz="1100" b="1" dirty="0">
                <a:latin typeface="Calibri"/>
                <a:cs typeface="Calibri"/>
              </a:rPr>
              <a:t>geomagnetic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Anomaly: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358" y="4196562"/>
            <a:ext cx="181483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12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Rockfalls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50 km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long,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12-</a:t>
            </a:r>
            <a:r>
              <a:rPr sz="1100" dirty="0">
                <a:latin typeface="Calibri"/>
                <a:cs typeface="Calibri"/>
              </a:rPr>
              <a:t>17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widening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zone.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358" y="5217676"/>
            <a:ext cx="1730375" cy="1047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KISS-explanation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an </a:t>
            </a:r>
            <a:r>
              <a:rPr sz="1100" b="1" dirty="0">
                <a:latin typeface="Calibri"/>
                <a:cs typeface="Calibri"/>
              </a:rPr>
              <a:t>oblique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KISS-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scenario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glacier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impact </a:t>
            </a:r>
            <a:r>
              <a:rPr sz="1100" b="1" dirty="0">
                <a:latin typeface="Calibri"/>
                <a:cs typeface="Calibri"/>
              </a:rPr>
              <a:t>seismic,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impact </a:t>
            </a:r>
            <a:r>
              <a:rPr sz="1100" b="1" spc="-20" dirty="0">
                <a:latin typeface="Calibri"/>
                <a:cs typeface="Calibri"/>
              </a:rPr>
              <a:t>rock </a:t>
            </a:r>
            <a:r>
              <a:rPr sz="1100" b="1" dirty="0">
                <a:latin typeface="Calibri"/>
                <a:cs typeface="Calibri"/>
              </a:rPr>
              <a:t>weakening by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meteoritic</a:t>
            </a:r>
            <a:r>
              <a:rPr sz="1100" b="1" spc="-20" dirty="0">
                <a:latin typeface="Calibri"/>
                <a:cs typeface="Calibri"/>
              </a:rPr>
              <a:t> ice- </a:t>
            </a:r>
            <a:r>
              <a:rPr sz="1100" b="1" dirty="0">
                <a:latin typeface="Calibri"/>
                <a:cs typeface="Calibri"/>
              </a:rPr>
              <a:t>ejecta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fan.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47555" y="4234667"/>
            <a:ext cx="2180590" cy="2580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This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KISS-</a:t>
            </a:r>
            <a:r>
              <a:rPr sz="1100" b="1" dirty="0">
                <a:latin typeface="Calibri"/>
                <a:cs typeface="Calibri"/>
              </a:rPr>
              <a:t>scenario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was </a:t>
            </a:r>
            <a:r>
              <a:rPr sz="1100" dirty="0">
                <a:latin typeface="Calibri"/>
                <a:cs typeface="Calibri"/>
              </a:rPr>
              <a:t>immedeately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introduced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E. </a:t>
            </a:r>
            <a:r>
              <a:rPr sz="1100" dirty="0">
                <a:latin typeface="Calibri"/>
                <a:cs typeface="Calibri"/>
              </a:rPr>
              <a:t>Shoemaker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Grant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necessary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sufficient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explanation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for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 marR="67310">
              <a:lnSpc>
                <a:spcPts val="1340"/>
              </a:lnSpc>
              <a:spcBef>
                <a:spcPts val="40"/>
              </a:spcBef>
            </a:pPr>
            <a:r>
              <a:rPr sz="1100" b="1" dirty="0">
                <a:latin typeface="Calibri"/>
                <a:cs typeface="Calibri"/>
              </a:rPr>
              <a:t>U.S. Carolina Bays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genesis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as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fully </a:t>
            </a:r>
            <a:r>
              <a:rPr sz="1100" dirty="0">
                <a:latin typeface="Calibri"/>
                <a:cs typeface="Calibri"/>
              </a:rPr>
              <a:t>analogous</a:t>
            </a:r>
            <a:r>
              <a:rPr sz="1100" spc="29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seismic,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impact </a:t>
            </a:r>
            <a:r>
              <a:rPr sz="1100" b="1" dirty="0">
                <a:latin typeface="Calibri"/>
                <a:cs typeface="Calibri"/>
              </a:rPr>
              <a:t>liquefaction features“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albeit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there</a:t>
            </a:r>
            <a:endParaRPr sz="1100">
              <a:latin typeface="Calibri"/>
              <a:cs typeface="Calibri"/>
            </a:endParaRPr>
          </a:p>
          <a:p>
            <a:pPr marL="12700" marR="67310">
              <a:lnSpc>
                <a:spcPts val="1330"/>
              </a:lnSpc>
              <a:spcBef>
                <a:spcPts val="20"/>
              </a:spcBef>
            </a:pPr>
            <a:r>
              <a:rPr sz="1100" dirty="0">
                <a:latin typeface="Calibri"/>
                <a:cs typeface="Calibri"/>
              </a:rPr>
              <a:t>shaped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as</a:t>
            </a:r>
            <a:r>
              <a:rPr sz="1100" b="1" spc="26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„Sand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Craters in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Gulf </a:t>
            </a:r>
            <a:r>
              <a:rPr sz="1100" b="1" dirty="0">
                <a:latin typeface="Calibri"/>
                <a:cs typeface="Calibri"/>
              </a:rPr>
              <a:t>Coastal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Plain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clastic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sediments </a:t>
            </a:r>
            <a:r>
              <a:rPr sz="1100" b="1" spc="-25" dirty="0">
                <a:latin typeface="Calibri"/>
                <a:cs typeface="Calibri"/>
              </a:rPr>
              <a:t>and</a:t>
            </a:r>
            <a:endParaRPr sz="1100">
              <a:latin typeface="Calibri"/>
              <a:cs typeface="Calibri"/>
            </a:endParaRPr>
          </a:p>
          <a:p>
            <a:pPr marL="12700" marR="50165">
              <a:lnSpc>
                <a:spcPts val="1340"/>
              </a:lnSpc>
              <a:spcBef>
                <a:spcPts val="10"/>
              </a:spcBef>
            </a:pPr>
            <a:r>
              <a:rPr sz="1100" b="1" dirty="0">
                <a:latin typeface="Calibri"/>
                <a:cs typeface="Calibri"/>
              </a:rPr>
              <a:t>are the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first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evidence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for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late </a:t>
            </a:r>
            <a:r>
              <a:rPr sz="1100" b="1" dirty="0">
                <a:latin typeface="Calibri"/>
                <a:cs typeface="Calibri"/>
              </a:rPr>
              <a:t>Pleistocene</a:t>
            </a:r>
            <a:r>
              <a:rPr sz="1100" b="1" spc="2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event.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Dated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by </a:t>
            </a:r>
            <a:r>
              <a:rPr sz="1100" b="1" dirty="0">
                <a:latin typeface="Calibri"/>
                <a:cs typeface="Calibri"/>
              </a:rPr>
              <a:t>me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 11.300</a:t>
            </a:r>
            <a:r>
              <a:rPr sz="1100" b="1" spc="254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BP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14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or 12. 850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BP</a:t>
            </a:r>
            <a:endParaRPr sz="1100">
              <a:latin typeface="Calibri"/>
              <a:cs typeface="Calibri"/>
            </a:endParaRPr>
          </a:p>
          <a:p>
            <a:pPr marL="12700" marR="480695">
              <a:lnSpc>
                <a:spcPts val="1330"/>
              </a:lnSpc>
              <a:spcBef>
                <a:spcPts val="20"/>
              </a:spcBef>
            </a:pPr>
            <a:r>
              <a:rPr sz="1100" b="1" dirty="0">
                <a:latin typeface="Calibri"/>
                <a:cs typeface="Calibri"/>
              </a:rPr>
              <a:t>(1950) in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calender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years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(see </a:t>
            </a:r>
            <a:r>
              <a:rPr sz="1100" b="1" dirty="0">
                <a:latin typeface="Calibri"/>
                <a:cs typeface="Calibri"/>
              </a:rPr>
              <a:t>enclosed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abstract…)“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00"/>
              </a:lnSpc>
            </a:pPr>
            <a:r>
              <a:rPr sz="1100" spc="-10" dirty="0">
                <a:latin typeface="Calibri"/>
                <a:cs typeface="Calibri"/>
              </a:rPr>
              <a:t>(Bujatti-</a:t>
            </a:r>
            <a:r>
              <a:rPr sz="1100" dirty="0">
                <a:latin typeface="Calibri"/>
                <a:cs typeface="Calibri"/>
              </a:rPr>
              <a:t>Narbeshuber,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1997a,b).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5167" y="7284181"/>
            <a:ext cx="5973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Adapted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Seiberl,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1991;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Tollmann, 1992,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1993;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Bujatti-Narbeshuber,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1997ab;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Ahl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Slapansky,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2003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FF1D061D-B847-4391-9CE4-DC88B24915B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5673B43E-060A-45BF-8B32-FBE2A111FCAF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4" y="489203"/>
            <a:ext cx="6746745" cy="9541762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79" y="400811"/>
            <a:ext cx="6867525" cy="9850120"/>
            <a:chOff x="335279" y="400811"/>
            <a:chExt cx="6867525" cy="98501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79" y="536447"/>
              <a:ext cx="6867143" cy="9713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4" y="704087"/>
            <a:ext cx="6480045" cy="913224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620267"/>
            <a:ext cx="6480047" cy="916381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722375"/>
            <a:ext cx="6470903" cy="9150093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17" y="795527"/>
            <a:ext cx="6518146" cy="9215628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73338"/>
            <a:ext cx="6675119" cy="9376501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579119"/>
            <a:ext cx="6670547" cy="9435083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326" y="56947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9" y="818387"/>
            <a:ext cx="6374891" cy="950823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326" y="56947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" y="982979"/>
            <a:ext cx="6358127" cy="94033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75" y="2070100"/>
            <a:ext cx="5856833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74798" y="3530587"/>
            <a:ext cx="144716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Aus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Tollmann,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A.E, </a:t>
            </a:r>
            <a:r>
              <a:rPr sz="1100" spc="-20" dirty="0">
                <a:latin typeface="Calibri"/>
                <a:cs typeface="Calibri"/>
              </a:rPr>
              <a:t>1993: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A6EA1FA9-D4A3-4D84-BE42-E3C9694752C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6AD54B1-0736-4151-B0BF-53D3A2D46E0D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326" y="56947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92" y="2392432"/>
            <a:ext cx="5997763" cy="1859273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7137" y="1213103"/>
            <a:ext cx="5983605" cy="8133080"/>
            <a:chOff x="707137" y="1213103"/>
            <a:chExt cx="5983605" cy="813308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137" y="1213103"/>
              <a:ext cx="5983503" cy="81327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1660" y="3211065"/>
              <a:ext cx="289560" cy="241300"/>
            </a:xfrm>
            <a:custGeom>
              <a:avLst/>
              <a:gdLst/>
              <a:ahLst/>
              <a:cxnLst/>
              <a:rect l="l" t="t" r="r" b="b"/>
              <a:pathLst>
                <a:path w="289560" h="241300">
                  <a:moveTo>
                    <a:pt x="289560" y="0"/>
                  </a:moveTo>
                  <a:lnTo>
                    <a:pt x="0" y="0"/>
                  </a:lnTo>
                  <a:lnTo>
                    <a:pt x="0" y="240794"/>
                  </a:lnTo>
                  <a:lnTo>
                    <a:pt x="289560" y="240794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02389" y="9842916"/>
            <a:ext cx="661289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latin typeface="Arial"/>
                <a:cs typeface="Arial"/>
              </a:rPr>
              <a:t>Luise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Bodri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and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Vladimir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Cermak,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Borehole</a:t>
            </a:r>
            <a:r>
              <a:rPr sz="1900" spc="-80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Climatology,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2007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0767" y="603003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7796" y="3270008"/>
            <a:ext cx="205740" cy="1187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50" dirty="0">
                <a:latin typeface="Calibri"/>
                <a:cs typeface="Calibri"/>
              </a:rPr>
              <a:t>X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11140" y="3188205"/>
            <a:ext cx="291465" cy="241300"/>
          </a:xfrm>
          <a:custGeom>
            <a:avLst/>
            <a:gdLst/>
            <a:ahLst/>
            <a:cxnLst/>
            <a:rect l="l" t="t" r="r" b="b"/>
            <a:pathLst>
              <a:path w="291464" h="241300">
                <a:moveTo>
                  <a:pt x="291082" y="0"/>
                </a:moveTo>
                <a:lnTo>
                  <a:pt x="0" y="0"/>
                </a:lnTo>
                <a:lnTo>
                  <a:pt x="0" y="240794"/>
                </a:lnTo>
                <a:lnTo>
                  <a:pt x="291082" y="240794"/>
                </a:lnTo>
                <a:lnTo>
                  <a:pt x="29108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46706"/>
            <a:ext cx="7560945" cy="3955415"/>
            <a:chOff x="0" y="2646706"/>
            <a:chExt cx="7560945" cy="395541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46706"/>
              <a:ext cx="7560310" cy="3252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18331"/>
              <a:ext cx="7560945" cy="3183890"/>
            </a:xfrm>
            <a:custGeom>
              <a:avLst/>
              <a:gdLst/>
              <a:ahLst/>
              <a:cxnLst/>
              <a:rect l="l" t="t" r="r" b="b"/>
              <a:pathLst>
                <a:path w="7560945" h="3183890">
                  <a:moveTo>
                    <a:pt x="7560564" y="2388108"/>
                  </a:moveTo>
                  <a:lnTo>
                    <a:pt x="0" y="2388108"/>
                  </a:lnTo>
                  <a:lnTo>
                    <a:pt x="0" y="3183636"/>
                  </a:lnTo>
                  <a:lnTo>
                    <a:pt x="7560564" y="3183636"/>
                  </a:lnTo>
                  <a:lnTo>
                    <a:pt x="7560564" y="2388108"/>
                  </a:lnTo>
                  <a:close/>
                </a:path>
                <a:path w="7560945" h="3183890">
                  <a:moveTo>
                    <a:pt x="7560564" y="0"/>
                  </a:moveTo>
                  <a:lnTo>
                    <a:pt x="3671316" y="0"/>
                  </a:lnTo>
                  <a:lnTo>
                    <a:pt x="3671316" y="283464"/>
                  </a:lnTo>
                  <a:lnTo>
                    <a:pt x="0" y="283464"/>
                  </a:lnTo>
                  <a:lnTo>
                    <a:pt x="0" y="920496"/>
                  </a:lnTo>
                  <a:lnTo>
                    <a:pt x="3034284" y="920496"/>
                  </a:lnTo>
                  <a:lnTo>
                    <a:pt x="3034284" y="966216"/>
                  </a:lnTo>
                  <a:lnTo>
                    <a:pt x="7517892" y="966216"/>
                  </a:lnTo>
                  <a:lnTo>
                    <a:pt x="7517892" y="1565148"/>
                  </a:lnTo>
                  <a:lnTo>
                    <a:pt x="7560551" y="1565148"/>
                  </a:lnTo>
                  <a:lnTo>
                    <a:pt x="7560551" y="966216"/>
                  </a:lnTo>
                  <a:lnTo>
                    <a:pt x="7560564" y="920496"/>
                  </a:lnTo>
                  <a:lnTo>
                    <a:pt x="7560564" y="637032"/>
                  </a:lnTo>
                  <a:lnTo>
                    <a:pt x="7560564" y="499884"/>
                  </a:lnTo>
                  <a:lnTo>
                    <a:pt x="7560564" y="283464"/>
                  </a:lnTo>
                  <a:lnTo>
                    <a:pt x="7560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9288" y="9577847"/>
            <a:ext cx="2884170" cy="6464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b="1" dirty="0">
                <a:latin typeface="Arial"/>
                <a:cs typeface="Arial"/>
              </a:rPr>
              <a:t>ALTAMIRA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20" dirty="0">
                <a:latin typeface="Arial"/>
                <a:cs typeface="Arial"/>
              </a:rPr>
              <a:t>PHOTO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50" dirty="0">
                <a:latin typeface="Arial"/>
                <a:cs typeface="Arial"/>
              </a:rPr>
              <a:t>In</a:t>
            </a:r>
            <a:r>
              <a:rPr sz="950" spc="8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Denis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Vialou,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Frühzeit</a:t>
            </a:r>
            <a:r>
              <a:rPr sz="950" spc="8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des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Menschen,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Beck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1992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dirty="0">
                <a:latin typeface="Arial"/>
                <a:cs typeface="Arial"/>
              </a:rPr>
              <a:t>Rotation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by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90°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from: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West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=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Up</a:t>
            </a:r>
            <a:endParaRPr sz="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1385315"/>
            <a:ext cx="5041389" cy="79217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19275" y="778267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571499"/>
            <a:ext cx="5041389" cy="93543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19275" y="784362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18.850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45" dirty="0">
                <a:latin typeface="Arial"/>
                <a:cs typeface="Arial"/>
              </a:rPr>
              <a:t>BP,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ALTAMIRA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Rotation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by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90°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from:</a:t>
            </a:r>
            <a:r>
              <a:rPr sz="1250" spc="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West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=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Up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833628"/>
            <a:ext cx="5041389" cy="90266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10690" y="596911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18.850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45" dirty="0">
                <a:latin typeface="Arial"/>
                <a:cs typeface="Arial"/>
              </a:rPr>
              <a:t>BP,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b="1" spc="-10" dirty="0">
                <a:latin typeface="Arial"/>
                <a:cs typeface="Arial"/>
              </a:rPr>
              <a:t>ALTAMIRA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Rotation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by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90°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from:</a:t>
            </a:r>
            <a:r>
              <a:rPr sz="1250" spc="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West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=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Up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9574" y="1008378"/>
            <a:ext cx="5746115" cy="11791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Adapted from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Didier</a:t>
            </a:r>
            <a:r>
              <a:rPr sz="1250" spc="-10" dirty="0">
                <a:latin typeface="Arial"/>
                <a:cs typeface="Arial"/>
              </a:rPr>
              <a:t> Pallard</a:t>
            </a: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The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Timing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of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Pleistocene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glaciations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simple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multiple-</a:t>
            </a:r>
            <a:r>
              <a:rPr sz="1250" dirty="0">
                <a:latin typeface="Arial"/>
                <a:cs typeface="Arial"/>
              </a:rPr>
              <a:t>state</a:t>
            </a:r>
            <a:r>
              <a:rPr sz="1250" spc="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climate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model. </a:t>
            </a:r>
            <a:r>
              <a:rPr sz="1250" dirty="0">
                <a:latin typeface="Arial"/>
                <a:cs typeface="Arial"/>
              </a:rPr>
              <a:t>Nature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Volume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391,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5" dirty="0">
                <a:latin typeface="Arial"/>
                <a:cs typeface="Arial"/>
              </a:rPr>
              <a:t>P.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378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381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and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50" dirty="0">
                <a:latin typeface="Arial"/>
                <a:cs typeface="Arial"/>
              </a:rPr>
              <a:t>Louise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Bodri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and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Vladimir Cermak, Borehole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Climatology,</a:t>
            </a:r>
            <a:r>
              <a:rPr sz="1250" spc="3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2007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0603"/>
            <a:ext cx="7560310" cy="45026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8751" y="8216875"/>
            <a:ext cx="6292215" cy="6026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180"/>
              </a:spcBef>
            </a:pPr>
            <a:r>
              <a:rPr sz="1900" b="1" dirty="0">
                <a:latin typeface="Calibri"/>
                <a:cs typeface="Calibri"/>
              </a:rPr>
              <a:t>TPW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-</a:t>
            </a:r>
            <a:r>
              <a:rPr sz="1900" b="1" spc="3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GEO</a:t>
            </a:r>
            <a:r>
              <a:rPr sz="1900" b="1" spc="-4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-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LSE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Isochrone</a:t>
            </a:r>
            <a:r>
              <a:rPr sz="1900" b="1" spc="-6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=</a:t>
            </a:r>
            <a:r>
              <a:rPr sz="1900" b="1" spc="-25" dirty="0">
                <a:latin typeface="Calibri"/>
                <a:cs typeface="Calibri"/>
              </a:rPr>
              <a:t> </a:t>
            </a:r>
            <a:r>
              <a:rPr sz="1900" b="1" spc="-20" dirty="0">
                <a:latin typeface="Calibri"/>
                <a:cs typeface="Calibri"/>
              </a:rPr>
              <a:t>True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Polar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Wander</a:t>
            </a:r>
            <a:r>
              <a:rPr sz="1900" b="1" spc="-4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–</a:t>
            </a:r>
            <a:r>
              <a:rPr sz="1900" b="1" spc="-4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Gotthenberg </a:t>
            </a:r>
            <a:r>
              <a:rPr sz="1900" b="1" spc="-20" dirty="0">
                <a:latin typeface="Calibri"/>
                <a:cs typeface="Calibri"/>
              </a:rPr>
              <a:t>Excursion</a:t>
            </a:r>
            <a:r>
              <a:rPr sz="1900" b="1" spc="-6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Onset</a:t>
            </a:r>
            <a:r>
              <a:rPr sz="1900" b="1" spc="-6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–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Laacher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See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Event</a:t>
            </a:r>
            <a:r>
              <a:rPr sz="1900" b="1" spc="-7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–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Isochrone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13.050</a:t>
            </a:r>
            <a:r>
              <a:rPr sz="1900" b="1" spc="-70" dirty="0">
                <a:latin typeface="Calibri"/>
                <a:cs typeface="Calibri"/>
              </a:rPr>
              <a:t> </a:t>
            </a:r>
            <a:r>
              <a:rPr sz="1900" b="1" spc="-20" dirty="0">
                <a:latin typeface="Calibri"/>
                <a:cs typeface="Calibri"/>
              </a:rPr>
              <a:t>B.P.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823" y="648714"/>
            <a:ext cx="5746115" cy="987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Adapted from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Didier</a:t>
            </a:r>
            <a:r>
              <a:rPr sz="1250" spc="-10" dirty="0">
                <a:latin typeface="Arial"/>
                <a:cs typeface="Arial"/>
              </a:rPr>
              <a:t> Pallard</a:t>
            </a: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The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Timing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of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Pleistocene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glaciations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simple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multiple-</a:t>
            </a:r>
            <a:r>
              <a:rPr sz="1250" dirty="0">
                <a:latin typeface="Arial"/>
                <a:cs typeface="Arial"/>
              </a:rPr>
              <a:t>state</a:t>
            </a:r>
            <a:r>
              <a:rPr sz="1250" spc="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climate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model. </a:t>
            </a:r>
            <a:r>
              <a:rPr sz="1250" dirty="0">
                <a:latin typeface="Arial"/>
                <a:cs typeface="Arial"/>
              </a:rPr>
              <a:t>Nature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Volume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391,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5" dirty="0">
                <a:latin typeface="Arial"/>
                <a:cs typeface="Arial"/>
              </a:rPr>
              <a:t>P.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378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-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381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7" y="1869451"/>
            <a:ext cx="7242045" cy="65120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7393" y="8634474"/>
            <a:ext cx="6763384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100"/>
              </a:spcBef>
            </a:pPr>
            <a:r>
              <a:rPr sz="2200" dirty="0">
                <a:latin typeface="Calibri"/>
                <a:cs typeface="Calibri"/>
              </a:rPr>
              <a:t>From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G.L.O.V.E.S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Ice-</a:t>
            </a:r>
            <a:r>
              <a:rPr sz="2200" dirty="0">
                <a:latin typeface="Calibri"/>
                <a:cs typeface="Calibri"/>
              </a:rPr>
              <a:t>Age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Criticallity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East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or </a:t>
            </a:r>
            <a:r>
              <a:rPr sz="2200" spc="-10" dirty="0">
                <a:latin typeface="Calibri"/>
                <a:cs typeface="Calibri"/>
              </a:rPr>
              <a:t>West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)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MAR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Azores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Front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AF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)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Gyre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Lowering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slow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or </a:t>
            </a:r>
            <a:r>
              <a:rPr sz="2200" dirty="0">
                <a:latin typeface="Calibri"/>
                <a:cs typeface="Calibri"/>
              </a:rPr>
              <a:t>Lifting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fast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),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inbetween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Oszillating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Valve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Excursion Systems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towards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GTT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Confluence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Holocene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Damped </a:t>
            </a:r>
            <a:r>
              <a:rPr sz="2200" spc="-20" dirty="0">
                <a:latin typeface="Calibri"/>
                <a:cs typeface="Calibri"/>
              </a:rPr>
              <a:t>Flow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1" y="2581655"/>
            <a:ext cx="7342632" cy="5190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035" y="831632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3" y="2837687"/>
            <a:ext cx="6749796" cy="47724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7561" y="111510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350" y="2222500"/>
            <a:ext cx="5257800" cy="7162598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465E91C1-60CC-4CA0-AB11-127A290F03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54826287-6915-4141-8AF0-042131F9DEDD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5" y="2906268"/>
            <a:ext cx="6902196" cy="48803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405" y="910867"/>
            <a:ext cx="3275329" cy="11791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>
              <a:latin typeface="Arial"/>
              <a:cs typeface="Arial"/>
            </a:endParaRPr>
          </a:p>
          <a:p>
            <a:pPr marL="12700" marR="1467485">
              <a:lnSpc>
                <a:spcPct val="101600"/>
              </a:lnSpc>
            </a:pPr>
            <a:r>
              <a:rPr sz="1250" dirty="0">
                <a:latin typeface="Arial"/>
                <a:cs typeface="Arial"/>
              </a:rPr>
              <a:t>32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bis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25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Longitude </a:t>
            </a:r>
            <a:r>
              <a:rPr sz="1250" dirty="0">
                <a:latin typeface="Arial"/>
                <a:cs typeface="Arial"/>
              </a:rPr>
              <a:t>700Km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Length</a:t>
            </a: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250" dirty="0">
                <a:latin typeface="Arial"/>
                <a:cs typeface="Arial"/>
              </a:rPr>
              <a:t>Trending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West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North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West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to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East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South </a:t>
            </a:r>
            <a:r>
              <a:rPr sz="1250" spc="-20" dirty="0">
                <a:latin typeface="Arial"/>
                <a:cs typeface="Arial"/>
              </a:rPr>
              <a:t>East </a:t>
            </a:r>
            <a:r>
              <a:rPr sz="1250" dirty="0">
                <a:latin typeface="Arial"/>
                <a:cs typeface="Arial"/>
              </a:rPr>
              <a:t>135°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Shouvel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Shape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72" y="2621282"/>
            <a:ext cx="6746748" cy="47703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4039" y="1131822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7" y="2513075"/>
            <a:ext cx="7287766" cy="51526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8717" y="1046503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2952" y="8288327"/>
            <a:ext cx="6144260" cy="66294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Cambria"/>
                <a:cs typeface="Cambria"/>
              </a:rPr>
              <a:t>General Bathymetric</a:t>
            </a:r>
            <a:r>
              <a:rPr sz="1400" spc="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Chart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of the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Oceans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(GEBCO),</a:t>
            </a:r>
            <a:r>
              <a:rPr sz="1400" spc="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Published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by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the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Canadian </a:t>
            </a:r>
            <a:r>
              <a:rPr sz="1400" dirty="0">
                <a:latin typeface="Cambria"/>
                <a:cs typeface="Cambria"/>
              </a:rPr>
              <a:t>Hydrographic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Service,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Ottawa,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Canada.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5th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Edition,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January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1982,</a:t>
            </a:r>
            <a:r>
              <a:rPr sz="1400" spc="4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reprinted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spc="-20" dirty="0">
                <a:latin typeface="Cambria"/>
                <a:cs typeface="Cambria"/>
              </a:rPr>
              <a:t>July 1984</a:t>
            </a:r>
            <a:endParaRPr sz="1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8110"/>
            <a:ext cx="7458456" cy="52740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6507" y="977898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2952" y="8288327"/>
            <a:ext cx="6144260" cy="66294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Cambria"/>
                <a:cs typeface="Cambria"/>
              </a:rPr>
              <a:t>General Bathymetric</a:t>
            </a:r>
            <a:r>
              <a:rPr sz="1400" spc="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Chart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of the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Oceans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(GEBCO),</a:t>
            </a:r>
            <a:r>
              <a:rPr sz="1400" spc="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Published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by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the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Canadian </a:t>
            </a:r>
            <a:r>
              <a:rPr sz="1400" dirty="0">
                <a:latin typeface="Cambria"/>
                <a:cs typeface="Cambria"/>
              </a:rPr>
              <a:t>Hydrographic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Service,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Ottawa,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Canada.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5th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Edition,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January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1982,</a:t>
            </a:r>
            <a:r>
              <a:rPr sz="1400" spc="4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reprinted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spc="-20" dirty="0">
                <a:latin typeface="Cambria"/>
                <a:cs typeface="Cambria"/>
              </a:rPr>
              <a:t>July 1984</a:t>
            </a:r>
            <a:endParaRPr sz="1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7" y="1479803"/>
            <a:ext cx="6105141" cy="86334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2081" y="805686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3128771"/>
            <a:ext cx="7150607" cy="50553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6052" y="1140966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96" y="1083564"/>
            <a:ext cx="5907619" cy="85252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0631" y="574026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0621" y="9901656"/>
            <a:ext cx="120713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United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Kingdom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72" y="1231393"/>
            <a:ext cx="5883675" cy="84185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0621" y="9901656"/>
            <a:ext cx="120713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United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Kingdom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4" y="1256955"/>
            <a:ext cx="5883676" cy="82985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0621" y="9901656"/>
            <a:ext cx="120713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United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Kingdom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97" y="1136904"/>
            <a:ext cx="5883676" cy="84185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0621" y="9901649"/>
            <a:ext cx="979169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Faroe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Islands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" y="2070100"/>
            <a:ext cx="6719410" cy="624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69507" y="8318500"/>
            <a:ext cx="34290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latin typeface="Arial"/>
                <a:cs typeface="Arial"/>
              </a:rPr>
              <a:t>2001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6A161460-4B7F-4AA4-8BEC-FC3734B6616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87BF9A49-9555-409F-BD98-0C4F6EDD0BE8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4" y="1196930"/>
            <a:ext cx="5883676" cy="83435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0621" y="9901649"/>
            <a:ext cx="979169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Faroe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Islands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4" y="1136904"/>
            <a:ext cx="5883676" cy="84035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0621" y="9901649"/>
            <a:ext cx="979169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dirty="0">
                <a:latin typeface="Calibri"/>
                <a:cs typeface="Calibri"/>
              </a:rPr>
              <a:t>Faroe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Islands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72" y="1136904"/>
            <a:ext cx="5823638" cy="84185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7553" y="9986987"/>
            <a:ext cx="55562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0" dirty="0">
                <a:latin typeface="Calibri"/>
                <a:cs typeface="Calibri"/>
              </a:rPr>
              <a:t>Iceland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97" y="1136904"/>
            <a:ext cx="5943714" cy="84185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7553" y="9986987"/>
            <a:ext cx="55562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0" dirty="0">
                <a:latin typeface="Calibri"/>
                <a:cs typeface="Calibri"/>
              </a:rPr>
              <a:t>Iceland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62" y="1136904"/>
            <a:ext cx="5838648" cy="84035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7553" y="9986987"/>
            <a:ext cx="55562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0" dirty="0">
                <a:latin typeface="Calibri"/>
                <a:cs typeface="Calibri"/>
              </a:rPr>
              <a:t>Iceland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20" y="1136904"/>
            <a:ext cx="5906190" cy="84035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7553" y="9986987"/>
            <a:ext cx="64706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0" dirty="0">
                <a:latin typeface="Calibri"/>
                <a:cs typeface="Calibri"/>
              </a:rPr>
              <a:t>Svalbard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48" y="1256955"/>
            <a:ext cx="5861162" cy="82835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7772" y="63504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7553" y="9986987"/>
            <a:ext cx="64706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400" spc="-10" dirty="0">
                <a:latin typeface="Calibri"/>
                <a:cs typeface="Calibri"/>
              </a:rPr>
              <a:t>Svalbard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8" y="1711451"/>
            <a:ext cx="5940549" cy="84018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8693" y="854441"/>
            <a:ext cx="2473325" cy="795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>
              <a:latin typeface="Arial"/>
              <a:cs typeface="Arial"/>
            </a:endParaRPr>
          </a:p>
          <a:p>
            <a:pPr marL="12700" marR="8255">
              <a:lnSpc>
                <a:spcPct val="101600"/>
              </a:lnSpc>
            </a:pPr>
            <a:r>
              <a:rPr sz="1250" dirty="0">
                <a:latin typeface="Arial"/>
                <a:cs typeface="Arial"/>
              </a:rPr>
              <a:t>Signe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Metropoliforme</a:t>
            </a:r>
            <a:r>
              <a:rPr sz="1250" spc="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10" dirty="0">
                <a:latin typeface="Arial"/>
                <a:cs typeface="Arial"/>
              </a:rPr>
              <a:t> Uteriforme </a:t>
            </a:r>
            <a:r>
              <a:rPr sz="1250" dirty="0">
                <a:latin typeface="Arial"/>
                <a:cs typeface="Arial"/>
              </a:rPr>
              <a:t>National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Geographic,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Juni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2011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100071"/>
            <a:ext cx="5580887" cy="78943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9550" y="750835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Göbekli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Tepe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Pillar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43,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P/H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KISS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34" y="1975103"/>
            <a:ext cx="5678421" cy="80330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0794" y="702079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Göbekli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Tepe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Pillar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43,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P/H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KISS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87" y="1993900"/>
            <a:ext cx="6210925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16650" y="8164544"/>
            <a:ext cx="34290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latin typeface="Arial"/>
                <a:cs typeface="Arial"/>
              </a:rPr>
              <a:t>2001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7DAB8269-D08A-4210-BE65-76165195B66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EDACB915-9E0C-4624-AB94-125B0C39F718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1" y="2973323"/>
            <a:ext cx="6594348" cy="46634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237" y="956574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Göbekli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Tepe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Pillar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18,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P/H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MISS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84" y="3195827"/>
            <a:ext cx="6751320" cy="47736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1831" y="956574"/>
            <a:ext cx="2473325" cy="795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Göbekli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Tepe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Pillar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18,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P/H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MISS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113" y="9859871"/>
            <a:ext cx="351853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Denis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Vialou, Frühzeit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des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Menschen, Beck</a:t>
            </a:r>
            <a:r>
              <a:rPr sz="1250" spc="-20" dirty="0">
                <a:latin typeface="Arial"/>
                <a:cs typeface="Arial"/>
              </a:rPr>
              <a:t> 1992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3" y="2731007"/>
            <a:ext cx="7223760" cy="55737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9147" y="976412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092" y="8559762"/>
            <a:ext cx="6220460" cy="4578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The U –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Shaped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Formation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open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left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Gulf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Stream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Meltwater </a:t>
            </a:r>
            <a:r>
              <a:rPr sz="1400" dirty="0">
                <a:latin typeface="Calibri"/>
                <a:cs typeface="Calibri"/>
              </a:rPr>
              <a:t>Pulse A1 </a:t>
            </a:r>
            <a:r>
              <a:rPr sz="1400" spc="-10" dirty="0">
                <a:latin typeface="Calibri"/>
                <a:cs typeface="Calibri"/>
              </a:rPr>
              <a:t>probabely.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48" y="1002790"/>
            <a:ext cx="6038085" cy="85404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6009" y="9379827"/>
            <a:ext cx="4323080" cy="601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Graziosi,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P.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Die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Kunst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der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Altsteinzeit,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W.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Kohlhammer,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1956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Adapted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by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Dr.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3179" y="5418518"/>
            <a:ext cx="1576070" cy="69215"/>
            <a:chOff x="793179" y="5418518"/>
            <a:chExt cx="1576070" cy="69215"/>
          </a:xfrm>
        </p:grpSpPr>
        <p:sp>
          <p:nvSpPr>
            <p:cNvPr id="5" name="object 5"/>
            <p:cNvSpPr/>
            <p:nvPr/>
          </p:nvSpPr>
          <p:spPr>
            <a:xfrm>
              <a:off x="798577" y="5423915"/>
              <a:ext cx="1565275" cy="58419"/>
            </a:xfrm>
            <a:custGeom>
              <a:avLst/>
              <a:gdLst/>
              <a:ahLst/>
              <a:cxnLst/>
              <a:rect l="l" t="t" r="r" b="b"/>
              <a:pathLst>
                <a:path w="1565275" h="58420">
                  <a:moveTo>
                    <a:pt x="1536190" y="0"/>
                  </a:moveTo>
                  <a:lnTo>
                    <a:pt x="1536190" y="13716"/>
                  </a:lnTo>
                  <a:lnTo>
                    <a:pt x="0" y="13716"/>
                  </a:lnTo>
                  <a:lnTo>
                    <a:pt x="0" y="42672"/>
                  </a:lnTo>
                  <a:lnTo>
                    <a:pt x="1536190" y="42672"/>
                  </a:lnTo>
                  <a:lnTo>
                    <a:pt x="1536190" y="57912"/>
                  </a:lnTo>
                  <a:lnTo>
                    <a:pt x="1565146" y="28956"/>
                  </a:lnTo>
                  <a:lnTo>
                    <a:pt x="1536190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8577" y="5423915"/>
              <a:ext cx="1565275" cy="58419"/>
            </a:xfrm>
            <a:custGeom>
              <a:avLst/>
              <a:gdLst/>
              <a:ahLst/>
              <a:cxnLst/>
              <a:rect l="l" t="t" r="r" b="b"/>
              <a:pathLst>
                <a:path w="1565275" h="58420">
                  <a:moveTo>
                    <a:pt x="0" y="13716"/>
                  </a:moveTo>
                  <a:lnTo>
                    <a:pt x="1536190" y="13716"/>
                  </a:lnTo>
                  <a:lnTo>
                    <a:pt x="1536190" y="0"/>
                  </a:lnTo>
                  <a:lnTo>
                    <a:pt x="1565146" y="28956"/>
                  </a:lnTo>
                  <a:lnTo>
                    <a:pt x="1536190" y="57912"/>
                  </a:lnTo>
                  <a:lnTo>
                    <a:pt x="1536190" y="42672"/>
                  </a:lnTo>
                  <a:lnTo>
                    <a:pt x="0" y="42672"/>
                  </a:lnTo>
                  <a:lnTo>
                    <a:pt x="0" y="1371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8553" y="3810435"/>
            <a:ext cx="2609215" cy="1962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1400"/>
              </a:lnSpc>
              <a:spcBef>
                <a:spcPts val="95"/>
              </a:spcBef>
            </a:pPr>
            <a:r>
              <a:rPr sz="1400" dirty="0">
                <a:latin typeface="Calibri"/>
                <a:cs typeface="Calibri"/>
              </a:rPr>
              <a:t>Meltwater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Pulse 1A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Maximum </a:t>
            </a:r>
            <a:r>
              <a:rPr sz="1400" spc="-20" dirty="0">
                <a:latin typeface="Calibri"/>
                <a:cs typeface="Calibri"/>
              </a:rPr>
              <a:t>with </a:t>
            </a:r>
            <a:r>
              <a:rPr sz="1400" dirty="0">
                <a:latin typeface="Calibri"/>
                <a:cs typeface="Calibri"/>
              </a:rPr>
              <a:t>Central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Plane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400" spc="-10" dirty="0">
                <a:latin typeface="Calibri"/>
                <a:cs typeface="Calibri"/>
              </a:rPr>
              <a:t>Inundation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90"/>
              </a:spcBef>
            </a:pPr>
            <a:endParaRPr sz="1400">
              <a:latin typeface="Calibri"/>
              <a:cs typeface="Calibri"/>
            </a:endParaRPr>
          </a:p>
          <a:p>
            <a:pPr marL="12700" marR="1774189">
              <a:lnSpc>
                <a:spcPct val="101099"/>
              </a:lnSpc>
            </a:pPr>
            <a:r>
              <a:rPr sz="1400" spc="-10" dirty="0">
                <a:latin typeface="Calibri"/>
                <a:cs typeface="Calibri"/>
              </a:rPr>
              <a:t>Azores Current Turbulence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01671" y="4327397"/>
            <a:ext cx="2338070" cy="1012190"/>
            <a:chOff x="1201671" y="4327397"/>
            <a:chExt cx="2338070" cy="1012190"/>
          </a:xfrm>
        </p:grpSpPr>
        <p:sp>
          <p:nvSpPr>
            <p:cNvPr id="9" name="object 9"/>
            <p:cNvSpPr/>
            <p:nvPr/>
          </p:nvSpPr>
          <p:spPr>
            <a:xfrm>
              <a:off x="1207005" y="4332731"/>
              <a:ext cx="2327275" cy="1001394"/>
            </a:xfrm>
            <a:custGeom>
              <a:avLst/>
              <a:gdLst/>
              <a:ahLst/>
              <a:cxnLst/>
              <a:rect l="l" t="t" r="r" b="b"/>
              <a:pathLst>
                <a:path w="2327275" h="1001395">
                  <a:moveTo>
                    <a:pt x="16769" y="0"/>
                  </a:moveTo>
                  <a:lnTo>
                    <a:pt x="0" y="41148"/>
                  </a:lnTo>
                  <a:lnTo>
                    <a:pt x="2276858" y="981456"/>
                  </a:lnTo>
                  <a:lnTo>
                    <a:pt x="2269238" y="1001268"/>
                  </a:lnTo>
                  <a:lnTo>
                    <a:pt x="2327150" y="976884"/>
                  </a:lnTo>
                  <a:lnTo>
                    <a:pt x="2302766" y="918972"/>
                  </a:lnTo>
                  <a:lnTo>
                    <a:pt x="2293622" y="940308"/>
                  </a:lnTo>
                  <a:lnTo>
                    <a:pt x="16769" y="0"/>
                  </a:lnTo>
                  <a:close/>
                </a:path>
              </a:pathLst>
            </a:custGeom>
            <a:solidFill>
              <a:srgbClr val="ED7D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7005" y="4332731"/>
              <a:ext cx="2327275" cy="1001394"/>
            </a:xfrm>
            <a:custGeom>
              <a:avLst/>
              <a:gdLst/>
              <a:ahLst/>
              <a:cxnLst/>
              <a:rect l="l" t="t" r="r" b="b"/>
              <a:pathLst>
                <a:path w="2327275" h="1001395">
                  <a:moveTo>
                    <a:pt x="16769" y="0"/>
                  </a:moveTo>
                  <a:lnTo>
                    <a:pt x="2293622" y="940308"/>
                  </a:lnTo>
                  <a:lnTo>
                    <a:pt x="2302766" y="918972"/>
                  </a:lnTo>
                  <a:lnTo>
                    <a:pt x="2327150" y="976884"/>
                  </a:lnTo>
                  <a:lnTo>
                    <a:pt x="2269238" y="1001268"/>
                  </a:lnTo>
                  <a:lnTo>
                    <a:pt x="2276858" y="981456"/>
                  </a:lnTo>
                  <a:lnTo>
                    <a:pt x="0" y="41148"/>
                  </a:lnTo>
                  <a:lnTo>
                    <a:pt x="16769" y="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85841" y="663537"/>
            <a:ext cx="4902200" cy="899794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550" dirty="0">
                <a:latin typeface="Arial"/>
                <a:cs typeface="Arial"/>
              </a:rPr>
              <a:t>Map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of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50" dirty="0">
                <a:latin typeface="Arial"/>
                <a:cs typeface="Arial"/>
              </a:rPr>
              <a:t>Mid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Atlantic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Plateau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Amoc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Current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during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MWP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1A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176" y="1051559"/>
            <a:ext cx="4747259" cy="86502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67129" y="9818600"/>
            <a:ext cx="4071620" cy="4578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Adapted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 Breuil,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Obermaier and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Alcalde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Rio.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La </a:t>
            </a:r>
            <a:r>
              <a:rPr sz="1400" dirty="0">
                <a:latin typeface="Calibri"/>
                <a:cs typeface="Calibri"/>
              </a:rPr>
              <a:t>Pasiega á </a:t>
            </a:r>
            <a:r>
              <a:rPr sz="1400" spc="-10" dirty="0">
                <a:latin typeface="Calibri"/>
                <a:cs typeface="Calibri"/>
              </a:rPr>
              <a:t>Puente-</a:t>
            </a:r>
            <a:r>
              <a:rPr sz="1400" dirty="0">
                <a:latin typeface="Calibri"/>
                <a:cs typeface="Calibri"/>
              </a:rPr>
              <a:t>Viesgo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Santander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Espagne )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1913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53" y="8262639"/>
            <a:ext cx="150241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Baia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Praia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BDP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99730" y="1500314"/>
            <a:ext cx="1243965" cy="6925309"/>
            <a:chOff x="1399730" y="1500314"/>
            <a:chExt cx="1243965" cy="6925309"/>
          </a:xfrm>
        </p:grpSpPr>
        <p:sp>
          <p:nvSpPr>
            <p:cNvPr id="6" name="object 6"/>
            <p:cNvSpPr/>
            <p:nvPr/>
          </p:nvSpPr>
          <p:spPr>
            <a:xfrm>
              <a:off x="1635252" y="8348472"/>
              <a:ext cx="649605" cy="71755"/>
            </a:xfrm>
            <a:custGeom>
              <a:avLst/>
              <a:gdLst/>
              <a:ahLst/>
              <a:cxnLst/>
              <a:rect l="l" t="t" r="r" b="b"/>
              <a:pathLst>
                <a:path w="649605" h="71754">
                  <a:moveTo>
                    <a:pt x="614172" y="0"/>
                  </a:moveTo>
                  <a:lnTo>
                    <a:pt x="614172" y="18288"/>
                  </a:lnTo>
                  <a:lnTo>
                    <a:pt x="0" y="18288"/>
                  </a:lnTo>
                  <a:lnTo>
                    <a:pt x="0" y="53340"/>
                  </a:lnTo>
                  <a:lnTo>
                    <a:pt x="614172" y="53340"/>
                  </a:lnTo>
                  <a:lnTo>
                    <a:pt x="614172" y="71628"/>
                  </a:lnTo>
                  <a:lnTo>
                    <a:pt x="649224" y="36576"/>
                  </a:lnTo>
                  <a:lnTo>
                    <a:pt x="614172" y="0"/>
                  </a:lnTo>
                  <a:close/>
                </a:path>
              </a:pathLst>
            </a:custGeom>
            <a:solidFill>
              <a:srgbClr val="2F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35252" y="8348472"/>
              <a:ext cx="649605" cy="71755"/>
            </a:xfrm>
            <a:custGeom>
              <a:avLst/>
              <a:gdLst/>
              <a:ahLst/>
              <a:cxnLst/>
              <a:rect l="l" t="t" r="r" b="b"/>
              <a:pathLst>
                <a:path w="649605" h="71754">
                  <a:moveTo>
                    <a:pt x="0" y="18288"/>
                  </a:moveTo>
                  <a:lnTo>
                    <a:pt x="614172" y="18288"/>
                  </a:lnTo>
                  <a:lnTo>
                    <a:pt x="614172" y="0"/>
                  </a:lnTo>
                  <a:lnTo>
                    <a:pt x="649224" y="36576"/>
                  </a:lnTo>
                  <a:lnTo>
                    <a:pt x="614172" y="71628"/>
                  </a:lnTo>
                  <a:lnTo>
                    <a:pt x="614172" y="53340"/>
                  </a:lnTo>
                  <a:lnTo>
                    <a:pt x="0" y="53340"/>
                  </a:lnTo>
                  <a:lnTo>
                    <a:pt x="0" y="18288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5128" y="1505711"/>
              <a:ext cx="1233170" cy="83820"/>
            </a:xfrm>
            <a:custGeom>
              <a:avLst/>
              <a:gdLst/>
              <a:ahLst/>
              <a:cxnLst/>
              <a:rect l="l" t="t" r="r" b="b"/>
              <a:pathLst>
                <a:path w="1233170" h="83819">
                  <a:moveTo>
                    <a:pt x="1190244" y="0"/>
                  </a:moveTo>
                  <a:lnTo>
                    <a:pt x="1190244" y="21336"/>
                  </a:lnTo>
                  <a:lnTo>
                    <a:pt x="0" y="21336"/>
                  </a:lnTo>
                  <a:lnTo>
                    <a:pt x="0" y="62484"/>
                  </a:lnTo>
                  <a:lnTo>
                    <a:pt x="1190244" y="62484"/>
                  </a:lnTo>
                  <a:lnTo>
                    <a:pt x="1190244" y="83820"/>
                  </a:lnTo>
                  <a:lnTo>
                    <a:pt x="1232916" y="42672"/>
                  </a:lnTo>
                  <a:lnTo>
                    <a:pt x="1190244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5128" y="1505711"/>
              <a:ext cx="1233170" cy="83820"/>
            </a:xfrm>
            <a:custGeom>
              <a:avLst/>
              <a:gdLst/>
              <a:ahLst/>
              <a:cxnLst/>
              <a:rect l="l" t="t" r="r" b="b"/>
              <a:pathLst>
                <a:path w="1233170" h="83819">
                  <a:moveTo>
                    <a:pt x="0" y="21336"/>
                  </a:moveTo>
                  <a:lnTo>
                    <a:pt x="1190244" y="21336"/>
                  </a:lnTo>
                  <a:lnTo>
                    <a:pt x="1190244" y="0"/>
                  </a:lnTo>
                  <a:lnTo>
                    <a:pt x="1232916" y="42672"/>
                  </a:lnTo>
                  <a:lnTo>
                    <a:pt x="1190244" y="83820"/>
                  </a:lnTo>
                  <a:lnTo>
                    <a:pt x="1190244" y="62484"/>
                  </a:lnTo>
                  <a:lnTo>
                    <a:pt x="0" y="62484"/>
                  </a:lnTo>
                  <a:lnTo>
                    <a:pt x="0" y="2133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6193" y="1221701"/>
            <a:ext cx="2097405" cy="1097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41350">
              <a:lnSpc>
                <a:spcPct val="1014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Meltwater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Pulse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1A </a:t>
            </a:r>
            <a:r>
              <a:rPr sz="1400" dirty="0">
                <a:latin typeface="Calibri"/>
                <a:cs typeface="Calibri"/>
              </a:rPr>
              <a:t>(14,6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14,2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kyr)</a:t>
            </a:r>
            <a:endParaRPr sz="1400">
              <a:latin typeface="Calibri"/>
              <a:cs typeface="Calibri"/>
            </a:endParaRPr>
          </a:p>
          <a:p>
            <a:pPr marL="26034">
              <a:lnSpc>
                <a:spcPts val="1645"/>
              </a:lnSpc>
            </a:pPr>
            <a:r>
              <a:rPr sz="1400" dirty="0">
                <a:latin typeface="Calibri"/>
                <a:cs typeface="Calibri"/>
              </a:rPr>
              <a:t>Azores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Current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Rapids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(ACR)</a:t>
            </a:r>
            <a:endParaRPr sz="1400">
              <a:latin typeface="Calibri"/>
              <a:cs typeface="Calibri"/>
            </a:endParaRPr>
          </a:p>
          <a:p>
            <a:pPr marL="26034" marR="68580">
              <a:lnSpc>
                <a:spcPct val="100699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Quantitative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Strength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Code </a:t>
            </a:r>
            <a:r>
              <a:rPr sz="1400" dirty="0">
                <a:latin typeface="Calibri"/>
                <a:cs typeface="Calibri"/>
              </a:rPr>
              <a:t>as in El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Castillo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Map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7959" y="1352799"/>
            <a:ext cx="454659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ACR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1028" y="1430273"/>
            <a:ext cx="5657215" cy="5352415"/>
            <a:chOff x="621028" y="1430273"/>
            <a:chExt cx="5657215" cy="5352415"/>
          </a:xfrm>
        </p:grpSpPr>
        <p:sp>
          <p:nvSpPr>
            <p:cNvPr id="13" name="object 13"/>
            <p:cNvSpPr/>
            <p:nvPr/>
          </p:nvSpPr>
          <p:spPr>
            <a:xfrm>
              <a:off x="3369564" y="1435607"/>
              <a:ext cx="2903220" cy="82550"/>
            </a:xfrm>
            <a:custGeom>
              <a:avLst/>
              <a:gdLst/>
              <a:ahLst/>
              <a:cxnLst/>
              <a:rect l="l" t="t" r="r" b="b"/>
              <a:pathLst>
                <a:path w="2903220" h="82550">
                  <a:moveTo>
                    <a:pt x="41148" y="0"/>
                  </a:moveTo>
                  <a:lnTo>
                    <a:pt x="0" y="41148"/>
                  </a:lnTo>
                  <a:lnTo>
                    <a:pt x="41148" y="82296"/>
                  </a:lnTo>
                  <a:lnTo>
                    <a:pt x="41148" y="62484"/>
                  </a:lnTo>
                  <a:lnTo>
                    <a:pt x="2903220" y="62484"/>
                  </a:lnTo>
                  <a:lnTo>
                    <a:pt x="2903220" y="19812"/>
                  </a:lnTo>
                  <a:lnTo>
                    <a:pt x="41148" y="19812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69564" y="1435607"/>
              <a:ext cx="2903220" cy="82550"/>
            </a:xfrm>
            <a:custGeom>
              <a:avLst/>
              <a:gdLst/>
              <a:ahLst/>
              <a:cxnLst/>
              <a:rect l="l" t="t" r="r" b="b"/>
              <a:pathLst>
                <a:path w="2903220" h="82550">
                  <a:moveTo>
                    <a:pt x="2903220" y="62484"/>
                  </a:moveTo>
                  <a:lnTo>
                    <a:pt x="41148" y="62484"/>
                  </a:lnTo>
                  <a:lnTo>
                    <a:pt x="41148" y="82296"/>
                  </a:lnTo>
                  <a:lnTo>
                    <a:pt x="0" y="41148"/>
                  </a:lnTo>
                  <a:lnTo>
                    <a:pt x="41148" y="0"/>
                  </a:lnTo>
                  <a:lnTo>
                    <a:pt x="41148" y="19812"/>
                  </a:lnTo>
                  <a:lnTo>
                    <a:pt x="2903220" y="19812"/>
                  </a:lnTo>
                  <a:lnTo>
                    <a:pt x="2903220" y="62484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2940" y="2345435"/>
              <a:ext cx="1374775" cy="363220"/>
            </a:xfrm>
            <a:custGeom>
              <a:avLst/>
              <a:gdLst/>
              <a:ahLst/>
              <a:cxnLst/>
              <a:rect l="l" t="t" r="r" b="b"/>
              <a:pathLst>
                <a:path w="1374775" h="363219">
                  <a:moveTo>
                    <a:pt x="1331976" y="0"/>
                  </a:moveTo>
                  <a:lnTo>
                    <a:pt x="1336548" y="16764"/>
                  </a:lnTo>
                  <a:lnTo>
                    <a:pt x="0" y="327660"/>
                  </a:lnTo>
                  <a:lnTo>
                    <a:pt x="9142" y="362712"/>
                  </a:lnTo>
                  <a:lnTo>
                    <a:pt x="1344168" y="51816"/>
                  </a:lnTo>
                  <a:lnTo>
                    <a:pt x="1348740" y="70104"/>
                  </a:lnTo>
                  <a:lnTo>
                    <a:pt x="1374648" y="25908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2940" y="2345435"/>
              <a:ext cx="1374775" cy="363220"/>
            </a:xfrm>
            <a:custGeom>
              <a:avLst/>
              <a:gdLst/>
              <a:ahLst/>
              <a:cxnLst/>
              <a:rect l="l" t="t" r="r" b="b"/>
              <a:pathLst>
                <a:path w="1374775" h="363219">
                  <a:moveTo>
                    <a:pt x="0" y="327660"/>
                  </a:moveTo>
                  <a:lnTo>
                    <a:pt x="1336548" y="16764"/>
                  </a:lnTo>
                  <a:lnTo>
                    <a:pt x="1331976" y="0"/>
                  </a:lnTo>
                  <a:lnTo>
                    <a:pt x="1374648" y="25908"/>
                  </a:lnTo>
                  <a:lnTo>
                    <a:pt x="1348740" y="70104"/>
                  </a:lnTo>
                  <a:lnTo>
                    <a:pt x="1344168" y="51816"/>
                  </a:lnTo>
                  <a:lnTo>
                    <a:pt x="9142" y="362712"/>
                  </a:lnTo>
                  <a:lnTo>
                    <a:pt x="0" y="32766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6362" y="3279647"/>
              <a:ext cx="937260" cy="70485"/>
            </a:xfrm>
            <a:custGeom>
              <a:avLst/>
              <a:gdLst/>
              <a:ahLst/>
              <a:cxnLst/>
              <a:rect l="l" t="t" r="r" b="b"/>
              <a:pathLst>
                <a:path w="937260" h="70485">
                  <a:moveTo>
                    <a:pt x="902209" y="0"/>
                  </a:moveTo>
                  <a:lnTo>
                    <a:pt x="902209" y="16764"/>
                  </a:lnTo>
                  <a:lnTo>
                    <a:pt x="0" y="16764"/>
                  </a:lnTo>
                  <a:lnTo>
                    <a:pt x="0" y="53340"/>
                  </a:lnTo>
                  <a:lnTo>
                    <a:pt x="902209" y="53340"/>
                  </a:lnTo>
                  <a:lnTo>
                    <a:pt x="902209" y="70104"/>
                  </a:lnTo>
                  <a:lnTo>
                    <a:pt x="937261" y="35052"/>
                  </a:lnTo>
                  <a:lnTo>
                    <a:pt x="902209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6362" y="3279647"/>
              <a:ext cx="937260" cy="70485"/>
            </a:xfrm>
            <a:custGeom>
              <a:avLst/>
              <a:gdLst/>
              <a:ahLst/>
              <a:cxnLst/>
              <a:rect l="l" t="t" r="r" b="b"/>
              <a:pathLst>
                <a:path w="937260" h="70485">
                  <a:moveTo>
                    <a:pt x="0" y="16764"/>
                  </a:moveTo>
                  <a:lnTo>
                    <a:pt x="902209" y="16764"/>
                  </a:lnTo>
                  <a:lnTo>
                    <a:pt x="902209" y="0"/>
                  </a:lnTo>
                  <a:lnTo>
                    <a:pt x="937261" y="35052"/>
                  </a:lnTo>
                  <a:lnTo>
                    <a:pt x="902209" y="70104"/>
                  </a:lnTo>
                  <a:lnTo>
                    <a:pt x="902209" y="53340"/>
                  </a:lnTo>
                  <a:lnTo>
                    <a:pt x="0" y="53340"/>
                  </a:lnTo>
                  <a:lnTo>
                    <a:pt x="0" y="16764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69564" y="3345179"/>
              <a:ext cx="2592705" cy="70485"/>
            </a:xfrm>
            <a:custGeom>
              <a:avLst/>
              <a:gdLst/>
              <a:ahLst/>
              <a:cxnLst/>
              <a:rect l="l" t="t" r="r" b="b"/>
              <a:pathLst>
                <a:path w="2592704" h="70485">
                  <a:moveTo>
                    <a:pt x="36576" y="0"/>
                  </a:moveTo>
                  <a:lnTo>
                    <a:pt x="0" y="35052"/>
                  </a:lnTo>
                  <a:lnTo>
                    <a:pt x="36576" y="70104"/>
                  </a:lnTo>
                  <a:lnTo>
                    <a:pt x="36576" y="53340"/>
                  </a:lnTo>
                  <a:lnTo>
                    <a:pt x="2592324" y="53340"/>
                  </a:lnTo>
                  <a:lnTo>
                    <a:pt x="2592324" y="16764"/>
                  </a:lnTo>
                  <a:lnTo>
                    <a:pt x="36576" y="16764"/>
                  </a:lnTo>
                  <a:lnTo>
                    <a:pt x="36576" y="0"/>
                  </a:lnTo>
                  <a:close/>
                </a:path>
              </a:pathLst>
            </a:custGeom>
            <a:solidFill>
              <a:srgbClr val="A8D1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69564" y="3345179"/>
              <a:ext cx="2592705" cy="70485"/>
            </a:xfrm>
            <a:custGeom>
              <a:avLst/>
              <a:gdLst/>
              <a:ahLst/>
              <a:cxnLst/>
              <a:rect l="l" t="t" r="r" b="b"/>
              <a:pathLst>
                <a:path w="2592704" h="70485">
                  <a:moveTo>
                    <a:pt x="2592324" y="53340"/>
                  </a:moveTo>
                  <a:lnTo>
                    <a:pt x="36576" y="53340"/>
                  </a:lnTo>
                  <a:lnTo>
                    <a:pt x="36576" y="70104"/>
                  </a:lnTo>
                  <a:lnTo>
                    <a:pt x="0" y="35052"/>
                  </a:lnTo>
                  <a:lnTo>
                    <a:pt x="36576" y="0"/>
                  </a:lnTo>
                  <a:lnTo>
                    <a:pt x="36576" y="16764"/>
                  </a:lnTo>
                  <a:lnTo>
                    <a:pt x="2592324" y="16764"/>
                  </a:lnTo>
                  <a:lnTo>
                    <a:pt x="2592324" y="5334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35452" y="6705599"/>
              <a:ext cx="2590800" cy="71755"/>
            </a:xfrm>
            <a:custGeom>
              <a:avLst/>
              <a:gdLst/>
              <a:ahLst/>
              <a:cxnLst/>
              <a:rect l="l" t="t" r="r" b="b"/>
              <a:pathLst>
                <a:path w="2590800" h="71754">
                  <a:moveTo>
                    <a:pt x="35052" y="0"/>
                  </a:moveTo>
                  <a:lnTo>
                    <a:pt x="0" y="35052"/>
                  </a:lnTo>
                  <a:lnTo>
                    <a:pt x="35052" y="71628"/>
                  </a:lnTo>
                  <a:lnTo>
                    <a:pt x="35052" y="53340"/>
                  </a:lnTo>
                  <a:lnTo>
                    <a:pt x="2590800" y="53340"/>
                  </a:lnTo>
                  <a:lnTo>
                    <a:pt x="2590800" y="18288"/>
                  </a:lnTo>
                  <a:lnTo>
                    <a:pt x="35052" y="18288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A8D1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35452" y="6705599"/>
              <a:ext cx="2590800" cy="71755"/>
            </a:xfrm>
            <a:custGeom>
              <a:avLst/>
              <a:gdLst/>
              <a:ahLst/>
              <a:cxnLst/>
              <a:rect l="l" t="t" r="r" b="b"/>
              <a:pathLst>
                <a:path w="2590800" h="71754">
                  <a:moveTo>
                    <a:pt x="2590800" y="53340"/>
                  </a:moveTo>
                  <a:lnTo>
                    <a:pt x="35052" y="53340"/>
                  </a:lnTo>
                  <a:lnTo>
                    <a:pt x="35052" y="71628"/>
                  </a:lnTo>
                  <a:lnTo>
                    <a:pt x="0" y="35052"/>
                  </a:lnTo>
                  <a:lnTo>
                    <a:pt x="35052" y="0"/>
                  </a:lnTo>
                  <a:lnTo>
                    <a:pt x="35052" y="18288"/>
                  </a:lnTo>
                  <a:lnTo>
                    <a:pt x="2590800" y="18288"/>
                  </a:lnTo>
                  <a:lnTo>
                    <a:pt x="2590800" y="5334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66972" y="2362199"/>
              <a:ext cx="2306320" cy="70485"/>
            </a:xfrm>
            <a:custGeom>
              <a:avLst/>
              <a:gdLst/>
              <a:ahLst/>
              <a:cxnLst/>
              <a:rect l="l" t="t" r="r" b="b"/>
              <a:pathLst>
                <a:path w="2306320" h="70485">
                  <a:moveTo>
                    <a:pt x="35052" y="0"/>
                  </a:moveTo>
                  <a:lnTo>
                    <a:pt x="0" y="35052"/>
                  </a:lnTo>
                  <a:lnTo>
                    <a:pt x="35052" y="70104"/>
                  </a:lnTo>
                  <a:lnTo>
                    <a:pt x="35052" y="51816"/>
                  </a:lnTo>
                  <a:lnTo>
                    <a:pt x="2305812" y="51816"/>
                  </a:lnTo>
                  <a:lnTo>
                    <a:pt x="2305812" y="16764"/>
                  </a:lnTo>
                  <a:lnTo>
                    <a:pt x="35052" y="1676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66972" y="2362199"/>
              <a:ext cx="2306320" cy="70485"/>
            </a:xfrm>
            <a:custGeom>
              <a:avLst/>
              <a:gdLst/>
              <a:ahLst/>
              <a:cxnLst/>
              <a:rect l="l" t="t" r="r" b="b"/>
              <a:pathLst>
                <a:path w="2306320" h="70485">
                  <a:moveTo>
                    <a:pt x="2305812" y="51816"/>
                  </a:moveTo>
                  <a:lnTo>
                    <a:pt x="35052" y="51816"/>
                  </a:lnTo>
                  <a:lnTo>
                    <a:pt x="35052" y="70104"/>
                  </a:lnTo>
                  <a:lnTo>
                    <a:pt x="0" y="35052"/>
                  </a:lnTo>
                  <a:lnTo>
                    <a:pt x="35052" y="0"/>
                  </a:lnTo>
                  <a:lnTo>
                    <a:pt x="35052" y="16764"/>
                  </a:lnTo>
                  <a:lnTo>
                    <a:pt x="2305812" y="16764"/>
                  </a:lnTo>
                  <a:lnTo>
                    <a:pt x="2305812" y="5181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45105" y="5050535"/>
              <a:ext cx="1743710" cy="71755"/>
            </a:xfrm>
            <a:custGeom>
              <a:avLst/>
              <a:gdLst/>
              <a:ahLst/>
              <a:cxnLst/>
              <a:rect l="l" t="t" r="r" b="b"/>
              <a:pathLst>
                <a:path w="1743710" h="71754">
                  <a:moveTo>
                    <a:pt x="1708406" y="0"/>
                  </a:moveTo>
                  <a:lnTo>
                    <a:pt x="1708406" y="18288"/>
                  </a:lnTo>
                  <a:lnTo>
                    <a:pt x="0" y="18288"/>
                  </a:lnTo>
                  <a:lnTo>
                    <a:pt x="0" y="53340"/>
                  </a:lnTo>
                  <a:lnTo>
                    <a:pt x="1708406" y="53340"/>
                  </a:lnTo>
                  <a:lnTo>
                    <a:pt x="1708406" y="71628"/>
                  </a:lnTo>
                  <a:lnTo>
                    <a:pt x="1743458" y="35052"/>
                  </a:lnTo>
                  <a:lnTo>
                    <a:pt x="1708406" y="0"/>
                  </a:lnTo>
                  <a:close/>
                </a:path>
              </a:pathLst>
            </a:custGeom>
            <a:solidFill>
              <a:srgbClr val="A8D1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5105" y="5050535"/>
              <a:ext cx="1743710" cy="71755"/>
            </a:xfrm>
            <a:custGeom>
              <a:avLst/>
              <a:gdLst/>
              <a:ahLst/>
              <a:cxnLst/>
              <a:rect l="l" t="t" r="r" b="b"/>
              <a:pathLst>
                <a:path w="1743710" h="71754">
                  <a:moveTo>
                    <a:pt x="0" y="18288"/>
                  </a:moveTo>
                  <a:lnTo>
                    <a:pt x="1708406" y="18288"/>
                  </a:lnTo>
                  <a:lnTo>
                    <a:pt x="1708406" y="0"/>
                  </a:lnTo>
                  <a:lnTo>
                    <a:pt x="1743458" y="35052"/>
                  </a:lnTo>
                  <a:lnTo>
                    <a:pt x="1708406" y="71628"/>
                  </a:lnTo>
                  <a:lnTo>
                    <a:pt x="1708406" y="53340"/>
                  </a:lnTo>
                  <a:lnTo>
                    <a:pt x="0" y="53340"/>
                  </a:lnTo>
                  <a:lnTo>
                    <a:pt x="0" y="18288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9890" y="2547606"/>
            <a:ext cx="454659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ACR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193" y="3181584"/>
            <a:ext cx="454659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ACR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20777" y="3247097"/>
            <a:ext cx="142367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End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Azores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Plateau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92745" y="6607505"/>
            <a:ext cx="153543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Front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Azores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Plateau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93179" y="2264168"/>
            <a:ext cx="93853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latin typeface="Calibri"/>
                <a:cs typeface="Calibri"/>
              </a:rPr>
              <a:t>Flores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Island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7060" y="4876291"/>
            <a:ext cx="1103630" cy="4578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Azores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Plateau </a:t>
            </a:r>
            <a:r>
              <a:rPr sz="1400" dirty="0">
                <a:latin typeface="Calibri"/>
                <a:cs typeface="Calibri"/>
              </a:rPr>
              <a:t>Central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Plain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10690" y="313622"/>
            <a:ext cx="4902200" cy="66611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25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Vienna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550" dirty="0">
                <a:latin typeface="Arial"/>
                <a:cs typeface="Arial"/>
              </a:rPr>
              <a:t>Mid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Atlantic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Plateau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Amoc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Current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during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MWP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1A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547" y="9408740"/>
            <a:ext cx="1892300" cy="601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La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Pasiega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15.000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BP</a:t>
            </a: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250" dirty="0">
                <a:latin typeface="Arial"/>
                <a:cs typeface="Arial"/>
              </a:rPr>
              <a:t>Ad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7: Map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of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the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Magellan </a:t>
            </a:r>
            <a:r>
              <a:rPr sz="1250" dirty="0">
                <a:latin typeface="Arial"/>
                <a:cs typeface="Arial"/>
              </a:rPr>
              <a:t>Passage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to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the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Pacific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17" y="580643"/>
            <a:ext cx="5889598" cy="8415527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7" y="774194"/>
            <a:ext cx="5041389" cy="86807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19288" y="9645015"/>
            <a:ext cx="4479290" cy="581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30"/>
              </a:spcBef>
            </a:pPr>
            <a:r>
              <a:rPr sz="850" dirty="0">
                <a:latin typeface="Arial"/>
                <a:cs typeface="Arial"/>
              </a:rPr>
              <a:t>Jean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Clottes</a:t>
            </a:r>
            <a:r>
              <a:rPr sz="850" spc="-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und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David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Lewis-</a:t>
            </a:r>
            <a:r>
              <a:rPr sz="850" dirty="0">
                <a:latin typeface="Arial"/>
                <a:cs typeface="Arial"/>
              </a:rPr>
              <a:t>Williams,</a:t>
            </a:r>
            <a:r>
              <a:rPr sz="850" spc="-4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Schamanen,</a:t>
            </a:r>
            <a:r>
              <a:rPr sz="850" spc="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P.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76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–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77,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1997, Jan</a:t>
            </a:r>
            <a:r>
              <a:rPr sz="850" spc="-10" dirty="0">
                <a:latin typeface="Arial"/>
                <a:cs typeface="Arial"/>
              </a:rPr>
              <a:t> Thorbecke</a:t>
            </a:r>
            <a:r>
              <a:rPr sz="85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Verlag</a:t>
            </a:r>
            <a:r>
              <a:rPr sz="850" spc="50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(</a:t>
            </a:r>
            <a:r>
              <a:rPr sz="850" spc="-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L.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de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Seille,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Photography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-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El</a:t>
            </a:r>
            <a:r>
              <a:rPr sz="850" spc="-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Castillo,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Puente Viesco,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Spain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spc="-50" dirty="0"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dirty="0">
                <a:latin typeface="Arial"/>
                <a:cs typeface="Arial"/>
              </a:rPr>
              <a:t>Rotation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by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90°</a:t>
            </a:r>
            <a:r>
              <a:rPr sz="950" spc="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from:</a:t>
            </a:r>
            <a:r>
              <a:rPr sz="950" spc="6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West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=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Up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to</a:t>
            </a:r>
            <a:r>
              <a:rPr sz="950" spc="7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here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North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=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Up</a:t>
            </a:r>
            <a:endParaRPr sz="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8328" y="452125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928115"/>
            <a:ext cx="5519927" cy="82661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1444" y="9212133"/>
            <a:ext cx="3801745" cy="987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Adapted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</a:t>
            </a:r>
            <a:r>
              <a:rPr sz="1250" spc="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Denis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Vialou,</a:t>
            </a:r>
            <a:r>
              <a:rPr sz="1250" spc="-6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Au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coer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la </a:t>
            </a:r>
            <a:r>
              <a:rPr sz="1250" spc="-10" dirty="0">
                <a:latin typeface="Arial"/>
                <a:cs typeface="Arial"/>
              </a:rPr>
              <a:t>Préhistorie,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Dècouvertes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Gallimard,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51, </a:t>
            </a:r>
            <a:r>
              <a:rPr sz="1250" spc="-20" dirty="0">
                <a:latin typeface="Arial"/>
                <a:cs typeface="Arial"/>
              </a:rPr>
              <a:t>1996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50" dirty="0">
                <a:latin typeface="Arial"/>
                <a:cs typeface="Arial"/>
              </a:rPr>
              <a:t>(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M.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Lorblanchet,</a:t>
            </a:r>
            <a:r>
              <a:rPr sz="1250" spc="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Drawing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of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El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Castillo </a:t>
            </a:r>
            <a:r>
              <a:rPr sz="1250" spc="-50" dirty="0">
                <a:latin typeface="Arial"/>
                <a:cs typeface="Arial"/>
              </a:rPr>
              <a:t>)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Rotation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by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90°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from:</a:t>
            </a:r>
            <a:r>
              <a:rPr sz="1250" spc="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West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=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Up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796" y="475018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34" y="8639161"/>
            <a:ext cx="6996430" cy="15633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EL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CASTILLO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13.060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BP</a:t>
            </a:r>
            <a:endParaRPr sz="1250">
              <a:latin typeface="Arial"/>
              <a:cs typeface="Arial"/>
            </a:endParaRPr>
          </a:p>
          <a:p>
            <a:pPr marL="12700" marR="2465070">
              <a:lnSpc>
                <a:spcPts val="1520"/>
              </a:lnSpc>
              <a:spcBef>
                <a:spcPts val="45"/>
              </a:spcBef>
            </a:pPr>
            <a:r>
              <a:rPr sz="1250" dirty="0">
                <a:latin typeface="Arial"/>
                <a:cs typeface="Arial"/>
              </a:rPr>
              <a:t>Michael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Lorblanchet,</a:t>
            </a:r>
            <a:r>
              <a:rPr sz="1250" spc="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in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Denis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Vialou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AU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DE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LA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PRÈHISTORIE, </a:t>
            </a:r>
            <a:r>
              <a:rPr sz="1250" dirty="0">
                <a:latin typeface="Arial"/>
                <a:cs typeface="Arial"/>
              </a:rPr>
              <a:t>Gallimard, 1996,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51.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250" dirty="0">
                <a:latin typeface="Arial"/>
                <a:cs typeface="Arial"/>
              </a:rPr>
              <a:t>This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Project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was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partly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supported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from,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„Phylogenetic</a:t>
            </a:r>
            <a:r>
              <a:rPr sz="1250" spc="4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and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Ontogenetic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Evolution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of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Creativity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20" dirty="0">
                <a:latin typeface="Arial"/>
                <a:cs typeface="Arial"/>
              </a:rPr>
              <a:t>from </a:t>
            </a:r>
            <a:r>
              <a:rPr sz="1250" dirty="0">
                <a:latin typeface="Arial"/>
                <a:cs typeface="Arial"/>
              </a:rPr>
              <a:t>physico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chemical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and human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biological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Viewpoints“,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Arial"/>
                <a:cs typeface="Arial"/>
              </a:rPr>
              <a:t>Grant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no.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49.403</a:t>
            </a:r>
            <a:r>
              <a:rPr sz="1250" spc="2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/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1-</a:t>
            </a:r>
            <a:r>
              <a:rPr sz="1250" dirty="0">
                <a:latin typeface="Arial"/>
                <a:cs typeface="Arial"/>
              </a:rPr>
              <a:t>24 /</a:t>
            </a:r>
            <a:r>
              <a:rPr sz="1250" spc="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84 of the</a:t>
            </a:r>
            <a:r>
              <a:rPr sz="1250" spc="-6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Austrian Ministry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for</a:t>
            </a:r>
            <a:r>
              <a:rPr sz="1250" spc="2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Science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and </a:t>
            </a:r>
            <a:r>
              <a:rPr sz="1250" spc="-10" dirty="0">
                <a:latin typeface="Arial"/>
                <a:cs typeface="Arial"/>
              </a:rPr>
              <a:t>Research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57" y="958595"/>
            <a:ext cx="5588506" cy="74234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5714" y="542059"/>
            <a:ext cx="24733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Arial"/>
                <a:cs typeface="Arial"/>
              </a:rPr>
              <a:t>Dr.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Bujatti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–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Narbeshuber,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EGU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22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8" y="605027"/>
            <a:ext cx="6681213" cy="94503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624002" y="1981523"/>
            <a:ext cx="6355458" cy="4859016"/>
            <a:chOff x="2638044" y="3712463"/>
            <a:chExt cx="4563110" cy="34886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8044" y="3712463"/>
              <a:ext cx="4562855" cy="34884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34740" y="3835910"/>
              <a:ext cx="1705610" cy="3203575"/>
            </a:xfrm>
            <a:custGeom>
              <a:avLst/>
              <a:gdLst/>
              <a:ahLst/>
              <a:cxnLst/>
              <a:rect l="l" t="t" r="r" b="b"/>
              <a:pathLst>
                <a:path w="1705610" h="3203575">
                  <a:moveTo>
                    <a:pt x="867156" y="582165"/>
                  </a:moveTo>
                  <a:lnTo>
                    <a:pt x="1327401" y="582165"/>
                  </a:lnTo>
                  <a:lnTo>
                    <a:pt x="1327401" y="0"/>
                  </a:lnTo>
                  <a:lnTo>
                    <a:pt x="867156" y="0"/>
                  </a:lnTo>
                  <a:lnTo>
                    <a:pt x="867156" y="582165"/>
                  </a:lnTo>
                  <a:close/>
                </a:path>
                <a:path w="1705610" h="3203575">
                  <a:moveTo>
                    <a:pt x="0" y="1251201"/>
                  </a:moveTo>
                  <a:lnTo>
                    <a:pt x="260602" y="1251201"/>
                  </a:lnTo>
                  <a:lnTo>
                    <a:pt x="260602" y="862581"/>
                  </a:lnTo>
                  <a:lnTo>
                    <a:pt x="0" y="862581"/>
                  </a:lnTo>
                  <a:lnTo>
                    <a:pt x="0" y="1251201"/>
                  </a:lnTo>
                  <a:close/>
                </a:path>
                <a:path w="1705610" h="3203575">
                  <a:moveTo>
                    <a:pt x="1110996" y="3203445"/>
                  </a:moveTo>
                  <a:lnTo>
                    <a:pt x="1705356" y="3203445"/>
                  </a:lnTo>
                  <a:lnTo>
                    <a:pt x="1705356" y="2622802"/>
                  </a:lnTo>
                  <a:lnTo>
                    <a:pt x="1110996" y="2622802"/>
                  </a:lnTo>
                  <a:lnTo>
                    <a:pt x="1110996" y="3203445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0698" y="7144312"/>
            <a:ext cx="6355103" cy="1201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Replacement of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Aeolian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&amp;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Thermocarst </a:t>
            </a:r>
            <a:r>
              <a:rPr sz="1100" b="1" dirty="0">
                <a:latin typeface="Calibri"/>
                <a:cs typeface="Calibri"/>
              </a:rPr>
              <a:t>Thaw -Lake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Hypotheses: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46990">
              <a:lnSpc>
                <a:spcPct val="101600"/>
              </a:lnSpc>
            </a:pPr>
            <a:r>
              <a:rPr sz="1100" b="1" dirty="0">
                <a:latin typeface="Calibri"/>
                <a:cs typeface="Calibri"/>
              </a:rPr>
              <a:t>Dual Continental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&amp;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Atlantic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Ocean </a:t>
            </a:r>
            <a:r>
              <a:rPr sz="1100" b="1" spc="-10" dirty="0">
                <a:latin typeface="Calibri"/>
                <a:cs typeface="Calibri"/>
              </a:rPr>
              <a:t>KISS-</a:t>
            </a:r>
            <a:r>
              <a:rPr sz="1100" b="1" dirty="0">
                <a:latin typeface="Calibri"/>
                <a:cs typeface="Calibri"/>
              </a:rPr>
              <a:t>impacts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caused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dual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„Black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&amp;</a:t>
            </a:r>
            <a:r>
              <a:rPr sz="1100" b="1" dirty="0">
                <a:latin typeface="Calibri"/>
                <a:cs typeface="Calibri"/>
              </a:rPr>
              <a:t> White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Mats“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dual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„Silicate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Sand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and 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Crater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liquefaction“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genesis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of </a:t>
            </a:r>
            <a:r>
              <a:rPr sz="1100" b="1" dirty="0">
                <a:latin typeface="Calibri"/>
                <a:cs typeface="Calibri"/>
              </a:rPr>
              <a:t>Carolina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Bays.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101600">
              <a:lnSpc>
                <a:spcPct val="101800"/>
              </a:lnSpc>
              <a:spcBef>
                <a:spcPts val="5"/>
              </a:spcBef>
            </a:pPr>
            <a:r>
              <a:rPr sz="1100" b="1" dirty="0">
                <a:latin typeface="Calibri"/>
                <a:cs typeface="Calibri"/>
              </a:rPr>
              <a:t>4 overlapping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Carolina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Bays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as </a:t>
            </a:r>
            <a:r>
              <a:rPr sz="1100" b="1" dirty="0">
                <a:latin typeface="Calibri"/>
                <a:cs typeface="Calibri"/>
              </a:rPr>
              <a:t>diagnostic</a:t>
            </a:r>
            <a:r>
              <a:rPr sz="1100" b="1" spc="28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co-oriented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Funnel </a:t>
            </a:r>
            <a:r>
              <a:rPr sz="1100" b="1" dirty="0">
                <a:latin typeface="Calibri"/>
                <a:cs typeface="Calibri"/>
              </a:rPr>
              <a:t>Liquefaction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features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05072" y="5295902"/>
            <a:ext cx="455930" cy="424180"/>
          </a:xfrm>
          <a:custGeom>
            <a:avLst/>
            <a:gdLst/>
            <a:ahLst/>
            <a:cxnLst/>
            <a:rect l="l" t="t" r="r" b="b"/>
            <a:pathLst>
              <a:path w="455929" h="424179">
                <a:moveTo>
                  <a:pt x="0" y="423669"/>
                </a:moveTo>
                <a:lnTo>
                  <a:pt x="455672" y="423669"/>
                </a:lnTo>
                <a:lnTo>
                  <a:pt x="455672" y="0"/>
                </a:lnTo>
                <a:lnTo>
                  <a:pt x="0" y="0"/>
                </a:lnTo>
                <a:lnTo>
                  <a:pt x="0" y="423669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29958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FD487125-2104-49D3-9A2D-EFA1F3C4CA4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C366FE2C-89CE-4E5F-B89D-3370E1050A02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97" y="708659"/>
            <a:ext cx="6691882" cy="9462513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515112"/>
            <a:ext cx="6713601" cy="9528046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681213" cy="9450323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7" y="437387"/>
            <a:ext cx="6873238" cy="9721595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534923"/>
            <a:ext cx="6809231" cy="9630154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7" y="437387"/>
            <a:ext cx="6763510" cy="9566145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4" y="359663"/>
            <a:ext cx="7001253" cy="9901425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7" y="437387"/>
            <a:ext cx="6900670" cy="9759695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44" y="879347"/>
            <a:ext cx="6553198" cy="9267441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11" y="303783"/>
            <a:ext cx="6946392" cy="98155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28497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8945" y="3597693"/>
            <a:ext cx="6668134" cy="41167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2865" marR="98425">
              <a:lnSpc>
                <a:spcPct val="102800"/>
              </a:lnSpc>
              <a:spcBef>
                <a:spcPts val="90"/>
              </a:spcBef>
            </a:pPr>
            <a:r>
              <a:rPr sz="1450" b="1" dirty="0">
                <a:latin typeface="Calibri"/>
                <a:cs typeface="Calibri"/>
              </a:rPr>
              <a:t>Dual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Continental</a:t>
            </a:r>
            <a:r>
              <a:rPr sz="1450" b="1" spc="5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Ice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&amp;</a:t>
            </a:r>
            <a:r>
              <a:rPr sz="1450" b="1" spc="5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Atlantic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Ocean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CIAO-KISS</a:t>
            </a:r>
            <a:r>
              <a:rPr sz="1450" b="1" spc="4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with</a:t>
            </a:r>
            <a:r>
              <a:rPr sz="1450" b="1" spc="10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dual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„Black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&amp;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White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Mats“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spc="-25" dirty="0">
                <a:latin typeface="Calibri"/>
                <a:cs typeface="Calibri"/>
              </a:rPr>
              <a:t>in </a:t>
            </a:r>
            <a:r>
              <a:rPr sz="1450" b="1" dirty="0">
                <a:latin typeface="Calibri"/>
                <a:cs typeface="Calibri"/>
              </a:rPr>
              <a:t>dual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Carolina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Bays</a:t>
            </a:r>
            <a:r>
              <a:rPr sz="1450" b="1" spc="11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genesis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replaces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Aeolian</a:t>
            </a:r>
            <a:r>
              <a:rPr sz="1450" b="1" spc="10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&amp;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Thermocarst</a:t>
            </a:r>
            <a:r>
              <a:rPr sz="1450" b="1" spc="11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Thaw</a:t>
            </a:r>
            <a:r>
              <a:rPr sz="1450" b="1" spc="110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-Lakes</a:t>
            </a:r>
            <a:r>
              <a:rPr sz="1450" b="1" spc="500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Hypotheses:</a:t>
            </a:r>
            <a:endParaRPr sz="145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1390"/>
              </a:spcBef>
            </a:pPr>
            <a:r>
              <a:rPr sz="1100" b="1" spc="-10" dirty="0">
                <a:latin typeface="Calibri"/>
                <a:cs typeface="Calibri"/>
              </a:rPr>
              <a:t>M.Bujatti-Narbeshuber</a:t>
            </a:r>
            <a:endParaRPr sz="1100">
              <a:latin typeface="Calibri"/>
              <a:cs typeface="Calibri"/>
            </a:endParaRPr>
          </a:p>
          <a:p>
            <a:pPr marL="63500" marR="75565" indent="-4445">
              <a:lnSpc>
                <a:spcPct val="101800"/>
              </a:lnSpc>
              <a:spcBef>
                <a:spcPts val="1335"/>
              </a:spcBef>
              <a:buSzPct val="90909"/>
              <a:buFont typeface="Calibri"/>
              <a:buAutoNum type="arabicPeriod"/>
              <a:tabLst>
                <a:tab pos="168910" algn="l"/>
              </a:tabLst>
            </a:pPr>
            <a:r>
              <a:rPr sz="1100" b="1" dirty="0">
                <a:latin typeface="Calibri"/>
                <a:cs typeface="Calibri"/>
              </a:rPr>
              <a:t>	First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order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evidence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from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„Black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Mats“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second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Continental-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CI-</a:t>
            </a:r>
            <a:r>
              <a:rPr sz="1100" b="1" dirty="0">
                <a:latin typeface="Calibri"/>
                <a:cs typeface="Calibri"/>
              </a:rPr>
              <a:t>KISS-impact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meteoritic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ejecta </a:t>
            </a:r>
            <a:r>
              <a:rPr sz="1100" b="1" dirty="0">
                <a:latin typeface="Calibri"/>
                <a:cs typeface="Calibri"/>
              </a:rPr>
              <a:t>curtain </a:t>
            </a:r>
            <a:r>
              <a:rPr sz="1100" dirty="0">
                <a:latin typeface="Calibri"/>
                <a:cs typeface="Calibri"/>
              </a:rPr>
              <a:t>shaping: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a)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500.000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LIDAR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Carolina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Bays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co-oriented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trajectories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c)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showing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decisive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„both </a:t>
            </a:r>
            <a:r>
              <a:rPr sz="1100" b="1" dirty="0">
                <a:latin typeface="Calibri"/>
                <a:cs typeface="Calibri"/>
              </a:rPr>
              <a:t>circular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and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elliptical“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shapes d)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„in any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characteristic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sector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field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funnels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…</a:t>
            </a:r>
            <a:r>
              <a:rPr sz="1100" b="1" dirty="0">
                <a:latin typeface="Calibri"/>
                <a:cs typeface="Calibri"/>
              </a:rPr>
              <a:t>many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partly </a:t>
            </a:r>
            <a:r>
              <a:rPr sz="1100" b="1" dirty="0">
                <a:latin typeface="Calibri"/>
                <a:cs typeface="Calibri"/>
              </a:rPr>
              <a:t>intersecting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(overlapping)</a:t>
            </a:r>
            <a:r>
              <a:rPr sz="1650" spc="-52" baseline="22727" dirty="0">
                <a:latin typeface="Calibri"/>
                <a:cs typeface="Calibri"/>
              </a:rPr>
              <a:t>a</a:t>
            </a:r>
            <a:r>
              <a:rPr sz="1100" b="1" spc="-35" dirty="0">
                <a:latin typeface="Calibri"/>
                <a:cs typeface="Calibri"/>
              </a:rPr>
              <a:t>i</a:t>
            </a:r>
            <a:r>
              <a:rPr sz="1650" spc="-52" baseline="22727" dirty="0">
                <a:latin typeface="Calibri"/>
                <a:cs typeface="Calibri"/>
              </a:rPr>
              <a:t>t</a:t>
            </a:r>
            <a:r>
              <a:rPr sz="1100" b="1" spc="-35" dirty="0">
                <a:latin typeface="Calibri"/>
                <a:cs typeface="Calibri"/>
              </a:rPr>
              <a:t>mpact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funnels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(Muck,1956,1976)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repeatedly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covered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by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Younger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Dryas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„Black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Mats“.</a:t>
            </a:r>
            <a:endParaRPr sz="1100">
              <a:latin typeface="Calibri"/>
              <a:cs typeface="Calibri"/>
            </a:endParaRPr>
          </a:p>
          <a:p>
            <a:pPr marL="63500" marR="57785" indent="-4445">
              <a:lnSpc>
                <a:spcPct val="101800"/>
              </a:lnSpc>
              <a:spcBef>
                <a:spcPts val="1330"/>
              </a:spcBef>
              <a:buSzPct val="90909"/>
              <a:buFont typeface="Calibri"/>
              <a:buAutoNum type="arabicPeriod"/>
              <a:tabLst>
                <a:tab pos="168910" algn="l"/>
              </a:tabLst>
            </a:pPr>
            <a:r>
              <a:rPr sz="1100" b="1" dirty="0">
                <a:latin typeface="Calibri"/>
                <a:cs typeface="Calibri"/>
              </a:rPr>
              <a:t>	First order evidence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from the „White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Mats“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first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Atlantic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Ocean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AO-KISS-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(preceding the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second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CI-</a:t>
            </a:r>
            <a:r>
              <a:rPr sz="1100" b="1" spc="-20" dirty="0">
                <a:latin typeface="Calibri"/>
                <a:cs typeface="Calibri"/>
              </a:rPr>
              <a:t>KISS </a:t>
            </a:r>
            <a:r>
              <a:rPr sz="1100" b="1" dirty="0">
                <a:latin typeface="Calibri"/>
                <a:cs typeface="Calibri"/>
              </a:rPr>
              <a:t>by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200-</a:t>
            </a:r>
            <a:r>
              <a:rPr sz="1100" b="1" dirty="0">
                <a:latin typeface="Calibri"/>
                <a:cs typeface="Calibri"/>
              </a:rPr>
              <a:t>300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yrs)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it´s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„White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Mats“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found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a) unique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stratum,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deepest,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bleached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Usselo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Horizon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b)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of </a:t>
            </a:r>
            <a:r>
              <a:rPr sz="1100" b="1" dirty="0">
                <a:latin typeface="Calibri"/>
                <a:cs typeface="Calibri"/>
              </a:rPr>
              <a:t>bleached,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siliciclastic sand</a:t>
            </a:r>
            <a:r>
              <a:rPr sz="1100" dirty="0">
                <a:latin typeface="Calibri"/>
                <a:cs typeface="Calibri"/>
              </a:rPr>
              <a:t>, c)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non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fossiliferous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(Goldsborough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ridge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enigma)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d)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highest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purity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directly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usable </a:t>
            </a:r>
            <a:r>
              <a:rPr sz="1100" b="1" dirty="0">
                <a:latin typeface="Calibri"/>
                <a:cs typeface="Calibri"/>
              </a:rPr>
              <a:t>in white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glass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industrial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production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situated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sandy-precondition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Bays.</a:t>
            </a:r>
            <a:endParaRPr sz="1100">
              <a:latin typeface="Calibri"/>
              <a:cs typeface="Calibri"/>
            </a:endParaRPr>
          </a:p>
          <a:p>
            <a:pPr marL="63500" marR="17780">
              <a:lnSpc>
                <a:spcPct val="1016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„White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Mats“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genesis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explained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AO-KISS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MAR-MAP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MARPLE´s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shallow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ocean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magma </a:t>
            </a:r>
            <a:r>
              <a:rPr sz="1100" dirty="0">
                <a:latin typeface="Calibri"/>
                <a:cs typeface="Calibri"/>
              </a:rPr>
              <a:t>rising,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creating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strato-</a:t>
            </a:r>
            <a:r>
              <a:rPr sz="1100" dirty="0">
                <a:latin typeface="Calibri"/>
                <a:cs typeface="Calibri"/>
              </a:rPr>
              <a:t>mesospheric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overheated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steam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plume with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Tunguska like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eolian magma-siliciclastic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ash- </a:t>
            </a:r>
            <a:r>
              <a:rPr sz="1100" b="1" dirty="0">
                <a:latin typeface="Calibri"/>
                <a:cs typeface="Calibri"/>
              </a:rPr>
              <a:t>sand transport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(B-</a:t>
            </a:r>
            <a:r>
              <a:rPr sz="1100" dirty="0">
                <a:latin typeface="Calibri"/>
                <a:cs typeface="Calibri"/>
              </a:rPr>
              <a:t>N,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1995,1997b,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2022,2023).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blanket,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preceding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200-</a:t>
            </a:r>
            <a:r>
              <a:rPr sz="1100" dirty="0">
                <a:latin typeface="Calibri"/>
                <a:cs typeface="Calibri"/>
              </a:rPr>
              <a:t>300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yrs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Bays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formation,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shaped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 ensuing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Continental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KISS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meteoritic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ejecta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curtain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forming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co-oriented, </a:t>
            </a:r>
            <a:r>
              <a:rPr sz="1100" dirty="0">
                <a:latin typeface="Calibri"/>
                <a:cs typeface="Calibri"/>
              </a:rPr>
              <a:t>elliptical,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often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overlapping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Bays with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raised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rims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„impact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seismic,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liquefaction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features“.</a:t>
            </a:r>
            <a:endParaRPr sz="1100">
              <a:latin typeface="Calibri"/>
              <a:cs typeface="Calibri"/>
            </a:endParaRPr>
          </a:p>
          <a:p>
            <a:pPr marL="168910" indent="-109855">
              <a:lnSpc>
                <a:spcPct val="100000"/>
              </a:lnSpc>
              <a:spcBef>
                <a:spcPts val="10"/>
              </a:spcBef>
              <a:buSzPct val="90909"/>
              <a:buFont typeface="Calibri"/>
              <a:buAutoNum type="arabicPeriod" startAt="3"/>
              <a:tabLst>
                <a:tab pos="168910" algn="l"/>
              </a:tabLst>
            </a:pPr>
            <a:r>
              <a:rPr sz="1100" b="1" dirty="0">
                <a:latin typeface="Calibri"/>
                <a:cs typeface="Calibri"/>
              </a:rPr>
              <a:t>Carolina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Bays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are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found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far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from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permafrost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prerequisite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Thermocarst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Lake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Hypothesis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namely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as</a:t>
            </a:r>
            <a:endParaRPr sz="1100">
              <a:latin typeface="Calibri"/>
              <a:cs typeface="Calibri"/>
            </a:endParaRPr>
          </a:p>
          <a:p>
            <a:pPr marL="62865" marR="193675">
              <a:lnSpc>
                <a:spcPct val="101800"/>
              </a:lnSpc>
            </a:pPr>
            <a:r>
              <a:rPr sz="1100" dirty="0">
                <a:latin typeface="Calibri"/>
                <a:cs typeface="Calibri"/>
              </a:rPr>
              <a:t>„Sand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Craters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Gulf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Coastal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Plain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clastic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Sediments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are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first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evidence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Late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Pleistocene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Impact </a:t>
            </a:r>
            <a:r>
              <a:rPr sz="1100" dirty="0">
                <a:latin typeface="Calibri"/>
                <a:cs typeface="Calibri"/>
              </a:rPr>
              <a:t>event.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</a:t>
            </a:r>
            <a:r>
              <a:rPr sz="1100" spc="155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Narbeshuber,1997b,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2022,2023,2024).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16CBFD7F-3967-45C1-89C3-589E11A5B7C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FD669E4-1000-42BC-A5FC-490A950AEBAA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8" y="347471"/>
            <a:ext cx="6973821" cy="9861801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4" y="425195"/>
            <a:ext cx="6882381" cy="9732264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8" y="637031"/>
            <a:ext cx="6681213" cy="9448797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7" y="566927"/>
            <a:ext cx="6717790" cy="9500615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3" y="399287"/>
            <a:ext cx="6973822" cy="9861801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854949" cy="9694163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463295"/>
            <a:ext cx="6955534" cy="9837417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44" y="711707"/>
            <a:ext cx="6553198" cy="9268965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8" y="347471"/>
            <a:ext cx="6909813" cy="9771888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37" y="621791"/>
            <a:ext cx="6681214" cy="9448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28497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9126" y="3394964"/>
            <a:ext cx="6802120" cy="4004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EGU-25</a:t>
            </a:r>
            <a:r>
              <a:rPr sz="1450" b="1" spc="29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Bujatti-Narbeshuber</a:t>
            </a:r>
            <a:endParaRPr sz="1100">
              <a:latin typeface="Calibri"/>
              <a:cs typeface="Calibri"/>
            </a:endParaRPr>
          </a:p>
          <a:p>
            <a:pPr marL="12700" marR="76835">
              <a:lnSpc>
                <a:spcPct val="101800"/>
              </a:lnSpc>
              <a:spcBef>
                <a:spcPts val="25"/>
              </a:spcBef>
            </a:pPr>
            <a:r>
              <a:rPr sz="1100" b="1" spc="-10" dirty="0">
                <a:latin typeface="Calibri"/>
                <a:cs typeface="Calibri"/>
              </a:rPr>
              <a:t>Koefels-Crater-</a:t>
            </a:r>
            <a:r>
              <a:rPr sz="1100" b="1" dirty="0">
                <a:latin typeface="Calibri"/>
                <a:cs typeface="Calibri"/>
              </a:rPr>
              <a:t>wall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together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background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Ötztal-</a:t>
            </a:r>
            <a:r>
              <a:rPr sz="1100" b="1" dirty="0">
                <a:latin typeface="Calibri"/>
                <a:cs typeface="Calibri"/>
              </a:rPr>
              <a:t>glacier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peak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inspired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additional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Continental-</a:t>
            </a:r>
            <a:r>
              <a:rPr sz="1100" b="1" dirty="0">
                <a:latin typeface="Calibri"/>
                <a:cs typeface="Calibri"/>
              </a:rPr>
              <a:t>Ice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(CI) </a:t>
            </a:r>
            <a:r>
              <a:rPr sz="1100" b="1" spc="-10" dirty="0">
                <a:latin typeface="Calibri"/>
                <a:cs typeface="Calibri"/>
              </a:rPr>
              <a:t>KISS-</a:t>
            </a:r>
            <a:r>
              <a:rPr sz="1100" b="1" dirty="0">
                <a:latin typeface="Calibri"/>
                <a:cs typeface="Calibri"/>
              </a:rPr>
              <a:t>impact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hypothesis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following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Atlantic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Ocean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(AO)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KISS-impact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hypothesis.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resulting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dual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CIAO-</a:t>
            </a:r>
            <a:r>
              <a:rPr sz="1100" b="1" spc="-20" dirty="0">
                <a:latin typeface="Calibri"/>
                <a:cs typeface="Calibri"/>
              </a:rPr>
              <a:t>KISS </a:t>
            </a:r>
            <a:r>
              <a:rPr sz="1100" b="1" spc="-10" dirty="0">
                <a:latin typeface="Calibri"/>
                <a:cs typeface="Calibri"/>
              </a:rPr>
              <a:t>(Bujatti-</a:t>
            </a:r>
            <a:r>
              <a:rPr sz="1100" b="1" dirty="0">
                <a:latin typeface="Calibri"/>
                <a:cs typeface="Calibri"/>
              </a:rPr>
              <a:t>Narbeshuber</a:t>
            </a:r>
            <a:r>
              <a:rPr sz="1100" b="1" spc="7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1995,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1996)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I: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CI-KISS-hypothesis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states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that:</a:t>
            </a:r>
            <a:endParaRPr sz="1100">
              <a:latin typeface="Calibri"/>
              <a:cs typeface="Calibri"/>
            </a:endParaRPr>
          </a:p>
          <a:p>
            <a:pPr marL="184150" indent="-1397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at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ice-</a:t>
            </a:r>
            <a:r>
              <a:rPr sz="1100" dirty="0">
                <a:latin typeface="Calibri"/>
                <a:cs typeface="Calibri"/>
              </a:rPr>
              <a:t>age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ending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P/H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Catastrophic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Climate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Change</a:t>
            </a:r>
            <a:endParaRPr sz="1100">
              <a:latin typeface="Calibri"/>
              <a:cs typeface="Calibri"/>
            </a:endParaRPr>
          </a:p>
          <a:p>
            <a:pPr marL="184150" indent="-1397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an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oblique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KISS-impact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1-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thick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Ötztal-</a:t>
            </a:r>
            <a:r>
              <a:rPr sz="1100" spc="-10" dirty="0">
                <a:latin typeface="Calibri"/>
                <a:cs typeface="Calibri"/>
              </a:rPr>
              <a:t>glacier</a:t>
            </a:r>
            <a:endParaRPr sz="1100">
              <a:latin typeface="Calibri"/>
              <a:cs typeface="Calibri"/>
            </a:endParaRPr>
          </a:p>
          <a:p>
            <a:pPr marL="184150" indent="-1397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caused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seismic,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weakening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prefailure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cristalline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hard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rock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under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1-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cover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</a:t>
            </a:r>
            <a:endParaRPr sz="1100">
              <a:latin typeface="Calibri"/>
              <a:cs typeface="Calibri"/>
            </a:endParaRPr>
          </a:p>
          <a:p>
            <a:pPr marL="12700" marR="60325" indent="171450">
              <a:lnSpc>
                <a:spcPts val="1340"/>
              </a:lnSpc>
              <a:spcBef>
                <a:spcPts val="40"/>
              </a:spcBef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provided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glacier-ice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source-</a:t>
            </a:r>
            <a:r>
              <a:rPr sz="1100" dirty="0">
                <a:latin typeface="Calibri"/>
                <a:cs typeface="Calibri"/>
              </a:rPr>
              <a:t>material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meteoritic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(ancient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Greek: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raising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above and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falling)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ice- </a:t>
            </a:r>
            <a:r>
              <a:rPr sz="1100" dirty="0">
                <a:latin typeface="Calibri"/>
                <a:cs typeface="Calibri"/>
              </a:rPr>
              <a:t>ejecta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curtain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seismic,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weakening,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underlying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limestone,</a:t>
            </a:r>
            <a:endParaRPr sz="1100">
              <a:latin typeface="Calibri"/>
              <a:cs typeface="Calibri"/>
            </a:endParaRPr>
          </a:p>
          <a:p>
            <a:pPr marL="184150" indent="-139700">
              <a:lnSpc>
                <a:spcPts val="1300"/>
              </a:lnSpc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leading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much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later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Holocene,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stabilising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cover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retreat,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largest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cristaline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Koefels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crater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</a:t>
            </a:r>
            <a:endParaRPr sz="1100">
              <a:latin typeface="Calibri"/>
              <a:cs typeface="Calibri"/>
            </a:endParaRPr>
          </a:p>
          <a:p>
            <a:pPr marL="12700" marR="5080" indent="171450">
              <a:lnSpc>
                <a:spcPct val="101800"/>
              </a:lnSpc>
              <a:buAutoNum type="arabicPeriod"/>
              <a:tabLst>
                <a:tab pos="184150" algn="l"/>
              </a:tabLst>
            </a:pPr>
            <a:r>
              <a:rPr sz="1100" dirty="0">
                <a:latin typeface="Calibri"/>
                <a:cs typeface="Calibri"/>
              </a:rPr>
              <a:t>to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largest,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ejecta-</a:t>
            </a:r>
            <a:r>
              <a:rPr sz="1100" dirty="0">
                <a:latin typeface="Calibri"/>
                <a:cs typeface="Calibri"/>
              </a:rPr>
              <a:t>based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impact-fan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12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limestone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rockfalls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Alps,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widening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50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length from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12- </a:t>
            </a:r>
            <a:r>
              <a:rPr sz="1100" spc="-10" dirty="0">
                <a:latin typeface="Calibri"/>
                <a:cs typeface="Calibri"/>
              </a:rPr>
              <a:t>17km.</a:t>
            </a:r>
            <a:endParaRPr sz="1100">
              <a:latin typeface="Calibri"/>
              <a:cs typeface="Calibri"/>
            </a:endParaRPr>
          </a:p>
          <a:p>
            <a:pPr marL="12700" marR="66040">
              <a:lnSpc>
                <a:spcPts val="1340"/>
              </a:lnSpc>
              <a:spcBef>
                <a:spcPts val="40"/>
              </a:spcBef>
            </a:pPr>
            <a:r>
              <a:rPr sz="1100" dirty="0">
                <a:latin typeface="Calibri"/>
                <a:cs typeface="Calibri"/>
              </a:rPr>
              <a:t>II: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above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CI-KISS-scenario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suggested to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Eugene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Shoemaker,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visit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Koefels,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Vienna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5th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1997,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solving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Bays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Enigma: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catastrophic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„first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evidence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late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Pleistocene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event“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where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00"/>
              </a:lnSpc>
            </a:pPr>
            <a:r>
              <a:rPr sz="1100" dirty="0">
                <a:latin typeface="Calibri"/>
                <a:cs typeface="Calibri"/>
              </a:rPr>
              <a:t>2.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oblique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CI-</a:t>
            </a:r>
            <a:r>
              <a:rPr sz="1100" dirty="0">
                <a:latin typeface="Calibri"/>
                <a:cs typeface="Calibri"/>
              </a:rPr>
              <a:t>KISS-impact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1-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thick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Laurentide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Continental-Ice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(CI)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3.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leaving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rock-</a:t>
            </a:r>
            <a:r>
              <a:rPr sz="1100" dirty="0">
                <a:latin typeface="Calibri"/>
                <a:cs typeface="Calibri"/>
              </a:rPr>
              <a:t>crater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but</a:t>
            </a:r>
            <a:endParaRPr sz="1100">
              <a:latin typeface="Calibri"/>
              <a:cs typeface="Calibri"/>
            </a:endParaRPr>
          </a:p>
          <a:p>
            <a:pPr marL="12700" marR="12700">
              <a:lnSpc>
                <a:spcPct val="101600"/>
              </a:lnSpc>
            </a:pPr>
            <a:r>
              <a:rPr sz="1100" dirty="0">
                <a:latin typeface="Calibri"/>
                <a:cs typeface="Calibri"/>
              </a:rPr>
              <a:t>provided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glacier-ice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source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material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meteoritic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ice-</a:t>
            </a:r>
            <a:r>
              <a:rPr sz="1100" dirty="0">
                <a:latin typeface="Calibri"/>
                <a:cs typeface="Calibri"/>
              </a:rPr>
              <a:t>ejecta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curtain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„impact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seismic,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liquefaction </a:t>
            </a:r>
            <a:r>
              <a:rPr sz="1100" dirty="0">
                <a:latin typeface="Calibri"/>
                <a:cs typeface="Calibri"/>
              </a:rPr>
              <a:t>features“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sand-sheets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near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watertable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impact-funnels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circular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elliptical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co-</a:t>
            </a:r>
            <a:r>
              <a:rPr sz="1100" dirty="0">
                <a:latin typeface="Calibri"/>
                <a:cs typeface="Calibri"/>
              </a:rPr>
              <a:t>oriented,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diagnostic </a:t>
            </a:r>
            <a:r>
              <a:rPr sz="1100" dirty="0">
                <a:latin typeface="Calibri"/>
                <a:cs typeface="Calibri"/>
              </a:rPr>
              <a:t>overlapping, sand-craters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(Muck, 1956,1976)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6.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ejecta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fans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reaching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most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Southern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“Gulf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coastal</a:t>
            </a:r>
            <a:r>
              <a:rPr sz="1100" spc="-10" dirty="0">
                <a:latin typeface="Calibri"/>
                <a:cs typeface="Calibri"/>
              </a:rPr>
              <a:t> plains </a:t>
            </a:r>
            <a:r>
              <a:rPr sz="1100" dirty="0">
                <a:latin typeface="Calibri"/>
                <a:cs typeface="Calibri"/>
              </a:rPr>
              <a:t>clastic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sediments“,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beyond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obligatory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permafrost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reach.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 refutes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common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sense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computers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his </a:t>
            </a:r>
            <a:r>
              <a:rPr sz="1100" dirty="0">
                <a:latin typeface="Calibri"/>
                <a:cs typeface="Calibri"/>
              </a:rPr>
              <a:t>explanation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Bays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„glaciological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features“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thermocarst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aeolian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hypotheses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(Bujatti-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Narbeshuber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1996,1997a,b).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3A02989-F40E-49DC-AF70-E2AFDB541F9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C322FC56-48F3-47BE-BDC3-919EE2929BFB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" y="870203"/>
            <a:ext cx="6125183" cy="8686799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653781" cy="94107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681213" cy="9450323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3" y="1404124"/>
            <a:ext cx="6115810" cy="8588742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3" y="670559"/>
            <a:ext cx="6509002" cy="9203436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4" y="553211"/>
            <a:ext cx="6745221" cy="9540237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3" y="592835"/>
            <a:ext cx="6626350" cy="9372597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745221" cy="9540238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7" y="566927"/>
            <a:ext cx="6562342" cy="9281158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7" y="477011"/>
            <a:ext cx="6662925" cy="94228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4" name="object 4"/>
          <p:cNvSpPr txBox="1"/>
          <p:nvPr/>
        </p:nvSpPr>
        <p:spPr>
          <a:xfrm>
            <a:off x="577850" y="2222500"/>
            <a:ext cx="6400800" cy="3688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0160">
              <a:lnSpc>
                <a:spcPct val="106100"/>
              </a:lnSpc>
              <a:spcBef>
                <a:spcPts val="90"/>
              </a:spcBef>
            </a:pPr>
            <a:r>
              <a:rPr sz="1750" b="1" spc="-10" dirty="0">
                <a:latin typeface="Calibri"/>
                <a:cs typeface="Calibri"/>
              </a:rPr>
              <a:t>Pleistocene/Holocene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(P/H)</a:t>
            </a:r>
            <a:r>
              <a:rPr sz="1750" b="1" spc="-3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boundary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oceanic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25" dirty="0">
                <a:latin typeface="Calibri"/>
                <a:cs typeface="Calibri"/>
              </a:rPr>
              <a:t>Koefels-</a:t>
            </a:r>
            <a:r>
              <a:rPr sz="1750" b="1" dirty="0">
                <a:latin typeface="Calibri"/>
                <a:cs typeface="Calibri"/>
              </a:rPr>
              <a:t>comet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Impact </a:t>
            </a:r>
            <a:r>
              <a:rPr sz="1750" b="1" dirty="0">
                <a:latin typeface="Calibri"/>
                <a:cs typeface="Calibri"/>
              </a:rPr>
              <a:t>Series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Scenario</a:t>
            </a:r>
            <a:r>
              <a:rPr sz="1750" b="1" spc="-7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(KISS)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of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12.850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yrs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BP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Global-warming</a:t>
            </a:r>
            <a:r>
              <a:rPr sz="1750" b="1" spc="-7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Threshold </a:t>
            </a:r>
            <a:r>
              <a:rPr sz="1750" b="1" spc="-20" dirty="0">
                <a:latin typeface="Calibri"/>
                <a:cs typeface="Calibri"/>
              </a:rPr>
              <a:t>Triad</a:t>
            </a:r>
            <a:r>
              <a:rPr sz="1750" b="1" spc="-8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(GTT):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Part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V.</a:t>
            </a:r>
            <a:r>
              <a:rPr sz="1750" b="1" spc="280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First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paleo-geographic,</a:t>
            </a:r>
            <a:r>
              <a:rPr sz="175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paleo-oceanographic, paleo-climatic,</a:t>
            </a:r>
            <a:r>
              <a:rPr sz="175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proto-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scientific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parietal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publications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of mankind,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since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75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oldest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by</a:t>
            </a:r>
            <a:r>
              <a:rPr sz="175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Anonymous,</a:t>
            </a:r>
            <a:r>
              <a:rPr sz="175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Altamira</a:t>
            </a:r>
            <a:r>
              <a:rPr sz="175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Cave,</a:t>
            </a:r>
            <a:r>
              <a:rPr sz="175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Spain,</a:t>
            </a:r>
            <a:r>
              <a:rPr sz="175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18.850</a:t>
            </a:r>
            <a:r>
              <a:rPr sz="175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cal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yrs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BP.</a:t>
            </a:r>
            <a:endParaRPr sz="1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450" dirty="0">
                <a:latin typeface="Calibri"/>
                <a:cs typeface="Calibri"/>
              </a:rPr>
              <a:t>M.</a:t>
            </a:r>
            <a:r>
              <a:rPr sz="1450" spc="2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Bujatti-Narbeshuber</a:t>
            </a:r>
            <a:r>
              <a:rPr sz="1450" spc="25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(1994,</a:t>
            </a:r>
            <a:r>
              <a:rPr sz="1450" b="1" spc="-10" dirty="0">
                <a:latin typeface="Calibri"/>
                <a:cs typeface="Calibri"/>
              </a:rPr>
              <a:t>1995,</a:t>
            </a:r>
            <a:r>
              <a:rPr sz="1450" spc="-10" dirty="0">
                <a:latin typeface="Calibri"/>
                <a:cs typeface="Calibri"/>
              </a:rPr>
              <a:t>1996,</a:t>
            </a:r>
            <a:r>
              <a:rPr sz="1450" b="1" spc="-10" dirty="0">
                <a:latin typeface="Calibri"/>
                <a:cs typeface="Calibri"/>
              </a:rPr>
              <a:t>1997a,b</a:t>
            </a:r>
            <a:r>
              <a:rPr sz="1450" spc="-10" dirty="0">
                <a:latin typeface="Calibri"/>
                <a:cs typeface="Calibri"/>
              </a:rPr>
              <a:t>,2002,2009a,b,</a:t>
            </a:r>
            <a:r>
              <a:rPr sz="1450" b="1" spc="-10" dirty="0">
                <a:latin typeface="Calibri"/>
                <a:cs typeface="Calibri"/>
              </a:rPr>
              <a:t>2022,2023,2024</a:t>
            </a:r>
            <a:r>
              <a:rPr sz="1450" spc="-10" dirty="0">
                <a:latin typeface="Calibri"/>
                <a:cs typeface="Calibri"/>
              </a:rPr>
              <a:t>)</a:t>
            </a:r>
            <a:endParaRPr sz="1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1450" dirty="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tabLst>
                <a:tab pos="243204" algn="l"/>
                <a:tab pos="4648200" algn="l"/>
              </a:tabLst>
            </a:pPr>
            <a:r>
              <a:rPr sz="1450" b="1" spc="-25" dirty="0">
                <a:latin typeface="Calibri"/>
                <a:cs typeface="Calibri"/>
              </a:rPr>
              <a:t>I:</a:t>
            </a:r>
            <a:r>
              <a:rPr sz="1450" b="1" dirty="0">
                <a:latin typeface="Calibri"/>
                <a:cs typeface="Calibri"/>
              </a:rPr>
              <a:t>	“There</a:t>
            </a:r>
            <a:r>
              <a:rPr sz="1450" b="1" spc="10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is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nothing</a:t>
            </a:r>
            <a:r>
              <a:rPr sz="1450" b="1" spc="4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more</a:t>
            </a:r>
            <a:r>
              <a:rPr sz="1450" b="1" spc="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practical</a:t>
            </a:r>
            <a:r>
              <a:rPr sz="1450" b="1" spc="10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than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good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theory”</a:t>
            </a:r>
            <a:r>
              <a:rPr sz="1450" b="1" dirty="0">
                <a:latin typeface="Calibri"/>
                <a:cs typeface="Calibri"/>
              </a:rPr>
              <a:t>	</a:t>
            </a:r>
            <a:r>
              <a:rPr sz="1450" dirty="0">
                <a:latin typeface="Calibri"/>
                <a:cs typeface="Calibri"/>
              </a:rPr>
              <a:t>(Ludwig</a:t>
            </a:r>
            <a:r>
              <a:rPr sz="1450" spc="7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Boltzmann) </a:t>
            </a:r>
            <a:r>
              <a:rPr sz="1450" dirty="0">
                <a:latin typeface="Calibri"/>
                <a:cs typeface="Calibri"/>
              </a:rPr>
              <a:t>General</a:t>
            </a:r>
            <a:r>
              <a:rPr sz="1450" spc="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Linear</a:t>
            </a:r>
            <a:r>
              <a:rPr sz="1450" spc="7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Energy-Entropy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Compensated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Unified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Transition-</a:t>
            </a:r>
            <a:r>
              <a:rPr sz="1450" dirty="0">
                <a:latin typeface="Calibri"/>
                <a:cs typeface="Calibri"/>
              </a:rPr>
              <a:t>theory</a:t>
            </a:r>
            <a:r>
              <a:rPr sz="1450" spc="10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of</a:t>
            </a:r>
            <a:r>
              <a:rPr sz="1450" spc="8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Life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(UTL) </a:t>
            </a:r>
            <a:r>
              <a:rPr sz="1450" dirty="0">
                <a:latin typeface="Calibri"/>
                <a:cs typeface="Calibri"/>
              </a:rPr>
              <a:t>Special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Littoral</a:t>
            </a:r>
            <a:r>
              <a:rPr sz="1450" spc="9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Double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Niche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Transition-</a:t>
            </a:r>
            <a:r>
              <a:rPr sz="1450" dirty="0">
                <a:latin typeface="Calibri"/>
                <a:cs typeface="Calibri"/>
              </a:rPr>
              <a:t>theory</a:t>
            </a:r>
            <a:r>
              <a:rPr sz="1450" spc="9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of</a:t>
            </a:r>
            <a:r>
              <a:rPr sz="1450" spc="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Human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Evolution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(LDNT)</a:t>
            </a:r>
            <a:endParaRPr sz="1450" dirty="0">
              <a:latin typeface="Calibri"/>
              <a:cs typeface="Calibri"/>
            </a:endParaRPr>
          </a:p>
          <a:p>
            <a:pPr marL="12700" marR="537210">
              <a:lnSpc>
                <a:spcPct val="110400"/>
              </a:lnSpc>
              <a:spcBef>
                <a:spcPts val="455"/>
              </a:spcBef>
              <a:tabLst>
                <a:tab pos="292100" algn="l"/>
                <a:tab pos="4711065" algn="l"/>
              </a:tabLst>
            </a:pPr>
            <a:r>
              <a:rPr sz="1450" b="1" spc="-25" dirty="0">
                <a:latin typeface="Calibri"/>
                <a:cs typeface="Calibri"/>
              </a:rPr>
              <a:t>II:</a:t>
            </a:r>
            <a:r>
              <a:rPr sz="1450" b="1" dirty="0">
                <a:latin typeface="Calibri"/>
                <a:cs typeface="Calibri"/>
              </a:rPr>
              <a:t>	“It</a:t>
            </a:r>
            <a:r>
              <a:rPr sz="1450" b="1" spc="5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is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better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to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be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vaguely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right</a:t>
            </a:r>
            <a:r>
              <a:rPr sz="1450" b="1" spc="4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than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precisely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wrong”</a:t>
            </a:r>
            <a:r>
              <a:rPr sz="1450" b="1" dirty="0">
                <a:latin typeface="Calibri"/>
                <a:cs typeface="Calibri"/>
              </a:rPr>
              <a:t>	</a:t>
            </a:r>
            <a:r>
              <a:rPr sz="1450" dirty="0">
                <a:latin typeface="Calibri"/>
                <a:cs typeface="Calibri"/>
              </a:rPr>
              <a:t>(Carveth</a:t>
            </a:r>
            <a:r>
              <a:rPr sz="1450" spc="10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Reed) </a:t>
            </a:r>
            <a:r>
              <a:rPr sz="1450" dirty="0">
                <a:latin typeface="Calibri"/>
                <a:cs typeface="Calibri"/>
              </a:rPr>
              <a:t>This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is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rationality</a:t>
            </a:r>
            <a:r>
              <a:rPr sz="1450" spc="7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when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scientific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information</a:t>
            </a:r>
            <a:r>
              <a:rPr sz="1450" spc="9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is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limited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or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imprecise</a:t>
            </a:r>
            <a:endParaRPr sz="1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4831715" algn="l"/>
              </a:tabLst>
            </a:pPr>
            <a:r>
              <a:rPr sz="1450" b="1" dirty="0">
                <a:latin typeface="Calibri"/>
                <a:cs typeface="Calibri"/>
              </a:rPr>
              <a:t>III:</a:t>
            </a:r>
            <a:r>
              <a:rPr sz="1450" b="1" spc="3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“Holocene”</a:t>
            </a:r>
            <a:r>
              <a:rPr sz="1450" b="1" spc="42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=</a:t>
            </a:r>
            <a:r>
              <a:rPr sz="1450" b="1" spc="39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The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totally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new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(Ancient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Greek)</a:t>
            </a:r>
            <a:r>
              <a:rPr sz="1450" dirty="0">
                <a:latin typeface="Calibri"/>
                <a:cs typeface="Calibri"/>
              </a:rPr>
              <a:t>	(Paul</a:t>
            </a:r>
            <a:r>
              <a:rPr sz="1450" spc="2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Gervais,1850)</a:t>
            </a:r>
            <a:endParaRPr sz="14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12" y="1612900"/>
            <a:ext cx="5697475" cy="7160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84209" y="8908754"/>
            <a:ext cx="4411028" cy="3434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Alexandre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V. </a:t>
            </a:r>
            <a:r>
              <a:rPr sz="1100" spc="-10" dirty="0">
                <a:latin typeface="Arial"/>
                <a:cs typeface="Arial"/>
              </a:rPr>
              <a:t>Andronikov,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Annelies </a:t>
            </a:r>
            <a:r>
              <a:rPr sz="1100" dirty="0">
                <a:latin typeface="Arial"/>
                <a:cs typeface="Arial"/>
              </a:rPr>
              <a:t>Van Hoesel,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Irina</a:t>
            </a:r>
            <a:r>
              <a:rPr sz="1100" spc="-25" dirty="0">
                <a:latin typeface="Arial"/>
                <a:cs typeface="Arial"/>
              </a:rPr>
              <a:t> E. </a:t>
            </a:r>
            <a:r>
              <a:rPr sz="1100" dirty="0">
                <a:latin typeface="Arial"/>
                <a:cs typeface="Arial"/>
              </a:rPr>
              <a:t>Andronikova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Wim</a:t>
            </a:r>
            <a:r>
              <a:rPr lang="de-AT"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Z.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Hoek,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2016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017F495F-EE09-483C-BB50-4C0B004997A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EE0B8001-8405-455B-A438-0A218C71BF16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4" y="618743"/>
            <a:ext cx="6681213" cy="9448799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54" y="480059"/>
            <a:ext cx="6882381" cy="9732263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7" y="411479"/>
            <a:ext cx="6763510" cy="9566146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515111"/>
            <a:ext cx="6708647" cy="9488421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635494" cy="9384791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8" y="605027"/>
            <a:ext cx="6726933" cy="951433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7" y="502919"/>
            <a:ext cx="6690358" cy="9462513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4" y="416051"/>
            <a:ext cx="6726933" cy="9515854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681214" cy="9448798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673594" cy="94396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88" y="1308100"/>
            <a:ext cx="6263323" cy="703065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07103" y="8580914"/>
            <a:ext cx="5802808" cy="1725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Alexandre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V.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Andronikov, </a:t>
            </a:r>
            <a:r>
              <a:rPr sz="1100" dirty="0">
                <a:latin typeface="Arial"/>
                <a:cs typeface="Arial"/>
              </a:rPr>
              <a:t>Annelies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Hoesel,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Irina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E. </a:t>
            </a:r>
            <a:r>
              <a:rPr sz="1100" dirty="0">
                <a:latin typeface="Arial"/>
                <a:cs typeface="Arial"/>
              </a:rPr>
              <a:t>Andronikova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Wim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Z.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Hoek, 2016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5531" y="8995620"/>
            <a:ext cx="2024380" cy="1216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Arrow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=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„White Mats“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Atlantic </a:t>
            </a:r>
            <a:r>
              <a:rPr sz="1100" dirty="0">
                <a:latin typeface="Arial"/>
                <a:cs typeface="Arial"/>
              </a:rPr>
              <a:t>Ocean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KISS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13.124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yrs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BP: </a:t>
            </a:r>
            <a:r>
              <a:rPr sz="1100" dirty="0">
                <a:latin typeface="Arial"/>
                <a:cs typeface="Arial"/>
              </a:rPr>
              <a:t>MARPLEs-plume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bleached </a:t>
            </a:r>
            <a:r>
              <a:rPr sz="1100" dirty="0">
                <a:latin typeface="Arial"/>
                <a:cs typeface="Arial"/>
              </a:rPr>
              <a:t>sand</a:t>
            </a:r>
            <a:r>
              <a:rPr sz="1100" spc="3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beneath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Laacher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See </a:t>
            </a:r>
            <a:r>
              <a:rPr sz="1100" spc="-10" dirty="0">
                <a:latin typeface="Arial"/>
                <a:cs typeface="Arial"/>
              </a:rPr>
              <a:t>Tephra.</a:t>
            </a:r>
            <a:endParaRPr sz="1100" dirty="0">
              <a:latin typeface="Arial"/>
              <a:cs typeface="Arial"/>
            </a:endParaRPr>
          </a:p>
          <a:p>
            <a:pPr marL="12700" marR="167005">
              <a:lnSpc>
                <a:spcPts val="1340"/>
              </a:lnSpc>
              <a:spcBef>
                <a:spcPts val="40"/>
              </a:spcBef>
            </a:pPr>
            <a:r>
              <a:rPr sz="1100" dirty="0">
                <a:latin typeface="Arial"/>
                <a:cs typeface="Arial"/>
              </a:rPr>
              <a:t>(Stratum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European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Usselo horizon)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E961CB06-4BC8-401C-95D0-372E9FAC6C0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C9E8302E-51E2-420F-A317-C7A733C82779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57" y="630935"/>
            <a:ext cx="6672070" cy="9436607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4" y="553211"/>
            <a:ext cx="6672069" cy="9438131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451103"/>
            <a:ext cx="6745223" cy="9540239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693406" cy="9467085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80643"/>
            <a:ext cx="6708645" cy="9488422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08075"/>
            <a:ext cx="6699503" cy="947623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4" y="656843"/>
            <a:ext cx="6635494" cy="9384789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579119"/>
            <a:ext cx="6653783" cy="9412222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7" y="477011"/>
            <a:ext cx="6772653" cy="9578337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4" y="553211"/>
            <a:ext cx="6662925" cy="94244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94" y="4279391"/>
            <a:ext cx="6132573" cy="30068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24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8444" y="3891765"/>
            <a:ext cx="5982335" cy="537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Mid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Atlantic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Ridge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&amp;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Plateau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Lowering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Events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(MARPLE´s)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2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IACP-1</a:t>
            </a:r>
            <a:r>
              <a:rPr sz="1100" dirty="0">
                <a:latin typeface="Calibri"/>
                <a:cs typeface="Calibri"/>
              </a:rPr>
              <a:t>: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Dated with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Laache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See</a:t>
            </a:r>
            <a:r>
              <a:rPr sz="1100" spc="-10" dirty="0">
                <a:latin typeface="Calibri"/>
                <a:cs typeface="Calibri"/>
              </a:rPr>
              <a:t> Tephra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as </a:t>
            </a:r>
            <a:r>
              <a:rPr sz="1100" dirty="0">
                <a:latin typeface="Calibri"/>
                <a:cs typeface="Calibri"/>
              </a:rPr>
              <a:t>impact volcanism proxy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13.050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yrs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BP,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Dendrochronology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13.122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yrs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BP,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Mayan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Codex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Troano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13.124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DD28E2CF-5AF8-462F-A95F-4CAA754E9FA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813200E-EC71-4DFC-ADDC-E8D613B0BE8E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731506" cy="9520428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541019"/>
            <a:ext cx="6708645" cy="9488423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579119"/>
            <a:ext cx="6626351" cy="9372599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726934" cy="9512805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17" y="502919"/>
            <a:ext cx="6736078" cy="9526523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515111"/>
            <a:ext cx="6717791" cy="9500614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44651"/>
            <a:ext cx="6626351" cy="9371074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7" y="309371"/>
            <a:ext cx="7091170" cy="10029441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43" y="390143"/>
            <a:ext cx="7010398" cy="9913619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7" y="566927"/>
            <a:ext cx="6562342" cy="92811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136" y="3695699"/>
            <a:ext cx="3861815" cy="326593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25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10562" y="7060171"/>
            <a:ext cx="2002789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freytag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berndt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PICO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Azores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5375870-CE46-4948-8DB0-C088A92679CC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D6EBED64-FE84-4615-8E44-3D9A6748E17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94A8094-A45B-4036-BB8B-847C1A5A317B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463295"/>
            <a:ext cx="6882382" cy="9733787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653782" cy="9410698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4" y="618743"/>
            <a:ext cx="6580629" cy="9307065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3" y="670559"/>
            <a:ext cx="6573010" cy="9294873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54" y="694943"/>
            <a:ext cx="6573009" cy="9296398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" y="528827"/>
            <a:ext cx="6772654" cy="9578338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463295"/>
            <a:ext cx="6708646" cy="9488422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57" y="630935"/>
            <a:ext cx="6594346" cy="9328404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4" y="618743"/>
            <a:ext cx="6662925" cy="9422889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463295"/>
            <a:ext cx="6790942" cy="96042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3765806"/>
            <a:ext cx="5760719" cy="316102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26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2672" y="7022020"/>
            <a:ext cx="5946775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1st decoding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step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is the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90°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map-rotation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Upper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paleolithic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West-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modern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North-</a:t>
            </a:r>
            <a:r>
              <a:rPr sz="1100" spc="-10" dirty="0">
                <a:latin typeface="Calibri"/>
                <a:cs typeface="Calibri"/>
              </a:rPr>
              <a:t>orientation, </a:t>
            </a:r>
            <a:r>
              <a:rPr sz="1100" dirty="0">
                <a:latin typeface="Calibri"/>
                <a:cs typeface="Calibri"/>
              </a:rPr>
              <a:t>adapting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thus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Breuil,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Obermaier,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Alcalde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Rio: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Pasiega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Puente-</a:t>
            </a:r>
            <a:r>
              <a:rPr sz="1100" dirty="0">
                <a:latin typeface="Calibri"/>
                <a:cs typeface="Calibri"/>
              </a:rPr>
              <a:t>Viesgo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(Santander,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Espagne,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1913)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1837C74B-A6B3-4899-9EEE-32B06F484326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D27832FF-33C7-4B13-84F3-D026141789A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245B7CC9-555C-464A-A317-8329AAF2BC95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515111"/>
            <a:ext cx="6772655" cy="9578337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18515"/>
            <a:ext cx="7100315" cy="10049253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" y="720851"/>
            <a:ext cx="6646163" cy="9398508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601979"/>
            <a:ext cx="6708647" cy="9488423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8" y="595883"/>
            <a:ext cx="6717789" cy="95006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14" y="3779519"/>
            <a:ext cx="5998461" cy="338327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27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6339CA4-28F7-4D07-BD5A-9BEF1F6AC1A6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2A75A3FC-F2B4-45E1-9AF2-0574A93660B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43DD5F44-8EF9-4AD2-ADC2-E4C428AD0366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7891"/>
            <a:ext cx="4556760" cy="35059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05301" y="6406414"/>
            <a:ext cx="207200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dirty="0">
                <a:latin typeface="Calibri"/>
                <a:cs typeface="Calibri"/>
              </a:rPr>
              <a:t>b)</a:t>
            </a:r>
            <a:r>
              <a:rPr sz="1750" spc="32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Quebrada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do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Curral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05301" y="6897136"/>
            <a:ext cx="1978660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dirty="0">
                <a:latin typeface="Calibri"/>
                <a:cs typeface="Calibri"/>
              </a:rPr>
              <a:t>c)</a:t>
            </a:r>
            <a:r>
              <a:rPr sz="1750" spc="38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Quebrada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do</a:t>
            </a:r>
            <a:r>
              <a:rPr sz="1750" spc="-20" dirty="0">
                <a:latin typeface="Calibri"/>
                <a:cs typeface="Calibri"/>
              </a:rPr>
              <a:t> </a:t>
            </a:r>
            <a:r>
              <a:rPr sz="1750" spc="-25" dirty="0">
                <a:latin typeface="Calibri"/>
                <a:cs typeface="Calibri"/>
              </a:rPr>
              <a:t>Terca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89654" y="4440173"/>
            <a:ext cx="617220" cy="311150"/>
            <a:chOff x="4089654" y="4440173"/>
            <a:chExt cx="617220" cy="311150"/>
          </a:xfrm>
        </p:grpSpPr>
        <p:sp>
          <p:nvSpPr>
            <p:cNvPr id="8" name="object 8"/>
            <p:cNvSpPr/>
            <p:nvPr/>
          </p:nvSpPr>
          <p:spPr>
            <a:xfrm>
              <a:off x="4094988" y="4445507"/>
              <a:ext cx="607060" cy="300355"/>
            </a:xfrm>
            <a:custGeom>
              <a:avLst/>
              <a:gdLst/>
              <a:ahLst/>
              <a:cxnLst/>
              <a:rect l="l" t="t" r="r" b="b"/>
              <a:pathLst>
                <a:path w="607060" h="300354">
                  <a:moveTo>
                    <a:pt x="149352" y="0"/>
                  </a:moveTo>
                  <a:lnTo>
                    <a:pt x="0" y="150876"/>
                  </a:lnTo>
                  <a:lnTo>
                    <a:pt x="149352" y="300228"/>
                  </a:lnTo>
                  <a:lnTo>
                    <a:pt x="149352" y="225552"/>
                  </a:lnTo>
                  <a:lnTo>
                    <a:pt x="606552" y="225552"/>
                  </a:lnTo>
                  <a:lnTo>
                    <a:pt x="606552" y="74676"/>
                  </a:lnTo>
                  <a:lnTo>
                    <a:pt x="149352" y="7467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94988" y="4445507"/>
              <a:ext cx="607060" cy="300355"/>
            </a:xfrm>
            <a:custGeom>
              <a:avLst/>
              <a:gdLst/>
              <a:ahLst/>
              <a:cxnLst/>
              <a:rect l="l" t="t" r="r" b="b"/>
              <a:pathLst>
                <a:path w="607060" h="300354">
                  <a:moveTo>
                    <a:pt x="606552" y="225552"/>
                  </a:moveTo>
                  <a:lnTo>
                    <a:pt x="149352" y="225552"/>
                  </a:lnTo>
                  <a:lnTo>
                    <a:pt x="149352" y="300228"/>
                  </a:lnTo>
                  <a:lnTo>
                    <a:pt x="0" y="150876"/>
                  </a:lnTo>
                  <a:lnTo>
                    <a:pt x="149352" y="0"/>
                  </a:lnTo>
                  <a:lnTo>
                    <a:pt x="149352" y="74676"/>
                  </a:lnTo>
                  <a:lnTo>
                    <a:pt x="606552" y="74676"/>
                  </a:lnTo>
                  <a:lnTo>
                    <a:pt x="606552" y="225552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17212" y="3817131"/>
            <a:ext cx="2771775" cy="2389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90"/>
              </a:spcBef>
            </a:pPr>
            <a:r>
              <a:rPr sz="1750" b="1" spc="-25" dirty="0">
                <a:latin typeface="Calibri"/>
                <a:cs typeface="Calibri"/>
              </a:rPr>
              <a:t>PICO-</a:t>
            </a:r>
            <a:r>
              <a:rPr sz="1750" b="1" spc="-20" dirty="0">
                <a:latin typeface="Calibri"/>
                <a:cs typeface="Calibri"/>
              </a:rPr>
              <a:t>VOLCANO</a:t>
            </a:r>
            <a:r>
              <a:rPr sz="1750" b="1" spc="15" dirty="0">
                <a:latin typeface="Calibri"/>
                <a:cs typeface="Calibri"/>
              </a:rPr>
              <a:t> </a:t>
            </a:r>
            <a:r>
              <a:rPr sz="1750" b="1" spc="-50" dirty="0">
                <a:latin typeface="Calibri"/>
                <a:cs typeface="Calibri"/>
              </a:rPr>
              <a:t>=</a:t>
            </a:r>
            <a:endParaRPr sz="1750">
              <a:latin typeface="Calibri"/>
              <a:cs typeface="Calibri"/>
            </a:endParaRPr>
          </a:p>
          <a:p>
            <a:pPr marL="12700">
              <a:lnSpc>
                <a:spcPts val="2090"/>
              </a:lnSpc>
            </a:pPr>
            <a:r>
              <a:rPr sz="1750" b="1" spc="-10" dirty="0">
                <a:latin typeface="Calibri"/>
                <a:cs typeface="Calibri"/>
              </a:rPr>
              <a:t>Proto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Signe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Tectiforme,</a:t>
            </a:r>
            <a:endParaRPr sz="1750">
              <a:latin typeface="Calibri"/>
              <a:cs typeface="Calibri"/>
            </a:endParaRPr>
          </a:p>
          <a:p>
            <a:pPr marL="224154" marR="458470">
              <a:lnSpc>
                <a:spcPts val="2080"/>
              </a:lnSpc>
              <a:spcBef>
                <a:spcPts val="925"/>
              </a:spcBef>
            </a:pPr>
            <a:r>
              <a:rPr sz="1750" b="1" spc="-25" dirty="0">
                <a:latin typeface="Calibri"/>
                <a:cs typeface="Calibri"/>
              </a:rPr>
              <a:t>Steam-</a:t>
            </a:r>
            <a:r>
              <a:rPr sz="1750" b="1" dirty="0">
                <a:latin typeface="Calibri"/>
                <a:cs typeface="Calibri"/>
              </a:rPr>
              <a:t>Cloud: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Ponta </a:t>
            </a:r>
            <a:r>
              <a:rPr sz="1750" spc="-25" dirty="0">
                <a:latin typeface="Calibri"/>
                <a:cs typeface="Calibri"/>
              </a:rPr>
              <a:t>do </a:t>
            </a:r>
            <a:r>
              <a:rPr sz="1750" spc="-20" dirty="0">
                <a:latin typeface="Calibri"/>
                <a:cs typeface="Calibri"/>
              </a:rPr>
              <a:t>Pico</a:t>
            </a:r>
            <a:endParaRPr sz="1750">
              <a:latin typeface="Calibri"/>
              <a:cs typeface="Calibri"/>
            </a:endParaRPr>
          </a:p>
          <a:p>
            <a:pPr marL="224154">
              <a:lnSpc>
                <a:spcPts val="1705"/>
              </a:lnSpc>
            </a:pPr>
            <a:r>
              <a:rPr sz="1750" b="1" spc="-45" dirty="0">
                <a:latin typeface="Calibri"/>
                <a:cs typeface="Calibri"/>
              </a:rPr>
              <a:t>Top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View: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Green</a:t>
            </a:r>
            <a:r>
              <a:rPr sz="1750" spc="-6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Landscape</a:t>
            </a:r>
            <a:endParaRPr sz="1750">
              <a:latin typeface="Calibri"/>
              <a:cs typeface="Calibri"/>
            </a:endParaRPr>
          </a:p>
          <a:p>
            <a:pPr marL="224154">
              <a:lnSpc>
                <a:spcPct val="100000"/>
              </a:lnSpc>
              <a:spcBef>
                <a:spcPts val="1689"/>
              </a:spcBef>
            </a:pPr>
            <a:r>
              <a:rPr sz="1750" b="1" dirty="0">
                <a:latin typeface="Calibri"/>
                <a:cs typeface="Calibri"/>
              </a:rPr>
              <a:t>Side</a:t>
            </a:r>
            <a:r>
              <a:rPr sz="1750" b="1" spc="-2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View: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spc="-35" dirty="0">
                <a:latin typeface="Calibri"/>
                <a:cs typeface="Calibri"/>
              </a:rPr>
              <a:t>Volcano</a:t>
            </a:r>
            <a:r>
              <a:rPr sz="1750" b="1" spc="-35" dirty="0">
                <a:latin typeface="Calibri"/>
                <a:cs typeface="Calibri"/>
              </a:rPr>
              <a:t>-</a:t>
            </a:r>
            <a:r>
              <a:rPr sz="1750" spc="-10" dirty="0">
                <a:latin typeface="Calibri"/>
                <a:cs typeface="Calibri"/>
              </a:rPr>
              <a:t>Canyons</a:t>
            </a:r>
            <a:endParaRPr sz="1750">
              <a:latin typeface="Calibri"/>
              <a:cs typeface="Calibri"/>
            </a:endParaRPr>
          </a:p>
          <a:p>
            <a:pPr marL="300355">
              <a:lnSpc>
                <a:spcPct val="100000"/>
              </a:lnSpc>
              <a:spcBef>
                <a:spcPts val="1764"/>
              </a:spcBef>
            </a:pPr>
            <a:r>
              <a:rPr sz="1750" dirty="0">
                <a:latin typeface="Calibri"/>
                <a:cs typeface="Calibri"/>
              </a:rPr>
              <a:t>a)</a:t>
            </a:r>
            <a:r>
              <a:rPr sz="1750" spc="36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Quebrada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do</a:t>
            </a:r>
            <a:r>
              <a:rPr sz="1750" spc="-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Norte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89654" y="4944617"/>
            <a:ext cx="617220" cy="311150"/>
            <a:chOff x="4089654" y="4944617"/>
            <a:chExt cx="617220" cy="311150"/>
          </a:xfrm>
        </p:grpSpPr>
        <p:sp>
          <p:nvSpPr>
            <p:cNvPr id="12" name="object 12"/>
            <p:cNvSpPr/>
            <p:nvPr/>
          </p:nvSpPr>
          <p:spPr>
            <a:xfrm>
              <a:off x="4094988" y="4949951"/>
              <a:ext cx="607060" cy="300355"/>
            </a:xfrm>
            <a:custGeom>
              <a:avLst/>
              <a:gdLst/>
              <a:ahLst/>
              <a:cxnLst/>
              <a:rect l="l" t="t" r="r" b="b"/>
              <a:pathLst>
                <a:path w="607060" h="300354">
                  <a:moveTo>
                    <a:pt x="149352" y="0"/>
                  </a:moveTo>
                  <a:lnTo>
                    <a:pt x="0" y="150876"/>
                  </a:lnTo>
                  <a:lnTo>
                    <a:pt x="149352" y="300228"/>
                  </a:lnTo>
                  <a:lnTo>
                    <a:pt x="149352" y="225552"/>
                  </a:lnTo>
                  <a:lnTo>
                    <a:pt x="606552" y="225552"/>
                  </a:lnTo>
                  <a:lnTo>
                    <a:pt x="606552" y="76200"/>
                  </a:lnTo>
                  <a:lnTo>
                    <a:pt x="149352" y="7620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94988" y="4949951"/>
              <a:ext cx="607060" cy="300355"/>
            </a:xfrm>
            <a:custGeom>
              <a:avLst/>
              <a:gdLst/>
              <a:ahLst/>
              <a:cxnLst/>
              <a:rect l="l" t="t" r="r" b="b"/>
              <a:pathLst>
                <a:path w="607060" h="300354">
                  <a:moveTo>
                    <a:pt x="606552" y="225552"/>
                  </a:moveTo>
                  <a:lnTo>
                    <a:pt x="149352" y="225552"/>
                  </a:lnTo>
                  <a:lnTo>
                    <a:pt x="149352" y="300228"/>
                  </a:lnTo>
                  <a:lnTo>
                    <a:pt x="0" y="150876"/>
                  </a:lnTo>
                  <a:lnTo>
                    <a:pt x="149352" y="0"/>
                  </a:lnTo>
                  <a:lnTo>
                    <a:pt x="149352" y="76200"/>
                  </a:lnTo>
                  <a:lnTo>
                    <a:pt x="606552" y="76200"/>
                  </a:lnTo>
                  <a:lnTo>
                    <a:pt x="606552" y="225552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079242" y="5410961"/>
            <a:ext cx="1628139" cy="311150"/>
            <a:chOff x="3079242" y="5410961"/>
            <a:chExt cx="1628139" cy="311150"/>
          </a:xfrm>
        </p:grpSpPr>
        <p:sp>
          <p:nvSpPr>
            <p:cNvPr id="15" name="object 15"/>
            <p:cNvSpPr/>
            <p:nvPr/>
          </p:nvSpPr>
          <p:spPr>
            <a:xfrm>
              <a:off x="3084576" y="5416295"/>
              <a:ext cx="1617345" cy="300355"/>
            </a:xfrm>
            <a:custGeom>
              <a:avLst/>
              <a:gdLst/>
              <a:ahLst/>
              <a:cxnLst/>
              <a:rect l="l" t="t" r="r" b="b"/>
              <a:pathLst>
                <a:path w="1617345" h="300354">
                  <a:moveTo>
                    <a:pt x="150876" y="0"/>
                  </a:moveTo>
                  <a:lnTo>
                    <a:pt x="0" y="150876"/>
                  </a:lnTo>
                  <a:lnTo>
                    <a:pt x="150876" y="300228"/>
                  </a:lnTo>
                  <a:lnTo>
                    <a:pt x="150876" y="225552"/>
                  </a:lnTo>
                  <a:lnTo>
                    <a:pt x="1616964" y="225552"/>
                  </a:lnTo>
                  <a:lnTo>
                    <a:pt x="1616964" y="74676"/>
                  </a:lnTo>
                  <a:lnTo>
                    <a:pt x="150876" y="74676"/>
                  </a:lnTo>
                  <a:lnTo>
                    <a:pt x="150876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4576" y="5416295"/>
              <a:ext cx="1617345" cy="300355"/>
            </a:xfrm>
            <a:custGeom>
              <a:avLst/>
              <a:gdLst/>
              <a:ahLst/>
              <a:cxnLst/>
              <a:rect l="l" t="t" r="r" b="b"/>
              <a:pathLst>
                <a:path w="1617345" h="300354">
                  <a:moveTo>
                    <a:pt x="1616964" y="225552"/>
                  </a:moveTo>
                  <a:lnTo>
                    <a:pt x="150876" y="225552"/>
                  </a:lnTo>
                  <a:lnTo>
                    <a:pt x="150876" y="300228"/>
                  </a:lnTo>
                  <a:lnTo>
                    <a:pt x="0" y="150876"/>
                  </a:lnTo>
                  <a:lnTo>
                    <a:pt x="150876" y="0"/>
                  </a:lnTo>
                  <a:lnTo>
                    <a:pt x="150876" y="74676"/>
                  </a:lnTo>
                  <a:lnTo>
                    <a:pt x="1616964" y="74676"/>
                  </a:lnTo>
                  <a:lnTo>
                    <a:pt x="1616964" y="225552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652864" y="6148837"/>
            <a:ext cx="668655" cy="440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00" b="1" dirty="0">
                <a:latin typeface="Calibri"/>
                <a:cs typeface="Calibri"/>
              </a:rPr>
              <a:t>a</a:t>
            </a:r>
            <a:r>
              <a:rPr sz="2700" b="1" spc="-75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b</a:t>
            </a:r>
            <a:r>
              <a:rPr sz="2700" b="1" spc="-35" dirty="0">
                <a:latin typeface="Calibri"/>
                <a:cs typeface="Calibri"/>
              </a:rPr>
              <a:t> </a:t>
            </a:r>
            <a:r>
              <a:rPr sz="4050" b="1" spc="-75" baseline="1028" dirty="0">
                <a:latin typeface="Calibri"/>
                <a:cs typeface="Calibri"/>
              </a:rPr>
              <a:t>c</a:t>
            </a:r>
            <a:endParaRPr sz="4050" baseline="1028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96931" y="7157724"/>
            <a:ext cx="94043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dirty="0">
                <a:latin typeface="Calibri"/>
                <a:cs typeface="Calibri"/>
              </a:rPr>
              <a:t>La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Pasiega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E6E23B49-5046-4647-99B9-85C3C03D39E6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21" name="object 2">
            <a:extLst>
              <a:ext uri="{FF2B5EF4-FFF2-40B4-BE49-F238E27FC236}">
                <a16:creationId xmlns:a16="http://schemas.microsoft.com/office/drawing/2014/main" id="{654B5BC1-F6E1-4331-8F61-E70C3251E77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AD18EA4D-860D-4FAA-8265-A56F737B1B36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0" y="2908300"/>
            <a:ext cx="6281575" cy="4876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40450" y="7785100"/>
            <a:ext cx="84836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latin typeface="Calibri"/>
                <a:cs typeface="Calibri"/>
              </a:rPr>
              <a:t>Tektiform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40E2C2E-C8A7-49A9-87DA-63664727F2F4}"/>
              </a:ext>
            </a:extLst>
          </p:cNvPr>
          <p:cNvSpPr txBox="1"/>
          <p:nvPr/>
        </p:nvSpPr>
        <p:spPr>
          <a:xfrm>
            <a:off x="806450" y="7785100"/>
            <a:ext cx="3805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+mn-lt"/>
              </a:rPr>
              <a:t>Denis </a:t>
            </a:r>
            <a:r>
              <a:rPr lang="de-AT" sz="1200" dirty="0" err="1">
                <a:latin typeface="+mn-lt"/>
              </a:rPr>
              <a:t>Vialou</a:t>
            </a:r>
            <a:r>
              <a:rPr lang="de-AT" sz="1200" dirty="0">
                <a:latin typeface="+mn-lt"/>
              </a:rPr>
              <a:t>, Aux Coeur de la </a:t>
            </a:r>
            <a:r>
              <a:rPr lang="de-AT" sz="1200" dirty="0" err="1">
                <a:latin typeface="+mn-lt"/>
              </a:rPr>
              <a:t>Prehistoire</a:t>
            </a:r>
            <a:r>
              <a:rPr lang="de-AT" sz="1200" dirty="0">
                <a:latin typeface="+mn-lt"/>
              </a:rPr>
              <a:t>, Gallimard, 1996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2DBC9D30-0FD8-4732-991A-2962EA1D792A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8E4B257A-52E4-42A9-B711-87994CABD04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D5CF771E-D79A-4B72-811F-092973071520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3975" y="2356856"/>
            <a:ext cx="6036114" cy="5638800"/>
            <a:chOff x="1700783" y="3566159"/>
            <a:chExt cx="4013200" cy="374904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188" y="3566159"/>
              <a:ext cx="3066287" cy="37490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783" y="3566159"/>
              <a:ext cx="1944623" cy="37490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29381" y="8292307"/>
            <a:ext cx="829944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Naviform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595A1FB-A4DA-4B6F-BEE8-EFFDF3392B6D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025C9790-4D53-4DD5-9525-4C9A1B42212B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25739258-74C4-4A9B-8820-05067FBC963F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3975" y="2603500"/>
            <a:ext cx="5966691" cy="5791200"/>
            <a:chOff x="1656588" y="3575303"/>
            <a:chExt cx="3886200" cy="37719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588" y="3575303"/>
              <a:ext cx="3160775" cy="37718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3575303"/>
              <a:ext cx="1961387" cy="37718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634330" y="8699500"/>
            <a:ext cx="115633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Chiropteriform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B5547F3-304F-4F0B-9BCB-009C10F271EB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7319027B-8982-404C-A5A6-E1BAD16C8E1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0F2695DC-58A6-4E45-AE25-588CDE946C9F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837" y="4315966"/>
            <a:ext cx="1181100" cy="13970"/>
          </a:xfrm>
          <a:custGeom>
            <a:avLst/>
            <a:gdLst/>
            <a:ahLst/>
            <a:cxnLst/>
            <a:rect l="l" t="t" r="r" b="b"/>
            <a:pathLst>
              <a:path w="1181100" h="13970">
                <a:moveTo>
                  <a:pt x="1181100" y="0"/>
                </a:moveTo>
                <a:lnTo>
                  <a:pt x="0" y="0"/>
                </a:lnTo>
                <a:lnTo>
                  <a:pt x="0" y="13717"/>
                </a:lnTo>
                <a:lnTo>
                  <a:pt x="1181100" y="13717"/>
                </a:lnTo>
                <a:lnTo>
                  <a:pt x="1181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8166" y="1319914"/>
            <a:ext cx="6649084" cy="338327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700"/>
              </a:spcBef>
            </a:pPr>
            <a:r>
              <a:rPr sz="1750" dirty="0">
                <a:latin typeface="Calibri"/>
                <a:cs typeface="Calibri"/>
              </a:rPr>
              <a:t>1</a:t>
            </a:r>
            <a:r>
              <a:rPr sz="1725" baseline="24154" dirty="0">
                <a:latin typeface="Calibri"/>
                <a:cs typeface="Calibri"/>
              </a:rPr>
              <a:t>st</a:t>
            </a:r>
            <a:r>
              <a:rPr sz="1725" spc="142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46355">
              <a:lnSpc>
                <a:spcPct val="106300"/>
              </a:lnSpc>
              <a:spcBef>
                <a:spcPts val="470"/>
              </a:spcBef>
            </a:pP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Stochastic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Resonance</a:t>
            </a:r>
            <a:r>
              <a:rPr sz="1750" b="1" spc="-10" dirty="0">
                <a:latin typeface="Calibri"/>
                <a:cs typeface="Calibri"/>
              </a:rPr>
              <a:t>,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at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00AF4F"/>
                </a:solidFill>
                <a:latin typeface="Calibri"/>
                <a:cs typeface="Calibri"/>
              </a:rPr>
              <a:t>(P/H)</a:t>
            </a:r>
            <a:r>
              <a:rPr sz="1750" b="1" spc="-1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boundary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thermohaline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criticality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spc="-25" dirty="0">
                <a:latin typeface="Calibri"/>
                <a:cs typeface="Calibri"/>
              </a:rPr>
              <a:t>to </a:t>
            </a:r>
            <a:r>
              <a:rPr sz="1750" b="1" spc="-10" dirty="0">
                <a:latin typeface="Calibri"/>
                <a:cs typeface="Calibri"/>
              </a:rPr>
              <a:t>damped-</a:t>
            </a:r>
            <a:r>
              <a:rPr sz="1750" b="1" dirty="0">
                <a:latin typeface="Calibri"/>
                <a:cs typeface="Calibri"/>
              </a:rPr>
              <a:t>flow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transition,</a:t>
            </a:r>
            <a:r>
              <a:rPr sz="1750" b="1" spc="-8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evident</a:t>
            </a:r>
            <a:r>
              <a:rPr sz="1750" spc="-2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in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ice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cores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bi-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polar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half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center</a:t>
            </a:r>
            <a:r>
              <a:rPr sz="175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tipping regulation</a:t>
            </a:r>
            <a:r>
              <a:rPr sz="1750" b="1" spc="-10" dirty="0">
                <a:latin typeface="Calibri"/>
                <a:cs typeface="Calibri"/>
              </a:rPr>
              <a:t>,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triggered</a:t>
            </a:r>
            <a:r>
              <a:rPr sz="1750" spc="-5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by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00AF4F"/>
                </a:solidFill>
                <a:latin typeface="Calibri"/>
                <a:cs typeface="Calibri"/>
              </a:rPr>
              <a:t>(KISS)</a:t>
            </a:r>
            <a:r>
              <a:rPr sz="1750" b="1" spc="-6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P/H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Impact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Catastrophic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Climate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Change (ICCC).</a:t>
            </a:r>
            <a:endParaRPr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175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1750" dirty="0">
                <a:latin typeface="Calibri"/>
                <a:cs typeface="Calibri"/>
              </a:rPr>
              <a:t>2</a:t>
            </a:r>
            <a:r>
              <a:rPr sz="1725" baseline="24154" dirty="0">
                <a:latin typeface="Calibri"/>
                <a:cs typeface="Calibri"/>
              </a:rPr>
              <a:t>nd</a:t>
            </a:r>
            <a:r>
              <a:rPr sz="1725" spc="187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17780">
              <a:lnSpc>
                <a:spcPct val="106300"/>
              </a:lnSpc>
              <a:spcBef>
                <a:spcPts val="480"/>
              </a:spcBef>
            </a:pPr>
            <a:r>
              <a:rPr sz="1750" b="1" dirty="0">
                <a:latin typeface="Calibri"/>
                <a:cs typeface="Calibri"/>
              </a:rPr>
              <a:t>Europe´s</a:t>
            </a:r>
            <a:r>
              <a:rPr sz="1750" b="1" spc="-25" dirty="0"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Koefels-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crater</a:t>
            </a:r>
            <a:r>
              <a:rPr sz="175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with</a:t>
            </a:r>
            <a:r>
              <a:rPr sz="1750" spc="-1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12</a:t>
            </a:r>
            <a:r>
              <a:rPr sz="1750" b="1" spc="-10" dirty="0">
                <a:latin typeface="Calibri"/>
                <a:cs typeface="Calibri"/>
              </a:rPr>
              <a:t> glacier-ice-</a:t>
            </a:r>
            <a:r>
              <a:rPr sz="1750" b="1" spc="-20" dirty="0">
                <a:latin typeface="Calibri"/>
                <a:cs typeface="Calibri"/>
              </a:rPr>
              <a:t>meteorites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Alpine</a:t>
            </a:r>
            <a:r>
              <a:rPr sz="1750" b="1" spc="-2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rockfalls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spc="-50" dirty="0">
                <a:latin typeface="Calibri"/>
                <a:cs typeface="Calibri"/>
              </a:rPr>
              <a:t>&amp; </a:t>
            </a:r>
            <a:r>
              <a:rPr sz="1750" b="1" spc="-10" dirty="0">
                <a:latin typeface="Calibri"/>
                <a:cs typeface="Calibri"/>
              </a:rPr>
              <a:t>America´s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Laurentide-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ice</a:t>
            </a:r>
            <a:r>
              <a:rPr sz="175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secondary-ice-meteorites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hitting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into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1.</a:t>
            </a:r>
            <a:r>
              <a:rPr sz="1750" b="1" spc="-1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silici-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clastic-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sand</a:t>
            </a:r>
            <a:r>
              <a:rPr sz="175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white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glass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production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grade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“White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Mats”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2.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shaped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spc="-25" dirty="0">
                <a:latin typeface="Calibri"/>
                <a:cs typeface="Calibri"/>
              </a:rPr>
              <a:t>to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Carolina</a:t>
            </a:r>
            <a:r>
              <a:rPr sz="1750" b="1" spc="3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Bays;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is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dual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Continental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Ice-</a:t>
            </a:r>
            <a:r>
              <a:rPr sz="1750" b="1" spc="-10" dirty="0">
                <a:latin typeface="Calibri"/>
                <a:cs typeface="Calibri"/>
              </a:rPr>
              <a:t>Atlantic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Ocean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00AF4F"/>
                </a:solidFill>
                <a:latin typeface="Calibri"/>
                <a:cs typeface="Calibri"/>
              </a:rPr>
              <a:t>(CIAO)</a:t>
            </a:r>
            <a:r>
              <a:rPr sz="1750" b="1" spc="-6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KISS-</a:t>
            </a:r>
            <a:r>
              <a:rPr sz="1750" spc="-10" dirty="0">
                <a:latin typeface="Calibri"/>
                <a:cs typeface="Calibri"/>
              </a:rPr>
              <a:t>event.</a:t>
            </a:r>
            <a:endParaRPr sz="17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DE1C1E77-3EB2-4E47-8DA6-F247FACF3D5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01FBFAFE-2854-4604-8B95-1C12929500FC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52A7563D-9BB8-49B1-A30D-1D2C40B9D7E0}"/>
              </a:ext>
            </a:extLst>
          </p:cNvPr>
          <p:cNvSpPr txBox="1"/>
          <p:nvPr/>
        </p:nvSpPr>
        <p:spPr>
          <a:xfrm>
            <a:off x="572136" y="5098415"/>
            <a:ext cx="6235065" cy="375348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655"/>
              </a:spcBef>
            </a:pPr>
            <a:r>
              <a:rPr sz="1750" dirty="0">
                <a:latin typeface="Calibri"/>
                <a:cs typeface="Calibri"/>
              </a:rPr>
              <a:t>3</a:t>
            </a:r>
            <a:r>
              <a:rPr sz="1725" baseline="24154" dirty="0">
                <a:latin typeface="Calibri"/>
                <a:cs typeface="Calibri"/>
              </a:rPr>
              <a:t>rd</a:t>
            </a:r>
            <a:r>
              <a:rPr sz="1725" spc="150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43180">
              <a:lnSpc>
                <a:spcPct val="99300"/>
              </a:lnSpc>
              <a:spcBef>
                <a:spcPts val="565"/>
              </a:spcBef>
            </a:pPr>
            <a:r>
              <a:rPr sz="1750" b="1" spc="-10" dirty="0">
                <a:latin typeface="Calibri"/>
                <a:cs typeface="Calibri"/>
              </a:rPr>
              <a:t>Paleolithic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Altamira</a:t>
            </a:r>
            <a:r>
              <a:rPr sz="1750" b="1" spc="-10" dirty="0">
                <a:latin typeface="Calibri"/>
                <a:cs typeface="Calibri"/>
              </a:rPr>
              <a:t>;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Pasiega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a,</a:t>
            </a:r>
            <a:r>
              <a:rPr sz="175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1750" b="1" dirty="0">
                <a:latin typeface="Calibri"/>
                <a:cs typeface="Calibri"/>
              </a:rPr>
              <a:t>;</a:t>
            </a:r>
            <a:r>
              <a:rPr sz="1750" b="1" spc="-2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Castillo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first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4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human</a:t>
            </a:r>
            <a:r>
              <a:rPr sz="1750" b="1" spc="-3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proto- scientific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publications</a:t>
            </a:r>
            <a:r>
              <a:rPr sz="1750" b="1" spc="-8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and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Mesolithic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Gobekli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Tepe</a:t>
            </a:r>
            <a:r>
              <a:rPr sz="1750" spc="-20" dirty="0">
                <a:latin typeface="Calibri"/>
                <a:cs typeface="Calibri"/>
              </a:rPr>
              <a:t>,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enclosure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D,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T-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Pillar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43&amp;18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decoding</a:t>
            </a:r>
            <a:r>
              <a:rPr sz="1750" spc="-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Koefels-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comet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30" dirty="0">
                <a:latin typeface="Calibri"/>
                <a:cs typeface="Calibri"/>
              </a:rPr>
              <a:t>fragment-</a:t>
            </a:r>
            <a:r>
              <a:rPr sz="1750" spc="-10" dirty="0">
                <a:latin typeface="Calibri"/>
                <a:cs typeface="Calibri"/>
              </a:rPr>
              <a:t>shower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as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snakes </a:t>
            </a:r>
            <a:r>
              <a:rPr sz="1750" b="1" dirty="0">
                <a:latin typeface="Calibri"/>
                <a:cs typeface="Calibri"/>
              </a:rPr>
              <a:t>sinking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subaerial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Mid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Atlantic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Ridge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&amp;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Plateau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00AF4F"/>
                </a:solidFill>
                <a:latin typeface="Calibri"/>
                <a:cs typeface="Calibri"/>
              </a:rPr>
              <a:t>(MAR-</a:t>
            </a:r>
            <a:r>
              <a:rPr sz="1750" b="1" dirty="0">
                <a:solidFill>
                  <a:srgbClr val="00AF4F"/>
                </a:solidFill>
                <a:latin typeface="Calibri"/>
                <a:cs typeface="Calibri"/>
              </a:rPr>
              <a:t>MAP)</a:t>
            </a:r>
            <a:r>
              <a:rPr sz="1750" b="1" spc="-6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in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first </a:t>
            </a:r>
            <a:r>
              <a:rPr sz="1750" b="1" spc="-20" dirty="0">
                <a:latin typeface="Calibri"/>
                <a:cs typeface="Calibri"/>
              </a:rPr>
              <a:t>Atlantic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Ocean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spc="-30" dirty="0">
                <a:solidFill>
                  <a:srgbClr val="FF0000"/>
                </a:solidFill>
                <a:latin typeface="Calibri"/>
                <a:cs typeface="Calibri"/>
              </a:rPr>
              <a:t>AO-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KISS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as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90°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transition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to</a:t>
            </a:r>
            <a:r>
              <a:rPr sz="1750" b="1" spc="-2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H=hurt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from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I=intact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spc="-25" dirty="0">
                <a:latin typeface="Calibri"/>
                <a:cs typeface="Calibri"/>
              </a:rPr>
              <a:t>as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MAP-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island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symbols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with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Tsunamies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as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(</a:t>
            </a:r>
            <a:r>
              <a:rPr sz="1750" b="1" spc="-2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)</a:t>
            </a:r>
            <a:r>
              <a:rPr sz="1750" b="1" spc="-1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brackets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in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F4F"/>
                </a:solidFill>
                <a:latin typeface="Calibri"/>
                <a:cs typeface="Calibri"/>
              </a:rPr>
              <a:t>(</a:t>
            </a:r>
            <a:r>
              <a:rPr sz="1750" b="1" spc="-10" dirty="0">
                <a:solidFill>
                  <a:srgbClr val="00AF4F"/>
                </a:solidFill>
                <a:latin typeface="Calibri"/>
                <a:cs typeface="Calibri"/>
              </a:rPr>
              <a:t>HI-</a:t>
            </a:r>
            <a:r>
              <a:rPr sz="1750" b="1" spc="-15" dirty="0">
                <a:solidFill>
                  <a:srgbClr val="00AF4F"/>
                </a:solidFill>
                <a:latin typeface="Calibri"/>
                <a:cs typeface="Calibri"/>
              </a:rPr>
              <a:t>T)</a:t>
            </a:r>
            <a:r>
              <a:rPr sz="1750" b="1" spc="-15" dirty="0">
                <a:latin typeface="Calibri"/>
                <a:cs typeface="Calibri"/>
              </a:rPr>
              <a:t>-</a:t>
            </a:r>
            <a:r>
              <a:rPr sz="1750" b="1" spc="-10" dirty="0">
                <a:latin typeface="Calibri"/>
                <a:cs typeface="Calibri"/>
              </a:rPr>
              <a:t>code.</a:t>
            </a:r>
            <a:endParaRPr sz="1750" dirty="0">
              <a:latin typeface="Calibri"/>
              <a:cs typeface="Calibri"/>
            </a:endParaRPr>
          </a:p>
          <a:p>
            <a:pPr marL="75565">
              <a:lnSpc>
                <a:spcPct val="100000"/>
              </a:lnSpc>
              <a:spcBef>
                <a:spcPts val="2125"/>
              </a:spcBef>
            </a:pPr>
            <a:r>
              <a:rPr sz="1750" dirty="0">
                <a:latin typeface="Calibri"/>
                <a:cs typeface="Calibri"/>
              </a:rPr>
              <a:t>4</a:t>
            </a:r>
            <a:r>
              <a:rPr sz="1725" baseline="24154" dirty="0">
                <a:latin typeface="Calibri"/>
                <a:cs typeface="Calibri"/>
              </a:rPr>
              <a:t>th</a:t>
            </a:r>
            <a:r>
              <a:rPr sz="1725" spc="165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104139">
              <a:lnSpc>
                <a:spcPct val="106300"/>
              </a:lnSpc>
              <a:spcBef>
                <a:spcPts val="465"/>
              </a:spcBef>
            </a:pPr>
            <a:r>
              <a:rPr sz="1750" b="1" dirty="0">
                <a:latin typeface="Calibri"/>
                <a:cs typeface="Calibri"/>
              </a:rPr>
              <a:t>Neolithic</a:t>
            </a:r>
            <a:r>
              <a:rPr sz="1750" b="1" spc="-8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Göbekli</a:t>
            </a:r>
            <a:r>
              <a:rPr sz="175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Tepe,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Mesoamerican</a:t>
            </a:r>
            <a:r>
              <a:rPr sz="1750" b="1" spc="-9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maps,</a:t>
            </a:r>
            <a:r>
              <a:rPr sz="1750" b="1" spc="-7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Maya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Codex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Troiano </a:t>
            </a:r>
            <a:r>
              <a:rPr sz="1750" dirty="0">
                <a:latin typeface="Calibri"/>
                <a:cs typeface="Calibri"/>
              </a:rPr>
              <a:t>as</a:t>
            </a:r>
            <a:r>
              <a:rPr sz="1750" spc="-5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4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Magdalenian</a:t>
            </a:r>
            <a:r>
              <a:rPr sz="1750" b="1" spc="-10" dirty="0">
                <a:latin typeface="Calibri"/>
                <a:cs typeface="Calibri"/>
              </a:rPr>
              <a:t>-</a:t>
            </a:r>
            <a:r>
              <a:rPr sz="1750" b="1" dirty="0">
                <a:latin typeface="Calibri"/>
                <a:cs typeface="Calibri"/>
              </a:rPr>
              <a:t>Impact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Sequelae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Symbolizations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00AF4F"/>
                </a:solidFill>
                <a:latin typeface="Calibri"/>
                <a:cs typeface="Calibri"/>
              </a:rPr>
              <a:t>(MISS)</a:t>
            </a:r>
            <a:r>
              <a:rPr sz="1750" b="1" spc="-8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date </a:t>
            </a:r>
            <a:r>
              <a:rPr sz="1750" b="1" dirty="0">
                <a:latin typeface="Calibri"/>
                <a:cs typeface="Calibri"/>
              </a:rPr>
              <a:t>Mid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Atlantic</a:t>
            </a:r>
            <a:r>
              <a:rPr sz="1750" b="1" spc="-7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Ridge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&amp;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Plateau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Lowering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Events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00AF4F"/>
                </a:solidFill>
                <a:latin typeface="Calibri"/>
                <a:cs typeface="Calibri"/>
              </a:rPr>
              <a:t>(MARPLEs)</a:t>
            </a:r>
            <a:r>
              <a:rPr sz="1750" b="1" spc="-4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13.124 </a:t>
            </a:r>
            <a:r>
              <a:rPr sz="1750" b="1" dirty="0">
                <a:latin typeface="Calibri"/>
                <a:cs typeface="Calibri"/>
              </a:rPr>
              <a:t>yrs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spc="-25" dirty="0">
                <a:latin typeface="Calibri"/>
                <a:cs typeface="Calibri"/>
              </a:rPr>
              <a:t>BP.</a:t>
            </a:r>
            <a:endParaRPr sz="17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29" y="2794000"/>
            <a:ext cx="6846691" cy="5105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41085" y="8242300"/>
            <a:ext cx="115633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Chiropteriform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224D3A5-8B48-4690-8712-A839786195F9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99F59AB9-7605-43D6-9553-C0168ABB266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0D46B6E6-6A4B-43FE-8FDF-B422D2D0C099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0083"/>
            <a:ext cx="7560310" cy="325221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33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4875" y="7069302"/>
            <a:ext cx="322580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Green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landscape,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present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PICO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Volcano on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PICO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Island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0630" y="7069302"/>
            <a:ext cx="244157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Azores Archipel,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1:75000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freytag &amp;</a:t>
            </a:r>
            <a:r>
              <a:rPr sz="1100" spc="-10" dirty="0">
                <a:latin typeface="Calibri"/>
                <a:cs typeface="Calibri"/>
              </a:rPr>
              <a:t> berndt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A9A2F1B-7818-4262-A23B-B00DE9C3D77E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291F243-F3E6-4568-840C-27E326924EB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3E903764-5DF7-4B4A-8770-B05DF37A54AC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8935"/>
            <a:ext cx="7560310" cy="329107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34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426" y="7069302"/>
            <a:ext cx="4324985" cy="366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Green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Landscape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(in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Violet),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Present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PICO-</a:t>
            </a:r>
            <a:r>
              <a:rPr sz="1100" b="1" dirty="0">
                <a:latin typeface="Calibri"/>
                <a:cs typeface="Calibri"/>
              </a:rPr>
              <a:t>Volcano,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Steam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Cloud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(in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Blue)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spc="-10" dirty="0">
                <a:latin typeface="Calibri"/>
                <a:cs typeface="Calibri"/>
              </a:rPr>
              <a:t>berndt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86719" y="7069302"/>
            <a:ext cx="250761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Adapted Azores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Archipel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1:75000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freytag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&amp;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E8EA3DF-2410-4F94-A67D-081D0A6DCE99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1199FE64-05AC-4CB8-82DF-6CEA06677CB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C3D71A87-20D0-4312-8405-166F83CC2583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6">
            <a:extLst>
              <a:ext uri="{FF2B5EF4-FFF2-40B4-BE49-F238E27FC236}">
                <a16:creationId xmlns:a16="http://schemas.microsoft.com/office/drawing/2014/main" id="{FF4179DC-F97A-47EC-9EAF-563DF3A9FABE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41" name="object 2">
            <a:extLst>
              <a:ext uri="{FF2B5EF4-FFF2-40B4-BE49-F238E27FC236}">
                <a16:creationId xmlns:a16="http://schemas.microsoft.com/office/drawing/2014/main" id="{8E83F50B-7BE8-4915-91B2-C438AEEEF21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42" name="object 3">
            <a:extLst>
              <a:ext uri="{FF2B5EF4-FFF2-40B4-BE49-F238E27FC236}">
                <a16:creationId xmlns:a16="http://schemas.microsoft.com/office/drawing/2014/main" id="{26EECEFD-09D0-4F58-AA9D-4AE67980BF17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D661D4D8-5026-4540-A709-7A86CB5E0E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50" y="1941500"/>
            <a:ext cx="5486400" cy="731043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" y="3765806"/>
            <a:ext cx="5759196" cy="31114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32098" y="7134821"/>
            <a:ext cx="3174365" cy="366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Adapted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Breuil,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Obermaier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Alcalde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Rio: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La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Pasiega,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Puente-Viesgo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Santander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Espagne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)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1913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4333" y="6214354"/>
            <a:ext cx="1120775" cy="366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10" dirty="0">
                <a:latin typeface="Calibri"/>
                <a:cs typeface="Calibri"/>
              </a:rPr>
              <a:t>EAST-Azores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Santa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Maria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Island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4345" y="6555752"/>
            <a:ext cx="122047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Baia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da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Praia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BDP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4345" y="6726390"/>
            <a:ext cx="94551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Vila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do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Porto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82" y="6889451"/>
            <a:ext cx="2339975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ACR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4-</a:t>
            </a:r>
            <a:r>
              <a:rPr sz="1100" b="1" dirty="0">
                <a:latin typeface="Calibri"/>
                <a:cs typeface="Calibri"/>
              </a:rPr>
              <a:t>6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=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Azores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Current </a:t>
            </a:r>
            <a:r>
              <a:rPr sz="1100" b="1" spc="-10" dirty="0">
                <a:latin typeface="Calibri"/>
                <a:cs typeface="Calibri"/>
              </a:rPr>
              <a:t>Rapids </a:t>
            </a:r>
            <a:r>
              <a:rPr sz="1100" b="1" dirty="0">
                <a:latin typeface="Calibri"/>
                <a:cs typeface="Calibri"/>
              </a:rPr>
              <a:t>Quantitative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Code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as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El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Castillo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Map.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3907" y="6210998"/>
            <a:ext cx="5718175" cy="187960"/>
            <a:chOff x="553907" y="6210998"/>
            <a:chExt cx="5718175" cy="187960"/>
          </a:xfrm>
        </p:grpSpPr>
        <p:sp>
          <p:nvSpPr>
            <p:cNvPr id="11" name="object 11"/>
            <p:cNvSpPr/>
            <p:nvPr/>
          </p:nvSpPr>
          <p:spPr>
            <a:xfrm>
              <a:off x="5928360" y="6277355"/>
              <a:ext cx="338455" cy="116205"/>
            </a:xfrm>
            <a:custGeom>
              <a:avLst/>
              <a:gdLst/>
              <a:ahLst/>
              <a:cxnLst/>
              <a:rect l="l" t="t" r="r" b="b"/>
              <a:pathLst>
                <a:path w="338454" h="116204">
                  <a:moveTo>
                    <a:pt x="57912" y="0"/>
                  </a:moveTo>
                  <a:lnTo>
                    <a:pt x="0" y="57912"/>
                  </a:lnTo>
                  <a:lnTo>
                    <a:pt x="57912" y="115824"/>
                  </a:lnTo>
                  <a:lnTo>
                    <a:pt x="57912" y="86868"/>
                  </a:lnTo>
                  <a:lnTo>
                    <a:pt x="338328" y="86868"/>
                  </a:lnTo>
                  <a:lnTo>
                    <a:pt x="338328" y="28956"/>
                  </a:lnTo>
                  <a:lnTo>
                    <a:pt x="57912" y="28956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2F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28360" y="6277355"/>
              <a:ext cx="338455" cy="116205"/>
            </a:xfrm>
            <a:custGeom>
              <a:avLst/>
              <a:gdLst/>
              <a:ahLst/>
              <a:cxnLst/>
              <a:rect l="l" t="t" r="r" b="b"/>
              <a:pathLst>
                <a:path w="338454" h="116204">
                  <a:moveTo>
                    <a:pt x="338328" y="86868"/>
                  </a:moveTo>
                  <a:lnTo>
                    <a:pt x="57912" y="86868"/>
                  </a:lnTo>
                  <a:lnTo>
                    <a:pt x="57912" y="115824"/>
                  </a:lnTo>
                  <a:lnTo>
                    <a:pt x="0" y="57912"/>
                  </a:lnTo>
                  <a:lnTo>
                    <a:pt x="57912" y="0"/>
                  </a:lnTo>
                  <a:lnTo>
                    <a:pt x="57912" y="28956"/>
                  </a:lnTo>
                  <a:lnTo>
                    <a:pt x="338328" y="28956"/>
                  </a:lnTo>
                  <a:lnTo>
                    <a:pt x="338328" y="86868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305" y="6216395"/>
              <a:ext cx="1149350" cy="116205"/>
            </a:xfrm>
            <a:custGeom>
              <a:avLst/>
              <a:gdLst/>
              <a:ahLst/>
              <a:cxnLst/>
              <a:rect l="l" t="t" r="r" b="b"/>
              <a:pathLst>
                <a:path w="1149350" h="116204">
                  <a:moveTo>
                    <a:pt x="1091186" y="0"/>
                  </a:moveTo>
                  <a:lnTo>
                    <a:pt x="1091186" y="28956"/>
                  </a:lnTo>
                  <a:lnTo>
                    <a:pt x="0" y="28956"/>
                  </a:lnTo>
                  <a:lnTo>
                    <a:pt x="0" y="86868"/>
                  </a:lnTo>
                  <a:lnTo>
                    <a:pt x="1091186" y="86868"/>
                  </a:lnTo>
                  <a:lnTo>
                    <a:pt x="1091186" y="115824"/>
                  </a:lnTo>
                  <a:lnTo>
                    <a:pt x="1149098" y="57912"/>
                  </a:lnTo>
                  <a:lnTo>
                    <a:pt x="1091186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9305" y="6216395"/>
              <a:ext cx="1149350" cy="116205"/>
            </a:xfrm>
            <a:custGeom>
              <a:avLst/>
              <a:gdLst/>
              <a:ahLst/>
              <a:cxnLst/>
              <a:rect l="l" t="t" r="r" b="b"/>
              <a:pathLst>
                <a:path w="1149350" h="116204">
                  <a:moveTo>
                    <a:pt x="0" y="28956"/>
                  </a:moveTo>
                  <a:lnTo>
                    <a:pt x="1091186" y="28956"/>
                  </a:lnTo>
                  <a:lnTo>
                    <a:pt x="1091186" y="0"/>
                  </a:lnTo>
                  <a:lnTo>
                    <a:pt x="1149098" y="57912"/>
                  </a:lnTo>
                  <a:lnTo>
                    <a:pt x="1091186" y="115824"/>
                  </a:lnTo>
                  <a:lnTo>
                    <a:pt x="1091186" y="86868"/>
                  </a:lnTo>
                  <a:lnTo>
                    <a:pt x="0" y="86868"/>
                  </a:lnTo>
                  <a:lnTo>
                    <a:pt x="0" y="2895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9376" y="5377674"/>
            <a:ext cx="1879600" cy="570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995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Bull´s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Rear: defines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Azores </a:t>
            </a:r>
            <a:r>
              <a:rPr sz="1100" b="1" dirty="0">
                <a:latin typeface="Calibri"/>
                <a:cs typeface="Calibri"/>
              </a:rPr>
              <a:t>Current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Direction,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End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MAP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b="1" dirty="0">
                <a:latin typeface="Calibri"/>
                <a:cs typeface="Calibri"/>
              </a:rPr>
              <a:t>ACR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376" y="6174691"/>
            <a:ext cx="36957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ACR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29924" y="5377674"/>
            <a:ext cx="142240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Bull´s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Head: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defines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the </a:t>
            </a:r>
            <a:r>
              <a:rPr sz="1100" b="1" dirty="0">
                <a:latin typeface="Calibri"/>
                <a:cs typeface="Calibri"/>
              </a:rPr>
              <a:t>Front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MAP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1000" y="4691854"/>
            <a:ext cx="79121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spc="-10" dirty="0">
                <a:latin typeface="Calibri"/>
                <a:cs typeface="Calibri"/>
              </a:rPr>
              <a:t>WEST-Azores </a:t>
            </a:r>
            <a:r>
              <a:rPr sz="1100" b="1" dirty="0">
                <a:latin typeface="Calibri"/>
                <a:cs typeface="Calibri"/>
              </a:rPr>
              <a:t>Flores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Island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68439" y="4769294"/>
            <a:ext cx="840105" cy="573405"/>
            <a:chOff x="968439" y="4769294"/>
            <a:chExt cx="840105" cy="573405"/>
          </a:xfrm>
        </p:grpSpPr>
        <p:sp>
          <p:nvSpPr>
            <p:cNvPr id="20" name="object 20"/>
            <p:cNvSpPr/>
            <p:nvPr/>
          </p:nvSpPr>
          <p:spPr>
            <a:xfrm>
              <a:off x="973837" y="4774691"/>
              <a:ext cx="829310" cy="562610"/>
            </a:xfrm>
            <a:custGeom>
              <a:avLst/>
              <a:gdLst/>
              <a:ahLst/>
              <a:cxnLst/>
              <a:rect l="l" t="t" r="r" b="b"/>
              <a:pathLst>
                <a:path w="829310" h="562610">
                  <a:moveTo>
                    <a:pt x="39622" y="0"/>
                  </a:moveTo>
                  <a:lnTo>
                    <a:pt x="0" y="64008"/>
                  </a:lnTo>
                  <a:lnTo>
                    <a:pt x="745234" y="530352"/>
                  </a:lnTo>
                  <a:lnTo>
                    <a:pt x="725422" y="562356"/>
                  </a:lnTo>
                  <a:lnTo>
                    <a:pt x="829054" y="537972"/>
                  </a:lnTo>
                  <a:lnTo>
                    <a:pt x="804670" y="435864"/>
                  </a:lnTo>
                  <a:lnTo>
                    <a:pt x="784858" y="466344"/>
                  </a:lnTo>
                  <a:lnTo>
                    <a:pt x="3962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3837" y="4774691"/>
              <a:ext cx="829310" cy="562610"/>
            </a:xfrm>
            <a:custGeom>
              <a:avLst/>
              <a:gdLst/>
              <a:ahLst/>
              <a:cxnLst/>
              <a:rect l="l" t="t" r="r" b="b"/>
              <a:pathLst>
                <a:path w="829310" h="562610">
                  <a:moveTo>
                    <a:pt x="39622" y="0"/>
                  </a:moveTo>
                  <a:lnTo>
                    <a:pt x="784858" y="466344"/>
                  </a:lnTo>
                  <a:lnTo>
                    <a:pt x="804670" y="435864"/>
                  </a:lnTo>
                  <a:lnTo>
                    <a:pt x="829054" y="537972"/>
                  </a:lnTo>
                  <a:lnTo>
                    <a:pt x="725422" y="562356"/>
                  </a:lnTo>
                  <a:lnTo>
                    <a:pt x="745234" y="530352"/>
                  </a:lnTo>
                  <a:lnTo>
                    <a:pt x="0" y="64008"/>
                  </a:lnTo>
                  <a:lnTo>
                    <a:pt x="39622" y="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262350" y="6482574"/>
            <a:ext cx="89535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Central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Plain </a:t>
            </a:r>
            <a:r>
              <a:rPr sz="1100" b="1" dirty="0">
                <a:latin typeface="Calibri"/>
                <a:cs typeface="Calibri"/>
              </a:rPr>
              <a:t>Azores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Plateau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3907" y="4877498"/>
            <a:ext cx="6296025" cy="1888489"/>
            <a:chOff x="553907" y="4877498"/>
            <a:chExt cx="6296025" cy="1888489"/>
          </a:xfrm>
        </p:grpSpPr>
        <p:sp>
          <p:nvSpPr>
            <p:cNvPr id="24" name="object 24"/>
            <p:cNvSpPr/>
            <p:nvPr/>
          </p:nvSpPr>
          <p:spPr>
            <a:xfrm>
              <a:off x="1708404" y="5440679"/>
              <a:ext cx="1097280" cy="64135"/>
            </a:xfrm>
            <a:custGeom>
              <a:avLst/>
              <a:gdLst/>
              <a:ahLst/>
              <a:cxnLst/>
              <a:rect l="l" t="t" r="r" b="b"/>
              <a:pathLst>
                <a:path w="1097280" h="64135">
                  <a:moveTo>
                    <a:pt x="1063752" y="0"/>
                  </a:moveTo>
                  <a:lnTo>
                    <a:pt x="1063752" y="16764"/>
                  </a:lnTo>
                  <a:lnTo>
                    <a:pt x="0" y="16764"/>
                  </a:lnTo>
                  <a:lnTo>
                    <a:pt x="0" y="48768"/>
                  </a:lnTo>
                  <a:lnTo>
                    <a:pt x="1063752" y="48768"/>
                  </a:lnTo>
                  <a:lnTo>
                    <a:pt x="1063752" y="64008"/>
                  </a:lnTo>
                  <a:lnTo>
                    <a:pt x="1097280" y="32004"/>
                  </a:lnTo>
                  <a:lnTo>
                    <a:pt x="1063752" y="0"/>
                  </a:lnTo>
                  <a:close/>
                </a:path>
              </a:pathLst>
            </a:custGeom>
            <a:solidFill>
              <a:srgbClr val="A8D1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08404" y="5440679"/>
              <a:ext cx="1097280" cy="64135"/>
            </a:xfrm>
            <a:custGeom>
              <a:avLst/>
              <a:gdLst/>
              <a:ahLst/>
              <a:cxnLst/>
              <a:rect l="l" t="t" r="r" b="b"/>
              <a:pathLst>
                <a:path w="1097280" h="64135">
                  <a:moveTo>
                    <a:pt x="0" y="16764"/>
                  </a:moveTo>
                  <a:lnTo>
                    <a:pt x="1063752" y="16764"/>
                  </a:lnTo>
                  <a:lnTo>
                    <a:pt x="1063752" y="0"/>
                  </a:lnTo>
                  <a:lnTo>
                    <a:pt x="1097280" y="32004"/>
                  </a:lnTo>
                  <a:lnTo>
                    <a:pt x="1063752" y="64008"/>
                  </a:lnTo>
                  <a:lnTo>
                    <a:pt x="1063752" y="48768"/>
                  </a:lnTo>
                  <a:lnTo>
                    <a:pt x="0" y="48768"/>
                  </a:lnTo>
                  <a:lnTo>
                    <a:pt x="0" y="16764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9305" y="5794247"/>
              <a:ext cx="455930" cy="121920"/>
            </a:xfrm>
            <a:custGeom>
              <a:avLst/>
              <a:gdLst/>
              <a:ahLst/>
              <a:cxnLst/>
              <a:rect l="l" t="t" r="r" b="b"/>
              <a:pathLst>
                <a:path w="455930" h="121920">
                  <a:moveTo>
                    <a:pt x="394717" y="0"/>
                  </a:moveTo>
                  <a:lnTo>
                    <a:pt x="394717" y="30480"/>
                  </a:lnTo>
                  <a:lnTo>
                    <a:pt x="0" y="30480"/>
                  </a:lnTo>
                  <a:lnTo>
                    <a:pt x="0" y="91440"/>
                  </a:lnTo>
                  <a:lnTo>
                    <a:pt x="394717" y="91440"/>
                  </a:lnTo>
                  <a:lnTo>
                    <a:pt x="394717" y="121920"/>
                  </a:lnTo>
                  <a:lnTo>
                    <a:pt x="455677" y="60960"/>
                  </a:lnTo>
                  <a:lnTo>
                    <a:pt x="394717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9305" y="5794247"/>
              <a:ext cx="455930" cy="121920"/>
            </a:xfrm>
            <a:custGeom>
              <a:avLst/>
              <a:gdLst/>
              <a:ahLst/>
              <a:cxnLst/>
              <a:rect l="l" t="t" r="r" b="b"/>
              <a:pathLst>
                <a:path w="455930" h="121920">
                  <a:moveTo>
                    <a:pt x="0" y="30480"/>
                  </a:moveTo>
                  <a:lnTo>
                    <a:pt x="394717" y="30480"/>
                  </a:lnTo>
                  <a:lnTo>
                    <a:pt x="394717" y="0"/>
                  </a:lnTo>
                  <a:lnTo>
                    <a:pt x="455677" y="60960"/>
                  </a:lnTo>
                  <a:lnTo>
                    <a:pt x="394717" y="121920"/>
                  </a:lnTo>
                  <a:lnTo>
                    <a:pt x="394717" y="91440"/>
                  </a:lnTo>
                  <a:lnTo>
                    <a:pt x="0" y="91440"/>
                  </a:lnTo>
                  <a:lnTo>
                    <a:pt x="0" y="3048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9305" y="6629399"/>
              <a:ext cx="1455420" cy="131445"/>
            </a:xfrm>
            <a:custGeom>
              <a:avLst/>
              <a:gdLst/>
              <a:ahLst/>
              <a:cxnLst/>
              <a:rect l="l" t="t" r="r" b="b"/>
              <a:pathLst>
                <a:path w="1455420" h="131445">
                  <a:moveTo>
                    <a:pt x="1389890" y="0"/>
                  </a:moveTo>
                  <a:lnTo>
                    <a:pt x="1389890" y="32004"/>
                  </a:lnTo>
                  <a:lnTo>
                    <a:pt x="0" y="32004"/>
                  </a:lnTo>
                  <a:lnTo>
                    <a:pt x="0" y="99060"/>
                  </a:lnTo>
                  <a:lnTo>
                    <a:pt x="1389890" y="99060"/>
                  </a:lnTo>
                  <a:lnTo>
                    <a:pt x="1389890" y="131064"/>
                  </a:lnTo>
                  <a:lnTo>
                    <a:pt x="1455422" y="65532"/>
                  </a:lnTo>
                  <a:lnTo>
                    <a:pt x="1389890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9305" y="6629399"/>
              <a:ext cx="1455420" cy="131445"/>
            </a:xfrm>
            <a:custGeom>
              <a:avLst/>
              <a:gdLst/>
              <a:ahLst/>
              <a:cxnLst/>
              <a:rect l="l" t="t" r="r" b="b"/>
              <a:pathLst>
                <a:path w="1455420" h="131445">
                  <a:moveTo>
                    <a:pt x="0" y="32004"/>
                  </a:moveTo>
                  <a:lnTo>
                    <a:pt x="1389890" y="32004"/>
                  </a:lnTo>
                  <a:lnTo>
                    <a:pt x="1389890" y="0"/>
                  </a:lnTo>
                  <a:lnTo>
                    <a:pt x="1455422" y="65532"/>
                  </a:lnTo>
                  <a:lnTo>
                    <a:pt x="1389890" y="131064"/>
                  </a:lnTo>
                  <a:lnTo>
                    <a:pt x="1389890" y="99060"/>
                  </a:lnTo>
                  <a:lnTo>
                    <a:pt x="0" y="99060"/>
                  </a:lnTo>
                  <a:lnTo>
                    <a:pt x="0" y="32004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38343" y="5486399"/>
              <a:ext cx="899160" cy="66040"/>
            </a:xfrm>
            <a:custGeom>
              <a:avLst/>
              <a:gdLst/>
              <a:ahLst/>
              <a:cxnLst/>
              <a:rect l="l" t="t" r="r" b="b"/>
              <a:pathLst>
                <a:path w="899160" h="66039">
                  <a:moveTo>
                    <a:pt x="32004" y="0"/>
                  </a:moveTo>
                  <a:lnTo>
                    <a:pt x="0" y="32004"/>
                  </a:lnTo>
                  <a:lnTo>
                    <a:pt x="32004" y="65532"/>
                  </a:lnTo>
                  <a:lnTo>
                    <a:pt x="32004" y="48768"/>
                  </a:lnTo>
                  <a:lnTo>
                    <a:pt x="899160" y="48768"/>
                  </a:lnTo>
                  <a:lnTo>
                    <a:pt x="899160" y="16764"/>
                  </a:lnTo>
                  <a:lnTo>
                    <a:pt x="32004" y="16764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A8D1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38343" y="5486399"/>
              <a:ext cx="899160" cy="66040"/>
            </a:xfrm>
            <a:custGeom>
              <a:avLst/>
              <a:gdLst/>
              <a:ahLst/>
              <a:cxnLst/>
              <a:rect l="l" t="t" r="r" b="b"/>
              <a:pathLst>
                <a:path w="899160" h="66039">
                  <a:moveTo>
                    <a:pt x="899160" y="48768"/>
                  </a:moveTo>
                  <a:lnTo>
                    <a:pt x="32004" y="48768"/>
                  </a:lnTo>
                  <a:lnTo>
                    <a:pt x="32004" y="65532"/>
                  </a:lnTo>
                  <a:lnTo>
                    <a:pt x="0" y="32004"/>
                  </a:lnTo>
                  <a:lnTo>
                    <a:pt x="32004" y="0"/>
                  </a:lnTo>
                  <a:lnTo>
                    <a:pt x="32004" y="16764"/>
                  </a:lnTo>
                  <a:lnTo>
                    <a:pt x="899160" y="16764"/>
                  </a:lnTo>
                  <a:lnTo>
                    <a:pt x="899160" y="48768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90544" y="6161531"/>
              <a:ext cx="116205" cy="338455"/>
            </a:xfrm>
            <a:custGeom>
              <a:avLst/>
              <a:gdLst/>
              <a:ahLst/>
              <a:cxnLst/>
              <a:rect l="l" t="t" r="r" b="b"/>
              <a:pathLst>
                <a:path w="116204" h="338454">
                  <a:moveTo>
                    <a:pt x="57912" y="0"/>
                  </a:moveTo>
                  <a:lnTo>
                    <a:pt x="0" y="57912"/>
                  </a:lnTo>
                  <a:lnTo>
                    <a:pt x="28956" y="57912"/>
                  </a:lnTo>
                  <a:lnTo>
                    <a:pt x="28956" y="338328"/>
                  </a:lnTo>
                  <a:lnTo>
                    <a:pt x="86868" y="338328"/>
                  </a:lnTo>
                  <a:lnTo>
                    <a:pt x="86868" y="57912"/>
                  </a:lnTo>
                  <a:lnTo>
                    <a:pt x="115824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2F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90544" y="6161531"/>
              <a:ext cx="116205" cy="338455"/>
            </a:xfrm>
            <a:custGeom>
              <a:avLst/>
              <a:gdLst/>
              <a:ahLst/>
              <a:cxnLst/>
              <a:rect l="l" t="t" r="r" b="b"/>
              <a:pathLst>
                <a:path w="116204" h="338454">
                  <a:moveTo>
                    <a:pt x="28956" y="338328"/>
                  </a:moveTo>
                  <a:lnTo>
                    <a:pt x="28956" y="57912"/>
                  </a:lnTo>
                  <a:lnTo>
                    <a:pt x="0" y="57912"/>
                  </a:lnTo>
                  <a:lnTo>
                    <a:pt x="57912" y="0"/>
                  </a:lnTo>
                  <a:lnTo>
                    <a:pt x="115824" y="57912"/>
                  </a:lnTo>
                  <a:lnTo>
                    <a:pt x="86868" y="57912"/>
                  </a:lnTo>
                  <a:lnTo>
                    <a:pt x="86868" y="338328"/>
                  </a:lnTo>
                  <a:lnTo>
                    <a:pt x="28956" y="338328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58411" y="4882895"/>
              <a:ext cx="2786380" cy="562610"/>
            </a:xfrm>
            <a:custGeom>
              <a:avLst/>
              <a:gdLst/>
              <a:ahLst/>
              <a:cxnLst/>
              <a:rect l="l" t="t" r="r" b="b"/>
              <a:pathLst>
                <a:path w="2786379" h="562610">
                  <a:moveTo>
                    <a:pt x="2775204" y="0"/>
                  </a:moveTo>
                  <a:lnTo>
                    <a:pt x="53340" y="472440"/>
                  </a:lnTo>
                  <a:lnTo>
                    <a:pt x="48768" y="443484"/>
                  </a:lnTo>
                  <a:lnTo>
                    <a:pt x="0" y="512064"/>
                  </a:lnTo>
                  <a:lnTo>
                    <a:pt x="70104" y="562356"/>
                  </a:lnTo>
                  <a:lnTo>
                    <a:pt x="64008" y="531876"/>
                  </a:lnTo>
                  <a:lnTo>
                    <a:pt x="2785872" y="59436"/>
                  </a:lnTo>
                  <a:lnTo>
                    <a:pt x="27752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058411" y="4882895"/>
              <a:ext cx="2786380" cy="562610"/>
            </a:xfrm>
            <a:custGeom>
              <a:avLst/>
              <a:gdLst/>
              <a:ahLst/>
              <a:cxnLst/>
              <a:rect l="l" t="t" r="r" b="b"/>
              <a:pathLst>
                <a:path w="2786379" h="562610">
                  <a:moveTo>
                    <a:pt x="2785872" y="59436"/>
                  </a:moveTo>
                  <a:lnTo>
                    <a:pt x="64008" y="531876"/>
                  </a:lnTo>
                  <a:lnTo>
                    <a:pt x="70104" y="562356"/>
                  </a:lnTo>
                  <a:lnTo>
                    <a:pt x="0" y="512064"/>
                  </a:lnTo>
                  <a:lnTo>
                    <a:pt x="48768" y="443484"/>
                  </a:lnTo>
                  <a:lnTo>
                    <a:pt x="53340" y="472440"/>
                  </a:lnTo>
                  <a:lnTo>
                    <a:pt x="2775204" y="0"/>
                  </a:lnTo>
                  <a:lnTo>
                    <a:pt x="2785872" y="5943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73254" y="3585463"/>
            <a:ext cx="6994525" cy="365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„</a:t>
            </a:r>
            <a:r>
              <a:rPr sz="1100" dirty="0">
                <a:latin typeface="Calibri"/>
                <a:cs typeface="Calibri"/>
              </a:rPr>
              <a:t>ALIEN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HELICOPTER“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named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„</a:t>
            </a:r>
            <a:r>
              <a:rPr sz="1100" b="1" dirty="0">
                <a:latin typeface="Calibri"/>
                <a:cs typeface="Calibri"/>
              </a:rPr>
              <a:t>CLAUDIO-MONTE-VERDI“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„il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ritorno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</a:t>
            </a:r>
            <a:r>
              <a:rPr sz="1100" b="1" dirty="0">
                <a:latin typeface="Arial"/>
                <a:cs typeface="Arial"/>
              </a:rPr>
              <a:t>´</a:t>
            </a:r>
            <a:r>
              <a:rPr sz="1100" b="1" dirty="0">
                <a:latin typeface="Calibri"/>
                <a:cs typeface="Calibri"/>
              </a:rPr>
              <a:t>Ulysse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patria“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lands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Mid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Atlantic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Plateau </a:t>
            </a:r>
            <a:r>
              <a:rPr sz="1100" b="1" dirty="0">
                <a:latin typeface="Calibri"/>
                <a:cs typeface="Calibri"/>
              </a:rPr>
              <a:t>(MAP)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Garden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Eden,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clouded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PICO-</a:t>
            </a:r>
            <a:r>
              <a:rPr sz="1100" b="1" spc="-10" dirty="0">
                <a:latin typeface="Calibri"/>
                <a:cs typeface="Calibri"/>
              </a:rPr>
              <a:t>mountain</a:t>
            </a:r>
            <a:r>
              <a:rPr sz="1100" spc="-10" dirty="0">
                <a:latin typeface="Calibri"/>
                <a:cs typeface="Calibri"/>
              </a:rPr>
              <a:t>-volcano-</a:t>
            </a:r>
            <a:r>
              <a:rPr sz="1100" dirty="0">
                <a:latin typeface="Calibri"/>
                <a:cs typeface="Calibri"/>
              </a:rPr>
              <a:t>(in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side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view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2351m,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+2000m)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green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landscape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(in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68640" y="3925328"/>
            <a:ext cx="240982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AMOC,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seen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here „on“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MWP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1A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(14,2-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9376" y="6593814"/>
            <a:ext cx="36957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dirty="0">
                <a:latin typeface="Calibri"/>
                <a:cs typeface="Calibri"/>
              </a:rPr>
              <a:t>ACR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27076" y="4783327"/>
            <a:ext cx="100203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Eastern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Hills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of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Central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Plain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5610" y="3871395"/>
            <a:ext cx="3254375" cy="644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12065">
              <a:lnSpc>
                <a:spcPct val="13360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view): the </a:t>
            </a:r>
            <a:r>
              <a:rPr sz="1100" b="1" dirty="0">
                <a:latin typeface="Calibri"/>
                <a:cs typeface="Calibri"/>
              </a:rPr>
              <a:t>GLOVES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on/off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= P/H thermohaline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block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of </a:t>
            </a:r>
            <a:r>
              <a:rPr sz="1100" b="1" spc="-495" dirty="0">
                <a:latin typeface="Calibri"/>
                <a:cs typeface="Calibri"/>
              </a:rPr>
              <a:t>P</a:t>
            </a:r>
            <a:r>
              <a:rPr sz="1650" spc="-89" baseline="20202" dirty="0">
                <a:latin typeface="Calibri"/>
                <a:cs typeface="Calibri"/>
              </a:rPr>
              <a:t>1</a:t>
            </a:r>
            <a:r>
              <a:rPr sz="1100" b="1" spc="-330" dirty="0">
                <a:latin typeface="Calibri"/>
                <a:cs typeface="Calibri"/>
              </a:rPr>
              <a:t>r</a:t>
            </a:r>
            <a:r>
              <a:rPr sz="1650" spc="-375" baseline="20202" dirty="0">
                <a:latin typeface="Calibri"/>
                <a:cs typeface="Calibri"/>
              </a:rPr>
              <a:t>4</a:t>
            </a:r>
            <a:r>
              <a:rPr sz="1100" b="1" spc="-355" dirty="0">
                <a:latin typeface="Calibri"/>
                <a:cs typeface="Calibri"/>
              </a:rPr>
              <a:t>o</a:t>
            </a:r>
            <a:r>
              <a:rPr sz="1650" spc="-7" baseline="20202" dirty="0">
                <a:latin typeface="Calibri"/>
                <a:cs typeface="Calibri"/>
              </a:rPr>
              <a:t>.</a:t>
            </a:r>
            <a:r>
              <a:rPr sz="1650" spc="-727" baseline="20202" dirty="0">
                <a:latin typeface="Calibri"/>
                <a:cs typeface="Calibri"/>
              </a:rPr>
              <a:t>6</a:t>
            </a:r>
            <a:r>
              <a:rPr sz="1100" b="1" spc="-25" dirty="0">
                <a:latin typeface="Calibri"/>
                <a:cs typeface="Calibri"/>
              </a:rPr>
              <a:t>t</a:t>
            </a:r>
            <a:r>
              <a:rPr sz="1100" b="1" spc="-225" dirty="0">
                <a:latin typeface="Calibri"/>
                <a:cs typeface="Calibri"/>
              </a:rPr>
              <a:t>o</a:t>
            </a:r>
            <a:r>
              <a:rPr sz="1650" spc="-37" baseline="20202" dirty="0">
                <a:latin typeface="Calibri"/>
                <a:cs typeface="Calibri"/>
              </a:rPr>
              <a:t>k</a:t>
            </a:r>
            <a:r>
              <a:rPr sz="1100" b="1" spc="-509" dirty="0">
                <a:latin typeface="Calibri"/>
                <a:cs typeface="Calibri"/>
              </a:rPr>
              <a:t>S</a:t>
            </a:r>
            <a:r>
              <a:rPr sz="1650" spc="-7" baseline="20202" dirty="0">
                <a:latin typeface="Calibri"/>
                <a:cs typeface="Calibri"/>
              </a:rPr>
              <a:t>y</a:t>
            </a:r>
            <a:r>
              <a:rPr sz="1650" spc="-577" baseline="20202" dirty="0">
                <a:latin typeface="Calibri"/>
                <a:cs typeface="Calibri"/>
              </a:rPr>
              <a:t>r</a:t>
            </a:r>
            <a:r>
              <a:rPr sz="1100" b="1" dirty="0">
                <a:latin typeface="Calibri"/>
                <a:cs typeface="Calibri"/>
              </a:rPr>
              <a:t>i</a:t>
            </a:r>
            <a:r>
              <a:rPr sz="1100" b="1" spc="-165" dirty="0">
                <a:latin typeface="Calibri"/>
                <a:cs typeface="Calibri"/>
              </a:rPr>
              <a:t>g</a:t>
            </a:r>
            <a:r>
              <a:rPr sz="1650" spc="-675" baseline="20202" dirty="0">
                <a:latin typeface="Calibri"/>
                <a:cs typeface="Calibri"/>
              </a:rPr>
              <a:t>B</a:t>
            </a:r>
            <a:r>
              <a:rPr sz="1100" b="1" spc="-150" dirty="0">
                <a:latin typeface="Calibri"/>
                <a:cs typeface="Calibri"/>
              </a:rPr>
              <a:t>n</a:t>
            </a:r>
            <a:r>
              <a:rPr sz="1650" spc="-637" baseline="20202" dirty="0">
                <a:latin typeface="Calibri"/>
                <a:cs typeface="Calibri"/>
              </a:rPr>
              <a:t>P</a:t>
            </a:r>
            <a:r>
              <a:rPr sz="1100" b="1" spc="-135" dirty="0">
                <a:latin typeface="Calibri"/>
                <a:cs typeface="Calibri"/>
              </a:rPr>
              <a:t>e</a:t>
            </a:r>
            <a:r>
              <a:rPr sz="1650" spc="82" baseline="20202" dirty="0">
                <a:latin typeface="Calibri"/>
                <a:cs typeface="Calibri"/>
              </a:rPr>
              <a:t>)</a:t>
            </a:r>
            <a:r>
              <a:rPr sz="1100" b="1" spc="-95" dirty="0">
                <a:latin typeface="Calibri"/>
                <a:cs typeface="Calibri"/>
              </a:rPr>
              <a:t>T</a:t>
            </a:r>
            <a:r>
              <a:rPr sz="1100" b="1" spc="-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ct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10" dirty="0">
                <a:latin typeface="Calibri"/>
                <a:cs typeface="Calibri"/>
              </a:rPr>
              <a:t>fo</a:t>
            </a:r>
            <a:r>
              <a:rPr sz="1100" b="1" spc="5" dirty="0">
                <a:latin typeface="Calibri"/>
                <a:cs typeface="Calibri"/>
              </a:rPr>
              <a:t>r</a:t>
            </a:r>
            <a:r>
              <a:rPr sz="1100" b="1" spc="-5" dirty="0">
                <a:latin typeface="Calibri"/>
                <a:cs typeface="Calibri"/>
              </a:rPr>
              <a:t>m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=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PICO</a:t>
            </a:r>
            <a:endParaRPr sz="11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Ponta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do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Pico,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Illamane,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Hoggar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898142" y="4168901"/>
            <a:ext cx="965200" cy="160020"/>
            <a:chOff x="1898142" y="4168901"/>
            <a:chExt cx="965200" cy="160020"/>
          </a:xfrm>
        </p:grpSpPr>
        <p:sp>
          <p:nvSpPr>
            <p:cNvPr id="42" name="object 42"/>
            <p:cNvSpPr/>
            <p:nvPr/>
          </p:nvSpPr>
          <p:spPr>
            <a:xfrm>
              <a:off x="1903476" y="4174235"/>
              <a:ext cx="954405" cy="149860"/>
            </a:xfrm>
            <a:custGeom>
              <a:avLst/>
              <a:gdLst/>
              <a:ahLst/>
              <a:cxnLst/>
              <a:rect l="l" t="t" r="r" b="b"/>
              <a:pathLst>
                <a:path w="954405" h="149860">
                  <a:moveTo>
                    <a:pt x="879348" y="0"/>
                  </a:moveTo>
                  <a:lnTo>
                    <a:pt x="879348" y="36576"/>
                  </a:lnTo>
                  <a:lnTo>
                    <a:pt x="0" y="36576"/>
                  </a:lnTo>
                  <a:lnTo>
                    <a:pt x="0" y="111252"/>
                  </a:lnTo>
                  <a:lnTo>
                    <a:pt x="879348" y="111252"/>
                  </a:lnTo>
                  <a:lnTo>
                    <a:pt x="879348" y="149352"/>
                  </a:lnTo>
                  <a:lnTo>
                    <a:pt x="954024" y="74676"/>
                  </a:lnTo>
                  <a:lnTo>
                    <a:pt x="87934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03476" y="4174235"/>
              <a:ext cx="954405" cy="149860"/>
            </a:xfrm>
            <a:custGeom>
              <a:avLst/>
              <a:gdLst/>
              <a:ahLst/>
              <a:cxnLst/>
              <a:rect l="l" t="t" r="r" b="b"/>
              <a:pathLst>
                <a:path w="954405" h="149860">
                  <a:moveTo>
                    <a:pt x="0" y="36576"/>
                  </a:moveTo>
                  <a:lnTo>
                    <a:pt x="879348" y="36576"/>
                  </a:lnTo>
                  <a:lnTo>
                    <a:pt x="879348" y="0"/>
                  </a:lnTo>
                  <a:lnTo>
                    <a:pt x="954024" y="74676"/>
                  </a:lnTo>
                  <a:lnTo>
                    <a:pt x="879348" y="149352"/>
                  </a:lnTo>
                  <a:lnTo>
                    <a:pt x="879348" y="111252"/>
                  </a:lnTo>
                  <a:lnTo>
                    <a:pt x="0" y="111252"/>
                  </a:lnTo>
                  <a:lnTo>
                    <a:pt x="0" y="36576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36</a:t>
            </a: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C182403F-56CD-4DBE-B741-8C30D6E39034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46" name="object 2">
            <a:extLst>
              <a:ext uri="{FF2B5EF4-FFF2-40B4-BE49-F238E27FC236}">
                <a16:creationId xmlns:a16="http://schemas.microsoft.com/office/drawing/2014/main" id="{4240E1E5-EA7E-40B6-A28F-7DC988600A7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47" name="object 3">
            <a:extLst>
              <a:ext uri="{FF2B5EF4-FFF2-40B4-BE49-F238E27FC236}">
                <a16:creationId xmlns:a16="http://schemas.microsoft.com/office/drawing/2014/main" id="{9A331E92-B9E2-4009-99F5-B102CA50D501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50" y="1764248"/>
            <a:ext cx="5334000" cy="71649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37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8B78F34-F404-47F6-9284-2375E1AE438D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C20617AA-2B19-42F5-B7FC-450EDF4A5D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8529DB7-8726-4D58-8A9A-6FA67D09A4A2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87" y="1623768"/>
            <a:ext cx="4131563" cy="74458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64262" y="8856272"/>
            <a:ext cx="883919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Insuliform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27ECC40-02FE-4004-ABD6-5803A56D3665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DFB3CCE-2FB5-4F40-AF51-D7942F17314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E3159A0-FFD9-4603-BDB6-470B14F694BF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5260" y="1460500"/>
            <a:ext cx="4495800" cy="82429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29958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39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C77B685-EC01-4D8A-A19F-C6C5A904E97D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02CDE09A-1955-4945-A696-53355914475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B3F1C874-7916-4BAE-83A5-160113603A13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25" y="1765300"/>
            <a:ext cx="5108249" cy="7162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32504" y="9004300"/>
            <a:ext cx="149987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Castillo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Ocean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Currents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B83F72A-5BAF-4EF7-9AB6-47480DF86ABC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4357B59E-8F30-4950-B052-A32C867BBA1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2C14D8F-E04E-4930-97A6-7E43DE350CB6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83" y="3404615"/>
            <a:ext cx="3087622" cy="38831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7061" y="4944846"/>
            <a:ext cx="2541270" cy="4032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85"/>
              </a:spcBef>
            </a:pPr>
            <a:r>
              <a:rPr sz="1200" b="1" dirty="0">
                <a:latin typeface="Arial"/>
                <a:cs typeface="Arial"/>
              </a:rPr>
              <a:t>Map-Rotation</a:t>
            </a:r>
            <a:r>
              <a:rPr sz="1200" b="1" spc="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by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90°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from: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West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b="1" spc="-50" dirty="0">
                <a:latin typeface="Arial"/>
                <a:cs typeface="Arial"/>
              </a:rPr>
              <a:t>= </a:t>
            </a:r>
            <a:r>
              <a:rPr sz="1200" b="1" dirty="0">
                <a:latin typeface="Arial"/>
                <a:cs typeface="Arial"/>
              </a:rPr>
              <a:t>Up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North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=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Up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7042" y="6514571"/>
            <a:ext cx="2624455" cy="708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Adapted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Denis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Vialou,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coer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la </a:t>
            </a:r>
            <a:r>
              <a:rPr sz="1100" spc="-10" dirty="0">
                <a:latin typeface="Arial"/>
                <a:cs typeface="Arial"/>
              </a:rPr>
              <a:t>Préhistorie,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Arial"/>
                <a:cs typeface="Arial"/>
              </a:rPr>
              <a:t>Dècouvertes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Gallimard,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51,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1996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Arial"/>
                <a:cs typeface="Arial"/>
              </a:rPr>
              <a:t>(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Lorblanchet,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Drawing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Castillo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B20CA0C-398A-4A01-A48A-FF6464533A88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A8C42A-97BC-4F68-9D8E-8CB2A2F3CF9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8B0B45B-77A2-45EE-A282-4F6BA87FF423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6AFDD7AA-A07D-4DE1-94E5-A7F07486242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838E4976-BE72-435B-BC65-9E1A425297CA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F39BC57-F6EB-4987-B1F7-09AAC990459A}"/>
              </a:ext>
            </a:extLst>
          </p:cNvPr>
          <p:cNvSpPr txBox="1"/>
          <p:nvPr/>
        </p:nvSpPr>
        <p:spPr>
          <a:xfrm>
            <a:off x="620928" y="1262659"/>
            <a:ext cx="6209030" cy="39497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700"/>
              </a:spcBef>
            </a:pPr>
            <a:r>
              <a:rPr sz="1750" dirty="0">
                <a:latin typeface="Calibri"/>
                <a:cs typeface="Calibri"/>
              </a:rPr>
              <a:t>5</a:t>
            </a:r>
            <a:r>
              <a:rPr sz="1725" baseline="24154" dirty="0">
                <a:latin typeface="Calibri"/>
                <a:cs typeface="Calibri"/>
              </a:rPr>
              <a:t>th</a:t>
            </a:r>
            <a:r>
              <a:rPr sz="1725" spc="165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43180">
              <a:lnSpc>
                <a:spcPct val="106300"/>
              </a:lnSpc>
              <a:spcBef>
                <a:spcPts val="465"/>
              </a:spcBef>
            </a:pP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KISS-MARPLEs</a:t>
            </a:r>
            <a:r>
              <a:rPr sz="175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initiates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P/H</a:t>
            </a:r>
            <a:r>
              <a:rPr sz="1750" spc="-35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thermohaline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criticality</a:t>
            </a:r>
            <a:r>
              <a:rPr sz="1750" spc="-6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to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damped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flow </a:t>
            </a:r>
            <a:r>
              <a:rPr sz="1750" spc="-10" dirty="0">
                <a:latin typeface="Calibri"/>
                <a:cs typeface="Calibri"/>
              </a:rPr>
              <a:t>transition</a:t>
            </a:r>
            <a:r>
              <a:rPr sz="1750" spc="-8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by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turning</a:t>
            </a:r>
            <a:r>
              <a:rPr sz="1750" spc="-60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Pleistocene</a:t>
            </a:r>
            <a:r>
              <a:rPr sz="175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old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mode</a:t>
            </a:r>
            <a:r>
              <a:rPr sz="1750" spc="-6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glacial/interglacial </a:t>
            </a:r>
            <a:r>
              <a:rPr sz="1750" spc="-20" dirty="0">
                <a:latin typeface="Calibri"/>
                <a:cs typeface="Calibri"/>
              </a:rPr>
              <a:t>subtropical</a:t>
            </a:r>
            <a:r>
              <a:rPr sz="1750" spc="-10" dirty="0">
                <a:latin typeface="Calibri"/>
                <a:cs typeface="Calibri"/>
              </a:rPr>
              <a:t> </a:t>
            </a:r>
            <a:r>
              <a:rPr sz="1750" b="1" spc="-25" dirty="0">
                <a:latin typeface="Calibri"/>
                <a:cs typeface="Calibri"/>
              </a:rPr>
              <a:t>Gulfstream-</a:t>
            </a:r>
            <a:r>
              <a:rPr sz="1750" b="1" spc="-10" dirty="0">
                <a:latin typeface="Calibri"/>
                <a:cs typeface="Calibri"/>
              </a:rPr>
              <a:t>Gyrus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Lifting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Lowering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Oscillating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Valve Excursion</a:t>
            </a:r>
            <a:r>
              <a:rPr sz="1750" b="1" spc="-1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System</a:t>
            </a:r>
            <a:r>
              <a:rPr sz="1750" b="1" spc="-10" dirty="0">
                <a:latin typeface="Calibri"/>
                <a:cs typeface="Calibri"/>
              </a:rPr>
              <a:t> </a:t>
            </a:r>
            <a:r>
              <a:rPr sz="1750" b="1" spc="-30" dirty="0">
                <a:solidFill>
                  <a:srgbClr val="00AF4F"/>
                </a:solidFill>
                <a:latin typeface="Calibri"/>
                <a:cs typeface="Calibri"/>
              </a:rPr>
              <a:t>(GLOVES)</a:t>
            </a:r>
            <a:r>
              <a:rPr sz="1750" b="1" spc="-30" dirty="0">
                <a:latin typeface="Calibri"/>
                <a:cs typeface="Calibri"/>
              </a:rPr>
              <a:t>-</a:t>
            </a:r>
            <a:r>
              <a:rPr sz="1750" b="1" dirty="0">
                <a:latin typeface="Calibri"/>
                <a:cs typeface="Calibri"/>
              </a:rPr>
              <a:t>off</a:t>
            </a:r>
            <a:r>
              <a:rPr sz="1750" b="1" spc="-1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via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catastrophic</a:t>
            </a:r>
            <a:r>
              <a:rPr sz="1750" b="1" spc="-25" dirty="0">
                <a:latin typeface="Calibri"/>
                <a:cs typeface="Calibri"/>
              </a:rPr>
              <a:t> </a:t>
            </a:r>
            <a:r>
              <a:rPr sz="1750" b="1" spc="-20" dirty="0">
                <a:solidFill>
                  <a:srgbClr val="FF0000"/>
                </a:solidFill>
                <a:latin typeface="Calibri"/>
                <a:cs typeface="Calibri"/>
              </a:rPr>
              <a:t>MAP-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submersion </a:t>
            </a:r>
            <a:r>
              <a:rPr sz="1750" spc="-10" dirty="0">
                <a:latin typeface="Calibri"/>
                <a:cs typeface="Calibri"/>
              </a:rPr>
              <a:t>shaping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Holocene</a:t>
            </a:r>
            <a:r>
              <a:rPr sz="175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new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mode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5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damped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self-constrained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CAGE- </a:t>
            </a:r>
            <a:r>
              <a:rPr sz="1750" b="1" spc="-10" dirty="0">
                <a:latin typeface="Calibri"/>
                <a:cs typeface="Calibri"/>
              </a:rPr>
              <a:t>oscillations.</a:t>
            </a:r>
            <a:endParaRPr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175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1750" dirty="0">
                <a:latin typeface="Calibri"/>
                <a:cs typeface="Calibri"/>
              </a:rPr>
              <a:t>6</a:t>
            </a:r>
            <a:r>
              <a:rPr sz="1725" baseline="24154" dirty="0">
                <a:latin typeface="Calibri"/>
                <a:cs typeface="Calibri"/>
              </a:rPr>
              <a:t>th</a:t>
            </a:r>
            <a:r>
              <a:rPr sz="1725" spc="165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103505">
              <a:lnSpc>
                <a:spcPct val="106300"/>
              </a:lnSpc>
              <a:spcBef>
                <a:spcPts val="480"/>
              </a:spcBef>
            </a:pPr>
            <a:r>
              <a:rPr sz="1750" b="1" dirty="0">
                <a:latin typeface="Calibri"/>
                <a:cs typeface="Calibri"/>
              </a:rPr>
              <a:t>Hot</a:t>
            </a:r>
            <a:r>
              <a:rPr sz="1750" b="1" spc="-5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climate,</a:t>
            </a:r>
            <a:r>
              <a:rPr sz="1750" b="1" spc="-8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very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long-</a:t>
            </a:r>
            <a:r>
              <a:rPr sz="1750" b="1" dirty="0">
                <a:latin typeface="Calibri"/>
                <a:cs typeface="Calibri"/>
              </a:rPr>
              <a:t>lasting</a:t>
            </a:r>
            <a:r>
              <a:rPr sz="1750" b="1" spc="-6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Holocene</a:t>
            </a:r>
            <a:r>
              <a:rPr sz="175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Interglacial</a:t>
            </a:r>
            <a:r>
              <a:rPr sz="1750" spc="-10" dirty="0">
                <a:latin typeface="Calibri"/>
                <a:cs typeface="Calibri"/>
              </a:rPr>
              <a:t>,</a:t>
            </a:r>
            <a:r>
              <a:rPr sz="1750" spc="-7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permanent </a:t>
            </a:r>
            <a:r>
              <a:rPr sz="1750" b="1" dirty="0">
                <a:latin typeface="Calibri"/>
                <a:cs typeface="Calibri"/>
              </a:rPr>
              <a:t>End</a:t>
            </a:r>
            <a:r>
              <a:rPr sz="1750" b="1" spc="-4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of</a:t>
            </a:r>
            <a:r>
              <a:rPr sz="1750" b="1" spc="-2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Ice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Age</a:t>
            </a:r>
            <a:r>
              <a:rPr sz="1750" b="1" spc="-3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are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probable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scenario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since</a:t>
            </a:r>
            <a:r>
              <a:rPr sz="1750" spc="-20" dirty="0"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FF0000"/>
                </a:solidFill>
                <a:latin typeface="Calibri"/>
                <a:cs typeface="Calibri"/>
              </a:rPr>
              <a:t>IACP1-YD-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KISS</a:t>
            </a:r>
            <a:r>
              <a:rPr sz="175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started </a:t>
            </a:r>
            <a:r>
              <a:rPr sz="1750" dirty="0">
                <a:latin typeface="Calibri"/>
                <a:cs typeface="Calibri"/>
              </a:rPr>
              <a:t>13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kyr</a:t>
            </a:r>
            <a:r>
              <a:rPr sz="1750" spc="-5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duration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parallel</a:t>
            </a:r>
            <a:r>
              <a:rPr sz="1750" spc="-45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Global-warming</a:t>
            </a:r>
            <a:r>
              <a:rPr sz="1750" b="1" spc="-6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Threshold</a:t>
            </a:r>
            <a:r>
              <a:rPr sz="1750" b="1" spc="-55" dirty="0">
                <a:latin typeface="Calibri"/>
                <a:cs typeface="Calibri"/>
              </a:rPr>
              <a:t> </a:t>
            </a:r>
            <a:r>
              <a:rPr sz="1750" b="1" spc="-20" dirty="0">
                <a:latin typeface="Calibri"/>
                <a:cs typeface="Calibri"/>
              </a:rPr>
              <a:t>Triad</a:t>
            </a:r>
            <a:r>
              <a:rPr sz="1750" b="1" spc="-75" dirty="0"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00AF4F"/>
                </a:solidFill>
                <a:latin typeface="Calibri"/>
                <a:cs typeface="Calibri"/>
              </a:rPr>
              <a:t>(GTT)</a:t>
            </a:r>
            <a:r>
              <a:rPr sz="1750" b="1" spc="-4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750" b="1" spc="-25" dirty="0">
                <a:latin typeface="Calibri"/>
                <a:cs typeface="Calibri"/>
              </a:rPr>
              <a:t>I- </a:t>
            </a:r>
            <a:r>
              <a:rPr sz="1750" b="1" spc="-20" dirty="0">
                <a:latin typeface="Calibri"/>
                <a:cs typeface="Calibri"/>
              </a:rPr>
              <a:t>III.</a:t>
            </a:r>
            <a:endParaRPr sz="1750" dirty="0">
              <a:latin typeface="Calibri"/>
              <a:cs typeface="Calibri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F7B5007-AFDD-4619-AAD6-32339DD8C7EC}"/>
              </a:ext>
            </a:extLst>
          </p:cNvPr>
          <p:cNvSpPr txBox="1"/>
          <p:nvPr/>
        </p:nvSpPr>
        <p:spPr>
          <a:xfrm>
            <a:off x="663575" y="5575300"/>
            <a:ext cx="6162675" cy="369379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625"/>
              </a:spcBef>
            </a:pPr>
            <a:r>
              <a:rPr sz="1750" dirty="0">
                <a:latin typeface="Calibri"/>
                <a:cs typeface="Calibri"/>
              </a:rPr>
              <a:t>7</a:t>
            </a:r>
            <a:r>
              <a:rPr sz="1725" baseline="24154" dirty="0">
                <a:latin typeface="Calibri"/>
                <a:cs typeface="Calibri"/>
              </a:rPr>
              <a:t>th</a:t>
            </a:r>
            <a:r>
              <a:rPr sz="1725" spc="165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 marR="2310130">
              <a:lnSpc>
                <a:spcPct val="109000"/>
              </a:lnSpc>
              <a:spcBef>
                <a:spcPts val="430"/>
              </a:spcBef>
            </a:pP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Albedo</a:t>
            </a:r>
            <a:r>
              <a:rPr sz="195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b="1" dirty="0">
                <a:latin typeface="Calibri"/>
                <a:cs typeface="Calibri"/>
              </a:rPr>
              <a:t>phase</a:t>
            </a:r>
            <a:r>
              <a:rPr sz="1950" b="1" spc="7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1,2,3,</a:t>
            </a:r>
            <a:r>
              <a:rPr sz="1950" spc="7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with</a:t>
            </a:r>
            <a:r>
              <a:rPr sz="1950" spc="80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00AF4F"/>
                </a:solidFill>
                <a:latin typeface="Calibri"/>
                <a:cs typeface="Calibri"/>
              </a:rPr>
              <a:t>GTT-</a:t>
            </a:r>
            <a:r>
              <a:rPr sz="1950" b="1" spc="-50" dirty="0">
                <a:solidFill>
                  <a:srgbClr val="00AF4F"/>
                </a:solidFill>
                <a:latin typeface="Calibri"/>
                <a:cs typeface="Calibri"/>
              </a:rPr>
              <a:t>I </a:t>
            </a:r>
            <a:r>
              <a:rPr sz="1950" dirty="0">
                <a:latin typeface="Calibri"/>
                <a:cs typeface="Calibri"/>
              </a:rPr>
              <a:t>Glaciation</a:t>
            </a:r>
            <a:r>
              <a:rPr sz="1950" spc="8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Threshold</a:t>
            </a:r>
            <a:r>
              <a:rPr sz="1950" spc="4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Transition, </a:t>
            </a: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Greenhouse</a:t>
            </a:r>
            <a:r>
              <a:rPr sz="19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b="1" dirty="0">
                <a:latin typeface="Calibri"/>
                <a:cs typeface="Calibri"/>
              </a:rPr>
              <a:t>phase</a:t>
            </a:r>
            <a:r>
              <a:rPr sz="1950" b="1" spc="7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1,2,3,</a:t>
            </a:r>
            <a:r>
              <a:rPr sz="1950" spc="7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with</a:t>
            </a:r>
            <a:r>
              <a:rPr sz="1950" spc="80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00AF4F"/>
                </a:solidFill>
                <a:latin typeface="Calibri"/>
                <a:cs typeface="Calibri"/>
              </a:rPr>
              <a:t>GTT-</a:t>
            </a:r>
            <a:r>
              <a:rPr sz="1950" b="1" spc="-25" dirty="0">
                <a:solidFill>
                  <a:srgbClr val="00AF4F"/>
                </a:solidFill>
                <a:latin typeface="Calibri"/>
                <a:cs typeface="Calibri"/>
              </a:rPr>
              <a:t>II</a:t>
            </a:r>
            <a:endParaRPr sz="1950" dirty="0">
              <a:latin typeface="Calibri"/>
              <a:cs typeface="Calibri"/>
            </a:endParaRPr>
          </a:p>
          <a:p>
            <a:pPr marL="75565" marR="43180">
              <a:lnSpc>
                <a:spcPct val="109000"/>
              </a:lnSpc>
              <a:spcBef>
                <a:spcPts val="5"/>
              </a:spcBef>
            </a:pPr>
            <a:r>
              <a:rPr sz="1950" spc="-10" dirty="0">
                <a:latin typeface="Calibri"/>
                <a:cs typeface="Calibri"/>
              </a:rPr>
              <a:t>Gravitation-</a:t>
            </a:r>
            <a:r>
              <a:rPr sz="1950" dirty="0">
                <a:latin typeface="Calibri"/>
                <a:cs typeface="Calibri"/>
              </a:rPr>
              <a:t>Greenhouse-Gas</a:t>
            </a:r>
            <a:r>
              <a:rPr sz="1950" spc="18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Threshold</a:t>
            </a:r>
            <a:r>
              <a:rPr sz="1950" spc="125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Transition, </a:t>
            </a: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Thermohaline</a:t>
            </a:r>
            <a:r>
              <a:rPr sz="1950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b="1" dirty="0">
                <a:latin typeface="Calibri"/>
                <a:cs typeface="Calibri"/>
              </a:rPr>
              <a:t>phase</a:t>
            </a:r>
            <a:r>
              <a:rPr sz="1950" b="1" spc="7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0,1,2,3,</a:t>
            </a:r>
            <a:r>
              <a:rPr sz="1950" spc="9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with</a:t>
            </a:r>
            <a:r>
              <a:rPr sz="1950" spc="95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00AF4F"/>
                </a:solidFill>
                <a:latin typeface="Calibri"/>
                <a:cs typeface="Calibri"/>
              </a:rPr>
              <a:t>GTT-</a:t>
            </a:r>
            <a:r>
              <a:rPr sz="1950" b="1" spc="-25" dirty="0">
                <a:solidFill>
                  <a:srgbClr val="00AF4F"/>
                </a:solidFill>
                <a:latin typeface="Calibri"/>
                <a:cs typeface="Calibri"/>
              </a:rPr>
              <a:t>III </a:t>
            </a:r>
            <a:r>
              <a:rPr sz="1950" dirty="0">
                <a:latin typeface="Calibri"/>
                <a:cs typeface="Calibri"/>
              </a:rPr>
              <a:t>Geomorphological</a:t>
            </a:r>
            <a:r>
              <a:rPr sz="1950" spc="55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MARPLEs</a:t>
            </a:r>
            <a:r>
              <a:rPr sz="195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Threshold</a:t>
            </a:r>
            <a:r>
              <a:rPr sz="1950" spc="3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Transition</a:t>
            </a:r>
            <a:r>
              <a:rPr sz="1950" spc="55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(13,1kyr)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95"/>
              </a:spcBef>
            </a:pPr>
            <a:endParaRPr sz="195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1750" dirty="0">
                <a:latin typeface="Calibri"/>
                <a:cs typeface="Calibri"/>
              </a:rPr>
              <a:t>8</a:t>
            </a:r>
            <a:r>
              <a:rPr sz="1725" baseline="24154" dirty="0">
                <a:latin typeface="Calibri"/>
                <a:cs typeface="Calibri"/>
              </a:rPr>
              <a:t>th</a:t>
            </a:r>
            <a:r>
              <a:rPr sz="1725" spc="165" baseline="24154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Prediction</a:t>
            </a:r>
            <a:endParaRPr sz="1750" dirty="0">
              <a:latin typeface="Calibri"/>
              <a:cs typeface="Calibri"/>
            </a:endParaRPr>
          </a:p>
          <a:p>
            <a:pPr marL="75565">
              <a:lnSpc>
                <a:spcPct val="100000"/>
              </a:lnSpc>
              <a:spcBef>
                <a:spcPts val="640"/>
              </a:spcBef>
            </a:pPr>
            <a:r>
              <a:rPr sz="1950" dirty="0">
                <a:latin typeface="Calibri"/>
                <a:cs typeface="Calibri"/>
              </a:rPr>
              <a:t>SELF-constrained</a:t>
            </a:r>
            <a:r>
              <a:rPr sz="1950" spc="75" dirty="0"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Cosmogenic</a:t>
            </a:r>
            <a:r>
              <a:rPr sz="195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(H</a:t>
            </a:r>
            <a:r>
              <a:rPr sz="1950" baseline="-21367" dirty="0">
                <a:latin typeface="Calibri"/>
                <a:cs typeface="Calibri"/>
              </a:rPr>
              <a:t>2</a:t>
            </a:r>
            <a:r>
              <a:rPr sz="1950" dirty="0">
                <a:latin typeface="Calibri"/>
                <a:cs typeface="Calibri"/>
              </a:rPr>
              <a:t>O</a:t>
            </a:r>
            <a:r>
              <a:rPr sz="1950" spc="5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95%)</a:t>
            </a:r>
            <a:r>
              <a:rPr sz="1950" spc="65" dirty="0"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FF0000"/>
                </a:solidFill>
                <a:latin typeface="Calibri"/>
                <a:cs typeface="Calibri"/>
              </a:rPr>
              <a:t>Anthropogenic</a:t>
            </a:r>
            <a:endParaRPr sz="1950" dirty="0">
              <a:latin typeface="Calibri"/>
              <a:cs typeface="Calibri"/>
            </a:endParaRPr>
          </a:p>
          <a:p>
            <a:pPr marL="75565">
              <a:lnSpc>
                <a:spcPct val="100000"/>
              </a:lnSpc>
              <a:spcBef>
                <a:spcPts val="215"/>
              </a:spcBef>
            </a:pPr>
            <a:r>
              <a:rPr sz="1950" dirty="0">
                <a:latin typeface="Calibri"/>
                <a:cs typeface="Calibri"/>
              </a:rPr>
              <a:t>(CO</a:t>
            </a:r>
            <a:r>
              <a:rPr sz="1950" baseline="-21367" dirty="0">
                <a:latin typeface="Calibri"/>
                <a:cs typeface="Calibri"/>
              </a:rPr>
              <a:t>2</a:t>
            </a:r>
            <a:r>
              <a:rPr sz="1950" dirty="0">
                <a:latin typeface="Calibri"/>
                <a:cs typeface="Calibri"/>
              </a:rPr>
              <a:t>,CH</a:t>
            </a:r>
            <a:r>
              <a:rPr sz="1950" baseline="-21367" dirty="0">
                <a:latin typeface="Calibri"/>
                <a:cs typeface="Calibri"/>
              </a:rPr>
              <a:t>4</a:t>
            </a:r>
            <a:r>
              <a:rPr sz="1950" dirty="0">
                <a:latin typeface="Calibri"/>
                <a:cs typeface="Calibri"/>
              </a:rPr>
              <a:t>,N</a:t>
            </a:r>
            <a:r>
              <a:rPr sz="1950" baseline="-21367" dirty="0">
                <a:latin typeface="Calibri"/>
                <a:cs typeface="Calibri"/>
              </a:rPr>
              <a:t>2</a:t>
            </a:r>
            <a:r>
              <a:rPr sz="1950" dirty="0">
                <a:latin typeface="Calibri"/>
                <a:cs typeface="Calibri"/>
              </a:rPr>
              <a:t>O</a:t>
            </a:r>
            <a:r>
              <a:rPr sz="1950" spc="4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5%)</a:t>
            </a:r>
            <a:r>
              <a:rPr sz="1950" spc="70" dirty="0"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FF0000"/>
                </a:solidFill>
                <a:latin typeface="Calibri"/>
                <a:cs typeface="Calibri"/>
              </a:rPr>
              <a:t>Gravitation-</a:t>
            </a:r>
            <a:r>
              <a:rPr sz="1950" b="1" dirty="0">
                <a:solidFill>
                  <a:srgbClr val="FF0000"/>
                </a:solidFill>
                <a:latin typeface="Calibri"/>
                <a:cs typeface="Calibri"/>
              </a:rPr>
              <a:t>Greenhouse-Event</a:t>
            </a:r>
            <a:r>
              <a:rPr sz="1950" b="1" spc="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50" b="1" spc="-10" dirty="0">
                <a:solidFill>
                  <a:srgbClr val="00AF4F"/>
                </a:solidFill>
                <a:latin typeface="Calibri"/>
                <a:cs typeface="Calibri"/>
              </a:rPr>
              <a:t>(CAGE)</a:t>
            </a:r>
            <a:endParaRPr sz="19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810" y="1856105"/>
            <a:ext cx="3992879" cy="70731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11850" y="8529791"/>
            <a:ext cx="149987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Castillo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Ocean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Currents </a:t>
            </a:r>
            <a:r>
              <a:rPr sz="1100" dirty="0">
                <a:latin typeface="Calibri"/>
                <a:cs typeface="Calibri"/>
              </a:rPr>
              <a:t>and Azores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Plateau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CACC28C-DF98-4DA6-AC26-C80F6EF2A1B8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2590A355-06EC-464C-BD89-39D909D35FF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9FDCB34-F089-4E32-A6D1-AFB6AD6063FE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20971" y="5071350"/>
            <a:ext cx="2936240" cy="22396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EL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CASTILLO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13.124 yrs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BP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00">
              <a:latin typeface="Arial"/>
              <a:cs typeface="Arial"/>
            </a:endParaRPr>
          </a:p>
          <a:p>
            <a:pPr marL="12700" marR="157480">
              <a:lnSpc>
                <a:spcPct val="101800"/>
              </a:lnSpc>
            </a:pPr>
            <a:r>
              <a:rPr sz="1100" dirty="0">
                <a:latin typeface="Arial"/>
                <a:cs typeface="Arial"/>
              </a:rPr>
              <a:t>Adapted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Michael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Lorblanchet,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Denis </a:t>
            </a:r>
            <a:r>
              <a:rPr sz="1100" spc="-10" dirty="0">
                <a:latin typeface="Arial"/>
                <a:cs typeface="Arial"/>
              </a:rPr>
              <a:t>Vialou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PRÈHISTORIE,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dirty="0">
                <a:latin typeface="Arial"/>
                <a:cs typeface="Arial"/>
              </a:rPr>
              <a:t>Gallimard,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1996,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51.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This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Project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was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partly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supported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from,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14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„Phylogenetic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Ontogenetic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Evolution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 </a:t>
            </a:r>
            <a:r>
              <a:rPr sz="1100" dirty="0">
                <a:latin typeface="Arial"/>
                <a:cs typeface="Arial"/>
              </a:rPr>
              <a:t>Creativity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 physico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chemical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human </a:t>
            </a:r>
            <a:r>
              <a:rPr sz="1100" dirty="0">
                <a:latin typeface="Arial"/>
                <a:cs typeface="Arial"/>
              </a:rPr>
              <a:t>biological </a:t>
            </a:r>
            <a:r>
              <a:rPr sz="1100" spc="-10" dirty="0">
                <a:latin typeface="Arial"/>
                <a:cs typeface="Arial"/>
              </a:rPr>
              <a:t>Viewpoints“,</a:t>
            </a:r>
            <a:endParaRPr sz="1100">
              <a:latin typeface="Arial"/>
              <a:cs typeface="Arial"/>
            </a:endParaRPr>
          </a:p>
          <a:p>
            <a:pPr marL="12700" marR="215900">
              <a:lnSpc>
                <a:spcPct val="101800"/>
              </a:lnSpc>
            </a:pPr>
            <a:r>
              <a:rPr sz="1100" dirty="0">
                <a:latin typeface="Arial"/>
                <a:cs typeface="Arial"/>
              </a:rPr>
              <a:t>Grant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no.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49.403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1-24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84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Austrian </a:t>
            </a:r>
            <a:r>
              <a:rPr sz="1100" dirty="0">
                <a:latin typeface="Arial"/>
                <a:cs typeface="Arial"/>
              </a:rPr>
              <a:t>Ministry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Science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Research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44" y="3313175"/>
            <a:ext cx="3249166" cy="4094987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BF620339-DA5C-4F2C-B14E-56C6CB820F62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BDBBE22B-4E68-4F5C-A95F-1D1F53DFEEB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24BF6829-B316-4E14-987A-CE3272E4ED43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0" y="3664718"/>
            <a:ext cx="2930595" cy="40536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995" y="3715010"/>
            <a:ext cx="3472712" cy="431904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44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B0970B4-CE35-4441-8D32-F0C1F620A007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6C4AFE78-4A22-4311-B5E1-BCEEFF0CF8D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EDCBC92-53A5-4F11-9FB7-5C225A01C178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75" y="3717035"/>
            <a:ext cx="5509260" cy="35057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7625" y="7278128"/>
            <a:ext cx="3231515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b="1" dirty="0">
                <a:latin typeface="Arial"/>
                <a:cs typeface="Arial"/>
              </a:rPr>
              <a:t>ALTAMIRA</a:t>
            </a:r>
            <a:r>
              <a:rPr sz="750" b="1" spc="11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PHOTO</a:t>
            </a:r>
            <a:r>
              <a:rPr sz="750" b="1" spc="30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In</a:t>
            </a:r>
            <a:r>
              <a:rPr sz="750" spc="5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Denis</a:t>
            </a:r>
            <a:r>
              <a:rPr sz="750" spc="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Vialou,</a:t>
            </a:r>
            <a:r>
              <a:rPr sz="750" spc="4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Frühzeit</a:t>
            </a:r>
            <a:r>
              <a:rPr sz="750" spc="9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des</a:t>
            </a:r>
            <a:r>
              <a:rPr sz="750" spc="4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Menschen,</a:t>
            </a:r>
            <a:r>
              <a:rPr sz="750" spc="6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Beck</a:t>
            </a:r>
            <a:r>
              <a:rPr sz="750" spc="45" dirty="0">
                <a:latin typeface="Arial"/>
                <a:cs typeface="Arial"/>
              </a:rPr>
              <a:t> </a:t>
            </a:r>
            <a:r>
              <a:rPr sz="750" spc="-20" dirty="0">
                <a:latin typeface="Arial"/>
                <a:cs typeface="Arial"/>
              </a:rPr>
              <a:t>1992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45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5BF5E55-5796-42F7-B7C0-E611B1ADE39F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ADE92014-459B-49B0-B358-7ED4E7A0AA5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7141F857-3942-4370-B02B-00B91CDF6AC0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850" y="1564948"/>
            <a:ext cx="4114800" cy="75635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46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AEA87C7-36F3-4D29-ABA0-A35F623A9114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BAECF0E5-6D90-4AA7-B582-EF0FABE82D3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94D1930-141A-49F3-86B5-7484C116E7BE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2298700"/>
            <a:ext cx="3581400" cy="64110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30850" y="7663282"/>
            <a:ext cx="1366520" cy="1046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10" dirty="0">
                <a:latin typeface="Arial"/>
                <a:cs typeface="Arial"/>
              </a:rPr>
              <a:t>ALTAMIRA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18.850 yrs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BP,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Rotation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90°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from: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Arial"/>
                <a:cs typeface="Arial"/>
              </a:rPr>
              <a:t>West =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Up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to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North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=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Up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3A53DE6-4E08-4FA5-B681-E80DF3A60629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E81976E-C00F-492D-8840-F4CF2F34EF9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C694472A-A091-446D-AC67-D7BFD54006CD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0" y="3022600"/>
            <a:ext cx="6573299" cy="46482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710AEE32-FA04-4996-B62B-04C0BBEC5368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0A469320-C9B9-4F3D-A9CF-4773C0D1A9B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653C9A78-6456-403D-BCBE-663EB3D92F22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137" y="3642359"/>
            <a:ext cx="5292023" cy="36771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29958" y="9820040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49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BF9BB8C3-0F5C-4928-99E5-5D90A99CA9E1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E880C13C-D2C5-4DA0-BDDB-E386A28D6F1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6CC35F0-8969-43B1-AD13-7A71543E890B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04" y="3289300"/>
            <a:ext cx="7104486" cy="38862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96845" y="8089900"/>
            <a:ext cx="4205605" cy="8661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010410" algn="just">
              <a:lnSpc>
                <a:spcPct val="100000"/>
              </a:lnSpc>
              <a:spcBef>
                <a:spcPts val="1260"/>
              </a:spcBef>
            </a:pPr>
            <a:r>
              <a:rPr sz="1100" dirty="0">
                <a:latin typeface="Arial"/>
                <a:cs typeface="Arial"/>
              </a:rPr>
              <a:t>32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bis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25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Longitude</a:t>
            </a:r>
            <a:endParaRPr sz="1100" dirty="0">
              <a:latin typeface="Arial"/>
              <a:cs typeface="Arial"/>
            </a:endParaRPr>
          </a:p>
          <a:p>
            <a:pPr marL="2010410" marR="5080" algn="just">
              <a:lnSpc>
                <a:spcPct val="1014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700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km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Atlantic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Plateau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length </a:t>
            </a:r>
            <a:r>
              <a:rPr sz="1100" dirty="0">
                <a:latin typeface="Arial"/>
                <a:cs typeface="Arial"/>
              </a:rPr>
              <a:t>Trending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West North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West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East </a:t>
            </a:r>
            <a:r>
              <a:rPr sz="1100" dirty="0">
                <a:latin typeface="Arial"/>
                <a:cs typeface="Arial"/>
              </a:rPr>
              <a:t>South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East</a:t>
            </a:r>
            <a:endParaRPr sz="1100" dirty="0">
              <a:latin typeface="Arial"/>
              <a:cs typeface="Arial"/>
            </a:endParaRPr>
          </a:p>
          <a:p>
            <a:pPr marL="2010410" algn="just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Arial"/>
                <a:cs typeface="Arial"/>
              </a:rPr>
              <a:t>135°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Shovel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Shape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696226B-07B2-4A45-BBAF-75C2EDC45706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63237A11-2915-4EF9-8D35-39087448092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EBC2944E-AC2A-4F4E-BB3E-BA3CF636F4E4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45" y="2679700"/>
            <a:ext cx="5901426" cy="5105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53062" y="8089900"/>
            <a:ext cx="115316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Cruziform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 </a:t>
            </a:r>
            <a:r>
              <a:rPr sz="1100" dirty="0">
                <a:latin typeface="Calibri"/>
                <a:cs typeface="Calibri"/>
              </a:rPr>
              <a:t>Metropoliform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F10686C-F201-4567-BE38-98DB6A72C966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7945BF83-1E49-476F-A01F-CBBA4EFB6FA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30D0A9E0-0CE0-4EDA-A4D3-7F67F17DDC5F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288" y="3695699"/>
            <a:ext cx="5177167" cy="350215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18034" y="5424677"/>
            <a:ext cx="6451600" cy="1271905"/>
            <a:chOff x="1018034" y="5424677"/>
            <a:chExt cx="6451600" cy="1271905"/>
          </a:xfrm>
        </p:grpSpPr>
        <p:sp>
          <p:nvSpPr>
            <p:cNvPr id="6" name="object 6"/>
            <p:cNvSpPr/>
            <p:nvPr/>
          </p:nvSpPr>
          <p:spPr>
            <a:xfrm>
              <a:off x="1018034" y="6280406"/>
              <a:ext cx="6451600" cy="416559"/>
            </a:xfrm>
            <a:custGeom>
              <a:avLst/>
              <a:gdLst/>
              <a:ahLst/>
              <a:cxnLst/>
              <a:rect l="l" t="t" r="r" b="b"/>
              <a:pathLst>
                <a:path w="6451600" h="416559">
                  <a:moveTo>
                    <a:pt x="6451092" y="0"/>
                  </a:moveTo>
                  <a:lnTo>
                    <a:pt x="0" y="0"/>
                  </a:lnTo>
                  <a:lnTo>
                    <a:pt x="0" y="416049"/>
                  </a:lnTo>
                  <a:lnTo>
                    <a:pt x="6451092" y="416049"/>
                  </a:lnTo>
                  <a:lnTo>
                    <a:pt x="6451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80204" y="5430011"/>
              <a:ext cx="29209" cy="896619"/>
            </a:xfrm>
            <a:custGeom>
              <a:avLst/>
              <a:gdLst/>
              <a:ahLst/>
              <a:cxnLst/>
              <a:rect l="l" t="t" r="r" b="b"/>
              <a:pathLst>
                <a:path w="29210" h="896620">
                  <a:moveTo>
                    <a:pt x="13716" y="0"/>
                  </a:moveTo>
                  <a:lnTo>
                    <a:pt x="0" y="15240"/>
                  </a:lnTo>
                  <a:lnTo>
                    <a:pt x="7620" y="15240"/>
                  </a:lnTo>
                  <a:lnTo>
                    <a:pt x="7620" y="896112"/>
                  </a:lnTo>
                  <a:lnTo>
                    <a:pt x="21336" y="896112"/>
                  </a:lnTo>
                  <a:lnTo>
                    <a:pt x="21336" y="15240"/>
                  </a:lnTo>
                  <a:lnTo>
                    <a:pt x="28956" y="15240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80204" y="5430011"/>
              <a:ext cx="29209" cy="896619"/>
            </a:xfrm>
            <a:custGeom>
              <a:avLst/>
              <a:gdLst/>
              <a:ahLst/>
              <a:cxnLst/>
              <a:rect l="l" t="t" r="r" b="b"/>
              <a:pathLst>
                <a:path w="29210" h="896620">
                  <a:moveTo>
                    <a:pt x="13716" y="0"/>
                  </a:moveTo>
                  <a:lnTo>
                    <a:pt x="0" y="15240"/>
                  </a:lnTo>
                  <a:lnTo>
                    <a:pt x="7620" y="15240"/>
                  </a:lnTo>
                  <a:lnTo>
                    <a:pt x="7620" y="896112"/>
                  </a:lnTo>
                  <a:lnTo>
                    <a:pt x="21336" y="896112"/>
                  </a:lnTo>
                  <a:lnTo>
                    <a:pt x="21336" y="15240"/>
                  </a:lnTo>
                  <a:lnTo>
                    <a:pt x="28956" y="15240"/>
                  </a:lnTo>
                  <a:lnTo>
                    <a:pt x="13716" y="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10683" y="5768339"/>
              <a:ext cx="48895" cy="558165"/>
            </a:xfrm>
            <a:custGeom>
              <a:avLst/>
              <a:gdLst/>
              <a:ahLst/>
              <a:cxnLst/>
              <a:rect l="l" t="t" r="r" b="b"/>
              <a:pathLst>
                <a:path w="48895" h="558164">
                  <a:moveTo>
                    <a:pt x="24384" y="0"/>
                  </a:moveTo>
                  <a:lnTo>
                    <a:pt x="0" y="24384"/>
                  </a:lnTo>
                  <a:lnTo>
                    <a:pt x="12192" y="24384"/>
                  </a:lnTo>
                  <a:lnTo>
                    <a:pt x="12192" y="557784"/>
                  </a:lnTo>
                  <a:lnTo>
                    <a:pt x="36576" y="557784"/>
                  </a:lnTo>
                  <a:lnTo>
                    <a:pt x="36576" y="24384"/>
                  </a:lnTo>
                  <a:lnTo>
                    <a:pt x="48768" y="2438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10683" y="5768339"/>
              <a:ext cx="48895" cy="558165"/>
            </a:xfrm>
            <a:custGeom>
              <a:avLst/>
              <a:gdLst/>
              <a:ahLst/>
              <a:cxnLst/>
              <a:rect l="l" t="t" r="r" b="b"/>
              <a:pathLst>
                <a:path w="48895" h="558164">
                  <a:moveTo>
                    <a:pt x="24384" y="0"/>
                  </a:moveTo>
                  <a:lnTo>
                    <a:pt x="48768" y="24384"/>
                  </a:lnTo>
                  <a:lnTo>
                    <a:pt x="36576" y="24384"/>
                  </a:lnTo>
                  <a:lnTo>
                    <a:pt x="36576" y="557784"/>
                  </a:lnTo>
                  <a:lnTo>
                    <a:pt x="12192" y="557784"/>
                  </a:lnTo>
                  <a:lnTo>
                    <a:pt x="12192" y="24384"/>
                  </a:lnTo>
                  <a:lnTo>
                    <a:pt x="0" y="24384"/>
                  </a:lnTo>
                  <a:lnTo>
                    <a:pt x="24384" y="0"/>
                  </a:lnTo>
                  <a:close/>
                </a:path>
              </a:pathLst>
            </a:custGeom>
            <a:ln w="10668">
              <a:solidFill>
                <a:srgbClr val="2F5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70495" y="6293599"/>
            <a:ext cx="5955030" cy="63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5405" marR="5080" indent="-1323340">
              <a:lnSpc>
                <a:spcPct val="101800"/>
              </a:lnSpc>
              <a:spcBef>
                <a:spcPts val="90"/>
              </a:spcBef>
              <a:tabLst>
                <a:tab pos="1823085" algn="l"/>
              </a:tabLst>
            </a:pPr>
            <a:r>
              <a:rPr sz="1100" b="1" dirty="0">
                <a:latin typeface="Calibri"/>
                <a:cs typeface="Calibri"/>
              </a:rPr>
              <a:t>„White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Mats“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MARPLEs-white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glass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sand, Atlantic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Ocean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IACP+YD</a:t>
            </a:r>
            <a:r>
              <a:rPr sz="1100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Continental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Carolina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Bays </a:t>
            </a:r>
            <a:r>
              <a:rPr sz="1100" b="1" spc="-10" dirty="0">
                <a:latin typeface="Calibri"/>
                <a:cs typeface="Calibri"/>
              </a:rPr>
              <a:t>„Black </a:t>
            </a:r>
            <a:r>
              <a:rPr sz="1100" b="1" spc="-20" dirty="0">
                <a:latin typeface="Calibri"/>
                <a:cs typeface="Calibri"/>
              </a:rPr>
              <a:t>Mats“</a:t>
            </a:r>
            <a:r>
              <a:rPr sz="1100" b="1" dirty="0">
                <a:latin typeface="Calibri"/>
                <a:cs typeface="Calibri"/>
              </a:rPr>
              <a:t>	</a:t>
            </a:r>
            <a:r>
              <a:rPr sz="1100" dirty="0">
                <a:latin typeface="Calibri"/>
                <a:cs typeface="Calibri"/>
              </a:rPr>
              <a:t>cooling-warming-cooling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dual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Calibri"/>
                <a:cs typeface="Calibri"/>
              </a:rPr>
              <a:t>CIAO-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KISS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Impacts</a:t>
            </a:r>
            <a:endParaRPr sz="1100">
              <a:latin typeface="Calibri"/>
              <a:cs typeface="Calibri"/>
            </a:endParaRPr>
          </a:p>
          <a:p>
            <a:pPr marL="607060" algn="ctr">
              <a:lnSpc>
                <a:spcPct val="100000"/>
              </a:lnSpc>
              <a:spcBef>
                <a:spcPts val="805"/>
              </a:spcBef>
              <a:tabLst>
                <a:tab pos="918210" algn="l"/>
              </a:tabLst>
            </a:pPr>
            <a:r>
              <a:rPr sz="1650" spc="-75" baseline="2525" dirty="0">
                <a:latin typeface="Calibri"/>
                <a:cs typeface="Calibri"/>
              </a:rPr>
              <a:t>*</a:t>
            </a:r>
            <a:r>
              <a:rPr sz="1650" baseline="2525" dirty="0">
                <a:latin typeface="Calibri"/>
                <a:cs typeface="Calibri"/>
              </a:rPr>
              <a:t>	</a:t>
            </a:r>
            <a:r>
              <a:rPr sz="1100" spc="-25" dirty="0">
                <a:latin typeface="Calibri"/>
                <a:cs typeface="Calibri"/>
              </a:rPr>
              <a:t>**</a:t>
            </a:r>
            <a:r>
              <a:rPr sz="1650" spc="-37" baseline="2525" dirty="0">
                <a:latin typeface="Calibri"/>
                <a:cs typeface="Calibri"/>
              </a:rPr>
              <a:t>*</a:t>
            </a:r>
            <a:endParaRPr sz="1650" baseline="2525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>
              <a:lnSpc>
                <a:spcPts val="104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pic>
        <p:nvPicPr>
          <p:cNvPr id="13" name="object 2">
            <a:extLst>
              <a:ext uri="{FF2B5EF4-FFF2-40B4-BE49-F238E27FC236}">
                <a16:creationId xmlns:a16="http://schemas.microsoft.com/office/drawing/2014/main" id="{0D4AE66D-B155-4378-A0D6-B72AC2E9CE0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43612E8-156E-4C5F-BC83-B10F033FDC58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50" y="2527300"/>
            <a:ext cx="5334000" cy="56307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39435" y="8394700"/>
            <a:ext cx="811530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Gyriform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Sign </a:t>
            </a:r>
            <a:r>
              <a:rPr sz="1100" dirty="0">
                <a:latin typeface="Calibri"/>
                <a:cs typeface="Calibri"/>
              </a:rPr>
              <a:t>(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Svastika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AB8AA3D-5B89-4DF1-99BE-AC184A955D39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770BD961-CE3B-44EE-9848-0E2FE2011D9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1B88EB6-AEE4-4293-8050-3DFCE095B184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06" y="2500959"/>
            <a:ext cx="7118389" cy="50342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9250" y="7762772"/>
            <a:ext cx="7118389" cy="346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Adapted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General </a:t>
            </a:r>
            <a:r>
              <a:rPr sz="1100" dirty="0">
                <a:latin typeface="Arial"/>
                <a:cs typeface="Arial"/>
              </a:rPr>
              <a:t>Bathymetric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Chart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Oceans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(GEBCO), </a:t>
            </a:r>
            <a:r>
              <a:rPr sz="1100" dirty="0">
                <a:latin typeface="Arial"/>
                <a:cs typeface="Arial"/>
              </a:rPr>
              <a:t>Published by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spc="-10" dirty="0">
                <a:latin typeface="Arial"/>
                <a:cs typeface="Arial"/>
              </a:rPr>
              <a:t>Canadian </a:t>
            </a:r>
            <a:r>
              <a:rPr sz="1100" dirty="0">
                <a:latin typeface="Arial"/>
                <a:cs typeface="Arial"/>
              </a:rPr>
              <a:t>Hydrographic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Service, </a:t>
            </a:r>
            <a:r>
              <a:rPr sz="1100" dirty="0">
                <a:latin typeface="Arial"/>
                <a:cs typeface="Arial"/>
              </a:rPr>
              <a:t>Ottawa,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Canada.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5th </a:t>
            </a:r>
            <a:r>
              <a:rPr sz="1100" dirty="0">
                <a:latin typeface="Arial"/>
                <a:cs typeface="Arial"/>
              </a:rPr>
              <a:t>Edition,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January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1982,</a:t>
            </a:r>
            <a:r>
              <a:rPr lang="de-AT"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reprinted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July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1984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C8DCAEE-F6FB-494A-BB0B-6EE0218A59D2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57400EBA-58F3-4E07-BDD0-4422DED0AFC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3BFE8B0A-3B7D-49B7-A3B4-EF1873AE7B86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2499882"/>
            <a:ext cx="7080598" cy="500581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4989" y="7666707"/>
            <a:ext cx="6624320" cy="5268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100" dirty="0">
                <a:latin typeface="Arial"/>
                <a:cs typeface="Arial"/>
              </a:rPr>
              <a:t>Adapted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General </a:t>
            </a:r>
            <a:r>
              <a:rPr sz="1100" dirty="0">
                <a:latin typeface="Arial"/>
                <a:cs typeface="Arial"/>
              </a:rPr>
              <a:t>Bathymetric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Chart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of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Oceans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(GEBCO), </a:t>
            </a:r>
            <a:r>
              <a:rPr sz="1100" dirty="0">
                <a:latin typeface="Arial"/>
                <a:cs typeface="Arial"/>
              </a:rPr>
              <a:t>Published by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spc="-10" dirty="0">
                <a:latin typeface="Arial"/>
                <a:cs typeface="Arial"/>
              </a:rPr>
              <a:t>Canadian </a:t>
            </a:r>
            <a:r>
              <a:rPr sz="1100" dirty="0">
                <a:latin typeface="Arial"/>
                <a:cs typeface="Arial"/>
              </a:rPr>
              <a:t>Hydrographic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Service, </a:t>
            </a:r>
            <a:r>
              <a:rPr sz="1100" dirty="0">
                <a:latin typeface="Arial"/>
                <a:cs typeface="Arial"/>
              </a:rPr>
              <a:t>Ottawa,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Canada.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5th </a:t>
            </a:r>
            <a:r>
              <a:rPr sz="1100" dirty="0">
                <a:latin typeface="Arial"/>
                <a:cs typeface="Arial"/>
              </a:rPr>
              <a:t>Edition,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January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1982,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00" dirty="0">
                <a:latin typeface="Arial"/>
                <a:cs typeface="Arial"/>
              </a:rPr>
              <a:t>reprinted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July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1984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B43323C-C756-4F64-9FD7-3AFBAF2DE825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D2C1B09A-147C-49CA-80EA-5F0583BDAFB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59CFD8F-2029-492C-B382-4381848A1330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2146300"/>
            <a:ext cx="4876800" cy="6897588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11125AA5-98B5-4BDE-9BF5-C9D7DEB1D8D7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7624A14F-2364-44C1-9A40-83FBDDC00B3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81422C90-0A2E-4FC0-83C2-68C99C527638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2679700"/>
            <a:ext cx="6153268" cy="3810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956678" y="6870700"/>
            <a:ext cx="385064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Symbols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Metropolis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Channels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Handprints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Crew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FE06850-EDA2-4B2C-8106-9CE344F86E44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CE39034D-77E0-4E73-8574-0997BA57851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68B92FAD-71F9-4890-9ED1-650F32150159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50" y="1527512"/>
            <a:ext cx="4953000" cy="70957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16525" y="8775700"/>
            <a:ext cx="103822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United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Kingdom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6AAF07-CA86-4749-AE14-117CD95976FC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20F4EFF1-E5B2-4EE4-84FB-F9868CB9DC9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32E3EB31-E7D3-40C6-84E6-13CE34012491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895" y="1722119"/>
            <a:ext cx="5334000" cy="74467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11850" y="9309100"/>
            <a:ext cx="103822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United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Kingdom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1CD7FA5-0CEC-47F6-B4A6-D606805E3C5F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52E27E39-B4C1-4E43-ACA7-6C4B67E0412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EEA8BEB4-F526-4C6C-ABB3-E74DD1619A2B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94" y="1857131"/>
            <a:ext cx="5260105" cy="72995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64872" y="9695726"/>
            <a:ext cx="103822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United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Kingdom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B7F656F-4456-4C96-BE8B-37BED066F932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EDA2190-5398-46F0-84D2-CE8D404FF19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331671A-6C7D-4BF7-A0E1-7FA226B88DA8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950" y="1941146"/>
            <a:ext cx="4800600" cy="68111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90820" y="8928100"/>
            <a:ext cx="88773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Faroe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Islands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D46C573-63DE-4C8C-9130-4128C9AF75E2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E1DB17E9-EACA-4BB6-B044-256A6772D86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619BB890-C61C-4193-82C4-B613A2C67AC0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50" y="5359400"/>
            <a:ext cx="4413861" cy="2971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92370" y="9080500"/>
            <a:ext cx="88773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Faroe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Islands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61FFFFC-B587-48B3-8A5F-ABC5A3FBC02B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EADE4943-B308-46BD-8824-17834CAFA9F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2E16C865-F740-428D-8952-8750610C97E3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795" y="3527488"/>
            <a:ext cx="6866890" cy="554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dirty="0">
                <a:latin typeface="Arial"/>
                <a:cs typeface="Arial"/>
              </a:rPr>
              <a:t>M.</a:t>
            </a:r>
            <a:r>
              <a:rPr sz="850" spc="75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Bujatti-</a:t>
            </a:r>
            <a:r>
              <a:rPr sz="850" dirty="0">
                <a:latin typeface="Arial"/>
                <a:cs typeface="Arial"/>
              </a:rPr>
              <a:t>Narbeshuber,</a:t>
            </a:r>
            <a:r>
              <a:rPr sz="850" spc="10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EGU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spc="-25" dirty="0">
                <a:latin typeface="Arial"/>
                <a:cs typeface="Arial"/>
              </a:rPr>
              <a:t>22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850" dirty="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sz="850" dirty="0">
                <a:latin typeface="Arial"/>
                <a:cs typeface="Arial"/>
              </a:rPr>
              <a:t>Adapted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Didier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Pallard:The</a:t>
            </a:r>
            <a:r>
              <a:rPr sz="850" spc="5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Timing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of</a:t>
            </a:r>
            <a:r>
              <a:rPr sz="850" spc="3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Pleistocene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glaciations</a:t>
            </a:r>
            <a:r>
              <a:rPr sz="850" spc="4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from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simple</a:t>
            </a:r>
            <a:r>
              <a:rPr sz="850" spc="60" dirty="0">
                <a:latin typeface="Arial"/>
                <a:cs typeface="Arial"/>
              </a:rPr>
              <a:t> </a:t>
            </a:r>
            <a:r>
              <a:rPr sz="850" spc="-10" dirty="0">
                <a:latin typeface="Arial"/>
                <a:cs typeface="Arial"/>
              </a:rPr>
              <a:t>multiple-</a:t>
            </a:r>
            <a:r>
              <a:rPr sz="850" dirty="0">
                <a:latin typeface="Arial"/>
                <a:cs typeface="Arial"/>
              </a:rPr>
              <a:t>state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climate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model.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Nature,</a:t>
            </a:r>
            <a:r>
              <a:rPr sz="850" spc="5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Volume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391,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p.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378</a:t>
            </a:r>
            <a:r>
              <a:rPr sz="850" spc="25" dirty="0">
                <a:latin typeface="Arial"/>
                <a:cs typeface="Arial"/>
              </a:rPr>
              <a:t> </a:t>
            </a:r>
            <a:r>
              <a:rPr sz="850" spc="-50" dirty="0">
                <a:latin typeface="Arial"/>
                <a:cs typeface="Arial"/>
              </a:rPr>
              <a:t>–</a:t>
            </a:r>
            <a:r>
              <a:rPr sz="850" dirty="0">
                <a:latin typeface="Arial"/>
                <a:cs typeface="Arial"/>
              </a:rPr>
              <a:t> 381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and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Louise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Bodri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and</a:t>
            </a:r>
            <a:r>
              <a:rPr sz="850" spc="1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Vladimir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Cermak,</a:t>
            </a:r>
            <a:r>
              <a:rPr sz="850" spc="6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Borehole</a:t>
            </a:r>
            <a:r>
              <a:rPr sz="850" spc="30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Climatology,</a:t>
            </a:r>
            <a:r>
              <a:rPr sz="850" spc="70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2007</a:t>
            </a:r>
            <a:endParaRPr sz="85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" y="4173183"/>
            <a:ext cx="6568439" cy="2549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9765" y="6814805"/>
            <a:ext cx="7167880" cy="51943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40"/>
              </a:spcBef>
            </a:pP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KISS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TPW -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GEO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LSE -</a:t>
            </a:r>
            <a:r>
              <a:rPr sz="1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Isochrone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=</a:t>
            </a:r>
            <a:r>
              <a:rPr sz="1450" b="1" spc="1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Koefels-comet</a:t>
            </a:r>
            <a:r>
              <a:rPr sz="1450" b="1" spc="4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Impact</a:t>
            </a:r>
            <a:r>
              <a:rPr sz="1450" b="1" spc="1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Series</a:t>
            </a:r>
            <a:r>
              <a:rPr sz="1450" b="1" spc="2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Scenario</a:t>
            </a:r>
            <a:r>
              <a:rPr sz="1450" b="1" spc="2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- True</a:t>
            </a:r>
            <a:r>
              <a:rPr sz="1450" b="1" spc="3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Polar </a:t>
            </a:r>
            <a:r>
              <a:rPr sz="1450" b="1" dirty="0">
                <a:latin typeface="Calibri"/>
                <a:cs typeface="Calibri"/>
              </a:rPr>
              <a:t>Wander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-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Gothenberg</a:t>
            </a:r>
            <a:r>
              <a:rPr sz="1450" b="1" spc="3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Excursion</a:t>
            </a:r>
            <a:r>
              <a:rPr sz="1450" b="1" spc="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Onset</a:t>
            </a:r>
            <a:r>
              <a:rPr sz="1450" b="1" spc="4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-</a:t>
            </a:r>
            <a:r>
              <a:rPr sz="1450" b="1" spc="6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Laacher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See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Event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-</a:t>
            </a:r>
            <a:r>
              <a:rPr sz="1450" b="1" spc="4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Isochrone</a:t>
            </a:r>
            <a:r>
              <a:rPr sz="1450" b="1" spc="4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of</a:t>
            </a:r>
            <a:r>
              <a:rPr sz="1450" b="1" spc="5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~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13.050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yr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spc="-25" dirty="0">
                <a:latin typeface="Calibri"/>
                <a:cs typeface="Calibri"/>
              </a:rPr>
              <a:t>BP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BEC9357E-B647-46E1-83D9-FDCFB8686AB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B9B433B5-72E9-49ED-A181-389FCEB9A611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5472174"/>
            <a:ext cx="4194847" cy="288696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45050" y="9004300"/>
            <a:ext cx="88773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Faroe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Islands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71F8B5A-FCA7-4067-84DC-14ED8F9C2B91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7B12FE2A-E459-4BB1-828D-B3C38388E6B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25511D3E-6601-44AC-B077-ED516E5147CF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50" y="1779439"/>
            <a:ext cx="4953000" cy="71345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68962" y="9080500"/>
            <a:ext cx="48577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latin typeface="Arial"/>
                <a:cs typeface="Arial"/>
              </a:rPr>
              <a:t>Iceland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D7F0ACC-5FDA-40E9-B412-807C8D0BCAAF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0C79A1F4-BC53-4007-9113-E20D3092B13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7D28C341-AEA9-4623-8F6C-9D7A125A8DEE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1" y="3213100"/>
            <a:ext cx="3957999" cy="426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63334" y="9232900"/>
            <a:ext cx="48577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latin typeface="Arial"/>
                <a:cs typeface="Arial"/>
              </a:rPr>
              <a:t>Iceland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DAA878B-E2A8-4DEC-8574-17B9B72A2234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ADF5023-0256-4E4D-B662-AAF9D38FD12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52032A4-11FB-4CFC-8BA9-E415E817379E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98" y="3670300"/>
            <a:ext cx="4256586" cy="4495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64250" y="9385300"/>
            <a:ext cx="48577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latin typeface="Arial"/>
                <a:cs typeface="Arial"/>
              </a:rPr>
              <a:t>Iceland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F443B6A-99BB-4657-BF91-3B5F3B43297B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3A95FCA8-295E-4173-A429-A5383D6C5AA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DE7CFE8-BE84-4BB9-B3C0-37D84AEBB321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050" y="2250218"/>
            <a:ext cx="4148583" cy="58495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54650" y="9385300"/>
            <a:ext cx="14649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Svalbard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Spitzbergen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610CCFE-5837-4C9E-9FA5-1ABBFFB569CE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1A50A89-EEAB-47FF-AA3A-286E55A0963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4E7970E0-8B7D-4737-9A41-ABAC2CE72F7C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673" y="2744530"/>
            <a:ext cx="3757177" cy="52043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02250" y="9461500"/>
            <a:ext cx="14649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Svalbard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Spitzbergen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1AD2619-BB45-4918-8998-FA37DF7CAD6F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3AF39CD-5DD6-468C-B8A7-7B69F786037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72B17BD-AA99-4C44-9DE6-E53CEEC8DA48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2" y="3660647"/>
            <a:ext cx="6541008" cy="35951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51982" y="6110680"/>
            <a:ext cx="1443990" cy="365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Göbekli</a:t>
            </a:r>
            <a:r>
              <a:rPr sz="1100" spc="-20" dirty="0">
                <a:latin typeface="Arial"/>
                <a:cs typeface="Arial"/>
              </a:rPr>
              <a:t> Tepe</a:t>
            </a:r>
            <a:r>
              <a:rPr sz="1100" dirty="0">
                <a:latin typeface="Arial"/>
                <a:cs typeface="Arial"/>
              </a:rPr>
              <a:t> Pillar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18, </a:t>
            </a:r>
            <a:r>
              <a:rPr sz="1100" dirty="0">
                <a:latin typeface="Arial"/>
                <a:cs typeface="Arial"/>
              </a:rPr>
              <a:t>P/H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MISS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99F16E9-1107-45C4-B342-5147B102E4AC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B522B002-3EB9-4B27-B6B6-2F3C5BA63AD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73CD9537-D705-4168-A951-912A7FA69487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450" y="1695539"/>
            <a:ext cx="5486400" cy="73948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62380" y="9232900"/>
            <a:ext cx="2090420" cy="3651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Gobekli-</a:t>
            </a:r>
            <a:r>
              <a:rPr sz="1100" spc="-20" dirty="0">
                <a:latin typeface="Arial"/>
                <a:cs typeface="Arial"/>
              </a:rPr>
              <a:t>Tepe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Enclosure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Signe</a:t>
            </a:r>
            <a:r>
              <a:rPr sz="1100" spc="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Metropoliforme-</a:t>
            </a:r>
            <a:r>
              <a:rPr sz="1100" spc="-10" dirty="0">
                <a:latin typeface="Arial"/>
                <a:cs typeface="Arial"/>
              </a:rPr>
              <a:t>Uteriforme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9622" y="9219882"/>
            <a:ext cx="2006600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National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Geographic,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Juni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2011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9958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69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96F13BE-DF95-4703-AC95-456CA774906F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817BEB6D-F1CF-492D-902F-7479D7B6BDE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B39032E0-DF0F-42B3-BE04-353A1F643875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72" y="3660647"/>
            <a:ext cx="3443671" cy="36713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01770" y="3642867"/>
            <a:ext cx="3312795" cy="360072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29209" marR="252729">
              <a:lnSpc>
                <a:spcPct val="103400"/>
              </a:lnSpc>
            </a:pPr>
            <a:r>
              <a:rPr sz="1200" b="1" dirty="0">
                <a:latin typeface="Calibri"/>
                <a:cs typeface="Calibri"/>
              </a:rPr>
              <a:t>Enclosure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D,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Pillar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43: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„I“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intact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to</a:t>
            </a:r>
            <a:r>
              <a:rPr sz="1200" b="1" spc="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„H“</a:t>
            </a:r>
            <a:r>
              <a:rPr sz="1200" b="1" spc="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4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hurt </a:t>
            </a:r>
            <a:r>
              <a:rPr sz="1200" b="1" dirty="0">
                <a:latin typeface="Calibri"/>
                <a:cs typeface="Calibri"/>
              </a:rPr>
              <a:t>90°</a:t>
            </a:r>
            <a:r>
              <a:rPr sz="1200" b="1" spc="6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-</a:t>
            </a:r>
            <a:r>
              <a:rPr sz="1200" b="1" spc="6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Impact-Snake-Transition</a:t>
            </a:r>
            <a:r>
              <a:rPr sz="1200" b="1" spc="1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HI-T</a:t>
            </a:r>
            <a:r>
              <a:rPr sz="1200" b="1" spc="5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CODE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200" dirty="0">
              <a:latin typeface="Calibri"/>
              <a:cs typeface="Calibri"/>
            </a:endParaRPr>
          </a:p>
          <a:p>
            <a:pPr marL="12700" marR="67310">
              <a:lnSpc>
                <a:spcPct val="108600"/>
              </a:lnSpc>
            </a:pPr>
            <a:r>
              <a:rPr sz="1100" dirty="0">
                <a:latin typeface="Calibri"/>
                <a:cs typeface="Calibri"/>
              </a:rPr>
              <a:t>“The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meaning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H-symbol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turned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by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90°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cannot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unraveled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present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time…</a:t>
            </a:r>
            <a:r>
              <a:rPr sz="1100" spc="2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could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be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just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a</a:t>
            </a:r>
            <a:r>
              <a:rPr sz="1100" b="1" spc="50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variety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 same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Symbol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lying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before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us.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This </a:t>
            </a:r>
            <a:r>
              <a:rPr sz="1100" dirty="0">
                <a:latin typeface="Calibri"/>
                <a:cs typeface="Calibri"/>
              </a:rPr>
              <a:t>assumption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possibly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supported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observation,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both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symbol-</a:t>
            </a:r>
            <a:r>
              <a:rPr sz="1100" b="1" dirty="0">
                <a:latin typeface="Calibri"/>
                <a:cs typeface="Calibri"/>
              </a:rPr>
              <a:t>variants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nearly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always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appear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in </a:t>
            </a:r>
            <a:r>
              <a:rPr sz="1100" b="1" dirty="0">
                <a:latin typeface="Calibri"/>
                <a:cs typeface="Calibri"/>
              </a:rPr>
              <a:t>combination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snakes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respectively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groups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of </a:t>
            </a:r>
            <a:r>
              <a:rPr sz="1100" b="1" spc="-10" dirty="0">
                <a:latin typeface="Calibri"/>
                <a:cs typeface="Calibri"/>
              </a:rPr>
              <a:t>snakes</a:t>
            </a:r>
            <a:r>
              <a:rPr sz="1100" spc="-10" dirty="0">
                <a:latin typeface="Calibri"/>
                <a:cs typeface="Calibri"/>
              </a:rPr>
              <a:t>.”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Klaus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Schmidt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(Translation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M.Bujatti-</a:t>
            </a:r>
            <a:r>
              <a:rPr sz="1100" spc="-10" dirty="0">
                <a:latin typeface="Calibri"/>
                <a:cs typeface="Calibri"/>
              </a:rPr>
              <a:t>Narbeshuber):</a:t>
            </a:r>
            <a:endParaRPr sz="1100" dirty="0">
              <a:latin typeface="Calibri"/>
              <a:cs typeface="Calibri"/>
            </a:endParaRPr>
          </a:p>
          <a:p>
            <a:pPr marL="12700" marR="46355">
              <a:lnSpc>
                <a:spcPct val="1086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„Sie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bauten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die ersten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Tempel: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rätselhafte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Heiligtum </a:t>
            </a:r>
            <a:r>
              <a:rPr sz="1100" dirty="0">
                <a:latin typeface="Calibri"/>
                <a:cs typeface="Calibri"/>
              </a:rPr>
              <a:t>der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Steinzeitjäger.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archäologische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Entdeckung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am </a:t>
            </a:r>
            <a:r>
              <a:rPr sz="1100" dirty="0">
                <a:latin typeface="Calibri"/>
                <a:cs typeface="Calibri"/>
              </a:rPr>
              <a:t>Göbekli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Tepe,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2006,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p.184.</a:t>
            </a:r>
            <a:endParaRPr sz="1100" dirty="0">
              <a:latin typeface="Calibri"/>
              <a:cs typeface="Calibri"/>
            </a:endParaRPr>
          </a:p>
          <a:p>
            <a:pPr marL="29209" marR="217170">
              <a:lnSpc>
                <a:spcPct val="101800"/>
              </a:lnSpc>
              <a:spcBef>
                <a:spcPts val="580"/>
              </a:spcBef>
            </a:pPr>
            <a:r>
              <a:rPr sz="1100" dirty="0">
                <a:latin typeface="Calibri"/>
                <a:cs typeface="Calibri"/>
              </a:rPr>
              <a:t>Redrawn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Geburt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der Zivilisation.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C.C. </a:t>
            </a:r>
            <a:r>
              <a:rPr sz="1100" spc="-20" dirty="0">
                <a:latin typeface="Calibri"/>
                <a:cs typeface="Calibri"/>
              </a:rPr>
              <a:t>Mann </a:t>
            </a:r>
            <a:r>
              <a:rPr sz="1100" dirty="0">
                <a:latin typeface="Calibri"/>
                <a:cs typeface="Calibri"/>
              </a:rPr>
              <a:t>National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Geographic,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Juni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2011,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p.58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29958" y="9851663"/>
            <a:ext cx="1543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-25" dirty="0">
                <a:solidFill>
                  <a:srgbClr val="888888"/>
                </a:solidFill>
                <a:latin typeface="Calibri"/>
                <a:cs typeface="Calibri"/>
              </a:rPr>
              <a:t>70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2A470B8-EC7C-4B49-9CC8-64D8C09A8610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7D35CCD5-4239-473E-92E4-8F1191F71FD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FBAA956A-A835-4E6C-904B-EEEADBC413B0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214" y="3898391"/>
            <a:ext cx="4745990" cy="3263265"/>
            <a:chOff x="172214" y="3898391"/>
            <a:chExt cx="4745990" cy="326326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07" y="3898391"/>
              <a:ext cx="4472937" cy="32628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2214" y="5294378"/>
              <a:ext cx="2293620" cy="264160"/>
            </a:xfrm>
            <a:custGeom>
              <a:avLst/>
              <a:gdLst/>
              <a:ahLst/>
              <a:cxnLst/>
              <a:rect l="l" t="t" r="r" b="b"/>
              <a:pathLst>
                <a:path w="2293620" h="264160">
                  <a:moveTo>
                    <a:pt x="2293620" y="0"/>
                  </a:moveTo>
                  <a:lnTo>
                    <a:pt x="0" y="0"/>
                  </a:lnTo>
                  <a:lnTo>
                    <a:pt x="0" y="263649"/>
                  </a:lnTo>
                  <a:lnTo>
                    <a:pt x="2293620" y="263649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1110" y="5307583"/>
            <a:ext cx="16891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Calibri"/>
                <a:cs typeface="Calibri"/>
              </a:rPr>
              <a:t>Bujatti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Riederer,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1976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011" y="3919727"/>
            <a:ext cx="4772025" cy="1030605"/>
          </a:xfrm>
          <a:custGeom>
            <a:avLst/>
            <a:gdLst/>
            <a:ahLst/>
            <a:cxnLst/>
            <a:rect l="l" t="t" r="r" b="b"/>
            <a:pathLst>
              <a:path w="4772025" h="1030604">
                <a:moveTo>
                  <a:pt x="829068" y="260604"/>
                </a:moveTo>
                <a:lnTo>
                  <a:pt x="252984" y="260604"/>
                </a:lnTo>
                <a:lnTo>
                  <a:pt x="252984" y="385584"/>
                </a:lnTo>
                <a:lnTo>
                  <a:pt x="0" y="385584"/>
                </a:lnTo>
                <a:lnTo>
                  <a:pt x="0" y="1030224"/>
                </a:lnTo>
                <a:lnTo>
                  <a:pt x="829068" y="1030224"/>
                </a:lnTo>
                <a:lnTo>
                  <a:pt x="829068" y="524268"/>
                </a:lnTo>
                <a:lnTo>
                  <a:pt x="829068" y="385584"/>
                </a:lnTo>
                <a:lnTo>
                  <a:pt x="829068" y="260604"/>
                </a:lnTo>
                <a:close/>
              </a:path>
              <a:path w="4772025" h="1030604">
                <a:moveTo>
                  <a:pt x="4771644" y="0"/>
                </a:moveTo>
                <a:lnTo>
                  <a:pt x="3589032" y="0"/>
                </a:lnTo>
                <a:lnTo>
                  <a:pt x="3589032" y="263664"/>
                </a:lnTo>
                <a:lnTo>
                  <a:pt x="4771644" y="263664"/>
                </a:lnTo>
                <a:lnTo>
                  <a:pt x="4771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2496" y="4318520"/>
            <a:ext cx="645160" cy="4032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0" dirty="0">
                <a:latin typeface="Calibri"/>
                <a:cs typeface="Calibri"/>
              </a:rPr>
              <a:t>Serotonin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spc="-50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496" y="4696475"/>
            <a:ext cx="38036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20" dirty="0">
                <a:latin typeface="Calibri"/>
                <a:cs typeface="Calibri"/>
              </a:rPr>
              <a:t>Soma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2214" y="4113272"/>
            <a:ext cx="1312545" cy="264160"/>
          </a:xfrm>
          <a:custGeom>
            <a:avLst/>
            <a:gdLst/>
            <a:ahLst/>
            <a:cxnLst/>
            <a:rect l="l" t="t" r="r" b="b"/>
            <a:pathLst>
              <a:path w="1312545" h="264160">
                <a:moveTo>
                  <a:pt x="1312164" y="0"/>
                </a:moveTo>
                <a:lnTo>
                  <a:pt x="0" y="0"/>
                </a:lnTo>
                <a:lnTo>
                  <a:pt x="0" y="263654"/>
                </a:lnTo>
                <a:lnTo>
                  <a:pt x="1312164" y="263654"/>
                </a:lnTo>
                <a:lnTo>
                  <a:pt x="1312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57801" y="4184357"/>
            <a:ext cx="2856230" cy="706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latin typeface="Calibri"/>
                <a:cs typeface="Calibri"/>
              </a:rPr>
              <a:t>Gobekli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–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Tepe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Enclosure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D,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Pillar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spc="-25" dirty="0">
                <a:latin typeface="Calibri"/>
                <a:cs typeface="Calibri"/>
              </a:rPr>
              <a:t>43:</a:t>
            </a:r>
            <a:endParaRPr sz="145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50"/>
              </a:spcBef>
            </a:pPr>
            <a:r>
              <a:rPr sz="1450" dirty="0">
                <a:latin typeface="Calibri"/>
                <a:cs typeface="Calibri"/>
              </a:rPr>
              <a:t>„I“</a:t>
            </a:r>
            <a:r>
              <a:rPr sz="1450" spc="1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–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intact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to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„H“ –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spc="-20" dirty="0">
                <a:latin typeface="Calibri"/>
                <a:cs typeface="Calibri"/>
              </a:rPr>
              <a:t>hurt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50" dirty="0">
                <a:latin typeface="Calibri"/>
                <a:cs typeface="Calibri"/>
              </a:rPr>
              <a:t>90°</a:t>
            </a:r>
            <a:r>
              <a:rPr sz="1450" spc="8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-</a:t>
            </a:r>
            <a:r>
              <a:rPr sz="1450" spc="10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Impact-</a:t>
            </a:r>
            <a:r>
              <a:rPr sz="1450" spc="-10" dirty="0">
                <a:latin typeface="Calibri"/>
                <a:cs typeface="Calibri"/>
              </a:rPr>
              <a:t>Snake-Transition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71694" y="6500860"/>
            <a:ext cx="2139950" cy="537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8735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Adapted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from: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Geburt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der </a:t>
            </a:r>
            <a:r>
              <a:rPr sz="1100" dirty="0">
                <a:latin typeface="Calibri"/>
                <a:cs typeface="Calibri"/>
              </a:rPr>
              <a:t>Zivilisation.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C.C.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Mann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Calibri"/>
                <a:cs typeface="Calibri"/>
              </a:rPr>
              <a:t>National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Geographic,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Juni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2011,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p.58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71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FDDCAAD5-7F7D-4CE5-81C9-2A287921C9A0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ED728599-5C1A-408D-9DAA-3172C52FDB2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1261B040-565C-453E-ABE5-99B2DB7947C6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409" y="3376626"/>
            <a:ext cx="6008370" cy="334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dirty="0">
                <a:latin typeface="Arial"/>
                <a:cs typeface="Arial"/>
              </a:rPr>
              <a:t>M.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Bujatti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–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Narbeshuber,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EGU</a:t>
            </a:r>
            <a:r>
              <a:rPr sz="750" spc="-25" dirty="0">
                <a:latin typeface="Arial"/>
                <a:cs typeface="Arial"/>
              </a:rPr>
              <a:t> 22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750" dirty="0">
                <a:latin typeface="Arial"/>
                <a:cs typeface="Arial"/>
              </a:rPr>
              <a:t>Adapted from</a:t>
            </a:r>
            <a:r>
              <a:rPr sz="750" spc="-4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Didier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Pallard:The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Timing</a:t>
            </a:r>
            <a:r>
              <a:rPr sz="750" spc="-3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of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Pleistocene glaciations</a:t>
            </a:r>
            <a:r>
              <a:rPr sz="750" spc="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from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a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simple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spc="-10" dirty="0">
                <a:latin typeface="Arial"/>
                <a:cs typeface="Arial"/>
              </a:rPr>
              <a:t>multiple-</a:t>
            </a:r>
            <a:r>
              <a:rPr sz="750" dirty="0">
                <a:latin typeface="Arial"/>
                <a:cs typeface="Arial"/>
              </a:rPr>
              <a:t>state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climate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model.</a:t>
            </a:r>
            <a:r>
              <a:rPr sz="750" spc="-2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Nature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Volume</a:t>
            </a:r>
            <a:r>
              <a:rPr sz="750" spc="-2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391,</a:t>
            </a:r>
            <a:r>
              <a:rPr sz="750" spc="-1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P.</a:t>
            </a:r>
            <a:r>
              <a:rPr sz="750" spc="-2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378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-</a:t>
            </a:r>
            <a:r>
              <a:rPr sz="750" spc="-30" dirty="0">
                <a:latin typeface="Arial"/>
                <a:cs typeface="Arial"/>
              </a:rPr>
              <a:t> </a:t>
            </a:r>
            <a:r>
              <a:rPr sz="750" spc="-25" dirty="0">
                <a:latin typeface="Arial"/>
                <a:cs typeface="Arial"/>
              </a:rPr>
              <a:t>381</a:t>
            </a:r>
            <a:endParaRPr sz="7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" y="3849797"/>
            <a:ext cx="6277355" cy="28237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213" y="6741629"/>
            <a:ext cx="6925945" cy="933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0"/>
              </a:spcBef>
            </a:pPr>
            <a:r>
              <a:rPr sz="1450" dirty="0">
                <a:latin typeface="Calibri"/>
                <a:cs typeface="Calibri"/>
              </a:rPr>
              <a:t>From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0000"/>
                </a:solidFill>
                <a:latin typeface="Calibri"/>
                <a:cs typeface="Calibri"/>
              </a:rPr>
              <a:t>G.L.O.V.E.S.</a:t>
            </a:r>
            <a:r>
              <a:rPr sz="14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on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–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off</a:t>
            </a:r>
            <a:r>
              <a:rPr sz="1450" spc="2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Ice-Age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Criticality</a:t>
            </a:r>
            <a:r>
              <a:rPr sz="1450" spc="7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by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East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(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or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West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)</a:t>
            </a:r>
            <a:r>
              <a:rPr sz="1450" spc="2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of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MAR</a:t>
            </a:r>
            <a:r>
              <a:rPr sz="1450" dirty="0">
                <a:latin typeface="Calibri"/>
                <a:cs typeface="Calibri"/>
              </a:rPr>
              <a:t>,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Azores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Front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00AF4F"/>
                </a:solidFill>
                <a:latin typeface="Calibri"/>
                <a:cs typeface="Calibri"/>
              </a:rPr>
              <a:t>(</a:t>
            </a:r>
            <a:r>
              <a:rPr sz="1450" b="1" spc="1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00AF4F"/>
                </a:solidFill>
                <a:latin typeface="Calibri"/>
                <a:cs typeface="Calibri"/>
              </a:rPr>
              <a:t>AF</a:t>
            </a:r>
            <a:r>
              <a:rPr sz="1450" b="1" spc="3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1450" b="1" spc="-50" dirty="0">
                <a:solidFill>
                  <a:srgbClr val="00AF4F"/>
                </a:solidFill>
                <a:latin typeface="Calibri"/>
                <a:cs typeface="Calibri"/>
              </a:rPr>
              <a:t>)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yre</a:t>
            </a:r>
            <a:r>
              <a:rPr sz="145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owering</a:t>
            </a:r>
            <a:r>
              <a:rPr sz="145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–</a:t>
            </a:r>
            <a:r>
              <a:rPr sz="1450" spc="5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slow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(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or</a:t>
            </a:r>
            <a:r>
              <a:rPr sz="1450" spc="50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ifting</a:t>
            </a:r>
            <a:r>
              <a:rPr sz="145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–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fast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),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inbetween</a:t>
            </a:r>
            <a:r>
              <a:rPr sz="1450" spc="15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szillating</a:t>
            </a:r>
            <a:r>
              <a:rPr sz="145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alve</a:t>
            </a:r>
            <a:r>
              <a:rPr sz="145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xcursion</a:t>
            </a:r>
            <a:r>
              <a:rPr sz="145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450" spc="-10" dirty="0">
                <a:solidFill>
                  <a:srgbClr val="FF0000"/>
                </a:solidFill>
                <a:latin typeface="Calibri"/>
                <a:cs typeface="Calibri"/>
              </a:rPr>
              <a:t>ystem </a:t>
            </a:r>
            <a:r>
              <a:rPr sz="1450" dirty="0">
                <a:latin typeface="Calibri"/>
                <a:cs typeface="Calibri"/>
              </a:rPr>
              <a:t>towards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(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MARPLES</a:t>
            </a:r>
            <a:r>
              <a:rPr sz="1450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permanent</a:t>
            </a:r>
            <a:r>
              <a:rPr sz="145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GLOVES</a:t>
            </a:r>
            <a:r>
              <a:rPr sz="145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0000"/>
                </a:solidFill>
                <a:latin typeface="Calibri"/>
                <a:cs typeface="Calibri"/>
              </a:rPr>
              <a:t>off</a:t>
            </a:r>
            <a:r>
              <a:rPr sz="1450" dirty="0">
                <a:latin typeface="Calibri"/>
                <a:cs typeface="Calibri"/>
              </a:rPr>
              <a:t>)</a:t>
            </a:r>
            <a:r>
              <a:rPr sz="1450" spc="80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GTT</a:t>
            </a:r>
            <a:r>
              <a:rPr sz="1450" b="1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and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0000"/>
                </a:solidFill>
                <a:latin typeface="Calibri"/>
                <a:cs typeface="Calibri"/>
              </a:rPr>
              <a:t>Confluence</a:t>
            </a:r>
            <a:r>
              <a:rPr sz="145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of</a:t>
            </a:r>
            <a:r>
              <a:rPr sz="1450" spc="9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Holocene</a:t>
            </a:r>
            <a:r>
              <a:rPr sz="1450" spc="10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Damped</a:t>
            </a:r>
            <a:r>
              <a:rPr sz="1450" spc="500" dirty="0">
                <a:latin typeface="Calibri"/>
                <a:cs typeface="Calibri"/>
              </a:rPr>
              <a:t> </a:t>
            </a:r>
            <a:r>
              <a:rPr sz="1450" spc="-20" dirty="0">
                <a:latin typeface="Calibri"/>
                <a:cs typeface="Calibri"/>
              </a:rPr>
              <a:t>Flow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0390B5FB-05C2-417B-B303-9230845BA9C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E88616F9-41BA-4420-9DFF-7D6FF3D07219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3966" y="3843007"/>
            <a:ext cx="1694180" cy="4032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85"/>
              </a:spcBef>
            </a:pPr>
            <a:r>
              <a:rPr sz="1200" b="1" dirty="0">
                <a:latin typeface="Arial"/>
                <a:cs typeface="Arial"/>
              </a:rPr>
              <a:t>Göbekli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Tepe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Pillar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18, </a:t>
            </a:r>
            <a:r>
              <a:rPr sz="1200" b="1" dirty="0">
                <a:latin typeface="Arial"/>
                <a:cs typeface="Arial"/>
              </a:rPr>
              <a:t>P/H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MISS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HI-T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Code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12358" y="6755409"/>
            <a:ext cx="1345565" cy="708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spc="-10" dirty="0">
                <a:latin typeface="Calibri"/>
                <a:cs typeface="Calibri"/>
              </a:rPr>
              <a:t>T-</a:t>
            </a:r>
            <a:r>
              <a:rPr sz="1100" dirty="0">
                <a:latin typeface="Calibri"/>
                <a:cs typeface="Calibri"/>
              </a:rPr>
              <a:t>Pillars.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Pict.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A.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E. </a:t>
            </a:r>
            <a:r>
              <a:rPr sz="1100" dirty="0">
                <a:latin typeface="Calibri"/>
                <a:cs typeface="Calibri"/>
              </a:rPr>
              <a:t>Tollmann, Und </a:t>
            </a:r>
            <a:r>
              <a:rPr sz="1100" spc="-25" dirty="0">
                <a:latin typeface="Calibri"/>
                <a:cs typeface="Calibri"/>
              </a:rPr>
              <a:t>die </a:t>
            </a:r>
            <a:r>
              <a:rPr sz="1100" dirty="0">
                <a:latin typeface="Calibri"/>
                <a:cs typeface="Calibri"/>
              </a:rPr>
              <a:t>Sintflut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gab es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doch, 1993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3" y="3707891"/>
            <a:ext cx="5102350" cy="359530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pc="-25" dirty="0"/>
              <a:t>72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0110" y="5741898"/>
            <a:ext cx="1342390" cy="708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Pictures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6 </a:t>
            </a:r>
            <a:r>
              <a:rPr sz="1100" spc="-10" dirty="0">
                <a:latin typeface="Calibri"/>
                <a:cs typeface="Calibri"/>
              </a:rPr>
              <a:t>redrawn,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Graham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Hancock </a:t>
            </a:r>
            <a:r>
              <a:rPr sz="1100" dirty="0">
                <a:latin typeface="Calibri"/>
                <a:cs typeface="Calibri"/>
              </a:rPr>
              <a:t>Magicians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Gods, 2015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459426D-B802-42AA-8517-A687FEFBC040}"/>
              </a:ext>
            </a:extLst>
          </p:cNvPr>
          <p:cNvSpPr txBox="1"/>
          <p:nvPr/>
        </p:nvSpPr>
        <p:spPr>
          <a:xfrm>
            <a:off x="4629150" y="523767"/>
            <a:ext cx="26714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Littoral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Transition-</a:t>
            </a:r>
            <a:r>
              <a:rPr sz="1100" dirty="0">
                <a:latin typeface="Calibri"/>
                <a:cs typeface="Calibri"/>
              </a:rPr>
              <a:t>theory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Human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Evolution: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2C3D0B81-7F1D-4F9B-8DF2-912BD1BC610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889A6824-7A3A-405B-9468-DE1379A4BFE1}"/>
              </a:ext>
            </a:extLst>
          </p:cNvPr>
          <p:cNvSpPr txBox="1"/>
          <p:nvPr/>
        </p:nvSpPr>
        <p:spPr>
          <a:xfrm>
            <a:off x="5911850" y="769074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552" y="870620"/>
            <a:ext cx="5571490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84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Research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PHCCC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hypothesis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10" dirty="0">
                <a:latin typeface="Calibri"/>
                <a:cs typeface="Calibri"/>
              </a:rPr>
              <a:t>Koefels-</a:t>
            </a:r>
            <a:r>
              <a:rPr sz="1400" dirty="0">
                <a:latin typeface="Calibri"/>
                <a:cs typeface="Calibri"/>
              </a:rPr>
              <a:t>comet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Taurid- </a:t>
            </a:r>
            <a:r>
              <a:rPr sz="1400" dirty="0">
                <a:latin typeface="Calibri"/>
                <a:cs typeface="Calibri"/>
              </a:rPr>
              <a:t>fragment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impacted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Ötztal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glacier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ice near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Hohe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Geige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mountain </a:t>
            </a:r>
            <a:r>
              <a:rPr sz="1400" dirty="0">
                <a:latin typeface="Calibri"/>
                <a:cs typeface="Calibri"/>
              </a:rPr>
              <a:t>(3393 m,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Tirol,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Austria)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Pleistocene/Holocene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KISS serving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long </a:t>
            </a:r>
            <a:r>
              <a:rPr sz="1400" dirty="0">
                <a:latin typeface="Calibri"/>
                <a:cs typeface="Calibri"/>
              </a:rPr>
              <a:t>sought,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necessary trigger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factor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pre-</a:t>
            </a:r>
            <a:r>
              <a:rPr sz="1400" dirty="0">
                <a:latin typeface="Calibri"/>
                <a:cs typeface="Calibri"/>
              </a:rPr>
              <a:t>failure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weakening 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</a:t>
            </a:r>
            <a:r>
              <a:rPr sz="1400" spc="5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Koefels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crystalline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“since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other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evidence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pre-existing </a:t>
            </a:r>
            <a:r>
              <a:rPr sz="1400" dirty="0">
                <a:latin typeface="Calibri"/>
                <a:cs typeface="Calibri"/>
              </a:rPr>
              <a:t>zone 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weakness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promoting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slope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failure”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(Zangerl,2021).</a:t>
            </a:r>
            <a:endParaRPr sz="1400">
              <a:latin typeface="Calibri"/>
              <a:cs typeface="Calibri"/>
            </a:endParaRPr>
          </a:p>
          <a:p>
            <a:pPr marL="38100" marR="67945">
              <a:lnSpc>
                <a:spcPct val="108600"/>
              </a:lnSpc>
              <a:spcBef>
                <a:spcPts val="620"/>
              </a:spcBef>
            </a:pPr>
            <a:r>
              <a:rPr sz="1400" dirty="0">
                <a:latin typeface="Calibri"/>
                <a:cs typeface="Calibri"/>
              </a:rPr>
              <a:t>Holocene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retreat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stabilizing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ice,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much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later,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around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9527-</a:t>
            </a:r>
            <a:r>
              <a:rPr sz="1400" dirty="0">
                <a:latin typeface="Calibri"/>
                <a:cs typeface="Calibri"/>
              </a:rPr>
              <a:t>9498 cal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BP </a:t>
            </a:r>
            <a:r>
              <a:rPr sz="1400" dirty="0">
                <a:latin typeface="Calibri"/>
                <a:cs typeface="Calibri"/>
              </a:rPr>
              <a:t>(Nicolussi,2015),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lead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extremely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rapid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slide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Koefels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3,28 </a:t>
            </a:r>
            <a:r>
              <a:rPr sz="1400" dirty="0">
                <a:latin typeface="Calibri"/>
                <a:cs typeface="Calibri"/>
              </a:rPr>
              <a:t>km</a:t>
            </a:r>
            <a:r>
              <a:rPr sz="1425" baseline="23391" dirty="0">
                <a:latin typeface="Calibri"/>
                <a:cs typeface="Calibri"/>
              </a:rPr>
              <a:t>3</a:t>
            </a:r>
            <a:r>
              <a:rPr sz="1425" spc="142" baseline="23391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(Brückl,2001).</a:t>
            </a:r>
            <a:endParaRPr sz="1400">
              <a:latin typeface="Calibri"/>
              <a:cs typeface="Calibri"/>
            </a:endParaRPr>
          </a:p>
          <a:p>
            <a:pPr marL="38100" marR="60960">
              <a:lnSpc>
                <a:spcPct val="108600"/>
              </a:lnSpc>
              <a:spcBef>
                <a:spcPts val="625"/>
              </a:spcBef>
            </a:pPr>
            <a:r>
              <a:rPr sz="1400" spc="-10" dirty="0">
                <a:latin typeface="Calibri"/>
                <a:cs typeface="Calibri"/>
              </a:rPr>
              <a:t>Koefels-</a:t>
            </a:r>
            <a:r>
              <a:rPr sz="1400" dirty="0">
                <a:latin typeface="Calibri"/>
                <a:cs typeface="Calibri"/>
              </a:rPr>
              <a:t>crater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largest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crater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metamorphic,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crystalline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Alps.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seismic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fatigue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solely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explain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(Oswald,2021)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without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KISS-impact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“the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particular situation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 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Koefels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rockslide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because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it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still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unclear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why this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giant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event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occurred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location and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within </a:t>
            </a:r>
            <a:r>
              <a:rPr sz="1400" spc="-50" dirty="0">
                <a:latin typeface="Calibri"/>
                <a:cs typeface="Calibri"/>
              </a:rPr>
              <a:t>a </a:t>
            </a:r>
            <a:r>
              <a:rPr sz="1400" dirty="0">
                <a:latin typeface="Calibri"/>
                <a:cs typeface="Calibri"/>
              </a:rPr>
              <a:t>very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strong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 mass” </a:t>
            </a:r>
            <a:r>
              <a:rPr sz="1400" spc="-10" dirty="0">
                <a:latin typeface="Calibri"/>
                <a:cs typeface="Calibri"/>
              </a:rPr>
              <a:t>(Zangerl,2021).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4952" y="4973197"/>
            <a:ext cx="5506720" cy="4119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lnSpc>
                <a:spcPct val="1084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Hohe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Geige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Koefels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crater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furthermore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positioned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above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unique </a:t>
            </a:r>
            <a:r>
              <a:rPr sz="1400" dirty="0">
                <a:latin typeface="Calibri"/>
                <a:cs typeface="Calibri"/>
              </a:rPr>
              <a:t>circular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Geomagnetic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Anomaly (Ahl,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Slapansky,2003)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evident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aeromagnetic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map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Austria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(Seiberl,1991),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suggested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10" dirty="0">
                <a:latin typeface="Calibri"/>
                <a:cs typeface="Calibri"/>
              </a:rPr>
              <a:t>impact </a:t>
            </a:r>
            <a:r>
              <a:rPr sz="1400" dirty="0">
                <a:latin typeface="Calibri"/>
                <a:cs typeface="Calibri"/>
              </a:rPr>
              <a:t>magnetism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 growing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evidence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global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CIAO-</a:t>
            </a:r>
            <a:r>
              <a:rPr sz="1400" dirty="0">
                <a:latin typeface="Calibri"/>
                <a:cs typeface="Calibri"/>
              </a:rPr>
              <a:t>KISS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event (Bujatti-Narbeshuber,1997a).</a:t>
            </a:r>
            <a:endParaRPr sz="1400">
              <a:latin typeface="Calibri"/>
              <a:cs typeface="Calibri"/>
            </a:endParaRPr>
          </a:p>
          <a:p>
            <a:pPr marL="12700" marR="31750">
              <a:lnSpc>
                <a:spcPct val="108500"/>
              </a:lnSpc>
              <a:spcBef>
                <a:spcPts val="625"/>
              </a:spcBef>
            </a:pPr>
            <a:r>
              <a:rPr sz="1400" dirty="0">
                <a:latin typeface="Calibri"/>
                <a:cs typeface="Calibri"/>
              </a:rPr>
              <a:t>Hohe Geige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Koefels extend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northward into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sector,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widening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12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17 km,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50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km long,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contains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largest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concentration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rock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slides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8400"/>
              </a:lnSpc>
            </a:pPr>
            <a:r>
              <a:rPr sz="1400" dirty="0">
                <a:latin typeface="Calibri"/>
                <a:cs typeface="Calibri"/>
              </a:rPr>
              <a:t>(12)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Alps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(Tollmann,1992;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Abele,1974).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This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explained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both </a:t>
            </a:r>
            <a:r>
              <a:rPr sz="1400" dirty="0">
                <a:latin typeface="Calibri"/>
                <a:cs typeface="Calibri"/>
              </a:rPr>
              <a:t>seismicity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ejecta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curtain from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 oblique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KISS-impact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already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led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solving 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Carolina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Bays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enigma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Pleistocene,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12.850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yrs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BP, </a:t>
            </a:r>
            <a:r>
              <a:rPr sz="1400" dirty="0">
                <a:latin typeface="Calibri"/>
                <a:cs typeface="Calibri"/>
              </a:rPr>
              <a:t>“paleoseismic, impact-seismic,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liquefaction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features”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(Bujatti-Narbeshuber, 1997b).</a:t>
            </a:r>
            <a:endParaRPr sz="1400">
              <a:latin typeface="Calibri"/>
              <a:cs typeface="Calibri"/>
            </a:endParaRPr>
          </a:p>
          <a:p>
            <a:pPr marL="12700" marR="57150">
              <a:lnSpc>
                <a:spcPct val="108400"/>
              </a:lnSpc>
              <a:spcBef>
                <a:spcPts val="640"/>
              </a:spcBef>
            </a:pPr>
            <a:r>
              <a:rPr sz="1400" spc="-10" dirty="0">
                <a:latin typeface="Calibri"/>
                <a:cs typeface="Calibri"/>
              </a:rPr>
              <a:t>Koefels-</a:t>
            </a:r>
            <a:r>
              <a:rPr sz="1400" dirty="0">
                <a:latin typeface="Calibri"/>
                <a:cs typeface="Calibri"/>
              </a:rPr>
              <a:t>comet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Taurid-</a:t>
            </a:r>
            <a:r>
              <a:rPr sz="1400" dirty="0">
                <a:latin typeface="Calibri"/>
                <a:cs typeface="Calibri"/>
              </a:rPr>
              <a:t>fragments with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oblique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Ice-impact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Ötztal </a:t>
            </a:r>
            <a:r>
              <a:rPr sz="1400" dirty="0">
                <a:latin typeface="Calibri"/>
                <a:cs typeface="Calibri"/>
              </a:rPr>
              <a:t>glacier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low-impedance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ice-layer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“guiding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pressure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horizontally </a:t>
            </a:r>
            <a:r>
              <a:rPr sz="1400" dirty="0">
                <a:latin typeface="Calibri"/>
                <a:cs typeface="Calibri"/>
              </a:rPr>
              <a:t>thus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absorbing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70%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 impact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energy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would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significantly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reduce </a:t>
            </a:r>
            <a:r>
              <a:rPr sz="1400" dirty="0">
                <a:latin typeface="Calibri"/>
                <a:cs typeface="Calibri"/>
              </a:rPr>
              <a:t>both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peak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pressures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depth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along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expressions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rock </a:t>
            </a:r>
            <a:r>
              <a:rPr sz="1400" dirty="0">
                <a:latin typeface="Calibri"/>
                <a:cs typeface="Calibri"/>
              </a:rPr>
              <a:t>record” (Stickle,Schultz,2012,2013;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French,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Koeberl,2010).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4020" y="530700"/>
            <a:ext cx="6234430" cy="905002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400" b="1" dirty="0">
                <a:latin typeface="Times New Roman"/>
                <a:cs typeface="Times New Roman"/>
              </a:rPr>
              <a:t>EGU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2024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400" b="1" spc="-10" dirty="0">
                <a:latin typeface="Times New Roman"/>
                <a:cs typeface="Times New Roman"/>
              </a:rPr>
              <a:t>Abstract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52100"/>
              </a:lnSpc>
              <a:spcBef>
                <a:spcPts val="445"/>
              </a:spcBef>
            </a:pPr>
            <a:r>
              <a:rPr sz="1400" b="1" dirty="0">
                <a:latin typeface="Times New Roman"/>
                <a:cs typeface="Times New Roman"/>
              </a:rPr>
              <a:t>Pleistocene</a:t>
            </a:r>
            <a:r>
              <a:rPr sz="1400" b="1" spc="3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/</a:t>
            </a:r>
            <a:r>
              <a:rPr sz="1400" b="1" spc="39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Holocene</a:t>
            </a:r>
            <a:r>
              <a:rPr sz="1400" b="1" spc="39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(P/H)</a:t>
            </a:r>
            <a:r>
              <a:rPr sz="1400" b="1" spc="3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Boundary</a:t>
            </a:r>
            <a:r>
              <a:rPr sz="1400" b="1" spc="40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oceanic</a:t>
            </a:r>
            <a:r>
              <a:rPr sz="1400" b="1" spc="39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Koefels-comet</a:t>
            </a:r>
            <a:r>
              <a:rPr sz="1400" b="1" spc="3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Impact</a:t>
            </a:r>
            <a:r>
              <a:rPr sz="1400" b="1" spc="38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Series </a:t>
            </a:r>
            <a:r>
              <a:rPr sz="1400" b="1" dirty="0">
                <a:latin typeface="Times New Roman"/>
                <a:cs typeface="Times New Roman"/>
              </a:rPr>
              <a:t>Scenario</a:t>
            </a:r>
            <a:r>
              <a:rPr sz="1400" b="1" spc="3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(KISS)</a:t>
            </a:r>
            <a:r>
              <a:rPr sz="1400" b="1" spc="3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of</a:t>
            </a:r>
            <a:r>
              <a:rPr sz="1400" b="1" spc="3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12.850</a:t>
            </a:r>
            <a:r>
              <a:rPr sz="1400" b="1" spc="3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yrs</a:t>
            </a:r>
            <a:r>
              <a:rPr sz="1400" b="1" spc="3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BP</a:t>
            </a:r>
            <a:r>
              <a:rPr sz="1400" b="1" spc="3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Global-warming</a:t>
            </a:r>
            <a:r>
              <a:rPr sz="1400" b="1" spc="3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Threshold</a:t>
            </a:r>
            <a:r>
              <a:rPr sz="1400" b="1" spc="3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Triad</a:t>
            </a:r>
            <a:r>
              <a:rPr sz="1400" b="1" spc="3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(GTT)</a:t>
            </a:r>
            <a:r>
              <a:rPr sz="1400" b="1" spc="315" dirty="0">
                <a:latin typeface="Times New Roman"/>
                <a:cs typeface="Times New Roman"/>
              </a:rPr>
              <a:t> </a:t>
            </a:r>
            <a:r>
              <a:rPr sz="1400" b="1" spc="-50" dirty="0">
                <a:latin typeface="Times New Roman"/>
                <a:cs typeface="Times New Roman"/>
              </a:rPr>
              <a:t>- </a:t>
            </a:r>
            <a:r>
              <a:rPr sz="1400" b="1" dirty="0">
                <a:latin typeface="Times New Roman"/>
                <a:cs typeface="Times New Roman"/>
              </a:rPr>
              <a:t>Part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IVb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sz="1250" dirty="0">
                <a:latin typeface="Times New Roman"/>
                <a:cs typeface="Times New Roman"/>
              </a:rPr>
              <a:t>Michael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Bujatti-</a:t>
            </a:r>
            <a:r>
              <a:rPr sz="1250" spc="-10" dirty="0">
                <a:latin typeface="Times New Roman"/>
                <a:cs typeface="Times New Roman"/>
              </a:rPr>
              <a:t>Narbeshuber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1250" dirty="0">
                <a:latin typeface="Times New Roman"/>
                <a:cs typeface="Times New Roman"/>
              </a:rPr>
              <a:t>Intradom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Beratungsgesellschaft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m.b.H.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Wien,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Austria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  <a:hlinkClick r:id="rId2"/>
              </a:rPr>
              <a:t>(</a:t>
            </a:r>
            <a:r>
              <a:rPr sz="125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imes New Roman"/>
                <a:cs typeface="Times New Roman"/>
                <a:hlinkClick r:id="rId2"/>
              </a:rPr>
              <a:t>dr.bujatti@gmx.at</a:t>
            </a:r>
            <a:r>
              <a:rPr sz="1250" u="none" spc="-10" dirty="0">
                <a:latin typeface="Times New Roman"/>
                <a:cs typeface="Times New Roman"/>
                <a:hlinkClick r:id="rId2"/>
              </a:rPr>
              <a:t>)</a:t>
            </a:r>
            <a:endParaRPr sz="1250">
              <a:latin typeface="Times New Roman"/>
              <a:cs typeface="Times New Roman"/>
            </a:endParaRPr>
          </a:p>
          <a:p>
            <a:pPr marL="12700" marR="6985">
              <a:lnSpc>
                <a:spcPct val="151400"/>
              </a:lnSpc>
              <a:spcBef>
                <a:spcPts val="620"/>
              </a:spcBef>
            </a:pPr>
            <a:r>
              <a:rPr sz="1250" dirty="0">
                <a:latin typeface="Times New Roman"/>
                <a:cs typeface="Times New Roman"/>
              </a:rPr>
              <a:t>P/H-KISS,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geophysical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b="1" dirty="0">
                <a:latin typeface="Times New Roman"/>
                <a:cs typeface="Times New Roman"/>
              </a:rPr>
              <a:t>evidence</a:t>
            </a:r>
            <a:r>
              <a:rPr sz="1250" b="1" spc="5" dirty="0">
                <a:latin typeface="Times New Roman"/>
                <a:cs typeface="Times New Roman"/>
              </a:rPr>
              <a:t> </a:t>
            </a:r>
            <a:r>
              <a:rPr sz="1250" b="1" dirty="0">
                <a:latin typeface="Times New Roman"/>
                <a:cs typeface="Times New Roman"/>
              </a:rPr>
              <a:t>based</a:t>
            </a:r>
            <a:r>
              <a:rPr sz="1250" dirty="0">
                <a:latin typeface="Times New Roman"/>
                <a:cs typeface="Times New Roman"/>
              </a:rPr>
              <a:t>,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multidisciplinary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set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hypotheses,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explains</a:t>
            </a:r>
            <a:r>
              <a:rPr sz="1250" spc="33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P/H- </a:t>
            </a:r>
            <a:r>
              <a:rPr sz="1250" dirty="0">
                <a:latin typeface="Times New Roman"/>
                <a:cs typeface="Times New Roman"/>
              </a:rPr>
              <a:t>paleo-climatological-borehole-evidence.</a:t>
            </a:r>
            <a:r>
              <a:rPr sz="1250" spc="1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Dual</a:t>
            </a:r>
            <a:r>
              <a:rPr sz="1250" spc="1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Continental-Ice-Atlantic-Ocean-CIAO-</a:t>
            </a:r>
            <a:r>
              <a:rPr sz="1250" spc="-10" dirty="0">
                <a:latin typeface="Times New Roman"/>
                <a:cs typeface="Times New Roman"/>
              </a:rPr>
              <a:t>KISS- </a:t>
            </a:r>
            <a:r>
              <a:rPr sz="1250" dirty="0">
                <a:latin typeface="Times New Roman"/>
                <a:cs typeface="Times New Roman"/>
              </a:rPr>
              <a:t>impact-series-scenario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solves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“via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high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stratospheric…greenhouse-gases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(higher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water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&amp;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CO2 </a:t>
            </a:r>
            <a:r>
              <a:rPr sz="1250" dirty="0">
                <a:latin typeface="Times New Roman"/>
                <a:cs typeface="Times New Roman"/>
              </a:rPr>
              <a:t>content)”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(Manabe,Wetherald,1967)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through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GTT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and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H-EAT-</a:t>
            </a:r>
            <a:r>
              <a:rPr sz="1250" spc="-10" dirty="0">
                <a:latin typeface="Times New Roman"/>
                <a:cs typeface="Times New Roman"/>
              </a:rPr>
              <a:t>maximum-MWP-(Holocene-</a:t>
            </a:r>
            <a:r>
              <a:rPr sz="1250" spc="50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End-Alleroed-Temperature-</a:t>
            </a:r>
            <a:r>
              <a:rPr sz="1250" spc="-10" dirty="0">
                <a:latin typeface="Times New Roman"/>
                <a:cs typeface="Times New Roman"/>
              </a:rPr>
              <a:t>maximum-</a:t>
            </a:r>
            <a:r>
              <a:rPr sz="1250" dirty="0">
                <a:latin typeface="Times New Roman"/>
                <a:cs typeface="Times New Roman"/>
              </a:rPr>
              <a:t>Melt-Water-Pulse)</a:t>
            </a:r>
            <a:r>
              <a:rPr sz="1250" spc="2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11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P/H-deglaciation-energy-</a:t>
            </a:r>
            <a:r>
              <a:rPr sz="1250" spc="-10" dirty="0">
                <a:latin typeface="Times New Roman"/>
                <a:cs typeface="Times New Roman"/>
              </a:rPr>
              <a:t>paradox. </a:t>
            </a:r>
            <a:r>
              <a:rPr sz="1250" dirty="0">
                <a:latin typeface="Times New Roman"/>
                <a:cs typeface="Times New Roman"/>
              </a:rPr>
              <a:t>Furthermore</a:t>
            </a:r>
            <a:r>
              <a:rPr sz="1250" spc="10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P/H-</a:t>
            </a:r>
            <a:r>
              <a:rPr sz="1250" dirty="0">
                <a:latin typeface="Times New Roman"/>
                <a:cs typeface="Times New Roman"/>
              </a:rPr>
              <a:t>thermohaline</a:t>
            </a:r>
            <a:r>
              <a:rPr sz="1250" spc="10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“bipolar-half-center-tipping-regulation”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(BIHATI-</a:t>
            </a:r>
            <a:r>
              <a:rPr sz="1250" spc="-10" dirty="0">
                <a:latin typeface="Times New Roman"/>
                <a:cs typeface="Times New Roman"/>
              </a:rPr>
              <a:t>regulation) </a:t>
            </a:r>
            <a:r>
              <a:rPr sz="1250" dirty="0">
                <a:latin typeface="Times New Roman"/>
                <a:cs typeface="Times New Roman"/>
              </a:rPr>
              <a:t>constrains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critical-Pleistocene-temperature-excursions</a:t>
            </a:r>
            <a:r>
              <a:rPr sz="1250" spc="10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into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damped-Holocene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CIAO-</a:t>
            </a:r>
            <a:r>
              <a:rPr sz="1250" spc="-10" dirty="0">
                <a:latin typeface="Times New Roman"/>
                <a:cs typeface="Times New Roman"/>
              </a:rPr>
              <a:t>KISS- </a:t>
            </a:r>
            <a:r>
              <a:rPr sz="1250" dirty="0">
                <a:latin typeface="Times New Roman"/>
                <a:cs typeface="Times New Roman"/>
              </a:rPr>
              <a:t>Albedo-decrease-based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“hot-climate-prediction”…“permanent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end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ice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age”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(Bujatti- </a:t>
            </a:r>
            <a:r>
              <a:rPr sz="1250" dirty="0">
                <a:latin typeface="Times New Roman"/>
                <a:cs typeface="Times New Roman"/>
              </a:rPr>
              <a:t>Narbeshuber,1997a,2022,2023,2024)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confirming</a:t>
            </a:r>
            <a:r>
              <a:rPr sz="1250" spc="1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(CAGE)-Cosmogenic-(Holocene-</a:t>
            </a:r>
            <a:r>
              <a:rPr sz="1250" spc="-10" dirty="0">
                <a:latin typeface="Times New Roman"/>
                <a:cs typeface="Times New Roman"/>
              </a:rPr>
              <a:t>95%H2O)- </a:t>
            </a:r>
            <a:r>
              <a:rPr sz="1250" dirty="0">
                <a:latin typeface="Times New Roman"/>
                <a:cs typeface="Times New Roman"/>
              </a:rPr>
              <a:t>Anthropogenic-(Anthropogene-Anthropospheric</a:t>
            </a:r>
            <a:r>
              <a:rPr sz="1250" spc="2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5%CO2,CH4)-</a:t>
            </a:r>
            <a:r>
              <a:rPr sz="1250" spc="-10" dirty="0">
                <a:latin typeface="Times New Roman"/>
                <a:cs typeface="Times New Roman"/>
              </a:rPr>
              <a:t>Gravity-Greenhouse- (Little&amp;Big-</a:t>
            </a:r>
            <a:r>
              <a:rPr sz="1250" dirty="0">
                <a:latin typeface="Times New Roman"/>
                <a:cs typeface="Times New Roman"/>
              </a:rPr>
              <a:t>ice-age-termination)-</a:t>
            </a:r>
            <a:r>
              <a:rPr sz="1250" spc="-10" dirty="0">
                <a:latin typeface="Times New Roman"/>
                <a:cs typeface="Times New Roman"/>
              </a:rPr>
              <a:t>Event.</a:t>
            </a:r>
            <a:endParaRPr sz="1250">
              <a:latin typeface="Times New Roman"/>
              <a:cs typeface="Times New Roman"/>
            </a:endParaRPr>
          </a:p>
          <a:p>
            <a:pPr marL="12700" marR="29209">
              <a:lnSpc>
                <a:spcPct val="151400"/>
              </a:lnSpc>
              <a:spcBef>
                <a:spcPts val="63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transition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into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P/H-</a:t>
            </a:r>
            <a:r>
              <a:rPr sz="1250" dirty="0">
                <a:latin typeface="Times New Roman"/>
                <a:cs typeface="Times New Roman"/>
              </a:rPr>
              <a:t>geophysical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theory,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started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September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22.1997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letter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and </a:t>
            </a:r>
            <a:r>
              <a:rPr sz="1250" dirty="0">
                <a:latin typeface="Times New Roman"/>
                <a:cs typeface="Times New Roman"/>
              </a:rPr>
              <a:t>abstract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(Bujatti-Narbeshuber,1997a,b)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to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John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Grant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III,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Buffalo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University,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concerning: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“A </a:t>
            </a:r>
            <a:r>
              <a:rPr sz="1250" dirty="0">
                <a:latin typeface="Times New Roman"/>
                <a:cs typeface="Times New Roman"/>
              </a:rPr>
              <a:t>new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explanation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climate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stochastic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resonance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phenomenon...amplifying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weak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signal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of </a:t>
            </a:r>
            <a:r>
              <a:rPr sz="1250" dirty="0">
                <a:latin typeface="Times New Roman"/>
                <a:cs typeface="Times New Roman"/>
              </a:rPr>
              <a:t>Milankovich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cycles”,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“...triggered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by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small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impacts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every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ca.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10.000 years…”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(Bujatti- </a:t>
            </a:r>
            <a:r>
              <a:rPr sz="1250" dirty="0">
                <a:latin typeface="Times New Roman"/>
                <a:cs typeface="Times New Roman"/>
              </a:rPr>
              <a:t>Narbeshuber,1997b)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into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potentially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“totally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new”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(=“Holocene”)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climate-regime.</a:t>
            </a:r>
            <a:r>
              <a:rPr sz="1250" spc="8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Expanding </a:t>
            </a:r>
            <a:r>
              <a:rPr sz="1250" dirty="0">
                <a:latin typeface="Times New Roman"/>
                <a:cs typeface="Times New Roman"/>
              </a:rPr>
              <a:t>“… the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hypothesis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that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continental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Koefels-comet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ice-impact,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from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mainly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oceanic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KISS</a:t>
            </a:r>
            <a:r>
              <a:rPr sz="1250" spc="50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at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Pleistocene/Holocene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boundary,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associated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global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warming…”</a:t>
            </a:r>
            <a:r>
              <a:rPr sz="1250" spc="35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(Bujatti- </a:t>
            </a:r>
            <a:r>
              <a:rPr sz="1250" dirty="0">
                <a:latin typeface="Times New Roman"/>
                <a:cs typeface="Times New Roman"/>
              </a:rPr>
              <a:t>Narbeshuber,Hoogewerff,1995),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letter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provided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about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genesis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U.S.-</a:t>
            </a:r>
            <a:r>
              <a:rPr sz="1250" dirty="0">
                <a:latin typeface="Times New Roman"/>
                <a:cs typeface="Times New Roman"/>
              </a:rPr>
              <a:t>Carolina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Bays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(CBs)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following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conclusive P/H-impact-</a:t>
            </a:r>
            <a:r>
              <a:rPr sz="1250" spc="-10" dirty="0">
                <a:latin typeface="Times New Roman"/>
                <a:cs typeface="Times New Roman"/>
              </a:rPr>
              <a:t>evidence:</a:t>
            </a:r>
            <a:endParaRPr sz="1250">
              <a:latin typeface="Times New Roman"/>
              <a:cs typeface="Times New Roman"/>
            </a:endParaRPr>
          </a:p>
          <a:p>
            <a:pPr marL="12700" marR="310515">
              <a:lnSpc>
                <a:spcPct val="152000"/>
              </a:lnSpc>
              <a:spcBef>
                <a:spcPts val="61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500.000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LIDAR-CBs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were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geo-physically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explained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“paleo-seismic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impact- </a:t>
            </a:r>
            <a:r>
              <a:rPr sz="1250" dirty="0">
                <a:latin typeface="Times New Roman"/>
                <a:cs typeface="Times New Roman"/>
              </a:rPr>
              <a:t>seismic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liquefaction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features”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</a:t>
            </a:r>
            <a:r>
              <a:rPr sz="1250" spc="-10" dirty="0">
                <a:latin typeface="Times New Roman"/>
                <a:cs typeface="Times New Roman"/>
              </a:rPr>
              <a:t>Narbeshuber,1997b).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73" y="776673"/>
            <a:ext cx="6265545" cy="8915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1400"/>
              </a:lnSpc>
              <a:spcBef>
                <a:spcPts val="9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4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CBs-</a:t>
            </a:r>
            <a:r>
              <a:rPr sz="1250" dirty="0">
                <a:latin typeface="Times New Roman"/>
                <a:cs typeface="Times New Roman"/>
              </a:rPr>
              <a:t>ice-meteorite-craters,</a:t>
            </a:r>
            <a:r>
              <a:rPr sz="1250" spc="9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were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paradigmatically-relevant-dated</a:t>
            </a:r>
            <a:r>
              <a:rPr sz="1250" spc="9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12.850calBP,</a:t>
            </a:r>
            <a:r>
              <a:rPr sz="1250" spc="500" dirty="0">
                <a:latin typeface="Times New Roman"/>
                <a:cs typeface="Times New Roman"/>
              </a:rPr>
              <a:t>  </a:t>
            </a:r>
            <a:r>
              <a:rPr sz="1250" dirty="0">
                <a:latin typeface="Times New Roman"/>
                <a:cs typeface="Times New Roman"/>
              </a:rPr>
              <a:t>using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GRIP-borehole-</a:t>
            </a:r>
            <a:r>
              <a:rPr sz="1250" spc="-10" dirty="0">
                <a:latin typeface="Times New Roman"/>
                <a:cs typeface="Times New Roman"/>
              </a:rPr>
              <a:t>KISS-</a:t>
            </a:r>
            <a:r>
              <a:rPr sz="1250" dirty="0">
                <a:latin typeface="Times New Roman"/>
                <a:cs typeface="Times New Roman"/>
              </a:rPr>
              <a:t>event-stratigraphy-calibration</a:t>
            </a:r>
            <a:r>
              <a:rPr sz="1250" spc="1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for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C14-(Laacher-See-Eruption)-</a:t>
            </a:r>
            <a:r>
              <a:rPr sz="1250" spc="-20" dirty="0">
                <a:latin typeface="Times New Roman"/>
                <a:cs typeface="Times New Roman"/>
              </a:rPr>
              <a:t>LSE- </a:t>
            </a:r>
            <a:r>
              <a:rPr sz="1250" dirty="0">
                <a:latin typeface="Times New Roman"/>
                <a:cs typeface="Times New Roman"/>
              </a:rPr>
              <a:t>volcanism-unstratified-sand-intercalated-tephra-dates</a:t>
            </a:r>
            <a:r>
              <a:rPr sz="1250" spc="1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(Hajdas,Zolitschka,1995)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</a:t>
            </a:r>
            <a:r>
              <a:rPr sz="1250" spc="9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CBs-KISS- </a:t>
            </a:r>
            <a:r>
              <a:rPr sz="1250" dirty="0">
                <a:latin typeface="Times New Roman"/>
                <a:cs typeface="Times New Roman"/>
              </a:rPr>
              <a:t>impact-proxy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(Bujatti-Narbeshuber,1997a,b):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“They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include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Sand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Craters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Gulf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Coastal </a:t>
            </a:r>
            <a:r>
              <a:rPr sz="1250" dirty="0">
                <a:latin typeface="Times New Roman"/>
                <a:cs typeface="Times New Roman"/>
              </a:rPr>
              <a:t>Plain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clastic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Sediments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and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are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first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evidence for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late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Pleistocene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Impact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event.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Dated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by</a:t>
            </a:r>
            <a:r>
              <a:rPr sz="1250" spc="50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at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11.300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BP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14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or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12.850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BP (1950)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calendar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years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(see enclosed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abstract,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Bujatti- </a:t>
            </a:r>
            <a:r>
              <a:rPr sz="1250" dirty="0">
                <a:latin typeface="Times New Roman"/>
                <a:cs typeface="Times New Roman"/>
              </a:rPr>
              <a:t>Narbeshuber,1997a)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talk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promoting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this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interpretation.…It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combines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nicely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Bailey </a:t>
            </a:r>
            <a:r>
              <a:rPr sz="1250" dirty="0">
                <a:latin typeface="Times New Roman"/>
                <a:cs typeface="Times New Roman"/>
              </a:rPr>
              <a:t>(Nature,1944,154: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Meteorites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or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Springs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Geological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agents?)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old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impact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associated </a:t>
            </a:r>
            <a:r>
              <a:rPr sz="1250" dirty="0">
                <a:latin typeface="Times New Roman"/>
                <a:cs typeface="Times New Roman"/>
              </a:rPr>
              <a:t>meteoritic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interpretations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albeit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unexpected</a:t>
            </a:r>
            <a:r>
              <a:rPr sz="1250" spc="-2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way.”</a:t>
            </a:r>
            <a:endParaRPr sz="1250">
              <a:latin typeface="Times New Roman"/>
              <a:cs typeface="Times New Roman"/>
            </a:endParaRPr>
          </a:p>
          <a:p>
            <a:pPr marL="12700" marR="90170">
              <a:lnSpc>
                <a:spcPct val="151400"/>
              </a:lnSpc>
              <a:spcBef>
                <a:spcPts val="620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20" dirty="0">
                <a:latin typeface="Times New Roman"/>
                <a:cs typeface="Times New Roman"/>
              </a:rPr>
              <a:t> </a:t>
            </a:r>
            <a:r>
              <a:rPr sz="1250" b="1" dirty="0">
                <a:latin typeface="Times New Roman"/>
                <a:cs typeface="Times New Roman"/>
              </a:rPr>
              <a:t>evidence</a:t>
            </a:r>
            <a:r>
              <a:rPr sz="1250" b="1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are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“old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impact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associated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meteoritic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interpretations”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word </a:t>
            </a:r>
            <a:r>
              <a:rPr sz="1250" dirty="0">
                <a:latin typeface="Times New Roman"/>
                <a:cs typeface="Times New Roman"/>
              </a:rPr>
              <a:t>“meteorite”.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Ancient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Greek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etymology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meteoros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(=raised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from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ground), from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airein</a:t>
            </a:r>
            <a:r>
              <a:rPr sz="1250" spc="360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(=to </a:t>
            </a:r>
            <a:r>
              <a:rPr sz="1250" dirty="0">
                <a:latin typeface="Times New Roman"/>
                <a:cs typeface="Times New Roman"/>
              </a:rPr>
              <a:t>raise),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meta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(=higher-beyond),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preserves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eye-</a:t>
            </a:r>
            <a:r>
              <a:rPr sz="1250" dirty="0">
                <a:latin typeface="Times New Roman"/>
                <a:cs typeface="Times New Roman"/>
              </a:rPr>
              <a:t>witness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account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“continental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Koefels- </a:t>
            </a:r>
            <a:r>
              <a:rPr sz="1250" dirty="0">
                <a:latin typeface="Times New Roman"/>
                <a:cs typeface="Times New Roman"/>
              </a:rPr>
              <a:t>comet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ice-impact”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meteorites,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“albeit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unexpected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way”,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raised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from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ground,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higher- </a:t>
            </a:r>
            <a:r>
              <a:rPr sz="1250" dirty="0">
                <a:latin typeface="Times New Roman"/>
                <a:cs typeface="Times New Roman"/>
              </a:rPr>
              <a:t>beyond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earth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atmosphere,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before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hitting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“Gulf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Coastal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Plain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clastic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Sediments”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(Bujatti- Narbeshuber,1997b).</a:t>
            </a:r>
            <a:endParaRPr sz="1250">
              <a:latin typeface="Times New Roman"/>
              <a:cs typeface="Times New Roman"/>
            </a:endParaRPr>
          </a:p>
          <a:p>
            <a:pPr marL="12700" marR="141605">
              <a:lnSpc>
                <a:spcPct val="151200"/>
              </a:lnSpc>
              <a:spcBef>
                <a:spcPts val="63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CBs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on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Gulf-coastal-Plain-Sites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(GPS)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falsify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Eugen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Shoemaker`s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“glaciological- </a:t>
            </a:r>
            <a:r>
              <a:rPr sz="1250" dirty="0">
                <a:latin typeface="Times New Roman"/>
                <a:cs typeface="Times New Roman"/>
              </a:rPr>
              <a:t>features”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as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CBs-</a:t>
            </a:r>
            <a:r>
              <a:rPr sz="1250" dirty="0">
                <a:latin typeface="Times New Roman"/>
                <a:cs typeface="Times New Roman"/>
              </a:rPr>
              <a:t>permafrost-thermokarst-lake-hypothesis</a:t>
            </a:r>
            <a:r>
              <a:rPr sz="1250" spc="1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</a:t>
            </a:r>
            <a:r>
              <a:rPr sz="1250" spc="-10" dirty="0">
                <a:latin typeface="Times New Roman"/>
                <a:cs typeface="Times New Roman"/>
              </a:rPr>
              <a:t>Narbeshuber,1997b).</a:t>
            </a:r>
            <a:endParaRPr sz="1250">
              <a:latin typeface="Times New Roman"/>
              <a:cs typeface="Times New Roman"/>
            </a:endParaRPr>
          </a:p>
          <a:p>
            <a:pPr marL="12700" marR="130810">
              <a:lnSpc>
                <a:spcPct val="151400"/>
              </a:lnSpc>
              <a:spcBef>
                <a:spcPts val="63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500.000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CBs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provide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mathematical-elliptical-circular-conical-</a:t>
            </a:r>
            <a:r>
              <a:rPr sz="1250" spc="-10" dirty="0">
                <a:latin typeface="Times New Roman"/>
                <a:cs typeface="Times New Roman"/>
              </a:rPr>
              <a:t>sections </a:t>
            </a:r>
            <a:r>
              <a:rPr sz="1250" dirty="0">
                <a:latin typeface="Times New Roman"/>
                <a:cs typeface="Times New Roman"/>
              </a:rPr>
              <a:t>(Melton&amp;Shriver,1933;Muck,1976;Zamora,2015)</a:t>
            </a:r>
            <a:r>
              <a:rPr sz="1250" spc="11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1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major-axes-non-</a:t>
            </a:r>
            <a:r>
              <a:rPr sz="1250" spc="-10" dirty="0">
                <a:latin typeface="Times New Roman"/>
                <a:cs typeface="Times New Roman"/>
              </a:rPr>
              <a:t>randomly-converging </a:t>
            </a:r>
            <a:r>
              <a:rPr sz="1250" dirty="0">
                <a:latin typeface="Times New Roman"/>
                <a:cs typeface="Times New Roman"/>
              </a:rPr>
              <a:t>(Davias&amp;Gilbride,2012;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Svenson,2023)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towards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“continental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Koefels-comet-ice-</a:t>
            </a:r>
            <a:r>
              <a:rPr sz="1250" spc="-10" dirty="0">
                <a:latin typeface="Times New Roman"/>
                <a:cs typeface="Times New Roman"/>
              </a:rPr>
              <a:t>impact” </a:t>
            </a:r>
            <a:r>
              <a:rPr sz="1250" dirty="0">
                <a:latin typeface="Times New Roman"/>
                <a:cs typeface="Times New Roman"/>
              </a:rPr>
              <a:t>(Bujatti-Narbeshuber,Hoogewerff,1995)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within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“terminal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Wisconsinian”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continental-ice-</a:t>
            </a:r>
            <a:r>
              <a:rPr sz="1250" spc="-10" dirty="0">
                <a:latin typeface="Times New Roman"/>
                <a:cs typeface="Times New Roman"/>
              </a:rPr>
              <a:t>sheet- </a:t>
            </a:r>
            <a:r>
              <a:rPr sz="1250" dirty="0">
                <a:latin typeface="Times New Roman"/>
                <a:cs typeface="Times New Roman"/>
              </a:rPr>
              <a:t>boundary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</a:t>
            </a:r>
            <a:r>
              <a:rPr sz="1250" spc="-10" dirty="0">
                <a:latin typeface="Times New Roman"/>
                <a:cs typeface="Times New Roman"/>
              </a:rPr>
              <a:t>Narbeshuber,1997a).</a:t>
            </a:r>
            <a:endParaRPr sz="1250">
              <a:latin typeface="Times New Roman"/>
              <a:cs typeface="Times New Roman"/>
            </a:endParaRPr>
          </a:p>
          <a:p>
            <a:pPr marL="12700" marR="41275">
              <a:lnSpc>
                <a:spcPct val="151400"/>
              </a:lnSpc>
              <a:spcBef>
                <a:spcPts val="63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500.000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CBs-</a:t>
            </a:r>
            <a:r>
              <a:rPr sz="1250" dirty="0">
                <a:latin typeface="Times New Roman"/>
                <a:cs typeface="Times New Roman"/>
              </a:rPr>
              <a:t>sand-impact-structures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molded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“Gulf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Coastal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Plain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clastic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sediments” </a:t>
            </a:r>
            <a:r>
              <a:rPr sz="1250" dirty="0">
                <a:latin typeface="Times New Roman"/>
                <a:cs typeface="Times New Roman"/>
              </a:rPr>
              <a:t>(Bujatti-Narbeshuber,1997b)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or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Atlantic-Coast-bleached-sand,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often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pure-silicate-</a:t>
            </a:r>
            <a:r>
              <a:rPr sz="1250" spc="-10" dirty="0">
                <a:latin typeface="Times New Roman"/>
                <a:cs typeface="Times New Roman"/>
              </a:rPr>
              <a:t>industrial- </a:t>
            </a:r>
            <a:r>
              <a:rPr sz="1250" dirty="0">
                <a:latin typeface="Times New Roman"/>
                <a:cs typeface="Times New Roman"/>
              </a:rPr>
              <a:t>white-glass-production-sand-“White-Mats”.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Type-</a:t>
            </a:r>
            <a:r>
              <a:rPr sz="1250" dirty="0">
                <a:latin typeface="Times New Roman"/>
                <a:cs typeface="Times New Roman"/>
              </a:rPr>
              <a:t>locality</a:t>
            </a:r>
            <a:r>
              <a:rPr sz="1250" spc="1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this</a:t>
            </a:r>
            <a:r>
              <a:rPr sz="1250" spc="10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CBs-fossil-</a:t>
            </a:r>
            <a:r>
              <a:rPr sz="1250" dirty="0">
                <a:latin typeface="Times New Roman"/>
                <a:cs typeface="Times New Roman"/>
              </a:rPr>
              <a:t>free-sand-</a:t>
            </a:r>
            <a:r>
              <a:rPr sz="1250" spc="-10" dirty="0">
                <a:latin typeface="Times New Roman"/>
                <a:cs typeface="Times New Roman"/>
              </a:rPr>
              <a:t>blanket- </a:t>
            </a:r>
            <a:r>
              <a:rPr sz="1250" dirty="0">
                <a:latin typeface="Times New Roman"/>
                <a:cs typeface="Times New Roman"/>
              </a:rPr>
              <a:t>horizon is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the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Goldsboro-Ridge-Enigma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(Daniels&amp;Gamble,1969,1970)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testifying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for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the </a:t>
            </a:r>
            <a:r>
              <a:rPr sz="1250" dirty="0">
                <a:latin typeface="Times New Roman"/>
                <a:cs typeface="Times New Roman"/>
              </a:rPr>
              <a:t>catastrophic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first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“mainly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oceanic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KISS”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(Bujatti-Narbeshuber,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Hoogewerff,1995;Bujatti- Narbeshuber,1997a).</a:t>
            </a:r>
            <a:endParaRPr sz="1250">
              <a:latin typeface="Times New Roman"/>
              <a:cs typeface="Times New Roman"/>
            </a:endParaRPr>
          </a:p>
          <a:p>
            <a:pPr marL="12700" marR="228600">
              <a:lnSpc>
                <a:spcPts val="1490"/>
              </a:lnSpc>
              <a:spcBef>
                <a:spcPts val="970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3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Paleolithic-Maps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proof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oceanic-</a:t>
            </a:r>
            <a:r>
              <a:rPr sz="1250" spc="-10" dirty="0">
                <a:latin typeface="Times New Roman"/>
                <a:cs typeface="Times New Roman"/>
              </a:rPr>
              <a:t>KISS-Mid-</a:t>
            </a:r>
            <a:r>
              <a:rPr sz="1250" dirty="0">
                <a:latin typeface="Times New Roman"/>
                <a:cs typeface="Times New Roman"/>
              </a:rPr>
              <a:t>Atlantic-Ridge&amp;Plateau-</a:t>
            </a:r>
            <a:r>
              <a:rPr sz="1250" spc="-10" dirty="0">
                <a:latin typeface="Times New Roman"/>
                <a:cs typeface="Times New Roman"/>
              </a:rPr>
              <a:t>Lowering- </a:t>
            </a:r>
            <a:r>
              <a:rPr sz="1250" dirty="0">
                <a:latin typeface="Times New Roman"/>
                <a:cs typeface="Times New Roman"/>
              </a:rPr>
              <a:t>Event-(MARPLE),</a:t>
            </a:r>
            <a:r>
              <a:rPr sz="1250" spc="8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9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(13.124calBP)-“White-Mats”-Atlantic-Ocean-</a:t>
            </a:r>
            <a:r>
              <a:rPr sz="1250" spc="-40" dirty="0">
                <a:latin typeface="Times New Roman"/>
                <a:cs typeface="Times New Roman"/>
              </a:rPr>
              <a:t>LST-</a:t>
            </a:r>
            <a:r>
              <a:rPr sz="1250" dirty="0">
                <a:latin typeface="Times New Roman"/>
                <a:cs typeface="Times New Roman"/>
              </a:rPr>
              <a:t>KISS-</a:t>
            </a:r>
            <a:r>
              <a:rPr sz="1250" spc="-10" dirty="0">
                <a:latin typeface="Times New Roman"/>
                <a:cs typeface="Times New Roman"/>
              </a:rPr>
              <a:t>boundary-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9681" y="1188292"/>
            <a:ext cx="5814695" cy="71856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2069">
              <a:lnSpc>
                <a:spcPct val="151500"/>
              </a:lnSpc>
              <a:spcBef>
                <a:spcPts val="90"/>
              </a:spcBef>
            </a:pPr>
            <a:r>
              <a:rPr sz="1250" dirty="0">
                <a:latin typeface="Times New Roman"/>
                <a:cs typeface="Times New Roman"/>
              </a:rPr>
              <a:t>horizon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(Bujatti-Narbeshuber,2002,2009,2022,2023).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274yrs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later,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(12.850yrsBP)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second </a:t>
            </a:r>
            <a:r>
              <a:rPr sz="1250" dirty="0">
                <a:latin typeface="Times New Roman"/>
                <a:cs typeface="Times New Roman"/>
              </a:rPr>
              <a:t>Continental-Ice-</a:t>
            </a:r>
            <a:r>
              <a:rPr sz="1250" spc="-10" dirty="0">
                <a:latin typeface="Times New Roman"/>
                <a:cs typeface="Times New Roman"/>
              </a:rPr>
              <a:t>CBs-</a:t>
            </a:r>
            <a:r>
              <a:rPr sz="1250" dirty="0">
                <a:latin typeface="Times New Roman"/>
                <a:cs typeface="Times New Roman"/>
              </a:rPr>
              <a:t>KISS,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caused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Younger-Dryas-YDT-2-Transition,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with </a:t>
            </a:r>
            <a:r>
              <a:rPr sz="1250" dirty="0">
                <a:latin typeface="Times New Roman"/>
                <a:cs typeface="Times New Roman"/>
              </a:rPr>
              <a:t>chronostratigraphic-</a:t>
            </a:r>
            <a:r>
              <a:rPr sz="1250" spc="-10" dirty="0">
                <a:latin typeface="Times New Roman"/>
                <a:cs typeface="Times New Roman"/>
              </a:rPr>
              <a:t>Pt-</a:t>
            </a:r>
            <a:r>
              <a:rPr sz="1250" dirty="0">
                <a:latin typeface="Times New Roman"/>
                <a:cs typeface="Times New Roman"/>
              </a:rPr>
              <a:t>peak-horizon,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followed</a:t>
            </a:r>
            <a:r>
              <a:rPr sz="1250" spc="8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by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(YDT-3)-“Black-</a:t>
            </a:r>
            <a:r>
              <a:rPr sz="1250" spc="-10" dirty="0">
                <a:latin typeface="Times New Roman"/>
                <a:cs typeface="Times New Roman"/>
              </a:rPr>
              <a:t>Mats” </a:t>
            </a:r>
            <a:r>
              <a:rPr sz="1250" dirty="0">
                <a:latin typeface="Times New Roman"/>
                <a:cs typeface="Times New Roman"/>
              </a:rPr>
              <a:t>(Moore,2017,2023;Hayes,2008;Bujatti-</a:t>
            </a:r>
            <a:r>
              <a:rPr sz="1250" spc="-10" dirty="0">
                <a:latin typeface="Times New Roman"/>
                <a:cs typeface="Times New Roman"/>
              </a:rPr>
              <a:t>Narbeshuber,2002,2009,2023).</a:t>
            </a:r>
            <a:endParaRPr sz="1250">
              <a:latin typeface="Times New Roman"/>
              <a:cs typeface="Times New Roman"/>
            </a:endParaRPr>
          </a:p>
          <a:p>
            <a:pPr marL="12700" marR="5080">
              <a:lnSpc>
                <a:spcPct val="151400"/>
              </a:lnSpc>
              <a:spcBef>
                <a:spcPts val="625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North-American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“upper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bleached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sand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A2-horizon”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(Daniels&amp;Gamble,1972) </a:t>
            </a:r>
            <a:r>
              <a:rPr sz="1250" dirty="0">
                <a:latin typeface="Times New Roman"/>
                <a:cs typeface="Times New Roman"/>
              </a:rPr>
              <a:t>and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North-European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“bleached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sand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layer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below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Usselo-Finow-horizon”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(van </a:t>
            </a:r>
            <a:r>
              <a:rPr sz="1250" dirty="0">
                <a:latin typeface="Times New Roman"/>
                <a:cs typeface="Times New Roman"/>
              </a:rPr>
              <a:t>Hoesel,2014;Andronikov,2016;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Bazelmans,2021;Heuberger,1968;Kusch,2009,</a:t>
            </a:r>
            <a:r>
              <a:rPr sz="1250" spc="500" dirty="0">
                <a:latin typeface="Times New Roman"/>
                <a:cs typeface="Times New Roman"/>
              </a:rPr>
              <a:t>  </a:t>
            </a:r>
            <a:r>
              <a:rPr sz="1250" dirty="0">
                <a:latin typeface="Times New Roman"/>
                <a:cs typeface="Times New Roman"/>
              </a:rPr>
              <a:t>2014,2022)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furthermore</a:t>
            </a:r>
            <a:r>
              <a:rPr sz="1250" spc="10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require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13.124calBP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Atlantic-Ocean-</a:t>
            </a:r>
            <a:r>
              <a:rPr sz="1250" spc="-10" dirty="0">
                <a:latin typeface="Times New Roman"/>
                <a:cs typeface="Times New Roman"/>
              </a:rPr>
              <a:t>LST-</a:t>
            </a:r>
            <a:r>
              <a:rPr sz="1250" dirty="0">
                <a:latin typeface="Times New Roman"/>
                <a:cs typeface="Times New Roman"/>
              </a:rPr>
              <a:t>KISS-</a:t>
            </a:r>
            <a:r>
              <a:rPr sz="1250" spc="-10" dirty="0">
                <a:latin typeface="Times New Roman"/>
                <a:cs typeface="Times New Roman"/>
              </a:rPr>
              <a:t>MARPLE- </a:t>
            </a:r>
            <a:r>
              <a:rPr sz="1250" dirty="0">
                <a:latin typeface="Times New Roman"/>
                <a:cs typeface="Times New Roman"/>
              </a:rPr>
              <a:t>catastrophic-aeolian-transport</a:t>
            </a:r>
            <a:r>
              <a:rPr sz="1250" spc="10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submarine-explosive-</a:t>
            </a:r>
            <a:r>
              <a:rPr sz="1250" spc="-10" dirty="0">
                <a:latin typeface="Times New Roman"/>
                <a:cs typeface="Times New Roman"/>
              </a:rPr>
              <a:t>magmatism-</a:t>
            </a:r>
            <a:r>
              <a:rPr sz="1250" dirty="0">
                <a:latin typeface="Times New Roman"/>
                <a:cs typeface="Times New Roman"/>
              </a:rPr>
              <a:t>silicates,</a:t>
            </a:r>
            <a:r>
              <a:rPr sz="1250" spc="15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seafloor- </a:t>
            </a:r>
            <a:r>
              <a:rPr sz="1250" dirty="0">
                <a:latin typeface="Times New Roman"/>
                <a:cs typeface="Times New Roman"/>
              </a:rPr>
              <a:t>carbonates,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volcanic-ash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and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sea-water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huge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strato-</a:t>
            </a:r>
            <a:r>
              <a:rPr sz="1250" spc="-10" dirty="0">
                <a:latin typeface="Times New Roman"/>
                <a:cs typeface="Times New Roman"/>
              </a:rPr>
              <a:t>meso-</a:t>
            </a:r>
            <a:r>
              <a:rPr sz="1250" dirty="0">
                <a:latin typeface="Times New Roman"/>
                <a:cs typeface="Times New Roman"/>
              </a:rPr>
              <a:t>spheric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overheated-</a:t>
            </a:r>
            <a:r>
              <a:rPr sz="1250" spc="-10" dirty="0">
                <a:latin typeface="Times New Roman"/>
                <a:cs typeface="Times New Roman"/>
              </a:rPr>
              <a:t>steam- </a:t>
            </a:r>
            <a:r>
              <a:rPr sz="1250" dirty="0">
                <a:latin typeface="Times New Roman"/>
                <a:cs typeface="Times New Roman"/>
              </a:rPr>
              <a:t>plume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(Bujatti-Narbeshuber,2023).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It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divides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Inter-Aleroed-Cold-Period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(IACP)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into </a:t>
            </a:r>
            <a:r>
              <a:rPr sz="1250" dirty="0">
                <a:latin typeface="Times New Roman"/>
                <a:cs typeface="Times New Roman"/>
              </a:rPr>
              <a:t>Gerzensee-Cooling-Killarney-Oszillation-P/H-boundary-chronozones</a:t>
            </a:r>
            <a:r>
              <a:rPr sz="1250" spc="1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(GECKO-1,-2)</a:t>
            </a:r>
            <a:r>
              <a:rPr sz="1250" spc="114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of </a:t>
            </a:r>
            <a:r>
              <a:rPr sz="1250" dirty="0">
                <a:latin typeface="Times New Roman"/>
                <a:cs typeface="Times New Roman"/>
              </a:rPr>
              <a:t>Older-Lilium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(superbum),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Younger-Lilium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(pyrophilum=fire-affine)</a:t>
            </a:r>
            <a:r>
              <a:rPr sz="1250" spc="9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manifesting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P/H- </a:t>
            </a:r>
            <a:r>
              <a:rPr sz="1250" dirty="0">
                <a:latin typeface="Times New Roman"/>
                <a:cs typeface="Times New Roman"/>
              </a:rPr>
              <a:t>boundary-speciation-event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edaphically-highly-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specialized,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Sandhills-</a:t>
            </a:r>
            <a:r>
              <a:rPr sz="1250" spc="-20" dirty="0">
                <a:latin typeface="Times New Roman"/>
                <a:cs typeface="Times New Roman"/>
              </a:rPr>
              <a:t>lily </a:t>
            </a:r>
            <a:r>
              <a:rPr sz="1250" spc="-10" dirty="0">
                <a:latin typeface="Times New Roman"/>
                <a:cs typeface="Times New Roman"/>
              </a:rPr>
              <a:t>(Douglas,2011).</a:t>
            </a:r>
            <a:endParaRPr sz="1250">
              <a:latin typeface="Times New Roman"/>
              <a:cs typeface="Times New Roman"/>
            </a:endParaRPr>
          </a:p>
          <a:p>
            <a:pPr marL="12700" marR="133350">
              <a:lnSpc>
                <a:spcPct val="151400"/>
              </a:lnSpc>
              <a:spcBef>
                <a:spcPts val="630"/>
              </a:spcBef>
            </a:pPr>
            <a:r>
              <a:rPr sz="1250" b="1" dirty="0">
                <a:latin typeface="Times New Roman"/>
                <a:cs typeface="Times New Roman"/>
              </a:rPr>
              <a:t>Undeniable</a:t>
            </a:r>
            <a:r>
              <a:rPr sz="1250" b="1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30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times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wildfire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increase,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13.200BP, with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Rancholabrean </a:t>
            </a:r>
            <a:r>
              <a:rPr sz="1250" spc="-10" dirty="0">
                <a:latin typeface="Times New Roman"/>
                <a:cs typeface="Times New Roman"/>
              </a:rPr>
              <a:t>megafauna </a:t>
            </a:r>
            <a:r>
              <a:rPr sz="1250" dirty="0">
                <a:latin typeface="Times New Roman"/>
                <a:cs typeface="Times New Roman"/>
              </a:rPr>
              <a:t>extinction</a:t>
            </a:r>
            <a:r>
              <a:rPr sz="1250" spc="11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(O`Keefe,Science,381,2023)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requires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LST-KISS-MARPLE-consideration. </a:t>
            </a:r>
            <a:r>
              <a:rPr sz="1250" dirty="0">
                <a:latin typeface="Times New Roman"/>
                <a:cs typeface="Times New Roman"/>
              </a:rPr>
              <a:t>Associated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P/H-</a:t>
            </a:r>
            <a:r>
              <a:rPr sz="1250" dirty="0">
                <a:latin typeface="Times New Roman"/>
                <a:cs typeface="Times New Roman"/>
              </a:rPr>
              <a:t>silicate-bleached-sand-Euro-American-horizon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with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GECKO-2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marine- </a:t>
            </a:r>
            <a:r>
              <a:rPr sz="1250" dirty="0">
                <a:latin typeface="Times New Roman"/>
                <a:cs typeface="Times New Roman"/>
              </a:rPr>
              <a:t>atmospheric-cooling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is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reminiscent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K-Pg-boundary-impact-generated-plume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0,8- </a:t>
            </a:r>
            <a:r>
              <a:rPr sz="1250" dirty="0">
                <a:latin typeface="Times New Roman"/>
                <a:cs typeface="Times New Roman"/>
              </a:rPr>
              <a:t>8,0-micrometre-sized-silicate-dust-horizon-impactite,</a:t>
            </a:r>
            <a:r>
              <a:rPr sz="1250" spc="1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generating</a:t>
            </a:r>
            <a:r>
              <a:rPr sz="1250" spc="9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K/Pg-impact-</a:t>
            </a:r>
            <a:r>
              <a:rPr sz="1250" spc="-10" dirty="0">
                <a:latin typeface="Times New Roman"/>
                <a:cs typeface="Times New Roman"/>
              </a:rPr>
              <a:t>winter </a:t>
            </a:r>
            <a:r>
              <a:rPr sz="1250" dirty="0">
                <a:latin typeface="Times New Roman"/>
                <a:cs typeface="Times New Roman"/>
              </a:rPr>
              <a:t>(C.B.Senel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et.al.,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Nature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Geoscience,</a:t>
            </a:r>
            <a:r>
              <a:rPr sz="1250" spc="-10" dirty="0">
                <a:latin typeface="Times New Roman"/>
                <a:cs typeface="Times New Roman"/>
              </a:rPr>
              <a:t> 2023).</a:t>
            </a:r>
            <a:endParaRPr sz="1250">
              <a:latin typeface="Times New Roman"/>
              <a:cs typeface="Times New Roman"/>
            </a:endParaRPr>
          </a:p>
          <a:p>
            <a:pPr marL="12700" marR="155575">
              <a:lnSpc>
                <a:spcPct val="151200"/>
              </a:lnSpc>
              <a:spcBef>
                <a:spcPts val="635"/>
              </a:spcBef>
            </a:pPr>
            <a:r>
              <a:rPr sz="1250" dirty="0">
                <a:latin typeface="Times New Roman"/>
                <a:cs typeface="Times New Roman"/>
              </a:rPr>
              <a:t>Bujatti-Narbeshuber,M.,Hoogewerff,J.A:Journal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of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Paleopathology,7,2,1995(1996). </a:t>
            </a:r>
            <a:r>
              <a:rPr sz="1250" dirty="0">
                <a:latin typeface="Times New Roman"/>
                <a:cs typeface="Times New Roman"/>
              </a:rPr>
              <a:t>Iridium,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Rare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Earth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Elements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and the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Koefels-</a:t>
            </a:r>
            <a:r>
              <a:rPr sz="1250" spc="-10" dirty="0">
                <a:latin typeface="Times New Roman"/>
                <a:cs typeface="Times New Roman"/>
              </a:rPr>
              <a:t>Comet-</a:t>
            </a:r>
            <a:r>
              <a:rPr sz="1250" dirty="0">
                <a:latin typeface="Times New Roman"/>
                <a:cs typeface="Times New Roman"/>
              </a:rPr>
              <a:t>Impact-Series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Scenario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(KISS)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of </a:t>
            </a:r>
            <a:r>
              <a:rPr sz="1250" dirty="0">
                <a:latin typeface="Times New Roman"/>
                <a:cs typeface="Times New Roman"/>
              </a:rPr>
              <a:t>Mass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Extinction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and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Neolithic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Paleopathology.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227" y="535287"/>
            <a:ext cx="6613525" cy="89154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400" dirty="0">
                <a:latin typeface="Arial"/>
                <a:cs typeface="Arial"/>
              </a:rPr>
              <a:t>EGU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General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Assembly,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Vienna,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  <a:p>
            <a:pPr marL="12700" marR="72390">
              <a:lnSpc>
                <a:spcPct val="108600"/>
              </a:lnSpc>
              <a:spcBef>
                <a:spcPts val="620"/>
              </a:spcBef>
            </a:pP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/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(P/H)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Boundary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Oceanic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Koefels-comet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Series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(KISS)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12.850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yrs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BP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Global-warming Threshold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Triad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(GTT)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IV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400" dirty="0">
                <a:latin typeface="Arial"/>
                <a:cs typeface="Arial"/>
              </a:rPr>
              <a:t>M.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Bujatti-</a:t>
            </a:r>
            <a:r>
              <a:rPr sz="1400" spc="-10" dirty="0">
                <a:latin typeface="Arial"/>
                <a:cs typeface="Arial"/>
              </a:rPr>
              <a:t>Narbeshuber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400" dirty="0">
                <a:latin typeface="Arial"/>
                <a:cs typeface="Arial"/>
              </a:rPr>
              <a:t>Intradom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Beratungsgesellschaft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m.b.H.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Wien,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Austria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  <a:hlinkClick r:id="rId2"/>
              </a:rPr>
              <a:t>(dr.bujatti@gmx.at)</a:t>
            </a:r>
            <a:endParaRPr sz="1400">
              <a:latin typeface="Arial"/>
              <a:cs typeface="Arial"/>
            </a:endParaRPr>
          </a:p>
          <a:p>
            <a:pPr marL="12700" marR="13335">
              <a:lnSpc>
                <a:spcPct val="108400"/>
              </a:lnSpc>
              <a:spcBef>
                <a:spcPts val="625"/>
              </a:spcBef>
            </a:pP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Pleistocene/Holocene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(P/H)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boundary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most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obvious,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definitely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latest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most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undisputed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Real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Change-Transition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(RCC-</a:t>
            </a:r>
            <a:r>
              <a:rPr sz="1400" spc="-25" dirty="0">
                <a:latin typeface="Arial"/>
                <a:cs typeface="Arial"/>
              </a:rPr>
              <a:t>T) </a:t>
            </a:r>
            <a:r>
              <a:rPr sz="1400" dirty="0">
                <a:latin typeface="Arial"/>
                <a:cs typeface="Arial"/>
              </a:rPr>
              <a:t>into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definitely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regime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Holocene.</a:t>
            </a:r>
            <a:r>
              <a:rPr sz="1400" spc="43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always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changing,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there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different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levels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change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illustrated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this </a:t>
            </a:r>
            <a:r>
              <a:rPr sz="1400" dirty="0">
                <a:latin typeface="Arial"/>
                <a:cs typeface="Arial"/>
              </a:rPr>
              <a:t>latest,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very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dynamic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“totally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new”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aera.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aptly </a:t>
            </a:r>
            <a:r>
              <a:rPr sz="1400" dirty="0">
                <a:latin typeface="Arial"/>
                <a:cs typeface="Arial"/>
              </a:rPr>
              <a:t>named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ancient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Greek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Paul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Gervais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(1850)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RCC-Transition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P/H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boundary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both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necessary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 sufficient,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clearly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discern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climate </a:t>
            </a:r>
            <a:r>
              <a:rPr sz="1400" dirty="0">
                <a:latin typeface="Arial"/>
                <a:cs typeface="Arial"/>
              </a:rPr>
              <a:t>change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(CC)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within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regime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Transition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into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climate </a:t>
            </a:r>
            <a:r>
              <a:rPr sz="1400" dirty="0">
                <a:latin typeface="Arial"/>
                <a:cs typeface="Arial"/>
              </a:rPr>
              <a:t>regime.</a:t>
            </a:r>
            <a:r>
              <a:rPr sz="1400" spc="4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exemplified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here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CC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between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stadials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interstadials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through </a:t>
            </a:r>
            <a:r>
              <a:rPr sz="1400" dirty="0">
                <a:latin typeface="Arial"/>
                <a:cs typeface="Arial"/>
              </a:rPr>
              <a:t>critical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oscillations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ice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age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“totally </a:t>
            </a:r>
            <a:r>
              <a:rPr sz="1400" dirty="0">
                <a:latin typeface="Arial"/>
                <a:cs typeface="Arial"/>
              </a:rPr>
              <a:t>new”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warm-age,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regime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damped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oscillations.</a:t>
            </a:r>
            <a:r>
              <a:rPr sz="1400" spc="3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After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Transition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regime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again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characterized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climate </a:t>
            </a:r>
            <a:r>
              <a:rPr sz="1400" dirty="0">
                <a:latin typeface="Arial"/>
                <a:cs typeface="Arial"/>
              </a:rPr>
              <a:t>change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now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having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characteristic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form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damped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oscillations.</a:t>
            </a:r>
            <a:r>
              <a:rPr sz="1400" spc="47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It </a:t>
            </a:r>
            <a:r>
              <a:rPr sz="1400" dirty="0">
                <a:latin typeface="Arial"/>
                <a:cs typeface="Arial"/>
              </a:rPr>
              <a:t>also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common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sense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computation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fairly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predictable </a:t>
            </a:r>
            <a:r>
              <a:rPr sz="1400" dirty="0">
                <a:latin typeface="Arial"/>
                <a:cs typeface="Arial"/>
              </a:rPr>
              <a:t>characteristic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long-term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trajectory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Cosmogenic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Anthropogenic </a:t>
            </a:r>
            <a:r>
              <a:rPr sz="1400" dirty="0">
                <a:latin typeface="Arial"/>
                <a:cs typeface="Arial"/>
              </a:rPr>
              <a:t>Greenhouse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Event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(CAGE).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trajectory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lies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beyond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glaciation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threshold </a:t>
            </a:r>
            <a:r>
              <a:rPr sz="1400" dirty="0">
                <a:latin typeface="Arial"/>
                <a:cs typeface="Arial"/>
              </a:rPr>
              <a:t>causing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albedo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loss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further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global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warming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prediction.</a:t>
            </a:r>
            <a:endParaRPr sz="1400">
              <a:latin typeface="Arial"/>
              <a:cs typeface="Arial"/>
            </a:endParaRPr>
          </a:p>
          <a:p>
            <a:pPr marL="12700" marR="84455">
              <a:lnSpc>
                <a:spcPct val="108400"/>
              </a:lnSpc>
              <a:spcBef>
                <a:spcPts val="640"/>
              </a:spcBef>
            </a:pPr>
            <a:r>
              <a:rPr sz="1400" spc="-45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improve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predictability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beginning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redefined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shifting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 </a:t>
            </a:r>
            <a:r>
              <a:rPr sz="1400" spc="-10" dirty="0">
                <a:latin typeface="Arial"/>
                <a:cs typeface="Arial"/>
              </a:rPr>
              <a:t>Younger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Dryas,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now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seen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boundary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condition </a:t>
            </a:r>
            <a:r>
              <a:rPr sz="1400" dirty="0">
                <a:latin typeface="Arial"/>
                <a:cs typeface="Arial"/>
              </a:rPr>
              <a:t>only,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initial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condition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start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RCC-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defining </a:t>
            </a:r>
            <a:r>
              <a:rPr sz="1400" dirty="0">
                <a:latin typeface="Arial"/>
                <a:cs typeface="Arial"/>
              </a:rPr>
              <a:t>primary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event,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namely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/Holocene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boundary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Koefels-comet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Impact </a:t>
            </a:r>
            <a:r>
              <a:rPr sz="1400" dirty="0">
                <a:latin typeface="Arial"/>
                <a:cs typeface="Arial"/>
              </a:rPr>
              <a:t>Series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(KISS)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multiple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oceanic-water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continental-glacier-</a:t>
            </a:r>
            <a:r>
              <a:rPr sz="1400" spc="-25" dirty="0">
                <a:latin typeface="Arial"/>
                <a:cs typeface="Arial"/>
              </a:rPr>
              <a:t>ice </a:t>
            </a:r>
            <a:r>
              <a:rPr sz="1400" dirty="0">
                <a:latin typeface="Arial"/>
                <a:cs typeface="Arial"/>
              </a:rPr>
              <a:t>impacts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(Bujatti-Narbeshuber,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1995(1996).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8500"/>
              </a:lnSpc>
              <a:spcBef>
                <a:spcPts val="625"/>
              </a:spcBef>
            </a:pPr>
            <a:r>
              <a:rPr sz="1400" dirty="0">
                <a:latin typeface="Arial"/>
                <a:cs typeface="Arial"/>
              </a:rPr>
              <a:t>KISS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now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seen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primary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event,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initiating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secondary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global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warming </a:t>
            </a:r>
            <a:r>
              <a:rPr sz="1400" dirty="0">
                <a:latin typeface="Arial"/>
                <a:cs typeface="Arial"/>
              </a:rPr>
              <a:t>characteristic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removing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mid-Atlantic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geomorphological </a:t>
            </a:r>
            <a:r>
              <a:rPr sz="1400" dirty="0">
                <a:latin typeface="Arial"/>
                <a:cs typeface="Arial"/>
              </a:rPr>
              <a:t>threshold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AMOC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equatorial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heat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raising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stratospheric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cooling </a:t>
            </a:r>
            <a:r>
              <a:rPr sz="1400" dirty="0">
                <a:latin typeface="Arial"/>
                <a:cs typeface="Arial"/>
              </a:rPr>
              <a:t>through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overheated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water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steam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plumes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through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water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greenhouse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gas,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all </a:t>
            </a:r>
            <a:r>
              <a:rPr sz="1400" dirty="0">
                <a:latin typeface="Arial"/>
                <a:cs typeface="Arial"/>
              </a:rPr>
              <a:t>three</a:t>
            </a:r>
            <a:r>
              <a:rPr sz="1400" spc="4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lifting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term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regime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beyond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glaciation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threshold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thus </a:t>
            </a:r>
            <a:r>
              <a:rPr sz="1400" dirty="0">
                <a:latin typeface="Arial"/>
                <a:cs typeface="Arial"/>
              </a:rPr>
              <a:t>solving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energy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paradox,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necessary,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equally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dramatic Younger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Dryas </a:t>
            </a:r>
            <a:r>
              <a:rPr sz="1400" dirty="0">
                <a:latin typeface="Arial"/>
                <a:cs typeface="Arial"/>
              </a:rPr>
              <a:t>cooling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(tertiary)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oscillation,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feedback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necessity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process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(Bujatti- </a:t>
            </a:r>
            <a:r>
              <a:rPr sz="1400" dirty="0">
                <a:latin typeface="Arial"/>
                <a:cs typeface="Arial"/>
              </a:rPr>
              <a:t>Narbeshuber,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2023).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9542" y="591741"/>
            <a:ext cx="6421120" cy="9209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95"/>
              </a:spcBef>
            </a:pPr>
            <a:r>
              <a:rPr sz="1400" dirty="0">
                <a:latin typeface="Arial"/>
                <a:cs typeface="Arial"/>
              </a:rPr>
              <a:t>This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P/H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KISS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causally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specifically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linked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Laacher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Event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volcanism,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12.850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yrs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BP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isostasy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volcanism </a:t>
            </a:r>
            <a:r>
              <a:rPr sz="1400" dirty="0">
                <a:latin typeface="Arial"/>
                <a:cs typeface="Arial"/>
              </a:rPr>
              <a:t>(Bujatti-Narbeshuber,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1997a; Zelinsky,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1996).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 this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original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Koefels- </a:t>
            </a:r>
            <a:r>
              <a:rPr sz="1400" dirty="0">
                <a:latin typeface="Arial"/>
                <a:cs typeface="Arial"/>
              </a:rPr>
              <a:t>comet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Series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continental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alpine-</a:t>
            </a:r>
            <a:r>
              <a:rPr sz="1400" spc="-10" dirty="0">
                <a:latin typeface="Arial"/>
                <a:cs typeface="Arial"/>
              </a:rPr>
              <a:t>Ötztal- </a:t>
            </a:r>
            <a:r>
              <a:rPr sz="1400" dirty="0">
                <a:latin typeface="Arial"/>
                <a:cs typeface="Arial"/>
              </a:rPr>
              <a:t>glacier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ice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secondary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impact-seismic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rockfalls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after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ice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melting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Early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Holocene,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17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km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narrow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ejecta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corridor,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provided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heuristic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analogous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solution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U.S.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Carolina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Bays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enigma.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It </a:t>
            </a:r>
            <a:r>
              <a:rPr sz="1400" dirty="0">
                <a:latin typeface="Arial"/>
                <a:cs typeface="Arial"/>
              </a:rPr>
              <a:t>further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led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Eugene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Shoemaker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interview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Vienna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(5.5.1997)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after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his </a:t>
            </a:r>
            <a:r>
              <a:rPr sz="1400" dirty="0">
                <a:latin typeface="Arial"/>
                <a:cs typeface="Arial"/>
              </a:rPr>
              <a:t>Köfels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visit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after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sudden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death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letter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concerning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partial </a:t>
            </a:r>
            <a:r>
              <a:rPr sz="1400" dirty="0">
                <a:latin typeface="Arial"/>
                <a:cs typeface="Arial"/>
              </a:rPr>
              <a:t>confirmation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solution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Carolina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Bays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(Bujatti-</a:t>
            </a:r>
            <a:r>
              <a:rPr sz="1400" spc="-10" dirty="0">
                <a:latin typeface="Arial"/>
                <a:cs typeface="Arial"/>
              </a:rPr>
              <a:t>Narbeshuber,</a:t>
            </a:r>
            <a:r>
              <a:rPr sz="1400" spc="50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NHM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letter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John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Grant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III,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22.9.1997b). Shoemaker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confirmed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“late </a:t>
            </a: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origin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Carolina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bays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glaciological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features”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this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found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further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completion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Koefels-comet-Impact-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Series </a:t>
            </a:r>
            <a:r>
              <a:rPr sz="1400" dirty="0">
                <a:latin typeface="Arial"/>
                <a:cs typeface="Arial"/>
              </a:rPr>
              <a:t>Scenario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(KISS)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expressed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letter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J.Grant:</a:t>
            </a:r>
            <a:endParaRPr sz="1400">
              <a:latin typeface="Arial"/>
              <a:cs typeface="Arial"/>
            </a:endParaRPr>
          </a:p>
          <a:p>
            <a:pPr marL="12700" marR="146050" indent="50165">
              <a:lnSpc>
                <a:spcPct val="108400"/>
              </a:lnSpc>
              <a:spcBef>
                <a:spcPts val="630"/>
              </a:spcBef>
            </a:pPr>
            <a:r>
              <a:rPr sz="1400" dirty="0">
                <a:latin typeface="Arial"/>
                <a:cs typeface="Arial"/>
              </a:rPr>
              <a:t>“I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preferred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paleoseismic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interpretation.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them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paleoseismic </a:t>
            </a:r>
            <a:r>
              <a:rPr sz="1400" dirty="0">
                <a:latin typeface="Arial"/>
                <a:cs typeface="Arial"/>
              </a:rPr>
              <a:t>impact-seismic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liquefaction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features.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They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include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Craters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Gulf </a:t>
            </a:r>
            <a:r>
              <a:rPr sz="1400" dirty="0">
                <a:latin typeface="Arial"/>
                <a:cs typeface="Arial"/>
              </a:rPr>
              <a:t>coastal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plain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clastic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sediments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first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evidence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late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Pleistocene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event.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Dated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11.300 BP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C14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12.850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Bp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(1950)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calendar </a:t>
            </a:r>
            <a:r>
              <a:rPr sz="1400" dirty="0">
                <a:latin typeface="Arial"/>
                <a:cs typeface="Arial"/>
              </a:rPr>
              <a:t>years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(see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enclosed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abstract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(B-</a:t>
            </a:r>
            <a:r>
              <a:rPr sz="1400" i="1" dirty="0">
                <a:latin typeface="Arial"/>
                <a:cs typeface="Arial"/>
              </a:rPr>
              <a:t>N,</a:t>
            </a:r>
            <a:r>
              <a:rPr sz="1400" i="1" spc="5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1997a)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talk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promoting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this </a:t>
            </a:r>
            <a:r>
              <a:rPr sz="1400" dirty="0">
                <a:latin typeface="Arial"/>
                <a:cs typeface="Arial"/>
              </a:rPr>
              <a:t>interpretation.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explanation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climate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stochastic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resonance </a:t>
            </a:r>
            <a:r>
              <a:rPr sz="1400" dirty="0">
                <a:latin typeface="Arial"/>
                <a:cs typeface="Arial"/>
              </a:rPr>
              <a:t>phenomenon,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triggered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small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every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ca.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10.000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yrs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amplifying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weak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signal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Milankovich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cycles)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“.</a:t>
            </a:r>
            <a:r>
              <a:rPr sz="1400" spc="4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Continuing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J.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Grant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III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letter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“…I </a:t>
            </a:r>
            <a:r>
              <a:rPr sz="1400" dirty="0">
                <a:latin typeface="Arial"/>
                <a:cs typeface="Arial"/>
              </a:rPr>
              <a:t>wanted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know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interpretation…It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combines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nicely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Bailey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(Nature, </a:t>
            </a:r>
            <a:r>
              <a:rPr sz="1400" dirty="0">
                <a:latin typeface="Arial"/>
                <a:cs typeface="Arial"/>
              </a:rPr>
              <a:t>1944)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old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associated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meteoritic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interpretations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albeit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an </a:t>
            </a:r>
            <a:r>
              <a:rPr sz="1400" dirty="0">
                <a:latin typeface="Arial"/>
                <a:cs typeface="Arial"/>
              </a:rPr>
              <a:t>unexpected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way.”</a:t>
            </a:r>
            <a:endParaRPr sz="1400">
              <a:latin typeface="Arial"/>
              <a:cs typeface="Arial"/>
            </a:endParaRPr>
          </a:p>
          <a:p>
            <a:pPr marL="12700" marR="20320">
              <a:lnSpc>
                <a:spcPct val="108500"/>
              </a:lnSpc>
              <a:spcBef>
                <a:spcPts val="625"/>
              </a:spcBef>
              <a:tabLst>
                <a:tab pos="4948555" algn="l"/>
              </a:tabLst>
            </a:pPr>
            <a:r>
              <a:rPr sz="1400" dirty="0">
                <a:latin typeface="Arial"/>
                <a:cs typeface="Arial"/>
              </a:rPr>
              <a:t>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title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E.B.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Bailey,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Nature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154,1944: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Meteorites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Springs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Geological </a:t>
            </a:r>
            <a:r>
              <a:rPr sz="1400" dirty="0">
                <a:latin typeface="Arial"/>
                <a:cs typeface="Arial"/>
              </a:rPr>
              <a:t>agents?)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key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solution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that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“combines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nicely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old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impact </a:t>
            </a:r>
            <a:r>
              <a:rPr sz="1400" dirty="0">
                <a:latin typeface="Arial"/>
                <a:cs typeface="Arial"/>
              </a:rPr>
              <a:t>associated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meteoritic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explanations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albeit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unexpected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way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…”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namely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with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Koefels-Comet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continental-glacier-ice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derived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interpretation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of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Carolina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Bays,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seen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partly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corroborated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Shoemaker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“of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late </a:t>
            </a:r>
            <a:r>
              <a:rPr sz="1400" dirty="0">
                <a:latin typeface="Arial"/>
                <a:cs typeface="Arial"/>
              </a:rPr>
              <a:t>Pleistocene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origin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glaciological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features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while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preferred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(additional) </a:t>
            </a:r>
            <a:r>
              <a:rPr sz="1400" dirty="0">
                <a:latin typeface="Arial"/>
                <a:cs typeface="Arial"/>
              </a:rPr>
              <a:t>paleoseismic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interpretation.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interpret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them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paleoseismic</a:t>
            </a:r>
            <a:r>
              <a:rPr sz="1400" dirty="0">
                <a:latin typeface="Arial"/>
                <a:cs typeface="Arial"/>
              </a:rPr>
              <a:t>	impact-</a:t>
            </a:r>
            <a:r>
              <a:rPr sz="1400" spc="-10" dirty="0">
                <a:latin typeface="Arial"/>
                <a:cs typeface="Arial"/>
              </a:rPr>
              <a:t>seismic </a:t>
            </a:r>
            <a:r>
              <a:rPr sz="1400" dirty="0">
                <a:latin typeface="Arial"/>
                <a:cs typeface="Arial"/>
              </a:rPr>
              <a:t>liquefaction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features.”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include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springs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paleoseismic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origin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(Tollmann, </a:t>
            </a:r>
            <a:r>
              <a:rPr sz="1400" dirty="0">
                <a:latin typeface="Arial"/>
                <a:cs typeface="Arial"/>
              </a:rPr>
              <a:t>1993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p.145,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Abb.40)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created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“old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associated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meteoritic”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fashion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from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high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stratosphere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outer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space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beyond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“albeit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unexpected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way” </a:t>
            </a:r>
            <a:r>
              <a:rPr sz="1400" dirty="0">
                <a:latin typeface="Arial"/>
                <a:cs typeface="Arial"/>
              </a:rPr>
              <a:t>taken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literally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unexpected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glacier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ice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ejecta,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first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rising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space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and </a:t>
            </a:r>
            <a:r>
              <a:rPr sz="1400" dirty="0">
                <a:latin typeface="Arial"/>
                <a:cs typeface="Arial"/>
              </a:rPr>
              <a:t>then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falling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back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earth,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thus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causing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impact-seismic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liquefaction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features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Carolina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Bays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(M.Bujatti-Narbeshuber,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1995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(1996),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1997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b;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Zamora, </a:t>
            </a:r>
            <a:r>
              <a:rPr sz="1400" dirty="0">
                <a:latin typeface="Arial"/>
                <a:cs typeface="Arial"/>
              </a:rPr>
              <a:t>2015;</a:t>
            </a:r>
            <a:r>
              <a:rPr sz="1400" spc="4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Davias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Gilbride,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2012)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631" y="909305"/>
            <a:ext cx="5893435" cy="88677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Calibri"/>
                <a:cs typeface="Calibri"/>
              </a:rPr>
              <a:t>MEDGU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Barcelona </a:t>
            </a:r>
            <a:r>
              <a:rPr sz="1250" spc="-20" dirty="0">
                <a:latin typeface="Calibri"/>
                <a:cs typeface="Calibri"/>
              </a:rPr>
              <a:t>2024</a:t>
            </a:r>
            <a:endParaRPr sz="1250">
              <a:latin typeface="Calibri"/>
              <a:cs typeface="Calibri"/>
            </a:endParaRPr>
          </a:p>
          <a:p>
            <a:pPr marL="12700" marR="7620">
              <a:lnSpc>
                <a:spcPct val="100800"/>
              </a:lnSpc>
              <a:spcBef>
                <a:spcPts val="1525"/>
              </a:spcBef>
            </a:pPr>
            <a:r>
              <a:rPr sz="1250" dirty="0">
                <a:latin typeface="Calibri"/>
                <a:cs typeface="Calibri"/>
              </a:rPr>
              <a:t>Pleistocene/Holocene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(P/H)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boundary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oceanic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Koefels-</a:t>
            </a:r>
            <a:r>
              <a:rPr sz="1250" dirty="0">
                <a:latin typeface="Calibri"/>
                <a:cs typeface="Calibri"/>
              </a:rPr>
              <a:t>comet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Impact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Series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Scenario</a:t>
            </a:r>
            <a:r>
              <a:rPr sz="1250" spc="-10" dirty="0">
                <a:latin typeface="Calibri"/>
                <a:cs typeface="Calibri"/>
              </a:rPr>
              <a:t> (KISS)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12.850 yrs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BP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Global-</a:t>
            </a:r>
            <a:r>
              <a:rPr sz="1250" dirty="0">
                <a:latin typeface="Calibri"/>
                <a:cs typeface="Calibri"/>
              </a:rPr>
              <a:t>warming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Threshold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Triad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(GTT):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Part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IVc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Calibri"/>
                <a:cs typeface="Calibri"/>
              </a:rPr>
              <a:t>Michael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Bujatti-Narbeshuber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dirty="0">
                <a:latin typeface="Calibri"/>
                <a:cs typeface="Calibri"/>
              </a:rPr>
              <a:t>Intradom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Beratungsgesellschaft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m.b.H.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Vienna, </a:t>
            </a:r>
            <a:r>
              <a:rPr sz="1250" spc="-10" dirty="0">
                <a:latin typeface="Calibri"/>
                <a:cs typeface="Calibri"/>
              </a:rPr>
              <a:t>Austria</a:t>
            </a:r>
            <a:endParaRPr sz="1250">
              <a:latin typeface="Calibri"/>
              <a:cs typeface="Calibri"/>
            </a:endParaRPr>
          </a:p>
          <a:p>
            <a:pPr marL="12700" marR="134620">
              <a:lnSpc>
                <a:spcPct val="100800"/>
              </a:lnSpc>
            </a:pP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KISS-</a:t>
            </a:r>
            <a:r>
              <a:rPr sz="1250" dirty="0">
                <a:latin typeface="Calibri"/>
                <a:cs typeface="Calibri"/>
              </a:rPr>
              <a:t>theory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Minimum-</a:t>
            </a:r>
            <a:r>
              <a:rPr sz="1250" dirty="0">
                <a:latin typeface="Calibri"/>
                <a:cs typeface="Calibri"/>
              </a:rPr>
              <a:t>Theory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extreme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dirty="0">
                <a:latin typeface="Calibri"/>
                <a:cs typeface="Calibri"/>
              </a:rPr>
              <a:t>Catastrophic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Climate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Change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(P/H- </a:t>
            </a:r>
            <a:r>
              <a:rPr sz="1250" dirty="0">
                <a:latin typeface="Calibri"/>
                <a:cs typeface="Calibri"/>
              </a:rPr>
              <a:t>CCC)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provides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Maximum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Predictions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 </a:t>
            </a:r>
            <a:r>
              <a:rPr sz="1250" spc="-10" dirty="0">
                <a:latin typeface="Calibri"/>
                <a:cs typeface="Calibri"/>
              </a:rPr>
              <a:t>verification.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50" dirty="0">
                <a:latin typeface="Calibri"/>
                <a:cs typeface="Calibri"/>
              </a:rPr>
              <a:t>Central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prediction,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given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KISS-</a:t>
            </a:r>
            <a:r>
              <a:rPr sz="1250" dirty="0">
                <a:latin typeface="Calibri"/>
                <a:cs typeface="Calibri"/>
              </a:rPr>
              <a:t>theory,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precondition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later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successes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of</a:t>
            </a:r>
            <a:endParaRPr sz="1250">
              <a:latin typeface="Calibri"/>
              <a:cs typeface="Calibri"/>
            </a:endParaRPr>
          </a:p>
          <a:p>
            <a:pPr marL="12700" marR="5080" algn="just">
              <a:lnSpc>
                <a:spcPct val="100800"/>
              </a:lnSpc>
              <a:spcBef>
                <a:spcPts val="10"/>
              </a:spcBef>
            </a:pPr>
            <a:r>
              <a:rPr sz="1250" spc="-10" dirty="0">
                <a:latin typeface="Calibri"/>
                <a:cs typeface="Calibri"/>
              </a:rPr>
              <a:t>geophysical-</a:t>
            </a:r>
            <a:r>
              <a:rPr sz="1250" dirty="0">
                <a:latin typeface="Calibri"/>
                <a:cs typeface="Calibri"/>
              </a:rPr>
              <a:t>geochemical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confirmations,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was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revolutionary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early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impact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date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12.850 </a:t>
            </a:r>
            <a:r>
              <a:rPr sz="1250" dirty="0">
                <a:latin typeface="Calibri"/>
                <a:cs typeface="Calibri"/>
              </a:rPr>
              <a:t>yrs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45" dirty="0">
                <a:latin typeface="Calibri"/>
                <a:cs typeface="Calibri"/>
              </a:rPr>
              <a:t>BP,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confirmed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Bayesian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Analysis</a:t>
            </a:r>
            <a:r>
              <a:rPr sz="1250" spc="-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157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dated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records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exactly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12,854+-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0.056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ka </a:t>
            </a:r>
            <a:r>
              <a:rPr sz="1250" dirty="0">
                <a:latin typeface="Calibri"/>
                <a:cs typeface="Calibri"/>
              </a:rPr>
              <a:t>BP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(Wolbach,2018).</a:t>
            </a:r>
            <a:endParaRPr sz="1250">
              <a:latin typeface="Calibri"/>
              <a:cs typeface="Calibri"/>
            </a:endParaRPr>
          </a:p>
          <a:p>
            <a:pPr marL="12700" marR="30480">
              <a:lnSpc>
                <a:spcPct val="100800"/>
              </a:lnSpc>
            </a:pPr>
            <a:r>
              <a:rPr sz="1250" dirty="0">
                <a:latin typeface="Calibri"/>
                <a:cs typeface="Calibri"/>
              </a:rPr>
              <a:t>Further </a:t>
            </a:r>
            <a:r>
              <a:rPr sz="1250" spc="-10" dirty="0">
                <a:latin typeface="Calibri"/>
                <a:cs typeface="Calibri"/>
              </a:rPr>
              <a:t>KISS-</a:t>
            </a:r>
            <a:r>
              <a:rPr sz="1250" dirty="0">
                <a:latin typeface="Calibri"/>
                <a:cs typeface="Calibri"/>
              </a:rPr>
              <a:t>theory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predictions concerning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dual</a:t>
            </a:r>
            <a:r>
              <a:rPr sz="1250" spc="-10" dirty="0">
                <a:latin typeface="Calibri"/>
                <a:cs typeface="Calibri"/>
              </a:rPr>
              <a:t> Continental-</a:t>
            </a:r>
            <a:r>
              <a:rPr sz="1250" dirty="0">
                <a:latin typeface="Calibri"/>
                <a:cs typeface="Calibri"/>
              </a:rPr>
              <a:t>Ice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&amp;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Atlantic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Ocean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P/H- </a:t>
            </a:r>
            <a:r>
              <a:rPr sz="1250" spc="-10" dirty="0">
                <a:latin typeface="Calibri"/>
                <a:cs typeface="Calibri"/>
              </a:rPr>
              <a:t>CIAO-</a:t>
            </a:r>
            <a:r>
              <a:rPr sz="1250" dirty="0">
                <a:latin typeface="Calibri"/>
                <a:cs typeface="Calibri"/>
              </a:rPr>
              <a:t>KISS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(Bujatti-Narbeshuber,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Hoogewerff,1995)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were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only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partly confirmed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 </a:t>
            </a:r>
            <a:r>
              <a:rPr sz="1250" spc="-10" dirty="0">
                <a:latin typeface="Calibri"/>
                <a:cs typeface="Calibri"/>
              </a:rPr>
              <a:t>Younger </a:t>
            </a:r>
            <a:r>
              <a:rPr sz="1250" dirty="0">
                <a:latin typeface="Calibri"/>
                <a:cs typeface="Calibri"/>
              </a:rPr>
              <a:t>Dryas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Impact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Hypothesis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(YDIH)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concerned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continental impact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only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(Firestone </a:t>
            </a:r>
            <a:r>
              <a:rPr sz="1250" spc="-25" dirty="0">
                <a:latin typeface="Calibri"/>
                <a:cs typeface="Calibri"/>
              </a:rPr>
              <a:t>et </a:t>
            </a:r>
            <a:r>
              <a:rPr sz="1250" dirty="0">
                <a:latin typeface="Calibri"/>
                <a:cs typeface="Calibri"/>
              </a:rPr>
              <a:t>al.,2007;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Moore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et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al.,2024).</a:t>
            </a:r>
            <a:endParaRPr sz="1250">
              <a:latin typeface="Calibri"/>
              <a:cs typeface="Calibri"/>
            </a:endParaRPr>
          </a:p>
          <a:p>
            <a:pPr marL="12700" marR="97790">
              <a:lnSpc>
                <a:spcPct val="100800"/>
              </a:lnSpc>
              <a:spcBef>
                <a:spcPts val="15"/>
              </a:spcBef>
            </a:pPr>
            <a:r>
              <a:rPr sz="1250" dirty="0">
                <a:latin typeface="Calibri"/>
                <a:cs typeface="Calibri"/>
              </a:rPr>
              <a:t>YDIH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does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not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address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further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Continental-</a:t>
            </a:r>
            <a:r>
              <a:rPr sz="1250" dirty="0">
                <a:latin typeface="Calibri"/>
                <a:cs typeface="Calibri"/>
              </a:rPr>
              <a:t>Ice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&amp;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Atlantic-</a:t>
            </a:r>
            <a:r>
              <a:rPr sz="1250" dirty="0">
                <a:latin typeface="Calibri"/>
                <a:cs typeface="Calibri"/>
              </a:rPr>
              <a:t>Ocean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CIAO-KISS-theory- </a:t>
            </a:r>
            <a:r>
              <a:rPr sz="1250" dirty="0">
                <a:latin typeface="Calibri"/>
                <a:cs typeface="Calibri"/>
              </a:rPr>
              <a:t>predictions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concerning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Carolina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Bays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</a:t>
            </a:r>
            <a:r>
              <a:rPr sz="1250" spc="-10" dirty="0">
                <a:latin typeface="Calibri"/>
                <a:cs typeface="Calibri"/>
              </a:rPr>
              <a:t> secondary-</a:t>
            </a:r>
            <a:r>
              <a:rPr sz="1250" dirty="0">
                <a:latin typeface="Calibri"/>
                <a:cs typeface="Calibri"/>
              </a:rPr>
              <a:t>meteoritic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“paleo-</a:t>
            </a:r>
            <a:r>
              <a:rPr sz="1250" dirty="0">
                <a:latin typeface="Calibri"/>
                <a:cs typeface="Calibri"/>
              </a:rPr>
              <a:t>seismic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impact- </a:t>
            </a:r>
            <a:r>
              <a:rPr sz="1250" dirty="0">
                <a:latin typeface="Calibri"/>
                <a:cs typeface="Calibri"/>
              </a:rPr>
              <a:t>seismic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liquefaction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features”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“first proof” of the secondary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Continental-Ice-</a:t>
            </a:r>
            <a:r>
              <a:rPr sz="1250" spc="-20" dirty="0">
                <a:latin typeface="Calibri"/>
                <a:cs typeface="Calibri"/>
              </a:rPr>
              <a:t>KISS </a:t>
            </a:r>
            <a:r>
              <a:rPr sz="1250" spc="-10" dirty="0">
                <a:latin typeface="Calibri"/>
                <a:cs typeface="Calibri"/>
              </a:rPr>
              <a:t>(Bujatti-Narbeshuber,1995,1997b)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confirmed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LIDAR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500.000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Continental-</a:t>
            </a:r>
            <a:r>
              <a:rPr sz="1250" spc="-20" dirty="0">
                <a:latin typeface="Calibri"/>
                <a:cs typeface="Calibri"/>
              </a:rPr>
              <a:t>Ice- </a:t>
            </a:r>
            <a:r>
              <a:rPr sz="1250" dirty="0">
                <a:latin typeface="Calibri"/>
                <a:cs typeface="Calibri"/>
              </a:rPr>
              <a:t>KISS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impact-site-</a:t>
            </a:r>
            <a:r>
              <a:rPr sz="1250" dirty="0">
                <a:latin typeface="Calibri"/>
                <a:cs typeface="Calibri"/>
              </a:rPr>
              <a:t>oriented,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mathematical-</a:t>
            </a:r>
            <a:r>
              <a:rPr sz="1250" dirty="0">
                <a:latin typeface="Calibri"/>
                <a:cs typeface="Calibri"/>
              </a:rPr>
              <a:t>elliptical,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Carolina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Bays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(Davias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and </a:t>
            </a:r>
            <a:r>
              <a:rPr sz="1250" spc="-10" dirty="0">
                <a:latin typeface="Calibri"/>
                <a:cs typeface="Calibri"/>
              </a:rPr>
              <a:t>Gilbride,2012;Zamora,2015).</a:t>
            </a:r>
            <a:endParaRPr sz="1250">
              <a:latin typeface="Calibri"/>
              <a:cs typeface="Calibri"/>
            </a:endParaRPr>
          </a:p>
          <a:p>
            <a:pPr marL="12700" marR="142240">
              <a:lnSpc>
                <a:spcPct val="100800"/>
              </a:lnSpc>
            </a:pPr>
            <a:r>
              <a:rPr sz="1250" spc="-10" dirty="0">
                <a:latin typeface="Calibri"/>
                <a:cs typeface="Calibri"/>
              </a:rPr>
              <a:t>Falsification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both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Continental Ice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&amp;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Atlantic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Oceanic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CIAO-KISS-</a:t>
            </a:r>
            <a:r>
              <a:rPr sz="1250" dirty="0">
                <a:latin typeface="Calibri"/>
                <a:cs typeface="Calibri"/>
              </a:rPr>
              <a:t>theory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predictions </a:t>
            </a:r>
            <a:r>
              <a:rPr sz="1250" dirty="0">
                <a:latin typeface="Calibri"/>
                <a:cs typeface="Calibri"/>
              </a:rPr>
              <a:t>must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furthermore</a:t>
            </a:r>
            <a:r>
              <a:rPr sz="1250" spc="254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address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its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“Energy-</a:t>
            </a:r>
            <a:r>
              <a:rPr sz="1250" dirty="0">
                <a:latin typeface="Calibri"/>
                <a:cs typeface="Calibri"/>
              </a:rPr>
              <a:t>Paradox”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solution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Laurentide-Fennoscandian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50" spc="-10" dirty="0">
                <a:latin typeface="Calibri"/>
                <a:cs typeface="Calibri"/>
              </a:rPr>
              <a:t>glacier-melt:</a:t>
            </a:r>
            <a:endParaRPr sz="1250">
              <a:latin typeface="Calibri"/>
              <a:cs typeface="Calibri"/>
            </a:endParaRPr>
          </a:p>
          <a:p>
            <a:pPr marL="12700" marR="84455">
              <a:lnSpc>
                <a:spcPct val="100800"/>
              </a:lnSpc>
            </a:pP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CIAO-KISS-</a:t>
            </a:r>
            <a:r>
              <a:rPr sz="1250" dirty="0">
                <a:latin typeface="Calibri"/>
                <a:cs typeface="Calibri"/>
              </a:rPr>
              <a:t>theory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first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Atlantic-Oceanic-</a:t>
            </a:r>
            <a:r>
              <a:rPr sz="1250" dirty="0">
                <a:latin typeface="Calibri"/>
                <a:cs typeface="Calibri"/>
              </a:rPr>
              <a:t>impact,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caused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Atlantic </a:t>
            </a:r>
            <a:r>
              <a:rPr sz="1250" dirty="0">
                <a:latin typeface="Calibri"/>
                <a:cs typeface="Calibri"/>
              </a:rPr>
              <a:t>Ridge &amp;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Plateau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Lowering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Events (MARPLEs) of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13.124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cal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yrs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BP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mid-Gerzensee- Extreme-Cooling-Killarney-</a:t>
            </a:r>
            <a:r>
              <a:rPr sz="1250" dirty="0">
                <a:latin typeface="Calibri"/>
                <a:cs typeface="Calibri"/>
              </a:rPr>
              <a:t>Oscillation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(mid-</a:t>
            </a:r>
            <a:r>
              <a:rPr sz="1250" dirty="0">
                <a:latin typeface="Calibri"/>
                <a:cs typeface="Calibri"/>
              </a:rPr>
              <a:t>GECKO)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MEGA-</a:t>
            </a:r>
            <a:r>
              <a:rPr sz="1250" dirty="0">
                <a:latin typeface="Calibri"/>
                <a:cs typeface="Calibri"/>
              </a:rPr>
              <a:t>plume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“high </a:t>
            </a:r>
            <a:r>
              <a:rPr sz="1250" dirty="0">
                <a:latin typeface="Calibri"/>
                <a:cs typeface="Calibri"/>
              </a:rPr>
              <a:t>stratospheric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water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&amp;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volcanic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sulfuric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acid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vapors”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(Bujatti-Narbeshuber,1997a).</a:t>
            </a:r>
            <a:endParaRPr sz="1250">
              <a:latin typeface="Calibri"/>
              <a:cs typeface="Calibri"/>
            </a:endParaRPr>
          </a:p>
          <a:p>
            <a:pPr marL="12700" marR="466090">
              <a:lnSpc>
                <a:spcPct val="100800"/>
              </a:lnSpc>
            </a:pPr>
            <a:r>
              <a:rPr sz="1250" dirty="0">
                <a:latin typeface="Calibri"/>
                <a:cs typeface="Calibri"/>
              </a:rPr>
              <a:t>Associated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stratospheric</a:t>
            </a:r>
            <a:r>
              <a:rPr sz="1250" dirty="0">
                <a:latin typeface="Calibri"/>
                <a:cs typeface="Calibri"/>
              </a:rPr>
              <a:t> cooling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 the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future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Milankovic´-solar-cooling-</a:t>
            </a:r>
            <a:r>
              <a:rPr sz="1250" dirty="0">
                <a:latin typeface="Calibri"/>
                <a:cs typeface="Calibri"/>
              </a:rPr>
              <a:t>cycles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are </a:t>
            </a:r>
            <a:r>
              <a:rPr sz="1250" dirty="0">
                <a:latin typeface="Calibri"/>
                <a:cs typeface="Calibri"/>
              </a:rPr>
              <a:t>progressively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overcompensated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Global-warming-</a:t>
            </a:r>
            <a:r>
              <a:rPr sz="1250" dirty="0">
                <a:latin typeface="Calibri"/>
                <a:cs typeface="Calibri"/>
              </a:rPr>
              <a:t>Threshold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Triad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(P/H-</a:t>
            </a:r>
            <a:r>
              <a:rPr sz="1250" spc="-10" dirty="0">
                <a:latin typeface="Calibri"/>
                <a:cs typeface="Calibri"/>
              </a:rPr>
              <a:t>GTT),</a:t>
            </a:r>
            <a:endParaRPr sz="1250">
              <a:latin typeface="Calibri"/>
              <a:cs typeface="Calibri"/>
            </a:endParaRPr>
          </a:p>
          <a:p>
            <a:pPr marL="12700" marR="497840">
              <a:lnSpc>
                <a:spcPct val="100800"/>
              </a:lnSpc>
              <a:spcBef>
                <a:spcPts val="15"/>
              </a:spcBef>
            </a:pPr>
            <a:r>
              <a:rPr sz="1250" dirty="0">
                <a:latin typeface="Calibri"/>
                <a:cs typeface="Calibri"/>
              </a:rPr>
              <a:t>predicted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from</a:t>
            </a:r>
            <a:r>
              <a:rPr sz="1250" spc="-10" dirty="0">
                <a:latin typeface="Calibri"/>
                <a:cs typeface="Calibri"/>
              </a:rPr>
              <a:t> KISS-MARPLE-</a:t>
            </a:r>
            <a:r>
              <a:rPr sz="1250" dirty="0">
                <a:latin typeface="Calibri"/>
                <a:cs typeface="Calibri"/>
              </a:rPr>
              <a:t>H20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(Manabe,Wetherald,1967),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predicted as</a:t>
            </a:r>
            <a:r>
              <a:rPr sz="1250" spc="-10" dirty="0">
                <a:latin typeface="Calibri"/>
                <a:cs typeface="Calibri"/>
              </a:rPr>
              <a:t> Ice-</a:t>
            </a:r>
            <a:r>
              <a:rPr sz="1250" spc="-20" dirty="0">
                <a:latin typeface="Calibri"/>
                <a:cs typeface="Calibri"/>
              </a:rPr>
              <a:t>Age- Termination-</a:t>
            </a:r>
            <a:r>
              <a:rPr sz="1250" dirty="0">
                <a:latin typeface="Calibri"/>
                <a:cs typeface="Calibri"/>
              </a:rPr>
              <a:t>Event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(I-ATE)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(Bujatti-Narbeshuber,1997a,2022).</a:t>
            </a:r>
            <a:endParaRPr sz="1250">
              <a:latin typeface="Calibri"/>
              <a:cs typeface="Calibri"/>
            </a:endParaRPr>
          </a:p>
          <a:p>
            <a:pPr marL="12700" marR="127000">
              <a:lnSpc>
                <a:spcPct val="100800"/>
              </a:lnSpc>
            </a:pPr>
            <a:r>
              <a:rPr sz="1250" dirty="0">
                <a:latin typeface="Calibri"/>
                <a:cs typeface="Calibri"/>
              </a:rPr>
              <a:t>Latter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spc="-10" dirty="0">
                <a:latin typeface="Calibri"/>
                <a:cs typeface="Calibri"/>
              </a:rPr>
              <a:t>GTT-</a:t>
            </a:r>
            <a:r>
              <a:rPr sz="1250" dirty="0">
                <a:latin typeface="Calibri"/>
                <a:cs typeface="Calibri"/>
              </a:rPr>
              <a:t>predictions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confirmed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present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CH4-</a:t>
            </a:r>
            <a:r>
              <a:rPr sz="1250" dirty="0">
                <a:latin typeface="Calibri"/>
                <a:cs typeface="Calibri"/>
              </a:rPr>
              <a:t>emission spike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-25" dirty="0">
                <a:latin typeface="Calibri"/>
                <a:cs typeface="Calibri"/>
              </a:rPr>
              <a:t> by </a:t>
            </a:r>
            <a:r>
              <a:rPr sz="1250" dirty="0">
                <a:latin typeface="Calibri"/>
                <a:cs typeface="Calibri"/>
              </a:rPr>
              <a:t>MARPLEs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analogous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shallow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submarine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Hunga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Tonga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volcanisms,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analogous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high </a:t>
            </a:r>
            <a:r>
              <a:rPr sz="1250" spc="-10" dirty="0">
                <a:latin typeface="Calibri"/>
                <a:cs typeface="Calibri"/>
              </a:rPr>
              <a:t>meso-</a:t>
            </a:r>
            <a:r>
              <a:rPr sz="1250" dirty="0">
                <a:latin typeface="Calibri"/>
                <a:cs typeface="Calibri"/>
              </a:rPr>
              <a:t>stratospheric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plume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effects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(Selitto,2022;Schoeberl,2023;Niemayer,2023).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KISS- MARPLE-</a:t>
            </a:r>
            <a:r>
              <a:rPr sz="1250" dirty="0">
                <a:latin typeface="Calibri"/>
                <a:cs typeface="Calibri"/>
              </a:rPr>
              <a:t>plumes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strato-</a:t>
            </a:r>
            <a:r>
              <a:rPr sz="1250" dirty="0">
                <a:latin typeface="Calibri"/>
                <a:cs typeface="Calibri"/>
              </a:rPr>
              <a:t>mesosperic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MEGA-</a:t>
            </a:r>
            <a:r>
              <a:rPr sz="1250" dirty="0">
                <a:latin typeface="Calibri"/>
                <a:cs typeface="Calibri"/>
              </a:rPr>
              <a:t>water injection,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instantaneously </a:t>
            </a:r>
            <a:r>
              <a:rPr sz="1250" spc="-10" dirty="0">
                <a:latin typeface="Calibri"/>
                <a:cs typeface="Calibri"/>
              </a:rPr>
              <a:t>initiated </a:t>
            </a:r>
            <a:r>
              <a:rPr sz="1250" dirty="0">
                <a:latin typeface="Calibri"/>
                <a:cs typeface="Calibri"/>
              </a:rPr>
              <a:t>parallel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P/H-</a:t>
            </a:r>
            <a:r>
              <a:rPr sz="1250" dirty="0">
                <a:latin typeface="Calibri"/>
                <a:cs typeface="Calibri"/>
              </a:rPr>
              <a:t>GTT </a:t>
            </a:r>
            <a:r>
              <a:rPr sz="1250" spc="-10" dirty="0">
                <a:latin typeface="Calibri"/>
                <a:cs typeface="Calibri"/>
              </a:rPr>
              <a:t>(-I,-II,-</a:t>
            </a:r>
            <a:r>
              <a:rPr sz="1250" dirty="0">
                <a:latin typeface="Calibri"/>
                <a:cs typeface="Calibri"/>
              </a:rPr>
              <a:t>III)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phases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varying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duration</a:t>
            </a:r>
            <a:r>
              <a:rPr sz="1250" spc="-10" dirty="0">
                <a:latin typeface="Calibri"/>
                <a:cs typeface="Calibri"/>
              </a:rPr>
              <a:t> (Bujatti- Narbeshuber,1997a,2022,2023):</a:t>
            </a:r>
            <a:endParaRPr sz="1250">
              <a:latin typeface="Calibri"/>
              <a:cs typeface="Calibri"/>
            </a:endParaRPr>
          </a:p>
          <a:p>
            <a:pPr marL="12700" marR="262890">
              <a:lnSpc>
                <a:spcPct val="100800"/>
              </a:lnSpc>
              <a:spcBef>
                <a:spcPts val="10"/>
              </a:spcBef>
            </a:pPr>
            <a:r>
              <a:rPr sz="1250" spc="-10" dirty="0">
                <a:latin typeface="Calibri"/>
                <a:cs typeface="Calibri"/>
              </a:rPr>
              <a:t>(GTT-</a:t>
            </a:r>
            <a:r>
              <a:rPr sz="1250" dirty="0">
                <a:latin typeface="Calibri"/>
                <a:cs typeface="Calibri"/>
              </a:rPr>
              <a:t>I):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Atmospheric (subpolar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etc.)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albedo-</a:t>
            </a:r>
            <a:r>
              <a:rPr sz="1250" dirty="0">
                <a:latin typeface="Calibri"/>
                <a:cs typeface="Calibri"/>
              </a:rPr>
              <a:t>phases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permanent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(Holocene) Glaciation-Threshold-</a:t>
            </a:r>
            <a:r>
              <a:rPr sz="1250" spc="-20" dirty="0">
                <a:latin typeface="Calibri"/>
                <a:cs typeface="Calibri"/>
              </a:rPr>
              <a:t>Transition-</a:t>
            </a:r>
            <a:r>
              <a:rPr sz="1250" dirty="0">
                <a:latin typeface="Calibri"/>
                <a:cs typeface="Calibri"/>
              </a:rPr>
              <a:t>I.</a:t>
            </a:r>
            <a:r>
              <a:rPr sz="1250" spc="1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(GTT-</a:t>
            </a:r>
            <a:r>
              <a:rPr sz="1250" dirty="0">
                <a:latin typeface="Calibri"/>
                <a:cs typeface="Calibri"/>
              </a:rPr>
              <a:t>II):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Gravity-Greenhouse-</a:t>
            </a:r>
            <a:r>
              <a:rPr sz="1250" spc="-20" dirty="0">
                <a:latin typeface="Calibri"/>
                <a:cs typeface="Calibri"/>
              </a:rPr>
              <a:t>gas-</a:t>
            </a:r>
            <a:r>
              <a:rPr sz="1250" dirty="0">
                <a:latin typeface="Calibri"/>
                <a:cs typeface="Calibri"/>
              </a:rPr>
              <a:t>phases</a:t>
            </a:r>
            <a:r>
              <a:rPr sz="1250" spc="1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(H2O-</a:t>
            </a:r>
            <a:r>
              <a:rPr sz="1250" spc="-10" dirty="0">
                <a:latin typeface="Calibri"/>
                <a:cs typeface="Calibri"/>
              </a:rPr>
              <a:t>,CO2-</a:t>
            </a:r>
            <a:endParaRPr sz="1250">
              <a:latin typeface="Calibri"/>
              <a:cs typeface="Calibri"/>
            </a:endParaRPr>
          </a:p>
          <a:p>
            <a:pPr marL="12700" marR="7620">
              <a:lnSpc>
                <a:spcPct val="100800"/>
              </a:lnSpc>
            </a:pPr>
            <a:r>
              <a:rPr sz="1250" spc="-10" dirty="0">
                <a:latin typeface="Calibri"/>
                <a:cs typeface="Calibri"/>
              </a:rPr>
              <a:t>,CH4-</a:t>
            </a:r>
            <a:r>
              <a:rPr sz="1250" dirty="0">
                <a:latin typeface="Calibri"/>
                <a:cs typeface="Calibri"/>
              </a:rPr>
              <a:t>CAGE)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Gravity-Greenhouse-Threshold-</a:t>
            </a:r>
            <a:r>
              <a:rPr sz="1250" spc="-20" dirty="0">
                <a:latin typeface="Calibri"/>
                <a:cs typeface="Calibri"/>
              </a:rPr>
              <a:t>Transition-</a:t>
            </a:r>
            <a:r>
              <a:rPr sz="1250" dirty="0">
                <a:latin typeface="Calibri"/>
                <a:cs typeface="Calibri"/>
              </a:rPr>
              <a:t>II</a:t>
            </a:r>
            <a:r>
              <a:rPr sz="1250" spc="1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(Bujatti-Narbeshuber,1997a). (GTT-</a:t>
            </a:r>
            <a:r>
              <a:rPr sz="1250" dirty="0">
                <a:latin typeface="Calibri"/>
                <a:cs typeface="Calibri"/>
              </a:rPr>
              <a:t>III):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Thermohaline-</a:t>
            </a:r>
            <a:r>
              <a:rPr sz="1250" dirty="0">
                <a:latin typeface="Calibri"/>
                <a:cs typeface="Calibri"/>
              </a:rPr>
              <a:t>phases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permanent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Geomorphological-Threshold-Transition-</a:t>
            </a:r>
            <a:endParaRPr sz="1250">
              <a:latin typeface="Calibri"/>
              <a:cs typeface="Calibri"/>
            </a:endParaRPr>
          </a:p>
          <a:p>
            <a:pPr marL="12700" marR="38735">
              <a:lnSpc>
                <a:spcPct val="100800"/>
              </a:lnSpc>
            </a:pPr>
            <a:r>
              <a:rPr sz="1250" dirty="0">
                <a:latin typeface="Calibri"/>
                <a:cs typeface="Calibri"/>
              </a:rPr>
              <a:t>III.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Driving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Together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driving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AMOC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Pleistocene-</a:t>
            </a:r>
            <a:r>
              <a:rPr sz="1250" dirty="0">
                <a:latin typeface="Calibri"/>
                <a:cs typeface="Calibri"/>
              </a:rPr>
              <a:t>criticality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into</a:t>
            </a:r>
            <a:r>
              <a:rPr sz="1250" spc="-10" dirty="0">
                <a:latin typeface="Calibri"/>
                <a:cs typeface="Calibri"/>
              </a:rPr>
              <a:t> self-constraining (Cosmogenic-Anthropogenic-Gravity-Greenhouse-</a:t>
            </a:r>
            <a:r>
              <a:rPr sz="1250" dirty="0">
                <a:latin typeface="Calibri"/>
                <a:cs typeface="Calibri"/>
              </a:rPr>
              <a:t>Event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(CAGE)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Holocene-</a:t>
            </a:r>
            <a:r>
              <a:rPr sz="1250" dirty="0">
                <a:latin typeface="Calibri"/>
                <a:cs typeface="Calibri"/>
              </a:rPr>
              <a:t>damped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flow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ascending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temperatures.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737" y="872729"/>
            <a:ext cx="5913755" cy="1563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1250" spc="-10" dirty="0">
                <a:latin typeface="Calibri"/>
                <a:cs typeface="Calibri"/>
              </a:rPr>
              <a:t>KISS-</a:t>
            </a:r>
            <a:r>
              <a:rPr sz="1250" dirty="0">
                <a:latin typeface="Calibri"/>
                <a:cs typeface="Calibri"/>
              </a:rPr>
              <a:t>MARPLE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predictions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finally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confirmed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first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scientific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publications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mankind,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in </a:t>
            </a:r>
            <a:r>
              <a:rPr sz="1250" dirty="0">
                <a:latin typeface="Calibri"/>
                <a:cs typeface="Calibri"/>
              </a:rPr>
              <a:t>stone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engraved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since 18.850 yrs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BP: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transatlantic-</a:t>
            </a:r>
            <a:r>
              <a:rPr sz="1250" dirty="0">
                <a:latin typeface="Calibri"/>
                <a:cs typeface="Calibri"/>
              </a:rPr>
              <a:t>nautical,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paleo-geographic- </a:t>
            </a:r>
            <a:r>
              <a:rPr sz="1250" dirty="0">
                <a:latin typeface="Calibri"/>
                <a:cs typeface="Calibri"/>
              </a:rPr>
              <a:t>oceanographic,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paleo-</a:t>
            </a:r>
            <a:r>
              <a:rPr sz="1250" dirty="0">
                <a:latin typeface="Calibri"/>
                <a:cs typeface="Calibri"/>
              </a:rPr>
              <a:t>astronomical,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Taurid-</a:t>
            </a:r>
            <a:r>
              <a:rPr sz="1250" spc="-20" dirty="0">
                <a:latin typeface="Calibri"/>
                <a:cs typeface="Calibri"/>
              </a:rPr>
              <a:t>Koefels-</a:t>
            </a:r>
            <a:r>
              <a:rPr sz="1250" spc="-10" dirty="0">
                <a:latin typeface="Calibri"/>
                <a:cs typeface="Calibri"/>
              </a:rPr>
              <a:t>comet-fragment-</a:t>
            </a:r>
            <a:r>
              <a:rPr sz="1250" dirty="0">
                <a:latin typeface="Calibri"/>
                <a:cs typeface="Calibri"/>
              </a:rPr>
              <a:t>trajectory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maps,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with </a:t>
            </a:r>
            <a:r>
              <a:rPr sz="1250" dirty="0">
                <a:latin typeface="Calibri"/>
                <a:cs typeface="Calibri"/>
              </a:rPr>
              <a:t>subaerial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MAP-island,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metropolis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channels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Göbekli-</a:t>
            </a:r>
            <a:r>
              <a:rPr sz="1250" spc="-20" dirty="0">
                <a:latin typeface="Calibri"/>
                <a:cs typeface="Calibri"/>
              </a:rPr>
              <a:t>Tepe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(Turkey),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El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Castillo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(Spain), </a:t>
            </a:r>
            <a:r>
              <a:rPr sz="1250" dirty="0">
                <a:latin typeface="Calibri"/>
                <a:cs typeface="Calibri"/>
              </a:rPr>
              <a:t>Altamira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(Quiros,1994;Pellech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et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al.,2000;Bujatti- Narbeshuber,1994,1995,1997ab,2002,2009ab,2008,2022,2023;Sweatman,2019).</a:t>
            </a:r>
            <a:endParaRPr sz="1250">
              <a:latin typeface="Calibri"/>
              <a:cs typeface="Calibri"/>
            </a:endParaRPr>
          </a:p>
          <a:p>
            <a:pPr marL="12700" marR="289560">
              <a:lnSpc>
                <a:spcPct val="100800"/>
              </a:lnSpc>
            </a:pPr>
            <a:r>
              <a:rPr sz="1250" dirty="0">
                <a:latin typeface="Calibri"/>
                <a:cs typeface="Calibri"/>
              </a:rPr>
              <a:t>Keywords: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Pleistocene/Holocene,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Catastrophic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Climate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Change,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Carolina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Bays,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Koefels- comet-Impact-Series-Scenario.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982" y="2105684"/>
            <a:ext cx="672592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85975" algn="l"/>
                <a:tab pos="2473325" algn="l"/>
                <a:tab pos="4211320" algn="l"/>
                <a:tab pos="5254625" algn="l"/>
              </a:tabLst>
            </a:pPr>
            <a:r>
              <a:rPr spc="-10" dirty="0"/>
              <a:t>Pleistocene</a:t>
            </a:r>
            <a:r>
              <a:rPr dirty="0"/>
              <a:t>	</a:t>
            </a:r>
            <a:r>
              <a:rPr spc="-50" dirty="0"/>
              <a:t>/</a:t>
            </a:r>
            <a:r>
              <a:rPr dirty="0"/>
              <a:t>	</a:t>
            </a:r>
            <a:r>
              <a:rPr spc="-10" dirty="0"/>
              <a:t>Holocene</a:t>
            </a:r>
            <a:r>
              <a:rPr dirty="0"/>
              <a:t>	</a:t>
            </a:r>
            <a:r>
              <a:rPr spc="-10" dirty="0"/>
              <a:t>(P/H)</a:t>
            </a:r>
            <a:r>
              <a:rPr dirty="0"/>
              <a:t>	</a:t>
            </a:r>
            <a:r>
              <a:rPr spc="-10" dirty="0"/>
              <a:t>boundary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2982" y="2451666"/>
            <a:ext cx="6725920" cy="110172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algn="just">
              <a:lnSpc>
                <a:spcPts val="2720"/>
              </a:lnSpc>
              <a:spcBef>
                <a:spcPts val="445"/>
              </a:spcBef>
            </a:pPr>
            <a:r>
              <a:rPr sz="2500" b="1" dirty="0">
                <a:latin typeface="Arial"/>
                <a:cs typeface="Arial"/>
              </a:rPr>
              <a:t>oceanic</a:t>
            </a:r>
            <a:r>
              <a:rPr sz="2500" b="1" spc="459" dirty="0">
                <a:latin typeface="Arial"/>
                <a:cs typeface="Arial"/>
              </a:rPr>
              <a:t>   </a:t>
            </a:r>
            <a:r>
              <a:rPr sz="2500" b="1" dirty="0">
                <a:latin typeface="Arial"/>
                <a:cs typeface="Arial"/>
              </a:rPr>
              <a:t>Koefels-comet</a:t>
            </a:r>
            <a:r>
              <a:rPr sz="2500" b="1" spc="465" dirty="0">
                <a:latin typeface="Arial"/>
                <a:cs typeface="Arial"/>
              </a:rPr>
              <a:t>   </a:t>
            </a:r>
            <a:r>
              <a:rPr sz="2500" b="1" dirty="0">
                <a:latin typeface="Arial"/>
                <a:cs typeface="Arial"/>
              </a:rPr>
              <a:t>Impact</a:t>
            </a:r>
            <a:r>
              <a:rPr sz="2500" b="1" spc="465" dirty="0">
                <a:latin typeface="Arial"/>
                <a:cs typeface="Arial"/>
              </a:rPr>
              <a:t>   </a:t>
            </a:r>
            <a:r>
              <a:rPr sz="2500" b="1" spc="-10" dirty="0">
                <a:latin typeface="Arial"/>
                <a:cs typeface="Arial"/>
              </a:rPr>
              <a:t>Series </a:t>
            </a:r>
            <a:r>
              <a:rPr sz="2500" b="1" dirty="0">
                <a:latin typeface="Arial"/>
                <a:cs typeface="Arial"/>
              </a:rPr>
              <a:t>Scenario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(Kiss)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of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12.850</a:t>
            </a:r>
            <a:r>
              <a:rPr sz="2500" b="1" spc="19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yr</a:t>
            </a:r>
            <a:r>
              <a:rPr sz="2500" b="1" spc="185" dirty="0">
                <a:latin typeface="Arial"/>
                <a:cs typeface="Arial"/>
              </a:rPr>
              <a:t>  </a:t>
            </a:r>
            <a:r>
              <a:rPr sz="2500" b="1" dirty="0">
                <a:latin typeface="Arial"/>
                <a:cs typeface="Arial"/>
              </a:rPr>
              <a:t>BP</a:t>
            </a:r>
            <a:r>
              <a:rPr sz="2500" b="1" spc="175" dirty="0">
                <a:latin typeface="Arial"/>
                <a:cs typeface="Arial"/>
              </a:rPr>
              <a:t>  </a:t>
            </a:r>
            <a:r>
              <a:rPr sz="2500" b="1" spc="-10" dirty="0">
                <a:latin typeface="Arial"/>
                <a:cs typeface="Arial"/>
              </a:rPr>
              <a:t>Global- </a:t>
            </a:r>
            <a:r>
              <a:rPr sz="2500" b="1" dirty="0">
                <a:latin typeface="Arial"/>
                <a:cs typeface="Arial"/>
              </a:rPr>
              <a:t>warming</a:t>
            </a:r>
            <a:r>
              <a:rPr sz="2500" b="1" spc="-3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Threshold</a:t>
            </a:r>
            <a:r>
              <a:rPr sz="2500" b="1" spc="-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Triad</a:t>
            </a:r>
            <a:r>
              <a:rPr sz="2500" b="1" spc="-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(GTT)-</a:t>
            </a:r>
            <a:r>
              <a:rPr sz="2500" b="1" dirty="0">
                <a:latin typeface="Arial"/>
                <a:cs typeface="Arial"/>
              </a:rPr>
              <a:t>Part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III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628" y="8323539"/>
            <a:ext cx="6568440" cy="16414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latin typeface="Arial"/>
                <a:cs typeface="Arial"/>
              </a:rPr>
              <a:t>Holocene</a:t>
            </a:r>
            <a:r>
              <a:rPr sz="1650" b="1" spc="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(The</a:t>
            </a:r>
            <a:r>
              <a:rPr sz="1650" b="1" spc="6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totally</a:t>
            </a:r>
            <a:r>
              <a:rPr sz="1650" b="1" spc="65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new)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1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650" b="1" dirty="0">
                <a:latin typeface="Arial"/>
                <a:cs typeface="Arial"/>
              </a:rPr>
              <a:t>Paul</a:t>
            </a:r>
            <a:r>
              <a:rPr sz="1650" b="1" spc="4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Gervais</a:t>
            </a:r>
            <a:r>
              <a:rPr sz="1650" b="1" spc="9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1850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16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buFont typeface="Arial"/>
              <a:buChar char="•"/>
              <a:tabLst>
                <a:tab pos="200660" algn="l"/>
              </a:tabLst>
            </a:pPr>
            <a:r>
              <a:rPr sz="1800" spc="-45" dirty="0">
                <a:latin typeface="Calibri"/>
                <a:cs typeface="Calibri"/>
              </a:rPr>
              <a:t>Dr.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Bujatti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-</a:t>
            </a:r>
            <a:r>
              <a:rPr sz="1800" spc="-10" dirty="0">
                <a:latin typeface="Calibri"/>
                <a:cs typeface="Calibri"/>
              </a:rPr>
              <a:t>Narbeshuber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0" y="542543"/>
            <a:ext cx="1662819" cy="4404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5" y="3235451"/>
            <a:ext cx="6300063" cy="3963692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7F155C93-0781-4317-94D8-F14ECDE6601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2471B61A-40C6-4CE7-A5D4-D80C9542EA89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" y="502922"/>
            <a:ext cx="6504432" cy="975893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36" y="352046"/>
            <a:ext cx="6998208" cy="9897107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7" y="518163"/>
            <a:ext cx="398186" cy="3108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6011" y="2104133"/>
            <a:ext cx="6678295" cy="937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100"/>
              </a:spcBef>
            </a:pPr>
            <a:r>
              <a:rPr sz="1150" b="1" dirty="0">
                <a:latin typeface="Arial"/>
                <a:cs typeface="Arial"/>
              </a:rPr>
              <a:t>Pleistocene</a:t>
            </a:r>
            <a:r>
              <a:rPr sz="1150" b="1" spc="12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/</a:t>
            </a:r>
            <a:r>
              <a:rPr sz="1150" b="1" spc="114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Holocene</a:t>
            </a:r>
            <a:r>
              <a:rPr sz="1150" b="1" spc="1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(P/H)</a:t>
            </a:r>
            <a:r>
              <a:rPr sz="1150" b="1" spc="12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boundary</a:t>
            </a:r>
            <a:r>
              <a:rPr sz="1150" b="1" spc="10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oceanic</a:t>
            </a:r>
            <a:r>
              <a:rPr sz="1150" b="1" spc="12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Koefels-comet</a:t>
            </a:r>
            <a:r>
              <a:rPr sz="1150" b="1" spc="12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Impact</a:t>
            </a:r>
            <a:r>
              <a:rPr sz="1150" b="1" spc="12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Series</a:t>
            </a:r>
            <a:r>
              <a:rPr sz="1150" b="1" spc="114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Scenario</a:t>
            </a:r>
            <a:r>
              <a:rPr sz="1150" b="1" spc="120" dirty="0">
                <a:latin typeface="Arial"/>
                <a:cs typeface="Arial"/>
              </a:rPr>
              <a:t> </a:t>
            </a:r>
            <a:r>
              <a:rPr sz="1150" b="1" spc="-10" dirty="0">
                <a:latin typeface="Arial"/>
                <a:cs typeface="Arial"/>
              </a:rPr>
              <a:t>(KISS) </a:t>
            </a:r>
            <a:r>
              <a:rPr sz="1150" b="1" dirty="0">
                <a:latin typeface="Arial"/>
                <a:cs typeface="Arial"/>
              </a:rPr>
              <a:t>of</a:t>
            </a:r>
            <a:r>
              <a:rPr sz="1150" b="1" spc="5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12.850</a:t>
            </a:r>
            <a:r>
              <a:rPr sz="1150" b="1" spc="-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yr</a:t>
            </a:r>
            <a:r>
              <a:rPr sz="1150" b="1" spc="7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BP</a:t>
            </a:r>
            <a:r>
              <a:rPr sz="1150" b="1" spc="2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Global-warming</a:t>
            </a:r>
            <a:r>
              <a:rPr sz="1150" b="1" spc="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Threshold</a:t>
            </a:r>
            <a:r>
              <a:rPr sz="1150" b="1" spc="3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Triad</a:t>
            </a:r>
            <a:r>
              <a:rPr sz="1150" b="1" spc="45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(GTT)-Part</a:t>
            </a:r>
            <a:r>
              <a:rPr sz="1150" b="1" spc="25" dirty="0">
                <a:latin typeface="Arial"/>
                <a:cs typeface="Arial"/>
              </a:rPr>
              <a:t> </a:t>
            </a:r>
            <a:r>
              <a:rPr sz="1150" b="1" spc="-25" dirty="0">
                <a:latin typeface="Arial"/>
                <a:cs typeface="Arial"/>
              </a:rPr>
              <a:t>III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150">
              <a:latin typeface="Arial"/>
              <a:cs typeface="Arial"/>
            </a:endParaRPr>
          </a:p>
          <a:p>
            <a:pPr marL="2536190">
              <a:lnSpc>
                <a:spcPct val="100000"/>
              </a:lnSpc>
            </a:pPr>
            <a:r>
              <a:rPr sz="1150" b="1" dirty="0">
                <a:latin typeface="Arial"/>
                <a:cs typeface="Arial"/>
              </a:rPr>
              <a:t>M.</a:t>
            </a:r>
            <a:r>
              <a:rPr sz="1150" b="1" spc="6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Bujatti-</a:t>
            </a:r>
            <a:r>
              <a:rPr sz="1150" b="1" spc="-10" dirty="0">
                <a:latin typeface="Arial"/>
                <a:cs typeface="Arial"/>
              </a:rPr>
              <a:t>Narbeshuber</a:t>
            </a:r>
            <a:endParaRPr sz="1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624" y="854453"/>
            <a:ext cx="139509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dirty="0">
                <a:latin typeface="Calibri"/>
                <a:cs typeface="Calibri"/>
              </a:rPr>
              <a:t>Adapted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from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U.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van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Raden,</a:t>
            </a:r>
            <a:r>
              <a:rPr sz="750" spc="65" dirty="0">
                <a:latin typeface="Calibri"/>
                <a:cs typeface="Calibri"/>
              </a:rPr>
              <a:t> </a:t>
            </a:r>
            <a:r>
              <a:rPr sz="750" spc="-20" dirty="0">
                <a:latin typeface="Calibri"/>
                <a:cs typeface="Calibri"/>
              </a:rPr>
              <a:t>2013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8837" y="4065496"/>
            <a:ext cx="66421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51484" algn="l"/>
              </a:tabLst>
            </a:pPr>
            <a:r>
              <a:rPr sz="2150" spc="-25" dirty="0">
                <a:latin typeface="Arial"/>
                <a:cs typeface="Arial"/>
              </a:rPr>
              <a:t>“It</a:t>
            </a:r>
            <a:r>
              <a:rPr sz="2150" dirty="0">
                <a:latin typeface="Arial"/>
                <a:cs typeface="Arial"/>
              </a:rPr>
              <a:t>	</a:t>
            </a:r>
            <a:r>
              <a:rPr sz="2150" spc="-25" dirty="0">
                <a:latin typeface="Arial"/>
                <a:cs typeface="Arial"/>
              </a:rPr>
              <a:t>is </a:t>
            </a:r>
            <a:r>
              <a:rPr sz="2150" spc="-10" dirty="0">
                <a:latin typeface="Arial"/>
                <a:cs typeface="Arial"/>
              </a:rPr>
              <a:t>right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9943" y="4065496"/>
            <a:ext cx="7715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180">
              <a:lnSpc>
                <a:spcPct val="100000"/>
              </a:lnSpc>
              <a:spcBef>
                <a:spcPts val="95"/>
              </a:spcBef>
            </a:pPr>
            <a:r>
              <a:rPr sz="2150" spc="-10" dirty="0">
                <a:latin typeface="Arial"/>
                <a:cs typeface="Arial"/>
              </a:rPr>
              <a:t>better </a:t>
            </a:r>
            <a:r>
              <a:rPr sz="2150" spc="-20" dirty="0">
                <a:latin typeface="Arial"/>
                <a:cs typeface="Arial"/>
              </a:rPr>
              <a:t>than</a:t>
            </a:r>
            <a:endParaRPr sz="2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5596" y="4065496"/>
            <a:ext cx="2047239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4940">
              <a:lnSpc>
                <a:spcPct val="100000"/>
              </a:lnSpc>
              <a:spcBef>
                <a:spcPts val="95"/>
              </a:spcBef>
              <a:tabLst>
                <a:tab pos="593090" algn="l"/>
                <a:tab pos="1092835" algn="l"/>
                <a:tab pos="1120140" algn="l"/>
              </a:tabLst>
            </a:pPr>
            <a:r>
              <a:rPr sz="2150" spc="-25" dirty="0">
                <a:latin typeface="Arial"/>
                <a:cs typeface="Arial"/>
              </a:rPr>
              <a:t>to</a:t>
            </a:r>
            <a:r>
              <a:rPr sz="2150" dirty="0">
                <a:latin typeface="Arial"/>
                <a:cs typeface="Arial"/>
              </a:rPr>
              <a:t>	</a:t>
            </a:r>
            <a:r>
              <a:rPr sz="2150" spc="-25" dirty="0">
                <a:latin typeface="Arial"/>
                <a:cs typeface="Arial"/>
              </a:rPr>
              <a:t>be</a:t>
            </a:r>
            <a:r>
              <a:rPr sz="2150" dirty="0">
                <a:latin typeface="Arial"/>
                <a:cs typeface="Arial"/>
              </a:rPr>
              <a:t>	</a:t>
            </a:r>
            <a:r>
              <a:rPr sz="2150" spc="-10" dirty="0">
                <a:latin typeface="Arial"/>
                <a:cs typeface="Arial"/>
              </a:rPr>
              <a:t>vaguely exactly</a:t>
            </a:r>
            <a:r>
              <a:rPr sz="2150" dirty="0">
                <a:latin typeface="Arial"/>
                <a:cs typeface="Arial"/>
              </a:rPr>
              <a:t>		</a:t>
            </a:r>
            <a:r>
              <a:rPr sz="2150" spc="-10" dirty="0">
                <a:latin typeface="Arial"/>
                <a:cs typeface="Arial"/>
              </a:rPr>
              <a:t>wrong.“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28837" y="4722309"/>
            <a:ext cx="113411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10" dirty="0">
                <a:latin typeface="Arial"/>
                <a:cs typeface="Arial"/>
              </a:rPr>
              <a:t>(C.Read)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5114" y="6124376"/>
            <a:ext cx="5320030" cy="1337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0"/>
              </a:spcBef>
            </a:pPr>
            <a:r>
              <a:rPr sz="2150" b="1" dirty="0">
                <a:latin typeface="Arial"/>
                <a:cs typeface="Arial"/>
              </a:rPr>
              <a:t>The</a:t>
            </a:r>
            <a:r>
              <a:rPr sz="2150" b="1" spc="22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certified</a:t>
            </a:r>
            <a:r>
              <a:rPr sz="2150" b="1" spc="240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12850</a:t>
            </a:r>
            <a:r>
              <a:rPr sz="2150" b="1" spc="24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yrs</a:t>
            </a:r>
            <a:r>
              <a:rPr sz="2150" b="1" spc="24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BP</a:t>
            </a:r>
            <a:r>
              <a:rPr sz="2150" b="1" spc="18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to</a:t>
            </a:r>
            <a:r>
              <a:rPr sz="2150" b="1" spc="21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13080</a:t>
            </a:r>
            <a:r>
              <a:rPr sz="2150" b="1" spc="245" dirty="0">
                <a:latin typeface="Arial"/>
                <a:cs typeface="Arial"/>
              </a:rPr>
              <a:t> </a:t>
            </a:r>
            <a:r>
              <a:rPr sz="2150" b="1" spc="-25" dirty="0">
                <a:latin typeface="Arial"/>
                <a:cs typeface="Arial"/>
              </a:rPr>
              <a:t>yrs </a:t>
            </a:r>
            <a:r>
              <a:rPr sz="2150" b="1" dirty="0">
                <a:latin typeface="Arial"/>
                <a:cs typeface="Arial"/>
              </a:rPr>
              <a:t>BP</a:t>
            </a:r>
            <a:r>
              <a:rPr sz="2150" b="1" spc="484" dirty="0">
                <a:latin typeface="Arial"/>
                <a:cs typeface="Arial"/>
              </a:rPr>
              <a:t>   </a:t>
            </a:r>
            <a:r>
              <a:rPr sz="2150" b="1" dirty="0">
                <a:latin typeface="Arial"/>
                <a:cs typeface="Arial"/>
              </a:rPr>
              <a:t>Radiocarbon</a:t>
            </a:r>
            <a:r>
              <a:rPr sz="2150" b="1" spc="490" dirty="0">
                <a:latin typeface="Arial"/>
                <a:cs typeface="Arial"/>
              </a:rPr>
              <a:t>   </a:t>
            </a:r>
            <a:r>
              <a:rPr sz="2150" b="1" dirty="0">
                <a:latin typeface="Arial"/>
                <a:cs typeface="Arial"/>
              </a:rPr>
              <a:t>Plateau</a:t>
            </a:r>
            <a:r>
              <a:rPr sz="2150" b="1" spc="500" dirty="0">
                <a:latin typeface="Arial"/>
                <a:cs typeface="Arial"/>
              </a:rPr>
              <a:t>   </a:t>
            </a:r>
            <a:r>
              <a:rPr sz="2150" b="1" spc="-10" dirty="0">
                <a:latin typeface="Arial"/>
                <a:cs typeface="Arial"/>
              </a:rPr>
              <a:t>(Reinig, </a:t>
            </a:r>
            <a:r>
              <a:rPr sz="2150" b="1" dirty="0">
                <a:latin typeface="Arial"/>
                <a:cs typeface="Arial"/>
              </a:rPr>
              <a:t>Reimer)</a:t>
            </a:r>
            <a:r>
              <a:rPr sz="2150" b="1" spc="515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and</a:t>
            </a:r>
            <a:r>
              <a:rPr sz="2150" b="1" spc="520" dirty="0">
                <a:latin typeface="Arial"/>
                <a:cs typeface="Arial"/>
              </a:rPr>
              <a:t> </a:t>
            </a:r>
            <a:r>
              <a:rPr sz="2150" b="1" dirty="0">
                <a:latin typeface="Arial"/>
                <a:cs typeface="Arial"/>
              </a:rPr>
              <a:t>Lateglacial</a:t>
            </a:r>
            <a:r>
              <a:rPr sz="2150" b="1" spc="-25" dirty="0">
                <a:latin typeface="Arial"/>
                <a:cs typeface="Arial"/>
              </a:rPr>
              <a:t>  </a:t>
            </a:r>
            <a:r>
              <a:rPr sz="2150" b="1" dirty="0">
                <a:latin typeface="Arial"/>
                <a:cs typeface="Arial"/>
              </a:rPr>
              <a:t>Ice</a:t>
            </a:r>
            <a:r>
              <a:rPr sz="2150" b="1" spc="-20" dirty="0">
                <a:latin typeface="Arial"/>
                <a:cs typeface="Arial"/>
              </a:rPr>
              <a:t>  </a:t>
            </a:r>
            <a:r>
              <a:rPr sz="2150" b="1" dirty="0">
                <a:latin typeface="Arial"/>
                <a:cs typeface="Arial"/>
              </a:rPr>
              <a:t>Age</a:t>
            </a:r>
            <a:r>
              <a:rPr sz="2150" b="1" spc="515" dirty="0">
                <a:latin typeface="Arial"/>
                <a:cs typeface="Arial"/>
              </a:rPr>
              <a:t> </a:t>
            </a:r>
            <a:r>
              <a:rPr sz="2150" b="1" spc="-10" dirty="0">
                <a:latin typeface="Arial"/>
                <a:cs typeface="Arial"/>
              </a:rPr>
              <a:t>KISS- chronology</a:t>
            </a:r>
            <a:endParaRPr sz="21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0" y="542543"/>
            <a:ext cx="1662819" cy="44043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387095"/>
            <a:ext cx="6853427" cy="982141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4" y="608076"/>
            <a:ext cx="6822945" cy="964844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4" y="522732"/>
            <a:ext cx="6890001" cy="986332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643130"/>
            <a:ext cx="6723887" cy="9635233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3" y="409955"/>
            <a:ext cx="6890004" cy="9873487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4" y="679703"/>
            <a:ext cx="6594345" cy="944879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434" y="400811"/>
            <a:ext cx="6724015" cy="9677400"/>
            <a:chOff x="408434" y="400811"/>
            <a:chExt cx="6724015" cy="96774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434" y="574547"/>
              <a:ext cx="6719313" cy="95036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4" y="3220211"/>
            <a:ext cx="7323400" cy="4037510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80E66F48-DEE1-49AC-B153-683575D8F54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358197"/>
            <a:ext cx="1254251" cy="33114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0B3762A1-566E-429D-A5B6-55FCA1900F60}"/>
              </a:ext>
            </a:extLst>
          </p:cNvPr>
          <p:cNvSpPr txBox="1"/>
          <p:nvPr/>
        </p:nvSpPr>
        <p:spPr>
          <a:xfrm>
            <a:off x="6018035" y="377476"/>
            <a:ext cx="1388745" cy="195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latin typeface="Calibri"/>
                <a:cs typeface="Calibri"/>
              </a:rPr>
              <a:t>M.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Bujatti-</a:t>
            </a:r>
            <a:r>
              <a:rPr sz="1100" spc="-10" dirty="0">
                <a:latin typeface="Calibri"/>
                <a:cs typeface="Calibri"/>
              </a:rPr>
              <a:t>Narbeshuber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720" y="400811"/>
            <a:ext cx="6766559" cy="9798050"/>
            <a:chOff x="426720" y="400811"/>
            <a:chExt cx="6766559" cy="979805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" y="629411"/>
              <a:ext cx="6766559" cy="95691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499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2254" y="400811"/>
            <a:ext cx="6746875" cy="9728200"/>
            <a:chOff x="492254" y="400811"/>
            <a:chExt cx="6746875" cy="97282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254" y="585215"/>
              <a:ext cx="6746745" cy="95432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9683" y="400811"/>
            <a:ext cx="6657340" cy="9607550"/>
            <a:chOff x="519683" y="400811"/>
            <a:chExt cx="6657340" cy="960755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683" y="592835"/>
              <a:ext cx="6656830" cy="94152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48" y="731519"/>
            <a:ext cx="6469377" cy="9148569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400811"/>
            <a:ext cx="6687820" cy="9570720"/>
            <a:chOff x="445008" y="400811"/>
            <a:chExt cx="6687820" cy="95707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08" y="527303"/>
              <a:ext cx="6676641" cy="94442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499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279" y="400811"/>
            <a:ext cx="6867525" cy="9850120"/>
            <a:chOff x="335279" y="400811"/>
            <a:chExt cx="6867525" cy="98501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79" y="536447"/>
              <a:ext cx="6867143" cy="9713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73338"/>
            <a:ext cx="6675119" cy="9376501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8894" y="400811"/>
            <a:ext cx="7024370" cy="9951720"/>
            <a:chOff x="278894" y="400811"/>
            <a:chExt cx="7024370" cy="99517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894" y="417575"/>
              <a:ext cx="7024113" cy="99349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499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027" y="400811"/>
            <a:ext cx="6931659" cy="9986010"/>
            <a:chOff x="224027" y="400811"/>
            <a:chExt cx="6931659" cy="998601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27" y="582167"/>
              <a:ext cx="6931152" cy="9804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457" y="400811"/>
            <a:ext cx="6870065" cy="9836150"/>
            <a:chOff x="281457" y="400811"/>
            <a:chExt cx="6870065" cy="983615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57" y="445007"/>
              <a:ext cx="6869511" cy="97916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0" y="400811"/>
              <a:ext cx="1607819" cy="42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7533</Words>
  <Application>Microsoft Office PowerPoint</Application>
  <PresentationFormat>Benutzerdefiniert</PresentationFormat>
  <Paragraphs>558</Paragraphs>
  <Slides>244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244</vt:i4>
      </vt:variant>
    </vt:vector>
  </HeadingPairs>
  <TitlesOfParts>
    <vt:vector size="249" baseType="lpstr">
      <vt:lpstr>Arial</vt:lpstr>
      <vt:lpstr>Calibri</vt:lpstr>
      <vt:lpstr>Cambria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Pleistocene / Holocene (P/H) boundary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Dieter</dc:creator>
  <cp:lastModifiedBy>Dieter Schmidt</cp:lastModifiedBy>
  <cp:revision>5</cp:revision>
  <dcterms:created xsi:type="dcterms:W3CDTF">2025-05-29T08:35:51Z</dcterms:created>
  <dcterms:modified xsi:type="dcterms:W3CDTF">2025-05-29T09:23:01Z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2025-05-28T00:00:00Z</vt:filetime>
  </property>
  <property fmtid="{D5CDD505-2E9C-101B-9397-08002B2CF9AE}" pid="3" name="LastSaved">
    <vt:filetime>2025-05-29T00:00:00Z</vt:filetime>
  </property>
  <property fmtid="{D5CDD505-2E9C-101B-9397-08002B2CF9AE}" pid="4" name="Producer">
    <vt:lpwstr>GPL Ghostscript 9.26</vt:lpwstr>
  </property>
</Properties>
</file>