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84" r:id="rId1"/>
  </p:sldMasterIdLst>
  <p:notesMasterIdLst>
    <p:notesMasterId r:id="rId177"/>
  </p:notesMasterIdLst>
  <p:sldIdLst>
    <p:sldId id="432" r:id="rId2"/>
    <p:sldId id="433" r:id="rId3"/>
    <p:sldId id="434" r:id="rId4"/>
    <p:sldId id="436" r:id="rId5"/>
    <p:sldId id="435" r:id="rId6"/>
    <p:sldId id="429" r:id="rId7"/>
    <p:sldId id="430" r:id="rId8"/>
    <p:sldId id="438" r:id="rId9"/>
    <p:sldId id="437" r:id="rId10"/>
    <p:sldId id="403" r:id="rId11"/>
    <p:sldId id="428" r:id="rId12"/>
    <p:sldId id="427" r:id="rId13"/>
    <p:sldId id="379" r:id="rId14"/>
    <p:sldId id="380" r:id="rId15"/>
    <p:sldId id="404" r:id="rId16"/>
    <p:sldId id="381" r:id="rId17"/>
    <p:sldId id="382" r:id="rId18"/>
    <p:sldId id="383" r:id="rId19"/>
    <p:sldId id="384" r:id="rId20"/>
    <p:sldId id="385" r:id="rId21"/>
    <p:sldId id="386" r:id="rId22"/>
    <p:sldId id="387" r:id="rId23"/>
    <p:sldId id="388" r:id="rId24"/>
    <p:sldId id="406" r:id="rId25"/>
    <p:sldId id="401" r:id="rId26"/>
    <p:sldId id="400" r:id="rId27"/>
    <p:sldId id="425" r:id="rId28"/>
    <p:sldId id="399" r:id="rId29"/>
    <p:sldId id="398" r:id="rId30"/>
    <p:sldId id="397" r:id="rId31"/>
    <p:sldId id="396" r:id="rId32"/>
    <p:sldId id="395" r:id="rId33"/>
    <p:sldId id="394" r:id="rId34"/>
    <p:sldId id="393" r:id="rId35"/>
    <p:sldId id="392" r:id="rId36"/>
    <p:sldId id="391" r:id="rId37"/>
    <p:sldId id="390" r:id="rId38"/>
    <p:sldId id="410" r:id="rId39"/>
    <p:sldId id="411" r:id="rId40"/>
    <p:sldId id="412" r:id="rId41"/>
    <p:sldId id="413" r:id="rId42"/>
    <p:sldId id="414" r:id="rId43"/>
    <p:sldId id="415" r:id="rId44"/>
    <p:sldId id="416" r:id="rId45"/>
    <p:sldId id="418" r:id="rId46"/>
    <p:sldId id="417" r:id="rId47"/>
    <p:sldId id="389" r:id="rId48"/>
    <p:sldId id="402" r:id="rId49"/>
    <p:sldId id="256" r:id="rId50"/>
    <p:sldId id="284" r:id="rId51"/>
    <p:sldId id="285" r:id="rId52"/>
    <p:sldId id="426" r:id="rId53"/>
    <p:sldId id="422" r:id="rId54"/>
    <p:sldId id="421" r:id="rId55"/>
    <p:sldId id="420" r:id="rId56"/>
    <p:sldId id="419" r:id="rId57"/>
    <p:sldId id="423" r:id="rId58"/>
    <p:sldId id="294" r:id="rId59"/>
    <p:sldId id="364" r:id="rId60"/>
    <p:sldId id="365" r:id="rId61"/>
    <p:sldId id="366" r:id="rId62"/>
    <p:sldId id="279" r:id="rId63"/>
    <p:sldId id="424" r:id="rId64"/>
    <p:sldId id="257" r:id="rId65"/>
    <p:sldId id="258" r:id="rId66"/>
    <p:sldId id="259" r:id="rId67"/>
    <p:sldId id="278" r:id="rId68"/>
    <p:sldId id="260" r:id="rId69"/>
    <p:sldId id="267" r:id="rId70"/>
    <p:sldId id="268" r:id="rId71"/>
    <p:sldId id="280" r:id="rId72"/>
    <p:sldId id="269" r:id="rId73"/>
    <p:sldId id="270" r:id="rId74"/>
    <p:sldId id="277" r:id="rId75"/>
    <p:sldId id="271" r:id="rId76"/>
    <p:sldId id="272" r:id="rId77"/>
    <p:sldId id="367" r:id="rId78"/>
    <p:sldId id="377" r:id="rId79"/>
    <p:sldId id="376" r:id="rId80"/>
    <p:sldId id="375" r:id="rId81"/>
    <p:sldId id="373" r:id="rId82"/>
    <p:sldId id="372" r:id="rId83"/>
    <p:sldId id="371" r:id="rId84"/>
    <p:sldId id="370" r:id="rId85"/>
    <p:sldId id="369" r:id="rId86"/>
    <p:sldId id="368" r:id="rId87"/>
    <p:sldId id="378" r:id="rId88"/>
    <p:sldId id="273" r:id="rId89"/>
    <p:sldId id="275" r:id="rId90"/>
    <p:sldId id="281" r:id="rId91"/>
    <p:sldId id="276" r:id="rId92"/>
    <p:sldId id="282" r:id="rId93"/>
    <p:sldId id="261" r:id="rId94"/>
    <p:sldId id="262" r:id="rId95"/>
    <p:sldId id="431" r:id="rId96"/>
    <p:sldId id="263" r:id="rId97"/>
    <p:sldId id="264" r:id="rId98"/>
    <p:sldId id="265" r:id="rId99"/>
    <p:sldId id="266" r:id="rId100"/>
    <p:sldId id="287" r:id="rId101"/>
    <p:sldId id="288" r:id="rId102"/>
    <p:sldId id="289" r:id="rId103"/>
    <p:sldId id="290" r:id="rId104"/>
    <p:sldId id="291" r:id="rId105"/>
    <p:sldId id="292" r:id="rId106"/>
    <p:sldId id="293" r:id="rId107"/>
    <p:sldId id="295" r:id="rId108"/>
    <p:sldId id="296" r:id="rId109"/>
    <p:sldId id="297" r:id="rId110"/>
    <p:sldId id="298" r:id="rId111"/>
    <p:sldId id="299" r:id="rId112"/>
    <p:sldId id="300" r:id="rId113"/>
    <p:sldId id="301" r:id="rId114"/>
    <p:sldId id="302" r:id="rId115"/>
    <p:sldId id="303" r:id="rId116"/>
    <p:sldId id="304" r:id="rId117"/>
    <p:sldId id="305" r:id="rId118"/>
    <p:sldId id="320" r:id="rId119"/>
    <p:sldId id="321" r:id="rId120"/>
    <p:sldId id="322" r:id="rId121"/>
    <p:sldId id="323" r:id="rId122"/>
    <p:sldId id="324" r:id="rId123"/>
    <p:sldId id="325" r:id="rId124"/>
    <p:sldId id="326" r:id="rId125"/>
    <p:sldId id="327" r:id="rId126"/>
    <p:sldId id="328" r:id="rId127"/>
    <p:sldId id="329" r:id="rId128"/>
    <p:sldId id="330" r:id="rId129"/>
    <p:sldId id="331" r:id="rId130"/>
    <p:sldId id="332" r:id="rId131"/>
    <p:sldId id="333" r:id="rId132"/>
    <p:sldId id="334" r:id="rId133"/>
    <p:sldId id="335" r:id="rId134"/>
    <p:sldId id="336" r:id="rId135"/>
    <p:sldId id="337" r:id="rId136"/>
    <p:sldId id="338" r:id="rId137"/>
    <p:sldId id="339" r:id="rId138"/>
    <p:sldId id="340" r:id="rId139"/>
    <p:sldId id="341" r:id="rId140"/>
    <p:sldId id="342" r:id="rId141"/>
    <p:sldId id="343" r:id="rId142"/>
    <p:sldId id="344" r:id="rId143"/>
    <p:sldId id="345" r:id="rId144"/>
    <p:sldId id="346" r:id="rId145"/>
    <p:sldId id="347" r:id="rId146"/>
    <p:sldId id="348" r:id="rId147"/>
    <p:sldId id="349" r:id="rId148"/>
    <p:sldId id="350" r:id="rId149"/>
    <p:sldId id="351" r:id="rId150"/>
    <p:sldId id="352" r:id="rId151"/>
    <p:sldId id="353" r:id="rId152"/>
    <p:sldId id="354" r:id="rId153"/>
    <p:sldId id="355" r:id="rId154"/>
    <p:sldId id="356" r:id="rId155"/>
    <p:sldId id="357" r:id="rId156"/>
    <p:sldId id="358" r:id="rId157"/>
    <p:sldId id="359" r:id="rId158"/>
    <p:sldId id="360" r:id="rId159"/>
    <p:sldId id="361" r:id="rId160"/>
    <p:sldId id="362" r:id="rId161"/>
    <p:sldId id="306" r:id="rId162"/>
    <p:sldId id="307" r:id="rId163"/>
    <p:sldId id="308" r:id="rId164"/>
    <p:sldId id="309" r:id="rId165"/>
    <p:sldId id="310" r:id="rId166"/>
    <p:sldId id="311" r:id="rId167"/>
    <p:sldId id="312" r:id="rId168"/>
    <p:sldId id="313" r:id="rId169"/>
    <p:sldId id="314" r:id="rId170"/>
    <p:sldId id="315" r:id="rId171"/>
    <p:sldId id="316" r:id="rId172"/>
    <p:sldId id="317" r:id="rId173"/>
    <p:sldId id="318" r:id="rId174"/>
    <p:sldId id="319" r:id="rId175"/>
    <p:sldId id="363" r:id="rId176"/>
  </p:sldIdLst>
  <p:sldSz cx="9601200" cy="12801600" type="A3"/>
  <p:notesSz cx="6858000" cy="9144000"/>
  <p:defaultTextStyle>
    <a:defPPr>
      <a:defRPr lang="en-US"/>
    </a:defPPr>
    <a:lvl1pPr marL="0" algn="l" defTabSz="457160" rtl="0" eaLnBrk="1" latinLnBrk="0" hangingPunct="1">
      <a:defRPr sz="1800" kern="1200">
        <a:solidFill>
          <a:schemeClr val="tx1"/>
        </a:solidFill>
        <a:latin typeface="+mn-lt"/>
        <a:ea typeface="+mn-ea"/>
        <a:cs typeface="+mn-cs"/>
      </a:defRPr>
    </a:lvl1pPr>
    <a:lvl2pPr marL="457160" algn="l" defTabSz="457160" rtl="0" eaLnBrk="1" latinLnBrk="0" hangingPunct="1">
      <a:defRPr sz="1800" kern="1200">
        <a:solidFill>
          <a:schemeClr val="tx1"/>
        </a:solidFill>
        <a:latin typeface="+mn-lt"/>
        <a:ea typeface="+mn-ea"/>
        <a:cs typeface="+mn-cs"/>
      </a:defRPr>
    </a:lvl2pPr>
    <a:lvl3pPr marL="914321" algn="l" defTabSz="457160" rtl="0" eaLnBrk="1" latinLnBrk="0" hangingPunct="1">
      <a:defRPr sz="1800" kern="1200">
        <a:solidFill>
          <a:schemeClr val="tx1"/>
        </a:solidFill>
        <a:latin typeface="+mn-lt"/>
        <a:ea typeface="+mn-ea"/>
        <a:cs typeface="+mn-cs"/>
      </a:defRPr>
    </a:lvl3pPr>
    <a:lvl4pPr marL="1371481" algn="l" defTabSz="457160" rtl="0" eaLnBrk="1" latinLnBrk="0" hangingPunct="1">
      <a:defRPr sz="1800" kern="1200">
        <a:solidFill>
          <a:schemeClr val="tx1"/>
        </a:solidFill>
        <a:latin typeface="+mn-lt"/>
        <a:ea typeface="+mn-ea"/>
        <a:cs typeface="+mn-cs"/>
      </a:defRPr>
    </a:lvl4pPr>
    <a:lvl5pPr marL="1828642" algn="l" defTabSz="457160" rtl="0" eaLnBrk="1" latinLnBrk="0" hangingPunct="1">
      <a:defRPr sz="1800" kern="1200">
        <a:solidFill>
          <a:schemeClr val="tx1"/>
        </a:solidFill>
        <a:latin typeface="+mn-lt"/>
        <a:ea typeface="+mn-ea"/>
        <a:cs typeface="+mn-cs"/>
      </a:defRPr>
    </a:lvl5pPr>
    <a:lvl6pPr marL="2285802" algn="l" defTabSz="457160" rtl="0" eaLnBrk="1" latinLnBrk="0" hangingPunct="1">
      <a:defRPr sz="1800" kern="1200">
        <a:solidFill>
          <a:schemeClr val="tx1"/>
        </a:solidFill>
        <a:latin typeface="+mn-lt"/>
        <a:ea typeface="+mn-ea"/>
        <a:cs typeface="+mn-cs"/>
      </a:defRPr>
    </a:lvl6pPr>
    <a:lvl7pPr marL="2742964" algn="l" defTabSz="457160" rtl="0" eaLnBrk="1" latinLnBrk="0" hangingPunct="1">
      <a:defRPr sz="1800" kern="1200">
        <a:solidFill>
          <a:schemeClr val="tx1"/>
        </a:solidFill>
        <a:latin typeface="+mn-lt"/>
        <a:ea typeface="+mn-ea"/>
        <a:cs typeface="+mn-cs"/>
      </a:defRPr>
    </a:lvl7pPr>
    <a:lvl8pPr marL="3200123" algn="l" defTabSz="457160" rtl="0" eaLnBrk="1" latinLnBrk="0" hangingPunct="1">
      <a:defRPr sz="1800" kern="1200">
        <a:solidFill>
          <a:schemeClr val="tx1"/>
        </a:solidFill>
        <a:latin typeface="+mn-lt"/>
        <a:ea typeface="+mn-ea"/>
        <a:cs typeface="+mn-cs"/>
      </a:defRPr>
    </a:lvl8pPr>
    <a:lvl9pPr marL="3657285" algn="l" defTabSz="45716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4BA4547-ABF9-4EC3-B576-AC056FAE4BE0}">
          <p14:sldIdLst>
            <p14:sldId id="432"/>
            <p14:sldId id="433"/>
            <p14:sldId id="434"/>
            <p14:sldId id="436"/>
            <p14:sldId id="435"/>
            <p14:sldId id="429"/>
            <p14:sldId id="430"/>
            <p14:sldId id="438"/>
            <p14:sldId id="437"/>
            <p14:sldId id="403"/>
            <p14:sldId id="428"/>
            <p14:sldId id="427"/>
            <p14:sldId id="379"/>
            <p14:sldId id="380"/>
            <p14:sldId id="404"/>
            <p14:sldId id="381"/>
            <p14:sldId id="382"/>
            <p14:sldId id="383"/>
            <p14:sldId id="384"/>
            <p14:sldId id="385"/>
            <p14:sldId id="386"/>
            <p14:sldId id="387"/>
            <p14:sldId id="388"/>
            <p14:sldId id="406"/>
            <p14:sldId id="401"/>
            <p14:sldId id="400"/>
            <p14:sldId id="425"/>
            <p14:sldId id="399"/>
            <p14:sldId id="398"/>
            <p14:sldId id="397"/>
            <p14:sldId id="396"/>
            <p14:sldId id="395"/>
            <p14:sldId id="394"/>
            <p14:sldId id="393"/>
            <p14:sldId id="392"/>
            <p14:sldId id="391"/>
            <p14:sldId id="390"/>
            <p14:sldId id="410"/>
            <p14:sldId id="411"/>
            <p14:sldId id="412"/>
            <p14:sldId id="413"/>
            <p14:sldId id="414"/>
            <p14:sldId id="415"/>
            <p14:sldId id="416"/>
            <p14:sldId id="418"/>
            <p14:sldId id="417"/>
            <p14:sldId id="389"/>
            <p14:sldId id="402"/>
            <p14:sldId id="256"/>
            <p14:sldId id="284"/>
            <p14:sldId id="285"/>
            <p14:sldId id="426"/>
            <p14:sldId id="422"/>
            <p14:sldId id="421"/>
            <p14:sldId id="420"/>
            <p14:sldId id="419"/>
            <p14:sldId id="423"/>
            <p14:sldId id="294"/>
            <p14:sldId id="364"/>
            <p14:sldId id="365"/>
            <p14:sldId id="366"/>
            <p14:sldId id="279"/>
            <p14:sldId id="424"/>
            <p14:sldId id="257"/>
            <p14:sldId id="258"/>
            <p14:sldId id="259"/>
            <p14:sldId id="278"/>
            <p14:sldId id="260"/>
            <p14:sldId id="267"/>
            <p14:sldId id="268"/>
            <p14:sldId id="280"/>
            <p14:sldId id="269"/>
            <p14:sldId id="270"/>
            <p14:sldId id="277"/>
            <p14:sldId id="271"/>
            <p14:sldId id="272"/>
            <p14:sldId id="367"/>
            <p14:sldId id="377"/>
            <p14:sldId id="376"/>
            <p14:sldId id="375"/>
            <p14:sldId id="373"/>
            <p14:sldId id="372"/>
            <p14:sldId id="371"/>
            <p14:sldId id="370"/>
            <p14:sldId id="369"/>
            <p14:sldId id="368"/>
            <p14:sldId id="378"/>
            <p14:sldId id="273"/>
            <p14:sldId id="275"/>
            <p14:sldId id="281"/>
            <p14:sldId id="276"/>
            <p14:sldId id="282"/>
            <p14:sldId id="261"/>
            <p14:sldId id="262"/>
            <p14:sldId id="431"/>
            <p14:sldId id="263"/>
            <p14:sldId id="264"/>
            <p14:sldId id="265"/>
            <p14:sldId id="266"/>
            <p14:sldId id="287"/>
            <p14:sldId id="288"/>
            <p14:sldId id="289"/>
            <p14:sldId id="290"/>
            <p14:sldId id="291"/>
            <p14:sldId id="292"/>
            <p14:sldId id="293"/>
            <p14:sldId id="295"/>
            <p14:sldId id="296"/>
            <p14:sldId id="297"/>
            <p14:sldId id="298"/>
            <p14:sldId id="299"/>
            <p14:sldId id="300"/>
            <p14:sldId id="301"/>
            <p14:sldId id="302"/>
            <p14:sldId id="303"/>
            <p14:sldId id="304"/>
            <p14:sldId id="305"/>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06"/>
            <p14:sldId id="307"/>
            <p14:sldId id="308"/>
            <p14:sldId id="309"/>
            <p14:sldId id="310"/>
            <p14:sldId id="311"/>
            <p14:sldId id="312"/>
            <p14:sldId id="313"/>
            <p14:sldId id="314"/>
            <p14:sldId id="315"/>
            <p14:sldId id="316"/>
            <p14:sldId id="317"/>
            <p14:sldId id="318"/>
            <p14:sldId id="319"/>
            <p14:sldId id="363"/>
          </p14:sldIdLst>
        </p14:section>
        <p14:section name="Abschnitt ohne Titel" id="{91D6DFD0-B2A8-4AFF-B985-EC6D8CBAD2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p:scale>
          <a:sx n="50" d="100"/>
          <a:sy n="50" d="100"/>
        </p:scale>
        <p:origin x="184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9892A-73D2-42FF-B062-765460C0A2EA}" type="datetimeFigureOut">
              <a:rPr lang="de-AT" smtClean="0"/>
              <a:t>03.04.2025</a:t>
            </a:fld>
            <a:endParaRPr lang="de-AT"/>
          </a:p>
        </p:txBody>
      </p:sp>
      <p:sp>
        <p:nvSpPr>
          <p:cNvPr id="4" name="Folienbildplatzhalt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F0EB-075A-4122-9A65-9CD5273DE3AE}" type="slidenum">
              <a:rPr lang="de-AT" smtClean="0"/>
              <a:t>‹Nr.›</a:t>
            </a:fld>
            <a:endParaRPr lang="de-AT"/>
          </a:p>
        </p:txBody>
      </p:sp>
    </p:spTree>
    <p:extLst>
      <p:ext uri="{BB962C8B-B14F-4D97-AF65-F5344CB8AC3E}">
        <p14:creationId xmlns:p14="http://schemas.microsoft.com/office/powerpoint/2010/main" val="2924700157"/>
      </p:ext>
    </p:extLst>
  </p:cSld>
  <p:clrMap bg1="lt1" tx1="dk1" bg2="lt2" tx2="dk2" accent1="accent1" accent2="accent2" accent3="accent3" accent4="accent4" accent5="accent5" accent6="accent6" hlink="hlink" folHlink="folHlink"/>
  <p:notesStyle>
    <a:lvl1pPr marL="0" algn="l" defTabSz="914299" rtl="0" eaLnBrk="1" latinLnBrk="0" hangingPunct="1">
      <a:defRPr sz="1200" kern="1200">
        <a:solidFill>
          <a:schemeClr val="tx1"/>
        </a:solidFill>
        <a:latin typeface="+mn-lt"/>
        <a:ea typeface="+mn-ea"/>
        <a:cs typeface="+mn-cs"/>
      </a:defRPr>
    </a:lvl1pPr>
    <a:lvl2pPr marL="457149" algn="l" defTabSz="914299" rtl="0" eaLnBrk="1" latinLnBrk="0" hangingPunct="1">
      <a:defRPr sz="1200" kern="1200">
        <a:solidFill>
          <a:schemeClr val="tx1"/>
        </a:solidFill>
        <a:latin typeface="+mn-lt"/>
        <a:ea typeface="+mn-ea"/>
        <a:cs typeface="+mn-cs"/>
      </a:defRPr>
    </a:lvl2pPr>
    <a:lvl3pPr marL="914299" algn="l" defTabSz="914299" rtl="0" eaLnBrk="1" latinLnBrk="0" hangingPunct="1">
      <a:defRPr sz="1200" kern="1200">
        <a:solidFill>
          <a:schemeClr val="tx1"/>
        </a:solidFill>
        <a:latin typeface="+mn-lt"/>
        <a:ea typeface="+mn-ea"/>
        <a:cs typeface="+mn-cs"/>
      </a:defRPr>
    </a:lvl3pPr>
    <a:lvl4pPr marL="1371448" algn="l" defTabSz="914299" rtl="0" eaLnBrk="1" latinLnBrk="0" hangingPunct="1">
      <a:defRPr sz="1200" kern="1200">
        <a:solidFill>
          <a:schemeClr val="tx1"/>
        </a:solidFill>
        <a:latin typeface="+mn-lt"/>
        <a:ea typeface="+mn-ea"/>
        <a:cs typeface="+mn-cs"/>
      </a:defRPr>
    </a:lvl4pPr>
    <a:lvl5pPr marL="1828598" algn="l" defTabSz="914299" rtl="0" eaLnBrk="1" latinLnBrk="0" hangingPunct="1">
      <a:defRPr sz="1200" kern="1200">
        <a:solidFill>
          <a:schemeClr val="tx1"/>
        </a:solidFill>
        <a:latin typeface="+mn-lt"/>
        <a:ea typeface="+mn-ea"/>
        <a:cs typeface="+mn-cs"/>
      </a:defRPr>
    </a:lvl5pPr>
    <a:lvl6pPr marL="2285746" algn="l" defTabSz="914299" rtl="0" eaLnBrk="1" latinLnBrk="0" hangingPunct="1">
      <a:defRPr sz="1200" kern="1200">
        <a:solidFill>
          <a:schemeClr val="tx1"/>
        </a:solidFill>
        <a:latin typeface="+mn-lt"/>
        <a:ea typeface="+mn-ea"/>
        <a:cs typeface="+mn-cs"/>
      </a:defRPr>
    </a:lvl6pPr>
    <a:lvl7pPr marL="2742896" algn="l" defTabSz="914299" rtl="0" eaLnBrk="1" latinLnBrk="0" hangingPunct="1">
      <a:defRPr sz="1200" kern="1200">
        <a:solidFill>
          <a:schemeClr val="tx1"/>
        </a:solidFill>
        <a:latin typeface="+mn-lt"/>
        <a:ea typeface="+mn-ea"/>
        <a:cs typeface="+mn-cs"/>
      </a:defRPr>
    </a:lvl7pPr>
    <a:lvl8pPr marL="3200047" algn="l" defTabSz="914299" rtl="0" eaLnBrk="1" latinLnBrk="0" hangingPunct="1">
      <a:defRPr sz="1200" kern="1200">
        <a:solidFill>
          <a:schemeClr val="tx1"/>
        </a:solidFill>
        <a:latin typeface="+mn-lt"/>
        <a:ea typeface="+mn-ea"/>
        <a:cs typeface="+mn-cs"/>
      </a:defRPr>
    </a:lvl8pPr>
    <a:lvl9pPr marL="3657195" algn="l" defTabSz="91429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20092" y="2095079"/>
            <a:ext cx="8161020" cy="4456852"/>
          </a:xfrm>
        </p:spPr>
        <p:txBody>
          <a:bodyPr anchor="b"/>
          <a:lstStyle>
            <a:lvl1pPr algn="ctr">
              <a:defRPr sz="6300"/>
            </a:lvl1pPr>
          </a:lstStyle>
          <a:p>
            <a:r>
              <a:rPr lang="de-DE"/>
              <a:t>Mastertitelformat bearbeiten</a:t>
            </a:r>
            <a:endParaRPr lang="en-US" dirty="0"/>
          </a:p>
        </p:txBody>
      </p:sp>
      <p:sp>
        <p:nvSpPr>
          <p:cNvPr id="3" name="Subtitle 2"/>
          <p:cNvSpPr>
            <a:spLocks noGrp="1"/>
          </p:cNvSpPr>
          <p:nvPr>
            <p:ph type="subTitle" idx="1"/>
          </p:nvPr>
        </p:nvSpPr>
        <p:spPr>
          <a:xfrm>
            <a:off x="1200152" y="6723805"/>
            <a:ext cx="7200900" cy="3090756"/>
          </a:xfrm>
        </p:spPr>
        <p:txBody>
          <a:bodyPr/>
          <a:lstStyle>
            <a:lvl1pPr marL="0" indent="0" algn="ctr">
              <a:buNone/>
              <a:defRPr sz="2520"/>
            </a:lvl1pPr>
            <a:lvl2pPr marL="480056" indent="0" algn="ctr">
              <a:buNone/>
              <a:defRPr sz="2100"/>
            </a:lvl2pPr>
            <a:lvl3pPr marL="960111" indent="0" algn="ctr">
              <a:buNone/>
              <a:defRPr sz="1889"/>
            </a:lvl3pPr>
            <a:lvl4pPr marL="1440167" indent="0" algn="ctr">
              <a:buNone/>
              <a:defRPr sz="1680"/>
            </a:lvl4pPr>
            <a:lvl5pPr marL="1920224" indent="0" algn="ctr">
              <a:buNone/>
              <a:defRPr sz="1680"/>
            </a:lvl5pPr>
            <a:lvl6pPr marL="2400279" indent="0" algn="ctr">
              <a:buNone/>
              <a:defRPr sz="1680"/>
            </a:lvl6pPr>
            <a:lvl7pPr marL="2880335" indent="0" algn="ctr">
              <a:buNone/>
              <a:defRPr sz="1680"/>
            </a:lvl7pPr>
            <a:lvl8pPr marL="3360390" indent="0" algn="ctr">
              <a:buNone/>
              <a:defRPr sz="1680"/>
            </a:lvl8pPr>
            <a:lvl9pPr marL="3840446" indent="0" algn="ctr">
              <a:buNone/>
              <a:defRPr sz="168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5E28853-5496-4048-BDB3-F036A94F7023}" type="datetime1">
              <a:rPr lang="de-AT" smtClean="0"/>
              <a:t>03.04.2025</a:t>
            </a:fld>
            <a:endParaRPr lang="de-AT"/>
          </a:p>
        </p:txBody>
      </p:sp>
      <p:sp>
        <p:nvSpPr>
          <p:cNvPr id="5" name="Footer Placeholder 4"/>
          <p:cNvSpPr>
            <a:spLocks noGrp="1"/>
          </p:cNvSpPr>
          <p:nvPr>
            <p:ph type="ftr" sz="quarter" idx="11"/>
          </p:nvPr>
        </p:nvSpPr>
        <p:spPr/>
        <p:txBody>
          <a:bodyPr/>
          <a:lstStyle/>
          <a:p>
            <a:r>
              <a:rPr lang="de-AT"/>
              <a:t>Dr. Bujatti – Narbeshuber, EGU 22</a:t>
            </a:r>
          </a:p>
        </p:txBody>
      </p:sp>
      <p:sp>
        <p:nvSpPr>
          <p:cNvPr id="6" name="Slide Number Placeholder 5"/>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60552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2B76D7B-B373-4655-8F96-AFAB5690A326}" type="datetime1">
              <a:rPr lang="de-AT" smtClean="0"/>
              <a:t>03.04.2025</a:t>
            </a:fld>
            <a:endParaRPr lang="de-AT"/>
          </a:p>
        </p:txBody>
      </p:sp>
      <p:sp>
        <p:nvSpPr>
          <p:cNvPr id="5" name="Footer Placeholder 4"/>
          <p:cNvSpPr>
            <a:spLocks noGrp="1"/>
          </p:cNvSpPr>
          <p:nvPr>
            <p:ph type="ftr" sz="quarter" idx="11"/>
          </p:nvPr>
        </p:nvSpPr>
        <p:spPr/>
        <p:txBody>
          <a:bodyPr/>
          <a:lstStyle/>
          <a:p>
            <a:r>
              <a:rPr lang="de-AT"/>
              <a:t>Dr. Bujatti – Narbeshuber, EGU 22</a:t>
            </a:r>
          </a:p>
        </p:txBody>
      </p:sp>
      <p:sp>
        <p:nvSpPr>
          <p:cNvPr id="6" name="Slide Number Placeholder 5"/>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1222544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61" y="681568"/>
            <a:ext cx="2070258" cy="1084876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60083" y="681568"/>
            <a:ext cx="6090762" cy="1084876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E4C4D7F-0D72-4597-81AC-28E10241F624}" type="datetime1">
              <a:rPr lang="de-AT" smtClean="0"/>
              <a:t>03.04.2025</a:t>
            </a:fld>
            <a:endParaRPr lang="de-AT"/>
          </a:p>
        </p:txBody>
      </p:sp>
      <p:sp>
        <p:nvSpPr>
          <p:cNvPr id="5" name="Footer Placeholder 4"/>
          <p:cNvSpPr>
            <a:spLocks noGrp="1"/>
          </p:cNvSpPr>
          <p:nvPr>
            <p:ph type="ftr" sz="quarter" idx="11"/>
          </p:nvPr>
        </p:nvSpPr>
        <p:spPr/>
        <p:txBody>
          <a:bodyPr/>
          <a:lstStyle/>
          <a:p>
            <a:r>
              <a:rPr lang="de-AT"/>
              <a:t>Dr. Bujatti – Narbeshuber, EGU 22</a:t>
            </a:r>
          </a:p>
        </p:txBody>
      </p:sp>
      <p:sp>
        <p:nvSpPr>
          <p:cNvPr id="6" name="Slide Number Placeholder 5"/>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2576781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A7C3F48-719A-4815-8C0C-667A26763390}" type="datetime1">
              <a:rPr lang="de-AT" smtClean="0"/>
              <a:t>03.04.2025</a:t>
            </a:fld>
            <a:endParaRPr lang="de-AT"/>
          </a:p>
        </p:txBody>
      </p:sp>
      <p:sp>
        <p:nvSpPr>
          <p:cNvPr id="5" name="Footer Placeholder 4"/>
          <p:cNvSpPr>
            <a:spLocks noGrp="1"/>
          </p:cNvSpPr>
          <p:nvPr>
            <p:ph type="ftr" sz="quarter" idx="11"/>
          </p:nvPr>
        </p:nvSpPr>
        <p:spPr/>
        <p:txBody>
          <a:bodyPr/>
          <a:lstStyle/>
          <a:p>
            <a:r>
              <a:rPr lang="de-AT"/>
              <a:t>Dr. Bujatti – Narbeshuber, EGU 22</a:t>
            </a:r>
          </a:p>
        </p:txBody>
      </p:sp>
      <p:sp>
        <p:nvSpPr>
          <p:cNvPr id="6" name="Slide Number Placeholder 5"/>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320438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55084" y="3191515"/>
            <a:ext cx="8281035" cy="5325109"/>
          </a:xfrm>
        </p:spPr>
        <p:txBody>
          <a:bodyPr anchor="b"/>
          <a:lstStyle>
            <a:lvl1pPr>
              <a:defRPr sz="6300"/>
            </a:lvl1pPr>
          </a:lstStyle>
          <a:p>
            <a:r>
              <a:rPr lang="de-DE"/>
              <a:t>Mastertitelformat bearbeiten</a:t>
            </a:r>
            <a:endParaRPr lang="en-US" dirty="0"/>
          </a:p>
        </p:txBody>
      </p:sp>
      <p:sp>
        <p:nvSpPr>
          <p:cNvPr id="3" name="Text Placeholder 2"/>
          <p:cNvSpPr>
            <a:spLocks noGrp="1"/>
          </p:cNvSpPr>
          <p:nvPr>
            <p:ph type="body" idx="1"/>
          </p:nvPr>
        </p:nvSpPr>
        <p:spPr>
          <a:xfrm>
            <a:off x="655084" y="8567001"/>
            <a:ext cx="8281035" cy="2800349"/>
          </a:xfrm>
        </p:spPr>
        <p:txBody>
          <a:bodyPr/>
          <a:lstStyle>
            <a:lvl1pPr marL="0" indent="0">
              <a:buNone/>
              <a:defRPr sz="2520">
                <a:solidFill>
                  <a:schemeClr val="tx1"/>
                </a:solidFill>
              </a:defRPr>
            </a:lvl1pPr>
            <a:lvl2pPr marL="480056" indent="0">
              <a:buNone/>
              <a:defRPr sz="2100">
                <a:solidFill>
                  <a:schemeClr val="tx1">
                    <a:tint val="75000"/>
                  </a:schemeClr>
                </a:solidFill>
              </a:defRPr>
            </a:lvl2pPr>
            <a:lvl3pPr marL="960111" indent="0">
              <a:buNone/>
              <a:defRPr sz="1889">
                <a:solidFill>
                  <a:schemeClr val="tx1">
                    <a:tint val="75000"/>
                  </a:schemeClr>
                </a:solidFill>
              </a:defRPr>
            </a:lvl3pPr>
            <a:lvl4pPr marL="1440167" indent="0">
              <a:buNone/>
              <a:defRPr sz="1680">
                <a:solidFill>
                  <a:schemeClr val="tx1">
                    <a:tint val="75000"/>
                  </a:schemeClr>
                </a:solidFill>
              </a:defRPr>
            </a:lvl4pPr>
            <a:lvl5pPr marL="1920224" indent="0">
              <a:buNone/>
              <a:defRPr sz="1680">
                <a:solidFill>
                  <a:schemeClr val="tx1">
                    <a:tint val="75000"/>
                  </a:schemeClr>
                </a:solidFill>
              </a:defRPr>
            </a:lvl5pPr>
            <a:lvl6pPr marL="2400279" indent="0">
              <a:buNone/>
              <a:defRPr sz="1680">
                <a:solidFill>
                  <a:schemeClr val="tx1">
                    <a:tint val="75000"/>
                  </a:schemeClr>
                </a:solidFill>
              </a:defRPr>
            </a:lvl6pPr>
            <a:lvl7pPr marL="2880335" indent="0">
              <a:buNone/>
              <a:defRPr sz="1680">
                <a:solidFill>
                  <a:schemeClr val="tx1">
                    <a:tint val="75000"/>
                  </a:schemeClr>
                </a:solidFill>
              </a:defRPr>
            </a:lvl7pPr>
            <a:lvl8pPr marL="3360390" indent="0">
              <a:buNone/>
              <a:defRPr sz="1680">
                <a:solidFill>
                  <a:schemeClr val="tx1">
                    <a:tint val="75000"/>
                  </a:schemeClr>
                </a:solidFill>
              </a:defRPr>
            </a:lvl8pPr>
            <a:lvl9pPr marL="3840446" indent="0">
              <a:buNone/>
              <a:defRPr sz="168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413964E-06CB-473E-BC4B-60DF24DA508C}" type="datetime1">
              <a:rPr lang="de-AT" smtClean="0"/>
              <a:t>03.04.2025</a:t>
            </a:fld>
            <a:endParaRPr lang="de-AT"/>
          </a:p>
        </p:txBody>
      </p:sp>
      <p:sp>
        <p:nvSpPr>
          <p:cNvPr id="5" name="Footer Placeholder 4"/>
          <p:cNvSpPr>
            <a:spLocks noGrp="1"/>
          </p:cNvSpPr>
          <p:nvPr>
            <p:ph type="ftr" sz="quarter" idx="11"/>
          </p:nvPr>
        </p:nvSpPr>
        <p:spPr/>
        <p:txBody>
          <a:bodyPr/>
          <a:lstStyle/>
          <a:p>
            <a:r>
              <a:rPr lang="de-AT"/>
              <a:t>Dr. Bujatti – Narbeshuber, EGU 22</a:t>
            </a:r>
          </a:p>
        </p:txBody>
      </p:sp>
      <p:sp>
        <p:nvSpPr>
          <p:cNvPr id="6" name="Slide Number Placeholder 5"/>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1526808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60083" y="3407834"/>
            <a:ext cx="4080511" cy="81224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860608" y="3407834"/>
            <a:ext cx="4080511" cy="81224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C12FE15-0ED6-458D-9FC9-719B65BEFBE5}" type="datetime1">
              <a:rPr lang="de-AT" smtClean="0"/>
              <a:t>03.04.2025</a:t>
            </a:fld>
            <a:endParaRPr lang="de-AT"/>
          </a:p>
        </p:txBody>
      </p:sp>
      <p:sp>
        <p:nvSpPr>
          <p:cNvPr id="6" name="Footer Placeholder 5"/>
          <p:cNvSpPr>
            <a:spLocks noGrp="1"/>
          </p:cNvSpPr>
          <p:nvPr>
            <p:ph type="ftr" sz="quarter" idx="11"/>
          </p:nvPr>
        </p:nvSpPr>
        <p:spPr/>
        <p:txBody>
          <a:bodyPr/>
          <a:lstStyle/>
          <a:p>
            <a:r>
              <a:rPr lang="de-AT"/>
              <a:t>Dr. Bujatti – Narbeshuber, EGU 22</a:t>
            </a:r>
          </a:p>
        </p:txBody>
      </p:sp>
      <p:sp>
        <p:nvSpPr>
          <p:cNvPr id="7" name="Slide Number Placeholder 6"/>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6593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61335" y="681571"/>
            <a:ext cx="8281035" cy="2474384"/>
          </a:xfrm>
        </p:spPr>
        <p:txBody>
          <a:bodyPr/>
          <a:lstStyle/>
          <a:p>
            <a:r>
              <a:rPr lang="de-DE"/>
              <a:t>Mastertitelformat bearbeiten</a:t>
            </a:r>
            <a:endParaRPr lang="en-US" dirty="0"/>
          </a:p>
        </p:txBody>
      </p:sp>
      <p:sp>
        <p:nvSpPr>
          <p:cNvPr id="3" name="Text Placeholder 2"/>
          <p:cNvSpPr>
            <a:spLocks noGrp="1"/>
          </p:cNvSpPr>
          <p:nvPr>
            <p:ph type="body" idx="1"/>
          </p:nvPr>
        </p:nvSpPr>
        <p:spPr>
          <a:xfrm>
            <a:off x="661335" y="3138172"/>
            <a:ext cx="4061757" cy="1537969"/>
          </a:xfrm>
        </p:spPr>
        <p:txBody>
          <a:bodyPr anchor="b"/>
          <a:lstStyle>
            <a:lvl1pPr marL="0" indent="0">
              <a:buNone/>
              <a:defRPr sz="2520" b="1"/>
            </a:lvl1pPr>
            <a:lvl2pPr marL="480056" indent="0">
              <a:buNone/>
              <a:defRPr sz="2100" b="1"/>
            </a:lvl2pPr>
            <a:lvl3pPr marL="960111" indent="0">
              <a:buNone/>
              <a:defRPr sz="1889" b="1"/>
            </a:lvl3pPr>
            <a:lvl4pPr marL="1440167" indent="0">
              <a:buNone/>
              <a:defRPr sz="1680" b="1"/>
            </a:lvl4pPr>
            <a:lvl5pPr marL="1920224" indent="0">
              <a:buNone/>
              <a:defRPr sz="1680" b="1"/>
            </a:lvl5pPr>
            <a:lvl6pPr marL="2400279" indent="0">
              <a:buNone/>
              <a:defRPr sz="1680" b="1"/>
            </a:lvl6pPr>
            <a:lvl7pPr marL="2880335" indent="0">
              <a:buNone/>
              <a:defRPr sz="1680" b="1"/>
            </a:lvl7pPr>
            <a:lvl8pPr marL="3360390" indent="0">
              <a:buNone/>
              <a:defRPr sz="1680" b="1"/>
            </a:lvl8pPr>
            <a:lvl9pPr marL="3840446" indent="0">
              <a:buNone/>
              <a:defRPr sz="1680" b="1"/>
            </a:lvl9pPr>
          </a:lstStyle>
          <a:p>
            <a:pPr lvl="0"/>
            <a:r>
              <a:rPr lang="de-DE"/>
              <a:t>Mastertextformat bearbeiten</a:t>
            </a:r>
          </a:p>
        </p:txBody>
      </p:sp>
      <p:sp>
        <p:nvSpPr>
          <p:cNvPr id="4" name="Content Placeholder 3"/>
          <p:cNvSpPr>
            <a:spLocks noGrp="1"/>
          </p:cNvSpPr>
          <p:nvPr>
            <p:ph sz="half" idx="2"/>
          </p:nvPr>
        </p:nvSpPr>
        <p:spPr>
          <a:xfrm>
            <a:off x="661335" y="4676140"/>
            <a:ext cx="4061757" cy="687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860608" y="3138172"/>
            <a:ext cx="4081762" cy="1537969"/>
          </a:xfrm>
        </p:spPr>
        <p:txBody>
          <a:bodyPr anchor="b"/>
          <a:lstStyle>
            <a:lvl1pPr marL="0" indent="0">
              <a:buNone/>
              <a:defRPr sz="2520" b="1"/>
            </a:lvl1pPr>
            <a:lvl2pPr marL="480056" indent="0">
              <a:buNone/>
              <a:defRPr sz="2100" b="1"/>
            </a:lvl2pPr>
            <a:lvl3pPr marL="960111" indent="0">
              <a:buNone/>
              <a:defRPr sz="1889" b="1"/>
            </a:lvl3pPr>
            <a:lvl4pPr marL="1440167" indent="0">
              <a:buNone/>
              <a:defRPr sz="1680" b="1"/>
            </a:lvl4pPr>
            <a:lvl5pPr marL="1920224" indent="0">
              <a:buNone/>
              <a:defRPr sz="1680" b="1"/>
            </a:lvl5pPr>
            <a:lvl6pPr marL="2400279" indent="0">
              <a:buNone/>
              <a:defRPr sz="1680" b="1"/>
            </a:lvl6pPr>
            <a:lvl7pPr marL="2880335" indent="0">
              <a:buNone/>
              <a:defRPr sz="1680" b="1"/>
            </a:lvl7pPr>
            <a:lvl8pPr marL="3360390" indent="0">
              <a:buNone/>
              <a:defRPr sz="1680" b="1"/>
            </a:lvl8pPr>
            <a:lvl9pPr marL="3840446" indent="0">
              <a:buNone/>
              <a:defRPr sz="1680" b="1"/>
            </a:lvl9pPr>
          </a:lstStyle>
          <a:p>
            <a:pPr lvl="0"/>
            <a:r>
              <a:rPr lang="de-DE"/>
              <a:t>Mastertextformat bearbeiten</a:t>
            </a:r>
          </a:p>
        </p:txBody>
      </p:sp>
      <p:sp>
        <p:nvSpPr>
          <p:cNvPr id="6" name="Content Placeholder 5"/>
          <p:cNvSpPr>
            <a:spLocks noGrp="1"/>
          </p:cNvSpPr>
          <p:nvPr>
            <p:ph sz="quarter" idx="4"/>
          </p:nvPr>
        </p:nvSpPr>
        <p:spPr>
          <a:xfrm>
            <a:off x="4860608" y="4676140"/>
            <a:ext cx="4081762" cy="687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A2CE9A9-3597-42DA-A49B-D260A05C41E1}" type="datetime1">
              <a:rPr lang="de-AT" smtClean="0"/>
              <a:t>03.04.2025</a:t>
            </a:fld>
            <a:endParaRPr lang="de-AT"/>
          </a:p>
        </p:txBody>
      </p:sp>
      <p:sp>
        <p:nvSpPr>
          <p:cNvPr id="8" name="Footer Placeholder 7"/>
          <p:cNvSpPr>
            <a:spLocks noGrp="1"/>
          </p:cNvSpPr>
          <p:nvPr>
            <p:ph type="ftr" sz="quarter" idx="11"/>
          </p:nvPr>
        </p:nvSpPr>
        <p:spPr/>
        <p:txBody>
          <a:bodyPr/>
          <a:lstStyle/>
          <a:p>
            <a:r>
              <a:rPr lang="de-AT"/>
              <a:t>Dr. Bujatti – Narbeshuber, EGU 22</a:t>
            </a:r>
          </a:p>
        </p:txBody>
      </p:sp>
      <p:sp>
        <p:nvSpPr>
          <p:cNvPr id="9" name="Slide Number Placeholder 8"/>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379657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E135FA2-237B-40EE-A095-254DBEBA7D53}" type="datetime1">
              <a:rPr lang="de-AT" smtClean="0"/>
              <a:t>03.04.2025</a:t>
            </a:fld>
            <a:endParaRPr lang="de-AT"/>
          </a:p>
        </p:txBody>
      </p:sp>
      <p:sp>
        <p:nvSpPr>
          <p:cNvPr id="4" name="Footer Placeholder 3"/>
          <p:cNvSpPr>
            <a:spLocks noGrp="1"/>
          </p:cNvSpPr>
          <p:nvPr>
            <p:ph type="ftr" sz="quarter" idx="11"/>
          </p:nvPr>
        </p:nvSpPr>
        <p:spPr/>
        <p:txBody>
          <a:bodyPr/>
          <a:lstStyle/>
          <a:p>
            <a:r>
              <a:rPr lang="de-AT"/>
              <a:t>Dr. Bujatti – Narbeshuber, EGU 22</a:t>
            </a:r>
          </a:p>
        </p:txBody>
      </p:sp>
      <p:sp>
        <p:nvSpPr>
          <p:cNvPr id="5" name="Slide Number Placeholder 4"/>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120230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2B4B8-444B-4C20-8630-C9CA45E001BF}" type="datetime1">
              <a:rPr lang="de-AT" smtClean="0"/>
              <a:t>03.04.2025</a:t>
            </a:fld>
            <a:endParaRPr lang="de-AT"/>
          </a:p>
        </p:txBody>
      </p:sp>
      <p:sp>
        <p:nvSpPr>
          <p:cNvPr id="3" name="Footer Placeholder 2"/>
          <p:cNvSpPr>
            <a:spLocks noGrp="1"/>
          </p:cNvSpPr>
          <p:nvPr>
            <p:ph type="ftr" sz="quarter" idx="11"/>
          </p:nvPr>
        </p:nvSpPr>
        <p:spPr/>
        <p:txBody>
          <a:bodyPr/>
          <a:lstStyle/>
          <a:p>
            <a:r>
              <a:rPr lang="de-AT"/>
              <a:t>Dr. Bujatti – Narbeshuber, EGU 22</a:t>
            </a:r>
          </a:p>
        </p:txBody>
      </p:sp>
      <p:sp>
        <p:nvSpPr>
          <p:cNvPr id="4" name="Slide Number Placeholder 3"/>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351110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61335" y="853440"/>
            <a:ext cx="3096638" cy="2987040"/>
          </a:xfrm>
        </p:spPr>
        <p:txBody>
          <a:bodyPr anchor="b"/>
          <a:lstStyle>
            <a:lvl1pPr>
              <a:defRPr sz="3360"/>
            </a:lvl1pPr>
          </a:lstStyle>
          <a:p>
            <a:r>
              <a:rPr lang="de-DE"/>
              <a:t>Mastertitelformat bearbeiten</a:t>
            </a:r>
            <a:endParaRPr lang="en-US" dirty="0"/>
          </a:p>
        </p:txBody>
      </p:sp>
      <p:sp>
        <p:nvSpPr>
          <p:cNvPr id="3" name="Content Placeholder 2"/>
          <p:cNvSpPr>
            <a:spLocks noGrp="1"/>
          </p:cNvSpPr>
          <p:nvPr>
            <p:ph idx="1"/>
          </p:nvPr>
        </p:nvSpPr>
        <p:spPr>
          <a:xfrm>
            <a:off x="4081761" y="1843197"/>
            <a:ext cx="4860608" cy="9097432"/>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61335" y="3840481"/>
            <a:ext cx="3096638" cy="7114964"/>
          </a:xfrm>
        </p:spPr>
        <p:txBody>
          <a:bodyPr/>
          <a:lstStyle>
            <a:lvl1pPr marL="0" indent="0">
              <a:buNone/>
              <a:defRPr sz="1680"/>
            </a:lvl1pPr>
            <a:lvl2pPr marL="480056" indent="0">
              <a:buNone/>
              <a:defRPr sz="1469"/>
            </a:lvl2pPr>
            <a:lvl3pPr marL="960111" indent="0">
              <a:buNone/>
              <a:defRPr sz="1260"/>
            </a:lvl3pPr>
            <a:lvl4pPr marL="1440167" indent="0">
              <a:buNone/>
              <a:defRPr sz="1049"/>
            </a:lvl4pPr>
            <a:lvl5pPr marL="1920224" indent="0">
              <a:buNone/>
              <a:defRPr sz="1049"/>
            </a:lvl5pPr>
            <a:lvl6pPr marL="2400279" indent="0">
              <a:buNone/>
              <a:defRPr sz="1049"/>
            </a:lvl6pPr>
            <a:lvl7pPr marL="2880335" indent="0">
              <a:buNone/>
              <a:defRPr sz="1049"/>
            </a:lvl7pPr>
            <a:lvl8pPr marL="3360390" indent="0">
              <a:buNone/>
              <a:defRPr sz="1049"/>
            </a:lvl8pPr>
            <a:lvl9pPr marL="3840446" indent="0">
              <a:buNone/>
              <a:defRPr sz="1049"/>
            </a:lvl9pPr>
          </a:lstStyle>
          <a:p>
            <a:pPr lvl="0"/>
            <a:r>
              <a:rPr lang="de-DE"/>
              <a:t>Mastertextformat bearbeiten</a:t>
            </a:r>
          </a:p>
        </p:txBody>
      </p:sp>
      <p:sp>
        <p:nvSpPr>
          <p:cNvPr id="5" name="Date Placeholder 4"/>
          <p:cNvSpPr>
            <a:spLocks noGrp="1"/>
          </p:cNvSpPr>
          <p:nvPr>
            <p:ph type="dt" sz="half" idx="10"/>
          </p:nvPr>
        </p:nvSpPr>
        <p:spPr/>
        <p:txBody>
          <a:bodyPr/>
          <a:lstStyle/>
          <a:p>
            <a:fld id="{94E42416-596C-448E-92CE-5161A00731A6}" type="datetime1">
              <a:rPr lang="de-AT" smtClean="0"/>
              <a:t>03.04.2025</a:t>
            </a:fld>
            <a:endParaRPr lang="de-AT"/>
          </a:p>
        </p:txBody>
      </p:sp>
      <p:sp>
        <p:nvSpPr>
          <p:cNvPr id="6" name="Footer Placeholder 5"/>
          <p:cNvSpPr>
            <a:spLocks noGrp="1"/>
          </p:cNvSpPr>
          <p:nvPr>
            <p:ph type="ftr" sz="quarter" idx="11"/>
          </p:nvPr>
        </p:nvSpPr>
        <p:spPr/>
        <p:txBody>
          <a:bodyPr/>
          <a:lstStyle/>
          <a:p>
            <a:r>
              <a:rPr lang="de-AT"/>
              <a:t>Dr. Bujatti – Narbeshuber, EGU 22</a:t>
            </a:r>
          </a:p>
        </p:txBody>
      </p:sp>
      <p:sp>
        <p:nvSpPr>
          <p:cNvPr id="7" name="Slide Number Placeholder 6"/>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351865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61335" y="853440"/>
            <a:ext cx="3096638" cy="2987040"/>
          </a:xfrm>
        </p:spPr>
        <p:txBody>
          <a:bodyPr anchor="b"/>
          <a:lstStyle>
            <a:lvl1pPr>
              <a:defRPr sz="3360"/>
            </a:lvl1pPr>
          </a:lstStyle>
          <a:p>
            <a:r>
              <a:rPr lang="de-DE"/>
              <a:t>Mastertitelformat bearbeiten</a:t>
            </a:r>
            <a:endParaRPr lang="en-US" dirty="0"/>
          </a:p>
        </p:txBody>
      </p:sp>
      <p:sp>
        <p:nvSpPr>
          <p:cNvPr id="3" name="Picture Placeholder 2"/>
          <p:cNvSpPr>
            <a:spLocks noGrp="1" noChangeAspect="1"/>
          </p:cNvSpPr>
          <p:nvPr>
            <p:ph type="pic" idx="1"/>
          </p:nvPr>
        </p:nvSpPr>
        <p:spPr>
          <a:xfrm>
            <a:off x="4081761" y="1843197"/>
            <a:ext cx="4860608" cy="9097432"/>
          </a:xfrm>
        </p:spPr>
        <p:txBody>
          <a:bodyPr anchor="t"/>
          <a:lstStyle>
            <a:lvl1pPr marL="0" indent="0">
              <a:buNone/>
              <a:defRPr sz="3360"/>
            </a:lvl1pPr>
            <a:lvl2pPr marL="480056" indent="0">
              <a:buNone/>
              <a:defRPr sz="2940"/>
            </a:lvl2pPr>
            <a:lvl3pPr marL="960111" indent="0">
              <a:buNone/>
              <a:defRPr sz="2520"/>
            </a:lvl3pPr>
            <a:lvl4pPr marL="1440167" indent="0">
              <a:buNone/>
              <a:defRPr sz="2100"/>
            </a:lvl4pPr>
            <a:lvl5pPr marL="1920224" indent="0">
              <a:buNone/>
              <a:defRPr sz="2100"/>
            </a:lvl5pPr>
            <a:lvl6pPr marL="2400279" indent="0">
              <a:buNone/>
              <a:defRPr sz="2100"/>
            </a:lvl6pPr>
            <a:lvl7pPr marL="2880335" indent="0">
              <a:buNone/>
              <a:defRPr sz="2100"/>
            </a:lvl7pPr>
            <a:lvl8pPr marL="3360390" indent="0">
              <a:buNone/>
              <a:defRPr sz="2100"/>
            </a:lvl8pPr>
            <a:lvl9pPr marL="3840446" indent="0">
              <a:buNone/>
              <a:defRPr sz="2100"/>
            </a:lvl9pPr>
          </a:lstStyle>
          <a:p>
            <a:r>
              <a:rPr lang="de-DE"/>
              <a:t>Bild durch Klicken auf Symbol hinzufügen</a:t>
            </a:r>
            <a:endParaRPr lang="en-US" dirty="0"/>
          </a:p>
        </p:txBody>
      </p:sp>
      <p:sp>
        <p:nvSpPr>
          <p:cNvPr id="4" name="Text Placeholder 3"/>
          <p:cNvSpPr>
            <a:spLocks noGrp="1"/>
          </p:cNvSpPr>
          <p:nvPr>
            <p:ph type="body" sz="half" idx="2"/>
          </p:nvPr>
        </p:nvSpPr>
        <p:spPr>
          <a:xfrm>
            <a:off x="661335" y="3840481"/>
            <a:ext cx="3096638" cy="7114964"/>
          </a:xfrm>
        </p:spPr>
        <p:txBody>
          <a:bodyPr/>
          <a:lstStyle>
            <a:lvl1pPr marL="0" indent="0">
              <a:buNone/>
              <a:defRPr sz="1680"/>
            </a:lvl1pPr>
            <a:lvl2pPr marL="480056" indent="0">
              <a:buNone/>
              <a:defRPr sz="1469"/>
            </a:lvl2pPr>
            <a:lvl3pPr marL="960111" indent="0">
              <a:buNone/>
              <a:defRPr sz="1260"/>
            </a:lvl3pPr>
            <a:lvl4pPr marL="1440167" indent="0">
              <a:buNone/>
              <a:defRPr sz="1049"/>
            </a:lvl4pPr>
            <a:lvl5pPr marL="1920224" indent="0">
              <a:buNone/>
              <a:defRPr sz="1049"/>
            </a:lvl5pPr>
            <a:lvl6pPr marL="2400279" indent="0">
              <a:buNone/>
              <a:defRPr sz="1049"/>
            </a:lvl6pPr>
            <a:lvl7pPr marL="2880335" indent="0">
              <a:buNone/>
              <a:defRPr sz="1049"/>
            </a:lvl7pPr>
            <a:lvl8pPr marL="3360390" indent="0">
              <a:buNone/>
              <a:defRPr sz="1049"/>
            </a:lvl8pPr>
            <a:lvl9pPr marL="3840446" indent="0">
              <a:buNone/>
              <a:defRPr sz="1049"/>
            </a:lvl9pPr>
          </a:lstStyle>
          <a:p>
            <a:pPr lvl="0"/>
            <a:r>
              <a:rPr lang="de-DE"/>
              <a:t>Mastertextformat bearbeiten</a:t>
            </a:r>
          </a:p>
        </p:txBody>
      </p:sp>
      <p:sp>
        <p:nvSpPr>
          <p:cNvPr id="5" name="Date Placeholder 4"/>
          <p:cNvSpPr>
            <a:spLocks noGrp="1"/>
          </p:cNvSpPr>
          <p:nvPr>
            <p:ph type="dt" sz="half" idx="10"/>
          </p:nvPr>
        </p:nvSpPr>
        <p:spPr/>
        <p:txBody>
          <a:bodyPr/>
          <a:lstStyle/>
          <a:p>
            <a:fld id="{D2CD9D5C-EFF2-470B-A001-EE3BA74375EA}" type="datetime1">
              <a:rPr lang="de-AT" smtClean="0"/>
              <a:t>03.04.2025</a:t>
            </a:fld>
            <a:endParaRPr lang="de-AT"/>
          </a:p>
        </p:txBody>
      </p:sp>
      <p:sp>
        <p:nvSpPr>
          <p:cNvPr id="6" name="Footer Placeholder 5"/>
          <p:cNvSpPr>
            <a:spLocks noGrp="1"/>
          </p:cNvSpPr>
          <p:nvPr>
            <p:ph type="ftr" sz="quarter" idx="11"/>
          </p:nvPr>
        </p:nvSpPr>
        <p:spPr/>
        <p:txBody>
          <a:bodyPr/>
          <a:lstStyle/>
          <a:p>
            <a:r>
              <a:rPr lang="de-AT"/>
              <a:t>Dr. Bujatti – Narbeshuber, EGU 22</a:t>
            </a:r>
          </a:p>
        </p:txBody>
      </p:sp>
      <p:sp>
        <p:nvSpPr>
          <p:cNvPr id="7" name="Slide Number Placeholder 6"/>
          <p:cNvSpPr>
            <a:spLocks noGrp="1"/>
          </p:cNvSpPr>
          <p:nvPr>
            <p:ph type="sldNum" sz="quarter" idx="12"/>
          </p:nvPr>
        </p:nvSpPr>
        <p:spPr/>
        <p:txBody>
          <a:bodyPr/>
          <a:lstStyle/>
          <a:p>
            <a:fld id="{81508A3E-CAC9-4F3F-AF66-2A64AC4973EB}" type="slidenum">
              <a:rPr lang="de-AT" smtClean="0"/>
              <a:t>‹Nr.›</a:t>
            </a:fld>
            <a:endParaRPr lang="de-AT"/>
          </a:p>
        </p:txBody>
      </p:sp>
    </p:spTree>
    <p:extLst>
      <p:ext uri="{BB962C8B-B14F-4D97-AF65-F5344CB8AC3E}">
        <p14:creationId xmlns:p14="http://schemas.microsoft.com/office/powerpoint/2010/main" val="110553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4" y="681571"/>
            <a:ext cx="8281035" cy="247438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60084" y="3407834"/>
            <a:ext cx="8281035" cy="812249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60083" y="11865189"/>
            <a:ext cx="2160271" cy="681568"/>
          </a:xfrm>
          <a:prstGeom prst="rect">
            <a:avLst/>
          </a:prstGeom>
        </p:spPr>
        <p:txBody>
          <a:bodyPr vert="horz" lIns="91440" tIns="45720" rIns="91440" bIns="45720" rtlCol="0" anchor="ctr"/>
          <a:lstStyle>
            <a:lvl1pPr algn="l">
              <a:defRPr sz="1260">
                <a:solidFill>
                  <a:schemeClr val="tx1">
                    <a:tint val="75000"/>
                  </a:schemeClr>
                </a:solidFill>
              </a:defRPr>
            </a:lvl1pPr>
          </a:lstStyle>
          <a:p>
            <a:fld id="{7507BD44-DA30-410F-B28D-9CACE03581FE}" type="datetime1">
              <a:rPr lang="de-AT" smtClean="0"/>
              <a:t>03.04.2025</a:t>
            </a:fld>
            <a:endParaRPr lang="de-AT"/>
          </a:p>
        </p:txBody>
      </p:sp>
      <p:sp>
        <p:nvSpPr>
          <p:cNvPr id="5" name="Footer Placeholder 4"/>
          <p:cNvSpPr>
            <a:spLocks noGrp="1"/>
          </p:cNvSpPr>
          <p:nvPr>
            <p:ph type="ftr" sz="quarter" idx="3"/>
          </p:nvPr>
        </p:nvSpPr>
        <p:spPr>
          <a:xfrm>
            <a:off x="3180399" y="11865189"/>
            <a:ext cx="3240405" cy="681568"/>
          </a:xfrm>
          <a:prstGeom prst="rect">
            <a:avLst/>
          </a:prstGeom>
        </p:spPr>
        <p:txBody>
          <a:bodyPr vert="horz" lIns="91440" tIns="45720" rIns="91440" bIns="45720" rtlCol="0" anchor="ctr"/>
          <a:lstStyle>
            <a:lvl1pPr algn="ctr">
              <a:defRPr sz="1260">
                <a:solidFill>
                  <a:schemeClr val="tx1">
                    <a:tint val="75000"/>
                  </a:schemeClr>
                </a:solidFill>
              </a:defRPr>
            </a:lvl1pPr>
          </a:lstStyle>
          <a:p>
            <a:r>
              <a:rPr lang="de-AT"/>
              <a:t>Dr. Bujatti – Narbeshuber, EGU 22</a:t>
            </a:r>
          </a:p>
        </p:txBody>
      </p:sp>
      <p:sp>
        <p:nvSpPr>
          <p:cNvPr id="6" name="Slide Number Placeholder 5"/>
          <p:cNvSpPr>
            <a:spLocks noGrp="1"/>
          </p:cNvSpPr>
          <p:nvPr>
            <p:ph type="sldNum" sz="quarter" idx="4"/>
          </p:nvPr>
        </p:nvSpPr>
        <p:spPr>
          <a:xfrm>
            <a:off x="6780848" y="11865189"/>
            <a:ext cx="2160271" cy="681568"/>
          </a:xfrm>
          <a:prstGeom prst="rect">
            <a:avLst/>
          </a:prstGeom>
        </p:spPr>
        <p:txBody>
          <a:bodyPr vert="horz" lIns="91440" tIns="45720" rIns="91440" bIns="45720" rtlCol="0" anchor="ctr"/>
          <a:lstStyle>
            <a:lvl1pPr algn="r">
              <a:defRPr sz="1260">
                <a:solidFill>
                  <a:schemeClr val="tx1">
                    <a:tint val="75000"/>
                  </a:schemeClr>
                </a:solidFill>
              </a:defRPr>
            </a:lvl1pPr>
          </a:lstStyle>
          <a:p>
            <a:fld id="{81508A3E-CAC9-4F3F-AF66-2A64AC4973EB}" type="slidenum">
              <a:rPr lang="de-AT" smtClean="0"/>
              <a:t>‹Nr.›</a:t>
            </a:fld>
            <a:endParaRPr lang="de-AT"/>
          </a:p>
        </p:txBody>
      </p:sp>
    </p:spTree>
    <p:extLst>
      <p:ext uri="{BB962C8B-B14F-4D97-AF65-F5344CB8AC3E}">
        <p14:creationId xmlns:p14="http://schemas.microsoft.com/office/powerpoint/2010/main" val="32324472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60111"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28" indent="-240028" algn="l" defTabSz="960111" rtl="0" eaLnBrk="1" latinLnBrk="0" hangingPunct="1">
        <a:lnSpc>
          <a:spcPct val="90000"/>
        </a:lnSpc>
        <a:spcBef>
          <a:spcPts val="1049"/>
        </a:spcBef>
        <a:buFont typeface="Arial" panose="020B0604020202020204" pitchFamily="34" charset="0"/>
        <a:buChar char="•"/>
        <a:defRPr sz="2940" kern="1200">
          <a:solidFill>
            <a:schemeClr val="tx1"/>
          </a:solidFill>
          <a:latin typeface="+mn-lt"/>
          <a:ea typeface="+mn-ea"/>
          <a:cs typeface="+mn-cs"/>
        </a:defRPr>
      </a:lvl1pPr>
      <a:lvl2pPr marL="720083" indent="-240028" algn="l" defTabSz="960111"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39" indent="-240028" algn="l" defTabSz="960111"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194"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4pPr>
      <a:lvl5pPr marL="2160252"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5pPr>
      <a:lvl6pPr marL="2640307"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6pPr>
      <a:lvl7pPr marL="3120363"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7pPr>
      <a:lvl8pPr marL="3600418"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8pPr>
      <a:lvl9pPr marL="4080474"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9pPr>
    </p:bodyStyle>
    <p:otherStyle>
      <a:defPPr>
        <a:defRPr lang="en-US"/>
      </a:defPPr>
      <a:lvl1pPr marL="0" algn="l" defTabSz="960111" rtl="0" eaLnBrk="1" latinLnBrk="0" hangingPunct="1">
        <a:defRPr sz="1889" kern="1200">
          <a:solidFill>
            <a:schemeClr val="tx1"/>
          </a:solidFill>
          <a:latin typeface="+mn-lt"/>
          <a:ea typeface="+mn-ea"/>
          <a:cs typeface="+mn-cs"/>
        </a:defRPr>
      </a:lvl1pPr>
      <a:lvl2pPr marL="480056" algn="l" defTabSz="960111" rtl="0" eaLnBrk="1" latinLnBrk="0" hangingPunct="1">
        <a:defRPr sz="1889" kern="1200">
          <a:solidFill>
            <a:schemeClr val="tx1"/>
          </a:solidFill>
          <a:latin typeface="+mn-lt"/>
          <a:ea typeface="+mn-ea"/>
          <a:cs typeface="+mn-cs"/>
        </a:defRPr>
      </a:lvl2pPr>
      <a:lvl3pPr marL="960111" algn="l" defTabSz="960111" rtl="0" eaLnBrk="1" latinLnBrk="0" hangingPunct="1">
        <a:defRPr sz="1889" kern="1200">
          <a:solidFill>
            <a:schemeClr val="tx1"/>
          </a:solidFill>
          <a:latin typeface="+mn-lt"/>
          <a:ea typeface="+mn-ea"/>
          <a:cs typeface="+mn-cs"/>
        </a:defRPr>
      </a:lvl3pPr>
      <a:lvl4pPr marL="1440167" algn="l" defTabSz="960111" rtl="0" eaLnBrk="1" latinLnBrk="0" hangingPunct="1">
        <a:defRPr sz="1889" kern="1200">
          <a:solidFill>
            <a:schemeClr val="tx1"/>
          </a:solidFill>
          <a:latin typeface="+mn-lt"/>
          <a:ea typeface="+mn-ea"/>
          <a:cs typeface="+mn-cs"/>
        </a:defRPr>
      </a:lvl4pPr>
      <a:lvl5pPr marL="1920224" algn="l" defTabSz="960111" rtl="0" eaLnBrk="1" latinLnBrk="0" hangingPunct="1">
        <a:defRPr sz="1889" kern="1200">
          <a:solidFill>
            <a:schemeClr val="tx1"/>
          </a:solidFill>
          <a:latin typeface="+mn-lt"/>
          <a:ea typeface="+mn-ea"/>
          <a:cs typeface="+mn-cs"/>
        </a:defRPr>
      </a:lvl5pPr>
      <a:lvl6pPr marL="2400279" algn="l" defTabSz="960111" rtl="0" eaLnBrk="1" latinLnBrk="0" hangingPunct="1">
        <a:defRPr sz="1889" kern="1200">
          <a:solidFill>
            <a:schemeClr val="tx1"/>
          </a:solidFill>
          <a:latin typeface="+mn-lt"/>
          <a:ea typeface="+mn-ea"/>
          <a:cs typeface="+mn-cs"/>
        </a:defRPr>
      </a:lvl6pPr>
      <a:lvl7pPr marL="2880335" algn="l" defTabSz="960111" rtl="0" eaLnBrk="1" latinLnBrk="0" hangingPunct="1">
        <a:defRPr sz="1889" kern="1200">
          <a:solidFill>
            <a:schemeClr val="tx1"/>
          </a:solidFill>
          <a:latin typeface="+mn-lt"/>
          <a:ea typeface="+mn-ea"/>
          <a:cs typeface="+mn-cs"/>
        </a:defRPr>
      </a:lvl7pPr>
      <a:lvl8pPr marL="3360390" algn="l" defTabSz="960111" rtl="0" eaLnBrk="1" latinLnBrk="0" hangingPunct="1">
        <a:defRPr sz="1889" kern="1200">
          <a:solidFill>
            <a:schemeClr val="tx1"/>
          </a:solidFill>
          <a:latin typeface="+mn-lt"/>
          <a:ea typeface="+mn-ea"/>
          <a:cs typeface="+mn-cs"/>
        </a:defRPr>
      </a:lvl8pPr>
      <a:lvl9pPr marL="3840446" algn="l" defTabSz="960111" rtl="0" eaLnBrk="1" latinLnBrk="0" hangingPunct="1">
        <a:defRPr sz="18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30.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9.tif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tif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4.tif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6.tif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7.tif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3.tif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4.tif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5.tif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6.tif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7.tif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9.tif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0.tif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1.tif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2.tif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3.tif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hyperlink" Target="mailto:dr.bujatti@gmx.a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tiff"/><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7E28431-B35F-4C2A-B811-DB9ECD1F8B0C}"/>
              </a:ext>
            </a:extLst>
          </p:cNvPr>
          <p:cNvSpPr txBox="1"/>
          <p:nvPr/>
        </p:nvSpPr>
        <p:spPr>
          <a:xfrm>
            <a:off x="1096593" y="900651"/>
            <a:ext cx="7387390" cy="10970054"/>
          </a:xfrm>
          <a:prstGeom prst="rect">
            <a:avLst/>
          </a:prstGeom>
          <a:noFill/>
        </p:spPr>
        <p:txBody>
          <a:bodyPr wrap="square" rtlCol="0">
            <a:spAutoFit/>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Pleistocene/Holocene (P/H) boundary oceanic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-comet Impact Series Scenario (KISS) of 12.850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yrs</a:t>
            </a:r>
            <a:r>
              <a:rPr lang="en-US" sz="1800" dirty="0">
                <a:effectLst/>
                <a:latin typeface="Calibri" panose="020F0502020204030204" pitchFamily="34" charset="0"/>
                <a:ea typeface="Calibri" panose="020F0502020204030204" pitchFamily="34" charset="0"/>
                <a:cs typeface="Times New Roman" panose="02020603050405020304" pitchFamily="18" charset="0"/>
              </a:rPr>
              <a:t> BP Global-warming Threshold Triad (GTT): Part V</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AT" sz="1800" dirty="0">
                <a:effectLst/>
                <a:latin typeface="Calibri" panose="020F0502020204030204" pitchFamily="34" charset="0"/>
                <a:ea typeface="Calibri" panose="020F0502020204030204" pitchFamily="34" charset="0"/>
                <a:cs typeface="Times New Roman" panose="02020603050405020304" pitchFamily="18" charset="0"/>
              </a:rPr>
              <a:t>Michael </a:t>
            </a:r>
            <a:r>
              <a:rPr lang="de-AT" sz="1800" dirty="0" err="1">
                <a:effectLst/>
                <a:latin typeface="Calibri" panose="020F0502020204030204" pitchFamily="34" charset="0"/>
                <a:ea typeface="Calibri" panose="020F0502020204030204" pitchFamily="34" charset="0"/>
                <a:cs typeface="Times New Roman" panose="02020603050405020304" pitchFamily="18" charset="0"/>
              </a:rPr>
              <a:t>Bujatti-Narbeshuber</a:t>
            </a:r>
            <a:r>
              <a:rPr lang="de-AT"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AT" sz="1800" dirty="0" err="1">
                <a:effectLst/>
                <a:latin typeface="Calibri" panose="020F0502020204030204" pitchFamily="34" charset="0"/>
                <a:ea typeface="Calibri" panose="020F0502020204030204" pitchFamily="34" charset="0"/>
                <a:cs typeface="Times New Roman" panose="02020603050405020304" pitchFamily="18" charset="0"/>
              </a:rPr>
              <a:t>Intradom</a:t>
            </a:r>
            <a:r>
              <a:rPr lang="de-AT" sz="1800" dirty="0">
                <a:effectLst/>
                <a:latin typeface="Calibri" panose="020F0502020204030204" pitchFamily="34" charset="0"/>
                <a:ea typeface="Calibri" panose="020F0502020204030204" pitchFamily="34" charset="0"/>
                <a:cs typeface="Times New Roman" panose="02020603050405020304" pitchFamily="18" charset="0"/>
              </a:rPr>
              <a:t> Beratungsgesellschaft </a:t>
            </a:r>
            <a:r>
              <a:rPr lang="de-AT" sz="1800" dirty="0" err="1">
                <a:effectLst/>
                <a:latin typeface="Calibri" panose="020F0502020204030204" pitchFamily="34" charset="0"/>
                <a:ea typeface="Calibri" panose="020F0502020204030204" pitchFamily="34" charset="0"/>
                <a:cs typeface="Times New Roman" panose="02020603050405020304" pitchFamily="18" charset="0"/>
              </a:rPr>
              <a:t>m.b.H</a:t>
            </a:r>
            <a:r>
              <a:rPr lang="de-AT" sz="1800" dirty="0">
                <a:effectLst/>
                <a:latin typeface="Calibri" panose="020F0502020204030204" pitchFamily="34" charset="0"/>
                <a:ea typeface="Calibri" panose="020F0502020204030204" pitchFamily="34" charset="0"/>
                <a:cs typeface="Times New Roman" panose="02020603050405020304" pitchFamily="18" charset="0"/>
              </a:rPr>
              <a:t>. Vienna, Austria </a:t>
            </a:r>
          </a:p>
          <a:p>
            <a:pPr>
              <a:lnSpc>
                <a:spcPct val="107000"/>
              </a:lnSpc>
              <a:spcAft>
                <a:spcPts val="800"/>
              </a:spcAft>
            </a:pPr>
            <a:r>
              <a:rPr lang="de-AT"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20 years, with 12,854 ± 0.056 ka BP (Wolbach,2018) YDIH, Younger Dryas Impact Hypothesis (Firestone,2007,2009; Moore,2024) confirmed original date of 12.850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yrs</a:t>
            </a:r>
            <a:r>
              <a:rPr lang="en-US" sz="1800" dirty="0">
                <a:effectLst/>
                <a:latin typeface="Calibri" panose="020F0502020204030204" pitchFamily="34" charset="0"/>
                <a:ea typeface="Calibri" panose="020F0502020204030204" pitchFamily="34" charset="0"/>
                <a:cs typeface="Times New Roman" panose="02020603050405020304" pitchFamily="18" charset="0"/>
              </a:rPr>
              <a:t> BP for Continental-Ice, CI-KISS (Bujatti-Narbeshuber,1997b).</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270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yrs</a:t>
            </a:r>
            <a:r>
              <a:rPr lang="en-US" sz="1800" dirty="0">
                <a:effectLst/>
                <a:latin typeface="Calibri" panose="020F0502020204030204" pitchFamily="34" charset="0"/>
                <a:ea typeface="Calibri" panose="020F0502020204030204" pitchFamily="34" charset="0"/>
                <a:cs typeface="Times New Roman" panose="02020603050405020304" pitchFamily="18" charset="0"/>
              </a:rPr>
              <a:t> earlier, Mayan Codex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Troano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date of Atlantic-Ocean, AO-KISS (13.124 BP), corroborated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Laacher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See Eruption (LSE) as impact-volcanism proxy date (Bujatti-Narbeshuber,1997), now 13.160 (Friedrich,2004;Kromer,2004), 13.034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yrs</a:t>
            </a:r>
            <a:r>
              <a:rPr lang="en-US" sz="1800" dirty="0">
                <a:effectLst/>
                <a:latin typeface="Calibri" panose="020F0502020204030204" pitchFamily="34" charset="0"/>
                <a:ea typeface="Calibri" panose="020F0502020204030204" pitchFamily="34" charset="0"/>
                <a:cs typeface="Times New Roman" panose="02020603050405020304" pitchFamily="18" charset="0"/>
              </a:rPr>
              <a:t> BP (Van Raden,2019), is expanded by Greenland bipolar sulfate (Lin,2022) as Impact-Volcanism-Quadruplet (IVQ). LSE marks start of 5 step-geomagnetism (Dichiara,2023) and (Gravity-Greenhouse Threshold Transition) GTT2-warming “staircase” where LSE-IVQ cooling is overwhelmed by H</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0-gravity-warming (Nikolov,2024,Jucker,2024). GTT2 characterizes Inter-</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Aleroed</a:t>
            </a:r>
            <a:r>
              <a:rPr lang="en-US" sz="1800" dirty="0">
                <a:effectLst/>
                <a:latin typeface="Calibri" panose="020F0502020204030204" pitchFamily="34" charset="0"/>
                <a:ea typeface="Calibri" panose="020F0502020204030204" pitchFamily="34" charset="0"/>
                <a:cs typeface="Times New Roman" panose="02020603050405020304" pitchFamily="18" charset="0"/>
              </a:rPr>
              <a:t>-Cold-Period 2 (IACP2) reaching its maximum with Holocene-End-</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Aleroed</a:t>
            </a:r>
            <a:r>
              <a:rPr lang="en-US" sz="1800" dirty="0">
                <a:effectLst/>
                <a:latin typeface="Calibri" panose="020F0502020204030204" pitchFamily="34" charset="0"/>
                <a:ea typeface="Calibri" panose="020F0502020204030204" pitchFamily="34" charset="0"/>
                <a:cs typeface="Times New Roman" panose="02020603050405020304" pitchFamily="18" charset="0"/>
              </a:rPr>
              <a:t>-Temperature (HEAT) Melt-Water-Pulse (MWP) 0B with &lt; 6m step in sea level (Bard,2010), the real Younger-Dryas- Onset (YDO) trigger, years later reinforced by CI-KISS (12,854 ka BP), supporting biphasic YD-cooling (Max,2022), then warming MWP1B.</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IACP evolves through Atlantic-Ocean (AO-) KISS with Mid-Atlantic Ridge &amp; Plateau Lowering Events (MARPLEs), meso-stratospheric water and gas plume of 25,03 x 10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15  </a:t>
            </a:r>
            <a:r>
              <a:rPr lang="en-US" sz="1800" dirty="0">
                <a:effectLst/>
                <a:latin typeface="Calibri" panose="020F0502020204030204" pitchFamily="34" charset="0"/>
                <a:ea typeface="Calibri" panose="020F0502020204030204" pitchFamily="34" charset="0"/>
                <a:cs typeface="Times New Roman" panose="02020603050405020304" pitchFamily="18" charset="0"/>
              </a:rPr>
              <a:t>tons (Muck,1976), first into IAPC1-Albedo cooling phase (Repschläger,2023) with bleached magmatic, silico-clastic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Davias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Gilbride,2012) “White Mats” (Bujatti-Narbeshuber,2023) and geomagnetic (Mörner,1977; Chen,2020) Gothenburg-Excursion-Onset (GEO), later LSE, marks, despite 5 LSE-IVQ volcanic cooling episodes, the restart into IAPC2 with the rewarming Gravity-Greenhouse-Threshold GTT-staircase.</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the full, both Continental-Ice and Atlantic-Ocean (CIAO-) KISS scenario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Bujatti-Narbeshuber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Hoogewerff,1995), is necessary to explain and predict Pleistocene/Holocene-Catastrophic-Climate-Change (PHCCC).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Tree>
    <p:extLst>
      <p:ext uri="{BB962C8B-B14F-4D97-AF65-F5344CB8AC3E}">
        <p14:creationId xmlns:p14="http://schemas.microsoft.com/office/powerpoint/2010/main" val="271906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157E120-DF9F-7287-E111-BC0CC998E411}"/>
              </a:ext>
            </a:extLst>
          </p:cNvPr>
          <p:cNvSpPr txBox="1">
            <a:spLocks/>
          </p:cNvSpPr>
          <p:nvPr/>
        </p:nvSpPr>
        <p:spPr>
          <a:xfrm>
            <a:off x="486137" y="2316883"/>
            <a:ext cx="8681011" cy="4083917"/>
          </a:xfrm>
          <a:prstGeom prst="rect">
            <a:avLst/>
          </a:prstGeom>
        </p:spPr>
        <p:txBody>
          <a:bodyPr vert="horz" lIns="91440" tIns="45720" rIns="91440" bIns="45720" rtlCol="0" anchor="t">
            <a:normAutofit/>
          </a:bodyPr>
          <a:lstStyle>
            <a:lvl1pPr algn="l" defTabSz="960111" rtl="0" eaLnBrk="1" latinLnBrk="0" hangingPunct="1">
              <a:lnSpc>
                <a:spcPct val="90000"/>
              </a:lnSpc>
              <a:spcBef>
                <a:spcPct val="0"/>
              </a:spcBef>
              <a:buNone/>
              <a:defRPr sz="4620" kern="1200">
                <a:solidFill>
                  <a:schemeClr val="tx1"/>
                </a:solidFill>
                <a:latin typeface="+mj-lt"/>
                <a:ea typeface="+mj-ea"/>
                <a:cs typeface="+mj-cs"/>
              </a:defRPr>
            </a:lvl1pPr>
          </a:lstStyle>
          <a:p>
            <a:pPr algn="just"/>
            <a:r>
              <a:rPr lang="de-AT" sz="3200" b="1" dirty="0" err="1">
                <a:latin typeface="Arial" panose="020B0604020202020204" pitchFamily="34" charset="0"/>
                <a:cs typeface="Arial" panose="020B0604020202020204" pitchFamily="34" charset="0"/>
              </a:rPr>
              <a:t>Pleistocene</a:t>
            </a:r>
            <a:r>
              <a:rPr lang="de-AT" sz="3200" b="1" dirty="0">
                <a:latin typeface="Arial" panose="020B0604020202020204" pitchFamily="34" charset="0"/>
                <a:cs typeface="Arial" panose="020B0604020202020204" pitchFamily="34" charset="0"/>
              </a:rPr>
              <a:t> / </a:t>
            </a:r>
            <a:r>
              <a:rPr lang="de-AT" sz="3200" b="1" dirty="0" err="1">
                <a:latin typeface="Arial" panose="020B0604020202020204" pitchFamily="34" charset="0"/>
                <a:cs typeface="Arial" panose="020B0604020202020204" pitchFamily="34" charset="0"/>
              </a:rPr>
              <a:t>Holocene</a:t>
            </a:r>
            <a:r>
              <a:rPr lang="de-AT" sz="3200" b="1" dirty="0">
                <a:latin typeface="Arial" panose="020B0604020202020204" pitchFamily="34" charset="0"/>
                <a:cs typeface="Arial" panose="020B0604020202020204" pitchFamily="34" charset="0"/>
              </a:rPr>
              <a:t> (P/H) </a:t>
            </a:r>
            <a:r>
              <a:rPr lang="de-AT" sz="3200" b="1" dirty="0" err="1">
                <a:latin typeface="Arial" panose="020B0604020202020204" pitchFamily="34" charset="0"/>
                <a:cs typeface="Arial" panose="020B0604020202020204" pitchFamily="34" charset="0"/>
              </a:rPr>
              <a:t>boundary</a:t>
            </a:r>
            <a:r>
              <a:rPr lang="de-AT" sz="3200" b="1" dirty="0">
                <a:latin typeface="Arial" panose="020B0604020202020204" pitchFamily="34" charset="0"/>
                <a:cs typeface="Arial" panose="020B0604020202020204" pitchFamily="34" charset="0"/>
              </a:rPr>
              <a:t> </a:t>
            </a:r>
            <a:r>
              <a:rPr lang="de-AT" sz="3200" b="1" dirty="0" err="1">
                <a:latin typeface="Arial" panose="020B0604020202020204" pitchFamily="34" charset="0"/>
                <a:cs typeface="Arial" panose="020B0604020202020204" pitchFamily="34" charset="0"/>
              </a:rPr>
              <a:t>oceanic</a:t>
            </a:r>
            <a:r>
              <a:rPr lang="de-AT" sz="3200" b="1" dirty="0">
                <a:latin typeface="Arial" panose="020B0604020202020204" pitchFamily="34" charset="0"/>
                <a:cs typeface="Arial" panose="020B0604020202020204" pitchFamily="34" charset="0"/>
              </a:rPr>
              <a:t> </a:t>
            </a:r>
            <a:r>
              <a:rPr lang="de-AT" sz="3200" b="1" dirty="0" err="1">
                <a:latin typeface="Arial" panose="020B0604020202020204" pitchFamily="34" charset="0"/>
                <a:cs typeface="Arial" panose="020B0604020202020204" pitchFamily="34" charset="0"/>
              </a:rPr>
              <a:t>Koefels-comet</a:t>
            </a:r>
            <a:r>
              <a:rPr lang="de-AT" sz="3200" b="1" dirty="0">
                <a:latin typeface="Arial" panose="020B0604020202020204" pitchFamily="34" charset="0"/>
                <a:cs typeface="Arial" panose="020B0604020202020204" pitchFamily="34" charset="0"/>
              </a:rPr>
              <a:t> Impact Series Scenario (Kiss) </a:t>
            </a:r>
            <a:r>
              <a:rPr lang="de-AT" sz="3200" b="1" dirty="0" err="1">
                <a:latin typeface="Arial" panose="020B0604020202020204" pitchFamily="34" charset="0"/>
                <a:cs typeface="Arial" panose="020B0604020202020204" pitchFamily="34" charset="0"/>
              </a:rPr>
              <a:t>of</a:t>
            </a:r>
            <a:r>
              <a:rPr lang="de-AT" sz="3200" b="1" dirty="0">
                <a:latin typeface="Arial" panose="020B0604020202020204" pitchFamily="34" charset="0"/>
                <a:cs typeface="Arial" panose="020B0604020202020204" pitchFamily="34" charset="0"/>
              </a:rPr>
              <a:t> 12.850 </a:t>
            </a:r>
            <a:r>
              <a:rPr lang="de-AT" sz="3200" b="1" dirty="0" err="1">
                <a:latin typeface="Arial" panose="020B0604020202020204" pitchFamily="34" charset="0"/>
                <a:cs typeface="Arial" panose="020B0604020202020204" pitchFamily="34" charset="0"/>
              </a:rPr>
              <a:t>yr</a:t>
            </a:r>
            <a:r>
              <a:rPr lang="de-AT" sz="3200" b="1" dirty="0">
                <a:latin typeface="Arial" panose="020B0604020202020204" pitchFamily="34" charset="0"/>
                <a:cs typeface="Arial" panose="020B0604020202020204" pitchFamily="34" charset="0"/>
              </a:rPr>
              <a:t> BP Global-</a:t>
            </a:r>
            <a:r>
              <a:rPr lang="de-AT" sz="3200" b="1" dirty="0" err="1">
                <a:latin typeface="Arial" panose="020B0604020202020204" pitchFamily="34" charset="0"/>
                <a:cs typeface="Arial" panose="020B0604020202020204" pitchFamily="34" charset="0"/>
              </a:rPr>
              <a:t>warming</a:t>
            </a:r>
            <a:r>
              <a:rPr lang="de-AT" sz="3200" b="1" dirty="0">
                <a:latin typeface="Arial" panose="020B0604020202020204" pitchFamily="34" charset="0"/>
                <a:cs typeface="Arial" panose="020B0604020202020204" pitchFamily="34" charset="0"/>
              </a:rPr>
              <a:t> Threshold </a:t>
            </a:r>
            <a:r>
              <a:rPr lang="de-AT" sz="3200" b="1" dirty="0" err="1">
                <a:latin typeface="Arial" panose="020B0604020202020204" pitchFamily="34" charset="0"/>
                <a:cs typeface="Arial" panose="020B0604020202020204" pitchFamily="34" charset="0"/>
              </a:rPr>
              <a:t>Triad</a:t>
            </a:r>
            <a:r>
              <a:rPr lang="de-AT" sz="3200" b="1" dirty="0">
                <a:latin typeface="Arial" panose="020B0604020202020204" pitchFamily="34" charset="0"/>
                <a:cs typeface="Arial" panose="020B0604020202020204" pitchFamily="34" charset="0"/>
              </a:rPr>
              <a:t> (GTT)-Part III</a:t>
            </a:r>
          </a:p>
        </p:txBody>
      </p:sp>
      <p:sp>
        <p:nvSpPr>
          <p:cNvPr id="5" name="Untertitel 2">
            <a:extLst>
              <a:ext uri="{FF2B5EF4-FFF2-40B4-BE49-F238E27FC236}">
                <a16:creationId xmlns:a16="http://schemas.microsoft.com/office/drawing/2014/main" id="{4BAAF15D-80E8-5DA0-FD0A-4028091736EB}"/>
              </a:ext>
            </a:extLst>
          </p:cNvPr>
          <p:cNvSpPr txBox="1">
            <a:spLocks/>
          </p:cNvSpPr>
          <p:nvPr/>
        </p:nvSpPr>
        <p:spPr>
          <a:xfrm>
            <a:off x="575719" y="11778361"/>
            <a:ext cx="3801377" cy="535472"/>
          </a:xfrm>
          <a:prstGeom prst="rect">
            <a:avLst/>
          </a:prstGeom>
        </p:spPr>
        <p:txBody>
          <a:bodyPr vert="horz" lIns="91440" tIns="45720" rIns="91440" bIns="45720" rtlCol="0" anchor="b">
            <a:normAutofit fontScale="77500" lnSpcReduction="20000"/>
          </a:bodyPr>
          <a:lstStyle>
            <a:lvl1pPr marL="240028" indent="-240028" algn="l" defTabSz="960111" rtl="0" eaLnBrk="1" latinLnBrk="0" hangingPunct="1">
              <a:lnSpc>
                <a:spcPct val="90000"/>
              </a:lnSpc>
              <a:spcBef>
                <a:spcPts val="1049"/>
              </a:spcBef>
              <a:buFont typeface="Arial" panose="020B0604020202020204" pitchFamily="34" charset="0"/>
              <a:buChar char="•"/>
              <a:defRPr sz="2940" kern="1200">
                <a:solidFill>
                  <a:schemeClr val="tx1"/>
                </a:solidFill>
                <a:latin typeface="+mn-lt"/>
                <a:ea typeface="+mn-ea"/>
                <a:cs typeface="+mn-cs"/>
              </a:defRPr>
            </a:lvl1pPr>
            <a:lvl2pPr marL="720083" indent="-240028" algn="l" defTabSz="960111"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39" indent="-240028" algn="l" defTabSz="960111"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194"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4pPr>
            <a:lvl5pPr marL="2160252"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5pPr>
            <a:lvl6pPr marL="2640307"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6pPr>
            <a:lvl7pPr marL="3120363"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7pPr>
            <a:lvl8pPr marL="3600418"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8pPr>
            <a:lvl9pPr marL="4080474" indent="-240028" algn="l" defTabSz="960111"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9pPr>
          </a:lstStyle>
          <a:p>
            <a:r>
              <a:rPr lang="de-AT"/>
              <a:t>Dr. M. Bujatti -Narbeshuber</a:t>
            </a:r>
            <a:endParaRPr lang="de-AT" dirty="0"/>
          </a:p>
        </p:txBody>
      </p:sp>
      <p:sp>
        <p:nvSpPr>
          <p:cNvPr id="6" name="Textfeld 5">
            <a:extLst>
              <a:ext uri="{FF2B5EF4-FFF2-40B4-BE49-F238E27FC236}">
                <a16:creationId xmlns:a16="http://schemas.microsoft.com/office/drawing/2014/main" id="{9C221ECB-A15E-EA5F-BC0E-C8729A655F84}"/>
              </a:ext>
            </a:extLst>
          </p:cNvPr>
          <p:cNvSpPr txBox="1"/>
          <p:nvPr/>
        </p:nvSpPr>
        <p:spPr>
          <a:xfrm>
            <a:off x="3512144" y="10160493"/>
            <a:ext cx="5550309" cy="10776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AT" sz="2134" b="1" dirty="0" err="1">
                <a:latin typeface="Arial" panose="020B0604020202020204" pitchFamily="34" charset="0"/>
                <a:cs typeface="Arial" panose="020B0604020202020204" pitchFamily="34" charset="0"/>
              </a:rPr>
              <a:t>Holocene</a:t>
            </a:r>
            <a:r>
              <a:rPr lang="de-AT" sz="2134" b="1" dirty="0">
                <a:latin typeface="Arial" panose="020B0604020202020204" pitchFamily="34" charset="0"/>
                <a:cs typeface="Arial" panose="020B0604020202020204" pitchFamily="34" charset="0"/>
              </a:rPr>
              <a:t> (The </a:t>
            </a:r>
            <a:r>
              <a:rPr lang="de-AT" sz="2134" b="1" dirty="0" err="1">
                <a:latin typeface="Arial" panose="020B0604020202020204" pitchFamily="34" charset="0"/>
                <a:cs typeface="Arial" panose="020B0604020202020204" pitchFamily="34" charset="0"/>
              </a:rPr>
              <a:t>totally</a:t>
            </a:r>
            <a:r>
              <a:rPr lang="de-AT" sz="2134" b="1" dirty="0">
                <a:latin typeface="Arial" panose="020B0604020202020204" pitchFamily="34" charset="0"/>
                <a:cs typeface="Arial" panose="020B0604020202020204" pitchFamily="34" charset="0"/>
              </a:rPr>
              <a:t> </a:t>
            </a:r>
            <a:r>
              <a:rPr lang="de-AT" sz="2134" b="1" dirty="0" err="1">
                <a:latin typeface="Arial" panose="020B0604020202020204" pitchFamily="34" charset="0"/>
                <a:cs typeface="Arial" panose="020B0604020202020204" pitchFamily="34" charset="0"/>
              </a:rPr>
              <a:t>new</a:t>
            </a:r>
            <a:r>
              <a:rPr lang="de-AT" sz="2134" b="1" dirty="0">
                <a:latin typeface="Arial" panose="020B0604020202020204" pitchFamily="34" charset="0"/>
                <a:cs typeface="Arial" panose="020B0604020202020204" pitchFamily="34" charset="0"/>
              </a:rPr>
              <a:t>)</a:t>
            </a:r>
          </a:p>
          <a:p>
            <a:pPr algn="r"/>
            <a:endParaRPr lang="de-AT" sz="2134" b="1" dirty="0">
              <a:latin typeface="Arial" panose="020B0604020202020204" pitchFamily="34" charset="0"/>
              <a:cs typeface="Arial" panose="020B0604020202020204" pitchFamily="34" charset="0"/>
            </a:endParaRPr>
          </a:p>
          <a:p>
            <a:pPr algn="r"/>
            <a:r>
              <a:rPr lang="de-AT" sz="2134" b="1" dirty="0">
                <a:latin typeface="Arial" panose="020B0604020202020204" pitchFamily="34" charset="0"/>
                <a:cs typeface="Arial" panose="020B0604020202020204" pitchFamily="34" charset="0"/>
              </a:rPr>
              <a:t>Paul Gervais 1850</a:t>
            </a:r>
          </a:p>
        </p:txBody>
      </p:sp>
      <p:pic>
        <p:nvPicPr>
          <p:cNvPr id="7" name="Grafik 6">
            <a:extLst>
              <a:ext uri="{FF2B5EF4-FFF2-40B4-BE49-F238E27FC236}">
                <a16:creationId xmlns:a16="http://schemas.microsoft.com/office/drawing/2014/main" id="{4EE011B5-795B-C1FB-EF7D-7D79F6DDEAD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18091" y="304801"/>
            <a:ext cx="2124084" cy="550279"/>
          </a:xfrm>
          <a:prstGeom prst="rect">
            <a:avLst/>
          </a:prstGeom>
        </p:spPr>
      </p:pic>
    </p:spTree>
    <p:extLst>
      <p:ext uri="{BB962C8B-B14F-4D97-AF65-F5344CB8AC3E}">
        <p14:creationId xmlns:p14="http://schemas.microsoft.com/office/powerpoint/2010/main" val="25580533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3E3225-3273-AA30-D40D-BB58BB6ADE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010" y="380293"/>
            <a:ext cx="8484243" cy="12000096"/>
          </a:xfrm>
          <a:prstGeom prst="rect">
            <a:avLst/>
          </a:prstGeom>
        </p:spPr>
      </p:pic>
    </p:spTree>
    <p:extLst>
      <p:ext uri="{BB962C8B-B14F-4D97-AF65-F5344CB8AC3E}">
        <p14:creationId xmlns:p14="http://schemas.microsoft.com/office/powerpoint/2010/main" val="736707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68EA195-83B8-1503-C780-41B1161F41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613" y="511262"/>
            <a:ext cx="8495818" cy="12016467"/>
          </a:xfrm>
          <a:prstGeom prst="rect">
            <a:avLst/>
          </a:prstGeom>
        </p:spPr>
      </p:pic>
    </p:spTree>
    <p:extLst>
      <p:ext uri="{BB962C8B-B14F-4D97-AF65-F5344CB8AC3E}">
        <p14:creationId xmlns:p14="http://schemas.microsoft.com/office/powerpoint/2010/main" val="7232508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8FC7BD-0017-0C54-0DCF-76341A8947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88" y="265693"/>
            <a:ext cx="8553690" cy="12098324"/>
          </a:xfrm>
          <a:prstGeom prst="rect">
            <a:avLst/>
          </a:prstGeom>
        </p:spPr>
      </p:pic>
    </p:spTree>
    <p:extLst>
      <p:ext uri="{BB962C8B-B14F-4D97-AF65-F5344CB8AC3E}">
        <p14:creationId xmlns:p14="http://schemas.microsoft.com/office/powerpoint/2010/main" val="3830681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0771BC-F388-6625-666B-93E46E65CC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38" y="298436"/>
            <a:ext cx="8484243" cy="12000096"/>
          </a:xfrm>
          <a:prstGeom prst="rect">
            <a:avLst/>
          </a:prstGeom>
        </p:spPr>
      </p:pic>
    </p:spTree>
    <p:extLst>
      <p:ext uri="{BB962C8B-B14F-4D97-AF65-F5344CB8AC3E}">
        <p14:creationId xmlns:p14="http://schemas.microsoft.com/office/powerpoint/2010/main" val="21540002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15B4A76-6C21-7054-B55F-1A3F4419EE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38" y="167461"/>
            <a:ext cx="8727313" cy="12343893"/>
          </a:xfrm>
          <a:prstGeom prst="rect">
            <a:avLst/>
          </a:prstGeom>
        </p:spPr>
      </p:pic>
    </p:spTree>
    <p:extLst>
      <p:ext uri="{BB962C8B-B14F-4D97-AF65-F5344CB8AC3E}">
        <p14:creationId xmlns:p14="http://schemas.microsoft.com/office/powerpoint/2010/main" val="29081473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9E90200-CF32-82AD-A0A1-6DB53D4B6A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92" y="265688"/>
            <a:ext cx="8646290" cy="12229295"/>
          </a:xfrm>
          <a:prstGeom prst="rect">
            <a:avLst/>
          </a:prstGeom>
        </p:spPr>
      </p:pic>
    </p:spTree>
    <p:extLst>
      <p:ext uri="{BB962C8B-B14F-4D97-AF65-F5344CB8AC3E}">
        <p14:creationId xmlns:p14="http://schemas.microsoft.com/office/powerpoint/2010/main" val="20459072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47B3E8-A8C7-496A-FEDD-E8622AB1C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45" y="167460"/>
            <a:ext cx="8588416" cy="12147438"/>
          </a:xfrm>
          <a:prstGeom prst="rect">
            <a:avLst/>
          </a:prstGeom>
        </p:spPr>
      </p:pic>
    </p:spTree>
    <p:extLst>
      <p:ext uri="{BB962C8B-B14F-4D97-AF65-F5344CB8AC3E}">
        <p14:creationId xmlns:p14="http://schemas.microsoft.com/office/powerpoint/2010/main" val="24136184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5E17DFF-59B2-6B52-EAD1-6ACA4CC87C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91" y="69235"/>
            <a:ext cx="8889358" cy="12573090"/>
          </a:xfrm>
          <a:prstGeom prst="rect">
            <a:avLst/>
          </a:prstGeom>
        </p:spPr>
      </p:pic>
    </p:spTree>
    <p:extLst>
      <p:ext uri="{BB962C8B-B14F-4D97-AF65-F5344CB8AC3E}">
        <p14:creationId xmlns:p14="http://schemas.microsoft.com/office/powerpoint/2010/main" val="35456670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B8564F2-AEE6-B712-C250-B782DF0CE0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38" y="168015"/>
            <a:ext cx="8762036" cy="12391908"/>
          </a:xfrm>
          <a:prstGeom prst="rect">
            <a:avLst/>
          </a:prstGeom>
        </p:spPr>
      </p:pic>
    </p:spTree>
    <p:extLst>
      <p:ext uri="{BB962C8B-B14F-4D97-AF65-F5344CB8AC3E}">
        <p14:creationId xmlns:p14="http://schemas.microsoft.com/office/powerpoint/2010/main" val="37532851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F5F2017-6D7E-2BDE-8265-D7DDDFA352A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0532" y="729211"/>
            <a:ext cx="8320137" cy="11766942"/>
          </a:xfrm>
        </p:spPr>
      </p:pic>
    </p:spTree>
    <p:extLst>
      <p:ext uri="{BB962C8B-B14F-4D97-AF65-F5344CB8AC3E}">
        <p14:creationId xmlns:p14="http://schemas.microsoft.com/office/powerpoint/2010/main" val="1198723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45FFB2B-71EC-4647-9217-6848E2D8A1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363980" y="2316480"/>
            <a:ext cx="12390120" cy="8260080"/>
          </a:xfrm>
          <a:prstGeom prst="rect">
            <a:avLst/>
          </a:prstGeom>
        </p:spPr>
      </p:pic>
    </p:spTree>
    <p:extLst>
      <p:ext uri="{BB962C8B-B14F-4D97-AF65-F5344CB8AC3E}">
        <p14:creationId xmlns:p14="http://schemas.microsoft.com/office/powerpoint/2010/main" val="2676142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695252D-235D-4FC6-A88F-B248FCFB75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223" y="-12053"/>
            <a:ext cx="8819909" cy="12473757"/>
          </a:xfrm>
          <a:prstGeom prst="rect">
            <a:avLst/>
          </a:prstGeom>
        </p:spPr>
      </p:pic>
    </p:spTree>
    <p:extLst>
      <p:ext uri="{BB962C8B-B14F-4D97-AF65-F5344CB8AC3E}">
        <p14:creationId xmlns:p14="http://schemas.microsoft.com/office/powerpoint/2010/main" val="10922840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429C5A3F-54DD-44FD-47FE-22AAAE320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522" y="53426"/>
            <a:ext cx="8854632" cy="12522866"/>
          </a:xfrm>
          <a:prstGeom prst="rect">
            <a:avLst/>
          </a:prstGeom>
        </p:spPr>
      </p:pic>
    </p:spTree>
    <p:extLst>
      <p:ext uri="{BB962C8B-B14F-4D97-AF65-F5344CB8AC3E}">
        <p14:creationId xmlns:p14="http://schemas.microsoft.com/office/powerpoint/2010/main" val="35561447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CD8847-BBD9-40D4-C89E-5BD0BF64AA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965" y="151649"/>
            <a:ext cx="8738886" cy="12359168"/>
          </a:xfrm>
          <a:prstGeom prst="rect">
            <a:avLst/>
          </a:prstGeom>
        </p:spPr>
      </p:pic>
    </p:spTree>
    <p:extLst>
      <p:ext uri="{BB962C8B-B14F-4D97-AF65-F5344CB8AC3E}">
        <p14:creationId xmlns:p14="http://schemas.microsoft.com/office/powerpoint/2010/main" val="16351395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3CCE143-9B9D-10D0-A8F5-EF9417D556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823" y="421750"/>
            <a:ext cx="8483434" cy="11997890"/>
          </a:xfrm>
          <a:prstGeom prst="rect">
            <a:avLst/>
          </a:prstGeom>
        </p:spPr>
      </p:pic>
    </p:spTree>
    <p:extLst>
      <p:ext uri="{BB962C8B-B14F-4D97-AF65-F5344CB8AC3E}">
        <p14:creationId xmlns:p14="http://schemas.microsoft.com/office/powerpoint/2010/main" val="36514619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5DAEFA5-9F92-DD60-FDEE-014ECC4A8B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291" y="331712"/>
            <a:ext cx="8530542" cy="12064513"/>
          </a:xfrm>
          <a:prstGeom prst="rect">
            <a:avLst/>
          </a:prstGeom>
        </p:spPr>
      </p:pic>
    </p:spTree>
    <p:extLst>
      <p:ext uri="{BB962C8B-B14F-4D97-AF65-F5344CB8AC3E}">
        <p14:creationId xmlns:p14="http://schemas.microsoft.com/office/powerpoint/2010/main" val="7515426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E238A67-510E-B065-8E1D-B9DB905540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819" y="118910"/>
            <a:ext cx="8854632" cy="12522867"/>
          </a:xfrm>
          <a:prstGeom prst="rect">
            <a:avLst/>
          </a:prstGeom>
        </p:spPr>
      </p:pic>
    </p:spTree>
    <p:extLst>
      <p:ext uri="{BB962C8B-B14F-4D97-AF65-F5344CB8AC3E}">
        <p14:creationId xmlns:p14="http://schemas.microsoft.com/office/powerpoint/2010/main" val="7129425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76F934-1D49-129C-870B-E178BA789C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38" y="298973"/>
            <a:ext cx="8704162" cy="12310058"/>
          </a:xfrm>
          <a:prstGeom prst="rect">
            <a:avLst/>
          </a:prstGeom>
        </p:spPr>
      </p:pic>
    </p:spTree>
    <p:extLst>
      <p:ext uri="{BB962C8B-B14F-4D97-AF65-F5344CB8AC3E}">
        <p14:creationId xmlns:p14="http://schemas.microsoft.com/office/powerpoint/2010/main" val="3431463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463B711-6275-BB3A-226D-9BF98D2E3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695" y="200755"/>
            <a:ext cx="8831482" cy="12490124"/>
          </a:xfrm>
          <a:prstGeom prst="rect">
            <a:avLst/>
          </a:prstGeom>
        </p:spPr>
      </p:pic>
    </p:spTree>
    <p:extLst>
      <p:ext uri="{BB962C8B-B14F-4D97-AF65-F5344CB8AC3E}">
        <p14:creationId xmlns:p14="http://schemas.microsoft.com/office/powerpoint/2010/main" val="21476737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0B47560-0DDD-BCE8-46CC-2C902D01BA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181" y="528149"/>
            <a:ext cx="8437946" cy="11933555"/>
          </a:xfrm>
          <a:prstGeom prst="rect">
            <a:avLst/>
          </a:prstGeom>
        </p:spPr>
      </p:pic>
    </p:spTree>
    <p:extLst>
      <p:ext uri="{BB962C8B-B14F-4D97-AF65-F5344CB8AC3E}">
        <p14:creationId xmlns:p14="http://schemas.microsoft.com/office/powerpoint/2010/main" val="14952220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8BF7787-5AEB-1D1F-55F6-D2B30AC80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117" y="376729"/>
            <a:ext cx="8518966" cy="12048142"/>
          </a:xfrm>
          <a:prstGeom prst="rect">
            <a:avLst/>
          </a:prstGeom>
        </p:spPr>
      </p:pic>
    </p:spTree>
    <p:extLst>
      <p:ext uri="{BB962C8B-B14F-4D97-AF65-F5344CB8AC3E}">
        <p14:creationId xmlns:p14="http://schemas.microsoft.com/office/powerpoint/2010/main" val="10463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DE1E5A7-07BD-5B08-763B-241E07B30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524295" y="1899723"/>
            <a:ext cx="12567727" cy="8886092"/>
          </a:xfrm>
          <a:prstGeom prst="rect">
            <a:avLst/>
          </a:prstGeom>
        </p:spPr>
      </p:pic>
    </p:spTree>
    <p:extLst>
      <p:ext uri="{BB962C8B-B14F-4D97-AF65-F5344CB8AC3E}">
        <p14:creationId xmlns:p14="http://schemas.microsoft.com/office/powerpoint/2010/main" val="36387174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F7FC96F-61CF-5D49-AB77-837542EA47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889" y="462675"/>
            <a:ext cx="8530542" cy="12064511"/>
          </a:xfrm>
          <a:prstGeom prst="rect">
            <a:avLst/>
          </a:prstGeom>
        </p:spPr>
      </p:pic>
    </p:spTree>
    <p:extLst>
      <p:ext uri="{BB962C8B-B14F-4D97-AF65-F5344CB8AC3E}">
        <p14:creationId xmlns:p14="http://schemas.microsoft.com/office/powerpoint/2010/main" val="8013150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6DF2BE0-D427-F3A9-2323-9C9BD2A25E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309" y="446304"/>
            <a:ext cx="8322197" cy="11769858"/>
          </a:xfrm>
          <a:prstGeom prst="rect">
            <a:avLst/>
          </a:prstGeom>
        </p:spPr>
      </p:pic>
    </p:spTree>
    <p:extLst>
      <p:ext uri="{BB962C8B-B14F-4D97-AF65-F5344CB8AC3E}">
        <p14:creationId xmlns:p14="http://schemas.microsoft.com/office/powerpoint/2010/main" val="20261339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991E979-B92D-6C7F-981F-91F03048FC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520" y="53424"/>
            <a:ext cx="8773611" cy="12408278"/>
          </a:xfrm>
          <a:prstGeom prst="rect">
            <a:avLst/>
          </a:prstGeom>
        </p:spPr>
      </p:pic>
    </p:spTree>
    <p:extLst>
      <p:ext uri="{BB962C8B-B14F-4D97-AF65-F5344CB8AC3E}">
        <p14:creationId xmlns:p14="http://schemas.microsoft.com/office/powerpoint/2010/main" val="38830567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51A43F-7D9A-3981-E2FC-DF3371DE0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861" y="348088"/>
            <a:ext cx="8484243" cy="11999032"/>
          </a:xfrm>
          <a:prstGeom prst="rect">
            <a:avLst/>
          </a:prstGeom>
        </p:spPr>
      </p:pic>
    </p:spTree>
    <p:extLst>
      <p:ext uri="{BB962C8B-B14F-4D97-AF65-F5344CB8AC3E}">
        <p14:creationId xmlns:p14="http://schemas.microsoft.com/office/powerpoint/2010/main" val="5411014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0B5755-5889-CE44-CF37-0FC0E78992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164" y="717635"/>
            <a:ext cx="7798342" cy="11028982"/>
          </a:xfrm>
          <a:prstGeom prst="rect">
            <a:avLst/>
          </a:prstGeom>
        </p:spPr>
      </p:pic>
    </p:spTree>
    <p:extLst>
      <p:ext uri="{BB962C8B-B14F-4D97-AF65-F5344CB8AC3E}">
        <p14:creationId xmlns:p14="http://schemas.microsoft.com/office/powerpoint/2010/main" val="40417551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F698B3C-9706-FD60-C7BD-285DD79F7E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36" y="298977"/>
            <a:ext cx="8449519" cy="11949924"/>
          </a:xfrm>
          <a:prstGeom prst="rect">
            <a:avLst/>
          </a:prstGeom>
        </p:spPr>
      </p:pic>
    </p:spTree>
    <p:extLst>
      <p:ext uri="{BB962C8B-B14F-4D97-AF65-F5344CB8AC3E}">
        <p14:creationId xmlns:p14="http://schemas.microsoft.com/office/powerpoint/2010/main" val="6098556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03CC86-D9FC-2A27-148D-71532329CA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36" y="298978"/>
            <a:ext cx="8484243" cy="11999032"/>
          </a:xfrm>
          <a:prstGeom prst="rect">
            <a:avLst/>
          </a:prstGeom>
        </p:spPr>
      </p:pic>
    </p:spTree>
    <p:extLst>
      <p:ext uri="{BB962C8B-B14F-4D97-AF65-F5344CB8AC3E}">
        <p14:creationId xmlns:p14="http://schemas.microsoft.com/office/powerpoint/2010/main" val="15565834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2D26332-B4DB-E30C-67BE-A53727CAD14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23986" y="1319515"/>
            <a:ext cx="7764430" cy="10981021"/>
          </a:xfrm>
        </p:spPr>
      </p:pic>
    </p:spTree>
    <p:extLst>
      <p:ext uri="{BB962C8B-B14F-4D97-AF65-F5344CB8AC3E}">
        <p14:creationId xmlns:p14="http://schemas.microsoft.com/office/powerpoint/2010/main" val="11024912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C7C034C-0D9F-1B05-6EF6-D763FD177C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884" y="462675"/>
            <a:ext cx="8264323" cy="11688008"/>
          </a:xfrm>
          <a:prstGeom prst="rect">
            <a:avLst/>
          </a:prstGeom>
        </p:spPr>
      </p:pic>
    </p:spTree>
    <p:extLst>
      <p:ext uri="{BB962C8B-B14F-4D97-AF65-F5344CB8AC3E}">
        <p14:creationId xmlns:p14="http://schemas.microsoft.com/office/powerpoint/2010/main" val="22468672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83A0FDA-B1FE-7B16-C31E-F6887916BE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716" y="315345"/>
            <a:ext cx="8565265" cy="12113623"/>
          </a:xfrm>
          <a:prstGeom prst="rect">
            <a:avLst/>
          </a:prstGeom>
        </p:spPr>
      </p:pic>
    </p:spTree>
    <p:extLst>
      <p:ext uri="{BB962C8B-B14F-4D97-AF65-F5344CB8AC3E}">
        <p14:creationId xmlns:p14="http://schemas.microsoft.com/office/powerpoint/2010/main" val="800964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B824106-6698-03F3-3861-4D01FDD1F6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736" y="274665"/>
            <a:ext cx="500286" cy="383329"/>
          </a:xfrm>
          <a:prstGeom prst="rect">
            <a:avLst/>
          </a:prstGeom>
        </p:spPr>
      </p:pic>
      <p:sp>
        <p:nvSpPr>
          <p:cNvPr id="6" name="Textfeld 5">
            <a:extLst>
              <a:ext uri="{FF2B5EF4-FFF2-40B4-BE49-F238E27FC236}">
                <a16:creationId xmlns:a16="http://schemas.microsoft.com/office/drawing/2014/main" id="{0D7AD30E-6383-8B47-05A5-AAC092460994}"/>
              </a:ext>
            </a:extLst>
          </p:cNvPr>
          <p:cNvSpPr txBox="1"/>
          <p:nvPr/>
        </p:nvSpPr>
        <p:spPr>
          <a:xfrm>
            <a:off x="3693399" y="3190883"/>
            <a:ext cx="2284600" cy="321306"/>
          </a:xfrm>
          <a:prstGeom prst="rect">
            <a:avLst/>
          </a:prstGeom>
          <a:noFill/>
        </p:spPr>
        <p:txBody>
          <a:bodyPr wrap="none" rtlCol="0">
            <a:spAutoFit/>
          </a:bodyPr>
          <a:lstStyle/>
          <a:p>
            <a:r>
              <a:rPr lang="de-AT" sz="1488" b="1" dirty="0">
                <a:latin typeface="Arial" panose="020B0604020202020204" pitchFamily="34" charset="0"/>
                <a:cs typeface="Arial" panose="020B0604020202020204" pitchFamily="34" charset="0"/>
              </a:rPr>
              <a:t>M. </a:t>
            </a:r>
            <a:r>
              <a:rPr lang="de-AT" sz="1488" b="1" dirty="0" err="1">
                <a:latin typeface="Arial" panose="020B0604020202020204" pitchFamily="34" charset="0"/>
                <a:cs typeface="Arial" panose="020B0604020202020204" pitchFamily="34" charset="0"/>
              </a:rPr>
              <a:t>Bujatti-Narbeshuber</a:t>
            </a:r>
            <a:endParaRPr lang="de-AT" sz="1488"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AD9970F-14FA-98D9-0BCB-909374544306}"/>
              </a:ext>
            </a:extLst>
          </p:cNvPr>
          <p:cNvSpPr txBox="1"/>
          <p:nvPr/>
        </p:nvSpPr>
        <p:spPr>
          <a:xfrm>
            <a:off x="489409" y="2261072"/>
            <a:ext cx="8622382" cy="550279"/>
          </a:xfrm>
          <a:prstGeom prst="rect">
            <a:avLst/>
          </a:prstGeom>
          <a:noFill/>
        </p:spPr>
        <p:txBody>
          <a:bodyPr wrap="square" rtlCol="0">
            <a:spAutoFit/>
          </a:bodyPr>
          <a:lstStyle/>
          <a:p>
            <a:pPr algn="just"/>
            <a:r>
              <a:rPr lang="de-AT" sz="1488" b="1" dirty="0" err="1">
                <a:latin typeface="Arial" panose="020B0604020202020204" pitchFamily="34" charset="0"/>
                <a:cs typeface="Arial" panose="020B0604020202020204" pitchFamily="34" charset="0"/>
              </a:rPr>
              <a:t>Pleistocene</a:t>
            </a:r>
            <a:r>
              <a:rPr lang="de-AT" sz="1488" b="1" dirty="0">
                <a:latin typeface="Arial" panose="020B0604020202020204" pitchFamily="34" charset="0"/>
                <a:cs typeface="Arial" panose="020B0604020202020204" pitchFamily="34" charset="0"/>
              </a:rPr>
              <a:t> / </a:t>
            </a:r>
            <a:r>
              <a:rPr lang="de-AT" sz="1488" b="1" dirty="0" err="1">
                <a:latin typeface="Arial" panose="020B0604020202020204" pitchFamily="34" charset="0"/>
                <a:cs typeface="Arial" panose="020B0604020202020204" pitchFamily="34" charset="0"/>
              </a:rPr>
              <a:t>Holocene</a:t>
            </a:r>
            <a:r>
              <a:rPr lang="de-AT" sz="1488" b="1" dirty="0">
                <a:latin typeface="Arial" panose="020B0604020202020204" pitchFamily="34" charset="0"/>
                <a:cs typeface="Arial" panose="020B0604020202020204" pitchFamily="34" charset="0"/>
              </a:rPr>
              <a:t> (P/H) </a:t>
            </a:r>
            <a:r>
              <a:rPr lang="de-AT" sz="1488" b="1" dirty="0" err="1">
                <a:latin typeface="Arial" panose="020B0604020202020204" pitchFamily="34" charset="0"/>
                <a:cs typeface="Arial" panose="020B0604020202020204" pitchFamily="34" charset="0"/>
              </a:rPr>
              <a:t>boundary</a:t>
            </a:r>
            <a:r>
              <a:rPr lang="de-AT" sz="1488" b="1" dirty="0">
                <a:latin typeface="Arial" panose="020B0604020202020204" pitchFamily="34" charset="0"/>
                <a:cs typeface="Arial" panose="020B0604020202020204" pitchFamily="34" charset="0"/>
              </a:rPr>
              <a:t> </a:t>
            </a:r>
            <a:r>
              <a:rPr lang="de-AT" sz="1488" b="1" dirty="0" err="1">
                <a:latin typeface="Arial" panose="020B0604020202020204" pitchFamily="34" charset="0"/>
                <a:cs typeface="Arial" panose="020B0604020202020204" pitchFamily="34" charset="0"/>
              </a:rPr>
              <a:t>oceanic</a:t>
            </a:r>
            <a:r>
              <a:rPr lang="de-AT" sz="1488" b="1" dirty="0">
                <a:latin typeface="Arial" panose="020B0604020202020204" pitchFamily="34" charset="0"/>
                <a:cs typeface="Arial" panose="020B0604020202020204" pitchFamily="34" charset="0"/>
              </a:rPr>
              <a:t> </a:t>
            </a:r>
            <a:r>
              <a:rPr lang="de-AT" sz="1488" b="1" dirty="0" err="1">
                <a:latin typeface="Arial" panose="020B0604020202020204" pitchFamily="34" charset="0"/>
                <a:cs typeface="Arial" panose="020B0604020202020204" pitchFamily="34" charset="0"/>
              </a:rPr>
              <a:t>Koefels-comet</a:t>
            </a:r>
            <a:r>
              <a:rPr lang="de-AT" sz="1488" b="1" dirty="0">
                <a:latin typeface="Arial" panose="020B0604020202020204" pitchFamily="34" charset="0"/>
                <a:cs typeface="Arial" panose="020B0604020202020204" pitchFamily="34" charset="0"/>
              </a:rPr>
              <a:t> Impact Series Scenario (KISS) </a:t>
            </a:r>
            <a:r>
              <a:rPr lang="de-AT" sz="1488" b="1" dirty="0" err="1">
                <a:latin typeface="Arial" panose="020B0604020202020204" pitchFamily="34" charset="0"/>
                <a:cs typeface="Arial" panose="020B0604020202020204" pitchFamily="34" charset="0"/>
              </a:rPr>
              <a:t>of</a:t>
            </a:r>
            <a:r>
              <a:rPr lang="de-AT" sz="1488" b="1" dirty="0">
                <a:latin typeface="Arial" panose="020B0604020202020204" pitchFamily="34" charset="0"/>
                <a:cs typeface="Arial" panose="020B0604020202020204" pitchFamily="34" charset="0"/>
              </a:rPr>
              <a:t> 12.850 </a:t>
            </a:r>
            <a:r>
              <a:rPr lang="de-AT" sz="1488" b="1" dirty="0" err="1">
                <a:latin typeface="Arial" panose="020B0604020202020204" pitchFamily="34" charset="0"/>
                <a:cs typeface="Arial" panose="020B0604020202020204" pitchFamily="34" charset="0"/>
              </a:rPr>
              <a:t>yr</a:t>
            </a:r>
            <a:r>
              <a:rPr lang="de-AT" sz="1488" b="1" dirty="0">
                <a:latin typeface="Arial" panose="020B0604020202020204" pitchFamily="34" charset="0"/>
                <a:cs typeface="Arial" panose="020B0604020202020204" pitchFamily="34" charset="0"/>
              </a:rPr>
              <a:t> BP Global-</a:t>
            </a:r>
            <a:r>
              <a:rPr lang="de-AT" sz="1488" b="1" dirty="0" err="1">
                <a:latin typeface="Arial" panose="020B0604020202020204" pitchFamily="34" charset="0"/>
                <a:cs typeface="Arial" panose="020B0604020202020204" pitchFamily="34" charset="0"/>
              </a:rPr>
              <a:t>warming</a:t>
            </a:r>
            <a:r>
              <a:rPr lang="de-AT" sz="1488" b="1" dirty="0">
                <a:latin typeface="Arial" panose="020B0604020202020204" pitchFamily="34" charset="0"/>
                <a:cs typeface="Arial" panose="020B0604020202020204" pitchFamily="34" charset="0"/>
              </a:rPr>
              <a:t> Threshold </a:t>
            </a:r>
            <a:r>
              <a:rPr lang="de-AT" sz="1488" b="1" dirty="0" err="1">
                <a:latin typeface="Arial" panose="020B0604020202020204" pitchFamily="34" charset="0"/>
                <a:cs typeface="Arial" panose="020B0604020202020204" pitchFamily="34" charset="0"/>
              </a:rPr>
              <a:t>Triad</a:t>
            </a:r>
            <a:r>
              <a:rPr lang="de-AT" sz="1488" b="1" dirty="0">
                <a:latin typeface="Arial" panose="020B0604020202020204" pitchFamily="34" charset="0"/>
                <a:cs typeface="Arial" panose="020B0604020202020204" pitchFamily="34" charset="0"/>
              </a:rPr>
              <a:t> (GTT)-Part III</a:t>
            </a:r>
          </a:p>
        </p:txBody>
      </p:sp>
      <p:sp>
        <p:nvSpPr>
          <p:cNvPr id="9" name="Textfeld 8">
            <a:extLst>
              <a:ext uri="{FF2B5EF4-FFF2-40B4-BE49-F238E27FC236}">
                <a16:creationId xmlns:a16="http://schemas.microsoft.com/office/drawing/2014/main" id="{8E1DCC2B-9D67-91E0-289E-46E2B12F8D97}"/>
              </a:ext>
            </a:extLst>
          </p:cNvPr>
          <p:cNvSpPr txBox="1"/>
          <p:nvPr/>
        </p:nvSpPr>
        <p:spPr>
          <a:xfrm>
            <a:off x="294961" y="676413"/>
            <a:ext cx="1938351" cy="245003"/>
          </a:xfrm>
          <a:prstGeom prst="rect">
            <a:avLst/>
          </a:prstGeom>
          <a:noFill/>
        </p:spPr>
        <p:txBody>
          <a:bodyPr wrap="none" rtlCol="0">
            <a:spAutoFit/>
          </a:bodyPr>
          <a:lstStyle/>
          <a:p>
            <a:r>
              <a:rPr lang="de-AT" sz="992" dirty="0" err="1"/>
              <a:t>Adapted</a:t>
            </a:r>
            <a:r>
              <a:rPr lang="de-AT" sz="992" dirty="0"/>
              <a:t> </a:t>
            </a:r>
            <a:r>
              <a:rPr lang="de-AT" sz="992" dirty="0" err="1"/>
              <a:t>from</a:t>
            </a:r>
            <a:r>
              <a:rPr lang="de-AT" sz="992" dirty="0"/>
              <a:t> U. van Raden, 2013</a:t>
            </a:r>
          </a:p>
        </p:txBody>
      </p:sp>
      <p:sp>
        <p:nvSpPr>
          <p:cNvPr id="11" name="Textfeld 10">
            <a:extLst>
              <a:ext uri="{FF2B5EF4-FFF2-40B4-BE49-F238E27FC236}">
                <a16:creationId xmlns:a16="http://schemas.microsoft.com/office/drawing/2014/main" id="{278D362D-4B7B-AE8C-ABE1-FF69B54BEA5F}"/>
              </a:ext>
            </a:extLst>
          </p:cNvPr>
          <p:cNvSpPr txBox="1"/>
          <p:nvPr/>
        </p:nvSpPr>
        <p:spPr>
          <a:xfrm>
            <a:off x="2372277" y="4755399"/>
            <a:ext cx="4744555" cy="1352293"/>
          </a:xfrm>
          <a:prstGeom prst="rect">
            <a:avLst/>
          </a:prstGeom>
          <a:noFill/>
        </p:spPr>
        <p:txBody>
          <a:bodyPr wrap="square" rtlCol="0">
            <a:spAutoFit/>
          </a:bodyPr>
          <a:lstStyle/>
          <a:p>
            <a:pPr algn="just"/>
            <a:r>
              <a:rPr lang="de-AT" sz="2729" dirty="0">
                <a:latin typeface="Arial" panose="020B0604020202020204" pitchFamily="34" charset="0"/>
                <a:cs typeface="Arial" panose="020B0604020202020204" pitchFamily="34" charset="0"/>
              </a:rPr>
              <a:t>“</a:t>
            </a:r>
            <a:r>
              <a:rPr lang="de-AT" sz="2729" dirty="0" err="1">
                <a:latin typeface="Arial" panose="020B0604020202020204" pitchFamily="34" charset="0"/>
                <a:cs typeface="Arial" panose="020B0604020202020204" pitchFamily="34" charset="0"/>
              </a:rPr>
              <a:t>It</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is</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better</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to</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be</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vaguely</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right</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than</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exactly</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wrong</a:t>
            </a:r>
            <a:r>
              <a:rPr lang="de-AT" sz="2729" dirty="0">
                <a:latin typeface="Arial" panose="020B0604020202020204" pitchFamily="34" charset="0"/>
                <a:cs typeface="Arial" panose="020B0604020202020204" pitchFamily="34" charset="0"/>
              </a:rPr>
              <a:t>.“ (</a:t>
            </a:r>
            <a:r>
              <a:rPr lang="de-AT" sz="2729" dirty="0" err="1">
                <a:latin typeface="Arial" panose="020B0604020202020204" pitchFamily="34" charset="0"/>
                <a:cs typeface="Arial" panose="020B0604020202020204" pitchFamily="34" charset="0"/>
              </a:rPr>
              <a:t>C.Read</a:t>
            </a:r>
            <a:r>
              <a:rPr lang="de-AT" sz="2729" dirty="0">
                <a:latin typeface="Arial" panose="020B0604020202020204" pitchFamily="34" charset="0"/>
                <a:cs typeface="Arial" panose="020B0604020202020204" pitchFamily="34" charset="0"/>
              </a:rPr>
              <a:t>)</a:t>
            </a:r>
          </a:p>
        </p:txBody>
      </p:sp>
      <p:sp>
        <p:nvSpPr>
          <p:cNvPr id="12" name="Textfeld 11">
            <a:extLst>
              <a:ext uri="{FF2B5EF4-FFF2-40B4-BE49-F238E27FC236}">
                <a16:creationId xmlns:a16="http://schemas.microsoft.com/office/drawing/2014/main" id="{80AA258E-3569-78DC-B1A8-4420D6481618}"/>
              </a:ext>
            </a:extLst>
          </p:cNvPr>
          <p:cNvSpPr txBox="1"/>
          <p:nvPr/>
        </p:nvSpPr>
        <p:spPr>
          <a:xfrm>
            <a:off x="1338807" y="7370054"/>
            <a:ext cx="6900133" cy="1772280"/>
          </a:xfrm>
          <a:prstGeom prst="rect">
            <a:avLst/>
          </a:prstGeom>
          <a:noFill/>
        </p:spPr>
        <p:txBody>
          <a:bodyPr wrap="square" rtlCol="0">
            <a:spAutoFit/>
          </a:bodyPr>
          <a:lstStyle/>
          <a:p>
            <a:pPr algn="just"/>
            <a:r>
              <a:rPr lang="de-AT" sz="2729" b="1" dirty="0">
                <a:latin typeface="Arial" panose="020B0604020202020204" pitchFamily="34" charset="0"/>
                <a:cs typeface="Arial" panose="020B0604020202020204" pitchFamily="34" charset="0"/>
              </a:rPr>
              <a:t>The </a:t>
            </a:r>
            <a:r>
              <a:rPr lang="de-AT" sz="2729" b="1" dirty="0" err="1">
                <a:latin typeface="Arial" panose="020B0604020202020204" pitchFamily="34" charset="0"/>
                <a:cs typeface="Arial" panose="020B0604020202020204" pitchFamily="34" charset="0"/>
              </a:rPr>
              <a:t>certified</a:t>
            </a:r>
            <a:r>
              <a:rPr lang="de-AT" sz="2729" b="1" dirty="0">
                <a:latin typeface="Arial" panose="020B0604020202020204" pitchFamily="34" charset="0"/>
                <a:cs typeface="Arial" panose="020B0604020202020204" pitchFamily="34" charset="0"/>
              </a:rPr>
              <a:t> 12850 </a:t>
            </a:r>
            <a:r>
              <a:rPr lang="de-AT" sz="2729" b="1" dirty="0" err="1">
                <a:latin typeface="Arial" panose="020B0604020202020204" pitchFamily="34" charset="0"/>
                <a:cs typeface="Arial" panose="020B0604020202020204" pitchFamily="34" charset="0"/>
              </a:rPr>
              <a:t>yrs</a:t>
            </a:r>
            <a:r>
              <a:rPr lang="de-AT" sz="2729" b="1" dirty="0">
                <a:latin typeface="Arial" panose="020B0604020202020204" pitchFamily="34" charset="0"/>
                <a:cs typeface="Arial" panose="020B0604020202020204" pitchFamily="34" charset="0"/>
              </a:rPr>
              <a:t> BP </a:t>
            </a:r>
            <a:r>
              <a:rPr lang="de-AT" sz="2729" b="1" dirty="0" err="1">
                <a:latin typeface="Arial" panose="020B0604020202020204" pitchFamily="34" charset="0"/>
                <a:cs typeface="Arial" panose="020B0604020202020204" pitchFamily="34" charset="0"/>
              </a:rPr>
              <a:t>to</a:t>
            </a:r>
            <a:r>
              <a:rPr lang="de-AT" sz="2729" b="1" dirty="0">
                <a:latin typeface="Arial" panose="020B0604020202020204" pitchFamily="34" charset="0"/>
                <a:cs typeface="Arial" panose="020B0604020202020204" pitchFamily="34" charset="0"/>
              </a:rPr>
              <a:t> 13080 </a:t>
            </a:r>
            <a:r>
              <a:rPr lang="de-AT" sz="2729" b="1" dirty="0" err="1">
                <a:latin typeface="Arial" panose="020B0604020202020204" pitchFamily="34" charset="0"/>
                <a:cs typeface="Arial" panose="020B0604020202020204" pitchFamily="34" charset="0"/>
              </a:rPr>
              <a:t>yrs</a:t>
            </a:r>
            <a:r>
              <a:rPr lang="de-AT" sz="2729" b="1" dirty="0">
                <a:latin typeface="Arial" panose="020B0604020202020204" pitchFamily="34" charset="0"/>
                <a:cs typeface="Arial" panose="020B0604020202020204" pitchFamily="34" charset="0"/>
              </a:rPr>
              <a:t> BP </a:t>
            </a:r>
            <a:r>
              <a:rPr lang="de-AT" sz="2729" b="1" dirty="0" err="1">
                <a:latin typeface="Arial" panose="020B0604020202020204" pitchFamily="34" charset="0"/>
                <a:cs typeface="Arial" panose="020B0604020202020204" pitchFamily="34" charset="0"/>
              </a:rPr>
              <a:t>Radiocarbon</a:t>
            </a:r>
            <a:r>
              <a:rPr lang="de-AT" sz="2729" b="1" dirty="0">
                <a:latin typeface="Arial" panose="020B0604020202020204" pitchFamily="34" charset="0"/>
                <a:cs typeface="Arial" panose="020B0604020202020204" pitchFamily="34" charset="0"/>
              </a:rPr>
              <a:t> Plateau (Reinig, Reimer) and </a:t>
            </a:r>
            <a:r>
              <a:rPr lang="de-AT" sz="2729" b="1" dirty="0" err="1">
                <a:latin typeface="Arial" panose="020B0604020202020204" pitchFamily="34" charset="0"/>
                <a:cs typeface="Arial" panose="020B0604020202020204" pitchFamily="34" charset="0"/>
              </a:rPr>
              <a:t>Lateglacial</a:t>
            </a:r>
            <a:r>
              <a:rPr lang="de-AT" sz="2729" b="1" dirty="0">
                <a:latin typeface="Arial" panose="020B0604020202020204" pitchFamily="34" charset="0"/>
                <a:cs typeface="Arial" panose="020B0604020202020204" pitchFamily="34" charset="0"/>
              </a:rPr>
              <a:t> Ice Age KISS-</a:t>
            </a:r>
            <a:r>
              <a:rPr lang="de-AT" sz="2729" b="1" dirty="0" err="1">
                <a:latin typeface="Arial" panose="020B0604020202020204" pitchFamily="34" charset="0"/>
                <a:cs typeface="Arial" panose="020B0604020202020204" pitchFamily="34" charset="0"/>
              </a:rPr>
              <a:t>chronology</a:t>
            </a:r>
            <a:endParaRPr lang="de-AT" sz="2729" b="1"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2378BA1E-E362-09BC-D76D-4209F0EBC6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304801"/>
            <a:ext cx="2124084" cy="550279"/>
          </a:xfrm>
          <a:prstGeom prst="rect">
            <a:avLst/>
          </a:prstGeom>
        </p:spPr>
      </p:pic>
    </p:spTree>
    <p:extLst>
      <p:ext uri="{BB962C8B-B14F-4D97-AF65-F5344CB8AC3E}">
        <p14:creationId xmlns:p14="http://schemas.microsoft.com/office/powerpoint/2010/main" val="27058788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9B33AAF-5319-608E-B92F-72475E3741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435" y="364454"/>
            <a:ext cx="8414795" cy="11900816"/>
          </a:xfrm>
          <a:prstGeom prst="rect">
            <a:avLst/>
          </a:prstGeom>
        </p:spPr>
      </p:pic>
    </p:spTree>
    <p:extLst>
      <p:ext uri="{BB962C8B-B14F-4D97-AF65-F5344CB8AC3E}">
        <p14:creationId xmlns:p14="http://schemas.microsoft.com/office/powerpoint/2010/main" val="935956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54F671E-7D7E-DFEF-243E-7337555BA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43" y="298973"/>
            <a:ext cx="8565265" cy="12113621"/>
          </a:xfrm>
          <a:prstGeom prst="rect">
            <a:avLst/>
          </a:prstGeom>
        </p:spPr>
      </p:pic>
    </p:spTree>
    <p:extLst>
      <p:ext uri="{BB962C8B-B14F-4D97-AF65-F5344CB8AC3E}">
        <p14:creationId xmlns:p14="http://schemas.microsoft.com/office/powerpoint/2010/main" val="28910816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A63F49-D8E7-42E7-0E3B-95C089BDAF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291" y="331712"/>
            <a:ext cx="8333773" cy="11786227"/>
          </a:xfrm>
          <a:prstGeom prst="rect">
            <a:avLst/>
          </a:prstGeom>
        </p:spPr>
      </p:pic>
    </p:spTree>
    <p:extLst>
      <p:ext uri="{BB962C8B-B14F-4D97-AF65-F5344CB8AC3E}">
        <p14:creationId xmlns:p14="http://schemas.microsoft.com/office/powerpoint/2010/main" val="7318011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4900B7-A4D6-F672-F845-B46723291D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268" y="217128"/>
            <a:ext cx="8461094" cy="11966295"/>
          </a:xfrm>
          <a:prstGeom prst="rect">
            <a:avLst/>
          </a:prstGeom>
        </p:spPr>
      </p:pic>
    </p:spTree>
    <p:extLst>
      <p:ext uri="{BB962C8B-B14F-4D97-AF65-F5344CB8AC3E}">
        <p14:creationId xmlns:p14="http://schemas.microsoft.com/office/powerpoint/2010/main" val="31476064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4EB702F-012E-2243-3269-733BB18C1E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588" y="397191"/>
            <a:ext cx="8485182" cy="11999295"/>
          </a:xfrm>
          <a:prstGeom prst="rect">
            <a:avLst/>
          </a:prstGeom>
        </p:spPr>
      </p:pic>
    </p:spTree>
    <p:extLst>
      <p:ext uri="{BB962C8B-B14F-4D97-AF65-F5344CB8AC3E}">
        <p14:creationId xmlns:p14="http://schemas.microsoft.com/office/powerpoint/2010/main" val="29300903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A592648-2F01-50AF-F651-028B4E2371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162" y="221215"/>
            <a:ext cx="8738888" cy="12359170"/>
          </a:xfrm>
          <a:prstGeom prst="rect">
            <a:avLst/>
          </a:prstGeom>
        </p:spPr>
      </p:pic>
    </p:spTree>
    <p:extLst>
      <p:ext uri="{BB962C8B-B14F-4D97-AF65-F5344CB8AC3E}">
        <p14:creationId xmlns:p14="http://schemas.microsoft.com/office/powerpoint/2010/main" val="28090219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9EED258-3AF6-7D33-F575-8688835BF7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417" y="135280"/>
            <a:ext cx="8588416" cy="12146361"/>
          </a:xfrm>
          <a:prstGeom prst="rect">
            <a:avLst/>
          </a:prstGeom>
        </p:spPr>
      </p:pic>
    </p:spTree>
    <p:extLst>
      <p:ext uri="{BB962C8B-B14F-4D97-AF65-F5344CB8AC3E}">
        <p14:creationId xmlns:p14="http://schemas.microsoft.com/office/powerpoint/2010/main" val="1668903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0FEEBD-B7F9-7D31-1090-437BAD4D32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88" y="266234"/>
            <a:ext cx="8518966" cy="12048142"/>
          </a:xfrm>
          <a:prstGeom prst="rect">
            <a:avLst/>
          </a:prstGeom>
        </p:spPr>
      </p:pic>
    </p:spTree>
    <p:extLst>
      <p:ext uri="{BB962C8B-B14F-4D97-AF65-F5344CB8AC3E}">
        <p14:creationId xmlns:p14="http://schemas.microsoft.com/office/powerpoint/2010/main" val="21007357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3D1D707-E583-5FF6-D0D1-AF6E3ED4F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8" y="282607"/>
            <a:ext cx="8426370" cy="11917186"/>
          </a:xfrm>
          <a:prstGeom prst="rect">
            <a:avLst/>
          </a:prstGeom>
        </p:spPr>
      </p:pic>
    </p:spTree>
    <p:extLst>
      <p:ext uri="{BB962C8B-B14F-4D97-AF65-F5344CB8AC3E}">
        <p14:creationId xmlns:p14="http://schemas.microsoft.com/office/powerpoint/2010/main" val="3108876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083DFC1-1F7F-1B84-EAB4-D8E2F5C9E4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010" y="380820"/>
            <a:ext cx="8542117" cy="12080884"/>
          </a:xfrm>
          <a:prstGeom prst="rect">
            <a:avLst/>
          </a:prstGeom>
        </p:spPr>
      </p:pic>
    </p:spTree>
    <p:extLst>
      <p:ext uri="{BB962C8B-B14F-4D97-AF65-F5344CB8AC3E}">
        <p14:creationId xmlns:p14="http://schemas.microsoft.com/office/powerpoint/2010/main" val="673305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57E3BA2-55B7-4D45-AF81-8FE10BA70F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477379" y="1987775"/>
            <a:ext cx="12469004" cy="8701446"/>
          </a:xfrm>
          <a:prstGeom prst="rect">
            <a:avLst/>
          </a:prstGeom>
        </p:spPr>
      </p:pic>
    </p:spTree>
    <p:extLst>
      <p:ext uri="{BB962C8B-B14F-4D97-AF65-F5344CB8AC3E}">
        <p14:creationId xmlns:p14="http://schemas.microsoft.com/office/powerpoint/2010/main" val="3128828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2FF75DC-BA75-C718-7A4F-CEE1E050D8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417" y="249867"/>
            <a:ext cx="8495818" cy="12015403"/>
          </a:xfrm>
          <a:prstGeom prst="rect">
            <a:avLst/>
          </a:prstGeom>
        </p:spPr>
      </p:pic>
    </p:spTree>
    <p:extLst>
      <p:ext uri="{BB962C8B-B14F-4D97-AF65-F5344CB8AC3E}">
        <p14:creationId xmlns:p14="http://schemas.microsoft.com/office/powerpoint/2010/main" val="5949363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B6DF24F-8D26-3831-B91C-A870B61DCE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839" y="140896"/>
            <a:ext cx="8542886" cy="12081970"/>
          </a:xfrm>
          <a:prstGeom prst="rect">
            <a:avLst/>
          </a:prstGeom>
        </p:spPr>
      </p:pic>
    </p:spTree>
    <p:extLst>
      <p:ext uri="{BB962C8B-B14F-4D97-AF65-F5344CB8AC3E}">
        <p14:creationId xmlns:p14="http://schemas.microsoft.com/office/powerpoint/2010/main" val="35940402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CB22CE-6EEB-2A6A-EAD3-F5AACA6F01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3" y="282602"/>
            <a:ext cx="8484243" cy="11999034"/>
          </a:xfrm>
          <a:prstGeom prst="rect">
            <a:avLst/>
          </a:prstGeom>
        </p:spPr>
      </p:pic>
    </p:spTree>
    <p:extLst>
      <p:ext uri="{BB962C8B-B14F-4D97-AF65-F5344CB8AC3E}">
        <p14:creationId xmlns:p14="http://schemas.microsoft.com/office/powerpoint/2010/main" val="40052950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412C75F-6BDA-461C-DDCF-527CBE6BBF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2" y="282607"/>
            <a:ext cx="8475425" cy="11986563"/>
          </a:xfrm>
          <a:prstGeom prst="rect">
            <a:avLst/>
          </a:prstGeom>
        </p:spPr>
      </p:pic>
    </p:spTree>
    <p:extLst>
      <p:ext uri="{BB962C8B-B14F-4D97-AF65-F5344CB8AC3E}">
        <p14:creationId xmlns:p14="http://schemas.microsoft.com/office/powerpoint/2010/main" val="42631847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0F71116-5F53-66E1-3E22-FBCDE7BDB3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159" y="413565"/>
            <a:ext cx="8472669" cy="11982665"/>
          </a:xfrm>
          <a:prstGeom prst="rect">
            <a:avLst/>
          </a:prstGeom>
        </p:spPr>
      </p:pic>
    </p:spTree>
    <p:extLst>
      <p:ext uri="{BB962C8B-B14F-4D97-AF65-F5344CB8AC3E}">
        <p14:creationId xmlns:p14="http://schemas.microsoft.com/office/powerpoint/2010/main" val="15492266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CA7DA8C-BB31-4A8B-D096-6E360887BE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711" y="315345"/>
            <a:ext cx="8472669" cy="11982665"/>
          </a:xfrm>
          <a:prstGeom prst="rect">
            <a:avLst/>
          </a:prstGeom>
        </p:spPr>
      </p:pic>
    </p:spTree>
    <p:extLst>
      <p:ext uri="{BB962C8B-B14F-4D97-AF65-F5344CB8AC3E}">
        <p14:creationId xmlns:p14="http://schemas.microsoft.com/office/powerpoint/2010/main" val="35120542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F50020E-669B-EC07-C7CA-6FC88AEDA7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120" y="184384"/>
            <a:ext cx="8565265" cy="12113621"/>
          </a:xfrm>
          <a:prstGeom prst="rect">
            <a:avLst/>
          </a:prstGeom>
        </p:spPr>
      </p:pic>
    </p:spTree>
    <p:extLst>
      <p:ext uri="{BB962C8B-B14F-4D97-AF65-F5344CB8AC3E}">
        <p14:creationId xmlns:p14="http://schemas.microsoft.com/office/powerpoint/2010/main" val="41688419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903E224-0CCA-AB22-548E-0EDC689080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1" y="282607"/>
            <a:ext cx="8499979" cy="12021287"/>
          </a:xfrm>
          <a:prstGeom prst="rect">
            <a:avLst/>
          </a:prstGeom>
        </p:spPr>
      </p:pic>
    </p:spTree>
    <p:extLst>
      <p:ext uri="{BB962C8B-B14F-4D97-AF65-F5344CB8AC3E}">
        <p14:creationId xmlns:p14="http://schemas.microsoft.com/office/powerpoint/2010/main" val="10634076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06817BD-EA6E-BCA3-CCBE-4BE6C4B5C3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41" y="348750"/>
            <a:ext cx="8518968" cy="12048144"/>
          </a:xfrm>
          <a:prstGeom prst="rect">
            <a:avLst/>
          </a:prstGeom>
        </p:spPr>
      </p:pic>
    </p:spTree>
    <p:extLst>
      <p:ext uri="{BB962C8B-B14F-4D97-AF65-F5344CB8AC3E}">
        <p14:creationId xmlns:p14="http://schemas.microsoft.com/office/powerpoint/2010/main" val="12271094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96A8F4A-0E3D-3C09-82D9-865B7CC632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94" y="384919"/>
            <a:ext cx="8507391" cy="12031774"/>
          </a:xfrm>
          <a:prstGeom prst="rect">
            <a:avLst/>
          </a:prstGeom>
        </p:spPr>
      </p:pic>
    </p:spTree>
    <p:extLst>
      <p:ext uri="{BB962C8B-B14F-4D97-AF65-F5344CB8AC3E}">
        <p14:creationId xmlns:p14="http://schemas.microsoft.com/office/powerpoint/2010/main" val="165876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1F1E5B-2009-DE36-CEBC-122FA7F306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415" y="384027"/>
            <a:ext cx="8663354" cy="12250961"/>
          </a:xfrm>
          <a:prstGeom prst="rect">
            <a:avLst/>
          </a:prstGeom>
        </p:spPr>
      </p:pic>
    </p:spTree>
    <p:extLst>
      <p:ext uri="{BB962C8B-B14F-4D97-AF65-F5344CB8AC3E}">
        <p14:creationId xmlns:p14="http://schemas.microsoft.com/office/powerpoint/2010/main" val="7255566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0EE28F7-F66C-9FAC-42E0-B3FE51904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309" y="446299"/>
            <a:ext cx="8426369" cy="11917185"/>
          </a:xfrm>
          <a:prstGeom prst="rect">
            <a:avLst/>
          </a:prstGeom>
        </p:spPr>
      </p:pic>
    </p:spTree>
    <p:extLst>
      <p:ext uri="{BB962C8B-B14F-4D97-AF65-F5344CB8AC3E}">
        <p14:creationId xmlns:p14="http://schemas.microsoft.com/office/powerpoint/2010/main" val="13726517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E1F311C-2A53-57EB-49B0-21018EC3CD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860" y="348088"/>
            <a:ext cx="8449519" cy="11949924"/>
          </a:xfrm>
          <a:prstGeom prst="rect">
            <a:avLst/>
          </a:prstGeom>
        </p:spPr>
      </p:pic>
    </p:spTree>
    <p:extLst>
      <p:ext uri="{BB962C8B-B14F-4D97-AF65-F5344CB8AC3E}">
        <p14:creationId xmlns:p14="http://schemas.microsoft.com/office/powerpoint/2010/main" val="13750229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0569DF-E129-D8D3-7DAC-DA5CDAB1C0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262" y="217128"/>
            <a:ext cx="8599991" cy="12162731"/>
          </a:xfrm>
          <a:prstGeom prst="rect">
            <a:avLst/>
          </a:prstGeom>
        </p:spPr>
      </p:pic>
    </p:spTree>
    <p:extLst>
      <p:ext uri="{BB962C8B-B14F-4D97-AF65-F5344CB8AC3E}">
        <p14:creationId xmlns:p14="http://schemas.microsoft.com/office/powerpoint/2010/main" val="35315720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726FC4D-2C69-28AD-B625-CE847BCB00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716" y="315346"/>
            <a:ext cx="8461094" cy="11966295"/>
          </a:xfrm>
          <a:prstGeom prst="rect">
            <a:avLst/>
          </a:prstGeom>
        </p:spPr>
      </p:pic>
    </p:spTree>
    <p:extLst>
      <p:ext uri="{BB962C8B-B14F-4D97-AF65-F5344CB8AC3E}">
        <p14:creationId xmlns:p14="http://schemas.microsoft.com/office/powerpoint/2010/main" val="16174624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1798369-C370-0424-23EE-49A2FD35FD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3" y="282607"/>
            <a:ext cx="8549083" cy="12090734"/>
          </a:xfrm>
          <a:prstGeom prst="rect">
            <a:avLst/>
          </a:prstGeom>
        </p:spPr>
      </p:pic>
    </p:spTree>
    <p:extLst>
      <p:ext uri="{BB962C8B-B14F-4D97-AF65-F5344CB8AC3E}">
        <p14:creationId xmlns:p14="http://schemas.microsoft.com/office/powerpoint/2010/main" val="32136615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2787E0C-70DF-C81F-271D-4C2353551A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36" y="298973"/>
            <a:ext cx="8518966" cy="12048142"/>
          </a:xfrm>
          <a:prstGeom prst="rect">
            <a:avLst/>
          </a:prstGeom>
        </p:spPr>
      </p:pic>
    </p:spTree>
    <p:extLst>
      <p:ext uri="{BB962C8B-B14F-4D97-AF65-F5344CB8AC3E}">
        <p14:creationId xmlns:p14="http://schemas.microsoft.com/office/powerpoint/2010/main" val="21550603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C919E88-D3B0-2B70-383B-352309393F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860" y="348087"/>
            <a:ext cx="8414795" cy="11900816"/>
          </a:xfrm>
          <a:prstGeom prst="rect">
            <a:avLst/>
          </a:prstGeom>
        </p:spPr>
      </p:pic>
    </p:spTree>
    <p:extLst>
      <p:ext uri="{BB962C8B-B14F-4D97-AF65-F5344CB8AC3E}">
        <p14:creationId xmlns:p14="http://schemas.microsoft.com/office/powerpoint/2010/main" val="12036380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B0260F6-9B15-53E7-E667-11B50EB197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1" y="282607"/>
            <a:ext cx="8542117" cy="12080882"/>
          </a:xfrm>
          <a:prstGeom prst="rect">
            <a:avLst/>
          </a:prstGeom>
        </p:spPr>
      </p:pic>
    </p:spTree>
    <p:extLst>
      <p:ext uri="{BB962C8B-B14F-4D97-AF65-F5344CB8AC3E}">
        <p14:creationId xmlns:p14="http://schemas.microsoft.com/office/powerpoint/2010/main" val="32559047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867A6B4-A913-1C8D-E5C5-CF68AD2E00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412" y="249867"/>
            <a:ext cx="8553690" cy="12097253"/>
          </a:xfrm>
          <a:prstGeom prst="rect">
            <a:avLst/>
          </a:prstGeom>
        </p:spPr>
      </p:pic>
    </p:spTree>
    <p:extLst>
      <p:ext uri="{BB962C8B-B14F-4D97-AF65-F5344CB8AC3E}">
        <p14:creationId xmlns:p14="http://schemas.microsoft.com/office/powerpoint/2010/main" val="12380648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B6E4F2E-01C7-1A4E-DFEA-5F17A96C18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92" y="266233"/>
            <a:ext cx="8530542" cy="12064513"/>
          </a:xfrm>
          <a:prstGeom prst="rect">
            <a:avLst/>
          </a:prstGeom>
        </p:spPr>
      </p:pic>
    </p:spTree>
    <p:extLst>
      <p:ext uri="{BB962C8B-B14F-4D97-AF65-F5344CB8AC3E}">
        <p14:creationId xmlns:p14="http://schemas.microsoft.com/office/powerpoint/2010/main" val="3585435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13DCFA-2629-28D0-F304-76BFCDBB6A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521982" y="2169470"/>
            <a:ext cx="12536513" cy="8748557"/>
          </a:xfrm>
          <a:prstGeom prst="rect">
            <a:avLst/>
          </a:prstGeom>
        </p:spPr>
      </p:pic>
    </p:spTree>
    <p:extLst>
      <p:ext uri="{BB962C8B-B14F-4D97-AF65-F5344CB8AC3E}">
        <p14:creationId xmlns:p14="http://schemas.microsoft.com/office/powerpoint/2010/main" val="15275380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96F6DCE-BB49-16FC-0C68-E7B40790CA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734" y="429935"/>
            <a:ext cx="8414795" cy="11900816"/>
          </a:xfrm>
          <a:prstGeom prst="rect">
            <a:avLst/>
          </a:prstGeom>
        </p:spPr>
      </p:pic>
    </p:spTree>
    <p:extLst>
      <p:ext uri="{BB962C8B-B14F-4D97-AF65-F5344CB8AC3E}">
        <p14:creationId xmlns:p14="http://schemas.microsoft.com/office/powerpoint/2010/main" val="16218838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C95FA6B-D264-EFD7-F2B2-230E4756F1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797" y="4316"/>
            <a:ext cx="9005104" cy="12735673"/>
          </a:xfrm>
          <a:prstGeom prst="rect">
            <a:avLst/>
          </a:prstGeom>
        </p:spPr>
      </p:pic>
    </p:spTree>
    <p:extLst>
      <p:ext uri="{BB962C8B-B14F-4D97-AF65-F5344CB8AC3E}">
        <p14:creationId xmlns:p14="http://schemas.microsoft.com/office/powerpoint/2010/main" val="7198759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3158ED-9527-BCFE-04AF-F14E2784C2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135" y="106633"/>
            <a:ext cx="8900931" cy="12588346"/>
          </a:xfrm>
          <a:prstGeom prst="rect">
            <a:avLst/>
          </a:prstGeom>
        </p:spPr>
      </p:pic>
    </p:spTree>
    <p:extLst>
      <p:ext uri="{BB962C8B-B14F-4D97-AF65-F5344CB8AC3E}">
        <p14:creationId xmlns:p14="http://schemas.microsoft.com/office/powerpoint/2010/main" val="26644024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61B4F24-6E6F-5173-7C45-1BB9145992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291" y="331712"/>
            <a:ext cx="8333773" cy="11786227"/>
          </a:xfrm>
          <a:prstGeom prst="rect">
            <a:avLst/>
          </a:prstGeom>
        </p:spPr>
      </p:pic>
    </p:spTree>
    <p:extLst>
      <p:ext uri="{BB962C8B-B14F-4D97-AF65-F5344CB8AC3E}">
        <p14:creationId xmlns:p14="http://schemas.microsoft.com/office/powerpoint/2010/main" val="30466469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5538428-B22E-6E4D-3D70-219FA9BE5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688" y="200759"/>
            <a:ext cx="8738886" cy="12359168"/>
          </a:xfrm>
          <a:prstGeom prst="rect">
            <a:avLst/>
          </a:prstGeom>
        </p:spPr>
      </p:pic>
    </p:spTree>
    <p:extLst>
      <p:ext uri="{BB962C8B-B14F-4D97-AF65-F5344CB8AC3E}">
        <p14:creationId xmlns:p14="http://schemas.microsoft.com/office/powerpoint/2010/main" val="36206400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58DB81-17E0-33A4-50FB-19362F5BFD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3" y="282602"/>
            <a:ext cx="8449519" cy="11949926"/>
          </a:xfrm>
          <a:prstGeom prst="rect">
            <a:avLst/>
          </a:prstGeom>
        </p:spPr>
      </p:pic>
    </p:spTree>
    <p:extLst>
      <p:ext uri="{BB962C8B-B14F-4D97-AF65-F5344CB8AC3E}">
        <p14:creationId xmlns:p14="http://schemas.microsoft.com/office/powerpoint/2010/main" val="32036932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8DBE226-82B6-7153-83A8-6E24FD2CE3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585" y="397196"/>
            <a:ext cx="8356921" cy="11818966"/>
          </a:xfrm>
          <a:prstGeom prst="rect">
            <a:avLst/>
          </a:prstGeom>
        </p:spPr>
      </p:pic>
    </p:spTree>
    <p:extLst>
      <p:ext uri="{BB962C8B-B14F-4D97-AF65-F5344CB8AC3E}">
        <p14:creationId xmlns:p14="http://schemas.microsoft.com/office/powerpoint/2010/main" val="26797573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4F3E3A6-EEA3-04A2-35C4-B62BF310CC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889" y="462675"/>
            <a:ext cx="8345346" cy="11802595"/>
          </a:xfrm>
          <a:prstGeom prst="rect">
            <a:avLst/>
          </a:prstGeom>
        </p:spPr>
      </p:pic>
    </p:spTree>
    <p:extLst>
      <p:ext uri="{BB962C8B-B14F-4D97-AF65-F5344CB8AC3E}">
        <p14:creationId xmlns:p14="http://schemas.microsoft.com/office/powerpoint/2010/main" val="20846353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017D841-7E8E-2BDD-0181-9496C3289B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033" y="495408"/>
            <a:ext cx="8345348" cy="11802597"/>
          </a:xfrm>
          <a:prstGeom prst="rect">
            <a:avLst/>
          </a:prstGeom>
        </p:spPr>
      </p:pic>
    </p:spTree>
    <p:extLst>
      <p:ext uri="{BB962C8B-B14F-4D97-AF65-F5344CB8AC3E}">
        <p14:creationId xmlns:p14="http://schemas.microsoft.com/office/powerpoint/2010/main" val="101505099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3D2A4C6-62BE-AA1B-7B88-822A6683C4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61" y="282607"/>
            <a:ext cx="8599991" cy="12162731"/>
          </a:xfrm>
          <a:prstGeom prst="rect">
            <a:avLst/>
          </a:prstGeom>
        </p:spPr>
      </p:pic>
    </p:spTree>
    <p:extLst>
      <p:ext uri="{BB962C8B-B14F-4D97-AF65-F5344CB8AC3E}">
        <p14:creationId xmlns:p14="http://schemas.microsoft.com/office/powerpoint/2010/main" val="309963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16DFA96-DBE0-8133-8E4C-4FA06FC76C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316466" y="2276187"/>
            <a:ext cx="12234132" cy="8537541"/>
          </a:xfrm>
          <a:prstGeom prst="rect">
            <a:avLst/>
          </a:prstGeom>
        </p:spPr>
      </p:pic>
    </p:spTree>
    <p:extLst>
      <p:ext uri="{BB962C8B-B14F-4D97-AF65-F5344CB8AC3E}">
        <p14:creationId xmlns:p14="http://schemas.microsoft.com/office/powerpoint/2010/main" val="35421109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81D8DBD-DABF-FE6A-6A57-E8EB43A29B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689" y="200755"/>
            <a:ext cx="8518966" cy="12048142"/>
          </a:xfrm>
          <a:prstGeom prst="rect">
            <a:avLst/>
          </a:prstGeom>
        </p:spPr>
      </p:pic>
    </p:spTree>
    <p:extLst>
      <p:ext uri="{BB962C8B-B14F-4D97-AF65-F5344CB8AC3E}">
        <p14:creationId xmlns:p14="http://schemas.microsoft.com/office/powerpoint/2010/main" val="10013060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B6F947E-9905-DC4A-2A70-F87D1F9957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159" y="413560"/>
            <a:ext cx="8374643" cy="11844030"/>
          </a:xfrm>
          <a:prstGeom prst="rect">
            <a:avLst/>
          </a:prstGeom>
        </p:spPr>
      </p:pic>
    </p:spTree>
    <p:extLst>
      <p:ext uri="{BB962C8B-B14F-4D97-AF65-F5344CB8AC3E}">
        <p14:creationId xmlns:p14="http://schemas.microsoft.com/office/powerpoint/2010/main" val="3511216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EF0C2FF-E925-42FA-F830-56D7E6F0E1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585" y="397191"/>
            <a:ext cx="8461092" cy="11966293"/>
          </a:xfrm>
          <a:prstGeom prst="rect">
            <a:avLst/>
          </a:prstGeom>
        </p:spPr>
      </p:pic>
    </p:spTree>
    <p:extLst>
      <p:ext uri="{BB962C8B-B14F-4D97-AF65-F5344CB8AC3E}">
        <p14:creationId xmlns:p14="http://schemas.microsoft.com/office/powerpoint/2010/main" val="29611032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58FAA1E-0D66-6A8D-696C-EC32B673B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693" y="200754"/>
            <a:ext cx="8623139" cy="12195471"/>
          </a:xfrm>
          <a:prstGeom prst="rect">
            <a:avLst/>
          </a:prstGeom>
        </p:spPr>
      </p:pic>
    </p:spTree>
    <p:extLst>
      <p:ext uri="{BB962C8B-B14F-4D97-AF65-F5344CB8AC3E}">
        <p14:creationId xmlns:p14="http://schemas.microsoft.com/office/powerpoint/2010/main" val="3900080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8783893-5160-993B-F669-01377CDA72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87" y="266236"/>
            <a:ext cx="8599991" cy="12162731"/>
          </a:xfrm>
          <a:prstGeom prst="rect">
            <a:avLst/>
          </a:prstGeom>
        </p:spPr>
      </p:pic>
    </p:spTree>
    <p:extLst>
      <p:ext uri="{BB962C8B-B14F-4D97-AF65-F5344CB8AC3E}">
        <p14:creationId xmlns:p14="http://schemas.microsoft.com/office/powerpoint/2010/main" val="32360095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3BBDCF-A971-5BD1-4F3C-2E4DD253F3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367" y="17397"/>
            <a:ext cx="9016679" cy="12758627"/>
          </a:xfrm>
          <a:prstGeom prst="rect">
            <a:avLst/>
          </a:prstGeom>
        </p:spPr>
      </p:pic>
    </p:spTree>
    <p:extLst>
      <p:ext uri="{BB962C8B-B14F-4D97-AF65-F5344CB8AC3E}">
        <p14:creationId xmlns:p14="http://schemas.microsoft.com/office/powerpoint/2010/main" val="3126593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2C8202-BCB3-177A-E4D5-01B983C9B5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592321" y="2026521"/>
            <a:ext cx="12536513" cy="8748557"/>
          </a:xfrm>
          <a:prstGeom prst="rect">
            <a:avLst/>
          </a:prstGeom>
        </p:spPr>
      </p:pic>
    </p:spTree>
    <p:extLst>
      <p:ext uri="{BB962C8B-B14F-4D97-AF65-F5344CB8AC3E}">
        <p14:creationId xmlns:p14="http://schemas.microsoft.com/office/powerpoint/2010/main" val="3277253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5369135-D8D1-B4A5-60DD-3C0BC28062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053905" y="2287549"/>
            <a:ext cx="11998946" cy="8373418"/>
          </a:xfrm>
          <a:prstGeom prst="rect">
            <a:avLst/>
          </a:prstGeom>
        </p:spPr>
      </p:pic>
    </p:spTree>
    <p:extLst>
      <p:ext uri="{BB962C8B-B14F-4D97-AF65-F5344CB8AC3E}">
        <p14:creationId xmlns:p14="http://schemas.microsoft.com/office/powerpoint/2010/main" val="257632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5DC5E9F-ED1B-41D0-86DC-67DA560E4295}"/>
              </a:ext>
            </a:extLst>
          </p:cNvPr>
          <p:cNvSpPr txBox="1"/>
          <p:nvPr/>
        </p:nvSpPr>
        <p:spPr>
          <a:xfrm>
            <a:off x="1252432" y="716736"/>
            <a:ext cx="7182852" cy="11369010"/>
          </a:xfrm>
          <a:prstGeom prst="rect">
            <a:avLst/>
          </a:prstGeom>
          <a:noFill/>
        </p:spPr>
        <p:txBody>
          <a:bodyPr wrap="square" rtlCol="0">
            <a:spAutoFit/>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on PHCCC starts from the hypothesis that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-comet Taurid-fragment impacted into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Ötztal</a:t>
            </a:r>
            <a:r>
              <a:rPr lang="en-US" sz="1800" dirty="0">
                <a:effectLst/>
                <a:latin typeface="Calibri" panose="020F0502020204030204" pitchFamily="34" charset="0"/>
                <a:ea typeface="Calibri" panose="020F0502020204030204" pitchFamily="34" charset="0"/>
                <a:cs typeface="Times New Roman" panose="02020603050405020304" pitchFamily="18" charset="0"/>
              </a:rPr>
              <a:t> glacier ice near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Hohe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Geige</a:t>
            </a:r>
            <a:r>
              <a:rPr lang="en-US" sz="1800" dirty="0">
                <a:effectLst/>
                <a:latin typeface="Calibri" panose="020F0502020204030204" pitchFamily="34" charset="0"/>
                <a:ea typeface="Calibri" panose="020F0502020204030204" pitchFamily="34" charset="0"/>
                <a:cs typeface="Times New Roman" panose="02020603050405020304" pitchFamily="18" charset="0"/>
              </a:rPr>
              <a:t> mountain (3393 m, Tirol, Austria) with Pleistocene/Holocene KISS serving as long sought, necessary trigger factor for the pre-failure weakening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crystalline rock, “since there is no other evidence for a pre-existing zone of weakness promoting slope failure” (Zangerl,2021).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Holocene retreat of stabilizing ice, much later, around 9527-9498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cal</a:t>
            </a:r>
            <a:r>
              <a:rPr lang="en-US" sz="1800" dirty="0">
                <a:effectLst/>
                <a:latin typeface="Calibri" panose="020F0502020204030204" pitchFamily="34" charset="0"/>
                <a:ea typeface="Calibri" panose="020F0502020204030204" pitchFamily="34" charset="0"/>
                <a:cs typeface="Times New Roman" panose="02020603050405020304" pitchFamily="18" charset="0"/>
              </a:rPr>
              <a:t> BP (Nicolussi,2015), lead to the extremely rapid rock slide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3,28 km</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effectLst/>
                <a:latin typeface="Calibri" panose="020F0502020204030204" pitchFamily="34" charset="0"/>
                <a:ea typeface="Calibri" panose="020F0502020204030204" pitchFamily="34" charset="0"/>
                <a:cs typeface="Times New Roman" panose="02020603050405020304" pitchFamily="18" charset="0"/>
              </a:rPr>
              <a:t> (Brückl,2001).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-crater is the largest crater in the metamorphic, crystalline area of the Alps. Even seismic fatigue cannot solely explain (Oswald,2021) without the KISS-impact “the particular situation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rockslide because it is still unclear why this giant event occurred at this location and within a very strong rock mass” (Zangerl,2021).</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Hohe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Geige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crater are furthermore positioned above a unique circular Geomagnetic Anomaly (Ahl, Slapansky,2003) evident in the aeromagnetic map of Austria (Seiberl,1991), suggested  as impact magnetism based on growing evidence for a global CIAO-KISS event (Bujatti-Narbeshuber,1997a).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Hohe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Geige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extend northward into a sector, widening from 12 to 17 km, 50 km long, that contains the largest concentration of rock slides (12) in the Alps (Tollmann,1992; Abele,1974). This is explained by both seismicity or an ejecta curtain from an oblique KISS-impact and already led to solving the Carolina Bays enigma as late Pleistocene, 12.850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yrs</a:t>
            </a:r>
            <a:r>
              <a:rPr lang="en-US" sz="1800" dirty="0">
                <a:effectLst/>
                <a:latin typeface="Calibri" panose="020F0502020204030204" pitchFamily="34" charset="0"/>
                <a:ea typeface="Calibri" panose="020F0502020204030204" pitchFamily="34" charset="0"/>
                <a:cs typeface="Times New Roman" panose="02020603050405020304" pitchFamily="18" charset="0"/>
              </a:rPr>
              <a:t> BP,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paleoseismic</a:t>
            </a:r>
            <a:r>
              <a:rPr lang="en-US" sz="1800" dirty="0">
                <a:effectLst/>
                <a:latin typeface="Calibri" panose="020F0502020204030204" pitchFamily="34" charset="0"/>
                <a:ea typeface="Calibri" panose="020F0502020204030204" pitchFamily="34" charset="0"/>
                <a:cs typeface="Times New Roman" panose="02020603050405020304" pitchFamily="18" charset="0"/>
              </a:rPr>
              <a:t>, impact-seismic, liquefaction features”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Bujatti-Narbeshuber</a:t>
            </a:r>
            <a:r>
              <a:rPr lang="en-US" sz="1800" dirty="0">
                <a:effectLst/>
                <a:latin typeface="Calibri" panose="020F0502020204030204" pitchFamily="34" charset="0"/>
                <a:ea typeface="Calibri" panose="020F0502020204030204" pitchFamily="34" charset="0"/>
                <a:cs typeface="Times New Roman" panose="02020603050405020304" pitchFamily="18" charset="0"/>
              </a:rPr>
              <a:t>, 1997b).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Koefels</a:t>
            </a:r>
            <a:r>
              <a:rPr lang="en-US" sz="1800" dirty="0">
                <a:effectLst/>
                <a:latin typeface="Calibri" panose="020F0502020204030204" pitchFamily="34" charset="0"/>
                <a:ea typeface="Calibri" panose="020F0502020204030204" pitchFamily="34" charset="0"/>
                <a:cs typeface="Times New Roman" panose="02020603050405020304" pitchFamily="18" charset="0"/>
              </a:rPr>
              <a:t>-comet Taurid-fragments with an oblique Ice-impact into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Ötztal</a:t>
            </a:r>
            <a:r>
              <a:rPr lang="en-US" sz="1800" dirty="0">
                <a:effectLst/>
                <a:latin typeface="Calibri" panose="020F0502020204030204" pitchFamily="34" charset="0"/>
                <a:ea typeface="Calibri" panose="020F0502020204030204" pitchFamily="34" charset="0"/>
                <a:cs typeface="Times New Roman" panose="02020603050405020304" pitchFamily="18" charset="0"/>
              </a:rPr>
              <a:t> glacier low-impedance ice-layer “guiding the pressure wave horizontally thus absorbing up to 70% of the impact energy would significantly reduce both the peak pressures at depth along with their expressions in the rock record” (Stickle,Schultz,2012,2013; French, Koeberl,2010).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827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2947EE-9739-5026-5391-CE659AEBE4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749" y="341025"/>
            <a:ext cx="8532465" cy="12068302"/>
          </a:xfrm>
          <a:prstGeom prst="rect">
            <a:avLst/>
          </a:prstGeom>
        </p:spPr>
      </p:pic>
      <p:pic>
        <p:nvPicPr>
          <p:cNvPr id="6" name="Grafik 5">
            <a:extLst>
              <a:ext uri="{FF2B5EF4-FFF2-40B4-BE49-F238E27FC236}">
                <a16:creationId xmlns:a16="http://schemas.microsoft.com/office/drawing/2014/main" id="{8B50A14C-6AA3-F337-598C-163959CC100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339130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A80EAF-DE6C-06D4-9474-C2200A4086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195" y="411363"/>
            <a:ext cx="8591081" cy="12151208"/>
          </a:xfrm>
          <a:prstGeom prst="rect">
            <a:avLst/>
          </a:prstGeom>
        </p:spPr>
      </p:pic>
      <p:pic>
        <p:nvPicPr>
          <p:cNvPr id="4" name="Grafik 3">
            <a:extLst>
              <a:ext uri="{FF2B5EF4-FFF2-40B4-BE49-F238E27FC236}">
                <a16:creationId xmlns:a16="http://schemas.microsoft.com/office/drawing/2014/main" id="{33E8A676-D7FE-EC24-3622-A17377A45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71325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2F1C29E-E6D7-71B9-1DC9-7313246BE1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258" y="341777"/>
            <a:ext cx="8567634" cy="12118045"/>
          </a:xfrm>
          <a:prstGeom prst="rect">
            <a:avLst/>
          </a:prstGeom>
        </p:spPr>
      </p:pic>
      <p:pic>
        <p:nvPicPr>
          <p:cNvPr id="4" name="Grafik 3">
            <a:extLst>
              <a:ext uri="{FF2B5EF4-FFF2-40B4-BE49-F238E27FC236}">
                <a16:creationId xmlns:a16="http://schemas.microsoft.com/office/drawing/2014/main" id="{FEA93DBC-EC9C-0A86-0C45-123FF6142BD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2129095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9437D52-599E-147E-451A-32496321AC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8427" y="364470"/>
            <a:ext cx="8453408" cy="11956484"/>
          </a:xfrm>
          <a:prstGeom prst="rect">
            <a:avLst/>
          </a:prstGeom>
        </p:spPr>
      </p:pic>
      <p:pic>
        <p:nvPicPr>
          <p:cNvPr id="4" name="Grafik 3">
            <a:extLst>
              <a:ext uri="{FF2B5EF4-FFF2-40B4-BE49-F238E27FC236}">
                <a16:creationId xmlns:a16="http://schemas.microsoft.com/office/drawing/2014/main" id="{E5A39039-5D80-BA5B-12D9-14E81312B0F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782057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9513A1D-14F5-CFB8-076C-9F2F85EC61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002" y="540315"/>
            <a:ext cx="8214701" cy="11616515"/>
          </a:xfrm>
          <a:prstGeom prst="rect">
            <a:avLst/>
          </a:prstGeom>
        </p:spPr>
      </p:pic>
    </p:spTree>
    <p:extLst>
      <p:ext uri="{BB962C8B-B14F-4D97-AF65-F5344CB8AC3E}">
        <p14:creationId xmlns:p14="http://schemas.microsoft.com/office/powerpoint/2010/main" val="1167117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FFC648-AE22-828E-804F-73A1FA4B16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641" y="282408"/>
            <a:ext cx="8478273" cy="11991653"/>
          </a:xfrm>
          <a:prstGeom prst="rect">
            <a:avLst/>
          </a:prstGeom>
        </p:spPr>
      </p:pic>
      <p:pic>
        <p:nvPicPr>
          <p:cNvPr id="4" name="Grafik 3">
            <a:extLst>
              <a:ext uri="{FF2B5EF4-FFF2-40B4-BE49-F238E27FC236}">
                <a16:creationId xmlns:a16="http://schemas.microsoft.com/office/drawing/2014/main" id="{F11882EC-6817-564F-1944-F9071845D9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4043300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2B37FB-297E-DDD4-14BA-105BE2C775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964" y="294131"/>
            <a:ext cx="8720035" cy="12333601"/>
          </a:xfrm>
          <a:prstGeom prst="rect">
            <a:avLst/>
          </a:prstGeom>
        </p:spPr>
      </p:pic>
      <p:pic>
        <p:nvPicPr>
          <p:cNvPr id="4" name="Grafik 3">
            <a:extLst>
              <a:ext uri="{FF2B5EF4-FFF2-40B4-BE49-F238E27FC236}">
                <a16:creationId xmlns:a16="http://schemas.microsoft.com/office/drawing/2014/main" id="{38966197-E3BB-6383-E4CF-463A93EB17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2625743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AF6207-37B4-D9DE-2179-F22066524A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926" y="516871"/>
            <a:ext cx="8474612" cy="11984058"/>
          </a:xfrm>
          <a:prstGeom prst="rect">
            <a:avLst/>
          </a:prstGeom>
        </p:spPr>
      </p:pic>
    </p:spTree>
    <p:extLst>
      <p:ext uri="{BB962C8B-B14F-4D97-AF65-F5344CB8AC3E}">
        <p14:creationId xmlns:p14="http://schemas.microsoft.com/office/powerpoint/2010/main" val="380819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1717D2-62EB-78C5-C2B5-7104DA1B9A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626" y="141731"/>
            <a:ext cx="8919327" cy="12615479"/>
          </a:xfrm>
          <a:prstGeom prst="rect">
            <a:avLst/>
          </a:prstGeom>
        </p:spPr>
      </p:pic>
      <p:pic>
        <p:nvPicPr>
          <p:cNvPr id="4" name="Grafik 3">
            <a:extLst>
              <a:ext uri="{FF2B5EF4-FFF2-40B4-BE49-F238E27FC236}">
                <a16:creationId xmlns:a16="http://schemas.microsoft.com/office/drawing/2014/main" id="{D203AC42-E9C8-2BEA-B3A7-8BC68C86E13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886308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F2ECE64-7F00-6441-B50B-D4D2AC16BE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287" y="351931"/>
            <a:ext cx="8802097" cy="12449669"/>
          </a:xfrm>
          <a:prstGeom prst="rect">
            <a:avLst/>
          </a:prstGeom>
        </p:spPr>
      </p:pic>
      <p:pic>
        <p:nvPicPr>
          <p:cNvPr id="4" name="Grafik 3">
            <a:extLst>
              <a:ext uri="{FF2B5EF4-FFF2-40B4-BE49-F238E27FC236}">
                <a16:creationId xmlns:a16="http://schemas.microsoft.com/office/drawing/2014/main" id="{9E62ACB6-8258-0262-A6A9-B3120D77D90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161961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437D5C3-3913-4E30-9000-962EB37049A0}"/>
              </a:ext>
            </a:extLst>
          </p:cNvPr>
          <p:cNvSpPr txBox="1"/>
          <p:nvPr/>
        </p:nvSpPr>
        <p:spPr>
          <a:xfrm>
            <a:off x="857250" y="326570"/>
            <a:ext cx="8058150" cy="11593302"/>
          </a:xfrm>
          <a:prstGeom prst="rect">
            <a:avLst/>
          </a:prstGeom>
          <a:noFill/>
        </p:spPr>
        <p:txBody>
          <a:bodyPr wrap="square" rtlCol="0">
            <a:spAutoFit/>
          </a:bodyPr>
          <a:lstStyle/>
          <a:p>
            <a:pPr algn="just">
              <a:lnSpc>
                <a:spcPct val="150000"/>
              </a:lnSpc>
              <a:spcAft>
                <a:spcPts val="80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EGU 2024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Abstract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Pleistocene / Holocene (P/H) Boundary oceanic </a:t>
            </a:r>
            <a:r>
              <a:rPr lang="en-US"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Koefels</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-comet Impact Series Scenario (KISS) of 12.850 </a:t>
            </a:r>
            <a:r>
              <a:rPr lang="en-US"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yrs</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BP Global-warming Threshold Triad (GTT) - Part </a:t>
            </a:r>
            <a:r>
              <a:rPr lang="en-US"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IVb</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de-AT" sz="1600" kern="0" dirty="0">
                <a:effectLst/>
                <a:latin typeface="Times New Roman" panose="02020603050405020304" pitchFamily="18" charset="0"/>
                <a:ea typeface="Times New Roman" panose="02020603050405020304" pitchFamily="18" charset="0"/>
                <a:cs typeface="Times New Roman" panose="02020603050405020304" pitchFamily="18" charset="0"/>
              </a:rPr>
              <a:t>Michael </a:t>
            </a:r>
            <a:r>
              <a:rPr lang="de-AT"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Bujatti-Narbeshuber</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de-AT"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Intradom</a:t>
            </a:r>
            <a:r>
              <a:rPr lang="de-AT" sz="1600" kern="0" dirty="0">
                <a:effectLst/>
                <a:latin typeface="Times New Roman" panose="02020603050405020304" pitchFamily="18" charset="0"/>
                <a:ea typeface="Times New Roman" panose="02020603050405020304" pitchFamily="18" charset="0"/>
                <a:cs typeface="Times New Roman" panose="02020603050405020304" pitchFamily="18" charset="0"/>
              </a:rPr>
              <a:t> Beratungsgesellschaft </a:t>
            </a:r>
            <a:r>
              <a:rPr lang="de-AT"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m.b.H</a:t>
            </a:r>
            <a:r>
              <a:rPr lang="de-AT" sz="1600" kern="0" dirty="0">
                <a:effectLst/>
                <a:latin typeface="Times New Roman" panose="02020603050405020304" pitchFamily="18" charset="0"/>
                <a:ea typeface="Times New Roman" panose="02020603050405020304" pitchFamily="18" charset="0"/>
                <a:cs typeface="Times New Roman" panose="02020603050405020304" pitchFamily="18" charset="0"/>
              </a:rPr>
              <a:t>. Wien, Austria (</a:t>
            </a:r>
            <a:r>
              <a:rPr lang="de-AT" sz="1600" u="sng" kern="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dr.bujatti@gmx.at</a:t>
            </a:r>
            <a:r>
              <a:rPr lang="de-AT" sz="16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P/H-KISS, the geophysical </a:t>
            </a: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evidence based</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multidisciplinary set of hypotheses, explains  P/H-paleo-climatological-borehole-evidence. Dual Continental-Ice-Atlantic-Ocean-CIAO-KISS-impact-series-scenario solves “via high stratospheric…greenhouse-gases (higher water &amp; CO2 content)” (Manabe,Wetherald,1967) through GTT and H-EAT-maximum-MWP-(Holocene-End-</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Alleroed</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-Temperature-maximum-Melt-Water-Pulse) the P/H-deglaciation-energy-paradox. Furthermore P/H-thermohaline “bipolar-half-center-tipping-regulation” (BIHATI-regulation) constrains critical-Pleistocene-temperature-excursions into damped-Holocene with CIAO-KISS-Albedo-increase-based “hot-climate-prediction”…“permanent end of the ice age” (Bujatti-Narbeshuber,1997a,2022,2023,2024) confirming (CAGE)-Cosmogenic-(Holocene-95%H2O)-Anthropogenic-(</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Anthropogene-Anthropospheric</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5%CO2,CH4)-Gravity-Greenhouse-(</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Little&amp;Big-ice-age-termination</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)-Event.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transition into P/H-geophysical theory, started September 22.1997 with letter and abstract (Bujatti-Narbeshuber,1997a,b) to John Grant III, Buffalo University, concerning: “A new explanation of climate as stochastic resonance phenomenon...amplifying the weak signal of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Milankovich</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cycles”, “...triggered by small impacts every ca. 10.000 years…” (Bujatti-Narbeshuber,1997b) into potentially “totally new” (=“Holocene”) climate-regime. Expanding “… the hypothesis that a continental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Koefels</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-comet ice-impact, from the mainly oceanic KISS at the Pleistocene/Holocene boundary, associated with global warming…”  (Bujatti-Narbeshuber,Hoogewerff,1995), the letter provided about genesis of U.S.-Carolina Bays (CBs) the following conclusive P/H-impact-evidence: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500.000 LIDAR-CBs were geo-physically explained as “paleo-seismic impact-seismic liquefaction features” (Bujatti-Narbeshuber,1997b).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2900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25BE63-5042-2E44-E745-D59EC35ECD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457" y="176901"/>
            <a:ext cx="8790374" cy="12433088"/>
          </a:xfrm>
          <a:prstGeom prst="rect">
            <a:avLst/>
          </a:prstGeom>
        </p:spPr>
      </p:pic>
      <p:pic>
        <p:nvPicPr>
          <p:cNvPr id="4" name="Grafik 3">
            <a:extLst>
              <a:ext uri="{FF2B5EF4-FFF2-40B4-BE49-F238E27FC236}">
                <a16:creationId xmlns:a16="http://schemas.microsoft.com/office/drawing/2014/main" id="{CD1D048B-16D1-6A93-5451-003A7E78FC5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3249577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E26AAAA-9AA4-17C5-AA0A-75774D859F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795" y="423086"/>
            <a:ext cx="8661419" cy="12250694"/>
          </a:xfrm>
          <a:prstGeom prst="rect">
            <a:avLst/>
          </a:prstGeom>
        </p:spPr>
      </p:pic>
      <p:pic>
        <p:nvPicPr>
          <p:cNvPr id="4" name="Grafik 3">
            <a:extLst>
              <a:ext uri="{FF2B5EF4-FFF2-40B4-BE49-F238E27FC236}">
                <a16:creationId xmlns:a16="http://schemas.microsoft.com/office/drawing/2014/main" id="{FCCECFD7-6619-B3EB-6403-7A1D203D47C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285095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E9877DA-557C-C855-4DE2-9D171F1E50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134" y="258963"/>
            <a:ext cx="8684866" cy="12283858"/>
          </a:xfrm>
          <a:prstGeom prst="rect">
            <a:avLst/>
          </a:prstGeom>
        </p:spPr>
      </p:pic>
      <p:pic>
        <p:nvPicPr>
          <p:cNvPr id="6" name="Grafik 5">
            <a:extLst>
              <a:ext uri="{FF2B5EF4-FFF2-40B4-BE49-F238E27FC236}">
                <a16:creationId xmlns:a16="http://schemas.microsoft.com/office/drawing/2014/main" id="{854A2863-4457-2E2A-9B48-0C26A32DBF6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
        <p:nvSpPr>
          <p:cNvPr id="7" name="Textfeld 6">
            <a:extLst>
              <a:ext uri="{FF2B5EF4-FFF2-40B4-BE49-F238E27FC236}">
                <a16:creationId xmlns:a16="http://schemas.microsoft.com/office/drawing/2014/main" id="{20E2D4AF-6D8B-248E-C1B6-E1EEC3F4383E}"/>
              </a:ext>
            </a:extLst>
          </p:cNvPr>
          <p:cNvSpPr txBox="1"/>
          <p:nvPr/>
        </p:nvSpPr>
        <p:spPr>
          <a:xfrm>
            <a:off x="7945432" y="10269650"/>
            <a:ext cx="639919" cy="338554"/>
          </a:xfrm>
          <a:prstGeom prst="rect">
            <a:avLst/>
          </a:prstGeom>
          <a:noFill/>
        </p:spPr>
        <p:txBody>
          <a:bodyPr wrap="none" rtlCol="0">
            <a:spAutoFit/>
          </a:bodyPr>
          <a:lstStyle/>
          <a:p>
            <a:r>
              <a:rPr lang="de-AT" sz="1600" dirty="0">
                <a:latin typeface="Arial" panose="020B0604020202020204" pitchFamily="34" charset="0"/>
                <a:cs typeface="Arial" panose="020B0604020202020204" pitchFamily="34" charset="0"/>
              </a:rPr>
              <a:t>2001</a:t>
            </a:r>
          </a:p>
        </p:txBody>
      </p:sp>
    </p:spTree>
    <p:extLst>
      <p:ext uri="{BB962C8B-B14F-4D97-AF65-F5344CB8AC3E}">
        <p14:creationId xmlns:p14="http://schemas.microsoft.com/office/powerpoint/2010/main" val="138487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630A86-C910-269F-A425-E6685F747A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133" y="153454"/>
            <a:ext cx="8872435" cy="12549155"/>
          </a:xfrm>
          <a:prstGeom prst="rect">
            <a:avLst/>
          </a:prstGeom>
        </p:spPr>
      </p:pic>
      <p:pic>
        <p:nvPicPr>
          <p:cNvPr id="4" name="Grafik 3">
            <a:extLst>
              <a:ext uri="{FF2B5EF4-FFF2-40B4-BE49-F238E27FC236}">
                <a16:creationId xmlns:a16="http://schemas.microsoft.com/office/drawing/2014/main" id="{D81AE99A-04AE-6254-F7C4-E59DAA765F5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
        <p:nvSpPr>
          <p:cNvPr id="5" name="Textfeld 4">
            <a:extLst>
              <a:ext uri="{FF2B5EF4-FFF2-40B4-BE49-F238E27FC236}">
                <a16:creationId xmlns:a16="http://schemas.microsoft.com/office/drawing/2014/main" id="{074D38D5-F643-D785-DB59-D8152EACABE4}"/>
              </a:ext>
            </a:extLst>
          </p:cNvPr>
          <p:cNvSpPr txBox="1"/>
          <p:nvPr/>
        </p:nvSpPr>
        <p:spPr>
          <a:xfrm>
            <a:off x="8034152" y="10398604"/>
            <a:ext cx="639919" cy="338554"/>
          </a:xfrm>
          <a:prstGeom prst="rect">
            <a:avLst/>
          </a:prstGeom>
          <a:noFill/>
        </p:spPr>
        <p:txBody>
          <a:bodyPr wrap="none" rtlCol="0">
            <a:spAutoFit/>
          </a:bodyPr>
          <a:lstStyle/>
          <a:p>
            <a:r>
              <a:rPr lang="de-AT" sz="1600" dirty="0">
                <a:latin typeface="Arial" panose="020B0604020202020204" pitchFamily="34" charset="0"/>
                <a:cs typeface="Arial" panose="020B0604020202020204" pitchFamily="34" charset="0"/>
              </a:rPr>
              <a:t>2001</a:t>
            </a:r>
          </a:p>
        </p:txBody>
      </p:sp>
    </p:spTree>
    <p:extLst>
      <p:ext uri="{BB962C8B-B14F-4D97-AF65-F5344CB8AC3E}">
        <p14:creationId xmlns:p14="http://schemas.microsoft.com/office/powerpoint/2010/main" val="2811806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A3A2C5-079B-211C-5052-63F182B80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795" y="247239"/>
            <a:ext cx="8813819" cy="12466249"/>
          </a:xfrm>
          <a:prstGeom prst="rect">
            <a:avLst/>
          </a:prstGeom>
        </p:spPr>
      </p:pic>
      <p:pic>
        <p:nvPicPr>
          <p:cNvPr id="4" name="Grafik 3">
            <a:extLst>
              <a:ext uri="{FF2B5EF4-FFF2-40B4-BE49-F238E27FC236}">
                <a16:creationId xmlns:a16="http://schemas.microsoft.com/office/drawing/2014/main" id="{6E01B678-2F07-E77C-CAE4-8F0671ED8FD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42245" y="11963618"/>
            <a:ext cx="2032123" cy="526455"/>
          </a:xfrm>
          <a:prstGeom prst="rect">
            <a:avLst/>
          </a:prstGeom>
        </p:spPr>
      </p:pic>
    </p:spTree>
    <p:extLst>
      <p:ext uri="{BB962C8B-B14F-4D97-AF65-F5344CB8AC3E}">
        <p14:creationId xmlns:p14="http://schemas.microsoft.com/office/powerpoint/2010/main" val="1174958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E7B39E-5127-BA5E-5871-68F48A6BFC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673" y="188624"/>
            <a:ext cx="9083450" cy="12847614"/>
          </a:xfrm>
          <a:prstGeom prst="rect">
            <a:avLst/>
          </a:prstGeom>
        </p:spPr>
      </p:pic>
      <p:pic>
        <p:nvPicPr>
          <p:cNvPr id="4" name="Grafik 3">
            <a:extLst>
              <a:ext uri="{FF2B5EF4-FFF2-40B4-BE49-F238E27FC236}">
                <a16:creationId xmlns:a16="http://schemas.microsoft.com/office/drawing/2014/main" id="{78796FC2-EEC4-85CA-3025-D1D831D46F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59476" y="12349748"/>
            <a:ext cx="2032123" cy="526455"/>
          </a:xfrm>
          <a:prstGeom prst="rect">
            <a:avLst/>
          </a:prstGeom>
        </p:spPr>
      </p:pic>
    </p:spTree>
    <p:extLst>
      <p:ext uri="{BB962C8B-B14F-4D97-AF65-F5344CB8AC3E}">
        <p14:creationId xmlns:p14="http://schemas.microsoft.com/office/powerpoint/2010/main" val="983619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D41A12-C9F5-B473-0714-35DE2DF359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966" y="258961"/>
            <a:ext cx="8720034" cy="12333599"/>
          </a:xfrm>
          <a:prstGeom prst="rect">
            <a:avLst/>
          </a:prstGeom>
        </p:spPr>
      </p:pic>
      <p:pic>
        <p:nvPicPr>
          <p:cNvPr id="4" name="Grafik 3">
            <a:extLst>
              <a:ext uri="{FF2B5EF4-FFF2-40B4-BE49-F238E27FC236}">
                <a16:creationId xmlns:a16="http://schemas.microsoft.com/office/drawing/2014/main" id="{E49CCD9F-B01F-7E16-8893-6B8D9FD90C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30522" y="12066105"/>
            <a:ext cx="2032123" cy="526455"/>
          </a:xfrm>
          <a:prstGeom prst="rect">
            <a:avLst/>
          </a:prstGeom>
        </p:spPr>
      </p:pic>
    </p:spTree>
    <p:extLst>
      <p:ext uri="{BB962C8B-B14F-4D97-AF65-F5344CB8AC3E}">
        <p14:creationId xmlns:p14="http://schemas.microsoft.com/office/powerpoint/2010/main" val="2210301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8DA791-3C72-BDB7-D94D-19C46395FE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9448800" cy="13364364"/>
          </a:xfrm>
          <a:prstGeom prst="rect">
            <a:avLst/>
          </a:prstGeom>
        </p:spPr>
      </p:pic>
      <p:pic>
        <p:nvPicPr>
          <p:cNvPr id="4" name="Grafik 3">
            <a:extLst>
              <a:ext uri="{FF2B5EF4-FFF2-40B4-BE49-F238E27FC236}">
                <a16:creationId xmlns:a16="http://schemas.microsoft.com/office/drawing/2014/main" id="{159B1B01-B38E-3FF4-CE62-2F4927C7178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755282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CF18270-05D4-5CCE-7153-36B8422963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434" y="582837"/>
            <a:ext cx="8228428" cy="11635926"/>
          </a:xfrm>
          <a:prstGeom prst="rect">
            <a:avLst/>
          </a:prstGeom>
        </p:spPr>
      </p:pic>
    </p:spTree>
    <p:extLst>
      <p:ext uri="{BB962C8B-B14F-4D97-AF65-F5344CB8AC3E}">
        <p14:creationId xmlns:p14="http://schemas.microsoft.com/office/powerpoint/2010/main" val="3418046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CB0C812-1338-4F53-5769-5D7C9E1A0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1656"/>
            <a:ext cx="8921262" cy="12615672"/>
          </a:xfrm>
          <a:prstGeom prst="rect">
            <a:avLst/>
          </a:prstGeom>
        </p:spPr>
      </p:pic>
    </p:spTree>
    <p:extLst>
      <p:ext uri="{BB962C8B-B14F-4D97-AF65-F5344CB8AC3E}">
        <p14:creationId xmlns:p14="http://schemas.microsoft.com/office/powerpoint/2010/main" val="2022738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542FE888-0555-4537-A98F-5BE91DBD3116}"/>
              </a:ext>
            </a:extLst>
          </p:cNvPr>
          <p:cNvSpPr txBox="1"/>
          <p:nvPr/>
        </p:nvSpPr>
        <p:spPr>
          <a:xfrm>
            <a:off x="751114" y="620485"/>
            <a:ext cx="8098971" cy="11439029"/>
          </a:xfrm>
          <a:prstGeom prst="rect">
            <a:avLst/>
          </a:prstGeom>
          <a:noFill/>
        </p:spPr>
        <p:txBody>
          <a:bodyPr wrap="square" rtlCol="0">
            <a:spAutoFit/>
          </a:bodyPr>
          <a:lstStyle/>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CBs-ice-meteorite-craters, were paradigmatically-relevant-dated 12.850calBP, using GRIP-borehole-KISS-event-stratigraphy-calibration for C14-(</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Laacher</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-See-Eruption)-LSE-volcanism-unstratified-sand-intercalated-tephra-dates (Hajdas,Zolitschka,1995) as CBs-KISS-impact-proxy (Bujatti-Narbeshuber,1997a,b): “They include the Sand Craters in the Gulf Coastal Plain clastic Sediments and are the first evidence for a late Pleistocene Impact event. Dated by me at 11.300 BP C 14 or 12.850 BP (1950) in calendar years (see enclosed abstract, Bujatti-Narbeshuber,1997a) of the talk promoting this interpretation.…It combines nicely Bailey (Nature,1944,154: Meteorites or Springs as Geological agents?) with old impact associated meteoritic interpretations albeit in an unexpected way.”</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 evidence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are “old impact associated meteoritic interpretations” in the word “meteorite”. Ancient Greek etymology of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meteoros</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(=raised from the ground), from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airein</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(=to raise), with meta (=higher-beyond), preserves eye-witness account of “continental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Koefels</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-comet ice-impact” meteorites, “albeit in an unexpected way”, raised from the ground, higher-beyond earth atmosphere, before hitting “Gulf Coastal Plain clastic Sediments” (Bujatti-Narbeshuber,1997b).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CBs on Gulf-coastal-Plain-Sites (GPS) falsify Eugen Shoemaker`s “glaciological-features” as CBs-permafrost-</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thermokarst</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-lake-hypothesis (Bujatti-Narbeshuber,1997b).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500.000 CBs provide mathematical-elliptical-circular-conical-sections (Melton&amp;Shriver,1933;Muck,1976;Zamora,2015) with major-axes-non-randomly-converging  (Davias&amp;Gilbride,2012; Svenson,2023) towards “continental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Koefels</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-comet-ice-impact” (Bujatti-Narbeshuber,Hoogewerff,1995) within “terminal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Wisconsinian</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continental-ice-sheet-boundary (Bujatti-Narbeshuber,1997a).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 </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500.000 CBs-sand-impact-structures molded “Gulf Coastal Plain clastic sediments” (Bujatti-Narbeshuber,1997b) or Atlantic-Coast-bleached-sand, often pure-silicate-industrial-white-glass-production-sand-“White-Mats”. Type-locality of this CBs-fossil-free-sand-blanket-horizon is the Goldsboro-Ridge-Enigma (Daniels&amp;Gamble,1969,1970) testifying for the catastrophic first “mainly oceanic KISS”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Bujatti-Narbeshuber</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Hoogewerff,1995;Bujatti-Narbeshuber,1997a).</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b="1" dirty="0">
                <a:effectLst/>
                <a:latin typeface="Times New Roman" panose="02020603050405020304" pitchFamily="18" charset="0"/>
                <a:ea typeface="Times New Roman" panose="02020603050405020304" pitchFamily="18" charset="0"/>
              </a:rPr>
              <a:t>Undeniable</a:t>
            </a:r>
            <a:r>
              <a:rPr lang="en-US" sz="1600" dirty="0">
                <a:effectLst/>
                <a:latin typeface="Times New Roman" panose="02020603050405020304" pitchFamily="18" charset="0"/>
                <a:ea typeface="Times New Roman" panose="02020603050405020304" pitchFamily="18" charset="0"/>
              </a:rPr>
              <a:t> 3 Paleolithic-Maps proof </a:t>
            </a:r>
            <a:r>
              <a:rPr lang="en-US" sz="1600" dirty="0" err="1">
                <a:effectLst/>
                <a:latin typeface="Times New Roman" panose="02020603050405020304" pitchFamily="18" charset="0"/>
                <a:ea typeface="Times New Roman" panose="02020603050405020304" pitchFamily="18" charset="0"/>
              </a:rPr>
              <a:t>oceanic-KISS-Mid-Atlantic-Ridge&amp;Plateau-Lowering-Event</a:t>
            </a:r>
            <a:r>
              <a:rPr lang="en-US" sz="1600" dirty="0">
                <a:effectLst/>
                <a:latin typeface="Times New Roman" panose="02020603050405020304" pitchFamily="18" charset="0"/>
                <a:ea typeface="Times New Roman" panose="02020603050405020304" pitchFamily="18" charset="0"/>
              </a:rPr>
              <a:t>-(MARPLE), with (13.124calBP)-“White-Mats”-Atlantic-Ocean-LST-KISS-boundary-</a:t>
            </a:r>
            <a:endParaRPr lang="de-AT" sz="1600" dirty="0"/>
          </a:p>
        </p:txBody>
      </p:sp>
    </p:spTree>
    <p:extLst>
      <p:ext uri="{BB962C8B-B14F-4D97-AF65-F5344CB8AC3E}">
        <p14:creationId xmlns:p14="http://schemas.microsoft.com/office/powerpoint/2010/main" val="1996769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F0C691-B4DB-2FCD-316B-71A0DC2802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864" y="341023"/>
            <a:ext cx="8486336" cy="12000637"/>
          </a:xfrm>
          <a:prstGeom prst="rect">
            <a:avLst/>
          </a:prstGeom>
        </p:spPr>
      </p:pic>
    </p:spTree>
    <p:extLst>
      <p:ext uri="{BB962C8B-B14F-4D97-AF65-F5344CB8AC3E}">
        <p14:creationId xmlns:p14="http://schemas.microsoft.com/office/powerpoint/2010/main" val="884670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475C2C-4E1C-AEBB-6794-733B39A128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019" y="282408"/>
            <a:ext cx="8779412" cy="12415080"/>
          </a:xfrm>
          <a:prstGeom prst="rect">
            <a:avLst/>
          </a:prstGeom>
        </p:spPr>
      </p:pic>
    </p:spTree>
    <p:extLst>
      <p:ext uri="{BB962C8B-B14F-4D97-AF65-F5344CB8AC3E}">
        <p14:creationId xmlns:p14="http://schemas.microsoft.com/office/powerpoint/2010/main" val="252995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F42905-705F-D140-383A-29677FD8D8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25" y="329300"/>
            <a:ext cx="8498059" cy="12017215"/>
          </a:xfrm>
          <a:prstGeom prst="rect">
            <a:avLst/>
          </a:prstGeom>
        </p:spPr>
      </p:pic>
    </p:spTree>
    <p:extLst>
      <p:ext uri="{BB962C8B-B14F-4D97-AF65-F5344CB8AC3E}">
        <p14:creationId xmlns:p14="http://schemas.microsoft.com/office/powerpoint/2010/main" val="804896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6887927-F594-43FB-B077-E46B30FF3C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25" y="434808"/>
            <a:ext cx="8439443" cy="11934325"/>
          </a:xfrm>
          <a:prstGeom prst="rect">
            <a:avLst/>
          </a:prstGeom>
        </p:spPr>
      </p:pic>
    </p:spTree>
    <p:extLst>
      <p:ext uri="{BB962C8B-B14F-4D97-AF65-F5344CB8AC3E}">
        <p14:creationId xmlns:p14="http://schemas.microsoft.com/office/powerpoint/2010/main" val="4093538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5071D63-1035-0653-4630-E7D65417D6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09" y="481700"/>
            <a:ext cx="8206411" cy="11604791"/>
          </a:xfrm>
          <a:prstGeom prst="rect">
            <a:avLst/>
          </a:prstGeom>
        </p:spPr>
      </p:pic>
    </p:spTree>
    <p:extLst>
      <p:ext uri="{BB962C8B-B14F-4D97-AF65-F5344CB8AC3E}">
        <p14:creationId xmlns:p14="http://schemas.microsoft.com/office/powerpoint/2010/main" val="1417599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CFF3E4-B252-E274-85D2-0A22A94A68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864" y="446532"/>
            <a:ext cx="8310489" cy="11751970"/>
          </a:xfrm>
          <a:prstGeom prst="rect">
            <a:avLst/>
          </a:prstGeom>
        </p:spPr>
      </p:pic>
    </p:spTree>
    <p:extLst>
      <p:ext uri="{BB962C8B-B14F-4D97-AF65-F5344CB8AC3E}">
        <p14:creationId xmlns:p14="http://schemas.microsoft.com/office/powerpoint/2010/main" val="2882827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C72FAB-ED2F-E7BB-0E0B-08A5B1923A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926" y="493424"/>
            <a:ext cx="8333936" cy="11785126"/>
          </a:xfrm>
          <a:prstGeom prst="rect">
            <a:avLst/>
          </a:prstGeom>
        </p:spPr>
      </p:pic>
    </p:spTree>
    <p:extLst>
      <p:ext uri="{BB962C8B-B14F-4D97-AF65-F5344CB8AC3E}">
        <p14:creationId xmlns:p14="http://schemas.microsoft.com/office/powerpoint/2010/main" val="1023160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DEAF661-B4A9-F56A-2113-A135063EA9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167" y="398584"/>
            <a:ext cx="8684865" cy="12283856"/>
          </a:xfrm>
          <a:prstGeom prst="rect">
            <a:avLst/>
          </a:prstGeom>
        </p:spPr>
      </p:pic>
      <p:pic>
        <p:nvPicPr>
          <p:cNvPr id="4" name="Grafik 3">
            <a:extLst>
              <a:ext uri="{FF2B5EF4-FFF2-40B4-BE49-F238E27FC236}">
                <a16:creationId xmlns:a16="http://schemas.microsoft.com/office/drawing/2014/main" id="{1E5F5780-D24E-B66B-269E-0019E39F8D2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
        <p:nvSpPr>
          <p:cNvPr id="6" name="Textfeld 5">
            <a:extLst>
              <a:ext uri="{FF2B5EF4-FFF2-40B4-BE49-F238E27FC236}">
                <a16:creationId xmlns:a16="http://schemas.microsoft.com/office/drawing/2014/main" id="{AA41C077-D062-1157-33E2-371B66527733}"/>
              </a:ext>
            </a:extLst>
          </p:cNvPr>
          <p:cNvSpPr txBox="1"/>
          <p:nvPr/>
        </p:nvSpPr>
        <p:spPr>
          <a:xfrm>
            <a:off x="545242" y="11861678"/>
            <a:ext cx="7488910" cy="307777"/>
          </a:xfrm>
          <a:prstGeom prst="rect">
            <a:avLst/>
          </a:prstGeom>
          <a:noFill/>
        </p:spPr>
        <p:txBody>
          <a:bodyPr wrap="none" rtlCol="0">
            <a:spAutoFit/>
          </a:bodyPr>
          <a:lstStyle/>
          <a:p>
            <a:r>
              <a:rPr lang="de-AT" sz="1400" dirty="0">
                <a:latin typeface="Arial" panose="020B0604020202020204" pitchFamily="34" charset="0"/>
                <a:cs typeface="Arial" panose="020B0604020202020204" pitchFamily="34" charset="0"/>
              </a:rPr>
              <a:t>Alexandre V. </a:t>
            </a:r>
            <a:r>
              <a:rPr lang="de-AT" sz="1400" dirty="0" err="1">
                <a:latin typeface="Arial" panose="020B0604020202020204" pitchFamily="34" charset="0"/>
                <a:cs typeface="Arial" panose="020B0604020202020204" pitchFamily="34" charset="0"/>
              </a:rPr>
              <a:t>Andronikov</a:t>
            </a:r>
            <a:r>
              <a:rPr lang="de-AT" sz="1400" dirty="0">
                <a:latin typeface="Arial" panose="020B0604020202020204" pitchFamily="34" charset="0"/>
                <a:cs typeface="Arial" panose="020B0604020202020204" pitchFamily="34" charset="0"/>
              </a:rPr>
              <a:t>, Annelies Van </a:t>
            </a:r>
            <a:r>
              <a:rPr lang="de-AT" sz="1400" dirty="0" err="1">
                <a:latin typeface="Arial" panose="020B0604020202020204" pitchFamily="34" charset="0"/>
                <a:cs typeface="Arial" panose="020B0604020202020204" pitchFamily="34" charset="0"/>
              </a:rPr>
              <a:t>Hoesel</a:t>
            </a:r>
            <a:r>
              <a:rPr lang="de-AT" sz="1400" dirty="0">
                <a:latin typeface="Arial" panose="020B0604020202020204" pitchFamily="34" charset="0"/>
                <a:cs typeface="Arial" panose="020B0604020202020204" pitchFamily="34" charset="0"/>
              </a:rPr>
              <a:t>, Irina E. </a:t>
            </a:r>
            <a:r>
              <a:rPr lang="de-AT" sz="1400" dirty="0" err="1">
                <a:latin typeface="Arial" panose="020B0604020202020204" pitchFamily="34" charset="0"/>
                <a:cs typeface="Arial" panose="020B0604020202020204" pitchFamily="34" charset="0"/>
              </a:rPr>
              <a:t>Andronikova</a:t>
            </a:r>
            <a:r>
              <a:rPr lang="de-AT" sz="1400" dirty="0">
                <a:latin typeface="Arial" panose="020B0604020202020204" pitchFamily="34" charset="0"/>
                <a:cs typeface="Arial" panose="020B0604020202020204" pitchFamily="34" charset="0"/>
              </a:rPr>
              <a:t> and Wim Z. Hoek, 2016</a:t>
            </a:r>
          </a:p>
        </p:txBody>
      </p:sp>
    </p:spTree>
    <p:extLst>
      <p:ext uri="{BB962C8B-B14F-4D97-AF65-F5344CB8AC3E}">
        <p14:creationId xmlns:p14="http://schemas.microsoft.com/office/powerpoint/2010/main" val="1133681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1A86F9-06C9-F753-BB1D-87C3D2A46F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292" y="0"/>
            <a:ext cx="9366738" cy="13248296"/>
          </a:xfrm>
          <a:prstGeom prst="rect">
            <a:avLst/>
          </a:prstGeom>
        </p:spPr>
      </p:pic>
      <p:pic>
        <p:nvPicPr>
          <p:cNvPr id="4" name="Grafik 3">
            <a:extLst>
              <a:ext uri="{FF2B5EF4-FFF2-40B4-BE49-F238E27FC236}">
                <a16:creationId xmlns:a16="http://schemas.microsoft.com/office/drawing/2014/main" id="{5F78096B-E099-56AB-130B-A472C174295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
        <p:nvSpPr>
          <p:cNvPr id="5" name="Textfeld 4">
            <a:extLst>
              <a:ext uri="{FF2B5EF4-FFF2-40B4-BE49-F238E27FC236}">
                <a16:creationId xmlns:a16="http://schemas.microsoft.com/office/drawing/2014/main" id="{BC69E0D2-27D0-F351-B7CD-B8221AE2BD4D}"/>
              </a:ext>
            </a:extLst>
          </p:cNvPr>
          <p:cNvSpPr txBox="1"/>
          <p:nvPr/>
        </p:nvSpPr>
        <p:spPr>
          <a:xfrm>
            <a:off x="545242" y="11861678"/>
            <a:ext cx="7488910" cy="307777"/>
          </a:xfrm>
          <a:prstGeom prst="rect">
            <a:avLst/>
          </a:prstGeom>
          <a:noFill/>
        </p:spPr>
        <p:txBody>
          <a:bodyPr wrap="none" rtlCol="0">
            <a:spAutoFit/>
          </a:bodyPr>
          <a:lstStyle/>
          <a:p>
            <a:r>
              <a:rPr lang="de-AT" sz="1400" dirty="0">
                <a:latin typeface="Arial" panose="020B0604020202020204" pitchFamily="34" charset="0"/>
                <a:cs typeface="Arial" panose="020B0604020202020204" pitchFamily="34" charset="0"/>
              </a:rPr>
              <a:t>Alexandre V. </a:t>
            </a:r>
            <a:r>
              <a:rPr lang="de-AT" sz="1400" dirty="0" err="1">
                <a:latin typeface="Arial" panose="020B0604020202020204" pitchFamily="34" charset="0"/>
                <a:cs typeface="Arial" panose="020B0604020202020204" pitchFamily="34" charset="0"/>
              </a:rPr>
              <a:t>Andronikov</a:t>
            </a:r>
            <a:r>
              <a:rPr lang="de-AT" sz="1400" dirty="0">
                <a:latin typeface="Arial" panose="020B0604020202020204" pitchFamily="34" charset="0"/>
                <a:cs typeface="Arial" panose="020B0604020202020204" pitchFamily="34" charset="0"/>
              </a:rPr>
              <a:t>, Annelies Van </a:t>
            </a:r>
            <a:r>
              <a:rPr lang="de-AT" sz="1400" dirty="0" err="1">
                <a:latin typeface="Arial" panose="020B0604020202020204" pitchFamily="34" charset="0"/>
                <a:cs typeface="Arial" panose="020B0604020202020204" pitchFamily="34" charset="0"/>
              </a:rPr>
              <a:t>Hoesel</a:t>
            </a:r>
            <a:r>
              <a:rPr lang="de-AT" sz="1400" dirty="0">
                <a:latin typeface="Arial" panose="020B0604020202020204" pitchFamily="34" charset="0"/>
                <a:cs typeface="Arial" panose="020B0604020202020204" pitchFamily="34" charset="0"/>
              </a:rPr>
              <a:t>, Irina E. </a:t>
            </a:r>
            <a:r>
              <a:rPr lang="de-AT" sz="1400" dirty="0" err="1">
                <a:latin typeface="Arial" panose="020B0604020202020204" pitchFamily="34" charset="0"/>
                <a:cs typeface="Arial" panose="020B0604020202020204" pitchFamily="34" charset="0"/>
              </a:rPr>
              <a:t>Andronikova</a:t>
            </a:r>
            <a:r>
              <a:rPr lang="de-AT" sz="1400" dirty="0">
                <a:latin typeface="Arial" panose="020B0604020202020204" pitchFamily="34" charset="0"/>
                <a:cs typeface="Arial" panose="020B0604020202020204" pitchFamily="34" charset="0"/>
              </a:rPr>
              <a:t> and Wim Z. Hoek, 2016</a:t>
            </a:r>
          </a:p>
        </p:txBody>
      </p:sp>
    </p:spTree>
    <p:extLst>
      <p:ext uri="{BB962C8B-B14F-4D97-AF65-F5344CB8AC3E}">
        <p14:creationId xmlns:p14="http://schemas.microsoft.com/office/powerpoint/2010/main" val="1244151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00916-861E-F24B-88EC-450A78748ACF}"/>
              </a:ext>
            </a:extLst>
          </p:cNvPr>
          <p:cNvSpPr>
            <a:spLocks noGrp="1"/>
          </p:cNvSpPr>
          <p:nvPr>
            <p:ph type="ctrTitle"/>
          </p:nvPr>
        </p:nvSpPr>
        <p:spPr>
          <a:xfrm>
            <a:off x="486137" y="2316883"/>
            <a:ext cx="8681011" cy="4083917"/>
          </a:xfrm>
        </p:spPr>
        <p:txBody>
          <a:bodyPr anchor="t">
            <a:normAutofit/>
          </a:bodyPr>
          <a:lstStyle/>
          <a:p>
            <a:pPr algn="just"/>
            <a:r>
              <a:rPr lang="de-AT" sz="3200" b="1" dirty="0" err="1">
                <a:latin typeface="Arial" panose="020B0604020202020204" pitchFamily="34" charset="0"/>
                <a:cs typeface="Arial" panose="020B0604020202020204" pitchFamily="34" charset="0"/>
              </a:rPr>
              <a:t>Pleistocene</a:t>
            </a:r>
            <a:r>
              <a:rPr lang="de-AT" sz="3200" b="1" dirty="0">
                <a:latin typeface="Arial" panose="020B0604020202020204" pitchFamily="34" charset="0"/>
                <a:cs typeface="Arial" panose="020B0604020202020204" pitchFamily="34" charset="0"/>
              </a:rPr>
              <a:t> / </a:t>
            </a:r>
            <a:r>
              <a:rPr lang="de-AT" sz="3200" b="1" dirty="0" err="1">
                <a:latin typeface="Arial" panose="020B0604020202020204" pitchFamily="34" charset="0"/>
                <a:cs typeface="Arial" panose="020B0604020202020204" pitchFamily="34" charset="0"/>
              </a:rPr>
              <a:t>Holocene</a:t>
            </a:r>
            <a:r>
              <a:rPr lang="de-AT" sz="3200" b="1" dirty="0">
                <a:latin typeface="Arial" panose="020B0604020202020204" pitchFamily="34" charset="0"/>
                <a:cs typeface="Arial" panose="020B0604020202020204" pitchFamily="34" charset="0"/>
              </a:rPr>
              <a:t> (P/H) </a:t>
            </a:r>
            <a:r>
              <a:rPr lang="de-AT" sz="3200" b="1" dirty="0" err="1">
                <a:latin typeface="Arial" panose="020B0604020202020204" pitchFamily="34" charset="0"/>
                <a:cs typeface="Arial" panose="020B0604020202020204" pitchFamily="34" charset="0"/>
              </a:rPr>
              <a:t>boundary</a:t>
            </a:r>
            <a:r>
              <a:rPr lang="de-AT" sz="3200" b="1" dirty="0">
                <a:latin typeface="Arial" panose="020B0604020202020204" pitchFamily="34" charset="0"/>
                <a:cs typeface="Arial" panose="020B0604020202020204" pitchFamily="34" charset="0"/>
              </a:rPr>
              <a:t> </a:t>
            </a:r>
            <a:r>
              <a:rPr lang="de-AT" sz="3200" b="1" dirty="0" err="1">
                <a:latin typeface="Arial" panose="020B0604020202020204" pitchFamily="34" charset="0"/>
                <a:cs typeface="Arial" panose="020B0604020202020204" pitchFamily="34" charset="0"/>
              </a:rPr>
              <a:t>oceanic</a:t>
            </a:r>
            <a:r>
              <a:rPr lang="de-AT" sz="3200" b="1" dirty="0">
                <a:latin typeface="Arial" panose="020B0604020202020204" pitchFamily="34" charset="0"/>
                <a:cs typeface="Arial" panose="020B0604020202020204" pitchFamily="34" charset="0"/>
              </a:rPr>
              <a:t> </a:t>
            </a:r>
            <a:r>
              <a:rPr lang="de-AT" sz="3200" b="1" dirty="0" err="1">
                <a:latin typeface="Arial" panose="020B0604020202020204" pitchFamily="34" charset="0"/>
                <a:cs typeface="Arial" panose="020B0604020202020204" pitchFamily="34" charset="0"/>
              </a:rPr>
              <a:t>Koefels-comet</a:t>
            </a:r>
            <a:r>
              <a:rPr lang="de-AT" sz="3200" b="1" dirty="0">
                <a:latin typeface="Arial" panose="020B0604020202020204" pitchFamily="34" charset="0"/>
                <a:cs typeface="Arial" panose="020B0604020202020204" pitchFamily="34" charset="0"/>
              </a:rPr>
              <a:t> Impact Series Scenario (Kiss) </a:t>
            </a:r>
            <a:r>
              <a:rPr lang="de-AT" sz="3200" b="1" dirty="0" err="1">
                <a:latin typeface="Arial" panose="020B0604020202020204" pitchFamily="34" charset="0"/>
                <a:cs typeface="Arial" panose="020B0604020202020204" pitchFamily="34" charset="0"/>
              </a:rPr>
              <a:t>of</a:t>
            </a:r>
            <a:r>
              <a:rPr lang="de-AT" sz="3200" b="1" dirty="0">
                <a:latin typeface="Arial" panose="020B0604020202020204" pitchFamily="34" charset="0"/>
                <a:cs typeface="Arial" panose="020B0604020202020204" pitchFamily="34" charset="0"/>
              </a:rPr>
              <a:t> 12.850 </a:t>
            </a:r>
            <a:r>
              <a:rPr lang="de-AT" sz="3200" b="1" dirty="0" err="1">
                <a:latin typeface="Arial" panose="020B0604020202020204" pitchFamily="34" charset="0"/>
                <a:cs typeface="Arial" panose="020B0604020202020204" pitchFamily="34" charset="0"/>
              </a:rPr>
              <a:t>yr</a:t>
            </a:r>
            <a:r>
              <a:rPr lang="de-AT" sz="3200" b="1" dirty="0">
                <a:latin typeface="Arial" panose="020B0604020202020204" pitchFamily="34" charset="0"/>
                <a:cs typeface="Arial" panose="020B0604020202020204" pitchFamily="34" charset="0"/>
              </a:rPr>
              <a:t> BP Global-</a:t>
            </a:r>
            <a:r>
              <a:rPr lang="de-AT" sz="3200" b="1" dirty="0" err="1">
                <a:latin typeface="Arial" panose="020B0604020202020204" pitchFamily="34" charset="0"/>
                <a:cs typeface="Arial" panose="020B0604020202020204" pitchFamily="34" charset="0"/>
              </a:rPr>
              <a:t>warming</a:t>
            </a:r>
            <a:r>
              <a:rPr lang="de-AT" sz="3200" b="1" dirty="0">
                <a:latin typeface="Arial" panose="020B0604020202020204" pitchFamily="34" charset="0"/>
                <a:cs typeface="Arial" panose="020B0604020202020204" pitchFamily="34" charset="0"/>
              </a:rPr>
              <a:t> Threshold </a:t>
            </a:r>
            <a:r>
              <a:rPr lang="de-AT" sz="3200" b="1" dirty="0" err="1">
                <a:latin typeface="Arial" panose="020B0604020202020204" pitchFamily="34" charset="0"/>
                <a:cs typeface="Arial" panose="020B0604020202020204" pitchFamily="34" charset="0"/>
              </a:rPr>
              <a:t>Triad</a:t>
            </a:r>
            <a:r>
              <a:rPr lang="de-AT" sz="3200" b="1" dirty="0">
                <a:latin typeface="Arial" panose="020B0604020202020204" pitchFamily="34" charset="0"/>
                <a:cs typeface="Arial" panose="020B0604020202020204" pitchFamily="34" charset="0"/>
              </a:rPr>
              <a:t> (GTT)-Part II</a:t>
            </a:r>
          </a:p>
        </p:txBody>
      </p:sp>
      <p:sp>
        <p:nvSpPr>
          <p:cNvPr id="3" name="Untertitel 2">
            <a:extLst>
              <a:ext uri="{FF2B5EF4-FFF2-40B4-BE49-F238E27FC236}">
                <a16:creationId xmlns:a16="http://schemas.microsoft.com/office/drawing/2014/main" id="{6951BDD1-1815-AE89-428D-CAACBE9A18CA}"/>
              </a:ext>
            </a:extLst>
          </p:cNvPr>
          <p:cNvSpPr>
            <a:spLocks noGrp="1"/>
          </p:cNvSpPr>
          <p:nvPr>
            <p:ph type="subTitle" idx="1"/>
          </p:nvPr>
        </p:nvSpPr>
        <p:spPr>
          <a:xfrm>
            <a:off x="575719" y="11778361"/>
            <a:ext cx="3801377" cy="535472"/>
          </a:xfrm>
        </p:spPr>
        <p:txBody>
          <a:bodyPr anchor="b"/>
          <a:lstStyle/>
          <a:p>
            <a:pPr algn="l"/>
            <a:r>
              <a:rPr lang="de-AT" dirty="0"/>
              <a:t>Dr. M. </a:t>
            </a:r>
            <a:r>
              <a:rPr lang="de-AT" dirty="0" err="1"/>
              <a:t>Bujatti</a:t>
            </a:r>
            <a:r>
              <a:rPr lang="de-AT" dirty="0"/>
              <a:t> -</a:t>
            </a:r>
            <a:r>
              <a:rPr lang="de-AT" dirty="0" err="1"/>
              <a:t>Narbeshuber</a:t>
            </a:r>
            <a:endParaRPr lang="de-AT" dirty="0"/>
          </a:p>
        </p:txBody>
      </p:sp>
      <p:sp>
        <p:nvSpPr>
          <p:cNvPr id="4" name="Textfeld 5">
            <a:extLst>
              <a:ext uri="{FF2B5EF4-FFF2-40B4-BE49-F238E27FC236}">
                <a16:creationId xmlns:a16="http://schemas.microsoft.com/office/drawing/2014/main" id="{4351AE54-6E0D-6FAD-3634-E458219B103E}"/>
              </a:ext>
            </a:extLst>
          </p:cNvPr>
          <p:cNvSpPr txBox="1"/>
          <p:nvPr/>
        </p:nvSpPr>
        <p:spPr>
          <a:xfrm>
            <a:off x="3512144" y="10160493"/>
            <a:ext cx="5550309" cy="10776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AT" sz="2134" b="1" dirty="0" err="1">
                <a:latin typeface="Arial" panose="020B0604020202020204" pitchFamily="34" charset="0"/>
                <a:cs typeface="Arial" panose="020B0604020202020204" pitchFamily="34" charset="0"/>
              </a:rPr>
              <a:t>Holocene</a:t>
            </a:r>
            <a:r>
              <a:rPr lang="de-AT" sz="2134" b="1" dirty="0">
                <a:latin typeface="Arial" panose="020B0604020202020204" pitchFamily="34" charset="0"/>
                <a:cs typeface="Arial" panose="020B0604020202020204" pitchFamily="34" charset="0"/>
              </a:rPr>
              <a:t> (The </a:t>
            </a:r>
            <a:r>
              <a:rPr lang="de-AT" sz="2134" b="1" dirty="0" err="1">
                <a:latin typeface="Arial" panose="020B0604020202020204" pitchFamily="34" charset="0"/>
                <a:cs typeface="Arial" panose="020B0604020202020204" pitchFamily="34" charset="0"/>
              </a:rPr>
              <a:t>totally</a:t>
            </a:r>
            <a:r>
              <a:rPr lang="de-AT" sz="2134" b="1" dirty="0">
                <a:latin typeface="Arial" panose="020B0604020202020204" pitchFamily="34" charset="0"/>
                <a:cs typeface="Arial" panose="020B0604020202020204" pitchFamily="34" charset="0"/>
              </a:rPr>
              <a:t> </a:t>
            </a:r>
            <a:r>
              <a:rPr lang="de-AT" sz="2134" b="1" dirty="0" err="1">
                <a:latin typeface="Arial" panose="020B0604020202020204" pitchFamily="34" charset="0"/>
                <a:cs typeface="Arial" panose="020B0604020202020204" pitchFamily="34" charset="0"/>
              </a:rPr>
              <a:t>new</a:t>
            </a:r>
            <a:r>
              <a:rPr lang="de-AT" sz="2134" b="1" dirty="0">
                <a:latin typeface="Arial" panose="020B0604020202020204" pitchFamily="34" charset="0"/>
                <a:cs typeface="Arial" panose="020B0604020202020204" pitchFamily="34" charset="0"/>
              </a:rPr>
              <a:t>)</a:t>
            </a:r>
          </a:p>
          <a:p>
            <a:pPr algn="r"/>
            <a:endParaRPr lang="de-AT" sz="2134" b="1" dirty="0">
              <a:latin typeface="Arial" panose="020B0604020202020204" pitchFamily="34" charset="0"/>
              <a:cs typeface="Arial" panose="020B0604020202020204" pitchFamily="34" charset="0"/>
            </a:endParaRPr>
          </a:p>
          <a:p>
            <a:pPr algn="r"/>
            <a:r>
              <a:rPr lang="de-AT" sz="2134" b="1" dirty="0">
                <a:latin typeface="Arial" panose="020B0604020202020204" pitchFamily="34" charset="0"/>
                <a:cs typeface="Arial" panose="020B0604020202020204" pitchFamily="34" charset="0"/>
              </a:rPr>
              <a:t>Paul Gervais 1850</a:t>
            </a:r>
          </a:p>
        </p:txBody>
      </p:sp>
    </p:spTree>
    <p:extLst>
      <p:ext uri="{BB962C8B-B14F-4D97-AF65-F5344CB8AC3E}">
        <p14:creationId xmlns:p14="http://schemas.microsoft.com/office/powerpoint/2010/main" val="19298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371F3D9-682C-4102-884E-14DB12376371}"/>
              </a:ext>
            </a:extLst>
          </p:cNvPr>
          <p:cNvSpPr txBox="1"/>
          <p:nvPr/>
        </p:nvSpPr>
        <p:spPr>
          <a:xfrm>
            <a:off x="1028700" y="1142999"/>
            <a:ext cx="7543800" cy="9224577"/>
          </a:xfrm>
          <a:prstGeom prst="rect">
            <a:avLst/>
          </a:prstGeom>
          <a:noFill/>
        </p:spPr>
        <p:txBody>
          <a:bodyPr wrap="square" rtlCol="0">
            <a:spAutoFit/>
          </a:bodyPr>
          <a:lstStyle/>
          <a:p>
            <a:pPr>
              <a:lnSpc>
                <a:spcPct val="150000"/>
              </a:lnSpc>
              <a:spcAft>
                <a:spcPts val="800"/>
              </a:spcAf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horizon (Bujatti-Narbeshuber,2002,2009,2022,2023). 274yrs later, (12.850yrsBP) second Continental-Ice-CBs-KISS, caused Younger-Dryas-YDT-2-Transition, with chronostratigraphic-Pt-peak-horizon, followed by (YDT-3)-“Black-Mats” (Moore,2017,2023;Hayes,2008;Bujatti-Narbeshuber,2002,2009,2023). </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North-American “upper bleached sand A2-horizon” (Daniels&amp;Gamble,1972) and North-European “bleached sand layer below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Usselo</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Finow</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-horizon” (van Hoesel,2014;Andronikov,2016; Bazelmans,2021;Heuberger,1968;Kusch,2009, 2014,2022) furthermore require 13.124calBP Atlantic-Ocean-LST-KISS-MARPLE-catastrophic-aeolian-transport of submarine-explosive-magmatism-silicates, seafloor-carbonates, volcanic-ash and sea-water in huge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strato</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-meso-spheric overheated-steam-plume (Bujatti-Narbeshuber,2023). It divides Inter-</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Aleroed</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-Cold-Period (IACP) into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Gerzensee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-Cooling-Killarney-</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Oszillation</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-P/H-boundary-chronozones (GECKO-1,-2) of Older-Lilium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superbum</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Younger-Lilium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pyrophilum</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=fire-affine) manifesting P/H-boundary-speciation-event of edaphically-highly- specialized, Sandhills-lily (Douglas,2011).</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Undeniable</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30 times wildfire increase, 13.200BP, with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Rancholabrean</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megafauna extinction (O`Keefe,Science,381,2023) requires LST-KISS-MARPLE-consideration. Associated P/H-silicate-bleached-sand-Euro-American-horizon with GECKO-2 marine-atmospheric-cooling is reminiscent of K-Pg-boundary-impact-generated-plume of 0,8-8,0-micrometre-sized-silicate-dust-horizon-impactite, generating K/</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Pg</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-impact-winter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C.B.Senel</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et.al., Nature Geoscience, 2023).</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Bujatti-Narbeshuber,M.,</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Hoogewerff,J.A:Journal</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 of Paleopathology,7,2,1995(1996). Iridium, Rare Earth Elements and the </a:t>
            </a:r>
            <a:r>
              <a:rPr lang="en-US" sz="1600" kern="0" dirty="0" err="1">
                <a:effectLst/>
                <a:latin typeface="Times New Roman" panose="02020603050405020304" pitchFamily="18" charset="0"/>
                <a:ea typeface="Times New Roman" panose="02020603050405020304" pitchFamily="18" charset="0"/>
                <a:cs typeface="Times New Roman" panose="02020603050405020304" pitchFamily="18" charset="0"/>
              </a:rPr>
              <a:t>Koefels</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-Comet-Impact-Series Scenario (KISS) of Mass Extinction and Neolithic Paleopathology.</a:t>
            </a:r>
            <a:endParaRPr lang="de-AT"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491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37046BB-63DB-B0FF-FABD-E9886C6DDB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970" y="151092"/>
            <a:ext cx="8854632" cy="12523974"/>
          </a:xfrm>
          <a:prstGeom prst="rect">
            <a:avLst/>
          </a:prstGeom>
        </p:spPr>
      </p:pic>
    </p:spTree>
    <p:extLst>
      <p:ext uri="{BB962C8B-B14F-4D97-AF65-F5344CB8AC3E}">
        <p14:creationId xmlns:p14="http://schemas.microsoft.com/office/powerpoint/2010/main" val="173134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6157009-7FD2-1FAD-F391-E9E6F95241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842" y="232952"/>
            <a:ext cx="8567065" cy="12117241"/>
          </a:xfrm>
          <a:prstGeom prst="rect">
            <a:avLst/>
          </a:prstGeom>
        </p:spPr>
      </p:pic>
    </p:spTree>
    <p:extLst>
      <p:ext uri="{BB962C8B-B14F-4D97-AF65-F5344CB8AC3E}">
        <p14:creationId xmlns:p14="http://schemas.microsoft.com/office/powerpoint/2010/main" val="2713686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2B37FB-297E-DDD4-14BA-105BE2C775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964" y="294131"/>
            <a:ext cx="8720035" cy="12333601"/>
          </a:xfrm>
          <a:prstGeom prst="rect">
            <a:avLst/>
          </a:prstGeom>
        </p:spPr>
      </p:pic>
      <p:pic>
        <p:nvPicPr>
          <p:cNvPr id="4" name="Grafik 3">
            <a:extLst>
              <a:ext uri="{FF2B5EF4-FFF2-40B4-BE49-F238E27FC236}">
                <a16:creationId xmlns:a16="http://schemas.microsoft.com/office/drawing/2014/main" id="{38966197-E3BB-6383-E4CF-463A93EB17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091" y="129045"/>
            <a:ext cx="2032123" cy="526455"/>
          </a:xfrm>
          <a:prstGeom prst="rect">
            <a:avLst/>
          </a:prstGeom>
        </p:spPr>
      </p:pic>
    </p:spTree>
    <p:extLst>
      <p:ext uri="{BB962C8B-B14F-4D97-AF65-F5344CB8AC3E}">
        <p14:creationId xmlns:p14="http://schemas.microsoft.com/office/powerpoint/2010/main" val="6407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7ABD32B8-E297-3B10-01E9-FDACCF090D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987" y="505147"/>
            <a:ext cx="8228428" cy="11635926"/>
          </a:xfrm>
          <a:prstGeom prst="rect">
            <a:avLst/>
          </a:prstGeom>
        </p:spPr>
      </p:pic>
    </p:spTree>
    <p:extLst>
      <p:ext uri="{BB962C8B-B14F-4D97-AF65-F5344CB8AC3E}">
        <p14:creationId xmlns:p14="http://schemas.microsoft.com/office/powerpoint/2010/main" val="2867072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1C9EFA6-20FE-DB6B-494C-30BD1FA8C2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926" y="399640"/>
            <a:ext cx="8228428" cy="11635926"/>
          </a:xfrm>
          <a:prstGeom prst="rect">
            <a:avLst/>
          </a:prstGeom>
        </p:spPr>
      </p:pic>
    </p:spTree>
    <p:extLst>
      <p:ext uri="{BB962C8B-B14F-4D97-AF65-F5344CB8AC3E}">
        <p14:creationId xmlns:p14="http://schemas.microsoft.com/office/powerpoint/2010/main" val="28972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D359EB2-0301-6F0C-14DB-62F6738203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432" y="528593"/>
            <a:ext cx="8216705" cy="11619349"/>
          </a:xfrm>
          <a:prstGeom prst="rect">
            <a:avLst/>
          </a:prstGeom>
        </p:spPr>
      </p:pic>
    </p:spTree>
    <p:extLst>
      <p:ext uri="{BB962C8B-B14F-4D97-AF65-F5344CB8AC3E}">
        <p14:creationId xmlns:p14="http://schemas.microsoft.com/office/powerpoint/2010/main" val="385550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B64C014-482D-8B09-AC4E-67C05E0FA0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940" y="622378"/>
            <a:ext cx="8275321" cy="11702238"/>
          </a:xfrm>
          <a:prstGeom prst="rect">
            <a:avLst/>
          </a:prstGeom>
        </p:spPr>
      </p:pic>
    </p:spTree>
    <p:extLst>
      <p:ext uri="{BB962C8B-B14F-4D97-AF65-F5344CB8AC3E}">
        <p14:creationId xmlns:p14="http://schemas.microsoft.com/office/powerpoint/2010/main" val="3322792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AF6207-37B4-D9DE-2179-F22066524A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926" y="516871"/>
            <a:ext cx="8474612" cy="11984058"/>
          </a:xfrm>
          <a:prstGeom prst="rect">
            <a:avLst/>
          </a:prstGeom>
        </p:spPr>
      </p:pic>
    </p:spTree>
    <p:extLst>
      <p:ext uri="{BB962C8B-B14F-4D97-AF65-F5344CB8AC3E}">
        <p14:creationId xmlns:p14="http://schemas.microsoft.com/office/powerpoint/2010/main" val="126966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C0683CF-9994-FE36-7ADD-383D509A2E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866" y="348081"/>
            <a:ext cx="8470047" cy="11978956"/>
          </a:xfrm>
          <a:prstGeom prst="rect">
            <a:avLst/>
          </a:prstGeom>
        </p:spPr>
      </p:pic>
    </p:spTree>
    <p:extLst>
      <p:ext uri="{BB962C8B-B14F-4D97-AF65-F5344CB8AC3E}">
        <p14:creationId xmlns:p14="http://schemas.microsoft.com/office/powerpoint/2010/main" val="3656713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1805BDC-0F27-AB4C-1A5F-323323539649}"/>
              </a:ext>
            </a:extLst>
          </p:cNvPr>
          <p:cNvSpPr txBox="1"/>
          <p:nvPr/>
        </p:nvSpPr>
        <p:spPr>
          <a:xfrm>
            <a:off x="753406" y="312872"/>
            <a:ext cx="5320823"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3" name="Grafik 2">
            <a:extLst>
              <a:ext uri="{FF2B5EF4-FFF2-40B4-BE49-F238E27FC236}">
                <a16:creationId xmlns:a16="http://schemas.microsoft.com/office/drawing/2014/main" id="{819D7996-B779-D59D-E44E-29E9693594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406" y="651426"/>
            <a:ext cx="8094388" cy="12072542"/>
          </a:xfrm>
          <a:prstGeom prst="rect">
            <a:avLst/>
          </a:prstGeom>
        </p:spPr>
      </p:pic>
    </p:spTree>
    <p:extLst>
      <p:ext uri="{BB962C8B-B14F-4D97-AF65-F5344CB8AC3E}">
        <p14:creationId xmlns:p14="http://schemas.microsoft.com/office/powerpoint/2010/main" val="82681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D29868E-F016-4DE7-B010-7414DB830FB2}"/>
              </a:ext>
            </a:extLst>
          </p:cNvPr>
          <p:cNvSpPr txBox="1"/>
          <p:nvPr/>
        </p:nvSpPr>
        <p:spPr>
          <a:xfrm>
            <a:off x="587828" y="391886"/>
            <a:ext cx="8543471" cy="11701086"/>
          </a:xfrm>
          <a:prstGeom prst="rect">
            <a:avLst/>
          </a:prstGeom>
          <a:noFill/>
        </p:spPr>
        <p:txBody>
          <a:bodyPr wrap="square">
            <a:spAutoFit/>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EGU General Assembly, Vienna, 2024</a:t>
            </a:r>
            <a:endParaRPr lang="de-AT"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Pleistocene / Holocene (P/H) Boundary Oceanic </a:t>
            </a:r>
            <a:r>
              <a:rPr lang="en-US" sz="1800" dirty="0" err="1">
                <a:effectLst/>
                <a:latin typeface="Arial" panose="020B0604020202020204" pitchFamily="34" charset="0"/>
                <a:ea typeface="Calibri" panose="020F0502020204030204" pitchFamily="34" charset="0"/>
                <a:cs typeface="Arial" panose="020B0604020202020204" pitchFamily="34" charset="0"/>
              </a:rPr>
              <a:t>Koefels</a:t>
            </a:r>
            <a:r>
              <a:rPr lang="en-US" sz="1800" dirty="0">
                <a:effectLst/>
                <a:latin typeface="Arial" panose="020B0604020202020204" pitchFamily="34" charset="0"/>
                <a:ea typeface="Calibri" panose="020F0502020204030204" pitchFamily="34" charset="0"/>
                <a:cs typeface="Arial" panose="020B0604020202020204" pitchFamily="34" charset="0"/>
              </a:rPr>
              <a:t>-comet Impact Series Scenario (KISS) of 12.850 </a:t>
            </a:r>
            <a:r>
              <a:rPr lang="en-US" sz="1800" dirty="0" err="1">
                <a:effectLst/>
                <a:latin typeface="Arial" panose="020B0604020202020204" pitchFamily="34" charset="0"/>
                <a:ea typeface="Calibri" panose="020F0502020204030204" pitchFamily="34" charset="0"/>
                <a:cs typeface="Arial" panose="020B0604020202020204" pitchFamily="34" charset="0"/>
              </a:rPr>
              <a:t>yrs</a:t>
            </a:r>
            <a:r>
              <a:rPr lang="en-US" sz="1800" dirty="0">
                <a:effectLst/>
                <a:latin typeface="Arial" panose="020B0604020202020204" pitchFamily="34" charset="0"/>
                <a:ea typeface="Calibri" panose="020F0502020204030204" pitchFamily="34" charset="0"/>
                <a:cs typeface="Arial" panose="020B0604020202020204" pitchFamily="34" charset="0"/>
              </a:rPr>
              <a:t> BP Global-warming Threshold Triad (GTT) - Part IV</a:t>
            </a:r>
            <a:endParaRPr lang="de-AT"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e-AT" sz="1800" dirty="0">
                <a:effectLst/>
                <a:latin typeface="Arial" panose="020B0604020202020204" pitchFamily="34" charset="0"/>
                <a:ea typeface="Calibri" panose="020F0502020204030204" pitchFamily="34" charset="0"/>
                <a:cs typeface="Arial" panose="020B0604020202020204" pitchFamily="34" charset="0"/>
              </a:rPr>
              <a:t>M. </a:t>
            </a:r>
            <a:r>
              <a:rPr lang="de-AT" sz="1800" dirty="0" err="1">
                <a:effectLst/>
                <a:latin typeface="Arial" panose="020B0604020202020204" pitchFamily="34" charset="0"/>
                <a:ea typeface="Calibri" panose="020F0502020204030204" pitchFamily="34" charset="0"/>
                <a:cs typeface="Arial" panose="020B0604020202020204" pitchFamily="34" charset="0"/>
              </a:rPr>
              <a:t>Bujatti-Narbeshuber</a:t>
            </a:r>
            <a:r>
              <a:rPr lang="de-AT" sz="18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de-AT" sz="1800" dirty="0" err="1">
                <a:effectLst/>
                <a:latin typeface="Arial" panose="020B0604020202020204" pitchFamily="34" charset="0"/>
                <a:ea typeface="Calibri" panose="020F0502020204030204" pitchFamily="34" charset="0"/>
                <a:cs typeface="Arial" panose="020B0604020202020204" pitchFamily="34" charset="0"/>
              </a:rPr>
              <a:t>Intradom</a:t>
            </a:r>
            <a:r>
              <a:rPr lang="de-AT" sz="1800" dirty="0">
                <a:effectLst/>
                <a:latin typeface="Arial" panose="020B0604020202020204" pitchFamily="34" charset="0"/>
                <a:ea typeface="Calibri" panose="020F0502020204030204" pitchFamily="34" charset="0"/>
                <a:cs typeface="Arial" panose="020B0604020202020204" pitchFamily="34" charset="0"/>
              </a:rPr>
              <a:t> Beratungsgesellschaft </a:t>
            </a:r>
            <a:r>
              <a:rPr lang="de-AT" sz="1800" dirty="0" err="1">
                <a:effectLst/>
                <a:latin typeface="Arial" panose="020B0604020202020204" pitchFamily="34" charset="0"/>
                <a:ea typeface="Calibri" panose="020F0502020204030204" pitchFamily="34" charset="0"/>
                <a:cs typeface="Arial" panose="020B0604020202020204" pitchFamily="34" charset="0"/>
              </a:rPr>
              <a:t>m.b.H</a:t>
            </a:r>
            <a:r>
              <a:rPr lang="de-AT" sz="1800" dirty="0">
                <a:effectLst/>
                <a:latin typeface="Arial" panose="020B0604020202020204" pitchFamily="34" charset="0"/>
                <a:ea typeface="Calibri" panose="020F0502020204030204" pitchFamily="34" charset="0"/>
                <a:cs typeface="Arial" panose="020B0604020202020204" pitchFamily="34" charset="0"/>
              </a:rPr>
              <a:t>. Wien, Austria (dr.bujatti@gmx.at)</a:t>
            </a:r>
          </a:p>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The scenario of the Pleistocene/Holocene (P/H) boundary is the most obvious, the definitely latest and the most undisputed Real Climate Change-Transition (RCC-T) into the definitely new climate regime of the Holocene.  Climate is always changing, but there are different levels of climate change as illustrated by this latest, very dynamic RCC-T into the “totally new” Holocene aera. It was so aptly named in ancient Greek by Paul Gervais (1850) and this Holocene RCC-Transition at the P/H boundary is both necessary and sufficient, to clearly discern climate change (CC) within a climate regime from the RCC-Transition into a new climate regime.  This is exemplified here by CC between </a:t>
            </a:r>
            <a:r>
              <a:rPr lang="en-US" sz="1800" dirty="0" err="1">
                <a:effectLst/>
                <a:latin typeface="Arial" panose="020B0604020202020204" pitchFamily="34" charset="0"/>
                <a:ea typeface="Calibri" panose="020F0502020204030204" pitchFamily="34" charset="0"/>
                <a:cs typeface="Arial" panose="020B0604020202020204" pitchFamily="34" charset="0"/>
              </a:rPr>
              <a:t>stadials</a:t>
            </a:r>
            <a:r>
              <a:rPr lang="en-US" sz="1800" dirty="0">
                <a:effectLst/>
                <a:latin typeface="Arial" panose="020B0604020202020204" pitchFamily="34" charset="0"/>
                <a:ea typeface="Calibri" panose="020F0502020204030204" pitchFamily="34" charset="0"/>
                <a:cs typeface="Arial" panose="020B0604020202020204" pitchFamily="34" charset="0"/>
              </a:rPr>
              <a:t> and interstadials through critical oscillations in the Pleistocene ice age and then by the RCC-T to the “totally new” Holocene warm-age, a new climate regime with damped oscillations.  After this RCC-Transition this new climate regime is again characterized by climate change but now having the characteristic form of damped climate oscillations.  It also has by common sense and computation a new and fairly predictable characteristic long-term trajectory of the Cosmogenic and Anthropogenic Greenhouse Event (CAGE). The trajectory lies beyond the glaciation threshold causing albedo loss for further global warming and the hot climate prediction. </a:t>
            </a:r>
            <a:endParaRPr lang="de-AT"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To improve this RCC-T predictability the beginning of the Holocene was redefined by shifting it from the end of the Younger Dryas, now seen as boundary condition only, to the initial condition for the Holocene, the start of the RCC-T defining primary event, namely the Pleistocene /Holocene boundary </a:t>
            </a:r>
            <a:r>
              <a:rPr lang="en-US" sz="1800" dirty="0" err="1">
                <a:effectLst/>
                <a:latin typeface="Arial" panose="020B0604020202020204" pitchFamily="34" charset="0"/>
                <a:ea typeface="Calibri" panose="020F0502020204030204" pitchFamily="34" charset="0"/>
                <a:cs typeface="Arial" panose="020B0604020202020204" pitchFamily="34" charset="0"/>
              </a:rPr>
              <a:t>Koefels</a:t>
            </a:r>
            <a:r>
              <a:rPr lang="en-US" sz="1800" dirty="0">
                <a:effectLst/>
                <a:latin typeface="Arial" panose="020B0604020202020204" pitchFamily="34" charset="0"/>
                <a:ea typeface="Calibri" panose="020F0502020204030204" pitchFamily="34" charset="0"/>
                <a:cs typeface="Arial" panose="020B0604020202020204" pitchFamily="34" charset="0"/>
              </a:rPr>
              <a:t>-comet Impact Series Scenario (KISS) of multiple oceanic-water and continental-glacier-ice impacts (</a:t>
            </a:r>
            <a:r>
              <a:rPr lang="en-US" sz="1800" dirty="0" err="1">
                <a:effectLst/>
                <a:latin typeface="Arial" panose="020B0604020202020204" pitchFamily="34" charset="0"/>
                <a:ea typeface="Calibri" panose="020F0502020204030204" pitchFamily="34" charset="0"/>
                <a:cs typeface="Arial" panose="020B0604020202020204" pitchFamily="34" charset="0"/>
              </a:rPr>
              <a:t>Bujatti-Narbeshuber</a:t>
            </a:r>
            <a:r>
              <a:rPr lang="en-US" sz="1800" dirty="0">
                <a:effectLst/>
                <a:latin typeface="Arial" panose="020B0604020202020204" pitchFamily="34" charset="0"/>
                <a:ea typeface="Calibri" panose="020F0502020204030204" pitchFamily="34" charset="0"/>
                <a:cs typeface="Arial" panose="020B0604020202020204" pitchFamily="34" charset="0"/>
              </a:rPr>
              <a:t>, 1995(1996). </a:t>
            </a:r>
            <a:endParaRPr lang="de-AT"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KISS is now seen as the primary event, initiating the secondary global warming characteristic of the Holocene, by removing the mid-Atlantic geomorphological threshold of the AMOC for equatorial heat and by raising stratospheric cooling through overheated water steam plumes and through water as greenhouse gas, all three  lifting the long term climate regime beyond the glaciation threshold and thus solving the energy paradox, with the necessary, equally dramatic Younger Dryas cooling as (tertiary) oscillation, a feedback necessity in this process (</a:t>
            </a:r>
            <a:r>
              <a:rPr lang="en-US" sz="1800" dirty="0" err="1">
                <a:effectLst/>
                <a:latin typeface="Arial" panose="020B0604020202020204" pitchFamily="34" charset="0"/>
                <a:ea typeface="Calibri" panose="020F0502020204030204" pitchFamily="34" charset="0"/>
                <a:cs typeface="Arial" panose="020B0604020202020204" pitchFamily="34" charset="0"/>
              </a:rPr>
              <a:t>Bujatti-Narbeshuber</a:t>
            </a:r>
            <a:r>
              <a:rPr lang="en-US" sz="1800" dirty="0">
                <a:effectLst/>
                <a:latin typeface="Arial" panose="020B0604020202020204" pitchFamily="34" charset="0"/>
                <a:ea typeface="Calibri" panose="020F0502020204030204" pitchFamily="34" charset="0"/>
                <a:cs typeface="Arial" panose="020B0604020202020204" pitchFamily="34" charset="0"/>
              </a:rPr>
              <a:t>, 2023).</a:t>
            </a:r>
            <a:endParaRPr lang="de-AT"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2723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67AC5B3-91F9-CCA0-6CBD-17FBF9FD6F22}"/>
              </a:ext>
            </a:extLst>
          </p:cNvPr>
          <p:cNvSpPr txBox="1"/>
          <p:nvPr/>
        </p:nvSpPr>
        <p:spPr>
          <a:xfrm>
            <a:off x="753406" y="312872"/>
            <a:ext cx="5320823"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2AB7D411-82D6-2167-AA2B-CBE7E7E8B1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3851" y="861060"/>
            <a:ext cx="8073498" cy="12041386"/>
          </a:xfrm>
          <a:prstGeom prst="rect">
            <a:avLst/>
          </a:prstGeom>
        </p:spPr>
      </p:pic>
    </p:spTree>
    <p:extLst>
      <p:ext uri="{BB962C8B-B14F-4D97-AF65-F5344CB8AC3E}">
        <p14:creationId xmlns:p14="http://schemas.microsoft.com/office/powerpoint/2010/main" val="1394011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EB9BCFC-15A9-0497-4CDC-FC54BE7C585F}"/>
              </a:ext>
            </a:extLst>
          </p:cNvPr>
          <p:cNvSpPr txBox="1"/>
          <p:nvPr/>
        </p:nvSpPr>
        <p:spPr>
          <a:xfrm>
            <a:off x="753406" y="312872"/>
            <a:ext cx="5320823"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8687F132-3457-74D2-AB3A-BD0ECD8910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951" y="2040198"/>
            <a:ext cx="8624535" cy="9205649"/>
          </a:xfrm>
          <a:prstGeom prst="rect">
            <a:avLst/>
          </a:prstGeom>
        </p:spPr>
      </p:pic>
    </p:spTree>
    <p:extLst>
      <p:ext uri="{BB962C8B-B14F-4D97-AF65-F5344CB8AC3E}">
        <p14:creationId xmlns:p14="http://schemas.microsoft.com/office/powerpoint/2010/main" val="2533453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52AED3F-D8C3-F94B-EE4C-00596E2072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6311" y="1152151"/>
            <a:ext cx="7617191" cy="10773743"/>
          </a:xfrm>
          <a:prstGeom prst="rect">
            <a:avLst/>
          </a:prstGeom>
        </p:spPr>
      </p:pic>
      <p:sp>
        <p:nvSpPr>
          <p:cNvPr id="6" name="Textfeld 5">
            <a:extLst>
              <a:ext uri="{FF2B5EF4-FFF2-40B4-BE49-F238E27FC236}">
                <a16:creationId xmlns:a16="http://schemas.microsoft.com/office/drawing/2014/main" id="{5D318D84-D2CC-9C74-E9D3-CB3631FB7F9D}"/>
              </a:ext>
            </a:extLst>
          </p:cNvPr>
          <p:cNvSpPr txBox="1"/>
          <p:nvPr/>
        </p:nvSpPr>
        <p:spPr>
          <a:xfrm>
            <a:off x="562590" y="12091635"/>
            <a:ext cx="8957760" cy="461793"/>
          </a:xfrm>
          <a:prstGeom prst="rect">
            <a:avLst/>
          </a:prstGeom>
          <a:noFill/>
        </p:spPr>
        <p:txBody>
          <a:bodyPr wrap="square" rtlCol="0">
            <a:spAutoFit/>
          </a:bodyPr>
          <a:lstStyle/>
          <a:p>
            <a:r>
              <a:rPr lang="de-AT" sz="2401" dirty="0">
                <a:latin typeface="Arial" panose="020B0604020202020204" pitchFamily="34" charset="0"/>
                <a:cs typeface="Arial" panose="020B0604020202020204" pitchFamily="34" charset="0"/>
              </a:rPr>
              <a:t>Luise </a:t>
            </a:r>
            <a:r>
              <a:rPr lang="de-AT" sz="2401" dirty="0" err="1">
                <a:latin typeface="Arial" panose="020B0604020202020204" pitchFamily="34" charset="0"/>
                <a:cs typeface="Arial" panose="020B0604020202020204" pitchFamily="34" charset="0"/>
              </a:rPr>
              <a:t>Bodri</a:t>
            </a:r>
            <a:r>
              <a:rPr lang="de-AT" sz="2401" dirty="0">
                <a:latin typeface="Arial" panose="020B0604020202020204" pitchFamily="34" charset="0"/>
                <a:cs typeface="Arial" panose="020B0604020202020204" pitchFamily="34" charset="0"/>
              </a:rPr>
              <a:t> and Vladimir Cermak, </a:t>
            </a:r>
            <a:r>
              <a:rPr lang="de-AT" sz="2401" dirty="0" err="1">
                <a:latin typeface="Arial" panose="020B0604020202020204" pitchFamily="34" charset="0"/>
                <a:cs typeface="Arial" panose="020B0604020202020204" pitchFamily="34" charset="0"/>
              </a:rPr>
              <a:t>Borehole</a:t>
            </a:r>
            <a:r>
              <a:rPr lang="de-AT" sz="2401" dirty="0">
                <a:latin typeface="Arial" panose="020B0604020202020204" pitchFamily="34" charset="0"/>
                <a:cs typeface="Arial" panose="020B0604020202020204" pitchFamily="34" charset="0"/>
              </a:rPr>
              <a:t> </a:t>
            </a:r>
            <a:r>
              <a:rPr lang="de-AT" sz="2401" dirty="0" err="1">
                <a:latin typeface="Arial" panose="020B0604020202020204" pitchFamily="34" charset="0"/>
                <a:cs typeface="Arial" panose="020B0604020202020204" pitchFamily="34" charset="0"/>
              </a:rPr>
              <a:t>Climatology</a:t>
            </a:r>
            <a:r>
              <a:rPr lang="de-AT" sz="2401" dirty="0">
                <a:latin typeface="Arial" panose="020B0604020202020204" pitchFamily="34" charset="0"/>
                <a:cs typeface="Arial" panose="020B0604020202020204" pitchFamily="34" charset="0"/>
              </a:rPr>
              <a:t>, 2007</a:t>
            </a:r>
          </a:p>
        </p:txBody>
      </p:sp>
      <p:sp>
        <p:nvSpPr>
          <p:cNvPr id="9" name="Textfeld 8">
            <a:extLst>
              <a:ext uri="{FF2B5EF4-FFF2-40B4-BE49-F238E27FC236}">
                <a16:creationId xmlns:a16="http://schemas.microsoft.com/office/drawing/2014/main" id="{34567A0F-4B6F-B167-ADBA-0CF7F561FF97}"/>
              </a:ext>
            </a:extLst>
          </p:cNvPr>
          <p:cNvSpPr txBox="1"/>
          <p:nvPr/>
        </p:nvSpPr>
        <p:spPr>
          <a:xfrm>
            <a:off x="992004" y="354115"/>
            <a:ext cx="5311171"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
        <p:nvSpPr>
          <p:cNvPr id="2" name="Textfeld 1">
            <a:extLst>
              <a:ext uri="{FF2B5EF4-FFF2-40B4-BE49-F238E27FC236}">
                <a16:creationId xmlns:a16="http://schemas.microsoft.com/office/drawing/2014/main" id="{9923A28A-5855-41E6-9DFE-D96CD5DDD7A8}"/>
              </a:ext>
            </a:extLst>
          </p:cNvPr>
          <p:cNvSpPr txBox="1"/>
          <p:nvPr/>
        </p:nvSpPr>
        <p:spPr>
          <a:xfrm rot="5400000">
            <a:off x="7219507" y="3657600"/>
            <a:ext cx="304892" cy="369332"/>
          </a:xfrm>
          <a:prstGeom prst="rect">
            <a:avLst/>
          </a:prstGeom>
          <a:solidFill>
            <a:schemeClr val="bg1"/>
          </a:solidFill>
        </p:spPr>
        <p:txBody>
          <a:bodyPr wrap="none" rtlCol="0">
            <a:spAutoFit/>
          </a:bodyPr>
          <a:lstStyle/>
          <a:p>
            <a:r>
              <a:rPr lang="de-AT" dirty="0"/>
              <a:t>X</a:t>
            </a:r>
          </a:p>
        </p:txBody>
      </p:sp>
      <p:sp>
        <p:nvSpPr>
          <p:cNvPr id="3" name="Rechteck 2">
            <a:extLst>
              <a:ext uri="{FF2B5EF4-FFF2-40B4-BE49-F238E27FC236}">
                <a16:creationId xmlns:a16="http://schemas.microsoft.com/office/drawing/2014/main" id="{649878D8-660C-42E5-A343-45AB58F8B4FD}"/>
              </a:ext>
            </a:extLst>
          </p:cNvPr>
          <p:cNvSpPr/>
          <p:nvPr/>
        </p:nvSpPr>
        <p:spPr>
          <a:xfrm>
            <a:off x="6743700" y="3661245"/>
            <a:ext cx="369332" cy="3048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303411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334192D8-FC2B-4C3A-A68F-974EB359054A}"/>
              </a:ext>
            </a:extLst>
          </p:cNvPr>
          <p:cNvGrpSpPr/>
          <p:nvPr/>
        </p:nvGrpSpPr>
        <p:grpSpPr>
          <a:xfrm>
            <a:off x="-1" y="2820454"/>
            <a:ext cx="10981167" cy="5174683"/>
            <a:chOff x="423555" y="3195593"/>
            <a:chExt cx="9150710" cy="4312112"/>
          </a:xfrm>
        </p:grpSpPr>
        <p:pic>
          <p:nvPicPr>
            <p:cNvPr id="5" name="Grafik 4">
              <a:extLst>
                <a:ext uri="{FF2B5EF4-FFF2-40B4-BE49-F238E27FC236}">
                  <a16:creationId xmlns:a16="http://schemas.microsoft.com/office/drawing/2014/main" id="{D7802FD8-2ED6-C440-C4AE-87F0138AD5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555" y="3195593"/>
              <a:ext cx="8948622" cy="3568622"/>
            </a:xfrm>
            <a:prstGeom prst="rect">
              <a:avLst/>
            </a:prstGeom>
          </p:spPr>
        </p:pic>
        <p:sp>
          <p:nvSpPr>
            <p:cNvPr id="2" name="Rechteck 1">
              <a:extLst>
                <a:ext uri="{FF2B5EF4-FFF2-40B4-BE49-F238E27FC236}">
                  <a16:creationId xmlns:a16="http://schemas.microsoft.com/office/drawing/2014/main" id="{8BA029A9-5740-403D-8492-123955D10E09}"/>
                </a:ext>
              </a:extLst>
            </p:cNvPr>
            <p:cNvSpPr/>
            <p:nvPr/>
          </p:nvSpPr>
          <p:spPr>
            <a:xfrm>
              <a:off x="613611" y="4668253"/>
              <a:ext cx="3007894" cy="348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Rechteck 3">
              <a:extLst>
                <a:ext uri="{FF2B5EF4-FFF2-40B4-BE49-F238E27FC236}">
                  <a16:creationId xmlns:a16="http://schemas.microsoft.com/office/drawing/2014/main" id="{A7AD7FA1-D8B4-420F-86F7-079B1501E1E2}"/>
                </a:ext>
              </a:extLst>
            </p:cNvPr>
            <p:cNvSpPr/>
            <p:nvPr/>
          </p:nvSpPr>
          <p:spPr>
            <a:xfrm>
              <a:off x="423555" y="4439653"/>
              <a:ext cx="8754090"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5">
              <a:extLst>
                <a:ext uri="{FF2B5EF4-FFF2-40B4-BE49-F238E27FC236}">
                  <a16:creationId xmlns:a16="http://schemas.microsoft.com/office/drawing/2014/main" id="{DE2FEE9C-E23E-4781-8A08-65874B430D01}"/>
                </a:ext>
              </a:extLst>
            </p:cNvPr>
            <p:cNvSpPr/>
            <p:nvPr/>
          </p:nvSpPr>
          <p:spPr>
            <a:xfrm>
              <a:off x="4307305" y="4138863"/>
              <a:ext cx="4776537" cy="52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a:extLst>
                <a:ext uri="{FF2B5EF4-FFF2-40B4-BE49-F238E27FC236}">
                  <a16:creationId xmlns:a16="http://schemas.microsoft.com/office/drawing/2014/main" id="{736B6035-E378-4B79-98D9-FDC0DE2EE027}"/>
                </a:ext>
              </a:extLst>
            </p:cNvPr>
            <p:cNvSpPr/>
            <p:nvPr/>
          </p:nvSpPr>
          <p:spPr>
            <a:xfrm>
              <a:off x="423555" y="6665495"/>
              <a:ext cx="8948622" cy="842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a:extLst>
                <a:ext uri="{FF2B5EF4-FFF2-40B4-BE49-F238E27FC236}">
                  <a16:creationId xmlns:a16="http://schemas.microsoft.com/office/drawing/2014/main" id="{15CB6D73-AE44-4D75-B344-B088DB67DDB0}"/>
                </a:ext>
              </a:extLst>
            </p:cNvPr>
            <p:cNvSpPr/>
            <p:nvPr/>
          </p:nvSpPr>
          <p:spPr>
            <a:xfrm>
              <a:off x="3633537" y="4812629"/>
              <a:ext cx="5940728" cy="348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A953AD1C-D87A-4ADD-B8D5-D2E5558C02BD}"/>
                </a:ext>
              </a:extLst>
            </p:cNvPr>
            <p:cNvSpPr/>
            <p:nvPr/>
          </p:nvSpPr>
          <p:spPr>
            <a:xfrm>
              <a:off x="8377518" y="4901453"/>
              <a:ext cx="990183" cy="894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3616920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FFD035F-615D-41AB-58F7-B49B67037DAC}"/>
              </a:ext>
            </a:extLst>
          </p:cNvPr>
          <p:cNvSpPr txBox="1"/>
          <p:nvPr/>
        </p:nvSpPr>
        <p:spPr>
          <a:xfrm>
            <a:off x="1600207" y="12346458"/>
            <a:ext cx="2620723" cy="283924"/>
          </a:xfrm>
          <a:prstGeom prst="rect">
            <a:avLst/>
          </a:prstGeom>
          <a:noFill/>
        </p:spPr>
        <p:txBody>
          <a:bodyPr wrap="square" rtlCol="0">
            <a:spAutoFit/>
          </a:bodyPr>
          <a:lstStyle/>
          <a:p>
            <a:r>
              <a:rPr lang="de-AT" sz="1245" dirty="0">
                <a:latin typeface="Arial" panose="020B0604020202020204" pitchFamily="34" charset="0"/>
                <a:cs typeface="Arial" panose="020B0604020202020204" pitchFamily="34" charset="0"/>
              </a:rPr>
              <a:t>Rotation </a:t>
            </a:r>
            <a:r>
              <a:rPr lang="de-AT" sz="1245" dirty="0" err="1">
                <a:latin typeface="Arial" panose="020B0604020202020204" pitchFamily="34" charset="0"/>
                <a:cs typeface="Arial" panose="020B0604020202020204" pitchFamily="34" charset="0"/>
              </a:rPr>
              <a:t>by</a:t>
            </a:r>
            <a:r>
              <a:rPr lang="de-AT" sz="1245" dirty="0">
                <a:latin typeface="Arial" panose="020B0604020202020204" pitchFamily="34" charset="0"/>
                <a:cs typeface="Arial" panose="020B0604020202020204" pitchFamily="34" charset="0"/>
              </a:rPr>
              <a:t> 90° </a:t>
            </a:r>
            <a:r>
              <a:rPr lang="de-AT" sz="1245" dirty="0" err="1">
                <a:latin typeface="Arial" panose="020B0604020202020204" pitchFamily="34" charset="0"/>
                <a:cs typeface="Arial" panose="020B0604020202020204" pitchFamily="34" charset="0"/>
              </a:rPr>
              <a:t>from</a:t>
            </a:r>
            <a:r>
              <a:rPr lang="de-AT" sz="1245" dirty="0">
                <a:latin typeface="Arial" panose="020B0604020202020204" pitchFamily="34" charset="0"/>
                <a:cs typeface="Arial" panose="020B0604020202020204" pitchFamily="34" charset="0"/>
              </a:rPr>
              <a:t>: West = Up</a:t>
            </a:r>
          </a:p>
        </p:txBody>
      </p:sp>
      <p:sp>
        <p:nvSpPr>
          <p:cNvPr id="6" name="Textfeld 5">
            <a:extLst>
              <a:ext uri="{FF2B5EF4-FFF2-40B4-BE49-F238E27FC236}">
                <a16:creationId xmlns:a16="http://schemas.microsoft.com/office/drawing/2014/main" id="{C6035E33-2ABF-2D98-89F1-A90B3D93F966}"/>
              </a:ext>
            </a:extLst>
          </p:cNvPr>
          <p:cNvSpPr txBox="1"/>
          <p:nvPr/>
        </p:nvSpPr>
        <p:spPr>
          <a:xfrm>
            <a:off x="1600200" y="11748108"/>
            <a:ext cx="3839834" cy="475515"/>
          </a:xfrm>
          <a:prstGeom prst="rect">
            <a:avLst/>
          </a:prstGeom>
          <a:noFill/>
        </p:spPr>
        <p:txBody>
          <a:bodyPr wrap="none" rtlCol="0">
            <a:spAutoFit/>
          </a:bodyPr>
          <a:lstStyle/>
          <a:p>
            <a:r>
              <a:rPr lang="de-AT" sz="1245" b="1" dirty="0">
                <a:latin typeface="Arial" panose="020B0604020202020204" pitchFamily="34" charset="0"/>
                <a:cs typeface="Arial" panose="020B0604020202020204" pitchFamily="34" charset="0"/>
              </a:rPr>
              <a:t>ALTAMIRA PHOTO</a:t>
            </a:r>
          </a:p>
          <a:p>
            <a:r>
              <a:rPr lang="de-AT" sz="1245" dirty="0">
                <a:latin typeface="Arial" panose="020B0604020202020204" pitchFamily="34" charset="0"/>
                <a:cs typeface="Arial" panose="020B0604020202020204" pitchFamily="34" charset="0"/>
              </a:rPr>
              <a:t>In Denis </a:t>
            </a:r>
            <a:r>
              <a:rPr lang="de-AT" sz="1245" dirty="0" err="1">
                <a:latin typeface="Arial" panose="020B0604020202020204" pitchFamily="34" charset="0"/>
                <a:cs typeface="Arial" panose="020B0604020202020204" pitchFamily="34" charset="0"/>
              </a:rPr>
              <a:t>Vialou</a:t>
            </a:r>
            <a:r>
              <a:rPr lang="de-AT" sz="1245" dirty="0">
                <a:latin typeface="Arial" panose="020B0604020202020204" pitchFamily="34" charset="0"/>
                <a:cs typeface="Arial" panose="020B0604020202020204" pitchFamily="34" charset="0"/>
              </a:rPr>
              <a:t>, Frühzeit des Menschen, Beck 1992</a:t>
            </a:r>
          </a:p>
        </p:txBody>
      </p:sp>
      <p:pic>
        <p:nvPicPr>
          <p:cNvPr id="8" name="Grafik 7">
            <a:extLst>
              <a:ext uri="{FF2B5EF4-FFF2-40B4-BE49-F238E27FC236}">
                <a16:creationId xmlns:a16="http://schemas.microsoft.com/office/drawing/2014/main" id="{E104956F-D14F-1444-BEAF-EDF8D92707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1371011"/>
            <a:ext cx="6400800" cy="10059579"/>
          </a:xfrm>
          <a:prstGeom prst="rect">
            <a:avLst/>
          </a:prstGeom>
        </p:spPr>
      </p:pic>
      <p:sp>
        <p:nvSpPr>
          <p:cNvPr id="7" name="Textfeld 6">
            <a:extLst>
              <a:ext uri="{FF2B5EF4-FFF2-40B4-BE49-F238E27FC236}">
                <a16:creationId xmlns:a16="http://schemas.microsoft.com/office/drawing/2014/main" id="{872F75EC-CE5F-6D35-6F0B-A8F0C3B417A3}"/>
              </a:ext>
            </a:extLst>
          </p:cNvPr>
          <p:cNvSpPr txBox="1"/>
          <p:nvPr/>
        </p:nvSpPr>
        <p:spPr>
          <a:xfrm>
            <a:off x="1600200" y="577977"/>
            <a:ext cx="5159829"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103160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677A6DA-0E6C-3FF6-2BC3-E5694EEFC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338705"/>
            <a:ext cx="6400800" cy="11877510"/>
          </a:xfrm>
          <a:prstGeom prst="rect">
            <a:avLst/>
          </a:prstGeom>
        </p:spPr>
      </p:pic>
      <p:sp>
        <p:nvSpPr>
          <p:cNvPr id="5" name="Textfeld 4">
            <a:extLst>
              <a:ext uri="{FF2B5EF4-FFF2-40B4-BE49-F238E27FC236}">
                <a16:creationId xmlns:a16="http://schemas.microsoft.com/office/drawing/2014/main" id="{1B1DFBA2-B05B-914D-95CD-D2FB882FD197}"/>
              </a:ext>
            </a:extLst>
          </p:cNvPr>
          <p:cNvSpPr txBox="1"/>
          <p:nvPr/>
        </p:nvSpPr>
        <p:spPr>
          <a:xfrm>
            <a:off x="1600200" y="585385"/>
            <a:ext cx="3759614" cy="1077218"/>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18.850 BP, </a:t>
            </a:r>
            <a:r>
              <a:rPr lang="de-AT" sz="1600" b="1" dirty="0">
                <a:latin typeface="Arial" panose="020B0604020202020204" pitchFamily="34" charset="0"/>
                <a:cs typeface="Arial" panose="020B0604020202020204" pitchFamily="34" charset="0"/>
              </a:rPr>
              <a:t>ALTAMIRA</a:t>
            </a:r>
          </a:p>
          <a:p>
            <a:r>
              <a:rPr lang="de-AT" sz="1600" dirty="0">
                <a:latin typeface="Arial" panose="020B0604020202020204" pitchFamily="34" charset="0"/>
                <a:cs typeface="Arial" panose="020B0604020202020204" pitchFamily="34" charset="0"/>
              </a:rPr>
              <a:t>Rotation </a:t>
            </a:r>
            <a:r>
              <a:rPr lang="de-AT" sz="1600" dirty="0" err="1">
                <a:latin typeface="Arial" panose="020B0604020202020204" pitchFamily="34" charset="0"/>
                <a:cs typeface="Arial" panose="020B0604020202020204" pitchFamily="34" charset="0"/>
              </a:rPr>
              <a:t>by</a:t>
            </a:r>
            <a:r>
              <a:rPr lang="de-AT" sz="1600" dirty="0">
                <a:latin typeface="Arial" panose="020B0604020202020204" pitchFamily="34" charset="0"/>
                <a:cs typeface="Arial" panose="020B0604020202020204" pitchFamily="34" charset="0"/>
              </a:rPr>
              <a:t> 90°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West = Up</a:t>
            </a: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162153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7FA869-FF2A-FC89-A1DD-36F7E884A1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670018"/>
            <a:ext cx="6400800" cy="11461565"/>
          </a:xfrm>
          <a:prstGeom prst="rect">
            <a:avLst/>
          </a:prstGeom>
        </p:spPr>
      </p:pic>
      <p:sp>
        <p:nvSpPr>
          <p:cNvPr id="7" name="Textfeld 6">
            <a:extLst>
              <a:ext uri="{FF2B5EF4-FFF2-40B4-BE49-F238E27FC236}">
                <a16:creationId xmlns:a16="http://schemas.microsoft.com/office/drawing/2014/main" id="{0A8FD409-E81B-E21C-27BD-2B9487D4C2F5}"/>
              </a:ext>
            </a:extLst>
          </p:cNvPr>
          <p:cNvSpPr txBox="1"/>
          <p:nvPr/>
        </p:nvSpPr>
        <p:spPr>
          <a:xfrm>
            <a:off x="1715726" y="347172"/>
            <a:ext cx="4322711" cy="1077218"/>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18.850 BP, </a:t>
            </a:r>
            <a:r>
              <a:rPr lang="de-AT" sz="1600" b="1" dirty="0">
                <a:latin typeface="Arial" panose="020B0604020202020204" pitchFamily="34" charset="0"/>
                <a:cs typeface="Arial" panose="020B0604020202020204" pitchFamily="34" charset="0"/>
              </a:rPr>
              <a:t>ALTAMIRA</a:t>
            </a:r>
          </a:p>
          <a:p>
            <a:r>
              <a:rPr lang="de-AT" sz="1600" dirty="0">
                <a:latin typeface="Arial" panose="020B0604020202020204" pitchFamily="34" charset="0"/>
                <a:cs typeface="Arial" panose="020B0604020202020204" pitchFamily="34" charset="0"/>
              </a:rPr>
              <a:t>Rotation </a:t>
            </a:r>
            <a:r>
              <a:rPr lang="de-AT" sz="1600" dirty="0" err="1">
                <a:latin typeface="Arial" panose="020B0604020202020204" pitchFamily="34" charset="0"/>
                <a:cs typeface="Arial" panose="020B0604020202020204" pitchFamily="34" charset="0"/>
              </a:rPr>
              <a:t>by</a:t>
            </a:r>
            <a:r>
              <a:rPr lang="de-AT" sz="1600" dirty="0">
                <a:latin typeface="Arial" panose="020B0604020202020204" pitchFamily="34" charset="0"/>
                <a:cs typeface="Arial" panose="020B0604020202020204" pitchFamily="34" charset="0"/>
              </a:rPr>
              <a:t> 90°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West = Up</a:t>
            </a: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710116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F4063CF-741E-0AD8-5484-3DC1AA3AF2FE}"/>
              </a:ext>
            </a:extLst>
          </p:cNvPr>
          <p:cNvSpPr txBox="1"/>
          <p:nvPr/>
        </p:nvSpPr>
        <p:spPr>
          <a:xfrm>
            <a:off x="736010" y="869686"/>
            <a:ext cx="8538619" cy="1569660"/>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r>
              <a:rPr lang="de-AT" sz="1600" dirty="0" err="1">
                <a:latin typeface="Arial" panose="020B0604020202020204" pitchFamily="34" charset="0"/>
                <a:cs typeface="Arial" panose="020B0604020202020204" pitchFamily="34" charset="0"/>
              </a:rPr>
              <a:t>Adapted</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Didier </a:t>
            </a:r>
            <a:r>
              <a:rPr lang="de-AT" sz="1600" dirty="0" err="1">
                <a:latin typeface="Arial" panose="020B0604020202020204" pitchFamily="34" charset="0"/>
                <a:cs typeface="Arial" panose="020B0604020202020204" pitchFamily="34" charset="0"/>
              </a:rPr>
              <a:t>Pallard</a:t>
            </a:r>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The Timing </a:t>
            </a:r>
            <a:r>
              <a:rPr lang="de-AT" sz="1600" dirty="0" err="1">
                <a:latin typeface="Arial" panose="020B0604020202020204" pitchFamily="34" charset="0"/>
                <a:cs typeface="Arial" panose="020B0604020202020204" pitchFamily="34" charset="0"/>
              </a:rPr>
              <a:t>of</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Pleistocene</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glaciations</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a simple multiple-</a:t>
            </a:r>
            <a:r>
              <a:rPr lang="de-AT" sz="1600" dirty="0" err="1">
                <a:latin typeface="Arial" panose="020B0604020202020204" pitchFamily="34" charset="0"/>
                <a:cs typeface="Arial" panose="020B0604020202020204" pitchFamily="34" charset="0"/>
              </a:rPr>
              <a:t>state</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climate</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model</a:t>
            </a:r>
            <a:r>
              <a:rPr lang="de-AT" sz="1600" dirty="0">
                <a:latin typeface="Arial" panose="020B0604020202020204" pitchFamily="34" charset="0"/>
                <a:cs typeface="Arial" panose="020B0604020202020204" pitchFamily="34" charset="0"/>
              </a:rPr>
              <a:t>.</a:t>
            </a:r>
          </a:p>
          <a:p>
            <a:r>
              <a:rPr lang="de-AT" sz="1600" dirty="0">
                <a:latin typeface="Arial" panose="020B0604020202020204" pitchFamily="34" charset="0"/>
                <a:cs typeface="Arial" panose="020B0604020202020204" pitchFamily="34" charset="0"/>
              </a:rPr>
              <a:t>Nature Volume 391, P. 378 – 381 and </a:t>
            </a:r>
          </a:p>
          <a:p>
            <a:r>
              <a:rPr lang="de-AT" sz="1600" dirty="0">
                <a:latin typeface="Arial" panose="020B0604020202020204" pitchFamily="34" charset="0"/>
                <a:cs typeface="Arial" panose="020B0604020202020204" pitchFamily="34" charset="0"/>
              </a:rPr>
              <a:t>Louise </a:t>
            </a:r>
            <a:r>
              <a:rPr lang="de-AT" sz="1600" dirty="0" err="1">
                <a:latin typeface="Arial" panose="020B0604020202020204" pitchFamily="34" charset="0"/>
                <a:cs typeface="Arial" panose="020B0604020202020204" pitchFamily="34" charset="0"/>
              </a:rPr>
              <a:t>Bodri</a:t>
            </a:r>
            <a:r>
              <a:rPr lang="de-AT" sz="1600" dirty="0">
                <a:latin typeface="Arial" panose="020B0604020202020204" pitchFamily="34" charset="0"/>
                <a:cs typeface="Arial" panose="020B0604020202020204" pitchFamily="34" charset="0"/>
              </a:rPr>
              <a:t> and Vladimir Cermak, </a:t>
            </a:r>
            <a:r>
              <a:rPr lang="de-AT" sz="1600" dirty="0" err="1">
                <a:latin typeface="Arial" panose="020B0604020202020204" pitchFamily="34" charset="0"/>
                <a:cs typeface="Arial" panose="020B0604020202020204" pitchFamily="34" charset="0"/>
              </a:rPr>
              <a:t>Borehole</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Climatology</a:t>
            </a:r>
            <a:r>
              <a:rPr lang="de-AT" sz="1600" dirty="0">
                <a:latin typeface="Arial" panose="020B0604020202020204" pitchFamily="34" charset="0"/>
                <a:cs typeface="Arial" panose="020B0604020202020204" pitchFamily="34" charset="0"/>
              </a:rPr>
              <a:t>, 2007</a:t>
            </a:r>
          </a:p>
        </p:txBody>
      </p:sp>
      <p:pic>
        <p:nvPicPr>
          <p:cNvPr id="3" name="Grafik 2">
            <a:extLst>
              <a:ext uri="{FF2B5EF4-FFF2-40B4-BE49-F238E27FC236}">
                <a16:creationId xmlns:a16="http://schemas.microsoft.com/office/drawing/2014/main" id="{E0E811EE-13F1-1E66-B5D9-70B2704CD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446584"/>
            <a:ext cx="9601200" cy="5908431"/>
          </a:xfrm>
          <a:prstGeom prst="rect">
            <a:avLst/>
          </a:prstGeom>
        </p:spPr>
      </p:pic>
      <p:sp>
        <p:nvSpPr>
          <p:cNvPr id="5" name="Textfeld 4">
            <a:extLst>
              <a:ext uri="{FF2B5EF4-FFF2-40B4-BE49-F238E27FC236}">
                <a16:creationId xmlns:a16="http://schemas.microsoft.com/office/drawing/2014/main" id="{B436D329-94D9-EF82-98F9-47A33A83D72C}"/>
              </a:ext>
            </a:extLst>
          </p:cNvPr>
          <p:cNvSpPr txBox="1"/>
          <p:nvPr/>
        </p:nvSpPr>
        <p:spPr>
          <a:xfrm>
            <a:off x="544285" y="10036628"/>
            <a:ext cx="8632371" cy="830997"/>
          </a:xfrm>
          <a:prstGeom prst="rect">
            <a:avLst/>
          </a:prstGeom>
          <a:noFill/>
        </p:spPr>
        <p:txBody>
          <a:bodyPr wrap="square" rtlCol="0">
            <a:spAutoFit/>
          </a:bodyPr>
          <a:lstStyle/>
          <a:p>
            <a:r>
              <a:rPr lang="de-AT" sz="2400" b="1" dirty="0"/>
              <a:t>TPW -  GEO - LSE Isochrone = True Polar </a:t>
            </a:r>
            <a:r>
              <a:rPr lang="de-AT" sz="2400" b="1" dirty="0" err="1"/>
              <a:t>Wander</a:t>
            </a:r>
            <a:r>
              <a:rPr lang="de-AT" sz="2400" b="1" dirty="0"/>
              <a:t> – </a:t>
            </a:r>
            <a:r>
              <a:rPr lang="de-AT" sz="2400" b="1" dirty="0" err="1"/>
              <a:t>Gotthenberg</a:t>
            </a:r>
            <a:r>
              <a:rPr lang="de-AT" sz="2400" b="1" dirty="0"/>
              <a:t> </a:t>
            </a:r>
            <a:r>
              <a:rPr lang="de-AT" sz="2400" b="1" dirty="0" err="1"/>
              <a:t>Excursion</a:t>
            </a:r>
            <a:r>
              <a:rPr lang="de-AT" sz="2400" b="1" dirty="0"/>
              <a:t> Onset – Laacher See Event – Isochrone 13.050 B.P.</a:t>
            </a:r>
          </a:p>
        </p:txBody>
      </p:sp>
    </p:spTree>
    <p:extLst>
      <p:ext uri="{BB962C8B-B14F-4D97-AF65-F5344CB8AC3E}">
        <p14:creationId xmlns:p14="http://schemas.microsoft.com/office/powerpoint/2010/main" val="3665386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0DA305F-D03D-7E5B-96A8-7468FF8DF1A8}"/>
              </a:ext>
            </a:extLst>
          </p:cNvPr>
          <p:cNvSpPr txBox="1"/>
          <p:nvPr/>
        </p:nvSpPr>
        <p:spPr>
          <a:xfrm>
            <a:off x="272762" y="412488"/>
            <a:ext cx="8011266" cy="1323439"/>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r>
              <a:rPr lang="de-AT" sz="1600" dirty="0" err="1">
                <a:latin typeface="Arial" panose="020B0604020202020204" pitchFamily="34" charset="0"/>
                <a:cs typeface="Arial" panose="020B0604020202020204" pitchFamily="34" charset="0"/>
              </a:rPr>
              <a:t>Adapted</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Didier </a:t>
            </a:r>
            <a:r>
              <a:rPr lang="de-AT" sz="1600" dirty="0" err="1">
                <a:latin typeface="Arial" panose="020B0604020202020204" pitchFamily="34" charset="0"/>
                <a:cs typeface="Arial" panose="020B0604020202020204" pitchFamily="34" charset="0"/>
              </a:rPr>
              <a:t>Pallard</a:t>
            </a:r>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The Timing </a:t>
            </a:r>
            <a:r>
              <a:rPr lang="de-AT" sz="1600" dirty="0" err="1">
                <a:latin typeface="Arial" panose="020B0604020202020204" pitchFamily="34" charset="0"/>
                <a:cs typeface="Arial" panose="020B0604020202020204" pitchFamily="34" charset="0"/>
              </a:rPr>
              <a:t>of</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Pleistocene</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glaciations</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a simple multiple-</a:t>
            </a:r>
            <a:r>
              <a:rPr lang="de-AT" sz="1600" dirty="0" err="1">
                <a:latin typeface="Arial" panose="020B0604020202020204" pitchFamily="34" charset="0"/>
                <a:cs typeface="Arial" panose="020B0604020202020204" pitchFamily="34" charset="0"/>
              </a:rPr>
              <a:t>state</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climate</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model</a:t>
            </a:r>
            <a:r>
              <a:rPr lang="de-AT" sz="1600" dirty="0">
                <a:latin typeface="Arial" panose="020B0604020202020204" pitchFamily="34" charset="0"/>
                <a:cs typeface="Arial" panose="020B0604020202020204" pitchFamily="34" charset="0"/>
              </a:rPr>
              <a:t>.</a:t>
            </a:r>
          </a:p>
          <a:p>
            <a:r>
              <a:rPr lang="de-AT" sz="1600" dirty="0">
                <a:latin typeface="Arial" panose="020B0604020202020204" pitchFamily="34" charset="0"/>
                <a:cs typeface="Arial" panose="020B0604020202020204" pitchFamily="34" charset="0"/>
              </a:rPr>
              <a:t>Nature Volume 391, P. 378 - 381</a:t>
            </a:r>
          </a:p>
        </p:txBody>
      </p:sp>
      <p:pic>
        <p:nvPicPr>
          <p:cNvPr id="3" name="Grafik 2">
            <a:extLst>
              <a:ext uri="{FF2B5EF4-FFF2-40B4-BE49-F238E27FC236}">
                <a16:creationId xmlns:a16="http://schemas.microsoft.com/office/drawing/2014/main" id="{F185EBD2-FCC4-7217-14D3-32EABD8A96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943" y="1834454"/>
            <a:ext cx="9195688" cy="8496746"/>
          </a:xfrm>
          <a:prstGeom prst="rect">
            <a:avLst/>
          </a:prstGeom>
        </p:spPr>
      </p:pic>
      <p:sp>
        <p:nvSpPr>
          <p:cNvPr id="7" name="Textfeld 6">
            <a:extLst>
              <a:ext uri="{FF2B5EF4-FFF2-40B4-BE49-F238E27FC236}">
                <a16:creationId xmlns:a16="http://schemas.microsoft.com/office/drawing/2014/main" id="{DAF9A372-3131-2AC2-ED50-836BDB01F3D1}"/>
              </a:ext>
            </a:extLst>
          </p:cNvPr>
          <p:cNvSpPr txBox="1"/>
          <p:nvPr/>
        </p:nvSpPr>
        <p:spPr>
          <a:xfrm>
            <a:off x="403390" y="10570683"/>
            <a:ext cx="8794416" cy="2246769"/>
          </a:xfrm>
          <a:prstGeom prst="rect">
            <a:avLst/>
          </a:prstGeom>
          <a:noFill/>
        </p:spPr>
        <p:txBody>
          <a:bodyPr wrap="square" rtlCol="0">
            <a:spAutoFit/>
          </a:bodyPr>
          <a:lstStyle/>
          <a:p>
            <a:r>
              <a:rPr lang="de-AT" sz="2800" dirty="0" err="1"/>
              <a:t>From</a:t>
            </a:r>
            <a:r>
              <a:rPr lang="de-AT" sz="2800" dirty="0"/>
              <a:t> G.L.O.V.E.S on – off Ice-Age </a:t>
            </a:r>
            <a:r>
              <a:rPr lang="de-AT" sz="2800" dirty="0" err="1"/>
              <a:t>Criticallity</a:t>
            </a:r>
            <a:r>
              <a:rPr lang="de-AT" sz="2800" dirty="0"/>
              <a:t> </a:t>
            </a:r>
            <a:r>
              <a:rPr lang="de-AT" sz="2800" dirty="0" err="1"/>
              <a:t>by</a:t>
            </a:r>
            <a:r>
              <a:rPr lang="de-AT" sz="2800" dirty="0"/>
              <a:t> East ( </a:t>
            </a:r>
            <a:r>
              <a:rPr lang="de-AT" sz="2800" dirty="0" err="1"/>
              <a:t>or</a:t>
            </a:r>
            <a:r>
              <a:rPr lang="de-AT" sz="2800" dirty="0"/>
              <a:t> West ) </a:t>
            </a:r>
            <a:r>
              <a:rPr lang="de-AT" sz="2800" dirty="0" err="1"/>
              <a:t>of</a:t>
            </a:r>
            <a:r>
              <a:rPr lang="de-AT" sz="2800" dirty="0"/>
              <a:t> MAR </a:t>
            </a:r>
            <a:r>
              <a:rPr lang="de-AT" sz="2800" dirty="0" err="1"/>
              <a:t>Azores</a:t>
            </a:r>
            <a:r>
              <a:rPr lang="de-AT" sz="2800" dirty="0"/>
              <a:t> Front ( AF ) </a:t>
            </a:r>
            <a:r>
              <a:rPr lang="de-AT" sz="2800" dirty="0" err="1"/>
              <a:t>Gyre</a:t>
            </a:r>
            <a:r>
              <a:rPr lang="de-AT" sz="2800" dirty="0"/>
              <a:t> </a:t>
            </a:r>
            <a:r>
              <a:rPr lang="de-AT" sz="2800" dirty="0" err="1"/>
              <a:t>Lowering</a:t>
            </a:r>
            <a:r>
              <a:rPr lang="de-AT" sz="2800" dirty="0"/>
              <a:t> – slow ( </a:t>
            </a:r>
            <a:r>
              <a:rPr lang="de-AT" sz="2800" dirty="0" err="1"/>
              <a:t>or</a:t>
            </a:r>
            <a:r>
              <a:rPr lang="de-AT" sz="2800" dirty="0"/>
              <a:t> Lifting – fast ), </a:t>
            </a:r>
            <a:r>
              <a:rPr lang="de-AT" sz="2800" dirty="0" err="1"/>
              <a:t>inbetween</a:t>
            </a:r>
            <a:r>
              <a:rPr lang="de-AT" sz="2800" dirty="0"/>
              <a:t> </a:t>
            </a:r>
            <a:r>
              <a:rPr lang="de-AT" sz="2800" dirty="0" err="1"/>
              <a:t>Oszillating</a:t>
            </a:r>
            <a:r>
              <a:rPr lang="de-AT" sz="2800" dirty="0"/>
              <a:t> Valve </a:t>
            </a:r>
            <a:r>
              <a:rPr lang="de-AT" sz="2800" dirty="0" err="1"/>
              <a:t>Excursion</a:t>
            </a:r>
            <a:r>
              <a:rPr lang="de-AT" sz="2800" dirty="0"/>
              <a:t> Systems </a:t>
            </a:r>
            <a:r>
              <a:rPr lang="de-AT" sz="2800" dirty="0" err="1"/>
              <a:t>towards</a:t>
            </a:r>
            <a:r>
              <a:rPr lang="de-AT" sz="2800" dirty="0"/>
              <a:t> GTT </a:t>
            </a:r>
            <a:r>
              <a:rPr lang="de-AT" sz="2800" dirty="0" err="1"/>
              <a:t>Confluence</a:t>
            </a:r>
            <a:r>
              <a:rPr lang="de-AT" sz="2800" dirty="0"/>
              <a:t> </a:t>
            </a:r>
            <a:r>
              <a:rPr lang="de-AT" sz="2800" dirty="0" err="1"/>
              <a:t>of</a:t>
            </a:r>
            <a:r>
              <a:rPr lang="de-AT" sz="2800" dirty="0"/>
              <a:t> </a:t>
            </a:r>
            <a:r>
              <a:rPr lang="de-AT" sz="2800" dirty="0" err="1"/>
              <a:t>Holocene</a:t>
            </a:r>
            <a:r>
              <a:rPr lang="de-AT" sz="2800" dirty="0"/>
              <a:t> </a:t>
            </a:r>
            <a:r>
              <a:rPr lang="de-AT" sz="2800" dirty="0" err="1"/>
              <a:t>Damped</a:t>
            </a:r>
            <a:r>
              <a:rPr lang="de-AT" sz="2800" dirty="0"/>
              <a:t> Flow</a:t>
            </a:r>
          </a:p>
        </p:txBody>
      </p:sp>
    </p:spTree>
    <p:extLst>
      <p:ext uri="{BB962C8B-B14F-4D97-AF65-F5344CB8AC3E}">
        <p14:creationId xmlns:p14="http://schemas.microsoft.com/office/powerpoint/2010/main" val="3877370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E65115F-97A3-FC6F-6DA3-C45223F19C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496349" y="1524393"/>
            <a:ext cx="6591343" cy="9322784"/>
          </a:xfrm>
          <a:prstGeom prst="rect">
            <a:avLst/>
          </a:prstGeom>
        </p:spPr>
      </p:pic>
      <p:sp>
        <p:nvSpPr>
          <p:cNvPr id="3" name="Textfeld 2">
            <a:extLst>
              <a:ext uri="{FF2B5EF4-FFF2-40B4-BE49-F238E27FC236}">
                <a16:creationId xmlns:a16="http://schemas.microsoft.com/office/drawing/2014/main" id="{17265828-4C69-E90D-8A67-0B4020A56506}"/>
              </a:ext>
            </a:extLst>
          </p:cNvPr>
          <p:cNvSpPr txBox="1"/>
          <p:nvPr/>
        </p:nvSpPr>
        <p:spPr>
          <a:xfrm>
            <a:off x="813097" y="645225"/>
            <a:ext cx="6219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88746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7BFA34BF-22EA-499E-8949-AD54D7C9D436}"/>
              </a:ext>
            </a:extLst>
          </p:cNvPr>
          <p:cNvSpPr txBox="1"/>
          <p:nvPr/>
        </p:nvSpPr>
        <p:spPr>
          <a:xfrm>
            <a:off x="533400" y="361949"/>
            <a:ext cx="8305800" cy="11834202"/>
          </a:xfrm>
          <a:prstGeom prst="rect">
            <a:avLst/>
          </a:prstGeom>
          <a:noFill/>
        </p:spPr>
        <p:txBody>
          <a:bodyPr wrap="square">
            <a:spAutoFit/>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This P/H KISS was causally and specifically linked with the </a:t>
            </a:r>
            <a:r>
              <a:rPr lang="en-US" sz="1800" dirty="0" err="1">
                <a:effectLst/>
                <a:latin typeface="Arial" panose="020B0604020202020204" pitchFamily="34" charset="0"/>
                <a:ea typeface="Calibri" panose="020F0502020204030204" pitchFamily="34" charset="0"/>
                <a:cs typeface="Arial" panose="020B0604020202020204" pitchFamily="34" charset="0"/>
              </a:rPr>
              <a:t>Laacher</a:t>
            </a:r>
            <a:r>
              <a:rPr lang="en-US" sz="1800" dirty="0">
                <a:effectLst/>
                <a:latin typeface="Arial" panose="020B0604020202020204" pitchFamily="34" charset="0"/>
                <a:ea typeface="Calibri" panose="020F0502020204030204" pitchFamily="34" charset="0"/>
                <a:cs typeface="Arial" panose="020B0604020202020204" pitchFamily="34" charset="0"/>
              </a:rPr>
              <a:t> See Event as impact volcanism, dated to 12.850 </a:t>
            </a:r>
            <a:r>
              <a:rPr lang="en-US" sz="1800" dirty="0" err="1">
                <a:effectLst/>
                <a:latin typeface="Arial" panose="020B0604020202020204" pitchFamily="34" charset="0"/>
                <a:ea typeface="Calibri" panose="020F0502020204030204" pitchFamily="34" charset="0"/>
                <a:cs typeface="Arial" panose="020B0604020202020204" pitchFamily="34" charset="0"/>
              </a:rPr>
              <a:t>yrs</a:t>
            </a:r>
            <a:r>
              <a:rPr lang="en-US" sz="1800" dirty="0">
                <a:effectLst/>
                <a:latin typeface="Arial" panose="020B0604020202020204" pitchFamily="34" charset="0"/>
                <a:ea typeface="Calibri" panose="020F0502020204030204" pitchFamily="34" charset="0"/>
                <a:cs typeface="Arial" panose="020B0604020202020204" pitchFamily="34" charset="0"/>
              </a:rPr>
              <a:t> BP and not as isostasy volcanism (</a:t>
            </a:r>
            <a:r>
              <a:rPr lang="en-US" sz="1800" dirty="0" err="1">
                <a:effectLst/>
                <a:latin typeface="Arial" panose="020B0604020202020204" pitchFamily="34" charset="0"/>
                <a:ea typeface="Calibri" panose="020F0502020204030204" pitchFamily="34" charset="0"/>
                <a:cs typeface="Arial" panose="020B0604020202020204" pitchFamily="34" charset="0"/>
              </a:rPr>
              <a:t>Bujatti-Narbeshuber</a:t>
            </a:r>
            <a:r>
              <a:rPr lang="en-US" sz="1800" dirty="0">
                <a:effectLst/>
                <a:latin typeface="Arial" panose="020B0604020202020204" pitchFamily="34" charset="0"/>
                <a:ea typeface="Calibri" panose="020F0502020204030204" pitchFamily="34" charset="0"/>
                <a:cs typeface="Arial" panose="020B0604020202020204" pitchFamily="34" charset="0"/>
              </a:rPr>
              <a:t>, 1997a; </a:t>
            </a:r>
            <a:r>
              <a:rPr lang="en-US" sz="1800" dirty="0" err="1">
                <a:effectLst/>
                <a:latin typeface="Arial" panose="020B0604020202020204" pitchFamily="34" charset="0"/>
                <a:ea typeface="Calibri" panose="020F0502020204030204" pitchFamily="34" charset="0"/>
                <a:cs typeface="Arial" panose="020B0604020202020204" pitchFamily="34" charset="0"/>
              </a:rPr>
              <a:t>Zelinsky</a:t>
            </a:r>
            <a:r>
              <a:rPr lang="en-US" sz="1800" dirty="0">
                <a:effectLst/>
                <a:latin typeface="Arial" panose="020B0604020202020204" pitchFamily="34" charset="0"/>
                <a:ea typeface="Calibri" panose="020F0502020204030204" pitchFamily="34" charset="0"/>
                <a:cs typeface="Arial" panose="020B0604020202020204" pitchFamily="34" charset="0"/>
              </a:rPr>
              <a:t>, 1996). With this date the original </a:t>
            </a:r>
            <a:r>
              <a:rPr lang="en-US" sz="1800" dirty="0" err="1">
                <a:effectLst/>
                <a:latin typeface="Arial" panose="020B0604020202020204" pitchFamily="34" charset="0"/>
                <a:ea typeface="Calibri" panose="020F0502020204030204" pitchFamily="34" charset="0"/>
                <a:cs typeface="Arial" panose="020B0604020202020204" pitchFamily="34" charset="0"/>
              </a:rPr>
              <a:t>Koefels</a:t>
            </a:r>
            <a:r>
              <a:rPr lang="en-US" sz="1800" dirty="0">
                <a:effectLst/>
                <a:latin typeface="Arial" panose="020B0604020202020204" pitchFamily="34" charset="0"/>
                <a:ea typeface="Calibri" panose="020F0502020204030204" pitchFamily="34" charset="0"/>
                <a:cs typeface="Arial" panose="020B0604020202020204" pitchFamily="34" charset="0"/>
              </a:rPr>
              <a:t>-comet Impact Series Scenario of an end Pleistocene continental alpine-</a:t>
            </a:r>
            <a:r>
              <a:rPr lang="en-US" sz="1800" dirty="0" err="1">
                <a:effectLst/>
                <a:latin typeface="Arial" panose="020B0604020202020204" pitchFamily="34" charset="0"/>
                <a:ea typeface="Calibri" panose="020F0502020204030204" pitchFamily="34" charset="0"/>
                <a:cs typeface="Arial" panose="020B0604020202020204" pitchFamily="34" charset="0"/>
              </a:rPr>
              <a:t>Ötztal</a:t>
            </a:r>
            <a:r>
              <a:rPr lang="en-US" sz="1800" dirty="0">
                <a:effectLst/>
                <a:latin typeface="Arial" panose="020B0604020202020204" pitchFamily="34" charset="0"/>
                <a:ea typeface="Calibri" panose="020F0502020204030204" pitchFamily="34" charset="0"/>
                <a:cs typeface="Arial" panose="020B0604020202020204" pitchFamily="34" charset="0"/>
              </a:rPr>
              <a:t>-glacier ice impact with 12 secondary impact-seismic rockfalls after the ice melting in Early Holocene, in the 12 to 17 km narrow ejecta corridor, provided the heuristic for the analogous solution to the U.S. Carolina Bays enigma. It further led to the Eugene Shoemaker interview in Vienna (5.5.1997) after his </a:t>
            </a:r>
            <a:r>
              <a:rPr lang="en-US" sz="1800" dirty="0" err="1">
                <a:effectLst/>
                <a:latin typeface="Arial" panose="020B0604020202020204" pitchFamily="34" charset="0"/>
                <a:ea typeface="Calibri" panose="020F0502020204030204" pitchFamily="34" charset="0"/>
                <a:cs typeface="Arial" panose="020B0604020202020204" pitchFamily="34" charset="0"/>
              </a:rPr>
              <a:t>Köfels</a:t>
            </a:r>
            <a:r>
              <a:rPr lang="en-US" sz="1800" dirty="0">
                <a:effectLst/>
                <a:latin typeface="Arial" panose="020B0604020202020204" pitchFamily="34" charset="0"/>
                <a:ea typeface="Calibri" panose="020F0502020204030204" pitchFamily="34" charset="0"/>
                <a:cs typeface="Arial" panose="020B0604020202020204" pitchFamily="34" charset="0"/>
              </a:rPr>
              <a:t> visit and after his sudden death to the letter concerning the partial confirmation of the new solution to the Carolina Bays (</a:t>
            </a:r>
            <a:r>
              <a:rPr lang="en-US" sz="1800" dirty="0" err="1">
                <a:effectLst/>
                <a:latin typeface="Arial" panose="020B0604020202020204" pitchFamily="34" charset="0"/>
                <a:ea typeface="Calibri" panose="020F0502020204030204" pitchFamily="34" charset="0"/>
                <a:cs typeface="Arial" panose="020B0604020202020204" pitchFamily="34" charset="0"/>
              </a:rPr>
              <a:t>Bujatti-Narbeshuber</a:t>
            </a:r>
            <a:r>
              <a:rPr lang="en-US" sz="1800" dirty="0">
                <a:effectLst/>
                <a:latin typeface="Arial" panose="020B0604020202020204" pitchFamily="34" charset="0"/>
                <a:ea typeface="Calibri" panose="020F0502020204030204" pitchFamily="34" charset="0"/>
                <a:cs typeface="Arial" panose="020B0604020202020204" pitchFamily="34" charset="0"/>
              </a:rPr>
              <a:t>, NHM letter to John Grant III, 22.9.1997b). Shoemaker confirmed the “late Pleistocene origin of the Carolina bays and as glaciological features” and this scenario found its further completion from the </a:t>
            </a:r>
            <a:r>
              <a:rPr lang="en-US" sz="1800" dirty="0" err="1">
                <a:effectLst/>
                <a:latin typeface="Arial" panose="020B0604020202020204" pitchFamily="34" charset="0"/>
                <a:ea typeface="Calibri" panose="020F0502020204030204" pitchFamily="34" charset="0"/>
                <a:cs typeface="Arial" panose="020B0604020202020204" pitchFamily="34" charset="0"/>
              </a:rPr>
              <a:t>Koefels</a:t>
            </a:r>
            <a:r>
              <a:rPr lang="en-US" sz="1800" dirty="0">
                <a:effectLst/>
                <a:latin typeface="Arial" panose="020B0604020202020204" pitchFamily="34" charset="0"/>
                <a:ea typeface="Calibri" panose="020F0502020204030204" pitchFamily="34" charset="0"/>
                <a:cs typeface="Arial" panose="020B0604020202020204" pitchFamily="34" charset="0"/>
              </a:rPr>
              <a:t>-comet-Impact- Series Scenario (KISS) as expressed in the letter to </a:t>
            </a:r>
            <a:r>
              <a:rPr lang="en-US" sz="1800" dirty="0" err="1">
                <a:effectLst/>
                <a:latin typeface="Arial" panose="020B0604020202020204" pitchFamily="34" charset="0"/>
                <a:ea typeface="Calibri" panose="020F0502020204030204" pitchFamily="34" charset="0"/>
                <a:cs typeface="Arial" panose="020B0604020202020204" pitchFamily="34" charset="0"/>
              </a:rPr>
              <a:t>J.Grant</a:t>
            </a:r>
            <a:r>
              <a:rPr lang="en-US" sz="1800" dirty="0">
                <a:effectLst/>
                <a:latin typeface="Arial" panose="020B0604020202020204" pitchFamily="34" charset="0"/>
                <a:ea typeface="Calibri" panose="020F0502020204030204" pitchFamily="34" charset="0"/>
                <a:cs typeface="Arial" panose="020B0604020202020204" pitchFamily="34" charset="0"/>
              </a:rPr>
              <a:t>:</a:t>
            </a:r>
            <a:endParaRPr lang="de-AT"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 “I preferred the </a:t>
            </a:r>
            <a:r>
              <a:rPr lang="en-US" sz="1800" dirty="0" err="1">
                <a:effectLst/>
                <a:latin typeface="Arial" panose="020B0604020202020204" pitchFamily="34" charset="0"/>
                <a:ea typeface="Calibri" panose="020F0502020204030204" pitchFamily="34" charset="0"/>
                <a:cs typeface="Arial" panose="020B0604020202020204" pitchFamily="34" charset="0"/>
              </a:rPr>
              <a:t>paleoseismic</a:t>
            </a:r>
            <a:r>
              <a:rPr lang="en-US" sz="1800" dirty="0">
                <a:effectLst/>
                <a:latin typeface="Arial" panose="020B0604020202020204" pitchFamily="34" charset="0"/>
                <a:ea typeface="Calibri" panose="020F0502020204030204" pitchFamily="34" charset="0"/>
                <a:cs typeface="Arial" panose="020B0604020202020204" pitchFamily="34" charset="0"/>
              </a:rPr>
              <a:t> interpretation. I interpret them as </a:t>
            </a:r>
            <a:r>
              <a:rPr lang="en-US" sz="1800" dirty="0" err="1">
                <a:effectLst/>
                <a:latin typeface="Arial" panose="020B0604020202020204" pitchFamily="34" charset="0"/>
                <a:ea typeface="Calibri" panose="020F0502020204030204" pitchFamily="34" charset="0"/>
                <a:cs typeface="Arial" panose="020B0604020202020204" pitchFamily="34" charset="0"/>
              </a:rPr>
              <a:t>paleoseismic</a:t>
            </a:r>
            <a:r>
              <a:rPr lang="en-US" sz="1800" dirty="0">
                <a:effectLst/>
                <a:latin typeface="Arial" panose="020B0604020202020204" pitchFamily="34" charset="0"/>
                <a:ea typeface="Calibri" panose="020F0502020204030204" pitchFamily="34" charset="0"/>
                <a:cs typeface="Arial" panose="020B0604020202020204" pitchFamily="34" charset="0"/>
              </a:rPr>
              <a:t> impact-seismic liquefaction features. They include the Sand Craters in the Gulf coastal plain clastic sediments and are the first evidence for a late Pleistocene impact event. Dated by me at 11.300 BP C14 or 12.850 Bp (1950) in calendar years (see enclosed abstract </a:t>
            </a:r>
            <a:r>
              <a:rPr lang="en-US" sz="1800" i="1" dirty="0">
                <a:effectLst/>
                <a:latin typeface="Arial" panose="020B0604020202020204" pitchFamily="34" charset="0"/>
                <a:ea typeface="Calibri" panose="020F0502020204030204" pitchFamily="34" charset="0"/>
                <a:cs typeface="Arial" panose="020B0604020202020204" pitchFamily="34" charset="0"/>
              </a:rPr>
              <a:t>(B-N, 1997a)</a:t>
            </a:r>
            <a:r>
              <a:rPr lang="en-US" sz="1800" dirty="0">
                <a:effectLst/>
                <a:latin typeface="Arial" panose="020B0604020202020204" pitchFamily="34" charset="0"/>
                <a:ea typeface="Calibri" panose="020F0502020204030204" pitchFamily="34" charset="0"/>
                <a:cs typeface="Arial" panose="020B0604020202020204" pitchFamily="34" charset="0"/>
              </a:rPr>
              <a:t> of the talk promoting this interpretation. A new explanation of climate as stochastic resonance phenomenon, triggered by small impacts every ca. 10.000 </a:t>
            </a:r>
            <a:r>
              <a:rPr lang="en-US" sz="1800" dirty="0" err="1">
                <a:effectLst/>
                <a:latin typeface="Arial" panose="020B0604020202020204" pitchFamily="34" charset="0"/>
                <a:ea typeface="Calibri" panose="020F0502020204030204" pitchFamily="34" charset="0"/>
                <a:cs typeface="Arial" panose="020B0604020202020204" pitchFamily="34" charset="0"/>
              </a:rPr>
              <a:t>yrs</a:t>
            </a:r>
            <a:r>
              <a:rPr lang="en-US" sz="1800" dirty="0">
                <a:effectLst/>
                <a:latin typeface="Arial" panose="020B0604020202020204" pitchFamily="34" charset="0"/>
                <a:ea typeface="Calibri" panose="020F0502020204030204" pitchFamily="34" charset="0"/>
                <a:cs typeface="Arial" panose="020B0604020202020204" pitchFamily="34" charset="0"/>
              </a:rPr>
              <a:t> amplifying the weak signal of </a:t>
            </a:r>
            <a:r>
              <a:rPr lang="en-US" sz="1800" dirty="0" err="1">
                <a:effectLst/>
                <a:latin typeface="Arial" panose="020B0604020202020204" pitchFamily="34" charset="0"/>
                <a:ea typeface="Calibri" panose="020F0502020204030204" pitchFamily="34" charset="0"/>
                <a:cs typeface="Arial" panose="020B0604020202020204" pitchFamily="34" charset="0"/>
              </a:rPr>
              <a:t>Milankovich</a:t>
            </a:r>
            <a:r>
              <a:rPr lang="en-US" sz="1800" dirty="0">
                <a:effectLst/>
                <a:latin typeface="Arial" panose="020B0604020202020204" pitchFamily="34" charset="0"/>
                <a:ea typeface="Calibri" panose="020F0502020204030204" pitchFamily="34" charset="0"/>
                <a:cs typeface="Arial" panose="020B0604020202020204" pitchFamily="34" charset="0"/>
              </a:rPr>
              <a:t> cycles) “.  Continuing with the J. Grant III letter “…I wanted you to know of this interpretation…It combines nicely Bailey (Nature, 1944) with old impact associated meteoritic interpretations albeit in an unexpected way.” </a:t>
            </a:r>
            <a:endParaRPr lang="de-AT"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The title of E.B. Bailey, Nature 154,1944: Meteorites or Springs as Geological agents?) is the key to the solution that “combines nicely with old impact associated meteoritic explanations albeit in an unexpected way …” namely with the new </a:t>
            </a:r>
            <a:r>
              <a:rPr lang="en-US" sz="1800" dirty="0" err="1">
                <a:effectLst/>
                <a:latin typeface="Arial" panose="020B0604020202020204" pitchFamily="34" charset="0"/>
                <a:ea typeface="Calibri" panose="020F0502020204030204" pitchFamily="34" charset="0"/>
                <a:cs typeface="Arial" panose="020B0604020202020204" pitchFamily="34" charset="0"/>
              </a:rPr>
              <a:t>Koefels</a:t>
            </a:r>
            <a:r>
              <a:rPr lang="en-US" sz="1800" dirty="0">
                <a:effectLst/>
                <a:latin typeface="Arial" panose="020B0604020202020204" pitchFamily="34" charset="0"/>
                <a:ea typeface="Calibri" panose="020F0502020204030204" pitchFamily="34" charset="0"/>
                <a:cs typeface="Arial" panose="020B0604020202020204" pitchFamily="34" charset="0"/>
              </a:rPr>
              <a:t>-Comet continental-glacier-ice impact derived interpretation of the Carolina Bays, seen as partly corroborated by Shoemaker “of late Pleistocene origin and as glaciological features while I preferred the </a:t>
            </a:r>
            <a:r>
              <a:rPr lang="en-US" sz="1800" i="1" dirty="0">
                <a:effectLst/>
                <a:latin typeface="Arial" panose="020B0604020202020204" pitchFamily="34" charset="0"/>
                <a:ea typeface="Calibri" panose="020F0502020204030204" pitchFamily="34" charset="0"/>
                <a:cs typeface="Arial" panose="020B0604020202020204" pitchFamily="34" charset="0"/>
              </a:rPr>
              <a:t>(additional)</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err="1">
                <a:effectLst/>
                <a:latin typeface="Arial" panose="020B0604020202020204" pitchFamily="34" charset="0"/>
                <a:ea typeface="Calibri" panose="020F0502020204030204" pitchFamily="34" charset="0"/>
                <a:cs typeface="Arial" panose="020B0604020202020204" pitchFamily="34" charset="0"/>
              </a:rPr>
              <a:t>paleoseismic</a:t>
            </a:r>
            <a:r>
              <a:rPr lang="en-US" sz="1800" dirty="0">
                <a:effectLst/>
                <a:latin typeface="Arial" panose="020B0604020202020204" pitchFamily="34" charset="0"/>
                <a:ea typeface="Calibri" panose="020F0502020204030204" pitchFamily="34" charset="0"/>
                <a:cs typeface="Arial" panose="020B0604020202020204" pitchFamily="34" charset="0"/>
              </a:rPr>
              <a:t> interpretation. I interpret them as </a:t>
            </a:r>
            <a:r>
              <a:rPr lang="en-US" sz="1800" dirty="0" err="1">
                <a:effectLst/>
                <a:latin typeface="Arial" panose="020B0604020202020204" pitchFamily="34" charset="0"/>
                <a:ea typeface="Calibri" panose="020F0502020204030204" pitchFamily="34" charset="0"/>
                <a:cs typeface="Arial" panose="020B0604020202020204" pitchFamily="34" charset="0"/>
              </a:rPr>
              <a:t>paleoseismic</a:t>
            </a:r>
            <a:r>
              <a:rPr lang="en-US" sz="1800" dirty="0">
                <a:effectLst/>
                <a:latin typeface="Arial" panose="020B0604020202020204" pitchFamily="34" charset="0"/>
                <a:ea typeface="Calibri" panose="020F0502020204030204" pitchFamily="34" charset="0"/>
                <a:cs typeface="Arial" panose="020B0604020202020204" pitchFamily="34" charset="0"/>
              </a:rPr>
              <a:t>   impact-seismic liquefaction features.” These include springs of </a:t>
            </a:r>
            <a:r>
              <a:rPr lang="en-US" sz="1800" dirty="0" err="1">
                <a:effectLst/>
                <a:latin typeface="Arial" panose="020B0604020202020204" pitchFamily="34" charset="0"/>
                <a:ea typeface="Calibri" panose="020F0502020204030204" pitchFamily="34" charset="0"/>
                <a:cs typeface="Arial" panose="020B0604020202020204" pitchFamily="34" charset="0"/>
              </a:rPr>
              <a:t>paleoseismic</a:t>
            </a:r>
            <a:r>
              <a:rPr lang="en-US" sz="1800" dirty="0">
                <a:effectLst/>
                <a:latin typeface="Arial" panose="020B0604020202020204" pitchFamily="34" charset="0"/>
                <a:ea typeface="Calibri" panose="020F0502020204030204" pitchFamily="34" charset="0"/>
                <a:cs typeface="Arial" panose="020B0604020202020204" pitchFamily="34" charset="0"/>
              </a:rPr>
              <a:t> origin (</a:t>
            </a:r>
            <a:r>
              <a:rPr lang="en-US" sz="1800" dirty="0" err="1">
                <a:effectLst/>
                <a:latin typeface="Arial" panose="020B0604020202020204" pitchFamily="34" charset="0"/>
                <a:ea typeface="Calibri" panose="020F0502020204030204" pitchFamily="34" charset="0"/>
                <a:cs typeface="Arial" panose="020B0604020202020204" pitchFamily="34" charset="0"/>
              </a:rPr>
              <a:t>Tollmann</a:t>
            </a:r>
            <a:r>
              <a:rPr lang="en-US" sz="1800" dirty="0">
                <a:effectLst/>
                <a:latin typeface="Arial" panose="020B0604020202020204" pitchFamily="34" charset="0"/>
                <a:ea typeface="Calibri" panose="020F0502020204030204" pitchFamily="34" charset="0"/>
                <a:cs typeface="Arial" panose="020B0604020202020204" pitchFamily="34" charset="0"/>
              </a:rPr>
              <a:t>, 1993 p.145, Abb.40) created in “old impact associated meteoritic” fashion from the high stratosphere and the outer space beyond “albeit in an unexpected way” taken literally an unexpected way as glacier ice ejecta, first rising into space and then falling back to earth, thus causing the impact-seismic liquefaction features of the Carolina Bays (</a:t>
            </a:r>
            <a:r>
              <a:rPr lang="en-US" sz="1800" dirty="0" err="1">
                <a:effectLst/>
                <a:latin typeface="Arial" panose="020B0604020202020204" pitchFamily="34" charset="0"/>
                <a:ea typeface="Calibri" panose="020F0502020204030204" pitchFamily="34" charset="0"/>
                <a:cs typeface="Arial" panose="020B0604020202020204" pitchFamily="34" charset="0"/>
              </a:rPr>
              <a:t>M.Bujatti-Narbeshuber</a:t>
            </a:r>
            <a:r>
              <a:rPr lang="en-US" sz="1800" dirty="0">
                <a:effectLst/>
                <a:latin typeface="Arial" panose="020B0604020202020204" pitchFamily="34" charset="0"/>
                <a:ea typeface="Calibri" panose="020F0502020204030204" pitchFamily="34" charset="0"/>
                <a:cs typeface="Arial" panose="020B0604020202020204" pitchFamily="34" charset="0"/>
              </a:rPr>
              <a:t>, 1995 (1996), 1997 a, b; Zamora, 2015;  </a:t>
            </a:r>
            <a:r>
              <a:rPr lang="en-US" sz="1800" dirty="0" err="1">
                <a:effectLst/>
                <a:latin typeface="Arial" panose="020B0604020202020204" pitchFamily="34" charset="0"/>
                <a:ea typeface="Calibri" panose="020F0502020204030204" pitchFamily="34" charset="0"/>
                <a:cs typeface="Arial" panose="020B0604020202020204" pitchFamily="34" charset="0"/>
              </a:rPr>
              <a:t>Davias</a:t>
            </a:r>
            <a:r>
              <a:rPr lang="en-US" sz="1800" dirty="0">
                <a:effectLst/>
                <a:latin typeface="Arial" panose="020B0604020202020204" pitchFamily="34" charset="0"/>
                <a:ea typeface="Calibri" panose="020F0502020204030204" pitchFamily="34" charset="0"/>
                <a:cs typeface="Arial" panose="020B0604020202020204" pitchFamily="34" charset="0"/>
              </a:rPr>
              <a:t> and </a:t>
            </a:r>
            <a:r>
              <a:rPr lang="en-US" sz="1800" dirty="0" err="1">
                <a:effectLst/>
                <a:latin typeface="Arial" panose="020B0604020202020204" pitchFamily="34" charset="0"/>
                <a:ea typeface="Calibri" panose="020F0502020204030204" pitchFamily="34" charset="0"/>
                <a:cs typeface="Arial" panose="020B0604020202020204" pitchFamily="34" charset="0"/>
              </a:rPr>
              <a:t>Gilbride</a:t>
            </a:r>
            <a:r>
              <a:rPr lang="en-US" sz="1800" dirty="0">
                <a:effectLst/>
                <a:latin typeface="Arial" panose="020B0604020202020204" pitchFamily="34" charset="0"/>
                <a:ea typeface="Calibri" panose="020F0502020204030204" pitchFamily="34" charset="0"/>
                <a:cs typeface="Arial" panose="020B0604020202020204" pitchFamily="34" charset="0"/>
              </a:rPr>
              <a:t>, 2012) .</a:t>
            </a:r>
            <a:endParaRPr lang="de-AT"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0601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56BE0CF-D2B0-6B03-2145-4B3291A29A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865988" y="1960021"/>
            <a:ext cx="6059156" cy="8570060"/>
          </a:xfrm>
          <a:prstGeom prst="rect">
            <a:avLst/>
          </a:prstGeom>
        </p:spPr>
      </p:pic>
      <p:sp>
        <p:nvSpPr>
          <p:cNvPr id="3" name="Textfeld 2">
            <a:extLst>
              <a:ext uri="{FF2B5EF4-FFF2-40B4-BE49-F238E27FC236}">
                <a16:creationId xmlns:a16="http://schemas.microsoft.com/office/drawing/2014/main" id="{EBA6BE01-BDFC-6077-7B0E-51D0988A7478}"/>
              </a:ext>
            </a:extLst>
          </p:cNvPr>
          <p:cNvSpPr txBox="1"/>
          <p:nvPr/>
        </p:nvSpPr>
        <p:spPr>
          <a:xfrm>
            <a:off x="900182" y="1004454"/>
            <a:ext cx="4172561"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233673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3F17550-3466-A8A4-34BF-044514696B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784458" y="2019300"/>
            <a:ext cx="6195567" cy="8763000"/>
          </a:xfrm>
          <a:prstGeom prst="rect">
            <a:avLst/>
          </a:prstGeom>
        </p:spPr>
      </p:pic>
      <p:sp>
        <p:nvSpPr>
          <p:cNvPr id="6" name="Textfeld 5">
            <a:extLst>
              <a:ext uri="{FF2B5EF4-FFF2-40B4-BE49-F238E27FC236}">
                <a16:creationId xmlns:a16="http://schemas.microsoft.com/office/drawing/2014/main" id="{E1BFFE51-8579-E52A-A725-8A06EF012B3B}"/>
              </a:ext>
            </a:extLst>
          </p:cNvPr>
          <p:cNvSpPr txBox="1"/>
          <p:nvPr/>
        </p:nvSpPr>
        <p:spPr>
          <a:xfrm>
            <a:off x="924963" y="745110"/>
            <a:ext cx="7086922" cy="1569660"/>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32 W bis 25 W </a:t>
            </a:r>
            <a:r>
              <a:rPr lang="de-AT" sz="1600" dirty="0" err="1">
                <a:latin typeface="Arial" panose="020B0604020202020204" pitchFamily="34" charset="0"/>
                <a:cs typeface="Arial" panose="020B0604020202020204" pitchFamily="34" charset="0"/>
              </a:rPr>
              <a:t>Longitude</a:t>
            </a:r>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700Km </a:t>
            </a:r>
            <a:r>
              <a:rPr lang="de-AT" sz="1600" dirty="0" err="1">
                <a:latin typeface="Arial" panose="020B0604020202020204" pitchFamily="34" charset="0"/>
                <a:cs typeface="Arial" panose="020B0604020202020204" pitchFamily="34" charset="0"/>
              </a:rPr>
              <a:t>Length</a:t>
            </a:r>
            <a:r>
              <a:rPr lang="de-AT" sz="1600" dirty="0">
                <a:latin typeface="Arial" panose="020B0604020202020204" pitchFamily="34" charset="0"/>
                <a:cs typeface="Arial" panose="020B0604020202020204" pitchFamily="34" charset="0"/>
              </a:rPr>
              <a:t> </a:t>
            </a:r>
          </a:p>
          <a:p>
            <a:r>
              <a:rPr lang="de-AT" sz="1600" dirty="0" err="1">
                <a:latin typeface="Arial" panose="020B0604020202020204" pitchFamily="34" charset="0"/>
                <a:cs typeface="Arial" panose="020B0604020202020204" pitchFamily="34" charset="0"/>
              </a:rPr>
              <a:t>Trending</a:t>
            </a:r>
            <a:r>
              <a:rPr lang="de-AT" sz="1600" dirty="0">
                <a:latin typeface="Arial" panose="020B0604020202020204" pitchFamily="34" charset="0"/>
                <a:cs typeface="Arial" panose="020B0604020202020204" pitchFamily="34" charset="0"/>
              </a:rPr>
              <a:t> West North West </a:t>
            </a:r>
            <a:r>
              <a:rPr lang="de-AT" sz="1600" dirty="0" err="1">
                <a:latin typeface="Arial" panose="020B0604020202020204" pitchFamily="34" charset="0"/>
                <a:cs typeface="Arial" panose="020B0604020202020204" pitchFamily="34" charset="0"/>
              </a:rPr>
              <a:t>to</a:t>
            </a:r>
            <a:r>
              <a:rPr lang="de-AT" sz="1600" dirty="0">
                <a:latin typeface="Arial" panose="020B0604020202020204" pitchFamily="34" charset="0"/>
                <a:cs typeface="Arial" panose="020B0604020202020204" pitchFamily="34" charset="0"/>
              </a:rPr>
              <a:t> East South East</a:t>
            </a:r>
          </a:p>
          <a:p>
            <a:r>
              <a:rPr lang="de-AT" sz="1600" dirty="0">
                <a:latin typeface="Arial" panose="020B0604020202020204" pitchFamily="34" charset="0"/>
                <a:cs typeface="Arial" panose="020B0604020202020204" pitchFamily="34" charset="0"/>
              </a:rPr>
              <a:t>135° </a:t>
            </a:r>
            <a:r>
              <a:rPr lang="de-AT" sz="1600" dirty="0" err="1">
                <a:latin typeface="Arial" panose="020B0604020202020204" pitchFamily="34" charset="0"/>
                <a:cs typeface="Arial" panose="020B0604020202020204" pitchFamily="34" charset="0"/>
              </a:rPr>
              <a:t>Shouvel</a:t>
            </a:r>
            <a:r>
              <a:rPr lang="de-AT" sz="1600" dirty="0">
                <a:latin typeface="Arial" panose="020B0604020202020204" pitchFamily="34" charset="0"/>
                <a:cs typeface="Arial" panose="020B0604020202020204" pitchFamily="34" charset="0"/>
              </a:rPr>
              <a:t> Shape</a:t>
            </a:r>
          </a:p>
        </p:txBody>
      </p:sp>
    </p:spTree>
    <p:extLst>
      <p:ext uri="{BB962C8B-B14F-4D97-AF65-F5344CB8AC3E}">
        <p14:creationId xmlns:p14="http://schemas.microsoft.com/office/powerpoint/2010/main" val="26429027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70BD71A-A3CC-FDA3-226E-3421B41045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646898" y="1685404"/>
            <a:ext cx="6057032" cy="8567056"/>
          </a:xfrm>
          <a:prstGeom prst="rect">
            <a:avLst/>
          </a:prstGeom>
        </p:spPr>
      </p:pic>
      <p:sp>
        <p:nvSpPr>
          <p:cNvPr id="3" name="Textfeld 2">
            <a:extLst>
              <a:ext uri="{FF2B5EF4-FFF2-40B4-BE49-F238E27FC236}">
                <a16:creationId xmlns:a16="http://schemas.microsoft.com/office/drawing/2014/main" id="{6D130F15-B794-9503-318D-FAD8C80A7D60}"/>
              </a:ext>
            </a:extLst>
          </p:cNvPr>
          <p:cNvSpPr txBox="1"/>
          <p:nvPr/>
        </p:nvSpPr>
        <p:spPr>
          <a:xfrm>
            <a:off x="856639" y="1026224"/>
            <a:ext cx="52284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50016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527CA37-CBD3-B962-9C2C-FDC719CF79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507876" y="1448173"/>
            <a:ext cx="6541904" cy="9252857"/>
          </a:xfrm>
          <a:prstGeom prst="rect">
            <a:avLst/>
          </a:prstGeom>
        </p:spPr>
      </p:pic>
      <p:sp>
        <p:nvSpPr>
          <p:cNvPr id="3" name="Textfeld 2">
            <a:extLst>
              <a:ext uri="{FF2B5EF4-FFF2-40B4-BE49-F238E27FC236}">
                <a16:creationId xmlns:a16="http://schemas.microsoft.com/office/drawing/2014/main" id="{F6E15AC5-9DD4-330E-EF46-8CB609AE3D96}"/>
              </a:ext>
            </a:extLst>
          </p:cNvPr>
          <p:cNvSpPr txBox="1"/>
          <p:nvPr/>
        </p:nvSpPr>
        <p:spPr>
          <a:xfrm>
            <a:off x="747782" y="917367"/>
            <a:ext cx="49236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
        <p:nvSpPr>
          <p:cNvPr id="2" name="Textfeld 1">
            <a:extLst>
              <a:ext uri="{FF2B5EF4-FFF2-40B4-BE49-F238E27FC236}">
                <a16:creationId xmlns:a16="http://schemas.microsoft.com/office/drawing/2014/main" id="{25170C4B-BCEB-7916-26B7-D85D7EBCE49E}"/>
              </a:ext>
            </a:extLst>
          </p:cNvPr>
          <p:cNvSpPr txBox="1"/>
          <p:nvPr/>
        </p:nvSpPr>
        <p:spPr>
          <a:xfrm>
            <a:off x="283028" y="10101943"/>
            <a:ext cx="8067495" cy="923330"/>
          </a:xfrm>
          <a:prstGeom prst="rect">
            <a:avLst/>
          </a:prstGeom>
          <a:noFill/>
        </p:spPr>
        <p:txBody>
          <a:bodyPr wrap="square" rtlCol="0">
            <a:spAutoFit/>
          </a:bodyPr>
          <a:lstStyle/>
          <a:p>
            <a:r>
              <a:rPr lang="en-US" sz="1800" dirty="0">
                <a:effectLst/>
                <a:latin typeface="Cambria" panose="02040503050406030204" pitchFamily="18" charset="0"/>
                <a:ea typeface="MS Mincho" panose="02020609040205080304" pitchFamily="49" charset="-128"/>
                <a:cs typeface="Times New Roman" panose="02020603050405020304" pitchFamily="18" charset="0"/>
              </a:rPr>
              <a:t>General Bathymetric Chart of the Oceans (GEBCO), Published by the Canadian Hydrographic Service, Ottawa, Canada. 5th Edition, January 1982, reprinted July 1984</a:t>
            </a:r>
            <a:endParaRPr lang="de-AT" dirty="0"/>
          </a:p>
        </p:txBody>
      </p:sp>
    </p:spTree>
    <p:extLst>
      <p:ext uri="{BB962C8B-B14F-4D97-AF65-F5344CB8AC3E}">
        <p14:creationId xmlns:p14="http://schemas.microsoft.com/office/powerpoint/2010/main" val="3189833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DF5B91-AFE1-7032-0995-5F3479EB4A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87227" y="1257577"/>
            <a:ext cx="6695138" cy="9469594"/>
          </a:xfrm>
          <a:prstGeom prst="rect">
            <a:avLst/>
          </a:prstGeom>
        </p:spPr>
      </p:pic>
      <p:sp>
        <p:nvSpPr>
          <p:cNvPr id="3" name="Textfeld 2">
            <a:extLst>
              <a:ext uri="{FF2B5EF4-FFF2-40B4-BE49-F238E27FC236}">
                <a16:creationId xmlns:a16="http://schemas.microsoft.com/office/drawing/2014/main" id="{BB66A304-DDB4-6DA6-56A0-D25A0C7379B0}"/>
              </a:ext>
            </a:extLst>
          </p:cNvPr>
          <p:cNvSpPr txBox="1"/>
          <p:nvPr/>
        </p:nvSpPr>
        <p:spPr>
          <a:xfrm>
            <a:off x="530068" y="830281"/>
            <a:ext cx="5642132"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
        <p:nvSpPr>
          <p:cNvPr id="4" name="Textfeld 3">
            <a:extLst>
              <a:ext uri="{FF2B5EF4-FFF2-40B4-BE49-F238E27FC236}">
                <a16:creationId xmlns:a16="http://schemas.microsoft.com/office/drawing/2014/main" id="{B0F5A396-5289-72F8-3BD6-AAD33469D3A5}"/>
              </a:ext>
            </a:extLst>
          </p:cNvPr>
          <p:cNvSpPr txBox="1"/>
          <p:nvPr/>
        </p:nvSpPr>
        <p:spPr>
          <a:xfrm>
            <a:off x="283028" y="10101943"/>
            <a:ext cx="8067495" cy="923330"/>
          </a:xfrm>
          <a:prstGeom prst="rect">
            <a:avLst/>
          </a:prstGeom>
          <a:noFill/>
        </p:spPr>
        <p:txBody>
          <a:bodyPr wrap="square" rtlCol="0">
            <a:spAutoFit/>
          </a:bodyPr>
          <a:lstStyle/>
          <a:p>
            <a:r>
              <a:rPr lang="en-US" sz="1800" dirty="0">
                <a:effectLst/>
                <a:latin typeface="Cambria" panose="02040503050406030204" pitchFamily="18" charset="0"/>
                <a:ea typeface="MS Mincho" panose="02020609040205080304" pitchFamily="49" charset="-128"/>
                <a:cs typeface="Times New Roman" panose="02020603050405020304" pitchFamily="18" charset="0"/>
              </a:rPr>
              <a:t>General Bathymetric Chart of the Oceans (GEBCO), Published by the Canadian Hydrographic Service, Ottawa, Canada. 5th Edition, January 1982, reprinted July 1984</a:t>
            </a:r>
            <a:endParaRPr lang="de-AT" dirty="0"/>
          </a:p>
        </p:txBody>
      </p:sp>
    </p:spTree>
    <p:extLst>
      <p:ext uri="{BB962C8B-B14F-4D97-AF65-F5344CB8AC3E}">
        <p14:creationId xmlns:p14="http://schemas.microsoft.com/office/powerpoint/2010/main" val="3756322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3B8F4BB-9E93-496E-141B-9AC5D6ADD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429" y="1491451"/>
            <a:ext cx="7750628" cy="10962476"/>
          </a:xfrm>
          <a:prstGeom prst="rect">
            <a:avLst/>
          </a:prstGeom>
        </p:spPr>
      </p:pic>
      <p:sp>
        <p:nvSpPr>
          <p:cNvPr id="3" name="Textfeld 2">
            <a:extLst>
              <a:ext uri="{FF2B5EF4-FFF2-40B4-BE49-F238E27FC236}">
                <a16:creationId xmlns:a16="http://schemas.microsoft.com/office/drawing/2014/main" id="{17ECAF82-7EBF-F83D-38FC-1397EE8CD58C}"/>
              </a:ext>
            </a:extLst>
          </p:cNvPr>
          <p:cNvSpPr txBox="1"/>
          <p:nvPr/>
        </p:nvSpPr>
        <p:spPr>
          <a:xfrm>
            <a:off x="816429" y="612567"/>
            <a:ext cx="5707447"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3742217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367E01-0559-611C-39F6-5D79B3739E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591221" y="2255252"/>
            <a:ext cx="6418758" cy="9078680"/>
          </a:xfrm>
          <a:prstGeom prst="rect">
            <a:avLst/>
          </a:prstGeom>
        </p:spPr>
      </p:pic>
      <p:sp>
        <p:nvSpPr>
          <p:cNvPr id="3" name="Textfeld 2">
            <a:extLst>
              <a:ext uri="{FF2B5EF4-FFF2-40B4-BE49-F238E27FC236}">
                <a16:creationId xmlns:a16="http://schemas.microsoft.com/office/drawing/2014/main" id="{CF0F5E50-C409-A47A-91D9-634272ECF565}"/>
              </a:ext>
            </a:extLst>
          </p:cNvPr>
          <p:cNvSpPr txBox="1"/>
          <p:nvPr/>
        </p:nvSpPr>
        <p:spPr>
          <a:xfrm>
            <a:off x="693353" y="1037110"/>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23126756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BD00E7-A11D-BF74-9762-1B3D2F6FD8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3563" y="987847"/>
            <a:ext cx="7654073" cy="10825906"/>
          </a:xfrm>
          <a:prstGeom prst="rect">
            <a:avLst/>
          </a:prstGeom>
        </p:spPr>
      </p:pic>
      <p:sp>
        <p:nvSpPr>
          <p:cNvPr id="7" name="Textfeld 6">
            <a:extLst>
              <a:ext uri="{FF2B5EF4-FFF2-40B4-BE49-F238E27FC236}">
                <a16:creationId xmlns:a16="http://schemas.microsoft.com/office/drawing/2014/main" id="{259AF504-910D-7332-A9BB-AD915F707923}"/>
              </a:ext>
            </a:extLst>
          </p:cNvPr>
          <p:cNvSpPr txBox="1"/>
          <p:nvPr/>
        </p:nvSpPr>
        <p:spPr>
          <a:xfrm>
            <a:off x="1107011" y="3186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
        <p:nvSpPr>
          <p:cNvPr id="8" name="Textfeld 7">
            <a:extLst>
              <a:ext uri="{FF2B5EF4-FFF2-40B4-BE49-F238E27FC236}">
                <a16:creationId xmlns:a16="http://schemas.microsoft.com/office/drawing/2014/main" id="{2358C473-7972-49DD-DBAC-7C5E9A1FBB49}"/>
              </a:ext>
            </a:extLst>
          </p:cNvPr>
          <p:cNvSpPr txBox="1"/>
          <p:nvPr/>
        </p:nvSpPr>
        <p:spPr>
          <a:xfrm>
            <a:off x="1107011" y="12113615"/>
            <a:ext cx="1701300" cy="369332"/>
          </a:xfrm>
          <a:prstGeom prst="rect">
            <a:avLst/>
          </a:prstGeom>
          <a:noFill/>
        </p:spPr>
        <p:txBody>
          <a:bodyPr wrap="none" rtlCol="0">
            <a:spAutoFit/>
          </a:bodyPr>
          <a:lstStyle/>
          <a:p>
            <a:r>
              <a:rPr lang="de-AT" dirty="0"/>
              <a:t>United Kingdom</a:t>
            </a:r>
          </a:p>
        </p:txBody>
      </p:sp>
    </p:spTree>
    <p:extLst>
      <p:ext uri="{BB962C8B-B14F-4D97-AF65-F5344CB8AC3E}">
        <p14:creationId xmlns:p14="http://schemas.microsoft.com/office/powerpoint/2010/main" val="7509544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F6A2106-97CA-03AB-A358-A5A108C5E1B6}"/>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1754D197-44BE-525C-FF26-91FA781C3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042" y="1175875"/>
            <a:ext cx="7557516" cy="10689336"/>
          </a:xfrm>
          <a:prstGeom prst="rect">
            <a:avLst/>
          </a:prstGeom>
        </p:spPr>
      </p:pic>
      <p:sp>
        <p:nvSpPr>
          <p:cNvPr id="7" name="Textfeld 6">
            <a:extLst>
              <a:ext uri="{FF2B5EF4-FFF2-40B4-BE49-F238E27FC236}">
                <a16:creationId xmlns:a16="http://schemas.microsoft.com/office/drawing/2014/main" id="{F9ECB30A-0113-0192-7A15-EB3DA1E9B582}"/>
              </a:ext>
            </a:extLst>
          </p:cNvPr>
          <p:cNvSpPr txBox="1"/>
          <p:nvPr/>
        </p:nvSpPr>
        <p:spPr>
          <a:xfrm>
            <a:off x="1107011" y="12113615"/>
            <a:ext cx="1701300" cy="369332"/>
          </a:xfrm>
          <a:prstGeom prst="rect">
            <a:avLst/>
          </a:prstGeom>
          <a:noFill/>
        </p:spPr>
        <p:txBody>
          <a:bodyPr wrap="none" rtlCol="0">
            <a:spAutoFit/>
          </a:bodyPr>
          <a:lstStyle/>
          <a:p>
            <a:r>
              <a:rPr lang="de-AT" dirty="0"/>
              <a:t>United Kingdom</a:t>
            </a:r>
          </a:p>
        </p:txBody>
      </p:sp>
    </p:spTree>
    <p:extLst>
      <p:ext uri="{BB962C8B-B14F-4D97-AF65-F5344CB8AC3E}">
        <p14:creationId xmlns:p14="http://schemas.microsoft.com/office/powerpoint/2010/main" val="2371114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5B16285-7D53-5C62-5AC5-797C3B77A5B2}"/>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C91DF325-485A-D7C9-23D3-F294181853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ADAE975A-6865-21A1-C376-BDB90DEFD106}"/>
              </a:ext>
            </a:extLst>
          </p:cNvPr>
          <p:cNvSpPr txBox="1"/>
          <p:nvPr/>
        </p:nvSpPr>
        <p:spPr>
          <a:xfrm>
            <a:off x="1107011" y="12113615"/>
            <a:ext cx="1701300" cy="369332"/>
          </a:xfrm>
          <a:prstGeom prst="rect">
            <a:avLst/>
          </a:prstGeom>
          <a:noFill/>
        </p:spPr>
        <p:txBody>
          <a:bodyPr wrap="none" rtlCol="0">
            <a:spAutoFit/>
          </a:bodyPr>
          <a:lstStyle/>
          <a:p>
            <a:r>
              <a:rPr lang="de-AT" dirty="0"/>
              <a:t>United Kingdom</a:t>
            </a:r>
          </a:p>
        </p:txBody>
      </p:sp>
    </p:spTree>
    <p:extLst>
      <p:ext uri="{BB962C8B-B14F-4D97-AF65-F5344CB8AC3E}">
        <p14:creationId xmlns:p14="http://schemas.microsoft.com/office/powerpoint/2010/main" val="303436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25EFB462-B817-4CA5-9E40-3C488D97F09A}"/>
              </a:ext>
            </a:extLst>
          </p:cNvPr>
          <p:cNvSpPr txBox="1"/>
          <p:nvPr/>
        </p:nvSpPr>
        <p:spPr>
          <a:xfrm>
            <a:off x="979714" y="751113"/>
            <a:ext cx="7641772" cy="11418510"/>
          </a:xfrm>
          <a:prstGeom prst="rect">
            <a:avLst/>
          </a:prstGeom>
          <a:noFill/>
        </p:spPr>
        <p:txBody>
          <a:bodyPr wrap="square" rtlCol="0">
            <a:spAutoFit/>
          </a:bodyPr>
          <a:lstStyle/>
          <a:p>
            <a:r>
              <a:rPr lang="de-AT" sz="1600" dirty="0"/>
              <a:t>MEDGU Barcelona 2024</a:t>
            </a:r>
          </a:p>
          <a:p>
            <a:r>
              <a:rPr lang="de-AT" sz="1600" dirty="0"/>
              <a:t> </a:t>
            </a:r>
          </a:p>
          <a:p>
            <a:r>
              <a:rPr lang="de-AT" sz="1600" dirty="0" err="1"/>
              <a:t>Pleistocene</a:t>
            </a:r>
            <a:r>
              <a:rPr lang="de-AT" sz="1600" dirty="0"/>
              <a:t>/</a:t>
            </a:r>
            <a:r>
              <a:rPr lang="de-AT" sz="1600" dirty="0" err="1"/>
              <a:t>Holocene</a:t>
            </a:r>
            <a:r>
              <a:rPr lang="de-AT" sz="1600" dirty="0"/>
              <a:t> (P/H) </a:t>
            </a:r>
            <a:r>
              <a:rPr lang="de-AT" sz="1600" dirty="0" err="1"/>
              <a:t>boundary</a:t>
            </a:r>
            <a:r>
              <a:rPr lang="de-AT" sz="1600" dirty="0"/>
              <a:t> </a:t>
            </a:r>
            <a:r>
              <a:rPr lang="de-AT" sz="1600" dirty="0" err="1"/>
              <a:t>oceanic</a:t>
            </a:r>
            <a:r>
              <a:rPr lang="de-AT" sz="1600" dirty="0"/>
              <a:t> </a:t>
            </a:r>
            <a:r>
              <a:rPr lang="de-AT" sz="1600" dirty="0" err="1"/>
              <a:t>Koefels-comet</a:t>
            </a:r>
            <a:r>
              <a:rPr lang="de-AT" sz="1600" dirty="0"/>
              <a:t> Impact Series Scenario (KISS) </a:t>
            </a:r>
            <a:r>
              <a:rPr lang="de-AT" sz="1600" dirty="0" err="1"/>
              <a:t>of</a:t>
            </a:r>
            <a:r>
              <a:rPr lang="de-AT" sz="1600" dirty="0"/>
              <a:t> 12.850 </a:t>
            </a:r>
            <a:r>
              <a:rPr lang="de-AT" sz="1600" dirty="0" err="1"/>
              <a:t>yrs</a:t>
            </a:r>
            <a:r>
              <a:rPr lang="de-AT" sz="1600" dirty="0"/>
              <a:t> BP Global-</a:t>
            </a:r>
            <a:r>
              <a:rPr lang="de-AT" sz="1600" dirty="0" err="1"/>
              <a:t>warming</a:t>
            </a:r>
            <a:r>
              <a:rPr lang="de-AT" sz="1600" dirty="0"/>
              <a:t> Threshold </a:t>
            </a:r>
            <a:r>
              <a:rPr lang="de-AT" sz="1600" dirty="0" err="1"/>
              <a:t>Triad</a:t>
            </a:r>
            <a:r>
              <a:rPr lang="de-AT" sz="1600" dirty="0"/>
              <a:t> (GTT): Part </a:t>
            </a:r>
            <a:r>
              <a:rPr lang="de-AT" sz="1600" dirty="0" err="1"/>
              <a:t>IVc</a:t>
            </a:r>
            <a:endParaRPr lang="de-AT" sz="1600" dirty="0"/>
          </a:p>
          <a:p>
            <a:r>
              <a:rPr lang="de-AT" sz="1600" dirty="0"/>
              <a:t>Michael </a:t>
            </a:r>
            <a:r>
              <a:rPr lang="de-AT" sz="1600" dirty="0" err="1"/>
              <a:t>Bujatti-Narbeshuber</a:t>
            </a:r>
            <a:r>
              <a:rPr lang="de-AT" sz="1600" dirty="0"/>
              <a:t> </a:t>
            </a:r>
          </a:p>
          <a:p>
            <a:r>
              <a:rPr lang="de-AT" sz="1600" dirty="0" err="1"/>
              <a:t>Intradom</a:t>
            </a:r>
            <a:r>
              <a:rPr lang="de-AT" sz="1600" dirty="0"/>
              <a:t> Beratungsgesellschaft </a:t>
            </a:r>
            <a:r>
              <a:rPr lang="de-AT" sz="1600" dirty="0" err="1"/>
              <a:t>m.b.H</a:t>
            </a:r>
            <a:r>
              <a:rPr lang="de-AT" sz="1600" dirty="0"/>
              <a:t>. Vienna, Austria </a:t>
            </a:r>
          </a:p>
          <a:p>
            <a:r>
              <a:rPr lang="de-AT" sz="1600" dirty="0"/>
              <a:t>P/H-KISS-</a:t>
            </a:r>
            <a:r>
              <a:rPr lang="de-AT" sz="1600" dirty="0" err="1"/>
              <a:t>theory</a:t>
            </a:r>
            <a:r>
              <a:rPr lang="de-AT" sz="1600" dirty="0"/>
              <a:t> </a:t>
            </a:r>
            <a:r>
              <a:rPr lang="de-AT" sz="1600" dirty="0" err="1"/>
              <a:t>as</a:t>
            </a:r>
            <a:r>
              <a:rPr lang="de-AT" sz="1600" dirty="0"/>
              <a:t> Minimum-Theory </a:t>
            </a:r>
            <a:r>
              <a:rPr lang="de-AT" sz="1600" dirty="0" err="1"/>
              <a:t>for</a:t>
            </a:r>
            <a:r>
              <a:rPr lang="de-AT" sz="1600" dirty="0"/>
              <a:t> extreme P/H-</a:t>
            </a:r>
            <a:r>
              <a:rPr lang="de-AT" sz="1600" dirty="0" err="1"/>
              <a:t>Catastrophic</a:t>
            </a:r>
            <a:r>
              <a:rPr lang="de-AT" sz="1600" dirty="0"/>
              <a:t> Climate Change (P/H-CCC) </a:t>
            </a:r>
            <a:r>
              <a:rPr lang="de-AT" sz="1600" dirty="0" err="1"/>
              <a:t>provides</a:t>
            </a:r>
            <a:r>
              <a:rPr lang="de-AT" sz="1600" dirty="0"/>
              <a:t> a Maximum </a:t>
            </a:r>
            <a:r>
              <a:rPr lang="de-AT" sz="1600" dirty="0" err="1"/>
              <a:t>of</a:t>
            </a:r>
            <a:r>
              <a:rPr lang="de-AT" sz="1600" dirty="0"/>
              <a:t> </a:t>
            </a:r>
            <a:r>
              <a:rPr lang="de-AT" sz="1600" dirty="0" err="1"/>
              <a:t>Predictions</a:t>
            </a:r>
            <a:r>
              <a:rPr lang="de-AT" sz="1600" dirty="0"/>
              <a:t> </a:t>
            </a:r>
            <a:r>
              <a:rPr lang="de-AT" sz="1600" dirty="0" err="1"/>
              <a:t>for</a:t>
            </a:r>
            <a:r>
              <a:rPr lang="de-AT" sz="1600" dirty="0"/>
              <a:t> </a:t>
            </a:r>
            <a:r>
              <a:rPr lang="de-AT" sz="1600" dirty="0" err="1"/>
              <a:t>verification</a:t>
            </a:r>
            <a:r>
              <a:rPr lang="de-AT" sz="1600" dirty="0"/>
              <a:t>.</a:t>
            </a:r>
          </a:p>
          <a:p>
            <a:r>
              <a:rPr lang="de-AT" sz="1600" dirty="0"/>
              <a:t>Central </a:t>
            </a:r>
            <a:r>
              <a:rPr lang="de-AT" sz="1600" dirty="0" err="1"/>
              <a:t>prediction</a:t>
            </a:r>
            <a:r>
              <a:rPr lang="de-AT" sz="1600" dirty="0"/>
              <a:t>, </a:t>
            </a:r>
            <a:r>
              <a:rPr lang="de-AT" sz="1600" dirty="0" err="1"/>
              <a:t>given</a:t>
            </a:r>
            <a:r>
              <a:rPr lang="de-AT" sz="1600" dirty="0"/>
              <a:t> </a:t>
            </a:r>
            <a:r>
              <a:rPr lang="de-AT" sz="1600" dirty="0" err="1"/>
              <a:t>by</a:t>
            </a:r>
            <a:r>
              <a:rPr lang="de-AT" sz="1600" dirty="0"/>
              <a:t> P/H-KISS-</a:t>
            </a:r>
            <a:r>
              <a:rPr lang="de-AT" sz="1600" dirty="0" err="1"/>
              <a:t>theory</a:t>
            </a:r>
            <a:r>
              <a:rPr lang="de-AT" sz="1600" dirty="0"/>
              <a:t>, </a:t>
            </a:r>
            <a:r>
              <a:rPr lang="de-AT" sz="1600" dirty="0" err="1"/>
              <a:t>precondition</a:t>
            </a:r>
            <a:r>
              <a:rPr lang="de-AT" sz="1600" dirty="0"/>
              <a:t> </a:t>
            </a:r>
            <a:r>
              <a:rPr lang="de-AT" sz="1600" dirty="0" err="1"/>
              <a:t>for</a:t>
            </a:r>
            <a:r>
              <a:rPr lang="de-AT" sz="1600" dirty="0"/>
              <a:t> </a:t>
            </a:r>
            <a:r>
              <a:rPr lang="de-AT" sz="1600" dirty="0" err="1"/>
              <a:t>later</a:t>
            </a:r>
            <a:r>
              <a:rPr lang="de-AT" sz="1600" dirty="0"/>
              <a:t> </a:t>
            </a:r>
            <a:r>
              <a:rPr lang="de-AT" sz="1600" dirty="0" err="1"/>
              <a:t>successes</a:t>
            </a:r>
            <a:r>
              <a:rPr lang="de-AT" sz="1600" dirty="0"/>
              <a:t> </a:t>
            </a:r>
            <a:r>
              <a:rPr lang="de-AT" sz="1600" dirty="0" err="1"/>
              <a:t>of</a:t>
            </a:r>
            <a:r>
              <a:rPr lang="de-AT" sz="1600" dirty="0"/>
              <a:t> </a:t>
            </a:r>
            <a:r>
              <a:rPr lang="de-AT" sz="1600" dirty="0" err="1"/>
              <a:t>geophysical-geochemical</a:t>
            </a:r>
            <a:r>
              <a:rPr lang="de-AT" sz="1600" dirty="0"/>
              <a:t> </a:t>
            </a:r>
            <a:r>
              <a:rPr lang="de-AT" sz="1600" dirty="0" err="1"/>
              <a:t>confirmations</a:t>
            </a:r>
            <a:r>
              <a:rPr lang="de-AT" sz="1600" dirty="0"/>
              <a:t>, was </a:t>
            </a:r>
            <a:r>
              <a:rPr lang="de-AT" sz="1600" dirty="0" err="1"/>
              <a:t>the</a:t>
            </a:r>
            <a:r>
              <a:rPr lang="de-AT" sz="1600" dirty="0"/>
              <a:t> </a:t>
            </a:r>
            <a:r>
              <a:rPr lang="de-AT" sz="1600" dirty="0" err="1"/>
              <a:t>revolutionary</a:t>
            </a:r>
            <a:r>
              <a:rPr lang="de-AT" sz="1600" dirty="0"/>
              <a:t> </a:t>
            </a:r>
            <a:r>
              <a:rPr lang="de-AT" sz="1600" dirty="0" err="1"/>
              <a:t>early</a:t>
            </a:r>
            <a:r>
              <a:rPr lang="de-AT" sz="1600" dirty="0"/>
              <a:t> </a:t>
            </a:r>
            <a:r>
              <a:rPr lang="de-AT" sz="1600" dirty="0" err="1"/>
              <a:t>impact</a:t>
            </a:r>
            <a:r>
              <a:rPr lang="de-AT" sz="1600" dirty="0"/>
              <a:t> date </a:t>
            </a:r>
            <a:r>
              <a:rPr lang="de-AT" sz="1600" dirty="0" err="1"/>
              <a:t>of</a:t>
            </a:r>
            <a:r>
              <a:rPr lang="de-AT" sz="1600" dirty="0"/>
              <a:t> 12.850 </a:t>
            </a:r>
            <a:r>
              <a:rPr lang="de-AT" sz="1600" dirty="0" err="1"/>
              <a:t>yrs</a:t>
            </a:r>
            <a:r>
              <a:rPr lang="de-AT" sz="1600" dirty="0"/>
              <a:t> BP, </a:t>
            </a:r>
            <a:r>
              <a:rPr lang="de-AT" sz="1600" dirty="0" err="1"/>
              <a:t>confirmed</a:t>
            </a:r>
            <a:r>
              <a:rPr lang="de-AT" sz="1600" dirty="0"/>
              <a:t> </a:t>
            </a:r>
            <a:r>
              <a:rPr lang="de-AT" sz="1600" dirty="0" err="1"/>
              <a:t>by</a:t>
            </a:r>
            <a:r>
              <a:rPr lang="de-AT" sz="1600" dirty="0"/>
              <a:t> </a:t>
            </a:r>
            <a:r>
              <a:rPr lang="de-AT" sz="1600" dirty="0" err="1"/>
              <a:t>Bayesian</a:t>
            </a:r>
            <a:r>
              <a:rPr lang="de-AT" sz="1600" dirty="0"/>
              <a:t> Analysis </a:t>
            </a:r>
            <a:r>
              <a:rPr lang="de-AT" sz="1600" dirty="0" err="1"/>
              <a:t>of</a:t>
            </a:r>
            <a:r>
              <a:rPr lang="de-AT" sz="1600" dirty="0"/>
              <a:t> 157 </a:t>
            </a:r>
            <a:r>
              <a:rPr lang="de-AT" sz="1600" dirty="0" err="1"/>
              <a:t>dated</a:t>
            </a:r>
            <a:r>
              <a:rPr lang="de-AT" sz="1600" dirty="0"/>
              <a:t> </a:t>
            </a:r>
            <a:r>
              <a:rPr lang="de-AT" sz="1600" dirty="0" err="1"/>
              <a:t>records</a:t>
            </a:r>
            <a:r>
              <a:rPr lang="de-AT" sz="1600" dirty="0"/>
              <a:t> </a:t>
            </a:r>
            <a:r>
              <a:rPr lang="de-AT" sz="1600" dirty="0" err="1"/>
              <a:t>with</a:t>
            </a:r>
            <a:r>
              <a:rPr lang="de-AT" sz="1600" dirty="0"/>
              <a:t> </a:t>
            </a:r>
            <a:r>
              <a:rPr lang="de-AT" sz="1600" dirty="0" err="1"/>
              <a:t>exactly</a:t>
            </a:r>
            <a:r>
              <a:rPr lang="de-AT" sz="1600" dirty="0"/>
              <a:t> 12,854+- 0.056 </a:t>
            </a:r>
            <a:r>
              <a:rPr lang="de-AT" sz="1600" dirty="0" err="1"/>
              <a:t>ka</a:t>
            </a:r>
            <a:r>
              <a:rPr lang="de-AT" sz="1600" dirty="0"/>
              <a:t> BP (Wolbach,2018).</a:t>
            </a:r>
          </a:p>
          <a:p>
            <a:r>
              <a:rPr lang="de-AT" sz="1600" dirty="0"/>
              <a:t>Further KISS-</a:t>
            </a:r>
            <a:r>
              <a:rPr lang="de-AT" sz="1600" dirty="0" err="1"/>
              <a:t>theory</a:t>
            </a:r>
            <a:r>
              <a:rPr lang="de-AT" sz="1600" dirty="0"/>
              <a:t> </a:t>
            </a:r>
            <a:r>
              <a:rPr lang="de-AT" sz="1600" dirty="0" err="1"/>
              <a:t>predictions</a:t>
            </a:r>
            <a:r>
              <a:rPr lang="de-AT" sz="1600" dirty="0"/>
              <a:t> </a:t>
            </a:r>
            <a:r>
              <a:rPr lang="de-AT" sz="1600" dirty="0" err="1"/>
              <a:t>concerning</a:t>
            </a:r>
            <a:r>
              <a:rPr lang="de-AT" sz="1600" dirty="0"/>
              <a:t> dual Continental-Ice &amp; </a:t>
            </a:r>
            <a:r>
              <a:rPr lang="de-AT" sz="1600" dirty="0" err="1"/>
              <a:t>Atlantic</a:t>
            </a:r>
            <a:r>
              <a:rPr lang="de-AT" sz="1600" dirty="0"/>
              <a:t> Ocean P/H-CIAO-KISS (</a:t>
            </a:r>
            <a:r>
              <a:rPr lang="de-AT" sz="1600" dirty="0" err="1"/>
              <a:t>Bujatti-Narbeshuber</a:t>
            </a:r>
            <a:r>
              <a:rPr lang="de-AT" sz="1600" dirty="0"/>
              <a:t>, Hoogewerff,1995) </a:t>
            </a:r>
            <a:r>
              <a:rPr lang="de-AT" sz="1600" dirty="0" err="1"/>
              <a:t>were</a:t>
            </a:r>
            <a:r>
              <a:rPr lang="de-AT" sz="1600" dirty="0"/>
              <a:t> </a:t>
            </a:r>
            <a:r>
              <a:rPr lang="de-AT" sz="1600" dirty="0" err="1"/>
              <a:t>only</a:t>
            </a:r>
            <a:r>
              <a:rPr lang="de-AT" sz="1600" dirty="0"/>
              <a:t> </a:t>
            </a:r>
            <a:r>
              <a:rPr lang="de-AT" sz="1600" dirty="0" err="1"/>
              <a:t>partly</a:t>
            </a:r>
            <a:r>
              <a:rPr lang="de-AT" sz="1600" dirty="0"/>
              <a:t> </a:t>
            </a:r>
            <a:r>
              <a:rPr lang="de-AT" sz="1600" dirty="0" err="1"/>
              <a:t>confirmed</a:t>
            </a:r>
            <a:r>
              <a:rPr lang="de-AT" sz="1600" dirty="0"/>
              <a:t> </a:t>
            </a:r>
            <a:r>
              <a:rPr lang="de-AT" sz="1600" dirty="0" err="1"/>
              <a:t>by</a:t>
            </a:r>
            <a:r>
              <a:rPr lang="de-AT" sz="1600" dirty="0"/>
              <a:t> Younger Dryas Impact Hypothesis (YDIH) </a:t>
            </a:r>
            <a:r>
              <a:rPr lang="de-AT" sz="1600" dirty="0" err="1"/>
              <a:t>concerned</a:t>
            </a:r>
            <a:r>
              <a:rPr lang="de-AT" sz="1600" dirty="0"/>
              <a:t> </a:t>
            </a:r>
            <a:r>
              <a:rPr lang="de-AT" sz="1600" dirty="0" err="1"/>
              <a:t>with</a:t>
            </a:r>
            <a:r>
              <a:rPr lang="de-AT" sz="1600" dirty="0"/>
              <a:t> a </a:t>
            </a:r>
            <a:r>
              <a:rPr lang="de-AT" sz="1600" dirty="0" err="1"/>
              <a:t>continental</a:t>
            </a:r>
            <a:r>
              <a:rPr lang="de-AT" sz="1600" dirty="0"/>
              <a:t> </a:t>
            </a:r>
            <a:r>
              <a:rPr lang="de-AT" sz="1600" dirty="0" err="1"/>
              <a:t>impact</a:t>
            </a:r>
            <a:r>
              <a:rPr lang="de-AT" sz="1600" dirty="0"/>
              <a:t> </a:t>
            </a:r>
            <a:r>
              <a:rPr lang="de-AT" sz="1600" dirty="0" err="1"/>
              <a:t>only</a:t>
            </a:r>
            <a:r>
              <a:rPr lang="de-AT" sz="1600" dirty="0"/>
              <a:t> (Firestone et al.,2007; Moore et al.,2024).</a:t>
            </a:r>
          </a:p>
          <a:p>
            <a:r>
              <a:rPr lang="de-AT" sz="1600" dirty="0"/>
              <a:t>YDIH </a:t>
            </a:r>
            <a:r>
              <a:rPr lang="de-AT" sz="1600" dirty="0" err="1"/>
              <a:t>does</a:t>
            </a:r>
            <a:r>
              <a:rPr lang="de-AT" sz="1600" dirty="0"/>
              <a:t> not </a:t>
            </a:r>
            <a:r>
              <a:rPr lang="de-AT" sz="1600" dirty="0" err="1"/>
              <a:t>address</a:t>
            </a:r>
            <a:r>
              <a:rPr lang="de-AT" sz="1600" dirty="0"/>
              <a:t> </a:t>
            </a:r>
            <a:r>
              <a:rPr lang="de-AT" sz="1600" dirty="0" err="1"/>
              <a:t>further</a:t>
            </a:r>
            <a:r>
              <a:rPr lang="de-AT" sz="1600" dirty="0"/>
              <a:t> Continental-Ice &amp; </a:t>
            </a:r>
            <a:r>
              <a:rPr lang="de-AT" sz="1600" dirty="0" err="1"/>
              <a:t>Atlantic</a:t>
            </a:r>
            <a:r>
              <a:rPr lang="de-AT" sz="1600" dirty="0"/>
              <a:t>-Ocean P/H-CIAO-KISS-</a:t>
            </a:r>
            <a:r>
              <a:rPr lang="de-AT" sz="1600" dirty="0" err="1"/>
              <a:t>theory</a:t>
            </a:r>
            <a:r>
              <a:rPr lang="de-AT" sz="1600" dirty="0"/>
              <a:t>-</a:t>
            </a:r>
            <a:r>
              <a:rPr lang="de-AT" sz="1600" dirty="0" err="1"/>
              <a:t>predictions</a:t>
            </a:r>
            <a:r>
              <a:rPr lang="de-AT" sz="1600" dirty="0"/>
              <a:t> </a:t>
            </a:r>
            <a:r>
              <a:rPr lang="de-AT" sz="1600" dirty="0" err="1"/>
              <a:t>concerning</a:t>
            </a:r>
            <a:r>
              <a:rPr lang="de-AT" sz="1600" dirty="0"/>
              <a:t> Carolina Bays </a:t>
            </a:r>
            <a:r>
              <a:rPr lang="de-AT" sz="1600" dirty="0" err="1"/>
              <a:t>as</a:t>
            </a:r>
            <a:r>
              <a:rPr lang="de-AT" sz="1600" dirty="0"/>
              <a:t> </a:t>
            </a:r>
            <a:r>
              <a:rPr lang="de-AT" sz="1600" dirty="0" err="1"/>
              <a:t>secondary-meteoritic</a:t>
            </a:r>
            <a:r>
              <a:rPr lang="de-AT" sz="1600" dirty="0"/>
              <a:t> “</a:t>
            </a:r>
            <a:r>
              <a:rPr lang="de-AT" sz="1600" dirty="0" err="1"/>
              <a:t>paleo-seismic</a:t>
            </a:r>
            <a:r>
              <a:rPr lang="de-AT" sz="1600" dirty="0"/>
              <a:t> impact-</a:t>
            </a:r>
            <a:r>
              <a:rPr lang="de-AT" sz="1600" dirty="0" err="1"/>
              <a:t>seismic</a:t>
            </a:r>
            <a:r>
              <a:rPr lang="de-AT" sz="1600" dirty="0"/>
              <a:t> </a:t>
            </a:r>
            <a:r>
              <a:rPr lang="de-AT" sz="1600" dirty="0" err="1"/>
              <a:t>liquefaction</a:t>
            </a:r>
            <a:r>
              <a:rPr lang="de-AT" sz="1600" dirty="0"/>
              <a:t> </a:t>
            </a:r>
            <a:r>
              <a:rPr lang="de-AT" sz="1600" dirty="0" err="1"/>
              <a:t>features</a:t>
            </a:r>
            <a:r>
              <a:rPr lang="de-AT" sz="1600" dirty="0"/>
              <a:t>” and “</a:t>
            </a:r>
            <a:r>
              <a:rPr lang="de-AT" sz="1600" dirty="0" err="1"/>
              <a:t>first</a:t>
            </a:r>
            <a:r>
              <a:rPr lang="de-AT" sz="1600" dirty="0"/>
              <a:t> </a:t>
            </a:r>
            <a:r>
              <a:rPr lang="de-AT" sz="1600" dirty="0" err="1"/>
              <a:t>proof</a:t>
            </a:r>
            <a:r>
              <a:rPr lang="de-AT" sz="1600" dirty="0"/>
              <a:t>” </a:t>
            </a:r>
            <a:r>
              <a:rPr lang="de-AT" sz="1600" dirty="0" err="1"/>
              <a:t>of</a:t>
            </a:r>
            <a:r>
              <a:rPr lang="de-AT" sz="1600" dirty="0"/>
              <a:t> </a:t>
            </a:r>
            <a:r>
              <a:rPr lang="de-AT" sz="1600" dirty="0" err="1"/>
              <a:t>the</a:t>
            </a:r>
            <a:r>
              <a:rPr lang="de-AT" sz="1600" dirty="0"/>
              <a:t> </a:t>
            </a:r>
            <a:r>
              <a:rPr lang="de-AT" sz="1600" dirty="0" err="1"/>
              <a:t>secondary</a:t>
            </a:r>
            <a:r>
              <a:rPr lang="de-AT" sz="1600" dirty="0"/>
              <a:t> P/H-Continental-Ice-KISS (Bujatti-Narbeshuber,1995,1997b) </a:t>
            </a:r>
            <a:r>
              <a:rPr lang="de-AT" sz="1600" dirty="0" err="1"/>
              <a:t>confirmed</a:t>
            </a:r>
            <a:r>
              <a:rPr lang="de-AT" sz="1600" dirty="0"/>
              <a:t> </a:t>
            </a:r>
            <a:r>
              <a:rPr lang="de-AT" sz="1600" dirty="0" err="1"/>
              <a:t>by</a:t>
            </a:r>
            <a:r>
              <a:rPr lang="de-AT" sz="1600" dirty="0"/>
              <a:t> LIDAR </a:t>
            </a:r>
            <a:r>
              <a:rPr lang="de-AT" sz="1600" dirty="0" err="1"/>
              <a:t>of</a:t>
            </a:r>
            <a:r>
              <a:rPr lang="de-AT" sz="1600" dirty="0"/>
              <a:t> 500.000 P/H-Continental-Ice-KISS impact-site-</a:t>
            </a:r>
            <a:r>
              <a:rPr lang="de-AT" sz="1600" dirty="0" err="1"/>
              <a:t>oriented</a:t>
            </a:r>
            <a:r>
              <a:rPr lang="de-AT" sz="1600" dirty="0"/>
              <a:t>, </a:t>
            </a:r>
            <a:r>
              <a:rPr lang="de-AT" sz="1600" dirty="0" err="1"/>
              <a:t>mathematical-elliptical</a:t>
            </a:r>
            <a:r>
              <a:rPr lang="de-AT" sz="1600" dirty="0"/>
              <a:t>, Carolina Bays (</a:t>
            </a:r>
            <a:r>
              <a:rPr lang="de-AT" sz="1600" dirty="0" err="1"/>
              <a:t>Davias</a:t>
            </a:r>
            <a:r>
              <a:rPr lang="de-AT" sz="1600" dirty="0"/>
              <a:t> and Gilbride,2012;Zamora,2015).</a:t>
            </a:r>
          </a:p>
          <a:p>
            <a:r>
              <a:rPr lang="de-AT" sz="1600" dirty="0" err="1"/>
              <a:t>Falsification</a:t>
            </a:r>
            <a:r>
              <a:rPr lang="de-AT" sz="1600" dirty="0"/>
              <a:t> </a:t>
            </a:r>
            <a:r>
              <a:rPr lang="de-AT" sz="1600" dirty="0" err="1"/>
              <a:t>of</a:t>
            </a:r>
            <a:r>
              <a:rPr lang="de-AT" sz="1600" dirty="0"/>
              <a:t> </a:t>
            </a:r>
            <a:r>
              <a:rPr lang="de-AT" sz="1600" dirty="0" err="1"/>
              <a:t>both</a:t>
            </a:r>
            <a:r>
              <a:rPr lang="de-AT" sz="1600" dirty="0"/>
              <a:t> Continental Ice &amp; </a:t>
            </a:r>
            <a:r>
              <a:rPr lang="de-AT" sz="1600" dirty="0" err="1"/>
              <a:t>Atlantic</a:t>
            </a:r>
            <a:r>
              <a:rPr lang="de-AT" sz="1600" dirty="0"/>
              <a:t> </a:t>
            </a:r>
            <a:r>
              <a:rPr lang="de-AT" sz="1600" dirty="0" err="1"/>
              <a:t>Oceanic</a:t>
            </a:r>
            <a:r>
              <a:rPr lang="de-AT" sz="1600" dirty="0"/>
              <a:t> P/H-CIAO-KISS-</a:t>
            </a:r>
            <a:r>
              <a:rPr lang="de-AT" sz="1600" dirty="0" err="1"/>
              <a:t>theory</a:t>
            </a:r>
            <a:r>
              <a:rPr lang="de-AT" sz="1600" dirty="0"/>
              <a:t> </a:t>
            </a:r>
            <a:r>
              <a:rPr lang="de-AT" sz="1600" dirty="0" err="1"/>
              <a:t>predictions</a:t>
            </a:r>
            <a:r>
              <a:rPr lang="de-AT" sz="1600" dirty="0"/>
              <a:t> </a:t>
            </a:r>
            <a:r>
              <a:rPr lang="de-AT" sz="1600" dirty="0" err="1"/>
              <a:t>must</a:t>
            </a:r>
            <a:r>
              <a:rPr lang="de-AT" sz="1600" dirty="0"/>
              <a:t> </a:t>
            </a:r>
            <a:r>
              <a:rPr lang="de-AT" sz="1600" dirty="0" err="1"/>
              <a:t>furthermore</a:t>
            </a:r>
            <a:r>
              <a:rPr lang="de-AT" sz="1600" dirty="0"/>
              <a:t>  </a:t>
            </a:r>
            <a:r>
              <a:rPr lang="de-AT" sz="1600" dirty="0" err="1"/>
              <a:t>address</a:t>
            </a:r>
            <a:r>
              <a:rPr lang="de-AT" sz="1600" dirty="0"/>
              <a:t> </a:t>
            </a:r>
            <a:r>
              <a:rPr lang="de-AT" sz="1600" dirty="0" err="1"/>
              <a:t>its</a:t>
            </a:r>
            <a:r>
              <a:rPr lang="de-AT" sz="1600" dirty="0"/>
              <a:t> “Energy-Paradox” </a:t>
            </a:r>
            <a:r>
              <a:rPr lang="de-AT" sz="1600" dirty="0" err="1"/>
              <a:t>solution</a:t>
            </a:r>
            <a:r>
              <a:rPr lang="de-AT" sz="1600" dirty="0"/>
              <a:t> </a:t>
            </a:r>
            <a:r>
              <a:rPr lang="de-AT" sz="1600" dirty="0" err="1"/>
              <a:t>for</a:t>
            </a:r>
            <a:r>
              <a:rPr lang="de-AT" sz="1600" dirty="0"/>
              <a:t> </a:t>
            </a:r>
            <a:r>
              <a:rPr lang="de-AT" sz="1600" dirty="0" err="1"/>
              <a:t>Laurentide-Fennoscandian</a:t>
            </a:r>
            <a:r>
              <a:rPr lang="de-AT" sz="1600" dirty="0"/>
              <a:t> glacier-</a:t>
            </a:r>
            <a:r>
              <a:rPr lang="de-AT" sz="1600" dirty="0" err="1"/>
              <a:t>melt</a:t>
            </a:r>
            <a:r>
              <a:rPr lang="de-AT" sz="1600" dirty="0"/>
              <a:t>: </a:t>
            </a:r>
          </a:p>
          <a:p>
            <a:r>
              <a:rPr lang="de-AT" sz="1600" dirty="0"/>
              <a:t>P/H-CIAO-KISS-</a:t>
            </a:r>
            <a:r>
              <a:rPr lang="de-AT" sz="1600" dirty="0" err="1"/>
              <a:t>theory</a:t>
            </a:r>
            <a:r>
              <a:rPr lang="de-AT" sz="1600" dirty="0"/>
              <a:t> </a:t>
            </a:r>
            <a:r>
              <a:rPr lang="de-AT" sz="1600" dirty="0" err="1"/>
              <a:t>predicts</a:t>
            </a:r>
            <a:r>
              <a:rPr lang="de-AT" sz="1600" dirty="0"/>
              <a:t> </a:t>
            </a:r>
            <a:r>
              <a:rPr lang="de-AT" sz="1600" dirty="0" err="1"/>
              <a:t>that</a:t>
            </a:r>
            <a:r>
              <a:rPr lang="de-AT" sz="1600" dirty="0"/>
              <a:t> </a:t>
            </a:r>
            <a:r>
              <a:rPr lang="de-AT" sz="1600" dirty="0" err="1"/>
              <a:t>first</a:t>
            </a:r>
            <a:r>
              <a:rPr lang="de-AT" sz="1600" dirty="0"/>
              <a:t> P/H-</a:t>
            </a:r>
            <a:r>
              <a:rPr lang="de-AT" sz="1600" dirty="0" err="1"/>
              <a:t>Atlantic</a:t>
            </a:r>
            <a:r>
              <a:rPr lang="de-AT" sz="1600" dirty="0"/>
              <a:t>-</a:t>
            </a:r>
            <a:r>
              <a:rPr lang="de-AT" sz="1600" dirty="0" err="1"/>
              <a:t>Oceanic</a:t>
            </a:r>
            <a:r>
              <a:rPr lang="de-AT" sz="1600" dirty="0"/>
              <a:t>-impact, </a:t>
            </a:r>
            <a:r>
              <a:rPr lang="de-AT" sz="1600" dirty="0" err="1"/>
              <a:t>caused</a:t>
            </a:r>
            <a:r>
              <a:rPr lang="de-AT" sz="1600" dirty="0"/>
              <a:t> Mid </a:t>
            </a:r>
            <a:r>
              <a:rPr lang="de-AT" sz="1600" dirty="0" err="1"/>
              <a:t>Atlantic</a:t>
            </a:r>
            <a:r>
              <a:rPr lang="de-AT" sz="1600" dirty="0"/>
              <a:t> Ridge &amp; Plateau </a:t>
            </a:r>
            <a:r>
              <a:rPr lang="de-AT" sz="1600" dirty="0" err="1"/>
              <a:t>Lowering</a:t>
            </a:r>
            <a:r>
              <a:rPr lang="de-AT" sz="1600" dirty="0"/>
              <a:t> Events (MARPLEs) </a:t>
            </a:r>
            <a:r>
              <a:rPr lang="de-AT" sz="1600" dirty="0" err="1"/>
              <a:t>of</a:t>
            </a:r>
            <a:r>
              <a:rPr lang="de-AT" sz="1600" dirty="0"/>
              <a:t> 13.124 cal </a:t>
            </a:r>
            <a:r>
              <a:rPr lang="de-AT" sz="1600" dirty="0" err="1"/>
              <a:t>yrs</a:t>
            </a:r>
            <a:r>
              <a:rPr lang="de-AT" sz="1600" dirty="0"/>
              <a:t> BP </a:t>
            </a:r>
            <a:r>
              <a:rPr lang="de-AT" sz="1600" dirty="0" err="1"/>
              <a:t>with</a:t>
            </a:r>
            <a:r>
              <a:rPr lang="de-AT" sz="1600" dirty="0"/>
              <a:t> </a:t>
            </a:r>
            <a:r>
              <a:rPr lang="de-AT" sz="1600" dirty="0" err="1"/>
              <a:t>mid</a:t>
            </a:r>
            <a:r>
              <a:rPr lang="de-AT" sz="1600" dirty="0"/>
              <a:t>-Gerzensee-Extreme-Cooling-Killarney-</a:t>
            </a:r>
            <a:r>
              <a:rPr lang="de-AT" sz="1600" dirty="0" err="1"/>
              <a:t>Oscillation</a:t>
            </a:r>
            <a:r>
              <a:rPr lang="de-AT" sz="1600" dirty="0"/>
              <a:t> (</a:t>
            </a:r>
            <a:r>
              <a:rPr lang="de-AT" sz="1600" dirty="0" err="1"/>
              <a:t>mid</a:t>
            </a:r>
            <a:r>
              <a:rPr lang="de-AT" sz="1600" dirty="0"/>
              <a:t>-GECKO) </a:t>
            </a:r>
            <a:r>
              <a:rPr lang="de-AT" sz="1600" dirty="0" err="1"/>
              <a:t>with</a:t>
            </a:r>
            <a:r>
              <a:rPr lang="de-AT" sz="1600" dirty="0"/>
              <a:t> MEGA-</a:t>
            </a:r>
            <a:r>
              <a:rPr lang="de-AT" sz="1600" dirty="0" err="1"/>
              <a:t>plume</a:t>
            </a:r>
            <a:r>
              <a:rPr lang="de-AT" sz="1600" dirty="0"/>
              <a:t> </a:t>
            </a:r>
            <a:r>
              <a:rPr lang="de-AT" sz="1600" dirty="0" err="1"/>
              <a:t>of</a:t>
            </a:r>
            <a:r>
              <a:rPr lang="de-AT" sz="1600" dirty="0"/>
              <a:t> “high </a:t>
            </a:r>
            <a:r>
              <a:rPr lang="de-AT" sz="1600" dirty="0" err="1"/>
              <a:t>stratospheric</a:t>
            </a:r>
            <a:r>
              <a:rPr lang="de-AT" sz="1600" dirty="0"/>
              <a:t> </a:t>
            </a:r>
            <a:r>
              <a:rPr lang="de-AT" sz="1600" dirty="0" err="1"/>
              <a:t>water</a:t>
            </a:r>
            <a:r>
              <a:rPr lang="de-AT" sz="1600" dirty="0"/>
              <a:t> &amp; </a:t>
            </a:r>
            <a:r>
              <a:rPr lang="de-AT" sz="1600" dirty="0" err="1"/>
              <a:t>volcanic</a:t>
            </a:r>
            <a:r>
              <a:rPr lang="de-AT" sz="1600" dirty="0"/>
              <a:t> </a:t>
            </a:r>
            <a:r>
              <a:rPr lang="de-AT" sz="1600" dirty="0" err="1"/>
              <a:t>sulfuric</a:t>
            </a:r>
            <a:r>
              <a:rPr lang="de-AT" sz="1600" dirty="0"/>
              <a:t> </a:t>
            </a:r>
            <a:r>
              <a:rPr lang="de-AT" sz="1600" dirty="0" err="1"/>
              <a:t>acid</a:t>
            </a:r>
            <a:r>
              <a:rPr lang="de-AT" sz="1600" dirty="0"/>
              <a:t> </a:t>
            </a:r>
            <a:r>
              <a:rPr lang="de-AT" sz="1600" dirty="0" err="1"/>
              <a:t>vapors</a:t>
            </a:r>
            <a:r>
              <a:rPr lang="de-AT" sz="1600" dirty="0"/>
              <a:t>” (Bujatti-Narbeshuber,1997a). Associated </a:t>
            </a:r>
            <a:r>
              <a:rPr lang="de-AT" sz="1600" dirty="0" err="1"/>
              <a:t>stratospheric</a:t>
            </a:r>
            <a:r>
              <a:rPr lang="de-AT" sz="1600" dirty="0"/>
              <a:t> </a:t>
            </a:r>
            <a:r>
              <a:rPr lang="de-AT" sz="1600" dirty="0" err="1"/>
              <a:t>cooling</a:t>
            </a:r>
            <a:r>
              <a:rPr lang="de-AT" sz="1600" dirty="0"/>
              <a:t> and </a:t>
            </a:r>
            <a:r>
              <a:rPr lang="de-AT" sz="1600" dirty="0" err="1"/>
              <a:t>the</a:t>
            </a:r>
            <a:r>
              <a:rPr lang="de-AT" sz="1600" dirty="0"/>
              <a:t> </a:t>
            </a:r>
            <a:r>
              <a:rPr lang="de-AT" sz="1600" dirty="0" err="1"/>
              <a:t>future</a:t>
            </a:r>
            <a:r>
              <a:rPr lang="de-AT" sz="1600" dirty="0"/>
              <a:t> </a:t>
            </a:r>
            <a:r>
              <a:rPr lang="de-AT" sz="1600" dirty="0" err="1"/>
              <a:t>Milankovic</a:t>
            </a:r>
            <a:r>
              <a:rPr lang="de-AT" sz="1600" dirty="0"/>
              <a:t>´-solar-</a:t>
            </a:r>
            <a:r>
              <a:rPr lang="de-AT" sz="1600" dirty="0" err="1"/>
              <a:t>cooling</a:t>
            </a:r>
            <a:r>
              <a:rPr lang="de-AT" sz="1600" dirty="0"/>
              <a:t>-</a:t>
            </a:r>
            <a:r>
              <a:rPr lang="de-AT" sz="1600" dirty="0" err="1"/>
              <a:t>cycles</a:t>
            </a:r>
            <a:r>
              <a:rPr lang="de-AT" sz="1600" dirty="0"/>
              <a:t> </a:t>
            </a:r>
            <a:r>
              <a:rPr lang="de-AT" sz="1600" dirty="0" err="1"/>
              <a:t>are</a:t>
            </a:r>
            <a:r>
              <a:rPr lang="de-AT" sz="1600" dirty="0"/>
              <a:t> </a:t>
            </a:r>
            <a:r>
              <a:rPr lang="de-AT" sz="1600" dirty="0" err="1"/>
              <a:t>progressively</a:t>
            </a:r>
            <a:r>
              <a:rPr lang="de-AT" sz="1600" dirty="0"/>
              <a:t> </a:t>
            </a:r>
            <a:r>
              <a:rPr lang="de-AT" sz="1600" dirty="0" err="1"/>
              <a:t>overcompensated</a:t>
            </a:r>
            <a:r>
              <a:rPr lang="de-AT" sz="1600" dirty="0"/>
              <a:t> </a:t>
            </a:r>
            <a:r>
              <a:rPr lang="de-AT" sz="1600" dirty="0" err="1"/>
              <a:t>by</a:t>
            </a:r>
            <a:r>
              <a:rPr lang="de-AT" sz="1600" dirty="0"/>
              <a:t> P/H-Global-</a:t>
            </a:r>
            <a:r>
              <a:rPr lang="de-AT" sz="1600" dirty="0" err="1"/>
              <a:t>warming</a:t>
            </a:r>
            <a:r>
              <a:rPr lang="de-AT" sz="1600" dirty="0"/>
              <a:t>-Threshold </a:t>
            </a:r>
            <a:r>
              <a:rPr lang="de-AT" sz="1600" dirty="0" err="1"/>
              <a:t>Triad</a:t>
            </a:r>
            <a:r>
              <a:rPr lang="de-AT" sz="1600" dirty="0"/>
              <a:t> (P/H-GTT), </a:t>
            </a:r>
            <a:r>
              <a:rPr lang="de-AT" sz="1600" dirty="0" err="1"/>
              <a:t>predicted</a:t>
            </a:r>
            <a:r>
              <a:rPr lang="de-AT" sz="1600" dirty="0"/>
              <a:t> </a:t>
            </a:r>
            <a:r>
              <a:rPr lang="de-AT" sz="1600" dirty="0" err="1"/>
              <a:t>from</a:t>
            </a:r>
            <a:r>
              <a:rPr lang="de-AT" sz="1600" dirty="0"/>
              <a:t> KISS-MARPLE-H20 (Manabe,Wetherald,1967), </a:t>
            </a:r>
            <a:r>
              <a:rPr lang="de-AT" sz="1600" dirty="0" err="1"/>
              <a:t>predicted</a:t>
            </a:r>
            <a:r>
              <a:rPr lang="de-AT" sz="1600" dirty="0"/>
              <a:t> </a:t>
            </a:r>
            <a:r>
              <a:rPr lang="de-AT" sz="1600" dirty="0" err="1"/>
              <a:t>as</a:t>
            </a:r>
            <a:r>
              <a:rPr lang="de-AT" sz="1600" dirty="0"/>
              <a:t> Ice-Age-Termination-Event (I-ATE) (Bujatti-Narbeshuber,1997a,2022). </a:t>
            </a:r>
          </a:p>
          <a:p>
            <a:r>
              <a:rPr lang="de-AT" sz="1600" dirty="0" err="1"/>
              <a:t>Latter</a:t>
            </a:r>
            <a:r>
              <a:rPr lang="de-AT" sz="1600" dirty="0"/>
              <a:t> P/H-GTT-</a:t>
            </a:r>
            <a:r>
              <a:rPr lang="de-AT" sz="1600" dirty="0" err="1"/>
              <a:t>predictions</a:t>
            </a:r>
            <a:r>
              <a:rPr lang="de-AT" sz="1600" dirty="0"/>
              <a:t> </a:t>
            </a:r>
            <a:r>
              <a:rPr lang="de-AT" sz="1600" dirty="0" err="1"/>
              <a:t>are</a:t>
            </a:r>
            <a:r>
              <a:rPr lang="de-AT" sz="1600" dirty="0"/>
              <a:t> </a:t>
            </a:r>
            <a:r>
              <a:rPr lang="de-AT" sz="1600" dirty="0" err="1"/>
              <a:t>confirmed</a:t>
            </a:r>
            <a:r>
              <a:rPr lang="de-AT" sz="1600" dirty="0"/>
              <a:t> </a:t>
            </a:r>
            <a:r>
              <a:rPr lang="de-AT" sz="1600" dirty="0" err="1"/>
              <a:t>by</a:t>
            </a:r>
            <a:r>
              <a:rPr lang="de-AT" sz="1600" dirty="0"/>
              <a:t> </a:t>
            </a:r>
            <a:r>
              <a:rPr lang="de-AT" sz="1600" dirty="0" err="1"/>
              <a:t>the</a:t>
            </a:r>
            <a:r>
              <a:rPr lang="de-AT" sz="1600" dirty="0"/>
              <a:t> </a:t>
            </a:r>
            <a:r>
              <a:rPr lang="de-AT" sz="1600" dirty="0" err="1"/>
              <a:t>present</a:t>
            </a:r>
            <a:r>
              <a:rPr lang="de-AT" sz="1600" dirty="0"/>
              <a:t> CH4-emission </a:t>
            </a:r>
            <a:r>
              <a:rPr lang="de-AT" sz="1600" dirty="0" err="1"/>
              <a:t>spike</a:t>
            </a:r>
            <a:r>
              <a:rPr lang="de-AT" sz="1600" dirty="0"/>
              <a:t> and </a:t>
            </a:r>
            <a:r>
              <a:rPr lang="de-AT" sz="1600" dirty="0" err="1"/>
              <a:t>by</a:t>
            </a:r>
            <a:r>
              <a:rPr lang="de-AT" sz="1600" dirty="0"/>
              <a:t> MARPLEs </a:t>
            </a:r>
            <a:r>
              <a:rPr lang="de-AT" sz="1600" dirty="0" err="1"/>
              <a:t>analogous</a:t>
            </a:r>
            <a:r>
              <a:rPr lang="de-AT" sz="1600" dirty="0"/>
              <a:t> </a:t>
            </a:r>
            <a:r>
              <a:rPr lang="de-AT" sz="1600" dirty="0" err="1"/>
              <a:t>shallow</a:t>
            </a:r>
            <a:r>
              <a:rPr lang="de-AT" sz="1600" dirty="0"/>
              <a:t> submarine </a:t>
            </a:r>
            <a:r>
              <a:rPr lang="de-AT" sz="1600" dirty="0" err="1"/>
              <a:t>Hunga</a:t>
            </a:r>
            <a:r>
              <a:rPr lang="de-AT" sz="1600" dirty="0"/>
              <a:t> Tonga </a:t>
            </a:r>
            <a:r>
              <a:rPr lang="de-AT" sz="1600" dirty="0" err="1"/>
              <a:t>volcanisms</a:t>
            </a:r>
            <a:r>
              <a:rPr lang="de-AT" sz="1600" dirty="0"/>
              <a:t>, </a:t>
            </a:r>
            <a:r>
              <a:rPr lang="de-AT" sz="1600" dirty="0" err="1"/>
              <a:t>with</a:t>
            </a:r>
            <a:r>
              <a:rPr lang="de-AT" sz="1600" dirty="0"/>
              <a:t> </a:t>
            </a:r>
            <a:r>
              <a:rPr lang="de-AT" sz="1600" dirty="0" err="1"/>
              <a:t>analogous</a:t>
            </a:r>
            <a:r>
              <a:rPr lang="de-AT" sz="1600" dirty="0"/>
              <a:t> high meso-</a:t>
            </a:r>
            <a:r>
              <a:rPr lang="de-AT" sz="1600" dirty="0" err="1"/>
              <a:t>stratospheric</a:t>
            </a:r>
            <a:r>
              <a:rPr lang="de-AT" sz="1600" dirty="0"/>
              <a:t> </a:t>
            </a:r>
            <a:r>
              <a:rPr lang="de-AT" sz="1600" dirty="0" err="1"/>
              <a:t>plume</a:t>
            </a:r>
            <a:r>
              <a:rPr lang="de-AT" sz="1600" dirty="0"/>
              <a:t> </a:t>
            </a:r>
            <a:r>
              <a:rPr lang="de-AT" sz="1600" dirty="0" err="1"/>
              <a:t>effects</a:t>
            </a:r>
            <a:r>
              <a:rPr lang="de-AT" sz="1600" dirty="0"/>
              <a:t> (Selitto,2022;Schoeberl,2023;Niemayer,2023). KISS-MARPLE-</a:t>
            </a:r>
            <a:r>
              <a:rPr lang="de-AT" sz="1600" dirty="0" err="1"/>
              <a:t>plumes</a:t>
            </a:r>
            <a:r>
              <a:rPr lang="de-AT" sz="1600" dirty="0"/>
              <a:t> </a:t>
            </a:r>
            <a:r>
              <a:rPr lang="de-AT" sz="1600" dirty="0" err="1"/>
              <a:t>with</a:t>
            </a:r>
            <a:r>
              <a:rPr lang="de-AT" sz="1600" dirty="0"/>
              <a:t> strato-</a:t>
            </a:r>
            <a:r>
              <a:rPr lang="de-AT" sz="1600" dirty="0" err="1"/>
              <a:t>mesosperic</a:t>
            </a:r>
            <a:r>
              <a:rPr lang="de-AT" sz="1600" dirty="0"/>
              <a:t> MEGA-</a:t>
            </a:r>
            <a:r>
              <a:rPr lang="de-AT" sz="1600" dirty="0" err="1"/>
              <a:t>water</a:t>
            </a:r>
            <a:r>
              <a:rPr lang="de-AT" sz="1600" dirty="0"/>
              <a:t> </a:t>
            </a:r>
            <a:r>
              <a:rPr lang="de-AT" sz="1600" dirty="0" err="1"/>
              <a:t>injection</a:t>
            </a:r>
            <a:r>
              <a:rPr lang="de-AT" sz="1600" dirty="0"/>
              <a:t>, </a:t>
            </a:r>
            <a:r>
              <a:rPr lang="de-AT" sz="1600" dirty="0" err="1"/>
              <a:t>instantaneously</a:t>
            </a:r>
            <a:r>
              <a:rPr lang="de-AT" sz="1600" dirty="0"/>
              <a:t> </a:t>
            </a:r>
            <a:r>
              <a:rPr lang="de-AT" sz="1600" dirty="0" err="1"/>
              <a:t>initiated</a:t>
            </a:r>
            <a:r>
              <a:rPr lang="de-AT" sz="1600" dirty="0"/>
              <a:t> parallel P/H-GTT (-I,-II,-III) </a:t>
            </a:r>
            <a:r>
              <a:rPr lang="de-AT" sz="1600" dirty="0" err="1"/>
              <a:t>phases</a:t>
            </a:r>
            <a:r>
              <a:rPr lang="de-AT" sz="1600" dirty="0"/>
              <a:t> </a:t>
            </a:r>
            <a:r>
              <a:rPr lang="de-AT" sz="1600" dirty="0" err="1"/>
              <a:t>with</a:t>
            </a:r>
            <a:r>
              <a:rPr lang="de-AT" sz="1600" dirty="0"/>
              <a:t> </a:t>
            </a:r>
            <a:r>
              <a:rPr lang="de-AT" sz="1600" dirty="0" err="1"/>
              <a:t>varying</a:t>
            </a:r>
            <a:r>
              <a:rPr lang="de-AT" sz="1600" dirty="0"/>
              <a:t> </a:t>
            </a:r>
            <a:r>
              <a:rPr lang="de-AT" sz="1600" dirty="0" err="1"/>
              <a:t>duration</a:t>
            </a:r>
            <a:r>
              <a:rPr lang="de-AT" sz="1600" dirty="0"/>
              <a:t> (Bujatti-Narbeshuber,1997a,2022,2023): </a:t>
            </a:r>
          </a:p>
          <a:p>
            <a:r>
              <a:rPr lang="de-AT" sz="1600" dirty="0"/>
              <a:t>(GTT-I): </a:t>
            </a:r>
            <a:r>
              <a:rPr lang="de-AT" sz="1600" dirty="0" err="1"/>
              <a:t>Atmospheric</a:t>
            </a:r>
            <a:r>
              <a:rPr lang="de-AT" sz="1600" dirty="0"/>
              <a:t> (subpolar etc.) </a:t>
            </a:r>
            <a:r>
              <a:rPr lang="de-AT" sz="1600" dirty="0" err="1"/>
              <a:t>albedo-phases</a:t>
            </a:r>
            <a:r>
              <a:rPr lang="de-AT" sz="1600" dirty="0"/>
              <a:t> </a:t>
            </a:r>
            <a:r>
              <a:rPr lang="de-AT" sz="1600" dirty="0" err="1"/>
              <a:t>with</a:t>
            </a:r>
            <a:r>
              <a:rPr lang="de-AT" sz="1600" dirty="0"/>
              <a:t> permanent (</a:t>
            </a:r>
            <a:r>
              <a:rPr lang="de-AT" sz="1600" dirty="0" err="1"/>
              <a:t>Holocene</a:t>
            </a:r>
            <a:r>
              <a:rPr lang="de-AT" sz="1600" dirty="0"/>
              <a:t>) </a:t>
            </a:r>
            <a:r>
              <a:rPr lang="de-AT" sz="1600" dirty="0" err="1"/>
              <a:t>Glaciation</a:t>
            </a:r>
            <a:r>
              <a:rPr lang="de-AT" sz="1600" dirty="0"/>
              <a:t>-Threshold-Transition-I. (GTT-II): Gravity-</a:t>
            </a:r>
            <a:r>
              <a:rPr lang="de-AT" sz="1600" dirty="0" err="1"/>
              <a:t>Greenhouse</a:t>
            </a:r>
            <a:r>
              <a:rPr lang="de-AT" sz="1600" dirty="0"/>
              <a:t>-gas-</a:t>
            </a:r>
            <a:r>
              <a:rPr lang="de-AT" sz="1600" dirty="0" err="1"/>
              <a:t>phases</a:t>
            </a:r>
            <a:r>
              <a:rPr lang="de-AT" sz="1600" dirty="0"/>
              <a:t> (H2O-,CO2-,CH4-CAGE) </a:t>
            </a:r>
            <a:r>
              <a:rPr lang="de-AT" sz="1600" dirty="0" err="1"/>
              <a:t>with</a:t>
            </a:r>
            <a:r>
              <a:rPr lang="de-AT" sz="1600" dirty="0"/>
              <a:t> Gravity-</a:t>
            </a:r>
            <a:r>
              <a:rPr lang="de-AT" sz="1600" dirty="0" err="1"/>
              <a:t>Greenhouse</a:t>
            </a:r>
            <a:r>
              <a:rPr lang="de-AT" sz="1600" dirty="0"/>
              <a:t>-Threshold-Transition-II (Bujatti-Narbeshuber,1997a). (GTT-III): Thermohaline-</a:t>
            </a:r>
            <a:r>
              <a:rPr lang="de-AT" sz="1600" dirty="0" err="1"/>
              <a:t>phases</a:t>
            </a:r>
            <a:r>
              <a:rPr lang="de-AT" sz="1600" dirty="0"/>
              <a:t> </a:t>
            </a:r>
            <a:r>
              <a:rPr lang="de-AT" sz="1600" dirty="0" err="1"/>
              <a:t>with</a:t>
            </a:r>
            <a:r>
              <a:rPr lang="de-AT" sz="1600" dirty="0"/>
              <a:t> permanent Geomorphological-Threshold-Transition-III. </a:t>
            </a:r>
            <a:r>
              <a:rPr lang="de-AT" sz="1600" dirty="0" err="1"/>
              <a:t>Driving</a:t>
            </a:r>
            <a:r>
              <a:rPr lang="de-AT" sz="1600" dirty="0"/>
              <a:t> </a:t>
            </a:r>
            <a:r>
              <a:rPr lang="de-AT" sz="1600" dirty="0" err="1"/>
              <a:t>Together</a:t>
            </a:r>
            <a:r>
              <a:rPr lang="de-AT" sz="1600" dirty="0"/>
              <a:t> </a:t>
            </a:r>
            <a:r>
              <a:rPr lang="de-AT" sz="1600" dirty="0" err="1"/>
              <a:t>driving</a:t>
            </a:r>
            <a:r>
              <a:rPr lang="de-AT" sz="1600" dirty="0"/>
              <a:t> AMOC </a:t>
            </a:r>
            <a:r>
              <a:rPr lang="de-AT" sz="1600" dirty="0" err="1"/>
              <a:t>Pleistocene-criticality</a:t>
            </a:r>
            <a:r>
              <a:rPr lang="de-AT" sz="1600" dirty="0"/>
              <a:t> </a:t>
            </a:r>
            <a:r>
              <a:rPr lang="de-AT" sz="1600" dirty="0" err="1"/>
              <a:t>into</a:t>
            </a:r>
            <a:r>
              <a:rPr lang="de-AT" sz="1600" dirty="0"/>
              <a:t> </a:t>
            </a:r>
            <a:r>
              <a:rPr lang="de-AT" sz="1600" dirty="0" err="1"/>
              <a:t>self-constraining</a:t>
            </a:r>
            <a:r>
              <a:rPr lang="de-AT" sz="1600" dirty="0"/>
              <a:t> (</a:t>
            </a:r>
            <a:r>
              <a:rPr lang="de-AT" sz="1600" dirty="0" err="1"/>
              <a:t>Cosmogenic</a:t>
            </a:r>
            <a:r>
              <a:rPr lang="de-AT" sz="1600" dirty="0"/>
              <a:t>-</a:t>
            </a:r>
            <a:r>
              <a:rPr lang="de-AT" sz="1600" dirty="0" err="1"/>
              <a:t>Anthropogenic</a:t>
            </a:r>
            <a:r>
              <a:rPr lang="de-AT" sz="1600" dirty="0"/>
              <a:t>-Gravity-</a:t>
            </a:r>
            <a:r>
              <a:rPr lang="de-AT" sz="1600" dirty="0" err="1"/>
              <a:t>Greenhouse</a:t>
            </a:r>
            <a:r>
              <a:rPr lang="de-AT" sz="1600" dirty="0"/>
              <a:t>-Event (CAGE) </a:t>
            </a:r>
            <a:r>
              <a:rPr lang="de-AT" sz="1600" dirty="0" err="1"/>
              <a:t>of</a:t>
            </a:r>
            <a:r>
              <a:rPr lang="de-AT" sz="1600" dirty="0"/>
              <a:t> </a:t>
            </a:r>
            <a:r>
              <a:rPr lang="de-AT" sz="1600" dirty="0" err="1"/>
              <a:t>Holocene-damped</a:t>
            </a:r>
            <a:r>
              <a:rPr lang="de-AT" sz="1600" dirty="0"/>
              <a:t> </a:t>
            </a:r>
            <a:r>
              <a:rPr lang="de-AT" sz="1600" dirty="0" err="1"/>
              <a:t>flow</a:t>
            </a:r>
            <a:r>
              <a:rPr lang="de-AT" sz="1600" dirty="0"/>
              <a:t> </a:t>
            </a:r>
            <a:r>
              <a:rPr lang="de-AT" sz="1600" dirty="0" err="1"/>
              <a:t>with</a:t>
            </a:r>
            <a:r>
              <a:rPr lang="de-AT" sz="1600" dirty="0"/>
              <a:t> </a:t>
            </a:r>
            <a:r>
              <a:rPr lang="de-AT" sz="1600" dirty="0" err="1"/>
              <a:t>ascending</a:t>
            </a:r>
            <a:r>
              <a:rPr lang="de-AT" sz="1600" dirty="0"/>
              <a:t> </a:t>
            </a:r>
            <a:r>
              <a:rPr lang="de-AT" sz="1600" dirty="0" err="1"/>
              <a:t>temperatures</a:t>
            </a:r>
            <a:r>
              <a:rPr lang="de-AT" sz="1600" dirty="0"/>
              <a:t>. </a:t>
            </a:r>
          </a:p>
        </p:txBody>
      </p:sp>
    </p:spTree>
    <p:extLst>
      <p:ext uri="{BB962C8B-B14F-4D97-AF65-F5344CB8AC3E}">
        <p14:creationId xmlns:p14="http://schemas.microsoft.com/office/powerpoint/2010/main" val="23583373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F18B9D5-9FBB-CCBE-A3DF-CF6B3E5B357D}"/>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A5CE23B3-1977-7728-C573-688473D321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4CEF2ACE-2754-A6E4-1047-8245FE3CCF0A}"/>
              </a:ext>
            </a:extLst>
          </p:cNvPr>
          <p:cNvSpPr txBox="1"/>
          <p:nvPr/>
        </p:nvSpPr>
        <p:spPr>
          <a:xfrm>
            <a:off x="1107011" y="12113615"/>
            <a:ext cx="1405834" cy="369332"/>
          </a:xfrm>
          <a:prstGeom prst="rect">
            <a:avLst/>
          </a:prstGeom>
          <a:noFill/>
        </p:spPr>
        <p:txBody>
          <a:bodyPr wrap="none" rtlCol="0">
            <a:spAutoFit/>
          </a:bodyPr>
          <a:lstStyle/>
          <a:p>
            <a:r>
              <a:rPr lang="de-AT" dirty="0" err="1"/>
              <a:t>Faroe</a:t>
            </a:r>
            <a:r>
              <a:rPr lang="de-AT" dirty="0"/>
              <a:t> Islands</a:t>
            </a:r>
          </a:p>
        </p:txBody>
      </p:sp>
    </p:spTree>
    <p:extLst>
      <p:ext uri="{BB962C8B-B14F-4D97-AF65-F5344CB8AC3E}">
        <p14:creationId xmlns:p14="http://schemas.microsoft.com/office/powerpoint/2010/main" val="22079635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96EF40A-350A-A5FE-C976-C2B358EAE694}"/>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6A8960D9-AB9F-546A-4023-435F76296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B417FAFB-1711-D152-D71F-106B941C1B20}"/>
              </a:ext>
            </a:extLst>
          </p:cNvPr>
          <p:cNvSpPr txBox="1"/>
          <p:nvPr/>
        </p:nvSpPr>
        <p:spPr>
          <a:xfrm>
            <a:off x="1107011" y="12113615"/>
            <a:ext cx="1405834" cy="369332"/>
          </a:xfrm>
          <a:prstGeom prst="rect">
            <a:avLst/>
          </a:prstGeom>
          <a:noFill/>
        </p:spPr>
        <p:txBody>
          <a:bodyPr wrap="none" rtlCol="0">
            <a:spAutoFit/>
          </a:bodyPr>
          <a:lstStyle/>
          <a:p>
            <a:r>
              <a:rPr lang="de-AT" dirty="0" err="1"/>
              <a:t>Faroe</a:t>
            </a:r>
            <a:r>
              <a:rPr lang="de-AT" dirty="0"/>
              <a:t> Islands</a:t>
            </a:r>
          </a:p>
        </p:txBody>
      </p:sp>
    </p:spTree>
    <p:extLst>
      <p:ext uri="{BB962C8B-B14F-4D97-AF65-F5344CB8AC3E}">
        <p14:creationId xmlns:p14="http://schemas.microsoft.com/office/powerpoint/2010/main" val="1675471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1C3EA28-15FB-D094-2277-7FECFB7716E2}"/>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3DA37CD9-2069-8626-009A-4FB0819BDC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C9D6BF4F-D021-47B7-355B-4145B29FC188}"/>
              </a:ext>
            </a:extLst>
          </p:cNvPr>
          <p:cNvSpPr txBox="1"/>
          <p:nvPr/>
        </p:nvSpPr>
        <p:spPr>
          <a:xfrm>
            <a:off x="1107011" y="12113615"/>
            <a:ext cx="1405834" cy="369332"/>
          </a:xfrm>
          <a:prstGeom prst="rect">
            <a:avLst/>
          </a:prstGeom>
          <a:noFill/>
        </p:spPr>
        <p:txBody>
          <a:bodyPr wrap="none" rtlCol="0">
            <a:spAutoFit/>
          </a:bodyPr>
          <a:lstStyle/>
          <a:p>
            <a:r>
              <a:rPr lang="de-AT" dirty="0" err="1"/>
              <a:t>Faroe</a:t>
            </a:r>
            <a:r>
              <a:rPr lang="de-AT" dirty="0"/>
              <a:t> Islands</a:t>
            </a:r>
          </a:p>
        </p:txBody>
      </p:sp>
    </p:spTree>
    <p:extLst>
      <p:ext uri="{BB962C8B-B14F-4D97-AF65-F5344CB8AC3E}">
        <p14:creationId xmlns:p14="http://schemas.microsoft.com/office/powerpoint/2010/main" val="12483512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A869858-B021-C4FC-9881-795E8B22409A}"/>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8FBD8258-C6EF-C1D4-4D7B-709697690E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24A53132-D56A-C4DA-A156-6DEB9994BE6C}"/>
              </a:ext>
            </a:extLst>
          </p:cNvPr>
          <p:cNvSpPr txBox="1"/>
          <p:nvPr/>
        </p:nvSpPr>
        <p:spPr>
          <a:xfrm>
            <a:off x="1215868" y="12222081"/>
            <a:ext cx="862737" cy="369332"/>
          </a:xfrm>
          <a:prstGeom prst="rect">
            <a:avLst/>
          </a:prstGeom>
          <a:noFill/>
        </p:spPr>
        <p:txBody>
          <a:bodyPr wrap="none" rtlCol="0">
            <a:spAutoFit/>
          </a:bodyPr>
          <a:lstStyle/>
          <a:p>
            <a:r>
              <a:rPr lang="de-AT" dirty="0"/>
              <a:t>Iceland</a:t>
            </a:r>
          </a:p>
        </p:txBody>
      </p:sp>
    </p:spTree>
    <p:extLst>
      <p:ext uri="{BB962C8B-B14F-4D97-AF65-F5344CB8AC3E}">
        <p14:creationId xmlns:p14="http://schemas.microsoft.com/office/powerpoint/2010/main" val="32163877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5904FEE-BACC-576D-A481-6E6AA29DA811}"/>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0BD0276B-F2AF-82A0-90E1-842FCB23E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8A7CB441-7BEB-8AA5-BD67-A67D8CD9686A}"/>
              </a:ext>
            </a:extLst>
          </p:cNvPr>
          <p:cNvSpPr txBox="1"/>
          <p:nvPr/>
        </p:nvSpPr>
        <p:spPr>
          <a:xfrm>
            <a:off x="1215868" y="12222081"/>
            <a:ext cx="862737" cy="369332"/>
          </a:xfrm>
          <a:prstGeom prst="rect">
            <a:avLst/>
          </a:prstGeom>
          <a:noFill/>
        </p:spPr>
        <p:txBody>
          <a:bodyPr wrap="none" rtlCol="0">
            <a:spAutoFit/>
          </a:bodyPr>
          <a:lstStyle/>
          <a:p>
            <a:r>
              <a:rPr lang="de-AT" dirty="0"/>
              <a:t>Iceland</a:t>
            </a:r>
          </a:p>
        </p:txBody>
      </p:sp>
    </p:spTree>
    <p:extLst>
      <p:ext uri="{BB962C8B-B14F-4D97-AF65-F5344CB8AC3E}">
        <p14:creationId xmlns:p14="http://schemas.microsoft.com/office/powerpoint/2010/main" val="3306926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98F2363-1F53-55A9-90E4-6D5FBE37C35A}"/>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78DB04FC-4EC3-8219-B9BB-028C12CE87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19DC42BB-26D0-EDEC-30AA-A1B7F24F65AB}"/>
              </a:ext>
            </a:extLst>
          </p:cNvPr>
          <p:cNvSpPr txBox="1"/>
          <p:nvPr/>
        </p:nvSpPr>
        <p:spPr>
          <a:xfrm>
            <a:off x="1215868" y="12222081"/>
            <a:ext cx="862737" cy="369332"/>
          </a:xfrm>
          <a:prstGeom prst="rect">
            <a:avLst/>
          </a:prstGeom>
          <a:noFill/>
        </p:spPr>
        <p:txBody>
          <a:bodyPr wrap="none" rtlCol="0">
            <a:spAutoFit/>
          </a:bodyPr>
          <a:lstStyle/>
          <a:p>
            <a:r>
              <a:rPr lang="de-AT" dirty="0"/>
              <a:t>Iceland</a:t>
            </a:r>
          </a:p>
        </p:txBody>
      </p:sp>
    </p:spTree>
    <p:extLst>
      <p:ext uri="{BB962C8B-B14F-4D97-AF65-F5344CB8AC3E}">
        <p14:creationId xmlns:p14="http://schemas.microsoft.com/office/powerpoint/2010/main" val="3661002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1A74066-1499-B233-9570-52DFD020434B}"/>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pic>
        <p:nvPicPr>
          <p:cNvPr id="6" name="Grafik 5">
            <a:extLst>
              <a:ext uri="{FF2B5EF4-FFF2-40B4-BE49-F238E27FC236}">
                <a16:creationId xmlns:a16="http://schemas.microsoft.com/office/drawing/2014/main" id="{367830E7-1EA3-36F0-5129-450D200BF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7" name="Textfeld 6">
            <a:extLst>
              <a:ext uri="{FF2B5EF4-FFF2-40B4-BE49-F238E27FC236}">
                <a16:creationId xmlns:a16="http://schemas.microsoft.com/office/drawing/2014/main" id="{2292BE4F-0C0B-3239-B340-B46A6418B6F0}"/>
              </a:ext>
            </a:extLst>
          </p:cNvPr>
          <p:cNvSpPr txBox="1"/>
          <p:nvPr/>
        </p:nvSpPr>
        <p:spPr>
          <a:xfrm>
            <a:off x="1215868" y="12222081"/>
            <a:ext cx="983474" cy="369332"/>
          </a:xfrm>
          <a:prstGeom prst="rect">
            <a:avLst/>
          </a:prstGeom>
          <a:noFill/>
        </p:spPr>
        <p:txBody>
          <a:bodyPr wrap="none" rtlCol="0">
            <a:spAutoFit/>
          </a:bodyPr>
          <a:lstStyle/>
          <a:p>
            <a:r>
              <a:rPr lang="de-AT" dirty="0"/>
              <a:t>Svalbard</a:t>
            </a:r>
          </a:p>
        </p:txBody>
      </p:sp>
    </p:spTree>
    <p:extLst>
      <p:ext uri="{BB962C8B-B14F-4D97-AF65-F5344CB8AC3E}">
        <p14:creationId xmlns:p14="http://schemas.microsoft.com/office/powerpoint/2010/main" val="3217124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C7FD049-D0F9-9A34-3C9A-799097B35E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842" y="1056132"/>
            <a:ext cx="7557516" cy="10689336"/>
          </a:xfrm>
          <a:prstGeom prst="rect">
            <a:avLst/>
          </a:prstGeom>
        </p:spPr>
      </p:pic>
      <p:sp>
        <p:nvSpPr>
          <p:cNvPr id="6" name="Textfeld 5">
            <a:extLst>
              <a:ext uri="{FF2B5EF4-FFF2-40B4-BE49-F238E27FC236}">
                <a16:creationId xmlns:a16="http://schemas.microsoft.com/office/drawing/2014/main" id="{D8FD7A26-171B-8573-628A-71AD4BD6215C}"/>
              </a:ext>
            </a:extLst>
          </p:cNvPr>
          <p:cNvSpPr txBox="1"/>
          <p:nvPr/>
        </p:nvSpPr>
        <p:spPr>
          <a:xfrm>
            <a:off x="671582" y="394853"/>
            <a:ext cx="54570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
        <p:nvSpPr>
          <p:cNvPr id="7" name="Textfeld 6">
            <a:extLst>
              <a:ext uri="{FF2B5EF4-FFF2-40B4-BE49-F238E27FC236}">
                <a16:creationId xmlns:a16="http://schemas.microsoft.com/office/drawing/2014/main" id="{8AB06D6A-4B70-5D47-8C1A-3F014BFB7E1E}"/>
              </a:ext>
            </a:extLst>
          </p:cNvPr>
          <p:cNvSpPr txBox="1"/>
          <p:nvPr/>
        </p:nvSpPr>
        <p:spPr>
          <a:xfrm>
            <a:off x="1215868" y="12222081"/>
            <a:ext cx="983474" cy="369332"/>
          </a:xfrm>
          <a:prstGeom prst="rect">
            <a:avLst/>
          </a:prstGeom>
          <a:noFill/>
        </p:spPr>
        <p:txBody>
          <a:bodyPr wrap="none" rtlCol="0">
            <a:spAutoFit/>
          </a:bodyPr>
          <a:lstStyle/>
          <a:p>
            <a:r>
              <a:rPr lang="de-AT" dirty="0"/>
              <a:t>Svalbard</a:t>
            </a:r>
          </a:p>
        </p:txBody>
      </p:sp>
    </p:spTree>
    <p:extLst>
      <p:ext uri="{BB962C8B-B14F-4D97-AF65-F5344CB8AC3E}">
        <p14:creationId xmlns:p14="http://schemas.microsoft.com/office/powerpoint/2010/main" val="28136781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9A8992-A122-8732-D756-136C40EEE7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 y="1784488"/>
            <a:ext cx="7543800" cy="10669936"/>
          </a:xfrm>
          <a:prstGeom prst="rect">
            <a:avLst/>
          </a:prstGeom>
        </p:spPr>
      </p:pic>
      <p:sp>
        <p:nvSpPr>
          <p:cNvPr id="3" name="Textfeld 2">
            <a:extLst>
              <a:ext uri="{FF2B5EF4-FFF2-40B4-BE49-F238E27FC236}">
                <a16:creationId xmlns:a16="http://schemas.microsoft.com/office/drawing/2014/main" id="{97F74D7F-85A2-B2E5-99AF-5277E3ED0382}"/>
              </a:ext>
            </a:extLst>
          </p:cNvPr>
          <p:cNvSpPr txBox="1"/>
          <p:nvPr/>
        </p:nvSpPr>
        <p:spPr>
          <a:xfrm>
            <a:off x="1269417" y="673446"/>
            <a:ext cx="5991355" cy="1077218"/>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Signe </a:t>
            </a:r>
            <a:r>
              <a:rPr lang="de-AT" sz="1600" dirty="0" err="1">
                <a:latin typeface="Arial" panose="020B0604020202020204" pitchFamily="34" charset="0"/>
                <a:cs typeface="Arial" panose="020B0604020202020204" pitchFamily="34" charset="0"/>
              </a:rPr>
              <a:t>Metropoliforme</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Uteriforme</a:t>
            </a:r>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National Geographic, Juni 2011</a:t>
            </a:r>
          </a:p>
        </p:txBody>
      </p:sp>
    </p:spTree>
    <p:extLst>
      <p:ext uri="{BB962C8B-B14F-4D97-AF65-F5344CB8AC3E}">
        <p14:creationId xmlns:p14="http://schemas.microsoft.com/office/powerpoint/2010/main" val="33622151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62AF7DC-513C-EE2A-BA17-36221D29CE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7300" y="2278752"/>
            <a:ext cx="7086599" cy="10023272"/>
          </a:xfrm>
          <a:prstGeom prst="rect">
            <a:avLst/>
          </a:prstGeom>
        </p:spPr>
      </p:pic>
      <p:sp>
        <p:nvSpPr>
          <p:cNvPr id="3" name="Textfeld 2">
            <a:extLst>
              <a:ext uri="{FF2B5EF4-FFF2-40B4-BE49-F238E27FC236}">
                <a16:creationId xmlns:a16="http://schemas.microsoft.com/office/drawing/2014/main" id="{3B8AB1F2-A80B-9E73-08D6-1E7625A8D239}"/>
              </a:ext>
            </a:extLst>
          </p:cNvPr>
          <p:cNvSpPr txBox="1"/>
          <p:nvPr/>
        </p:nvSpPr>
        <p:spPr>
          <a:xfrm>
            <a:off x="1257300" y="541952"/>
            <a:ext cx="4881012" cy="1077218"/>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Göbekli Tepe Pillar 43, P/H KISS</a:t>
            </a:r>
          </a:p>
        </p:txBody>
      </p:sp>
    </p:spTree>
    <p:extLst>
      <p:ext uri="{BB962C8B-B14F-4D97-AF65-F5344CB8AC3E}">
        <p14:creationId xmlns:p14="http://schemas.microsoft.com/office/powerpoint/2010/main" val="427822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3CCF620-69DF-4969-9502-55029EFE39D5}"/>
              </a:ext>
            </a:extLst>
          </p:cNvPr>
          <p:cNvSpPr txBox="1"/>
          <p:nvPr/>
        </p:nvSpPr>
        <p:spPr>
          <a:xfrm>
            <a:off x="952500" y="704850"/>
            <a:ext cx="7696200" cy="2062103"/>
          </a:xfrm>
          <a:prstGeom prst="rect">
            <a:avLst/>
          </a:prstGeom>
          <a:noFill/>
        </p:spPr>
        <p:txBody>
          <a:bodyPr wrap="square" rtlCol="0">
            <a:spAutoFit/>
          </a:bodyPr>
          <a:lstStyle/>
          <a:p>
            <a:r>
              <a:rPr lang="de-AT" sz="1600" dirty="0"/>
              <a:t>KISS-MARPLE </a:t>
            </a:r>
            <a:r>
              <a:rPr lang="de-AT" sz="1600" dirty="0" err="1"/>
              <a:t>predictions</a:t>
            </a:r>
            <a:r>
              <a:rPr lang="de-AT" sz="1600" dirty="0"/>
              <a:t> </a:t>
            </a:r>
            <a:r>
              <a:rPr lang="de-AT" sz="1600" dirty="0" err="1"/>
              <a:t>are</a:t>
            </a:r>
            <a:r>
              <a:rPr lang="de-AT" sz="1600" dirty="0"/>
              <a:t> </a:t>
            </a:r>
            <a:r>
              <a:rPr lang="de-AT" sz="1600" dirty="0" err="1"/>
              <a:t>finally</a:t>
            </a:r>
            <a:r>
              <a:rPr lang="de-AT" sz="1600" dirty="0"/>
              <a:t> </a:t>
            </a:r>
            <a:r>
              <a:rPr lang="de-AT" sz="1600" dirty="0" err="1"/>
              <a:t>confirmed</a:t>
            </a:r>
            <a:r>
              <a:rPr lang="de-AT" sz="1600" dirty="0"/>
              <a:t> </a:t>
            </a:r>
            <a:r>
              <a:rPr lang="de-AT" sz="1600" dirty="0" err="1"/>
              <a:t>by</a:t>
            </a:r>
            <a:r>
              <a:rPr lang="de-AT" sz="1600" dirty="0"/>
              <a:t> </a:t>
            </a:r>
            <a:r>
              <a:rPr lang="de-AT" sz="1600" dirty="0" err="1"/>
              <a:t>first</a:t>
            </a:r>
            <a:r>
              <a:rPr lang="de-AT" sz="1600" dirty="0"/>
              <a:t> </a:t>
            </a:r>
            <a:r>
              <a:rPr lang="de-AT" sz="1600" dirty="0" err="1"/>
              <a:t>scientific</a:t>
            </a:r>
            <a:r>
              <a:rPr lang="de-AT" sz="1600" dirty="0"/>
              <a:t> </a:t>
            </a:r>
            <a:r>
              <a:rPr lang="de-AT" sz="1600" dirty="0" err="1"/>
              <a:t>publications</a:t>
            </a:r>
            <a:r>
              <a:rPr lang="de-AT" sz="1600" dirty="0"/>
              <a:t> </a:t>
            </a:r>
            <a:r>
              <a:rPr lang="de-AT" sz="1600" dirty="0" err="1"/>
              <a:t>of</a:t>
            </a:r>
            <a:r>
              <a:rPr lang="de-AT" sz="1600" dirty="0"/>
              <a:t> </a:t>
            </a:r>
            <a:r>
              <a:rPr lang="de-AT" sz="1600" dirty="0" err="1"/>
              <a:t>mankind</a:t>
            </a:r>
            <a:r>
              <a:rPr lang="de-AT" sz="1600" dirty="0"/>
              <a:t>, in </a:t>
            </a:r>
            <a:r>
              <a:rPr lang="de-AT" sz="1600" dirty="0" err="1"/>
              <a:t>stone</a:t>
            </a:r>
            <a:r>
              <a:rPr lang="de-AT" sz="1600" dirty="0"/>
              <a:t> </a:t>
            </a:r>
            <a:r>
              <a:rPr lang="de-AT" sz="1600" dirty="0" err="1"/>
              <a:t>engraved</a:t>
            </a:r>
            <a:r>
              <a:rPr lang="de-AT" sz="1600" dirty="0"/>
              <a:t> </a:t>
            </a:r>
            <a:r>
              <a:rPr lang="de-AT" sz="1600" dirty="0" err="1"/>
              <a:t>since</a:t>
            </a:r>
            <a:r>
              <a:rPr lang="de-AT" sz="1600" dirty="0"/>
              <a:t> 18.850 </a:t>
            </a:r>
            <a:r>
              <a:rPr lang="de-AT" sz="1600" dirty="0" err="1"/>
              <a:t>yrs</a:t>
            </a:r>
            <a:r>
              <a:rPr lang="de-AT" sz="1600" dirty="0"/>
              <a:t> BP: </a:t>
            </a:r>
            <a:r>
              <a:rPr lang="de-AT" sz="1600" dirty="0" err="1"/>
              <a:t>transatlantic-nautical</a:t>
            </a:r>
            <a:r>
              <a:rPr lang="de-AT" sz="1600" dirty="0"/>
              <a:t>, </a:t>
            </a:r>
            <a:r>
              <a:rPr lang="de-AT" sz="1600" dirty="0" err="1"/>
              <a:t>paleo-geographic-oceanographic</a:t>
            </a:r>
            <a:r>
              <a:rPr lang="de-AT" sz="1600" dirty="0"/>
              <a:t>, </a:t>
            </a:r>
            <a:r>
              <a:rPr lang="de-AT" sz="1600" dirty="0" err="1"/>
              <a:t>paleo-astronomical</a:t>
            </a:r>
            <a:r>
              <a:rPr lang="de-AT" sz="1600" dirty="0"/>
              <a:t>, </a:t>
            </a:r>
            <a:r>
              <a:rPr lang="de-AT" sz="1600" dirty="0" err="1"/>
              <a:t>Taurid</a:t>
            </a:r>
            <a:r>
              <a:rPr lang="de-AT" sz="1600" dirty="0"/>
              <a:t>-</a:t>
            </a:r>
            <a:r>
              <a:rPr lang="de-AT" sz="1600" dirty="0" err="1"/>
              <a:t>Koefels</a:t>
            </a:r>
            <a:r>
              <a:rPr lang="de-AT" sz="1600" dirty="0"/>
              <a:t>-</a:t>
            </a:r>
            <a:r>
              <a:rPr lang="de-AT" sz="1600" dirty="0" err="1"/>
              <a:t>comet</a:t>
            </a:r>
            <a:r>
              <a:rPr lang="de-AT" sz="1600" dirty="0"/>
              <a:t>-fragment-</a:t>
            </a:r>
            <a:r>
              <a:rPr lang="de-AT" sz="1600" dirty="0" err="1"/>
              <a:t>trajectory</a:t>
            </a:r>
            <a:r>
              <a:rPr lang="de-AT" sz="1600" dirty="0"/>
              <a:t> </a:t>
            </a:r>
            <a:r>
              <a:rPr lang="de-AT" sz="1600" dirty="0" err="1"/>
              <a:t>maps</a:t>
            </a:r>
            <a:r>
              <a:rPr lang="de-AT" sz="1600" dirty="0"/>
              <a:t>, </a:t>
            </a:r>
            <a:r>
              <a:rPr lang="de-AT" sz="1600" dirty="0" err="1"/>
              <a:t>with</a:t>
            </a:r>
            <a:r>
              <a:rPr lang="de-AT" sz="1600" dirty="0"/>
              <a:t> </a:t>
            </a:r>
            <a:r>
              <a:rPr lang="de-AT" sz="1600" dirty="0" err="1"/>
              <a:t>subaerial</a:t>
            </a:r>
            <a:r>
              <a:rPr lang="de-AT" sz="1600" dirty="0"/>
              <a:t> MAP-island, </a:t>
            </a:r>
            <a:r>
              <a:rPr lang="de-AT" sz="1600" dirty="0" err="1"/>
              <a:t>metropolis</a:t>
            </a:r>
            <a:r>
              <a:rPr lang="de-AT" sz="1600" dirty="0"/>
              <a:t> and </a:t>
            </a:r>
            <a:r>
              <a:rPr lang="de-AT" sz="1600" dirty="0" err="1"/>
              <a:t>channels</a:t>
            </a:r>
            <a:r>
              <a:rPr lang="de-AT" sz="1600" dirty="0"/>
              <a:t> in </a:t>
            </a:r>
            <a:r>
              <a:rPr lang="de-AT" sz="1600" dirty="0" err="1"/>
              <a:t>Göbekli</a:t>
            </a:r>
            <a:r>
              <a:rPr lang="de-AT" sz="1600" dirty="0"/>
              <a:t>-Tepe (Turkey), El Castillo (Spain), Altamira (Quiros,1994;Pellech et al.,2000;Bujatti-Narbeshuber,1994,1995,1997ab,2002,2009ab,2008,2022,2023;Sweatman,2019). </a:t>
            </a:r>
          </a:p>
          <a:p>
            <a:r>
              <a:rPr lang="de-AT" sz="1600" dirty="0"/>
              <a:t>Keywords: </a:t>
            </a:r>
            <a:r>
              <a:rPr lang="de-AT" sz="1600" dirty="0" err="1"/>
              <a:t>Pleistocene</a:t>
            </a:r>
            <a:r>
              <a:rPr lang="de-AT" sz="1600" dirty="0"/>
              <a:t>/</a:t>
            </a:r>
            <a:r>
              <a:rPr lang="de-AT" sz="1600" dirty="0" err="1"/>
              <a:t>Holocene</a:t>
            </a:r>
            <a:r>
              <a:rPr lang="de-AT" sz="1600" dirty="0"/>
              <a:t>, </a:t>
            </a:r>
            <a:r>
              <a:rPr lang="de-AT" sz="1600" dirty="0" err="1"/>
              <a:t>Catastrophic</a:t>
            </a:r>
            <a:r>
              <a:rPr lang="de-AT" sz="1600" dirty="0"/>
              <a:t> Climate Change, Carolina Bays, </a:t>
            </a:r>
            <a:r>
              <a:rPr lang="de-AT" sz="1600" dirty="0" err="1"/>
              <a:t>Koefels</a:t>
            </a:r>
            <a:r>
              <a:rPr lang="de-AT" sz="1600" dirty="0"/>
              <a:t>-</a:t>
            </a:r>
            <a:r>
              <a:rPr lang="de-AT" sz="1600" dirty="0" err="1"/>
              <a:t>comet</a:t>
            </a:r>
            <a:r>
              <a:rPr lang="de-AT" sz="1600" dirty="0"/>
              <a:t>-Impact-Series-Scenario. </a:t>
            </a:r>
          </a:p>
        </p:txBody>
      </p:sp>
    </p:spTree>
    <p:extLst>
      <p:ext uri="{BB962C8B-B14F-4D97-AF65-F5344CB8AC3E}">
        <p14:creationId xmlns:p14="http://schemas.microsoft.com/office/powerpoint/2010/main" val="1948650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5D0D98-A3BD-2A42-DEF9-5C3D1A1D91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5109" y="2120956"/>
            <a:ext cx="7210982" cy="10199203"/>
          </a:xfrm>
          <a:prstGeom prst="rect">
            <a:avLst/>
          </a:prstGeom>
        </p:spPr>
      </p:pic>
      <p:sp>
        <p:nvSpPr>
          <p:cNvPr id="6" name="Textfeld 5">
            <a:extLst>
              <a:ext uri="{FF2B5EF4-FFF2-40B4-BE49-F238E27FC236}">
                <a16:creationId xmlns:a16="http://schemas.microsoft.com/office/drawing/2014/main" id="{1F372D17-1AE3-E1F1-1735-F792B99AB36D}"/>
              </a:ext>
            </a:extLst>
          </p:cNvPr>
          <p:cNvSpPr txBox="1"/>
          <p:nvPr/>
        </p:nvSpPr>
        <p:spPr>
          <a:xfrm>
            <a:off x="1195109" y="481441"/>
            <a:ext cx="5185812" cy="1077218"/>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Göbekli Tepe Pillar 43, P/H KISS</a:t>
            </a:r>
          </a:p>
        </p:txBody>
      </p:sp>
    </p:spTree>
    <p:extLst>
      <p:ext uri="{BB962C8B-B14F-4D97-AF65-F5344CB8AC3E}">
        <p14:creationId xmlns:p14="http://schemas.microsoft.com/office/powerpoint/2010/main" val="15266049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E91A336-6768-7681-110E-C0D0D723A2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840434" y="2161691"/>
            <a:ext cx="5920332" cy="8373708"/>
          </a:xfrm>
          <a:prstGeom prst="rect">
            <a:avLst/>
          </a:prstGeom>
        </p:spPr>
      </p:pic>
      <p:sp>
        <p:nvSpPr>
          <p:cNvPr id="3" name="Textfeld 2">
            <a:extLst>
              <a:ext uri="{FF2B5EF4-FFF2-40B4-BE49-F238E27FC236}">
                <a16:creationId xmlns:a16="http://schemas.microsoft.com/office/drawing/2014/main" id="{EEA75286-62C5-92FF-0B98-CB93E851BD8F}"/>
              </a:ext>
            </a:extLst>
          </p:cNvPr>
          <p:cNvSpPr txBox="1"/>
          <p:nvPr/>
        </p:nvSpPr>
        <p:spPr>
          <a:xfrm>
            <a:off x="790445" y="804375"/>
            <a:ext cx="5860727" cy="1077218"/>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Göbekli Tepe Pillar 18, P/H MISS</a:t>
            </a:r>
          </a:p>
        </p:txBody>
      </p:sp>
    </p:spTree>
    <p:extLst>
      <p:ext uri="{BB962C8B-B14F-4D97-AF65-F5344CB8AC3E}">
        <p14:creationId xmlns:p14="http://schemas.microsoft.com/office/powerpoint/2010/main" val="34482107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AAF010-5A92-EE07-5124-52B2155241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769996" y="2414743"/>
            <a:ext cx="6061207" cy="8572963"/>
          </a:xfrm>
          <a:prstGeom prst="rect">
            <a:avLst/>
          </a:prstGeom>
        </p:spPr>
      </p:pic>
      <p:sp>
        <p:nvSpPr>
          <p:cNvPr id="6" name="Textfeld 5">
            <a:extLst>
              <a:ext uri="{FF2B5EF4-FFF2-40B4-BE49-F238E27FC236}">
                <a16:creationId xmlns:a16="http://schemas.microsoft.com/office/drawing/2014/main" id="{B181E812-3424-6CF1-EA51-0C7A476A83A5}"/>
              </a:ext>
            </a:extLst>
          </p:cNvPr>
          <p:cNvSpPr txBox="1"/>
          <p:nvPr/>
        </p:nvSpPr>
        <p:spPr>
          <a:xfrm>
            <a:off x="638045" y="804376"/>
            <a:ext cx="6230841" cy="1077218"/>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a:p>
            <a:endParaRPr lang="de-AT" sz="1600" dirty="0">
              <a:latin typeface="Arial" panose="020B0604020202020204" pitchFamily="34" charset="0"/>
              <a:cs typeface="Arial" panose="020B0604020202020204" pitchFamily="34" charset="0"/>
            </a:endParaRP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Göbekli Tepe Pillar 18, P/H MISS</a:t>
            </a:r>
          </a:p>
        </p:txBody>
      </p:sp>
    </p:spTree>
    <p:extLst>
      <p:ext uri="{BB962C8B-B14F-4D97-AF65-F5344CB8AC3E}">
        <p14:creationId xmlns:p14="http://schemas.microsoft.com/office/powerpoint/2010/main" val="26569040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EFB8C41-959F-4B76-C90A-2BB4C09B7598}"/>
              </a:ext>
            </a:extLst>
          </p:cNvPr>
          <p:cNvSpPr txBox="1"/>
          <p:nvPr/>
        </p:nvSpPr>
        <p:spPr>
          <a:xfrm>
            <a:off x="214271" y="12109091"/>
            <a:ext cx="4836700"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Denis </a:t>
            </a:r>
            <a:r>
              <a:rPr lang="de-AT" sz="1600" dirty="0" err="1">
                <a:latin typeface="Arial" panose="020B0604020202020204" pitchFamily="34" charset="0"/>
                <a:cs typeface="Arial" panose="020B0604020202020204" pitchFamily="34" charset="0"/>
              </a:rPr>
              <a:t>Vialou</a:t>
            </a:r>
            <a:r>
              <a:rPr lang="de-AT" sz="1600" dirty="0">
                <a:latin typeface="Arial" panose="020B0604020202020204" pitchFamily="34" charset="0"/>
                <a:cs typeface="Arial" panose="020B0604020202020204" pitchFamily="34" charset="0"/>
              </a:rPr>
              <a:t>, Frühzeit des Menschen, Beck 1992</a:t>
            </a:r>
          </a:p>
        </p:txBody>
      </p:sp>
      <p:pic>
        <p:nvPicPr>
          <p:cNvPr id="7" name="Grafik 6">
            <a:extLst>
              <a:ext uri="{FF2B5EF4-FFF2-40B4-BE49-F238E27FC236}">
                <a16:creationId xmlns:a16="http://schemas.microsoft.com/office/drawing/2014/main" id="{89BF75F9-B88C-3C06-B5A8-F19D1B9FBD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262741" y="2032187"/>
            <a:ext cx="7075717" cy="9172656"/>
          </a:xfrm>
          <a:prstGeom prst="rect">
            <a:avLst/>
          </a:prstGeom>
        </p:spPr>
      </p:pic>
      <p:sp>
        <p:nvSpPr>
          <p:cNvPr id="5" name="Textfeld 4">
            <a:extLst>
              <a:ext uri="{FF2B5EF4-FFF2-40B4-BE49-F238E27FC236}">
                <a16:creationId xmlns:a16="http://schemas.microsoft.com/office/drawing/2014/main" id="{A447DA60-395B-4C14-D2DA-09348869E2DE}"/>
              </a:ext>
            </a:extLst>
          </p:cNvPr>
          <p:cNvSpPr txBox="1"/>
          <p:nvPr/>
        </p:nvSpPr>
        <p:spPr>
          <a:xfrm>
            <a:off x="381633" y="829574"/>
            <a:ext cx="5042491"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
        <p:nvSpPr>
          <p:cNvPr id="2" name="Textfeld 1">
            <a:extLst>
              <a:ext uri="{FF2B5EF4-FFF2-40B4-BE49-F238E27FC236}">
                <a16:creationId xmlns:a16="http://schemas.microsoft.com/office/drawing/2014/main" id="{FC800C93-586C-D774-D340-C9B71CD9BECE}"/>
              </a:ext>
            </a:extLst>
          </p:cNvPr>
          <p:cNvSpPr txBox="1"/>
          <p:nvPr/>
        </p:nvSpPr>
        <p:spPr>
          <a:xfrm>
            <a:off x="178369" y="10466306"/>
            <a:ext cx="8526958" cy="646331"/>
          </a:xfrm>
          <a:prstGeom prst="rect">
            <a:avLst/>
          </a:prstGeom>
          <a:noFill/>
        </p:spPr>
        <p:txBody>
          <a:bodyPr wrap="square" rtlCol="0">
            <a:spAutoFit/>
          </a:bodyPr>
          <a:lstStyle/>
          <a:p>
            <a:r>
              <a:rPr lang="de-AT" dirty="0"/>
              <a:t>The U – </a:t>
            </a:r>
            <a:r>
              <a:rPr lang="de-AT" dirty="0" err="1"/>
              <a:t>Shaped</a:t>
            </a:r>
            <a:r>
              <a:rPr lang="de-AT" dirty="0"/>
              <a:t> Rock Formation open </a:t>
            </a:r>
            <a:r>
              <a:rPr lang="de-AT" dirty="0" err="1"/>
              <a:t>to</a:t>
            </a:r>
            <a:r>
              <a:rPr lang="de-AT" dirty="0"/>
              <a:t> </a:t>
            </a:r>
            <a:r>
              <a:rPr lang="de-AT" dirty="0" err="1"/>
              <a:t>the</a:t>
            </a:r>
            <a:r>
              <a:rPr lang="de-AT" dirty="0"/>
              <a:t> </a:t>
            </a:r>
            <a:r>
              <a:rPr lang="de-AT" dirty="0" err="1"/>
              <a:t>left</a:t>
            </a:r>
            <a:r>
              <a:rPr lang="de-AT" dirty="0"/>
              <a:t> </a:t>
            </a:r>
            <a:r>
              <a:rPr lang="de-AT" dirty="0" err="1"/>
              <a:t>is</a:t>
            </a:r>
            <a:r>
              <a:rPr lang="de-AT" dirty="0"/>
              <a:t> </a:t>
            </a:r>
            <a:r>
              <a:rPr lang="de-AT" dirty="0" err="1"/>
              <a:t>the</a:t>
            </a:r>
            <a:r>
              <a:rPr lang="de-AT" dirty="0"/>
              <a:t> </a:t>
            </a:r>
            <a:r>
              <a:rPr lang="de-AT" dirty="0" err="1"/>
              <a:t>Gulf</a:t>
            </a:r>
            <a:r>
              <a:rPr lang="de-AT" dirty="0"/>
              <a:t> Stream </a:t>
            </a:r>
            <a:r>
              <a:rPr lang="de-AT" dirty="0" err="1"/>
              <a:t>during</a:t>
            </a:r>
            <a:r>
              <a:rPr lang="de-AT" dirty="0"/>
              <a:t> </a:t>
            </a:r>
            <a:r>
              <a:rPr lang="de-AT" dirty="0" err="1"/>
              <a:t>Meltwater</a:t>
            </a:r>
            <a:r>
              <a:rPr lang="de-AT" dirty="0"/>
              <a:t> Pulse A1 </a:t>
            </a:r>
            <a:r>
              <a:rPr lang="de-AT" dirty="0" err="1"/>
              <a:t>probabely</a:t>
            </a:r>
            <a:r>
              <a:rPr lang="de-AT" dirty="0"/>
              <a:t>.</a:t>
            </a:r>
          </a:p>
        </p:txBody>
      </p:sp>
    </p:spTree>
    <p:extLst>
      <p:ext uri="{BB962C8B-B14F-4D97-AF65-F5344CB8AC3E}">
        <p14:creationId xmlns:p14="http://schemas.microsoft.com/office/powerpoint/2010/main" val="27851521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DDB4FD5-073C-6B06-4565-8204262250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1953" y="885807"/>
            <a:ext cx="7666876" cy="10843976"/>
          </a:xfrm>
          <a:prstGeom prst="rect">
            <a:avLst/>
          </a:prstGeom>
        </p:spPr>
      </p:pic>
      <p:sp>
        <p:nvSpPr>
          <p:cNvPr id="4" name="Textfeld 3">
            <a:extLst>
              <a:ext uri="{FF2B5EF4-FFF2-40B4-BE49-F238E27FC236}">
                <a16:creationId xmlns:a16="http://schemas.microsoft.com/office/drawing/2014/main" id="{2C2C837A-4E97-2DEE-BA66-A197503258A6}"/>
              </a:ext>
            </a:extLst>
          </p:cNvPr>
          <p:cNvSpPr txBox="1"/>
          <p:nvPr/>
        </p:nvSpPr>
        <p:spPr>
          <a:xfrm>
            <a:off x="1012371" y="11500294"/>
            <a:ext cx="6447676" cy="830997"/>
          </a:xfrm>
          <a:prstGeom prst="rect">
            <a:avLst/>
          </a:prstGeom>
          <a:noFill/>
        </p:spPr>
        <p:txBody>
          <a:bodyPr wrap="square" rtlCol="0">
            <a:spAutoFit/>
          </a:bodyPr>
          <a:lstStyle/>
          <a:p>
            <a:r>
              <a:rPr lang="de-AT" sz="1600" dirty="0" err="1">
                <a:latin typeface="Arial" panose="020B0604020202020204" pitchFamily="34" charset="0"/>
                <a:cs typeface="Arial" panose="020B0604020202020204" pitchFamily="34" charset="0"/>
              </a:rPr>
              <a:t>Graziosi</a:t>
            </a:r>
            <a:r>
              <a:rPr lang="de-AT" sz="1600" dirty="0">
                <a:latin typeface="Arial" panose="020B0604020202020204" pitchFamily="34" charset="0"/>
                <a:cs typeface="Arial" panose="020B0604020202020204" pitchFamily="34" charset="0"/>
              </a:rPr>
              <a:t>, P. Die Kunst der Altsteinzeit, W. Kohlhammer, 1956</a:t>
            </a:r>
          </a:p>
          <a:p>
            <a:endParaRPr lang="de-AT" sz="1600" dirty="0">
              <a:latin typeface="Arial" panose="020B0604020202020204" pitchFamily="34" charset="0"/>
              <a:cs typeface="Arial" panose="020B0604020202020204" pitchFamily="34" charset="0"/>
            </a:endParaRPr>
          </a:p>
          <a:p>
            <a:r>
              <a:rPr lang="de-AT" sz="1600" dirty="0" err="1">
                <a:latin typeface="Arial" panose="020B0604020202020204" pitchFamily="34" charset="0"/>
                <a:cs typeface="Arial" panose="020B0604020202020204" pitchFamily="34" charset="0"/>
              </a:rPr>
              <a:t>Adapted</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by</a:t>
            </a:r>
            <a:r>
              <a:rPr lang="de-AT" sz="1600" dirty="0">
                <a:latin typeface="Arial" panose="020B0604020202020204" pitchFamily="34" charset="0"/>
                <a:cs typeface="Arial" panose="020B0604020202020204" pitchFamily="34" charset="0"/>
              </a:rPr>
              <a:t> 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
        <p:nvSpPr>
          <p:cNvPr id="6" name="Textfeld 5">
            <a:extLst>
              <a:ext uri="{FF2B5EF4-FFF2-40B4-BE49-F238E27FC236}">
                <a16:creationId xmlns:a16="http://schemas.microsoft.com/office/drawing/2014/main" id="{4351AE54-6E0D-6FAD-3634-E458219B103E}"/>
              </a:ext>
            </a:extLst>
          </p:cNvPr>
          <p:cNvSpPr txBox="1"/>
          <p:nvPr/>
        </p:nvSpPr>
        <p:spPr>
          <a:xfrm>
            <a:off x="921953" y="547253"/>
            <a:ext cx="4488247"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25</a:t>
            </a:r>
          </a:p>
        </p:txBody>
      </p:sp>
      <p:sp>
        <p:nvSpPr>
          <p:cNvPr id="2" name="Textfeld 1">
            <a:extLst>
              <a:ext uri="{FF2B5EF4-FFF2-40B4-BE49-F238E27FC236}">
                <a16:creationId xmlns:a16="http://schemas.microsoft.com/office/drawing/2014/main" id="{B9E89A40-8ACD-42DF-8204-D8A654E10EDF}"/>
              </a:ext>
            </a:extLst>
          </p:cNvPr>
          <p:cNvSpPr txBox="1"/>
          <p:nvPr/>
        </p:nvSpPr>
        <p:spPr>
          <a:xfrm>
            <a:off x="50083" y="6073879"/>
            <a:ext cx="1231556" cy="923330"/>
          </a:xfrm>
          <a:prstGeom prst="rect">
            <a:avLst/>
          </a:prstGeom>
          <a:noFill/>
        </p:spPr>
        <p:txBody>
          <a:bodyPr wrap="none" rtlCol="0">
            <a:spAutoFit/>
          </a:bodyPr>
          <a:lstStyle/>
          <a:p>
            <a:r>
              <a:rPr lang="de-AT" dirty="0" err="1"/>
              <a:t>Azores</a:t>
            </a:r>
            <a:endParaRPr lang="de-AT" dirty="0"/>
          </a:p>
          <a:p>
            <a:r>
              <a:rPr lang="de-AT" dirty="0" err="1"/>
              <a:t>Current</a:t>
            </a:r>
            <a:r>
              <a:rPr lang="de-AT" dirty="0"/>
              <a:t> </a:t>
            </a:r>
          </a:p>
          <a:p>
            <a:r>
              <a:rPr lang="de-AT" dirty="0" err="1"/>
              <a:t>Turbulence</a:t>
            </a:r>
            <a:endParaRPr lang="de-AT" dirty="0"/>
          </a:p>
        </p:txBody>
      </p:sp>
      <p:sp>
        <p:nvSpPr>
          <p:cNvPr id="3" name="Pfeil: nach rechts 2">
            <a:extLst>
              <a:ext uri="{FF2B5EF4-FFF2-40B4-BE49-F238E27FC236}">
                <a16:creationId xmlns:a16="http://schemas.microsoft.com/office/drawing/2014/main" id="{FADFE664-FA84-47B1-A08F-8D54BCDD1C28}"/>
              </a:ext>
            </a:extLst>
          </p:cNvPr>
          <p:cNvSpPr/>
          <p:nvPr/>
        </p:nvSpPr>
        <p:spPr>
          <a:xfrm>
            <a:off x="1012371" y="6498330"/>
            <a:ext cx="1988288" cy="744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702B87F2-1F9E-4722-9384-AD5605737E97}"/>
              </a:ext>
            </a:extLst>
          </p:cNvPr>
          <p:cNvSpPr txBox="1"/>
          <p:nvPr/>
        </p:nvSpPr>
        <p:spPr>
          <a:xfrm>
            <a:off x="50083" y="4476659"/>
            <a:ext cx="3546484" cy="1200329"/>
          </a:xfrm>
          <a:prstGeom prst="rect">
            <a:avLst/>
          </a:prstGeom>
          <a:noFill/>
        </p:spPr>
        <p:txBody>
          <a:bodyPr wrap="none" rtlCol="0">
            <a:spAutoFit/>
          </a:bodyPr>
          <a:lstStyle/>
          <a:p>
            <a:pPr>
              <a:lnSpc>
                <a:spcPct val="150000"/>
              </a:lnSpc>
            </a:pPr>
            <a:r>
              <a:rPr lang="de-AT" dirty="0" err="1"/>
              <a:t>Meltwater</a:t>
            </a:r>
            <a:r>
              <a:rPr lang="de-AT" dirty="0"/>
              <a:t> Pulse 1A Maximum </a:t>
            </a:r>
            <a:r>
              <a:rPr lang="de-AT" dirty="0" err="1"/>
              <a:t>with</a:t>
            </a:r>
            <a:r>
              <a:rPr lang="de-AT" dirty="0"/>
              <a:t> </a:t>
            </a:r>
          </a:p>
          <a:p>
            <a:pPr>
              <a:lnSpc>
                <a:spcPct val="150000"/>
              </a:lnSpc>
            </a:pPr>
            <a:r>
              <a:rPr lang="de-AT" dirty="0"/>
              <a:t>Central Plane</a:t>
            </a:r>
          </a:p>
          <a:p>
            <a:r>
              <a:rPr lang="de-AT" dirty="0"/>
              <a:t>Inundation</a:t>
            </a:r>
          </a:p>
        </p:txBody>
      </p:sp>
      <p:sp>
        <p:nvSpPr>
          <p:cNvPr id="8" name="Pfeil: nach rechts 7">
            <a:extLst>
              <a:ext uri="{FF2B5EF4-FFF2-40B4-BE49-F238E27FC236}">
                <a16:creationId xmlns:a16="http://schemas.microsoft.com/office/drawing/2014/main" id="{4C7B7FC6-DC51-4DE4-8E68-ADDF1E9FDEB1}"/>
              </a:ext>
            </a:extLst>
          </p:cNvPr>
          <p:cNvSpPr/>
          <p:nvPr/>
        </p:nvSpPr>
        <p:spPr>
          <a:xfrm rot="1345765">
            <a:off x="1421474" y="5691060"/>
            <a:ext cx="3184872" cy="11262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extLst>
              <a:ext uri="{FF2B5EF4-FFF2-40B4-BE49-F238E27FC236}">
                <a16:creationId xmlns:a16="http://schemas.microsoft.com/office/drawing/2014/main" id="{7653906E-87EF-4D18-84E8-CAFCB0EEA70E}"/>
              </a:ext>
            </a:extLst>
          </p:cNvPr>
          <p:cNvSpPr txBox="1"/>
          <p:nvPr/>
        </p:nvSpPr>
        <p:spPr>
          <a:xfrm>
            <a:off x="921953" y="933039"/>
            <a:ext cx="6453008" cy="1015663"/>
          </a:xfrm>
          <a:prstGeom prst="rect">
            <a:avLst/>
          </a:prstGeom>
          <a:noFill/>
        </p:spPr>
        <p:txBody>
          <a:bodyPr wrap="square" rtlCol="0">
            <a:spAutoFit/>
          </a:bodyPr>
          <a:lstStyle/>
          <a:p>
            <a:r>
              <a:rPr lang="de-AT" sz="2000" dirty="0" err="1">
                <a:latin typeface="Arial" panose="020B0604020202020204" pitchFamily="34" charset="0"/>
                <a:cs typeface="Arial" panose="020B0604020202020204" pitchFamily="34" charset="0"/>
              </a:rPr>
              <a:t>Map</a:t>
            </a:r>
            <a:r>
              <a:rPr lang="de-AT" sz="2000" dirty="0">
                <a:latin typeface="Arial" panose="020B0604020202020204" pitchFamily="34" charset="0"/>
                <a:cs typeface="Arial" panose="020B0604020202020204" pitchFamily="34" charset="0"/>
              </a:rPr>
              <a:t> </a:t>
            </a:r>
            <a:r>
              <a:rPr lang="de-AT" sz="2000" dirty="0" err="1">
                <a:latin typeface="Arial" panose="020B0604020202020204" pitchFamily="34" charset="0"/>
                <a:cs typeface="Arial" panose="020B0604020202020204" pitchFamily="34" charset="0"/>
              </a:rPr>
              <a:t>of</a:t>
            </a:r>
            <a:endParaRPr lang="de-AT" sz="20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Mid </a:t>
            </a:r>
            <a:r>
              <a:rPr lang="de-AT" sz="2000" dirty="0" err="1">
                <a:latin typeface="Arial" panose="020B0604020202020204" pitchFamily="34" charset="0"/>
                <a:cs typeface="Arial" panose="020B0604020202020204" pitchFamily="34" charset="0"/>
              </a:rPr>
              <a:t>Atlantic</a:t>
            </a:r>
            <a:r>
              <a:rPr lang="de-AT" sz="2000" dirty="0">
                <a:latin typeface="Arial" panose="020B0604020202020204" pitchFamily="34" charset="0"/>
                <a:cs typeface="Arial" panose="020B0604020202020204" pitchFamily="34" charset="0"/>
              </a:rPr>
              <a:t> Plateau and </a:t>
            </a:r>
            <a:r>
              <a:rPr lang="de-AT" sz="2000" dirty="0" err="1">
                <a:latin typeface="Arial" panose="020B0604020202020204" pitchFamily="34" charset="0"/>
                <a:cs typeface="Arial" panose="020B0604020202020204" pitchFamily="34" charset="0"/>
              </a:rPr>
              <a:t>Amoc</a:t>
            </a:r>
            <a:r>
              <a:rPr lang="de-AT" sz="2000" dirty="0">
                <a:latin typeface="Arial" panose="020B0604020202020204" pitchFamily="34" charset="0"/>
                <a:cs typeface="Arial" panose="020B0604020202020204" pitchFamily="34" charset="0"/>
              </a:rPr>
              <a:t> </a:t>
            </a:r>
            <a:r>
              <a:rPr lang="de-AT" sz="2000" dirty="0" err="1">
                <a:latin typeface="Arial" panose="020B0604020202020204" pitchFamily="34" charset="0"/>
                <a:cs typeface="Arial" panose="020B0604020202020204" pitchFamily="34" charset="0"/>
              </a:rPr>
              <a:t>Current</a:t>
            </a:r>
            <a:r>
              <a:rPr lang="de-AT" sz="2000" dirty="0">
                <a:latin typeface="Arial" panose="020B0604020202020204" pitchFamily="34" charset="0"/>
                <a:cs typeface="Arial" panose="020B0604020202020204" pitchFamily="34" charset="0"/>
              </a:rPr>
              <a:t> </a:t>
            </a:r>
            <a:r>
              <a:rPr lang="de-AT" sz="2000" dirty="0" err="1">
                <a:latin typeface="Arial" panose="020B0604020202020204" pitchFamily="34" charset="0"/>
                <a:cs typeface="Arial" panose="020B0604020202020204" pitchFamily="34" charset="0"/>
              </a:rPr>
              <a:t>during</a:t>
            </a:r>
            <a:r>
              <a:rPr lang="de-AT" sz="2000" dirty="0">
                <a:latin typeface="Arial" panose="020B0604020202020204" pitchFamily="34" charset="0"/>
                <a:cs typeface="Arial" panose="020B0604020202020204" pitchFamily="34" charset="0"/>
              </a:rPr>
              <a:t> MWP 1A</a:t>
            </a:r>
          </a:p>
          <a:p>
            <a:endParaRPr lang="de-AT"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509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5D98D23-54EF-4BE9-BAC7-92DAD63D093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86946" y="947053"/>
            <a:ext cx="6027307" cy="10983590"/>
          </a:xfrm>
        </p:spPr>
      </p:pic>
      <p:sp>
        <p:nvSpPr>
          <p:cNvPr id="7" name="Textfeld 6">
            <a:extLst>
              <a:ext uri="{FF2B5EF4-FFF2-40B4-BE49-F238E27FC236}">
                <a16:creationId xmlns:a16="http://schemas.microsoft.com/office/drawing/2014/main" id="{2343385E-8230-4BA9-A431-1CB4BB66C22B}"/>
              </a:ext>
            </a:extLst>
          </p:cNvPr>
          <p:cNvSpPr txBox="1"/>
          <p:nvPr/>
        </p:nvSpPr>
        <p:spPr>
          <a:xfrm>
            <a:off x="1786945" y="12063631"/>
            <a:ext cx="6027307" cy="646331"/>
          </a:xfrm>
          <a:prstGeom prst="rect">
            <a:avLst/>
          </a:prstGeom>
          <a:noFill/>
        </p:spPr>
        <p:txBody>
          <a:bodyPr wrap="square" rtlCol="0">
            <a:spAutoFit/>
          </a:bodyPr>
          <a:lstStyle/>
          <a:p>
            <a:r>
              <a:rPr lang="de-AT" dirty="0" err="1"/>
              <a:t>Adapted</a:t>
            </a:r>
            <a:r>
              <a:rPr lang="de-AT" dirty="0"/>
              <a:t> </a:t>
            </a:r>
            <a:r>
              <a:rPr lang="de-AT" dirty="0" err="1"/>
              <a:t>from</a:t>
            </a:r>
            <a:r>
              <a:rPr lang="de-AT" dirty="0"/>
              <a:t> </a:t>
            </a:r>
            <a:r>
              <a:rPr lang="de-AT" dirty="0" err="1"/>
              <a:t>Breuil</a:t>
            </a:r>
            <a:r>
              <a:rPr lang="de-AT" dirty="0"/>
              <a:t>, Obermaier and </a:t>
            </a:r>
            <a:r>
              <a:rPr lang="de-AT" dirty="0" err="1"/>
              <a:t>Alcalde</a:t>
            </a:r>
            <a:r>
              <a:rPr lang="de-AT" dirty="0"/>
              <a:t> del Rio. La </a:t>
            </a:r>
            <a:r>
              <a:rPr lang="de-AT" dirty="0" err="1"/>
              <a:t>Pasiega</a:t>
            </a:r>
            <a:r>
              <a:rPr lang="de-AT" dirty="0"/>
              <a:t> á Puente-</a:t>
            </a:r>
            <a:r>
              <a:rPr lang="de-AT" dirty="0" err="1"/>
              <a:t>Viesgo</a:t>
            </a:r>
            <a:r>
              <a:rPr lang="de-AT" dirty="0"/>
              <a:t> ( Santander </a:t>
            </a:r>
            <a:r>
              <a:rPr lang="de-AT" dirty="0" err="1"/>
              <a:t>Espagne</a:t>
            </a:r>
            <a:r>
              <a:rPr lang="de-AT" dirty="0"/>
              <a:t> ) 1913</a:t>
            </a:r>
          </a:p>
        </p:txBody>
      </p:sp>
      <p:sp>
        <p:nvSpPr>
          <p:cNvPr id="8" name="Textfeld 7">
            <a:extLst>
              <a:ext uri="{FF2B5EF4-FFF2-40B4-BE49-F238E27FC236}">
                <a16:creationId xmlns:a16="http://schemas.microsoft.com/office/drawing/2014/main" id="{BD01BA55-7372-4487-8A48-62B1D5252CAC}"/>
              </a:ext>
            </a:extLst>
          </p:cNvPr>
          <p:cNvSpPr txBox="1"/>
          <p:nvPr/>
        </p:nvSpPr>
        <p:spPr>
          <a:xfrm>
            <a:off x="0" y="10089103"/>
            <a:ext cx="2076274" cy="369332"/>
          </a:xfrm>
          <a:prstGeom prst="rect">
            <a:avLst/>
          </a:prstGeom>
          <a:noFill/>
        </p:spPr>
        <p:txBody>
          <a:bodyPr wrap="none" rtlCol="0">
            <a:spAutoFit/>
          </a:bodyPr>
          <a:lstStyle/>
          <a:p>
            <a:r>
              <a:rPr lang="de-AT" dirty="0"/>
              <a:t>Baia da Praia ( BDP )</a:t>
            </a:r>
          </a:p>
        </p:txBody>
      </p:sp>
      <p:sp>
        <p:nvSpPr>
          <p:cNvPr id="9" name="Textfeld 8">
            <a:extLst>
              <a:ext uri="{FF2B5EF4-FFF2-40B4-BE49-F238E27FC236}">
                <a16:creationId xmlns:a16="http://schemas.microsoft.com/office/drawing/2014/main" id="{16DFF159-2938-424C-8265-E323AAB70D62}"/>
              </a:ext>
            </a:extLst>
          </p:cNvPr>
          <p:cNvSpPr txBox="1"/>
          <p:nvPr/>
        </p:nvSpPr>
        <p:spPr>
          <a:xfrm>
            <a:off x="76296" y="1687639"/>
            <a:ext cx="2824363" cy="923330"/>
          </a:xfrm>
          <a:prstGeom prst="rect">
            <a:avLst/>
          </a:prstGeom>
          <a:noFill/>
        </p:spPr>
        <p:txBody>
          <a:bodyPr wrap="none" rtlCol="0">
            <a:spAutoFit/>
          </a:bodyPr>
          <a:lstStyle/>
          <a:p>
            <a:r>
              <a:rPr lang="de-AT" dirty="0" err="1"/>
              <a:t>Azores</a:t>
            </a:r>
            <a:r>
              <a:rPr lang="de-AT" dirty="0"/>
              <a:t> </a:t>
            </a:r>
            <a:r>
              <a:rPr lang="de-AT" dirty="0" err="1"/>
              <a:t>Current</a:t>
            </a:r>
            <a:r>
              <a:rPr lang="de-AT" dirty="0"/>
              <a:t> Rapids (ACR)</a:t>
            </a:r>
          </a:p>
          <a:p>
            <a:r>
              <a:rPr lang="de-AT" dirty="0"/>
              <a:t>Quantitative </a:t>
            </a:r>
            <a:r>
              <a:rPr lang="de-AT" dirty="0" err="1"/>
              <a:t>Strength</a:t>
            </a:r>
            <a:r>
              <a:rPr lang="de-AT" dirty="0"/>
              <a:t> Code</a:t>
            </a:r>
          </a:p>
          <a:p>
            <a:r>
              <a:rPr lang="de-AT" dirty="0" err="1"/>
              <a:t>as</a:t>
            </a:r>
            <a:r>
              <a:rPr lang="de-AT" dirty="0"/>
              <a:t> in El Castillo </a:t>
            </a:r>
            <a:r>
              <a:rPr lang="de-AT" dirty="0" err="1"/>
              <a:t>Map</a:t>
            </a:r>
            <a:endParaRPr lang="de-AT" dirty="0"/>
          </a:p>
        </p:txBody>
      </p:sp>
      <p:sp>
        <p:nvSpPr>
          <p:cNvPr id="12" name="Pfeil: nach rechts 11">
            <a:extLst>
              <a:ext uri="{FF2B5EF4-FFF2-40B4-BE49-F238E27FC236}">
                <a16:creationId xmlns:a16="http://schemas.microsoft.com/office/drawing/2014/main" id="{57A340E4-0697-40E8-BEB1-724D2B91DE5E}"/>
              </a:ext>
            </a:extLst>
          </p:cNvPr>
          <p:cNvSpPr/>
          <p:nvPr/>
        </p:nvSpPr>
        <p:spPr>
          <a:xfrm>
            <a:off x="2076274" y="10213459"/>
            <a:ext cx="824385" cy="90266"/>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Pfeil: nach rechts 12">
            <a:extLst>
              <a:ext uri="{FF2B5EF4-FFF2-40B4-BE49-F238E27FC236}">
                <a16:creationId xmlns:a16="http://schemas.microsoft.com/office/drawing/2014/main" id="{2FCEA45E-740D-4FA7-AA80-C6FB4724A710}"/>
              </a:ext>
            </a:extLst>
          </p:cNvPr>
          <p:cNvSpPr/>
          <p:nvPr/>
        </p:nvSpPr>
        <p:spPr>
          <a:xfrm>
            <a:off x="1783507" y="1524706"/>
            <a:ext cx="1564833" cy="105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feld 14">
            <a:extLst>
              <a:ext uri="{FF2B5EF4-FFF2-40B4-BE49-F238E27FC236}">
                <a16:creationId xmlns:a16="http://schemas.microsoft.com/office/drawing/2014/main" id="{F157D136-40A6-463F-B0F0-D1AC801CB009}"/>
              </a:ext>
            </a:extLst>
          </p:cNvPr>
          <p:cNvSpPr txBox="1"/>
          <p:nvPr/>
        </p:nvSpPr>
        <p:spPr>
          <a:xfrm>
            <a:off x="59944" y="1148341"/>
            <a:ext cx="2022541" cy="646331"/>
          </a:xfrm>
          <a:prstGeom prst="rect">
            <a:avLst/>
          </a:prstGeom>
          <a:noFill/>
        </p:spPr>
        <p:txBody>
          <a:bodyPr wrap="none" rtlCol="0">
            <a:spAutoFit/>
          </a:bodyPr>
          <a:lstStyle/>
          <a:p>
            <a:r>
              <a:rPr lang="de-AT" dirty="0" err="1"/>
              <a:t>Meltwater</a:t>
            </a:r>
            <a:r>
              <a:rPr lang="de-AT" dirty="0"/>
              <a:t> Pulse 1A</a:t>
            </a:r>
          </a:p>
          <a:p>
            <a:r>
              <a:rPr lang="de-AT" dirty="0"/>
              <a:t>(14,6 – 14,2 </a:t>
            </a:r>
            <a:r>
              <a:rPr lang="de-AT" dirty="0" err="1"/>
              <a:t>kyr</a:t>
            </a:r>
            <a:r>
              <a:rPr lang="de-AT" dirty="0"/>
              <a:t>)</a:t>
            </a:r>
          </a:p>
        </p:txBody>
      </p:sp>
      <p:sp>
        <p:nvSpPr>
          <p:cNvPr id="16" name="Textfeld 15">
            <a:extLst>
              <a:ext uri="{FF2B5EF4-FFF2-40B4-BE49-F238E27FC236}">
                <a16:creationId xmlns:a16="http://schemas.microsoft.com/office/drawing/2014/main" id="{2FE35277-6A71-4DBC-B6C2-1980EF3DE517}"/>
              </a:ext>
            </a:extLst>
          </p:cNvPr>
          <p:cNvSpPr txBox="1"/>
          <p:nvPr/>
        </p:nvSpPr>
        <p:spPr>
          <a:xfrm>
            <a:off x="8060944" y="1313849"/>
            <a:ext cx="734432" cy="369332"/>
          </a:xfrm>
          <a:prstGeom prst="rect">
            <a:avLst/>
          </a:prstGeom>
          <a:noFill/>
        </p:spPr>
        <p:txBody>
          <a:bodyPr wrap="none" rtlCol="0">
            <a:spAutoFit/>
          </a:bodyPr>
          <a:lstStyle/>
          <a:p>
            <a:r>
              <a:rPr lang="de-AT" dirty="0"/>
              <a:t>ACR 4</a:t>
            </a:r>
          </a:p>
        </p:txBody>
      </p:sp>
      <p:sp>
        <p:nvSpPr>
          <p:cNvPr id="17" name="Pfeil: nach rechts 16">
            <a:extLst>
              <a:ext uri="{FF2B5EF4-FFF2-40B4-BE49-F238E27FC236}">
                <a16:creationId xmlns:a16="http://schemas.microsoft.com/office/drawing/2014/main" id="{868E0EBF-B6F0-427D-9C19-4344ED4AFC7E}"/>
              </a:ext>
            </a:extLst>
          </p:cNvPr>
          <p:cNvSpPr/>
          <p:nvPr/>
        </p:nvSpPr>
        <p:spPr>
          <a:xfrm rot="10800000">
            <a:off x="4278196" y="1434437"/>
            <a:ext cx="3685401" cy="105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Pfeil: nach rechts 18">
            <a:extLst>
              <a:ext uri="{FF2B5EF4-FFF2-40B4-BE49-F238E27FC236}">
                <a16:creationId xmlns:a16="http://schemas.microsoft.com/office/drawing/2014/main" id="{47CD14C9-23EC-4B10-8EE9-D6E74B43006A}"/>
              </a:ext>
            </a:extLst>
          </p:cNvPr>
          <p:cNvSpPr/>
          <p:nvPr/>
        </p:nvSpPr>
        <p:spPr>
          <a:xfrm rot="20815523">
            <a:off x="823207" y="2780207"/>
            <a:ext cx="1787274" cy="915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Textfeld 20">
            <a:extLst>
              <a:ext uri="{FF2B5EF4-FFF2-40B4-BE49-F238E27FC236}">
                <a16:creationId xmlns:a16="http://schemas.microsoft.com/office/drawing/2014/main" id="{005EFC42-FD3B-4BED-A0C9-247720E438C7}"/>
              </a:ext>
            </a:extLst>
          </p:cNvPr>
          <p:cNvSpPr txBox="1"/>
          <p:nvPr/>
        </p:nvSpPr>
        <p:spPr>
          <a:xfrm>
            <a:off x="76296" y="2832162"/>
            <a:ext cx="734432" cy="369332"/>
          </a:xfrm>
          <a:prstGeom prst="rect">
            <a:avLst/>
          </a:prstGeom>
          <a:noFill/>
        </p:spPr>
        <p:txBody>
          <a:bodyPr wrap="none" rtlCol="0">
            <a:spAutoFit/>
          </a:bodyPr>
          <a:lstStyle/>
          <a:p>
            <a:r>
              <a:rPr lang="de-AT" dirty="0"/>
              <a:t>ACR 6</a:t>
            </a:r>
          </a:p>
        </p:txBody>
      </p:sp>
      <p:sp>
        <p:nvSpPr>
          <p:cNvPr id="22" name="Textfeld 21">
            <a:extLst>
              <a:ext uri="{FF2B5EF4-FFF2-40B4-BE49-F238E27FC236}">
                <a16:creationId xmlns:a16="http://schemas.microsoft.com/office/drawing/2014/main" id="{EC5F758F-6FE4-452D-95E5-5EDADF2CD79B}"/>
              </a:ext>
            </a:extLst>
          </p:cNvPr>
          <p:cNvSpPr txBox="1"/>
          <p:nvPr/>
        </p:nvSpPr>
        <p:spPr>
          <a:xfrm>
            <a:off x="59944" y="3636148"/>
            <a:ext cx="734432" cy="369332"/>
          </a:xfrm>
          <a:prstGeom prst="rect">
            <a:avLst/>
          </a:prstGeom>
          <a:noFill/>
        </p:spPr>
        <p:txBody>
          <a:bodyPr wrap="none" rtlCol="0">
            <a:spAutoFit/>
          </a:bodyPr>
          <a:lstStyle/>
          <a:p>
            <a:r>
              <a:rPr lang="de-AT" dirty="0"/>
              <a:t>ACR 6</a:t>
            </a:r>
          </a:p>
        </p:txBody>
      </p:sp>
      <p:sp>
        <p:nvSpPr>
          <p:cNvPr id="23" name="Pfeil: nach rechts 22">
            <a:extLst>
              <a:ext uri="{FF2B5EF4-FFF2-40B4-BE49-F238E27FC236}">
                <a16:creationId xmlns:a16="http://schemas.microsoft.com/office/drawing/2014/main" id="{A0D6F397-497E-4D04-8ECC-D78E4D67F513}"/>
              </a:ext>
            </a:extLst>
          </p:cNvPr>
          <p:cNvSpPr/>
          <p:nvPr/>
        </p:nvSpPr>
        <p:spPr>
          <a:xfrm>
            <a:off x="794376" y="3775680"/>
            <a:ext cx="1190835" cy="90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Pfeil: nach rechts 23">
            <a:extLst>
              <a:ext uri="{FF2B5EF4-FFF2-40B4-BE49-F238E27FC236}">
                <a16:creationId xmlns:a16="http://schemas.microsoft.com/office/drawing/2014/main" id="{3E9424BC-2F3C-4C48-A0B3-4F5A66C81BA6}"/>
              </a:ext>
            </a:extLst>
          </p:cNvPr>
          <p:cNvSpPr/>
          <p:nvPr/>
        </p:nvSpPr>
        <p:spPr>
          <a:xfrm rot="10800000">
            <a:off x="4278196" y="3859109"/>
            <a:ext cx="3290916" cy="90266"/>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Textfeld 24">
            <a:extLst>
              <a:ext uri="{FF2B5EF4-FFF2-40B4-BE49-F238E27FC236}">
                <a16:creationId xmlns:a16="http://schemas.microsoft.com/office/drawing/2014/main" id="{58008CAE-A5F3-4362-8200-93C89DDCCF33}"/>
              </a:ext>
            </a:extLst>
          </p:cNvPr>
          <p:cNvSpPr txBox="1"/>
          <p:nvPr/>
        </p:nvSpPr>
        <p:spPr>
          <a:xfrm>
            <a:off x="7569112" y="3719576"/>
            <a:ext cx="2025042" cy="369332"/>
          </a:xfrm>
          <a:prstGeom prst="rect">
            <a:avLst/>
          </a:prstGeom>
          <a:noFill/>
        </p:spPr>
        <p:txBody>
          <a:bodyPr wrap="none" rtlCol="0">
            <a:spAutoFit/>
          </a:bodyPr>
          <a:lstStyle/>
          <a:p>
            <a:r>
              <a:rPr lang="de-AT" dirty="0"/>
              <a:t>End </a:t>
            </a:r>
            <a:r>
              <a:rPr lang="de-AT" dirty="0" err="1"/>
              <a:t>Azores</a:t>
            </a:r>
            <a:r>
              <a:rPr lang="de-AT" dirty="0"/>
              <a:t> Plateau</a:t>
            </a:r>
          </a:p>
        </p:txBody>
      </p:sp>
      <p:sp>
        <p:nvSpPr>
          <p:cNvPr id="26" name="Textfeld 25">
            <a:extLst>
              <a:ext uri="{FF2B5EF4-FFF2-40B4-BE49-F238E27FC236}">
                <a16:creationId xmlns:a16="http://schemas.microsoft.com/office/drawing/2014/main" id="{60224BF4-B01F-407C-8AFD-EAF05B8A4E37}"/>
              </a:ext>
            </a:extLst>
          </p:cNvPr>
          <p:cNvSpPr txBox="1"/>
          <p:nvPr/>
        </p:nvSpPr>
        <p:spPr>
          <a:xfrm>
            <a:off x="7407913" y="7987139"/>
            <a:ext cx="2116990" cy="369332"/>
          </a:xfrm>
          <a:prstGeom prst="rect">
            <a:avLst/>
          </a:prstGeom>
          <a:noFill/>
        </p:spPr>
        <p:txBody>
          <a:bodyPr wrap="none" rtlCol="0">
            <a:spAutoFit/>
          </a:bodyPr>
          <a:lstStyle/>
          <a:p>
            <a:r>
              <a:rPr lang="de-AT" dirty="0"/>
              <a:t>Front </a:t>
            </a:r>
            <a:r>
              <a:rPr lang="de-AT" dirty="0" err="1"/>
              <a:t>Azores</a:t>
            </a:r>
            <a:r>
              <a:rPr lang="de-AT" dirty="0"/>
              <a:t> Plateau</a:t>
            </a:r>
          </a:p>
        </p:txBody>
      </p:sp>
      <p:sp>
        <p:nvSpPr>
          <p:cNvPr id="27" name="Pfeil: nach rechts 26">
            <a:extLst>
              <a:ext uri="{FF2B5EF4-FFF2-40B4-BE49-F238E27FC236}">
                <a16:creationId xmlns:a16="http://schemas.microsoft.com/office/drawing/2014/main" id="{3A809C10-B1B1-49E8-B181-F5BBBAC3B3BE}"/>
              </a:ext>
            </a:extLst>
          </p:cNvPr>
          <p:cNvSpPr/>
          <p:nvPr/>
        </p:nvSpPr>
        <p:spPr>
          <a:xfrm rot="10800000">
            <a:off x="4106506" y="8126672"/>
            <a:ext cx="3290916" cy="90266"/>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Textfeld 28">
            <a:extLst>
              <a:ext uri="{FF2B5EF4-FFF2-40B4-BE49-F238E27FC236}">
                <a16:creationId xmlns:a16="http://schemas.microsoft.com/office/drawing/2014/main" id="{4F3FDA37-0E4C-4F1B-9380-95F02C37A631}"/>
              </a:ext>
            </a:extLst>
          </p:cNvPr>
          <p:cNvSpPr txBox="1"/>
          <p:nvPr/>
        </p:nvSpPr>
        <p:spPr>
          <a:xfrm>
            <a:off x="8169852" y="2471070"/>
            <a:ext cx="1355051" cy="369332"/>
          </a:xfrm>
          <a:prstGeom prst="rect">
            <a:avLst/>
          </a:prstGeom>
          <a:noFill/>
        </p:spPr>
        <p:txBody>
          <a:bodyPr wrap="none" rtlCol="0">
            <a:spAutoFit/>
          </a:bodyPr>
          <a:lstStyle/>
          <a:p>
            <a:r>
              <a:rPr lang="de-AT" dirty="0"/>
              <a:t>Flores Island</a:t>
            </a:r>
          </a:p>
        </p:txBody>
      </p:sp>
      <p:sp>
        <p:nvSpPr>
          <p:cNvPr id="30" name="Pfeil: nach rechts 29">
            <a:extLst>
              <a:ext uri="{FF2B5EF4-FFF2-40B4-BE49-F238E27FC236}">
                <a16:creationId xmlns:a16="http://schemas.microsoft.com/office/drawing/2014/main" id="{864A4F7A-73F3-4557-B5EB-5C390C78F735}"/>
              </a:ext>
            </a:extLst>
          </p:cNvPr>
          <p:cNvSpPr/>
          <p:nvPr/>
        </p:nvSpPr>
        <p:spPr>
          <a:xfrm rot="10800000">
            <a:off x="5036023" y="2610603"/>
            <a:ext cx="2927575" cy="9026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Textfeld 30">
            <a:extLst>
              <a:ext uri="{FF2B5EF4-FFF2-40B4-BE49-F238E27FC236}">
                <a16:creationId xmlns:a16="http://schemas.microsoft.com/office/drawing/2014/main" id="{955DF8EE-BF95-422B-AAA6-F2DEB42F4D99}"/>
              </a:ext>
            </a:extLst>
          </p:cNvPr>
          <p:cNvSpPr txBox="1"/>
          <p:nvPr/>
        </p:nvSpPr>
        <p:spPr>
          <a:xfrm>
            <a:off x="47203" y="5788267"/>
            <a:ext cx="1563377" cy="646331"/>
          </a:xfrm>
          <a:prstGeom prst="rect">
            <a:avLst/>
          </a:prstGeom>
          <a:noFill/>
        </p:spPr>
        <p:txBody>
          <a:bodyPr wrap="none" rtlCol="0">
            <a:spAutoFit/>
          </a:bodyPr>
          <a:lstStyle/>
          <a:p>
            <a:r>
              <a:rPr lang="de-AT" dirty="0" err="1"/>
              <a:t>Azores</a:t>
            </a:r>
            <a:r>
              <a:rPr lang="de-AT" dirty="0"/>
              <a:t> Plateau</a:t>
            </a:r>
          </a:p>
          <a:p>
            <a:r>
              <a:rPr lang="de-AT" dirty="0"/>
              <a:t>Central Plain</a:t>
            </a:r>
          </a:p>
        </p:txBody>
      </p:sp>
      <p:sp>
        <p:nvSpPr>
          <p:cNvPr id="32" name="Pfeil: nach rechts 31">
            <a:extLst>
              <a:ext uri="{FF2B5EF4-FFF2-40B4-BE49-F238E27FC236}">
                <a16:creationId xmlns:a16="http://schemas.microsoft.com/office/drawing/2014/main" id="{D191609F-9954-4732-9F03-CC2821D19726}"/>
              </a:ext>
            </a:extLst>
          </p:cNvPr>
          <p:cNvSpPr/>
          <p:nvPr/>
        </p:nvSpPr>
        <p:spPr>
          <a:xfrm>
            <a:off x="1580641" y="6025168"/>
            <a:ext cx="2213437" cy="90266"/>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 name="Textfeld 33">
            <a:extLst>
              <a:ext uri="{FF2B5EF4-FFF2-40B4-BE49-F238E27FC236}">
                <a16:creationId xmlns:a16="http://schemas.microsoft.com/office/drawing/2014/main" id="{807D75A2-055B-4AB7-8B1B-12FD4CD3D99F}"/>
              </a:ext>
            </a:extLst>
          </p:cNvPr>
          <p:cNvSpPr txBox="1"/>
          <p:nvPr/>
        </p:nvSpPr>
        <p:spPr>
          <a:xfrm>
            <a:off x="1716844" y="105993"/>
            <a:ext cx="4488247"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25 Vienna</a:t>
            </a:r>
          </a:p>
        </p:txBody>
      </p:sp>
      <p:sp>
        <p:nvSpPr>
          <p:cNvPr id="35" name="Textfeld 34">
            <a:extLst>
              <a:ext uri="{FF2B5EF4-FFF2-40B4-BE49-F238E27FC236}">
                <a16:creationId xmlns:a16="http://schemas.microsoft.com/office/drawing/2014/main" id="{B3C07130-2F15-49C4-BCE2-7E3EEDECB14D}"/>
              </a:ext>
            </a:extLst>
          </p:cNvPr>
          <p:cNvSpPr txBox="1"/>
          <p:nvPr/>
        </p:nvSpPr>
        <p:spPr>
          <a:xfrm>
            <a:off x="1716844" y="495745"/>
            <a:ext cx="6453008" cy="400110"/>
          </a:xfrm>
          <a:prstGeom prst="rect">
            <a:avLst/>
          </a:prstGeom>
          <a:noFill/>
        </p:spPr>
        <p:txBody>
          <a:bodyPr wrap="square" rtlCol="0">
            <a:spAutoFit/>
          </a:bodyPr>
          <a:lstStyle/>
          <a:p>
            <a:r>
              <a:rPr lang="de-AT" sz="2000" dirty="0">
                <a:latin typeface="Arial" panose="020B0604020202020204" pitchFamily="34" charset="0"/>
                <a:cs typeface="Arial" panose="020B0604020202020204" pitchFamily="34" charset="0"/>
              </a:rPr>
              <a:t>Mid </a:t>
            </a:r>
            <a:r>
              <a:rPr lang="de-AT" sz="2000" dirty="0" err="1">
                <a:latin typeface="Arial" panose="020B0604020202020204" pitchFamily="34" charset="0"/>
                <a:cs typeface="Arial" panose="020B0604020202020204" pitchFamily="34" charset="0"/>
              </a:rPr>
              <a:t>Atlantic</a:t>
            </a:r>
            <a:r>
              <a:rPr lang="de-AT" sz="2000" dirty="0">
                <a:latin typeface="Arial" panose="020B0604020202020204" pitchFamily="34" charset="0"/>
                <a:cs typeface="Arial" panose="020B0604020202020204" pitchFamily="34" charset="0"/>
              </a:rPr>
              <a:t> Plateau and </a:t>
            </a:r>
            <a:r>
              <a:rPr lang="de-AT" sz="2000" dirty="0" err="1">
                <a:latin typeface="Arial" panose="020B0604020202020204" pitchFamily="34" charset="0"/>
                <a:cs typeface="Arial" panose="020B0604020202020204" pitchFamily="34" charset="0"/>
              </a:rPr>
              <a:t>Amoc</a:t>
            </a:r>
            <a:r>
              <a:rPr lang="de-AT" sz="2000" dirty="0">
                <a:latin typeface="Arial" panose="020B0604020202020204" pitchFamily="34" charset="0"/>
                <a:cs typeface="Arial" panose="020B0604020202020204" pitchFamily="34" charset="0"/>
              </a:rPr>
              <a:t> </a:t>
            </a:r>
            <a:r>
              <a:rPr lang="de-AT" sz="2000" dirty="0" err="1">
                <a:latin typeface="Arial" panose="020B0604020202020204" pitchFamily="34" charset="0"/>
                <a:cs typeface="Arial" panose="020B0604020202020204" pitchFamily="34" charset="0"/>
              </a:rPr>
              <a:t>Current</a:t>
            </a:r>
            <a:r>
              <a:rPr lang="de-AT" sz="2000" dirty="0">
                <a:latin typeface="Arial" panose="020B0604020202020204" pitchFamily="34" charset="0"/>
                <a:cs typeface="Arial" panose="020B0604020202020204" pitchFamily="34" charset="0"/>
              </a:rPr>
              <a:t> </a:t>
            </a:r>
            <a:r>
              <a:rPr lang="de-AT" sz="2000" dirty="0" err="1">
                <a:latin typeface="Arial" panose="020B0604020202020204" pitchFamily="34" charset="0"/>
                <a:cs typeface="Arial" panose="020B0604020202020204" pitchFamily="34" charset="0"/>
              </a:rPr>
              <a:t>during</a:t>
            </a:r>
            <a:r>
              <a:rPr lang="de-AT" sz="2000" dirty="0">
                <a:latin typeface="Arial" panose="020B0604020202020204" pitchFamily="34" charset="0"/>
                <a:cs typeface="Arial" panose="020B0604020202020204" pitchFamily="34" charset="0"/>
              </a:rPr>
              <a:t> MWP 1A</a:t>
            </a:r>
          </a:p>
        </p:txBody>
      </p:sp>
    </p:spTree>
    <p:extLst>
      <p:ext uri="{BB962C8B-B14F-4D97-AF65-F5344CB8AC3E}">
        <p14:creationId xmlns:p14="http://schemas.microsoft.com/office/powerpoint/2010/main" val="1643962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DB36FD9-BAB0-B20C-E7A1-BC4048A280AA}"/>
              </a:ext>
            </a:extLst>
          </p:cNvPr>
          <p:cNvSpPr txBox="1"/>
          <p:nvPr/>
        </p:nvSpPr>
        <p:spPr>
          <a:xfrm>
            <a:off x="936224" y="11535866"/>
            <a:ext cx="5845575" cy="830997"/>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La </a:t>
            </a:r>
            <a:r>
              <a:rPr lang="de-AT" sz="1600" dirty="0" err="1">
                <a:latin typeface="Arial" panose="020B0604020202020204" pitchFamily="34" charset="0"/>
                <a:cs typeface="Arial" panose="020B0604020202020204" pitchFamily="34" charset="0"/>
              </a:rPr>
              <a:t>Pasiega</a:t>
            </a:r>
            <a:r>
              <a:rPr lang="de-AT" sz="1600" dirty="0">
                <a:latin typeface="Arial" panose="020B0604020202020204" pitchFamily="34" charset="0"/>
                <a:cs typeface="Arial" panose="020B0604020202020204" pitchFamily="34" charset="0"/>
              </a:rPr>
              <a:t> 15.000 BP</a:t>
            </a:r>
          </a:p>
          <a:p>
            <a:r>
              <a:rPr lang="de-AT" sz="1600" dirty="0">
                <a:latin typeface="Arial" panose="020B0604020202020204" pitchFamily="34" charset="0"/>
                <a:cs typeface="Arial" panose="020B0604020202020204" pitchFamily="34" charset="0"/>
              </a:rPr>
              <a:t>Ad 7: </a:t>
            </a:r>
            <a:r>
              <a:rPr lang="de-AT" sz="1600" dirty="0" err="1">
                <a:latin typeface="Arial" panose="020B0604020202020204" pitchFamily="34" charset="0"/>
                <a:cs typeface="Arial" panose="020B0604020202020204" pitchFamily="34" charset="0"/>
              </a:rPr>
              <a:t>Map</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of</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the</a:t>
            </a:r>
            <a:r>
              <a:rPr lang="de-AT" sz="1600" dirty="0">
                <a:latin typeface="Arial" panose="020B0604020202020204" pitchFamily="34" charset="0"/>
                <a:cs typeface="Arial" panose="020B0604020202020204" pitchFamily="34" charset="0"/>
              </a:rPr>
              <a:t> Magellan</a:t>
            </a:r>
          </a:p>
          <a:p>
            <a:r>
              <a:rPr lang="de-AT" sz="1600" dirty="0">
                <a:latin typeface="Arial" panose="020B0604020202020204" pitchFamily="34" charset="0"/>
                <a:cs typeface="Arial" panose="020B0604020202020204" pitchFamily="34" charset="0"/>
              </a:rPr>
              <a:t>Passage </a:t>
            </a:r>
            <a:r>
              <a:rPr lang="de-AT" sz="1600" dirty="0" err="1">
                <a:latin typeface="Arial" panose="020B0604020202020204" pitchFamily="34" charset="0"/>
                <a:cs typeface="Arial" panose="020B0604020202020204" pitchFamily="34" charset="0"/>
              </a:rPr>
              <a:t>to</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the</a:t>
            </a:r>
            <a:r>
              <a:rPr lang="de-AT" sz="1600" dirty="0">
                <a:latin typeface="Arial" panose="020B0604020202020204" pitchFamily="34" charset="0"/>
                <a:cs typeface="Arial" panose="020B0604020202020204" pitchFamily="34" charset="0"/>
              </a:rPr>
              <a:t> Pacific</a:t>
            </a:r>
          </a:p>
        </p:txBody>
      </p:sp>
      <p:pic>
        <p:nvPicPr>
          <p:cNvPr id="5" name="Grafik 4">
            <a:extLst>
              <a:ext uri="{FF2B5EF4-FFF2-40B4-BE49-F238E27FC236}">
                <a16:creationId xmlns:a16="http://schemas.microsoft.com/office/drawing/2014/main" id="{E3277539-22C0-C046-F739-79FCB3B5C6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771" y="350177"/>
            <a:ext cx="7554685" cy="10685294"/>
          </a:xfrm>
          <a:prstGeom prst="rect">
            <a:avLst/>
          </a:prstGeom>
        </p:spPr>
      </p:pic>
    </p:spTree>
    <p:extLst>
      <p:ext uri="{BB962C8B-B14F-4D97-AF65-F5344CB8AC3E}">
        <p14:creationId xmlns:p14="http://schemas.microsoft.com/office/powerpoint/2010/main" val="33374877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1130D71-9D72-E4F6-C8D7-05E47E0DC7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595078"/>
            <a:ext cx="6400800" cy="11022627"/>
          </a:xfrm>
          <a:prstGeom prst="rect">
            <a:avLst/>
          </a:prstGeom>
        </p:spPr>
      </p:pic>
      <p:sp>
        <p:nvSpPr>
          <p:cNvPr id="4" name="Textfeld 3">
            <a:extLst>
              <a:ext uri="{FF2B5EF4-FFF2-40B4-BE49-F238E27FC236}">
                <a16:creationId xmlns:a16="http://schemas.microsoft.com/office/drawing/2014/main" id="{D2620082-406B-8B31-CABF-8F17FABA8F00}"/>
              </a:ext>
            </a:extLst>
          </p:cNvPr>
          <p:cNvSpPr txBox="1"/>
          <p:nvPr/>
        </p:nvSpPr>
        <p:spPr>
          <a:xfrm>
            <a:off x="1600200" y="11833822"/>
            <a:ext cx="6400800" cy="804195"/>
          </a:xfrm>
          <a:prstGeom prst="rect">
            <a:avLst/>
          </a:prstGeom>
          <a:noFill/>
        </p:spPr>
        <p:txBody>
          <a:bodyPr wrap="square" rtlCol="0">
            <a:spAutoFit/>
          </a:bodyPr>
          <a:lstStyle/>
          <a:p>
            <a:r>
              <a:rPr lang="de-AT" sz="1068" dirty="0">
                <a:latin typeface="Arial" panose="020B0604020202020204" pitchFamily="34" charset="0"/>
                <a:cs typeface="Arial" panose="020B0604020202020204" pitchFamily="34" charset="0"/>
              </a:rPr>
              <a:t>Jean </a:t>
            </a:r>
            <a:r>
              <a:rPr lang="de-AT" sz="1068" dirty="0" err="1">
                <a:latin typeface="Arial" panose="020B0604020202020204" pitchFamily="34" charset="0"/>
                <a:cs typeface="Arial" panose="020B0604020202020204" pitchFamily="34" charset="0"/>
              </a:rPr>
              <a:t>Clottes</a:t>
            </a:r>
            <a:r>
              <a:rPr lang="de-AT" sz="1068" dirty="0">
                <a:latin typeface="Arial" panose="020B0604020202020204" pitchFamily="34" charset="0"/>
                <a:cs typeface="Arial" panose="020B0604020202020204" pitchFamily="34" charset="0"/>
              </a:rPr>
              <a:t> und David Lewis-Williams, Schamanen, P. 76 – 77, 1997, Jan </a:t>
            </a:r>
            <a:r>
              <a:rPr lang="de-AT" sz="1068" dirty="0" err="1">
                <a:latin typeface="Arial" panose="020B0604020202020204" pitchFamily="34" charset="0"/>
                <a:cs typeface="Arial" panose="020B0604020202020204" pitchFamily="34" charset="0"/>
              </a:rPr>
              <a:t>Thorbecke</a:t>
            </a:r>
            <a:r>
              <a:rPr lang="de-AT" sz="1068" dirty="0">
                <a:latin typeface="Arial" panose="020B0604020202020204" pitchFamily="34" charset="0"/>
                <a:cs typeface="Arial" panose="020B0604020202020204" pitchFamily="34" charset="0"/>
              </a:rPr>
              <a:t> Verlag</a:t>
            </a:r>
          </a:p>
          <a:p>
            <a:r>
              <a:rPr lang="de-AT" sz="1068" dirty="0">
                <a:latin typeface="Arial" panose="020B0604020202020204" pitchFamily="34" charset="0"/>
                <a:cs typeface="Arial" panose="020B0604020202020204" pitchFamily="34" charset="0"/>
              </a:rPr>
              <a:t>( L. de </a:t>
            </a:r>
            <a:r>
              <a:rPr lang="de-AT" sz="1068" dirty="0" err="1">
                <a:latin typeface="Arial" panose="020B0604020202020204" pitchFamily="34" charset="0"/>
                <a:cs typeface="Arial" panose="020B0604020202020204" pitchFamily="34" charset="0"/>
              </a:rPr>
              <a:t>Seille</a:t>
            </a:r>
            <a:r>
              <a:rPr lang="de-AT" sz="1068" dirty="0">
                <a:latin typeface="Arial" panose="020B0604020202020204" pitchFamily="34" charset="0"/>
                <a:cs typeface="Arial" panose="020B0604020202020204" pitchFamily="34" charset="0"/>
              </a:rPr>
              <a:t>, </a:t>
            </a:r>
            <a:r>
              <a:rPr lang="de-AT" sz="1068" dirty="0" err="1">
                <a:latin typeface="Arial" panose="020B0604020202020204" pitchFamily="34" charset="0"/>
                <a:cs typeface="Arial" panose="020B0604020202020204" pitchFamily="34" charset="0"/>
              </a:rPr>
              <a:t>Photography</a:t>
            </a:r>
            <a:r>
              <a:rPr lang="de-AT" sz="1068" dirty="0">
                <a:latin typeface="Arial" panose="020B0604020202020204" pitchFamily="34" charset="0"/>
                <a:cs typeface="Arial" panose="020B0604020202020204" pitchFamily="34" charset="0"/>
              </a:rPr>
              <a:t> </a:t>
            </a:r>
            <a:r>
              <a:rPr lang="de-AT" sz="1068" dirty="0" err="1">
                <a:latin typeface="Arial" panose="020B0604020202020204" pitchFamily="34" charset="0"/>
                <a:cs typeface="Arial" panose="020B0604020202020204" pitchFamily="34" charset="0"/>
              </a:rPr>
              <a:t>of</a:t>
            </a:r>
            <a:r>
              <a:rPr lang="de-AT" sz="1068" dirty="0">
                <a:latin typeface="Arial" panose="020B0604020202020204" pitchFamily="34" charset="0"/>
                <a:cs typeface="Arial" panose="020B0604020202020204" pitchFamily="34" charset="0"/>
              </a:rPr>
              <a:t> El Castillo, Puente </a:t>
            </a:r>
            <a:r>
              <a:rPr lang="de-AT" sz="1068" dirty="0" err="1">
                <a:latin typeface="Arial" panose="020B0604020202020204" pitchFamily="34" charset="0"/>
                <a:cs typeface="Arial" panose="020B0604020202020204" pitchFamily="34" charset="0"/>
              </a:rPr>
              <a:t>Viesco</a:t>
            </a:r>
            <a:r>
              <a:rPr lang="de-AT" sz="1068" dirty="0">
                <a:latin typeface="Arial" panose="020B0604020202020204" pitchFamily="34" charset="0"/>
                <a:cs typeface="Arial" panose="020B0604020202020204" pitchFamily="34" charset="0"/>
              </a:rPr>
              <a:t>, Spain )</a:t>
            </a:r>
          </a:p>
          <a:p>
            <a:endParaRPr lang="de-AT" sz="1245" dirty="0">
              <a:latin typeface="Arial" panose="020B0604020202020204" pitchFamily="34" charset="0"/>
              <a:cs typeface="Arial" panose="020B0604020202020204" pitchFamily="34" charset="0"/>
            </a:endParaRPr>
          </a:p>
          <a:p>
            <a:r>
              <a:rPr lang="de-AT" sz="1245" dirty="0">
                <a:latin typeface="Arial" panose="020B0604020202020204" pitchFamily="34" charset="0"/>
                <a:cs typeface="Arial" panose="020B0604020202020204" pitchFamily="34" charset="0"/>
              </a:rPr>
              <a:t>Rotation </a:t>
            </a:r>
            <a:r>
              <a:rPr lang="de-AT" sz="1245" dirty="0" err="1">
                <a:latin typeface="Arial" panose="020B0604020202020204" pitchFamily="34" charset="0"/>
                <a:cs typeface="Arial" panose="020B0604020202020204" pitchFamily="34" charset="0"/>
              </a:rPr>
              <a:t>by</a:t>
            </a:r>
            <a:r>
              <a:rPr lang="de-AT" sz="1245" dirty="0">
                <a:latin typeface="Arial" panose="020B0604020202020204" pitchFamily="34" charset="0"/>
                <a:cs typeface="Arial" panose="020B0604020202020204" pitchFamily="34" charset="0"/>
              </a:rPr>
              <a:t> 90° </a:t>
            </a:r>
            <a:r>
              <a:rPr lang="de-AT" sz="1245" dirty="0" err="1">
                <a:latin typeface="Arial" panose="020B0604020202020204" pitchFamily="34" charset="0"/>
                <a:cs typeface="Arial" panose="020B0604020202020204" pitchFamily="34" charset="0"/>
              </a:rPr>
              <a:t>from</a:t>
            </a:r>
            <a:r>
              <a:rPr lang="de-AT" sz="1245" dirty="0">
                <a:latin typeface="Arial" panose="020B0604020202020204" pitchFamily="34" charset="0"/>
                <a:cs typeface="Arial" panose="020B0604020202020204" pitchFamily="34" charset="0"/>
              </a:rPr>
              <a:t>: West = Up </a:t>
            </a:r>
            <a:r>
              <a:rPr lang="de-AT" sz="1245" dirty="0" err="1">
                <a:latin typeface="Arial" panose="020B0604020202020204" pitchFamily="34" charset="0"/>
                <a:cs typeface="Arial" panose="020B0604020202020204" pitchFamily="34" charset="0"/>
              </a:rPr>
              <a:t>to</a:t>
            </a:r>
            <a:r>
              <a:rPr lang="de-AT" sz="1245" dirty="0">
                <a:latin typeface="Arial" panose="020B0604020202020204" pitchFamily="34" charset="0"/>
                <a:cs typeface="Arial" panose="020B0604020202020204" pitchFamily="34" charset="0"/>
              </a:rPr>
              <a:t> </a:t>
            </a:r>
            <a:r>
              <a:rPr lang="de-AT" sz="1245" dirty="0" err="1">
                <a:latin typeface="Arial" panose="020B0604020202020204" pitchFamily="34" charset="0"/>
                <a:cs typeface="Arial" panose="020B0604020202020204" pitchFamily="34" charset="0"/>
              </a:rPr>
              <a:t>here</a:t>
            </a:r>
            <a:r>
              <a:rPr lang="de-AT" sz="1245" dirty="0">
                <a:latin typeface="Arial" panose="020B0604020202020204" pitchFamily="34" charset="0"/>
                <a:cs typeface="Arial" panose="020B0604020202020204" pitchFamily="34" charset="0"/>
              </a:rPr>
              <a:t> North = Up</a:t>
            </a:r>
          </a:p>
        </p:txBody>
      </p:sp>
      <p:sp>
        <p:nvSpPr>
          <p:cNvPr id="6" name="Textfeld 5">
            <a:extLst>
              <a:ext uri="{FF2B5EF4-FFF2-40B4-BE49-F238E27FC236}">
                <a16:creationId xmlns:a16="http://schemas.microsoft.com/office/drawing/2014/main" id="{A43CD149-19DC-E847-1B91-A79D40D2B3EB}"/>
              </a:ext>
            </a:extLst>
          </p:cNvPr>
          <p:cNvSpPr txBox="1"/>
          <p:nvPr/>
        </p:nvSpPr>
        <p:spPr>
          <a:xfrm>
            <a:off x="1522817" y="163583"/>
            <a:ext cx="5737954"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6600348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B005336-6A21-D525-774D-2CD2C85F09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7705" y="790917"/>
            <a:ext cx="7010400" cy="10495718"/>
          </a:xfrm>
          <a:prstGeom prst="rect">
            <a:avLst/>
          </a:prstGeom>
        </p:spPr>
      </p:pic>
      <p:sp>
        <p:nvSpPr>
          <p:cNvPr id="4" name="Textfeld 3">
            <a:extLst>
              <a:ext uri="{FF2B5EF4-FFF2-40B4-BE49-F238E27FC236}">
                <a16:creationId xmlns:a16="http://schemas.microsoft.com/office/drawing/2014/main" id="{F6C2B1C4-50F2-A4F8-2BC7-6EBE0F9B6756}"/>
              </a:ext>
            </a:extLst>
          </p:cNvPr>
          <p:cNvSpPr txBox="1"/>
          <p:nvPr/>
        </p:nvSpPr>
        <p:spPr>
          <a:xfrm>
            <a:off x="689103" y="11286635"/>
            <a:ext cx="7877954" cy="1323439"/>
          </a:xfrm>
          <a:prstGeom prst="rect">
            <a:avLst/>
          </a:prstGeom>
          <a:noFill/>
        </p:spPr>
        <p:txBody>
          <a:bodyPr wrap="square" rtlCol="0">
            <a:spAutoFit/>
          </a:bodyPr>
          <a:lstStyle/>
          <a:p>
            <a:r>
              <a:rPr lang="de-AT" sz="1600" dirty="0" err="1">
                <a:latin typeface="Arial" panose="020B0604020202020204" pitchFamily="34" charset="0"/>
                <a:cs typeface="Arial" panose="020B0604020202020204" pitchFamily="34" charset="0"/>
              </a:rPr>
              <a:t>Adapted</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Denis </a:t>
            </a:r>
            <a:r>
              <a:rPr lang="de-AT" sz="1600" dirty="0" err="1">
                <a:latin typeface="Arial" panose="020B0604020202020204" pitchFamily="34" charset="0"/>
                <a:cs typeface="Arial" panose="020B0604020202020204" pitchFamily="34" charset="0"/>
              </a:rPr>
              <a:t>Vialou</a:t>
            </a:r>
            <a:r>
              <a:rPr lang="de-AT" sz="1600" dirty="0">
                <a:latin typeface="Arial" panose="020B0604020202020204" pitchFamily="34" charset="0"/>
                <a:cs typeface="Arial" panose="020B0604020202020204" pitchFamily="34" charset="0"/>
              </a:rPr>
              <a:t>, Au </a:t>
            </a:r>
            <a:r>
              <a:rPr lang="de-AT" sz="1600" dirty="0" err="1">
                <a:latin typeface="Arial" panose="020B0604020202020204" pitchFamily="34" charset="0"/>
                <a:cs typeface="Arial" panose="020B0604020202020204" pitchFamily="34" charset="0"/>
              </a:rPr>
              <a:t>coer</a:t>
            </a:r>
            <a:r>
              <a:rPr lang="de-AT" sz="1600" dirty="0">
                <a:latin typeface="Arial" panose="020B0604020202020204" pitchFamily="34" charset="0"/>
                <a:cs typeface="Arial" panose="020B0604020202020204" pitchFamily="34" charset="0"/>
              </a:rPr>
              <a:t> de la </a:t>
            </a:r>
            <a:r>
              <a:rPr lang="de-AT" sz="1600" dirty="0" err="1">
                <a:latin typeface="Arial" panose="020B0604020202020204" pitchFamily="34" charset="0"/>
                <a:cs typeface="Arial" panose="020B0604020202020204" pitchFamily="34" charset="0"/>
              </a:rPr>
              <a:t>Préhistorie</a:t>
            </a:r>
            <a:r>
              <a:rPr lang="de-AT" sz="1600" dirty="0">
                <a:latin typeface="Arial" panose="020B0604020202020204" pitchFamily="34" charset="0"/>
                <a:cs typeface="Arial" panose="020B0604020202020204" pitchFamily="34" charset="0"/>
              </a:rPr>
              <a:t>,</a:t>
            </a:r>
          </a:p>
          <a:p>
            <a:r>
              <a:rPr lang="de-AT" sz="1600" dirty="0" err="1">
                <a:latin typeface="Arial" panose="020B0604020202020204" pitchFamily="34" charset="0"/>
                <a:cs typeface="Arial" panose="020B0604020202020204" pitchFamily="34" charset="0"/>
              </a:rPr>
              <a:t>Dècouvertes</a:t>
            </a:r>
            <a:r>
              <a:rPr lang="de-AT" sz="1600" dirty="0">
                <a:latin typeface="Arial" panose="020B0604020202020204" pitchFamily="34" charset="0"/>
                <a:cs typeface="Arial" panose="020B0604020202020204" pitchFamily="34" charset="0"/>
              </a:rPr>
              <a:t> Gallimard, P 51, 1996</a:t>
            </a:r>
          </a:p>
          <a:p>
            <a:r>
              <a:rPr lang="de-AT" sz="1600" dirty="0">
                <a:latin typeface="Arial" panose="020B0604020202020204" pitchFamily="34" charset="0"/>
                <a:cs typeface="Arial" panose="020B0604020202020204" pitchFamily="34" charset="0"/>
              </a:rPr>
              <a:t>( M. </a:t>
            </a:r>
            <a:r>
              <a:rPr lang="de-AT" sz="1600" dirty="0" err="1">
                <a:latin typeface="Arial" panose="020B0604020202020204" pitchFamily="34" charset="0"/>
                <a:cs typeface="Arial" panose="020B0604020202020204" pitchFamily="34" charset="0"/>
              </a:rPr>
              <a:t>Lorblanchet</a:t>
            </a:r>
            <a:r>
              <a:rPr lang="de-AT" sz="1600" dirty="0">
                <a:latin typeface="Arial" panose="020B0604020202020204" pitchFamily="34" charset="0"/>
                <a:cs typeface="Arial" panose="020B0604020202020204" pitchFamily="34" charset="0"/>
              </a:rPr>
              <a:t>, Drawing </a:t>
            </a:r>
            <a:r>
              <a:rPr lang="de-AT" sz="1600" dirty="0" err="1">
                <a:latin typeface="Arial" panose="020B0604020202020204" pitchFamily="34" charset="0"/>
                <a:cs typeface="Arial" panose="020B0604020202020204" pitchFamily="34" charset="0"/>
              </a:rPr>
              <a:t>of</a:t>
            </a:r>
            <a:r>
              <a:rPr lang="de-AT" sz="1600" dirty="0">
                <a:latin typeface="Arial" panose="020B0604020202020204" pitchFamily="34" charset="0"/>
                <a:cs typeface="Arial" panose="020B0604020202020204" pitchFamily="34" charset="0"/>
              </a:rPr>
              <a:t> El Castillo )</a:t>
            </a: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Rotation </a:t>
            </a:r>
            <a:r>
              <a:rPr lang="de-AT" sz="1600" dirty="0" err="1">
                <a:latin typeface="Arial" panose="020B0604020202020204" pitchFamily="34" charset="0"/>
                <a:cs typeface="Arial" panose="020B0604020202020204" pitchFamily="34" charset="0"/>
              </a:rPr>
              <a:t>by</a:t>
            </a:r>
            <a:r>
              <a:rPr lang="de-AT" sz="1600" dirty="0">
                <a:latin typeface="Arial" panose="020B0604020202020204" pitchFamily="34" charset="0"/>
                <a:cs typeface="Arial" panose="020B0604020202020204" pitchFamily="34" charset="0"/>
              </a:rPr>
              <a:t> 90°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West = Up</a:t>
            </a:r>
          </a:p>
        </p:txBody>
      </p:sp>
      <p:sp>
        <p:nvSpPr>
          <p:cNvPr id="6" name="Textfeld 5">
            <a:extLst>
              <a:ext uri="{FF2B5EF4-FFF2-40B4-BE49-F238E27FC236}">
                <a16:creationId xmlns:a16="http://schemas.microsoft.com/office/drawing/2014/main" id="{68C5A438-1C82-83A8-5182-AA203638589C}"/>
              </a:ext>
            </a:extLst>
          </p:cNvPr>
          <p:cNvSpPr txBox="1"/>
          <p:nvPr/>
        </p:nvSpPr>
        <p:spPr>
          <a:xfrm>
            <a:off x="917705" y="191526"/>
            <a:ext cx="6190666"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32694831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EA72FAF-6CA3-5C12-B230-3FDD63F60312}"/>
              </a:ext>
            </a:extLst>
          </p:cNvPr>
          <p:cNvSpPr txBox="1"/>
          <p:nvPr/>
        </p:nvSpPr>
        <p:spPr>
          <a:xfrm>
            <a:off x="343531" y="10558590"/>
            <a:ext cx="9627783" cy="2062103"/>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EL CASTILLO</a:t>
            </a:r>
          </a:p>
          <a:p>
            <a:r>
              <a:rPr lang="de-AT" sz="1600" dirty="0">
                <a:latin typeface="Arial" panose="020B0604020202020204" pitchFamily="34" charset="0"/>
                <a:cs typeface="Arial" panose="020B0604020202020204" pitchFamily="34" charset="0"/>
              </a:rPr>
              <a:t>13.060 BP</a:t>
            </a:r>
          </a:p>
          <a:p>
            <a:r>
              <a:rPr lang="de-AT" sz="1600" dirty="0">
                <a:latin typeface="Arial" panose="020B0604020202020204" pitchFamily="34" charset="0"/>
                <a:cs typeface="Arial" panose="020B0604020202020204" pitchFamily="34" charset="0"/>
              </a:rPr>
              <a:t>Michael </a:t>
            </a:r>
            <a:r>
              <a:rPr lang="de-AT" sz="1600" dirty="0" err="1">
                <a:latin typeface="Arial" panose="020B0604020202020204" pitchFamily="34" charset="0"/>
                <a:cs typeface="Arial" panose="020B0604020202020204" pitchFamily="34" charset="0"/>
              </a:rPr>
              <a:t>Lorblanchet</a:t>
            </a:r>
            <a:r>
              <a:rPr lang="de-AT" sz="1600" dirty="0">
                <a:latin typeface="Arial" panose="020B0604020202020204" pitchFamily="34" charset="0"/>
                <a:cs typeface="Arial" panose="020B0604020202020204" pitchFamily="34" charset="0"/>
              </a:rPr>
              <a:t>, in Denis </a:t>
            </a:r>
            <a:r>
              <a:rPr lang="de-AT" sz="1600" dirty="0" err="1">
                <a:latin typeface="Arial" panose="020B0604020202020204" pitchFamily="34" charset="0"/>
                <a:cs typeface="Arial" panose="020B0604020202020204" pitchFamily="34" charset="0"/>
              </a:rPr>
              <a:t>Vialou</a:t>
            </a:r>
            <a:r>
              <a:rPr lang="de-AT" sz="1600" dirty="0">
                <a:latin typeface="Arial" panose="020B0604020202020204" pitchFamily="34" charset="0"/>
                <a:cs typeface="Arial" panose="020B0604020202020204" pitchFamily="34" charset="0"/>
              </a:rPr>
              <a:t> AU DE LA PRÈHISTORIE,</a:t>
            </a:r>
          </a:p>
          <a:p>
            <a:r>
              <a:rPr lang="de-AT" sz="1600" dirty="0">
                <a:latin typeface="Arial" panose="020B0604020202020204" pitchFamily="34" charset="0"/>
                <a:cs typeface="Arial" panose="020B0604020202020204" pitchFamily="34" charset="0"/>
              </a:rPr>
              <a:t>Gallimard, 1996, 51.</a:t>
            </a:r>
          </a:p>
          <a:p>
            <a:endParaRPr lang="de-AT" sz="1600" dirty="0">
              <a:latin typeface="Arial" panose="020B0604020202020204" pitchFamily="34" charset="0"/>
              <a:cs typeface="Arial" panose="020B0604020202020204" pitchFamily="34" charset="0"/>
            </a:endParaRPr>
          </a:p>
          <a:p>
            <a:r>
              <a:rPr lang="de-AT" sz="1600" dirty="0">
                <a:latin typeface="Arial" panose="020B0604020202020204" pitchFamily="34" charset="0"/>
                <a:cs typeface="Arial" panose="020B0604020202020204" pitchFamily="34" charset="0"/>
              </a:rPr>
              <a:t>This Project was </a:t>
            </a:r>
            <a:r>
              <a:rPr lang="de-AT" sz="1600" dirty="0" err="1">
                <a:latin typeface="Arial" panose="020B0604020202020204" pitchFamily="34" charset="0"/>
                <a:cs typeface="Arial" panose="020B0604020202020204" pitchFamily="34" charset="0"/>
              </a:rPr>
              <a:t>partly</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supported</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Phylogenetic</a:t>
            </a:r>
            <a:r>
              <a:rPr lang="de-AT" sz="1600" dirty="0">
                <a:latin typeface="Arial" panose="020B0604020202020204" pitchFamily="34" charset="0"/>
                <a:cs typeface="Arial" panose="020B0604020202020204" pitchFamily="34" charset="0"/>
              </a:rPr>
              <a:t> and </a:t>
            </a:r>
            <a:r>
              <a:rPr lang="de-AT" sz="1600" dirty="0" err="1">
                <a:latin typeface="Arial" panose="020B0604020202020204" pitchFamily="34" charset="0"/>
                <a:cs typeface="Arial" panose="020B0604020202020204" pitchFamily="34" charset="0"/>
              </a:rPr>
              <a:t>Ontogenetic</a:t>
            </a:r>
            <a:r>
              <a:rPr lang="de-AT" sz="1600" dirty="0">
                <a:latin typeface="Arial" panose="020B0604020202020204" pitchFamily="34" charset="0"/>
                <a:cs typeface="Arial" panose="020B0604020202020204" pitchFamily="34" charset="0"/>
              </a:rPr>
              <a:t> Evolution </a:t>
            </a:r>
            <a:r>
              <a:rPr lang="de-AT" sz="1600" dirty="0" err="1">
                <a:latin typeface="Arial" panose="020B0604020202020204" pitchFamily="34" charset="0"/>
                <a:cs typeface="Arial" panose="020B0604020202020204" pitchFamily="34" charset="0"/>
              </a:rPr>
              <a:t>of</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Creativity</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from</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physico</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chemical</a:t>
            </a:r>
            <a:r>
              <a:rPr lang="de-AT" sz="1600" dirty="0">
                <a:latin typeface="Arial" panose="020B0604020202020204" pitchFamily="34" charset="0"/>
                <a:cs typeface="Arial" panose="020B0604020202020204" pitchFamily="34" charset="0"/>
              </a:rPr>
              <a:t> and human </a:t>
            </a:r>
            <a:r>
              <a:rPr lang="de-AT" sz="1600" dirty="0" err="1">
                <a:latin typeface="Arial" panose="020B0604020202020204" pitchFamily="34" charset="0"/>
                <a:cs typeface="Arial" panose="020B0604020202020204" pitchFamily="34" charset="0"/>
              </a:rPr>
              <a:t>biological</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Viewpoints</a:t>
            </a:r>
            <a:r>
              <a:rPr lang="de-AT" sz="1600" dirty="0">
                <a:latin typeface="Arial" panose="020B0604020202020204" pitchFamily="34" charset="0"/>
                <a:cs typeface="Arial" panose="020B0604020202020204" pitchFamily="34" charset="0"/>
              </a:rPr>
              <a:t>“,</a:t>
            </a:r>
          </a:p>
          <a:p>
            <a:r>
              <a:rPr lang="de-AT" sz="1600" dirty="0">
                <a:latin typeface="Arial" panose="020B0604020202020204" pitchFamily="34" charset="0"/>
                <a:cs typeface="Arial" panose="020B0604020202020204" pitchFamily="34" charset="0"/>
              </a:rPr>
              <a:t>Grant </a:t>
            </a:r>
            <a:r>
              <a:rPr lang="de-AT" sz="1600" dirty="0" err="1">
                <a:latin typeface="Arial" panose="020B0604020202020204" pitchFamily="34" charset="0"/>
                <a:cs typeface="Arial" panose="020B0604020202020204" pitchFamily="34" charset="0"/>
              </a:rPr>
              <a:t>no</a:t>
            </a:r>
            <a:r>
              <a:rPr lang="de-AT" sz="1600" dirty="0">
                <a:latin typeface="Arial" panose="020B0604020202020204" pitchFamily="34" charset="0"/>
                <a:cs typeface="Arial" panose="020B0604020202020204" pitchFamily="34" charset="0"/>
              </a:rPr>
              <a:t>. 49.403 / 1-24 / 84 </a:t>
            </a:r>
            <a:r>
              <a:rPr lang="de-AT" sz="1600" dirty="0" err="1">
                <a:latin typeface="Arial" panose="020B0604020202020204" pitchFamily="34" charset="0"/>
                <a:cs typeface="Arial" panose="020B0604020202020204" pitchFamily="34" charset="0"/>
              </a:rPr>
              <a:t>of</a:t>
            </a:r>
            <a:r>
              <a:rPr lang="de-AT" sz="1600" dirty="0">
                <a:latin typeface="Arial" panose="020B0604020202020204" pitchFamily="34" charset="0"/>
                <a:cs typeface="Arial" panose="020B0604020202020204" pitchFamily="34" charset="0"/>
              </a:rPr>
              <a:t> </a:t>
            </a:r>
            <a:r>
              <a:rPr lang="de-AT" sz="1600" dirty="0" err="1">
                <a:latin typeface="Arial" panose="020B0604020202020204" pitchFamily="34" charset="0"/>
                <a:cs typeface="Arial" panose="020B0604020202020204" pitchFamily="34" charset="0"/>
              </a:rPr>
              <a:t>the</a:t>
            </a:r>
            <a:r>
              <a:rPr lang="de-AT" sz="1600" dirty="0">
                <a:latin typeface="Arial" panose="020B0604020202020204" pitchFamily="34" charset="0"/>
                <a:cs typeface="Arial" panose="020B0604020202020204" pitchFamily="34" charset="0"/>
              </a:rPr>
              <a:t> Austrian Ministry </a:t>
            </a:r>
            <a:r>
              <a:rPr lang="de-AT" sz="1600" dirty="0" err="1">
                <a:latin typeface="Arial" panose="020B0604020202020204" pitchFamily="34" charset="0"/>
                <a:cs typeface="Arial" panose="020B0604020202020204" pitchFamily="34" charset="0"/>
              </a:rPr>
              <a:t>for</a:t>
            </a:r>
            <a:r>
              <a:rPr lang="de-AT" sz="1600" dirty="0">
                <a:latin typeface="Arial" panose="020B0604020202020204" pitchFamily="34" charset="0"/>
                <a:cs typeface="Arial" panose="020B0604020202020204" pitchFamily="34" charset="0"/>
              </a:rPr>
              <a:t> Science and Research</a:t>
            </a:r>
          </a:p>
        </p:txBody>
      </p:sp>
      <p:pic>
        <p:nvPicPr>
          <p:cNvPr id="5" name="Grafik 4">
            <a:extLst>
              <a:ext uri="{FF2B5EF4-FFF2-40B4-BE49-F238E27FC236}">
                <a16:creationId xmlns:a16="http://schemas.microsoft.com/office/drawing/2014/main" id="{5D19FCE2-74EC-603D-8301-411B922662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457" y="829848"/>
            <a:ext cx="7097486" cy="9425429"/>
          </a:xfrm>
          <a:prstGeom prst="rect">
            <a:avLst/>
          </a:prstGeom>
        </p:spPr>
      </p:pic>
      <p:sp>
        <p:nvSpPr>
          <p:cNvPr id="6" name="Textfeld 5">
            <a:extLst>
              <a:ext uri="{FF2B5EF4-FFF2-40B4-BE49-F238E27FC236}">
                <a16:creationId xmlns:a16="http://schemas.microsoft.com/office/drawing/2014/main" id="{389A7027-FC89-5348-97C4-9099C0E825B3}"/>
              </a:ext>
            </a:extLst>
          </p:cNvPr>
          <p:cNvSpPr txBox="1"/>
          <p:nvPr/>
        </p:nvSpPr>
        <p:spPr>
          <a:xfrm>
            <a:off x="427228" y="278149"/>
            <a:ext cx="5685675" cy="338554"/>
          </a:xfrm>
          <a:prstGeom prst="rect">
            <a:avLst/>
          </a:prstGeom>
          <a:noFill/>
        </p:spPr>
        <p:txBody>
          <a:bodyPr wrap="square" rtlCol="0">
            <a:spAutoFit/>
          </a:bodyPr>
          <a:lstStyle/>
          <a:p>
            <a:r>
              <a:rPr lang="de-AT" sz="1600" dirty="0">
                <a:latin typeface="Arial" panose="020B0604020202020204" pitchFamily="34" charset="0"/>
                <a:cs typeface="Arial" panose="020B0604020202020204" pitchFamily="34" charset="0"/>
              </a:rPr>
              <a:t>Dr. </a:t>
            </a:r>
            <a:r>
              <a:rPr lang="de-AT" sz="1600" dirty="0" err="1">
                <a:latin typeface="Arial" panose="020B0604020202020204" pitchFamily="34" charset="0"/>
                <a:cs typeface="Arial" panose="020B0604020202020204" pitchFamily="34" charset="0"/>
              </a:rPr>
              <a:t>Bujatti</a:t>
            </a:r>
            <a:r>
              <a:rPr lang="de-AT" sz="1600" dirty="0">
                <a:latin typeface="Arial" panose="020B0604020202020204" pitchFamily="34" charset="0"/>
                <a:cs typeface="Arial" panose="020B0604020202020204" pitchFamily="34" charset="0"/>
              </a:rPr>
              <a:t> – </a:t>
            </a:r>
            <a:r>
              <a:rPr lang="de-AT" sz="1600" dirty="0" err="1">
                <a:latin typeface="Arial" panose="020B0604020202020204" pitchFamily="34" charset="0"/>
                <a:cs typeface="Arial" panose="020B0604020202020204" pitchFamily="34" charset="0"/>
              </a:rPr>
              <a:t>Narbeshuber</a:t>
            </a:r>
            <a:r>
              <a:rPr lang="de-AT" sz="1600" dirty="0">
                <a:latin typeface="Arial" panose="020B0604020202020204" pitchFamily="34" charset="0"/>
                <a:cs typeface="Arial" panose="020B0604020202020204" pitchFamily="34" charset="0"/>
              </a:rPr>
              <a:t>, EGU 22</a:t>
            </a:r>
          </a:p>
        </p:txBody>
      </p:sp>
    </p:spTree>
    <p:extLst>
      <p:ext uri="{BB962C8B-B14F-4D97-AF65-F5344CB8AC3E}">
        <p14:creationId xmlns:p14="http://schemas.microsoft.com/office/powerpoint/2010/main" val="50030657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4385</Words>
  <Application>Microsoft Office PowerPoint</Application>
  <PresentationFormat>A3-Papier (297 x 420 mm)</PresentationFormat>
  <Paragraphs>221</Paragraphs>
  <Slides>175</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175</vt:i4>
      </vt:variant>
    </vt:vector>
  </HeadingPairs>
  <TitlesOfParts>
    <vt:vector size="181" baseType="lpstr">
      <vt:lpstr>Arial</vt:lpstr>
      <vt:lpstr>Calibri</vt:lpstr>
      <vt:lpstr>Calibri Light</vt:lpstr>
      <vt:lpstr>Cambria</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Pleistocene / Holocene (P/H) boundary oceanic Koefels-comet Impact Series Scenario (Kiss) of 12.850 yr BP Global-warming Threshold Triad (GTT)-Part II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Pleistocene / Holocene (P/H) boundary oceanic Koefels-comt Impact Series Scenario (Kiss) of 12.850 yr BP Global-warming Threshold Triad (GTT)-Part II</dc:title>
  <dc:creator>dieter schmidt</dc:creator>
  <cp:lastModifiedBy>Mike</cp:lastModifiedBy>
  <cp:revision>46</cp:revision>
  <dcterms:created xsi:type="dcterms:W3CDTF">2022-05-15T18:31:58Z</dcterms:created>
  <dcterms:modified xsi:type="dcterms:W3CDTF">2025-04-03T18:33:21Z</dcterms:modified>
</cp:coreProperties>
</file>