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3" r:id="rId2"/>
    <p:sldId id="295" r:id="rId3"/>
    <p:sldId id="269" r:id="rId4"/>
    <p:sldId id="299" r:id="rId5"/>
    <p:sldId id="298" r:id="rId6"/>
    <p:sldId id="270" r:id="rId7"/>
    <p:sldId id="300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463AE1-4091-4F1D-87CA-D9B217586B5D}">
          <p14:sldIdLst>
            <p14:sldId id="293"/>
            <p14:sldId id="295"/>
            <p14:sldId id="269"/>
            <p14:sldId id="299"/>
            <p14:sldId id="298"/>
            <p14:sldId id="270"/>
            <p14:sldId id="300"/>
          </p14:sldIdLst>
        </p14:section>
        <p14:section name="Hidden" id="{8CBB7511-E4F9-4844-8D60-EF27755BAEA2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EC0086-5A2D-498E-9379-3B0BB0AFF882}" v="21" dt="2024-10-04T06:04:25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298" autoAdjust="0"/>
  </p:normalViewPr>
  <p:slideViewPr>
    <p:cSldViewPr snapToGrid="0">
      <p:cViewPr>
        <p:scale>
          <a:sx n="75" d="100"/>
          <a:sy n="75" d="100"/>
        </p:scale>
        <p:origin x="324" y="-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A5F70-5462-4911-8270-8A65C2914A2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A4783-4C1C-41B7-A06F-F295E20B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4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Hi everyone I am Tien-</a:t>
            </a:r>
            <a:r>
              <a:rPr lang="en-US" altLang="zh-TW" dirty="0" err="1"/>
              <a:t>Yiao</a:t>
            </a:r>
            <a:r>
              <a:rPr lang="en-US" altLang="zh-TW" dirty="0"/>
              <a:t>. I use he/him pronoun. I am happy to share my work published last year on Nature Communication on how ocean SST respond to atmosphere rivers.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A4783-4C1C-41B7-A06F-F295E20B23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1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There is a strong temporal-spatial dependency of both AR forcing and ocean modification.</a:t>
            </a:r>
          </a:p>
          <a:p>
            <a:r>
              <a:rPr lang="en-US" sz="1200" dirty="0"/>
              <a:t>Ocean compensates the AR warming. In some regions, it can completely offset the anomalous atmospheric warming.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A4783-4C1C-41B7-A06F-F295E20B23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62EE-9C3C-3162-144D-21C20A915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F36A9-A334-3EF6-DCD2-FBC450F48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A0383-58FE-3616-6239-5AD2197E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9CC-B3F1-4A25-BD51-5AA83EB02097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00D9-800A-1A1F-A510-A6B598D4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F6E1A-A768-8E44-8787-7ADE2BCF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B957-AC97-75DB-B278-1053038F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A57E1-06E0-8104-1ABE-FCB0C5980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21B6-5CB6-814D-DBF1-87469C5E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6F73-D81B-469E-B0E5-DA57A9380BA6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3CFD8-8E94-FF7D-C5CB-ACA93559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42396-8613-91B0-43C9-8DEC6FDA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6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BA831-5680-F2CC-2BA1-2FC61922C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98E7A-8A9B-1BEC-DEFB-DA6699883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786C8-D6CF-3FEE-63AE-12457134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1186-CE3F-4F99-A952-F94A43B24DC6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FBA11-E8F8-D795-B436-574BB81A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F6D88-1DD2-EB15-F9BB-DA066635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D8FE-0EE2-3E54-5219-E1C6B2DF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8A711-543D-C813-AB9A-3B7F5580A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B9BC4-85B1-5846-8D8E-82175986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0161-90E3-4535-A04F-4DA73B323859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756C1-8EA3-7066-22DC-030343D9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42545-A53E-0B9D-60BA-E6D5249F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DFB09-1964-2BB2-1DEA-4FFE62B212F6}"/>
              </a:ext>
            </a:extLst>
          </p:cNvPr>
          <p:cNvSpPr/>
          <p:nvPr userDrawn="1"/>
        </p:nvSpPr>
        <p:spPr>
          <a:xfrm>
            <a:off x="9982200" y="699151"/>
            <a:ext cx="1401278" cy="59676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Self-View</a:t>
            </a:r>
          </a:p>
        </p:txBody>
      </p:sp>
    </p:spTree>
    <p:extLst>
      <p:ext uri="{BB962C8B-B14F-4D97-AF65-F5344CB8AC3E}">
        <p14:creationId xmlns:p14="http://schemas.microsoft.com/office/powerpoint/2010/main" val="282788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3A4C-9856-2310-A220-4EE8DCC1A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D1805-1731-23BE-7FF9-E2EAC3302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2652B-6F99-C03B-8025-AC7EF494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59-91F5-40BC-A013-018EC09FD64F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0754D-1317-3E58-AB9A-5E808DC9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31D93-F728-0210-59AC-06675926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1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62B7-6715-035A-1390-A5A9308B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80CE9-A193-6C53-5AEF-D57632DD5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5BABA-C7F4-8C02-BC37-5598DA477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D8869-318D-5EDF-E43B-F5D565C9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9771-1C68-4B05-888F-665F1AE7F3FB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10C43-63D8-03F7-03EA-C39D5894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45B36-E2DF-30F8-A2E9-03BC3280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4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874A9-5F5C-B1C0-C158-375D9944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77C9D-8E75-DB38-A2E0-B8C1A73C0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224C1-AC93-C4BE-F51E-2A0B9E27D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2520-78E4-6FBC-A67A-C6D602C90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2ED39-D075-28CD-48E9-5DBF2001A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095AA6-1B95-A456-7FD8-7AB0D7C1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2F2-25A7-4CEC-ACE5-44F1AC984B0D}" type="datetime1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5ED2B-2E3F-4A68-D850-376B7095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C0B89-2087-6D62-B86E-73C245F9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4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9597-A9CF-F358-F964-7E027DEF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8EDA35-8CAE-FDE4-88BC-7D6B4C64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F639-96A2-4E5C-BE21-95E0A79C42D6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48385-53CD-62CE-FF11-D3852A49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17DA9-AE55-EDD7-7146-C22216BD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8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0122F-6AB4-0B9D-DB92-653E7800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797B-7590-4DB9-92FF-9A92742A1364}" type="datetime1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DCA97-C6ED-FA68-AC66-D199CF4C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F3FE7-1FBB-DFCF-9B6B-405A6CBB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8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CDCC-A9CB-E153-79A7-7900F086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8917E-6F26-868E-F9D0-3C42D047C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225B8-ED0F-F1CE-A520-2E9287774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4802C-B76C-6455-FB47-5DBE33CD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095E-791B-431C-B2AF-B578D7CA9757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41C8-9092-E79F-D43A-02738083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6B82C-3F8F-88D3-D89A-EFE3FF7B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1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0E7A-3C2D-D952-9429-F839978D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5904B-0BCD-741A-C969-03496E4D3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B9B76-7923-00EA-FD6A-6D7BB8938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68E4C-FF99-C9C4-1F5C-36846B09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4990-5452-4737-A6CD-83AFC33C75BA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F21AA-2012-A15A-1C98-F46395F8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71DC8-2508-0B67-53CA-66E6685E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6AB8F3-E508-EC47-0A34-18FB52DC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90543-2249-3536-EA30-7E0EB5B68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93430-E4A2-0128-598E-E1AEE98EE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31FDAB-EC59-4018-9167-D517DA1C5C13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AE41F-4163-D4F5-9C96-1A2D4A993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1EA9-08F3-3295-AEFD-77AB3FDD4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7506C0-F023-4216-AA2E-C7181EEC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5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teorologytoday.github.io/" TargetMode="External"/><Relationship Id="rId2" Type="http://schemas.openxmlformats.org/officeDocument/2006/relationships/hyperlink" Target="mailto:tienyiao@ucs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ienyiao@ucsd.ed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meteorologytoday.github.i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539AB-0C2C-C613-76DB-F594EEFF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B2142F-62AA-7F24-715B-FF430BCA3DC3}"/>
              </a:ext>
            </a:extLst>
          </p:cNvPr>
          <p:cNvSpPr/>
          <p:nvPr/>
        </p:nvSpPr>
        <p:spPr>
          <a:xfrm>
            <a:off x="394724" y="1407560"/>
            <a:ext cx="11572127" cy="4493619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92A99F-DED9-3A01-86F8-C51C89772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042" y="1674565"/>
            <a:ext cx="5154381" cy="1670939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The Response of</a:t>
            </a:r>
            <a:br>
              <a:rPr lang="en-US" sz="3600" dirty="0"/>
            </a:br>
            <a:r>
              <a:rPr lang="en-US" sz="3600" dirty="0"/>
              <a:t>Sea Surface Temperature</a:t>
            </a:r>
            <a:br>
              <a:rPr lang="en-US" sz="3600" dirty="0"/>
            </a:br>
            <a:r>
              <a:rPr lang="en-US" sz="3600" dirty="0"/>
              <a:t>to Atmospheric Rivers</a:t>
            </a:r>
            <a:br>
              <a:rPr lang="en-US" sz="3600" dirty="0"/>
            </a:br>
            <a:r>
              <a:rPr lang="en-US" sz="2400" dirty="0"/>
              <a:t>(Nature Communications 2024)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EC689-CFD4-1114-FC26-717FA884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439" y="3417502"/>
            <a:ext cx="5687788" cy="2002387"/>
          </a:xfrm>
        </p:spPr>
        <p:txBody>
          <a:bodyPr>
            <a:normAutofit/>
          </a:bodyPr>
          <a:lstStyle/>
          <a:p>
            <a:pPr algn="r"/>
            <a:r>
              <a:rPr lang="zh-TW" altLang="en-US" dirty="0">
                <a:latin typeface="Yu Mincho Demibold" panose="020B0400000000000000" pitchFamily="18" charset="-128"/>
                <a:ea typeface="Yu Mincho Demibold" panose="020B0400000000000000" pitchFamily="18" charset="-128"/>
              </a:rPr>
              <a:t>許天耀</a:t>
            </a:r>
            <a:r>
              <a:rPr lang="en-US" altLang="zh-TW" dirty="0">
                <a:latin typeface="Yu Mincho Demibold" panose="020B0400000000000000" pitchFamily="18" charset="-128"/>
                <a:ea typeface="Yu Mincho Demibold" panose="020B0400000000000000" pitchFamily="18" charset="-128"/>
              </a:rPr>
              <a:t> = Hsu, Tien-</a:t>
            </a:r>
            <a:r>
              <a:rPr lang="en-US" altLang="zh-TW" dirty="0" err="1">
                <a:latin typeface="Yu Mincho Demibold" panose="020B0400000000000000" pitchFamily="18" charset="-128"/>
                <a:ea typeface="Yu Mincho Demibold" panose="020B0400000000000000" pitchFamily="18" charset="-128"/>
              </a:rPr>
              <a:t>Yiao</a:t>
            </a:r>
            <a:r>
              <a:rPr lang="en-US" dirty="0"/>
              <a:t> (he/him) </a:t>
            </a:r>
          </a:p>
          <a:p>
            <a:pPr algn="r"/>
            <a:r>
              <a:rPr lang="en-US" dirty="0"/>
              <a:t>Matthew </a:t>
            </a:r>
            <a:r>
              <a:rPr lang="en-US" dirty="0" err="1"/>
              <a:t>Mazloff</a:t>
            </a:r>
            <a:r>
              <a:rPr lang="en-US" dirty="0"/>
              <a:t>, Sarah </a:t>
            </a:r>
            <a:r>
              <a:rPr lang="en-US" dirty="0" err="1"/>
              <a:t>Gille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Mara </a:t>
            </a:r>
            <a:r>
              <a:rPr lang="en-US" dirty="0" err="1"/>
              <a:t>Freilich</a:t>
            </a:r>
            <a:r>
              <a:rPr lang="en-US" dirty="0"/>
              <a:t>, Rui Sun,</a:t>
            </a:r>
            <a:br>
              <a:rPr lang="en-US" dirty="0"/>
            </a:br>
            <a:r>
              <a:rPr lang="en-US" dirty="0"/>
              <a:t>Bruce </a:t>
            </a:r>
            <a:r>
              <a:rPr lang="en-US" dirty="0" err="1"/>
              <a:t>Cornelle</a:t>
            </a:r>
            <a:endParaRPr lang="en-US" dirty="0"/>
          </a:p>
          <a:p>
            <a:pPr algn="r"/>
            <a:r>
              <a:rPr lang="en-US" dirty="0"/>
              <a:t>2025/05/02 @ EGU (virtual)</a:t>
            </a:r>
          </a:p>
        </p:txBody>
      </p:sp>
      <p:pic>
        <p:nvPicPr>
          <p:cNvPr id="1028" name="Picture 4" descr="Scripps Institution of Oceanography, UC San Diego">
            <a:extLst>
              <a:ext uri="{FF2B5EF4-FFF2-40B4-BE49-F238E27FC236}">
                <a16:creationId xmlns:a16="http://schemas.microsoft.com/office/drawing/2014/main" id="{B9B11B10-C577-6980-465C-7A3B5B392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2"/>
          <a:stretch/>
        </p:blipFill>
        <p:spPr bwMode="auto">
          <a:xfrm>
            <a:off x="7274103" y="3847163"/>
            <a:ext cx="4133692" cy="7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8763B9-ECBD-847C-7AEA-C56B86538632}"/>
              </a:ext>
            </a:extLst>
          </p:cNvPr>
          <p:cNvCxnSpPr>
            <a:cxnSpLocks/>
          </p:cNvCxnSpPr>
          <p:nvPr/>
        </p:nvCxnSpPr>
        <p:spPr>
          <a:xfrm>
            <a:off x="6924782" y="1794406"/>
            <a:ext cx="0" cy="380427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F5D71-9E34-0340-6431-FEAAE79A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A rainbow colored circle with a flame and a fire in the middle&#10;&#10;Description automatically generated">
            <a:extLst>
              <a:ext uri="{FF2B5EF4-FFF2-40B4-BE49-F238E27FC236}">
                <a16:creationId xmlns:a16="http://schemas.microsoft.com/office/drawing/2014/main" id="{0A975A24-D5A8-2735-0380-024063A3A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10" y="2255867"/>
            <a:ext cx="1254280" cy="12559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06F6C7-2215-B70D-17DE-55219F738F91}"/>
              </a:ext>
            </a:extLst>
          </p:cNvPr>
          <p:cNvSpPr txBox="1"/>
          <p:nvPr/>
        </p:nvSpPr>
        <p:spPr>
          <a:xfrm>
            <a:off x="8610600" y="2422174"/>
            <a:ext cx="2983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Center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US" dirty="0">
                <a:solidFill>
                  <a:srgbClr val="FF8C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for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Western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Weather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and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US" dirty="0">
                <a:solidFill>
                  <a:srgbClr val="FFAFC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Water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US" dirty="0">
                <a:solidFill>
                  <a:srgbClr val="61391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Extre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mes</a:t>
            </a:r>
          </a:p>
        </p:txBody>
      </p:sp>
    </p:spTree>
    <p:extLst>
      <p:ext uri="{BB962C8B-B14F-4D97-AF65-F5344CB8AC3E}">
        <p14:creationId xmlns:p14="http://schemas.microsoft.com/office/powerpoint/2010/main" val="213114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7292A-84AC-6469-6FEA-C4CDBFDECAD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19595" y="1251751"/>
            <a:ext cx="4904337" cy="53798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Atmospheric rivers (ARs) cause $1 billion loss annually in Western United States (Prince et al. 2021)</a:t>
            </a:r>
          </a:p>
          <a:p>
            <a:endParaRPr lang="en-US" dirty="0"/>
          </a:p>
          <a:p>
            <a:r>
              <a:rPr lang="en-US" dirty="0"/>
              <a:t>Simulating local air-sea interaction improves the AR prediction by producing better boundary condition, i.e., sea surface temperature (SST) (Sun et al. 2021).</a:t>
            </a:r>
          </a:p>
          <a:p>
            <a:endParaRPr lang="en-US" dirty="0"/>
          </a:p>
          <a:p>
            <a:r>
              <a:rPr lang="en-US" dirty="0"/>
              <a:t>AR’s air-sea interaction has been studied in an AR-centered composite fashion (Shinoda et al. 2019) but the ocean processes are not quantified.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4D0CC-31E8-5C8C-833A-1FA6CBAA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60" y="62494"/>
            <a:ext cx="287441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Motivation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3093A8-18D2-D182-D181-DF58E0294916}"/>
              </a:ext>
            </a:extLst>
          </p:cNvPr>
          <p:cNvSpPr txBox="1"/>
          <p:nvPr/>
        </p:nvSpPr>
        <p:spPr>
          <a:xfrm>
            <a:off x="5810529" y="2984094"/>
            <a:ext cx="5888009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Our goal: quantifying AR’s spatial-temporal impact over North Pacific SST by using SST budget.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40BF1E6-A4CC-14A6-FF65-B2DF3774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1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2CAE598C-7BAC-BC26-545D-FAF61B430EE8}"/>
              </a:ext>
            </a:extLst>
          </p:cNvPr>
          <p:cNvGrpSpPr/>
          <p:nvPr/>
        </p:nvGrpSpPr>
        <p:grpSpPr>
          <a:xfrm>
            <a:off x="707034" y="3274373"/>
            <a:ext cx="5183777" cy="2018691"/>
            <a:chOff x="707034" y="4324810"/>
            <a:chExt cx="5183777" cy="20186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4EE669-525C-8BAD-1B4E-013D5F130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4123"/>
            <a:stretch/>
          </p:blipFill>
          <p:spPr>
            <a:xfrm>
              <a:off x="707034" y="4324810"/>
              <a:ext cx="4714292" cy="105267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BFC36E3-B142-4194-910E-6E42CEF3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592"/>
            <a:stretch/>
          </p:blipFill>
          <p:spPr>
            <a:xfrm>
              <a:off x="2144057" y="5290831"/>
              <a:ext cx="3746754" cy="105267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C1D50A-2D13-62BE-D139-759BA2FD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33" y="296335"/>
            <a:ext cx="5988418" cy="1325563"/>
          </a:xfrm>
        </p:spPr>
        <p:txBody>
          <a:bodyPr>
            <a:normAutofit/>
          </a:bodyPr>
          <a:lstStyle/>
          <a:p>
            <a:r>
              <a:rPr lang="en-US" dirty="0"/>
              <a:t>SST tendency budget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F01641-4B62-743A-1C0B-75DE42BAA8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1912" y="1362713"/>
                <a:ext cx="5630649" cy="62100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F01641-4B62-743A-1C0B-75DE42BAA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912" y="1362713"/>
                <a:ext cx="5630649" cy="62100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FEAF115-AB63-17C2-0DA4-FEF7049C5AA0}"/>
              </a:ext>
            </a:extLst>
          </p:cNvPr>
          <p:cNvGrpSpPr/>
          <p:nvPr/>
        </p:nvGrpSpPr>
        <p:grpSpPr>
          <a:xfrm>
            <a:off x="1101376" y="2351482"/>
            <a:ext cx="4280268" cy="1209806"/>
            <a:chOff x="1101376" y="3203064"/>
            <a:chExt cx="4280268" cy="1209806"/>
          </a:xfrm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9425E686-7DBD-1340-ADB1-4BE634395310}"/>
                </a:ext>
              </a:extLst>
            </p:cNvPr>
            <p:cNvSpPr/>
            <p:nvPr/>
          </p:nvSpPr>
          <p:spPr>
            <a:xfrm>
              <a:off x="1101376" y="3203064"/>
              <a:ext cx="367645" cy="1209806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EFC37F-1264-E898-CCE3-19E73F11A5A1}"/>
                </a:ext>
              </a:extLst>
            </p:cNvPr>
            <p:cNvSpPr txBox="1"/>
            <p:nvPr/>
          </p:nvSpPr>
          <p:spPr>
            <a:xfrm>
              <a:off x="1773416" y="3294958"/>
              <a:ext cx="3608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Vertically integrate within the mixed layer</a:t>
              </a:r>
            </a:p>
          </p:txBody>
        </p:sp>
      </p:grpSp>
      <p:sp>
        <p:nvSpPr>
          <p:cNvPr id="9" name="Chord 8">
            <a:extLst>
              <a:ext uri="{FF2B5EF4-FFF2-40B4-BE49-F238E27FC236}">
                <a16:creationId xmlns:a16="http://schemas.microsoft.com/office/drawing/2014/main" id="{8DF5AF8E-A441-3AE7-10C2-7B8BFF57527E}"/>
              </a:ext>
            </a:extLst>
          </p:cNvPr>
          <p:cNvSpPr/>
          <p:nvPr/>
        </p:nvSpPr>
        <p:spPr>
          <a:xfrm>
            <a:off x="6000876" y="1282056"/>
            <a:ext cx="4845818" cy="5000609"/>
          </a:xfrm>
          <a:prstGeom prst="chord">
            <a:avLst>
              <a:gd name="adj1" fmla="val 21342432"/>
              <a:gd name="adj2" fmla="val 11205305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0000">
                <a:schemeClr val="bg1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3B9E3-E410-0C09-C353-B4576AF4A25C}"/>
              </a:ext>
            </a:extLst>
          </p:cNvPr>
          <p:cNvGrpSpPr/>
          <p:nvPr/>
        </p:nvGrpSpPr>
        <p:grpSpPr>
          <a:xfrm>
            <a:off x="6030977" y="3218351"/>
            <a:ext cx="4796328" cy="371854"/>
            <a:chOff x="6781800" y="3359029"/>
            <a:chExt cx="4178724" cy="156032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6856FE-CBEE-A190-6467-B85E71A2F987}"/>
                </a:ext>
              </a:extLst>
            </p:cNvPr>
            <p:cNvSpPr/>
            <p:nvPr/>
          </p:nvSpPr>
          <p:spPr>
            <a:xfrm>
              <a:off x="6781800" y="3359029"/>
              <a:ext cx="524889" cy="127940"/>
            </a:xfrm>
            <a:custGeom>
              <a:avLst/>
              <a:gdLst>
                <a:gd name="connsiteX0" fmla="*/ 0 w 1133475"/>
                <a:gd name="connsiteY0" fmla="*/ 0 h 276281"/>
                <a:gd name="connsiteX1" fmla="*/ 571500 w 1133475"/>
                <a:gd name="connsiteY1" fmla="*/ 276225 h 276281"/>
                <a:gd name="connsiteX2" fmla="*/ 1133475 w 1133475"/>
                <a:gd name="connsiteY2" fmla="*/ 19050 h 27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276281">
                  <a:moveTo>
                    <a:pt x="0" y="0"/>
                  </a:moveTo>
                  <a:cubicBezTo>
                    <a:pt x="191294" y="136525"/>
                    <a:pt x="382588" y="273050"/>
                    <a:pt x="571500" y="276225"/>
                  </a:cubicBezTo>
                  <a:cubicBezTo>
                    <a:pt x="760412" y="279400"/>
                    <a:pt x="946943" y="149225"/>
                    <a:pt x="1133475" y="1905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F13BA16-AFD0-283C-CEAE-E8EEEE40FCF0}"/>
                </a:ext>
              </a:extLst>
            </p:cNvPr>
            <p:cNvSpPr/>
            <p:nvPr/>
          </p:nvSpPr>
          <p:spPr>
            <a:xfrm>
              <a:off x="7302162" y="3363466"/>
              <a:ext cx="524889" cy="127940"/>
            </a:xfrm>
            <a:custGeom>
              <a:avLst/>
              <a:gdLst>
                <a:gd name="connsiteX0" fmla="*/ 0 w 1133475"/>
                <a:gd name="connsiteY0" fmla="*/ 0 h 276281"/>
                <a:gd name="connsiteX1" fmla="*/ 571500 w 1133475"/>
                <a:gd name="connsiteY1" fmla="*/ 276225 h 276281"/>
                <a:gd name="connsiteX2" fmla="*/ 1133475 w 1133475"/>
                <a:gd name="connsiteY2" fmla="*/ 19050 h 27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276281">
                  <a:moveTo>
                    <a:pt x="0" y="0"/>
                  </a:moveTo>
                  <a:cubicBezTo>
                    <a:pt x="191294" y="136525"/>
                    <a:pt x="382588" y="273050"/>
                    <a:pt x="571500" y="276225"/>
                  </a:cubicBezTo>
                  <a:cubicBezTo>
                    <a:pt x="760412" y="279400"/>
                    <a:pt x="946943" y="149225"/>
                    <a:pt x="1133475" y="1905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E702475-4B67-EE1E-9718-4DB0ACBE77CC}"/>
                </a:ext>
              </a:extLst>
            </p:cNvPr>
            <p:cNvSpPr/>
            <p:nvPr/>
          </p:nvSpPr>
          <p:spPr>
            <a:xfrm>
              <a:off x="7822524" y="3363466"/>
              <a:ext cx="524889" cy="127940"/>
            </a:xfrm>
            <a:custGeom>
              <a:avLst/>
              <a:gdLst>
                <a:gd name="connsiteX0" fmla="*/ 0 w 1133475"/>
                <a:gd name="connsiteY0" fmla="*/ 0 h 276281"/>
                <a:gd name="connsiteX1" fmla="*/ 571500 w 1133475"/>
                <a:gd name="connsiteY1" fmla="*/ 276225 h 276281"/>
                <a:gd name="connsiteX2" fmla="*/ 1133475 w 1133475"/>
                <a:gd name="connsiteY2" fmla="*/ 19050 h 27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276281">
                  <a:moveTo>
                    <a:pt x="0" y="0"/>
                  </a:moveTo>
                  <a:cubicBezTo>
                    <a:pt x="191294" y="136525"/>
                    <a:pt x="382588" y="273050"/>
                    <a:pt x="571500" y="276225"/>
                  </a:cubicBezTo>
                  <a:cubicBezTo>
                    <a:pt x="760412" y="279400"/>
                    <a:pt x="946943" y="149225"/>
                    <a:pt x="1133475" y="1905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BFB7CBE-9308-5DE7-CFC5-149E70EE3326}"/>
                </a:ext>
              </a:extLst>
            </p:cNvPr>
            <p:cNvSpPr/>
            <p:nvPr/>
          </p:nvSpPr>
          <p:spPr>
            <a:xfrm>
              <a:off x="8342886" y="3367903"/>
              <a:ext cx="524889" cy="127940"/>
            </a:xfrm>
            <a:custGeom>
              <a:avLst/>
              <a:gdLst>
                <a:gd name="connsiteX0" fmla="*/ 0 w 1133475"/>
                <a:gd name="connsiteY0" fmla="*/ 0 h 276281"/>
                <a:gd name="connsiteX1" fmla="*/ 571500 w 1133475"/>
                <a:gd name="connsiteY1" fmla="*/ 276225 h 276281"/>
                <a:gd name="connsiteX2" fmla="*/ 1133475 w 1133475"/>
                <a:gd name="connsiteY2" fmla="*/ 19050 h 27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276281">
                  <a:moveTo>
                    <a:pt x="0" y="0"/>
                  </a:moveTo>
                  <a:cubicBezTo>
                    <a:pt x="191294" y="136525"/>
                    <a:pt x="382588" y="273050"/>
                    <a:pt x="571500" y="276225"/>
                  </a:cubicBezTo>
                  <a:cubicBezTo>
                    <a:pt x="760412" y="279400"/>
                    <a:pt x="946943" y="149225"/>
                    <a:pt x="1133475" y="1905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CDE4BB2-EB25-F519-DF95-56007FB31D09}"/>
                </a:ext>
              </a:extLst>
            </p:cNvPr>
            <p:cNvSpPr/>
            <p:nvPr/>
          </p:nvSpPr>
          <p:spPr>
            <a:xfrm>
              <a:off x="8874549" y="3378247"/>
              <a:ext cx="524889" cy="127940"/>
            </a:xfrm>
            <a:custGeom>
              <a:avLst/>
              <a:gdLst>
                <a:gd name="connsiteX0" fmla="*/ 0 w 1133475"/>
                <a:gd name="connsiteY0" fmla="*/ 0 h 276281"/>
                <a:gd name="connsiteX1" fmla="*/ 571500 w 1133475"/>
                <a:gd name="connsiteY1" fmla="*/ 276225 h 276281"/>
                <a:gd name="connsiteX2" fmla="*/ 1133475 w 1133475"/>
                <a:gd name="connsiteY2" fmla="*/ 19050 h 27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276281">
                  <a:moveTo>
                    <a:pt x="0" y="0"/>
                  </a:moveTo>
                  <a:cubicBezTo>
                    <a:pt x="191294" y="136525"/>
                    <a:pt x="382588" y="273050"/>
                    <a:pt x="571500" y="276225"/>
                  </a:cubicBezTo>
                  <a:cubicBezTo>
                    <a:pt x="760412" y="279400"/>
                    <a:pt x="946943" y="149225"/>
                    <a:pt x="1133475" y="1905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BC6C7C8-E51A-85C8-7B8D-5754CD3A46F8}"/>
                </a:ext>
              </a:extLst>
            </p:cNvPr>
            <p:cNvSpPr/>
            <p:nvPr/>
          </p:nvSpPr>
          <p:spPr>
            <a:xfrm>
              <a:off x="9394911" y="3382684"/>
              <a:ext cx="524889" cy="127940"/>
            </a:xfrm>
            <a:custGeom>
              <a:avLst/>
              <a:gdLst>
                <a:gd name="connsiteX0" fmla="*/ 0 w 1133475"/>
                <a:gd name="connsiteY0" fmla="*/ 0 h 276281"/>
                <a:gd name="connsiteX1" fmla="*/ 571500 w 1133475"/>
                <a:gd name="connsiteY1" fmla="*/ 276225 h 276281"/>
                <a:gd name="connsiteX2" fmla="*/ 1133475 w 1133475"/>
                <a:gd name="connsiteY2" fmla="*/ 19050 h 27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276281">
                  <a:moveTo>
                    <a:pt x="0" y="0"/>
                  </a:moveTo>
                  <a:cubicBezTo>
                    <a:pt x="191294" y="136525"/>
                    <a:pt x="382588" y="273050"/>
                    <a:pt x="571500" y="276225"/>
                  </a:cubicBezTo>
                  <a:cubicBezTo>
                    <a:pt x="760412" y="279400"/>
                    <a:pt x="946943" y="149225"/>
                    <a:pt x="1133475" y="1905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C458BAB-0FDA-673D-88E8-80FE4DB83EED}"/>
                </a:ext>
              </a:extLst>
            </p:cNvPr>
            <p:cNvSpPr/>
            <p:nvPr/>
          </p:nvSpPr>
          <p:spPr>
            <a:xfrm>
              <a:off x="9915273" y="3382684"/>
              <a:ext cx="524889" cy="127940"/>
            </a:xfrm>
            <a:custGeom>
              <a:avLst/>
              <a:gdLst>
                <a:gd name="connsiteX0" fmla="*/ 0 w 1133475"/>
                <a:gd name="connsiteY0" fmla="*/ 0 h 276281"/>
                <a:gd name="connsiteX1" fmla="*/ 571500 w 1133475"/>
                <a:gd name="connsiteY1" fmla="*/ 276225 h 276281"/>
                <a:gd name="connsiteX2" fmla="*/ 1133475 w 1133475"/>
                <a:gd name="connsiteY2" fmla="*/ 19050 h 27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276281">
                  <a:moveTo>
                    <a:pt x="0" y="0"/>
                  </a:moveTo>
                  <a:cubicBezTo>
                    <a:pt x="191294" y="136525"/>
                    <a:pt x="382588" y="273050"/>
                    <a:pt x="571500" y="276225"/>
                  </a:cubicBezTo>
                  <a:cubicBezTo>
                    <a:pt x="760412" y="279400"/>
                    <a:pt x="946943" y="149225"/>
                    <a:pt x="1133475" y="1905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F272EDB-05F1-007B-A4E5-2FEAD298E616}"/>
                </a:ext>
              </a:extLst>
            </p:cNvPr>
            <p:cNvSpPr/>
            <p:nvPr/>
          </p:nvSpPr>
          <p:spPr>
            <a:xfrm>
              <a:off x="10435635" y="3387121"/>
              <a:ext cx="524889" cy="127940"/>
            </a:xfrm>
            <a:custGeom>
              <a:avLst/>
              <a:gdLst>
                <a:gd name="connsiteX0" fmla="*/ 0 w 1133475"/>
                <a:gd name="connsiteY0" fmla="*/ 0 h 276281"/>
                <a:gd name="connsiteX1" fmla="*/ 571500 w 1133475"/>
                <a:gd name="connsiteY1" fmla="*/ 276225 h 276281"/>
                <a:gd name="connsiteX2" fmla="*/ 1133475 w 1133475"/>
                <a:gd name="connsiteY2" fmla="*/ 19050 h 27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276281">
                  <a:moveTo>
                    <a:pt x="0" y="0"/>
                  </a:moveTo>
                  <a:cubicBezTo>
                    <a:pt x="191294" y="136525"/>
                    <a:pt x="382588" y="273050"/>
                    <a:pt x="571500" y="276225"/>
                  </a:cubicBezTo>
                  <a:cubicBezTo>
                    <a:pt x="760412" y="279400"/>
                    <a:pt x="946943" y="149225"/>
                    <a:pt x="1133475" y="1905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67648FD-CA5E-D670-C903-7BAC206B4655}"/>
              </a:ext>
            </a:extLst>
          </p:cNvPr>
          <p:cNvSpPr/>
          <p:nvPr/>
        </p:nvSpPr>
        <p:spPr>
          <a:xfrm>
            <a:off x="6961566" y="1401176"/>
            <a:ext cx="2382831" cy="1345907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High wind, temperature</a:t>
            </a:r>
            <a:br>
              <a:rPr lang="en-US" sz="1600" dirty="0"/>
            </a:br>
            <a:r>
              <a:rPr lang="en-US" sz="1600" dirty="0"/>
              <a:t>and moisture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69E0024-CFB6-95B9-60F3-7A9F1CC2D6AE}"/>
              </a:ext>
            </a:extLst>
          </p:cNvPr>
          <p:cNvGrpSpPr/>
          <p:nvPr/>
        </p:nvGrpSpPr>
        <p:grpSpPr>
          <a:xfrm>
            <a:off x="6941551" y="2563970"/>
            <a:ext cx="3214988" cy="1046092"/>
            <a:chOff x="6941551" y="2563970"/>
            <a:chExt cx="3214988" cy="1046092"/>
          </a:xfrm>
        </p:grpSpPr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724B7D10-2EEA-66CB-D405-D7055BE82CD8}"/>
                </a:ext>
              </a:extLst>
            </p:cNvPr>
            <p:cNvSpPr/>
            <p:nvPr/>
          </p:nvSpPr>
          <p:spPr>
            <a:xfrm>
              <a:off x="7022848" y="3086451"/>
              <a:ext cx="482199" cy="523611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C3FA9F87-5BAA-CDE6-1A2A-FD90E81C496C}"/>
                </a:ext>
              </a:extLst>
            </p:cNvPr>
            <p:cNvSpPr/>
            <p:nvPr/>
          </p:nvSpPr>
          <p:spPr>
            <a:xfrm>
              <a:off x="7685028" y="3086451"/>
              <a:ext cx="482199" cy="523611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2B74B688-A365-4D13-B178-AE75FA3C7698}"/>
                </a:ext>
              </a:extLst>
            </p:cNvPr>
            <p:cNvSpPr/>
            <p:nvPr/>
          </p:nvSpPr>
          <p:spPr>
            <a:xfrm>
              <a:off x="8426076" y="3086451"/>
              <a:ext cx="482199" cy="523611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3F908E30-C207-2FAB-5489-D79C432BBBB4}"/>
                </a:ext>
              </a:extLst>
            </p:cNvPr>
            <p:cNvSpPr/>
            <p:nvPr/>
          </p:nvSpPr>
          <p:spPr>
            <a:xfrm rot="10800000">
              <a:off x="9367468" y="2855548"/>
              <a:ext cx="482199" cy="523611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6D28FC-0043-E0E1-F60C-170D437A6412}"/>
                </a:ext>
              </a:extLst>
            </p:cNvPr>
            <p:cNvSpPr txBox="1"/>
            <p:nvPr/>
          </p:nvSpPr>
          <p:spPr>
            <a:xfrm>
              <a:off x="6941551" y="2795960"/>
              <a:ext cx="640811" cy="304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Sens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4261C5-B071-19C0-60B6-B5DD525F8F34}"/>
                </a:ext>
              </a:extLst>
            </p:cNvPr>
            <p:cNvSpPr txBox="1"/>
            <p:nvPr/>
          </p:nvSpPr>
          <p:spPr>
            <a:xfrm>
              <a:off x="7494858" y="2766181"/>
              <a:ext cx="830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Latent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ABF103-F6C1-92E3-B07F-2AE03FADF89F}"/>
                </a:ext>
              </a:extLst>
            </p:cNvPr>
            <p:cNvSpPr txBox="1"/>
            <p:nvPr/>
          </p:nvSpPr>
          <p:spPr>
            <a:xfrm>
              <a:off x="8152981" y="2795960"/>
              <a:ext cx="1134471" cy="304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Longwave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0DBD38-9900-BDA2-0BFC-5537E0A41969}"/>
                </a:ext>
              </a:extLst>
            </p:cNvPr>
            <p:cNvSpPr txBox="1"/>
            <p:nvPr/>
          </p:nvSpPr>
          <p:spPr>
            <a:xfrm>
              <a:off x="9030298" y="2563970"/>
              <a:ext cx="1126241" cy="304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Shortwave</a:t>
              </a: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865F9E2-7D7A-0054-22B6-D783BF35BA53}"/>
              </a:ext>
            </a:extLst>
          </p:cNvPr>
          <p:cNvSpPr/>
          <p:nvPr/>
        </p:nvSpPr>
        <p:spPr>
          <a:xfrm>
            <a:off x="9376295" y="5151390"/>
            <a:ext cx="249951" cy="670802"/>
          </a:xfrm>
          <a:custGeom>
            <a:avLst/>
            <a:gdLst>
              <a:gd name="connsiteX0" fmla="*/ 44678 w 682992"/>
              <a:gd name="connsiteY0" fmla="*/ 0 h 1152525"/>
              <a:gd name="connsiteX1" fmla="*/ 644753 w 682992"/>
              <a:gd name="connsiteY1" fmla="*/ 228600 h 1152525"/>
              <a:gd name="connsiteX2" fmla="*/ 54203 w 682992"/>
              <a:gd name="connsiteY2" fmla="*/ 447675 h 1152525"/>
              <a:gd name="connsiteX3" fmla="*/ 254228 w 682992"/>
              <a:gd name="connsiteY3" fmla="*/ 295275 h 1152525"/>
              <a:gd name="connsiteX4" fmla="*/ 682853 w 682992"/>
              <a:gd name="connsiteY4" fmla="*/ 514350 h 1152525"/>
              <a:gd name="connsiteX5" fmla="*/ 206603 w 682992"/>
              <a:gd name="connsiteY5" fmla="*/ 752475 h 1152525"/>
              <a:gd name="connsiteX6" fmla="*/ 349478 w 682992"/>
              <a:gd name="connsiteY6" fmla="*/ 590550 h 1152525"/>
              <a:gd name="connsiteX7" fmla="*/ 644753 w 682992"/>
              <a:gd name="connsiteY7" fmla="*/ 885825 h 1152525"/>
              <a:gd name="connsiteX8" fmla="*/ 6578 w 682992"/>
              <a:gd name="connsiteY8" fmla="*/ 1009650 h 1152525"/>
              <a:gd name="connsiteX9" fmla="*/ 320903 w 682992"/>
              <a:gd name="connsiteY9" fmla="*/ 876300 h 1152525"/>
              <a:gd name="connsiteX10" fmla="*/ 454253 w 682992"/>
              <a:gd name="connsiteY10" fmla="*/ 1152525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2992" h="1152525">
                <a:moveTo>
                  <a:pt x="44678" y="0"/>
                </a:moveTo>
                <a:cubicBezTo>
                  <a:pt x="343922" y="76994"/>
                  <a:pt x="643166" y="153988"/>
                  <a:pt x="644753" y="228600"/>
                </a:cubicBezTo>
                <a:cubicBezTo>
                  <a:pt x="646340" y="303212"/>
                  <a:pt x="119291" y="436562"/>
                  <a:pt x="54203" y="447675"/>
                </a:cubicBezTo>
                <a:cubicBezTo>
                  <a:pt x="-10885" y="458788"/>
                  <a:pt x="149453" y="284162"/>
                  <a:pt x="254228" y="295275"/>
                </a:cubicBezTo>
                <a:cubicBezTo>
                  <a:pt x="359003" y="306388"/>
                  <a:pt x="690790" y="438150"/>
                  <a:pt x="682853" y="514350"/>
                </a:cubicBezTo>
                <a:cubicBezTo>
                  <a:pt x="674916" y="590550"/>
                  <a:pt x="262166" y="739775"/>
                  <a:pt x="206603" y="752475"/>
                </a:cubicBezTo>
                <a:cubicBezTo>
                  <a:pt x="151040" y="765175"/>
                  <a:pt x="276453" y="568325"/>
                  <a:pt x="349478" y="590550"/>
                </a:cubicBezTo>
                <a:cubicBezTo>
                  <a:pt x="422503" y="612775"/>
                  <a:pt x="701903" y="815975"/>
                  <a:pt x="644753" y="885825"/>
                </a:cubicBezTo>
                <a:cubicBezTo>
                  <a:pt x="587603" y="955675"/>
                  <a:pt x="60553" y="1011238"/>
                  <a:pt x="6578" y="1009650"/>
                </a:cubicBezTo>
                <a:cubicBezTo>
                  <a:pt x="-47397" y="1008063"/>
                  <a:pt x="246291" y="852488"/>
                  <a:pt x="320903" y="876300"/>
                </a:cubicBezTo>
                <a:cubicBezTo>
                  <a:pt x="395515" y="900112"/>
                  <a:pt x="424884" y="1026318"/>
                  <a:pt x="454253" y="115252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76145E3-EF49-BC21-45E0-FF263BCF8BD4}"/>
              </a:ext>
            </a:extLst>
          </p:cNvPr>
          <p:cNvSpPr/>
          <p:nvPr/>
        </p:nvSpPr>
        <p:spPr>
          <a:xfrm>
            <a:off x="6583588" y="4247158"/>
            <a:ext cx="3679700" cy="1213104"/>
          </a:xfrm>
          <a:custGeom>
            <a:avLst/>
            <a:gdLst>
              <a:gd name="connsiteX0" fmla="*/ 0 w 4657725"/>
              <a:gd name="connsiteY0" fmla="*/ 978274 h 1833751"/>
              <a:gd name="connsiteX1" fmla="*/ 504825 w 4657725"/>
              <a:gd name="connsiteY1" fmla="*/ 397249 h 1833751"/>
              <a:gd name="connsiteX2" fmla="*/ 1981200 w 4657725"/>
              <a:gd name="connsiteY2" fmla="*/ 6724 h 1833751"/>
              <a:gd name="connsiteX3" fmla="*/ 2581275 w 4657725"/>
              <a:gd name="connsiteY3" fmla="*/ 273424 h 1833751"/>
              <a:gd name="connsiteX4" fmla="*/ 3248025 w 4657725"/>
              <a:gd name="connsiteY4" fmla="*/ 1664074 h 1833751"/>
              <a:gd name="connsiteX5" fmla="*/ 4343400 w 4657725"/>
              <a:gd name="connsiteY5" fmla="*/ 1673599 h 1833751"/>
              <a:gd name="connsiteX6" fmla="*/ 4657725 w 4657725"/>
              <a:gd name="connsiteY6" fmla="*/ 425824 h 183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725" h="1833751">
                <a:moveTo>
                  <a:pt x="0" y="978274"/>
                </a:moveTo>
                <a:cubicBezTo>
                  <a:pt x="87312" y="768724"/>
                  <a:pt x="174625" y="559174"/>
                  <a:pt x="504825" y="397249"/>
                </a:cubicBezTo>
                <a:cubicBezTo>
                  <a:pt x="835025" y="235324"/>
                  <a:pt x="1635125" y="27361"/>
                  <a:pt x="1981200" y="6724"/>
                </a:cubicBezTo>
                <a:cubicBezTo>
                  <a:pt x="2327275" y="-13913"/>
                  <a:pt x="2370138" y="-2801"/>
                  <a:pt x="2581275" y="273424"/>
                </a:cubicBezTo>
                <a:cubicBezTo>
                  <a:pt x="2792412" y="549649"/>
                  <a:pt x="2954338" y="1430712"/>
                  <a:pt x="3248025" y="1664074"/>
                </a:cubicBezTo>
                <a:cubicBezTo>
                  <a:pt x="3541712" y="1897436"/>
                  <a:pt x="4108450" y="1879974"/>
                  <a:pt x="4343400" y="1673599"/>
                </a:cubicBezTo>
                <a:cubicBezTo>
                  <a:pt x="4578350" y="1467224"/>
                  <a:pt x="4618037" y="946524"/>
                  <a:pt x="4657725" y="425824"/>
                </a:cubicBez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D5B912-F5A8-F7A6-1CE8-A86E9A18AC9E}"/>
              </a:ext>
            </a:extLst>
          </p:cNvPr>
          <p:cNvSpPr txBox="1"/>
          <p:nvPr/>
        </p:nvSpPr>
        <p:spPr>
          <a:xfrm>
            <a:off x="7176576" y="4631921"/>
            <a:ext cx="1541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Mixed layer shoaling</a:t>
            </a:r>
          </a:p>
          <a:p>
            <a:pPr algn="ctr"/>
            <a:r>
              <a:rPr lang="en-US" sz="1600" dirty="0"/>
              <a:t>(detrainment)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E302BC-A1D2-6B23-03FF-D5367E35CF08}"/>
              </a:ext>
            </a:extLst>
          </p:cNvPr>
          <p:cNvSpPr txBox="1"/>
          <p:nvPr/>
        </p:nvSpPr>
        <p:spPr>
          <a:xfrm>
            <a:off x="8969937" y="4356079"/>
            <a:ext cx="154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Mixed layer deepening</a:t>
            </a:r>
          </a:p>
          <a:p>
            <a:pPr algn="ctr"/>
            <a:r>
              <a:rPr lang="en-US" sz="1600" dirty="0"/>
              <a:t>(entrainment)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C74259-401F-356C-FE4D-B82C96A3595D}"/>
              </a:ext>
            </a:extLst>
          </p:cNvPr>
          <p:cNvGrpSpPr/>
          <p:nvPr/>
        </p:nvGrpSpPr>
        <p:grpSpPr>
          <a:xfrm>
            <a:off x="7446403" y="3688116"/>
            <a:ext cx="291780" cy="291780"/>
            <a:chOff x="6334462" y="5663158"/>
            <a:chExt cx="466388" cy="46638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F3E0C23-C819-E762-955B-D2399EC8886E}"/>
                </a:ext>
              </a:extLst>
            </p:cNvPr>
            <p:cNvSpPr/>
            <p:nvPr/>
          </p:nvSpPr>
          <p:spPr>
            <a:xfrm>
              <a:off x="6334462" y="5663158"/>
              <a:ext cx="466388" cy="4663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53B5DC-9323-7A4C-BC8B-E0A88E13304C}"/>
                </a:ext>
              </a:extLst>
            </p:cNvPr>
            <p:cNvSpPr/>
            <p:nvPr/>
          </p:nvSpPr>
          <p:spPr>
            <a:xfrm>
              <a:off x="6483350" y="5813802"/>
              <a:ext cx="165100" cy="1651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E486663-48B4-ECD0-062E-BA089FAF66A5}"/>
              </a:ext>
            </a:extLst>
          </p:cNvPr>
          <p:cNvSpPr txBox="1"/>
          <p:nvPr/>
        </p:nvSpPr>
        <p:spPr>
          <a:xfrm>
            <a:off x="7097198" y="3947298"/>
            <a:ext cx="1693373" cy="304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Ekman transport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F2DADE-60BD-7F94-2E6F-6F1183CC6017}"/>
              </a:ext>
            </a:extLst>
          </p:cNvPr>
          <p:cNvGrpSpPr/>
          <p:nvPr/>
        </p:nvGrpSpPr>
        <p:grpSpPr>
          <a:xfrm>
            <a:off x="8014259" y="3690756"/>
            <a:ext cx="291780" cy="291780"/>
            <a:chOff x="6334462" y="5663158"/>
            <a:chExt cx="466388" cy="46638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35E37E7-33E1-D65F-B325-25FCF3D570A8}"/>
                </a:ext>
              </a:extLst>
            </p:cNvPr>
            <p:cNvSpPr/>
            <p:nvPr/>
          </p:nvSpPr>
          <p:spPr>
            <a:xfrm>
              <a:off x="6334462" y="5663158"/>
              <a:ext cx="466388" cy="4663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38873C3-6A07-4210-737E-ADD5ACDECBA6}"/>
                </a:ext>
              </a:extLst>
            </p:cNvPr>
            <p:cNvSpPr/>
            <p:nvPr/>
          </p:nvSpPr>
          <p:spPr>
            <a:xfrm>
              <a:off x="6483350" y="5813802"/>
              <a:ext cx="165100" cy="1651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D113E050-2EE8-5208-1942-47AB7D947646}"/>
              </a:ext>
            </a:extLst>
          </p:cNvPr>
          <p:cNvSpPr/>
          <p:nvPr/>
        </p:nvSpPr>
        <p:spPr>
          <a:xfrm>
            <a:off x="5979868" y="1063073"/>
            <a:ext cx="4887142" cy="5234862"/>
          </a:xfrm>
          <a:prstGeom prst="ellipse">
            <a:avLst/>
          </a:prstGeom>
          <a:noFill/>
          <a:ln w="28575">
            <a:solidFill>
              <a:schemeClr val="bg2">
                <a:lumMod val="90000"/>
              </a:schemeClr>
            </a:solidFill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EBEAFDB8-BC1D-14AE-372C-CF00802C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0F5BB87-28B2-851A-5E47-31026A266097}"/>
                  </a:ext>
                </a:extLst>
              </p:cNvPr>
              <p:cNvSpPr txBox="1"/>
              <p:nvPr/>
            </p:nvSpPr>
            <p:spPr>
              <a:xfrm>
                <a:off x="613668" y="5409895"/>
                <a:ext cx="612579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Temporal coverage: 1993—2017, October—March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Ocean dataset: ECCOv4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Atmosphere dataset: ERA-interim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Regridded</a:t>
                </a:r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/>
                  <a:t> in </a:t>
                </a:r>
                <a:r>
                  <a:rPr lang="en-US" sz="2000" dirty="0" err="1"/>
                  <a:t>lat-lon</a:t>
                </a:r>
                <a:endParaRPr lang="en-US" sz="20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0F5BB87-28B2-851A-5E47-31026A266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68" y="5409895"/>
                <a:ext cx="6125799" cy="1323439"/>
              </a:xfrm>
              <a:prstGeom prst="rect">
                <a:avLst/>
              </a:prstGeom>
              <a:blipFill>
                <a:blip r:embed="rId4"/>
                <a:stretch>
                  <a:fillRect l="-896" t="-2294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5F201C7-191E-1C81-EBAB-5FD17333DDEB}"/>
              </a:ext>
            </a:extLst>
          </p:cNvPr>
          <p:cNvSpPr/>
          <p:nvPr/>
        </p:nvSpPr>
        <p:spPr>
          <a:xfrm>
            <a:off x="6739467" y="4851400"/>
            <a:ext cx="3606800" cy="101729"/>
          </a:xfrm>
          <a:custGeom>
            <a:avLst/>
            <a:gdLst>
              <a:gd name="connsiteX0" fmla="*/ 0 w 3606800"/>
              <a:gd name="connsiteY0" fmla="*/ 16933 h 101729"/>
              <a:gd name="connsiteX1" fmla="*/ 1083733 w 3606800"/>
              <a:gd name="connsiteY1" fmla="*/ 101600 h 101729"/>
              <a:gd name="connsiteX2" fmla="*/ 3606800 w 3606800"/>
              <a:gd name="connsiteY2" fmla="*/ 0 h 10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6800" h="101729">
                <a:moveTo>
                  <a:pt x="0" y="16933"/>
                </a:moveTo>
                <a:cubicBezTo>
                  <a:pt x="241300" y="60677"/>
                  <a:pt x="482600" y="104422"/>
                  <a:pt x="1083733" y="101600"/>
                </a:cubicBezTo>
                <a:cubicBezTo>
                  <a:pt x="1684866" y="98778"/>
                  <a:pt x="2645833" y="49389"/>
                  <a:pt x="3606800" y="0"/>
                </a:cubicBez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8DAC86-DA1A-9819-286F-3D5B9A08BD2B}"/>
              </a:ext>
            </a:extLst>
          </p:cNvPr>
          <p:cNvSpPr/>
          <p:nvPr/>
        </p:nvSpPr>
        <p:spPr>
          <a:xfrm>
            <a:off x="4775200" y="3757420"/>
            <a:ext cx="702733" cy="59865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6" grpId="0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7496D21-5794-B539-2AD5-6295AE43FFAB}"/>
              </a:ext>
            </a:extLst>
          </p:cNvPr>
          <p:cNvGrpSpPr/>
          <p:nvPr/>
        </p:nvGrpSpPr>
        <p:grpSpPr>
          <a:xfrm>
            <a:off x="8638561" y="2905336"/>
            <a:ext cx="3443705" cy="1355740"/>
            <a:chOff x="707034" y="4324810"/>
            <a:chExt cx="5183777" cy="201869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F49207-545C-5613-E1E7-80D429C07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4123"/>
            <a:stretch/>
          </p:blipFill>
          <p:spPr>
            <a:xfrm>
              <a:off x="707034" y="4324810"/>
              <a:ext cx="4714292" cy="105267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1805706-9C0E-4723-F627-D26CA5A6F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592"/>
            <a:stretch/>
          </p:blipFill>
          <p:spPr>
            <a:xfrm>
              <a:off x="2144057" y="5290831"/>
              <a:ext cx="3746754" cy="105267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1ADAE2E-C685-4958-B8D7-EF4B88E0D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65" y="0"/>
            <a:ext cx="791009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C24252-D284-9DAB-F677-3844BC5D3F06}"/>
              </a:ext>
            </a:extLst>
          </p:cNvPr>
          <p:cNvSpPr/>
          <p:nvPr/>
        </p:nvSpPr>
        <p:spPr>
          <a:xfrm>
            <a:off x="4268882" y="1562100"/>
            <a:ext cx="3846477" cy="5078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2EABF7-8550-632C-9077-15ABBB472D95}"/>
              </a:ext>
            </a:extLst>
          </p:cNvPr>
          <p:cNvSpPr/>
          <p:nvPr/>
        </p:nvSpPr>
        <p:spPr>
          <a:xfrm>
            <a:off x="337517" y="2774022"/>
            <a:ext cx="3799114" cy="3904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FEC1B-B93D-BEA7-4364-9B7300EC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5537" y="6356350"/>
            <a:ext cx="2743200" cy="365125"/>
          </a:xfrm>
        </p:spPr>
        <p:txBody>
          <a:bodyPr/>
          <a:lstStyle/>
          <a:p>
            <a:fld id="{037506C0-F023-4216-AA2E-C7181EEC6940}" type="slidenum">
              <a:rPr lang="en-US" smtClean="0"/>
              <a:t>4</a:t>
            </a:fld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5F070F8-44B1-B0C5-6549-2895293AE30F}"/>
              </a:ext>
            </a:extLst>
          </p:cNvPr>
          <p:cNvSpPr/>
          <p:nvPr/>
        </p:nvSpPr>
        <p:spPr>
          <a:xfrm>
            <a:off x="311281" y="303088"/>
            <a:ext cx="8029254" cy="2573676"/>
          </a:xfrm>
          <a:custGeom>
            <a:avLst/>
            <a:gdLst>
              <a:gd name="connsiteX0" fmla="*/ 0 w 8029254"/>
              <a:gd name="connsiteY0" fmla="*/ 5137 h 2573676"/>
              <a:gd name="connsiteX1" fmla="*/ 0 w 8029254"/>
              <a:gd name="connsiteY1" fmla="*/ 2573676 h 2573676"/>
              <a:gd name="connsiteX2" fmla="*/ 4022333 w 8029254"/>
              <a:gd name="connsiteY2" fmla="*/ 2573676 h 2573676"/>
              <a:gd name="connsiteX3" fmla="*/ 4022333 w 8029254"/>
              <a:gd name="connsiteY3" fmla="*/ 1330503 h 2573676"/>
              <a:gd name="connsiteX4" fmla="*/ 8029254 w 8029254"/>
              <a:gd name="connsiteY4" fmla="*/ 1330503 h 2573676"/>
              <a:gd name="connsiteX5" fmla="*/ 8029254 w 8029254"/>
              <a:gd name="connsiteY5" fmla="*/ 0 h 2573676"/>
              <a:gd name="connsiteX6" fmla="*/ 0 w 8029254"/>
              <a:gd name="connsiteY6" fmla="*/ 5137 h 257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9254" h="2573676">
                <a:moveTo>
                  <a:pt x="0" y="5137"/>
                </a:moveTo>
                <a:lnTo>
                  <a:pt x="0" y="2573676"/>
                </a:lnTo>
                <a:lnTo>
                  <a:pt x="4022333" y="2573676"/>
                </a:lnTo>
                <a:lnTo>
                  <a:pt x="4022333" y="1330503"/>
                </a:lnTo>
                <a:lnTo>
                  <a:pt x="8029254" y="1330503"/>
                </a:lnTo>
                <a:lnTo>
                  <a:pt x="8029254" y="0"/>
                </a:lnTo>
                <a:lnTo>
                  <a:pt x="0" y="5137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71B7B6-8660-AD69-A208-097855E314FA}"/>
              </a:ext>
            </a:extLst>
          </p:cNvPr>
          <p:cNvSpPr/>
          <p:nvPr/>
        </p:nvSpPr>
        <p:spPr>
          <a:xfrm>
            <a:off x="205265" y="1600201"/>
            <a:ext cx="3994785" cy="5078185"/>
          </a:xfrm>
          <a:prstGeom prst="rect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42155B-8217-C3BB-68EC-8A82CBFE2623}"/>
              </a:ext>
            </a:extLst>
          </p:cNvPr>
          <p:cNvSpPr/>
          <p:nvPr/>
        </p:nvSpPr>
        <p:spPr>
          <a:xfrm>
            <a:off x="4377459" y="136525"/>
            <a:ext cx="3994785" cy="654186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0A35542-AAFF-C2BD-4F32-AE8DD400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561" y="1455952"/>
            <a:ext cx="342509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SST Tendency</a:t>
            </a:r>
            <a:br>
              <a:rPr lang="en-US" sz="4000" dirty="0"/>
            </a:br>
            <a:r>
              <a:rPr lang="en-US" sz="4000" dirty="0"/>
              <a:t>Decomposition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996328-233C-514B-B327-71FAA43DCE3C}"/>
              </a:ext>
            </a:extLst>
          </p:cNvPr>
          <p:cNvSpPr txBox="1"/>
          <p:nvPr/>
        </p:nvSpPr>
        <p:spPr>
          <a:xfrm>
            <a:off x="8571155" y="4507587"/>
            <a:ext cx="3578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Strong temporal-spatial dependency of both AR forcing and ocean modification.</a:t>
            </a:r>
          </a:p>
          <a:p>
            <a:endParaRPr lang="en-US" dirty="0"/>
          </a:p>
          <a:p>
            <a:r>
              <a:rPr lang="en-US" dirty="0"/>
              <a:t>In some regions, ocean cooling overcompensates the forced SST warming by atmosphere.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673FE3-2B5B-B7FB-2792-E34C1CE5D52F}"/>
              </a:ext>
            </a:extLst>
          </p:cNvPr>
          <p:cNvGrpSpPr/>
          <p:nvPr/>
        </p:nvGrpSpPr>
        <p:grpSpPr>
          <a:xfrm>
            <a:off x="2152710" y="566093"/>
            <a:ext cx="823596" cy="448320"/>
            <a:chOff x="5391150" y="566093"/>
            <a:chExt cx="823596" cy="448320"/>
          </a:xfrm>
        </p:grpSpPr>
        <p:sp>
          <p:nvSpPr>
            <p:cNvPr id="20" name="Multiplication Sign 19">
              <a:extLst>
                <a:ext uri="{FF2B5EF4-FFF2-40B4-BE49-F238E27FC236}">
                  <a16:creationId xmlns:a16="http://schemas.microsoft.com/office/drawing/2014/main" id="{AD2D42E9-012D-2F01-D738-989BDBE8ED20}"/>
                </a:ext>
              </a:extLst>
            </p:cNvPr>
            <p:cNvSpPr/>
            <p:nvPr/>
          </p:nvSpPr>
          <p:spPr>
            <a:xfrm>
              <a:off x="5391150" y="912813"/>
              <a:ext cx="106363" cy="101600"/>
            </a:xfrm>
            <a:prstGeom prst="mathMultiply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Left 20">
              <a:extLst>
                <a:ext uri="{FF2B5EF4-FFF2-40B4-BE49-F238E27FC236}">
                  <a16:creationId xmlns:a16="http://schemas.microsoft.com/office/drawing/2014/main" id="{1CFD2DD9-0721-F8DF-FDA6-D57565DA6C37}"/>
                </a:ext>
              </a:extLst>
            </p:cNvPr>
            <p:cNvSpPr/>
            <p:nvPr/>
          </p:nvSpPr>
          <p:spPr>
            <a:xfrm rot="19175082">
              <a:off x="5408296" y="566093"/>
              <a:ext cx="806450" cy="187325"/>
            </a:xfrm>
            <a:prstGeom prst="lef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272BC17-6288-C7FE-02DC-42A5C9838FA8}"/>
              </a:ext>
            </a:extLst>
          </p:cNvPr>
          <p:cNvSpPr/>
          <p:nvPr/>
        </p:nvSpPr>
        <p:spPr>
          <a:xfrm>
            <a:off x="11284002" y="3258819"/>
            <a:ext cx="570481" cy="353483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1349AE-DBB9-CC67-93F4-24E38AC96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27" y="1511466"/>
            <a:ext cx="11757546" cy="25989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D429AA5-6BDB-5A71-D62C-06B42EB75B5B}"/>
              </a:ext>
            </a:extLst>
          </p:cNvPr>
          <p:cNvGrpSpPr/>
          <p:nvPr/>
        </p:nvGrpSpPr>
        <p:grpSpPr>
          <a:xfrm>
            <a:off x="691623" y="4293864"/>
            <a:ext cx="5183777" cy="2018691"/>
            <a:chOff x="707034" y="4324810"/>
            <a:chExt cx="5183777" cy="20186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00FB88-A8E1-0844-71F5-BDCE15E89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4123"/>
            <a:stretch/>
          </p:blipFill>
          <p:spPr>
            <a:xfrm>
              <a:off x="707034" y="4324810"/>
              <a:ext cx="4714292" cy="105267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C8E25D-6C80-E054-4366-C04203C65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592"/>
            <a:stretch/>
          </p:blipFill>
          <p:spPr>
            <a:xfrm>
              <a:off x="2144057" y="5290831"/>
              <a:ext cx="3746754" cy="105267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8A7955-C89C-36D2-46C1-B50F2D810FCE}"/>
              </a:ext>
            </a:extLst>
          </p:cNvPr>
          <p:cNvSpPr txBox="1"/>
          <p:nvPr/>
        </p:nvSpPr>
        <p:spPr>
          <a:xfrm>
            <a:off x="6534364" y="4685016"/>
            <a:ext cx="5162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Atmospheric forcing is relatively similar by design.</a:t>
            </a:r>
          </a:p>
          <a:p>
            <a:endParaRPr lang="en-US" dirty="0"/>
          </a:p>
          <a:p>
            <a:r>
              <a:rPr lang="en-US" dirty="0"/>
              <a:t>Ocean response is the strongest during Oct-Nov with vertical mixing being the most variable. This shows the importance of the dependency on the background  mean states.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2757F-B0A4-A996-1586-254C8D1DB774}"/>
              </a:ext>
            </a:extLst>
          </p:cNvPr>
          <p:cNvSpPr/>
          <p:nvPr/>
        </p:nvSpPr>
        <p:spPr>
          <a:xfrm>
            <a:off x="4703182" y="4820199"/>
            <a:ext cx="702733" cy="59865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2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E910-BDDF-A68A-64F2-76D889D8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55" y="955219"/>
            <a:ext cx="3289823" cy="899455"/>
          </a:xfrm>
        </p:spPr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329DD-66F6-907F-9C6E-0FAF0A633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37" y="1857676"/>
            <a:ext cx="5342263" cy="4282249"/>
          </a:xfrm>
        </p:spPr>
        <p:txBody>
          <a:bodyPr>
            <a:normAutofit/>
          </a:bodyPr>
          <a:lstStyle/>
          <a:p>
            <a:r>
              <a:rPr lang="en-US" dirty="0"/>
              <a:t>There is a strong temporal-spatial dependency of both AR forcing and ocean modulation.</a:t>
            </a:r>
          </a:p>
          <a:p>
            <a:r>
              <a:rPr lang="en-US" dirty="0"/>
              <a:t>Ocean cools the AR warming. In some regions, it can completely offset the anomalous atmospheric warming.</a:t>
            </a:r>
          </a:p>
          <a:p>
            <a:r>
              <a:rPr lang="en-US" dirty="0"/>
              <a:t>There is strong interannual variability of ocean response.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64F15-84BA-88C3-2F90-A15F2835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6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808045-BA3D-C67B-75FF-F4593419F480}"/>
              </a:ext>
            </a:extLst>
          </p:cNvPr>
          <p:cNvSpPr txBox="1"/>
          <p:nvPr/>
        </p:nvSpPr>
        <p:spPr>
          <a:xfrm>
            <a:off x="3581401" y="6043268"/>
            <a:ext cx="3268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hlinkClick r:id="rId2"/>
              </a:rPr>
              <a:t>tienyiao@ucsd.edu</a:t>
            </a:r>
            <a:endParaRPr lang="en-US" sz="2000" dirty="0"/>
          </a:p>
          <a:p>
            <a:pPr algn="r"/>
            <a:r>
              <a:rPr lang="en-US" sz="2000" dirty="0">
                <a:hlinkClick r:id="rId3"/>
              </a:rPr>
              <a:t>meteorologytoday.github.io/</a:t>
            </a:r>
            <a:endParaRPr lang="en-US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454015-E956-1353-575B-232CA08AD3A0}"/>
              </a:ext>
            </a:extLst>
          </p:cNvPr>
          <p:cNvSpPr txBox="1"/>
          <p:nvPr/>
        </p:nvSpPr>
        <p:spPr>
          <a:xfrm>
            <a:off x="93757" y="5851589"/>
            <a:ext cx="3777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In search of academic or industrial position!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E54471-5776-4B8A-36E2-32D01DCAC4DF}"/>
              </a:ext>
            </a:extLst>
          </p:cNvPr>
          <p:cNvGrpSpPr/>
          <p:nvPr/>
        </p:nvGrpSpPr>
        <p:grpSpPr>
          <a:xfrm>
            <a:off x="6875582" y="1404946"/>
            <a:ext cx="4842763" cy="4973919"/>
            <a:chOff x="6576173" y="81528"/>
            <a:chExt cx="5239211" cy="538110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79578FC-342B-9F3C-9183-300249D05B22}"/>
                </a:ext>
              </a:extLst>
            </p:cNvPr>
            <p:cNvGrpSpPr/>
            <p:nvPr/>
          </p:nvGrpSpPr>
          <p:grpSpPr>
            <a:xfrm>
              <a:off x="6576173" y="81528"/>
              <a:ext cx="5239211" cy="5381104"/>
              <a:chOff x="7007301" y="239307"/>
              <a:chExt cx="3955250" cy="4062370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B95D457-F459-B3B3-5E12-8B5B07F02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49997" b="59092"/>
              <a:stretch/>
            </p:blipFill>
            <p:spPr>
              <a:xfrm>
                <a:off x="7007301" y="239307"/>
                <a:ext cx="3955250" cy="280551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65B5DEC-92C4-C3C5-04DD-E5AE22C9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52667" t="4156" b="77325"/>
              <a:stretch/>
            </p:blipFill>
            <p:spPr>
              <a:xfrm>
                <a:off x="7186174" y="3031676"/>
                <a:ext cx="3744164" cy="1270001"/>
              </a:xfrm>
              <a:prstGeom prst="rect">
                <a:avLst/>
              </a:prstGeom>
            </p:spPr>
          </p:pic>
        </p:grpSp>
        <p:sp>
          <p:nvSpPr>
            <p:cNvPr id="51" name="Equals 50">
              <a:extLst>
                <a:ext uri="{FF2B5EF4-FFF2-40B4-BE49-F238E27FC236}">
                  <a16:creationId xmlns:a16="http://schemas.microsoft.com/office/drawing/2014/main" id="{C276983B-B3BA-E925-9DF9-7790C7B2DC48}"/>
                </a:ext>
              </a:extLst>
            </p:cNvPr>
            <p:cNvSpPr/>
            <p:nvPr/>
          </p:nvSpPr>
          <p:spPr>
            <a:xfrm rot="5400000">
              <a:off x="8784626" y="1979741"/>
              <a:ext cx="421060" cy="384384"/>
            </a:xfrm>
            <a:prstGeom prst="mathEqual">
              <a:avLst>
                <a:gd name="adj1" fmla="val 12782"/>
                <a:gd name="adj2" fmla="val 11760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Plus Sign 51">
              <a:extLst>
                <a:ext uri="{FF2B5EF4-FFF2-40B4-BE49-F238E27FC236}">
                  <a16:creationId xmlns:a16="http://schemas.microsoft.com/office/drawing/2014/main" id="{146F3322-33A9-697A-58BD-BD64C4CA537B}"/>
                </a:ext>
              </a:extLst>
            </p:cNvPr>
            <p:cNvSpPr/>
            <p:nvPr/>
          </p:nvSpPr>
          <p:spPr>
            <a:xfrm>
              <a:off x="8813531" y="3648114"/>
              <a:ext cx="387350" cy="387350"/>
            </a:xfrm>
            <a:prstGeom prst="mathPlus">
              <a:avLst>
                <a:gd name="adj1" fmla="val 12044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33AF4D1-1F7A-C1A7-4AD1-213DB1CEFDCD}"/>
              </a:ext>
            </a:extLst>
          </p:cNvPr>
          <p:cNvSpPr txBox="1"/>
          <p:nvPr/>
        </p:nvSpPr>
        <p:spPr>
          <a:xfrm>
            <a:off x="480696" y="122721"/>
            <a:ext cx="5921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Hsu, T. Y.,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Mazloff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R., Gille, S. T., Freilich, M. A., Sun, R., &amp;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Cornuelle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B. D. (2024). Response of sea surface temperature to atmospheric rivers.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 Communications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5018.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711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CBC96-94C0-9FA1-C819-633BCA1D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qr code with circles and circles&#10;&#10;Description automatically generated">
            <a:extLst>
              <a:ext uri="{FF2B5EF4-FFF2-40B4-BE49-F238E27FC236}">
                <a16:creationId xmlns:a16="http://schemas.microsoft.com/office/drawing/2014/main" id="{C9F6C142-54EF-3187-A35F-D557EF48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370" y="4869792"/>
            <a:ext cx="1700228" cy="1700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528DE2-4976-E1BD-5CD8-4CDEEAB1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7" y="197825"/>
            <a:ext cx="3289823" cy="899455"/>
          </a:xfrm>
        </p:spPr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4E87-571F-F27F-A2E8-8443C49FE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37" y="1109138"/>
            <a:ext cx="5342263" cy="5030787"/>
          </a:xfrm>
        </p:spPr>
        <p:txBody>
          <a:bodyPr>
            <a:normAutofit/>
          </a:bodyPr>
          <a:lstStyle/>
          <a:p>
            <a:r>
              <a:rPr lang="en-US" dirty="0"/>
              <a:t>There is a strong temporal-spatial dependency of both AR forcing and ocean modulation.</a:t>
            </a:r>
          </a:p>
          <a:p>
            <a:r>
              <a:rPr lang="en-US" dirty="0"/>
              <a:t>Ocean cools the AR warming. In some regions, it can completely offset the anomalous atmospheric warming.</a:t>
            </a:r>
          </a:p>
          <a:p>
            <a:r>
              <a:rPr lang="en-US" dirty="0"/>
              <a:t>There is strong interannual variability of ocean response.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CEAF4-F7FF-4912-B1FB-CF4A7842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DE2CB6-809E-D293-87BB-033C55DD7F15}"/>
              </a:ext>
            </a:extLst>
          </p:cNvPr>
          <p:cNvGrpSpPr/>
          <p:nvPr/>
        </p:nvGrpSpPr>
        <p:grpSpPr>
          <a:xfrm>
            <a:off x="12579009" y="375742"/>
            <a:ext cx="5777263" cy="6106516"/>
            <a:chOff x="5923043" y="115883"/>
            <a:chExt cx="6268957" cy="6626233"/>
          </a:xfrm>
        </p:grpSpPr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6D3A0D72-89B6-8700-06CA-96434F734C8E}"/>
                </a:ext>
              </a:extLst>
            </p:cNvPr>
            <p:cNvSpPr/>
            <p:nvPr/>
          </p:nvSpPr>
          <p:spPr>
            <a:xfrm>
              <a:off x="6032499" y="393070"/>
              <a:ext cx="6133785" cy="6329718"/>
            </a:xfrm>
            <a:prstGeom prst="chord">
              <a:avLst>
                <a:gd name="adj1" fmla="val 21342432"/>
                <a:gd name="adj2" fmla="val 11205305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3000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45A26DB-7B7C-41CE-5CEF-0CB1FDFAC600}"/>
                </a:ext>
              </a:extLst>
            </p:cNvPr>
            <p:cNvGrpSpPr/>
            <p:nvPr/>
          </p:nvGrpSpPr>
          <p:grpSpPr>
            <a:xfrm>
              <a:off x="5923043" y="115883"/>
              <a:ext cx="6268957" cy="6626233"/>
              <a:chOff x="5923043" y="115883"/>
              <a:chExt cx="6268957" cy="662623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B649E18-4ADA-F022-E994-C9ED9A98D86F}"/>
                  </a:ext>
                </a:extLst>
              </p:cNvPr>
              <p:cNvGrpSpPr/>
              <p:nvPr/>
            </p:nvGrpSpPr>
            <p:grpSpPr>
              <a:xfrm>
                <a:off x="6070600" y="2844011"/>
                <a:ext cx="6071141" cy="470689"/>
                <a:chOff x="6781800" y="3359029"/>
                <a:chExt cx="4178724" cy="156032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B386B835-2391-8C95-EC8C-F9482081D4D4}"/>
                    </a:ext>
                  </a:extLst>
                </p:cNvPr>
                <p:cNvSpPr/>
                <p:nvPr/>
              </p:nvSpPr>
              <p:spPr>
                <a:xfrm>
                  <a:off x="6781800" y="3359029"/>
                  <a:ext cx="524889" cy="127940"/>
                </a:xfrm>
                <a:custGeom>
                  <a:avLst/>
                  <a:gdLst>
                    <a:gd name="connsiteX0" fmla="*/ 0 w 1133475"/>
                    <a:gd name="connsiteY0" fmla="*/ 0 h 276281"/>
                    <a:gd name="connsiteX1" fmla="*/ 571500 w 1133475"/>
                    <a:gd name="connsiteY1" fmla="*/ 276225 h 276281"/>
                    <a:gd name="connsiteX2" fmla="*/ 1133475 w 1133475"/>
                    <a:gd name="connsiteY2" fmla="*/ 19050 h 27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33475" h="276281">
                      <a:moveTo>
                        <a:pt x="0" y="0"/>
                      </a:moveTo>
                      <a:cubicBezTo>
                        <a:pt x="191294" y="136525"/>
                        <a:pt x="382588" y="273050"/>
                        <a:pt x="571500" y="276225"/>
                      </a:cubicBezTo>
                      <a:cubicBezTo>
                        <a:pt x="760412" y="279400"/>
                        <a:pt x="946943" y="149225"/>
                        <a:pt x="1133475" y="1905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35465908-79C5-D3B1-EDE8-54C282462775}"/>
                    </a:ext>
                  </a:extLst>
                </p:cNvPr>
                <p:cNvSpPr/>
                <p:nvPr/>
              </p:nvSpPr>
              <p:spPr>
                <a:xfrm>
                  <a:off x="7302162" y="3363466"/>
                  <a:ext cx="524889" cy="127940"/>
                </a:xfrm>
                <a:custGeom>
                  <a:avLst/>
                  <a:gdLst>
                    <a:gd name="connsiteX0" fmla="*/ 0 w 1133475"/>
                    <a:gd name="connsiteY0" fmla="*/ 0 h 276281"/>
                    <a:gd name="connsiteX1" fmla="*/ 571500 w 1133475"/>
                    <a:gd name="connsiteY1" fmla="*/ 276225 h 276281"/>
                    <a:gd name="connsiteX2" fmla="*/ 1133475 w 1133475"/>
                    <a:gd name="connsiteY2" fmla="*/ 19050 h 27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33475" h="276281">
                      <a:moveTo>
                        <a:pt x="0" y="0"/>
                      </a:moveTo>
                      <a:cubicBezTo>
                        <a:pt x="191294" y="136525"/>
                        <a:pt x="382588" y="273050"/>
                        <a:pt x="571500" y="276225"/>
                      </a:cubicBezTo>
                      <a:cubicBezTo>
                        <a:pt x="760412" y="279400"/>
                        <a:pt x="946943" y="149225"/>
                        <a:pt x="1133475" y="1905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D26CE593-DBD0-A079-D337-03CAF89EBDA0}"/>
                    </a:ext>
                  </a:extLst>
                </p:cNvPr>
                <p:cNvSpPr/>
                <p:nvPr/>
              </p:nvSpPr>
              <p:spPr>
                <a:xfrm>
                  <a:off x="7822524" y="3363466"/>
                  <a:ext cx="524889" cy="127940"/>
                </a:xfrm>
                <a:custGeom>
                  <a:avLst/>
                  <a:gdLst>
                    <a:gd name="connsiteX0" fmla="*/ 0 w 1133475"/>
                    <a:gd name="connsiteY0" fmla="*/ 0 h 276281"/>
                    <a:gd name="connsiteX1" fmla="*/ 571500 w 1133475"/>
                    <a:gd name="connsiteY1" fmla="*/ 276225 h 276281"/>
                    <a:gd name="connsiteX2" fmla="*/ 1133475 w 1133475"/>
                    <a:gd name="connsiteY2" fmla="*/ 19050 h 27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33475" h="276281">
                      <a:moveTo>
                        <a:pt x="0" y="0"/>
                      </a:moveTo>
                      <a:cubicBezTo>
                        <a:pt x="191294" y="136525"/>
                        <a:pt x="382588" y="273050"/>
                        <a:pt x="571500" y="276225"/>
                      </a:cubicBezTo>
                      <a:cubicBezTo>
                        <a:pt x="760412" y="279400"/>
                        <a:pt x="946943" y="149225"/>
                        <a:pt x="1133475" y="1905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CD002CF4-9708-13A3-CFA7-5C7F26E20461}"/>
                    </a:ext>
                  </a:extLst>
                </p:cNvPr>
                <p:cNvSpPr/>
                <p:nvPr/>
              </p:nvSpPr>
              <p:spPr>
                <a:xfrm>
                  <a:off x="8342886" y="3367903"/>
                  <a:ext cx="524889" cy="127940"/>
                </a:xfrm>
                <a:custGeom>
                  <a:avLst/>
                  <a:gdLst>
                    <a:gd name="connsiteX0" fmla="*/ 0 w 1133475"/>
                    <a:gd name="connsiteY0" fmla="*/ 0 h 276281"/>
                    <a:gd name="connsiteX1" fmla="*/ 571500 w 1133475"/>
                    <a:gd name="connsiteY1" fmla="*/ 276225 h 276281"/>
                    <a:gd name="connsiteX2" fmla="*/ 1133475 w 1133475"/>
                    <a:gd name="connsiteY2" fmla="*/ 19050 h 27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33475" h="276281">
                      <a:moveTo>
                        <a:pt x="0" y="0"/>
                      </a:moveTo>
                      <a:cubicBezTo>
                        <a:pt x="191294" y="136525"/>
                        <a:pt x="382588" y="273050"/>
                        <a:pt x="571500" y="276225"/>
                      </a:cubicBezTo>
                      <a:cubicBezTo>
                        <a:pt x="760412" y="279400"/>
                        <a:pt x="946943" y="149225"/>
                        <a:pt x="1133475" y="1905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C2D1B2E9-243B-CA08-6060-260E7CCBDE2C}"/>
                    </a:ext>
                  </a:extLst>
                </p:cNvPr>
                <p:cNvSpPr/>
                <p:nvPr/>
              </p:nvSpPr>
              <p:spPr>
                <a:xfrm>
                  <a:off x="8874549" y="3378247"/>
                  <a:ext cx="524889" cy="127940"/>
                </a:xfrm>
                <a:custGeom>
                  <a:avLst/>
                  <a:gdLst>
                    <a:gd name="connsiteX0" fmla="*/ 0 w 1133475"/>
                    <a:gd name="connsiteY0" fmla="*/ 0 h 276281"/>
                    <a:gd name="connsiteX1" fmla="*/ 571500 w 1133475"/>
                    <a:gd name="connsiteY1" fmla="*/ 276225 h 276281"/>
                    <a:gd name="connsiteX2" fmla="*/ 1133475 w 1133475"/>
                    <a:gd name="connsiteY2" fmla="*/ 19050 h 27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33475" h="276281">
                      <a:moveTo>
                        <a:pt x="0" y="0"/>
                      </a:moveTo>
                      <a:cubicBezTo>
                        <a:pt x="191294" y="136525"/>
                        <a:pt x="382588" y="273050"/>
                        <a:pt x="571500" y="276225"/>
                      </a:cubicBezTo>
                      <a:cubicBezTo>
                        <a:pt x="760412" y="279400"/>
                        <a:pt x="946943" y="149225"/>
                        <a:pt x="1133475" y="1905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900A94C4-DCE0-DC32-F820-AE6A0FEEAFA1}"/>
                    </a:ext>
                  </a:extLst>
                </p:cNvPr>
                <p:cNvSpPr/>
                <p:nvPr/>
              </p:nvSpPr>
              <p:spPr>
                <a:xfrm>
                  <a:off x="9394911" y="3382684"/>
                  <a:ext cx="524889" cy="127940"/>
                </a:xfrm>
                <a:custGeom>
                  <a:avLst/>
                  <a:gdLst>
                    <a:gd name="connsiteX0" fmla="*/ 0 w 1133475"/>
                    <a:gd name="connsiteY0" fmla="*/ 0 h 276281"/>
                    <a:gd name="connsiteX1" fmla="*/ 571500 w 1133475"/>
                    <a:gd name="connsiteY1" fmla="*/ 276225 h 276281"/>
                    <a:gd name="connsiteX2" fmla="*/ 1133475 w 1133475"/>
                    <a:gd name="connsiteY2" fmla="*/ 19050 h 27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33475" h="276281">
                      <a:moveTo>
                        <a:pt x="0" y="0"/>
                      </a:moveTo>
                      <a:cubicBezTo>
                        <a:pt x="191294" y="136525"/>
                        <a:pt x="382588" y="273050"/>
                        <a:pt x="571500" y="276225"/>
                      </a:cubicBezTo>
                      <a:cubicBezTo>
                        <a:pt x="760412" y="279400"/>
                        <a:pt x="946943" y="149225"/>
                        <a:pt x="1133475" y="1905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0681D6E7-6F72-D85E-2E8C-38C2B1811AF1}"/>
                    </a:ext>
                  </a:extLst>
                </p:cNvPr>
                <p:cNvSpPr/>
                <p:nvPr/>
              </p:nvSpPr>
              <p:spPr>
                <a:xfrm>
                  <a:off x="9915273" y="3382684"/>
                  <a:ext cx="524889" cy="127940"/>
                </a:xfrm>
                <a:custGeom>
                  <a:avLst/>
                  <a:gdLst>
                    <a:gd name="connsiteX0" fmla="*/ 0 w 1133475"/>
                    <a:gd name="connsiteY0" fmla="*/ 0 h 276281"/>
                    <a:gd name="connsiteX1" fmla="*/ 571500 w 1133475"/>
                    <a:gd name="connsiteY1" fmla="*/ 276225 h 276281"/>
                    <a:gd name="connsiteX2" fmla="*/ 1133475 w 1133475"/>
                    <a:gd name="connsiteY2" fmla="*/ 19050 h 27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33475" h="276281">
                      <a:moveTo>
                        <a:pt x="0" y="0"/>
                      </a:moveTo>
                      <a:cubicBezTo>
                        <a:pt x="191294" y="136525"/>
                        <a:pt x="382588" y="273050"/>
                        <a:pt x="571500" y="276225"/>
                      </a:cubicBezTo>
                      <a:cubicBezTo>
                        <a:pt x="760412" y="279400"/>
                        <a:pt x="946943" y="149225"/>
                        <a:pt x="1133475" y="1905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417D2A3E-AE96-5448-078C-3B3A17136CC1}"/>
                    </a:ext>
                  </a:extLst>
                </p:cNvPr>
                <p:cNvSpPr/>
                <p:nvPr/>
              </p:nvSpPr>
              <p:spPr>
                <a:xfrm>
                  <a:off x="10435635" y="3387121"/>
                  <a:ext cx="524889" cy="127940"/>
                </a:xfrm>
                <a:custGeom>
                  <a:avLst/>
                  <a:gdLst>
                    <a:gd name="connsiteX0" fmla="*/ 0 w 1133475"/>
                    <a:gd name="connsiteY0" fmla="*/ 0 h 276281"/>
                    <a:gd name="connsiteX1" fmla="*/ 571500 w 1133475"/>
                    <a:gd name="connsiteY1" fmla="*/ 276225 h 276281"/>
                    <a:gd name="connsiteX2" fmla="*/ 1133475 w 1133475"/>
                    <a:gd name="connsiteY2" fmla="*/ 19050 h 27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33475" h="276281">
                      <a:moveTo>
                        <a:pt x="0" y="0"/>
                      </a:moveTo>
                      <a:cubicBezTo>
                        <a:pt x="191294" y="136525"/>
                        <a:pt x="382588" y="273050"/>
                        <a:pt x="571500" y="276225"/>
                      </a:cubicBezTo>
                      <a:cubicBezTo>
                        <a:pt x="760412" y="279400"/>
                        <a:pt x="946943" y="149225"/>
                        <a:pt x="1133475" y="1905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FEDA632C-48B3-EF07-136A-338008FD7797}"/>
                  </a:ext>
                </a:extLst>
              </p:cNvPr>
              <p:cNvSpPr/>
              <p:nvPr/>
            </p:nvSpPr>
            <p:spPr>
              <a:xfrm>
                <a:off x="7248530" y="543850"/>
                <a:ext cx="3016163" cy="1703635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High wind, temperature</a:t>
                </a:r>
                <a:br>
                  <a:rPr lang="en-US" dirty="0"/>
                </a:br>
                <a:r>
                  <a:rPr lang="en-US" dirty="0"/>
                  <a:t>and moisture</a:t>
                </a:r>
              </a:p>
            </p:txBody>
          </p:sp>
          <p:sp>
            <p:nvSpPr>
              <p:cNvPr id="10" name="Arrow: Down 9">
                <a:extLst>
                  <a:ext uri="{FF2B5EF4-FFF2-40B4-BE49-F238E27FC236}">
                    <a16:creationId xmlns:a16="http://schemas.microsoft.com/office/drawing/2014/main" id="{62328C89-190D-C9BE-4A2C-A0FE81AD23FF}"/>
                  </a:ext>
                </a:extLst>
              </p:cNvPr>
              <p:cNvSpPr/>
              <p:nvPr/>
            </p:nvSpPr>
            <p:spPr>
              <a:xfrm>
                <a:off x="7326100" y="2677053"/>
                <a:ext cx="610362" cy="662781"/>
              </a:xfrm>
              <a:prstGeom prst="down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id="{01C7B8EC-8D34-DA9A-0293-1CBADCD9E3BF}"/>
                  </a:ext>
                </a:extLst>
              </p:cNvPr>
              <p:cNvSpPr/>
              <p:nvPr/>
            </p:nvSpPr>
            <p:spPr>
              <a:xfrm>
                <a:off x="8164281" y="2677053"/>
                <a:ext cx="610362" cy="662781"/>
              </a:xfrm>
              <a:prstGeom prst="down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Arrow: Down 11">
                <a:extLst>
                  <a:ext uri="{FF2B5EF4-FFF2-40B4-BE49-F238E27FC236}">
                    <a16:creationId xmlns:a16="http://schemas.microsoft.com/office/drawing/2014/main" id="{B2F55F48-7D51-46E6-ACC9-F75C71672F78}"/>
                  </a:ext>
                </a:extLst>
              </p:cNvPr>
              <p:cNvSpPr/>
              <p:nvPr/>
            </p:nvSpPr>
            <p:spPr>
              <a:xfrm>
                <a:off x="9102292" y="2677053"/>
                <a:ext cx="610362" cy="662781"/>
              </a:xfrm>
              <a:prstGeom prst="down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BF87B7F8-F5ED-D1E0-CC76-30A2EE6688A5}"/>
                  </a:ext>
                </a:extLst>
              </p:cNvPr>
              <p:cNvSpPr/>
              <p:nvPr/>
            </p:nvSpPr>
            <p:spPr>
              <a:xfrm rot="10800000">
                <a:off x="10293895" y="2384779"/>
                <a:ext cx="610362" cy="662781"/>
              </a:xfrm>
              <a:prstGeom prst="down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320E1A-F177-A893-34FE-4EC7C6C507A4}"/>
                  </a:ext>
                </a:extLst>
              </p:cNvPr>
              <p:cNvSpPr txBox="1"/>
              <p:nvPr/>
            </p:nvSpPr>
            <p:spPr>
              <a:xfrm>
                <a:off x="7223195" y="2309353"/>
                <a:ext cx="811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Sens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EF3D02-168D-C9AD-853C-08BAC564FD00}"/>
                  </a:ext>
                </a:extLst>
              </p:cNvPr>
              <p:cNvSpPr txBox="1"/>
              <p:nvPr/>
            </p:nvSpPr>
            <p:spPr>
              <a:xfrm>
                <a:off x="7980136" y="2315422"/>
                <a:ext cx="917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Latent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6E8CC6-4BC9-853E-5B1E-FE2F163E0B4E}"/>
                  </a:ext>
                </a:extLst>
              </p:cNvPr>
              <p:cNvSpPr txBox="1"/>
              <p:nvPr/>
            </p:nvSpPr>
            <p:spPr>
              <a:xfrm>
                <a:off x="8756611" y="2309353"/>
                <a:ext cx="1436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Longwave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E3AF86-9A6B-0F53-F275-7CEE68C308AD}"/>
                  </a:ext>
                </a:extLst>
              </p:cNvPr>
              <p:cNvSpPr txBox="1"/>
              <p:nvPr/>
            </p:nvSpPr>
            <p:spPr>
              <a:xfrm>
                <a:off x="9867109" y="2015702"/>
                <a:ext cx="1425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Shortwave</a:t>
                </a: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342E657-8F3C-35DC-7ABF-5AE479203B47}"/>
                  </a:ext>
                </a:extLst>
              </p:cNvPr>
              <p:cNvSpPr/>
              <p:nvPr/>
            </p:nvSpPr>
            <p:spPr>
              <a:xfrm>
                <a:off x="10305069" y="5290831"/>
                <a:ext cx="316385" cy="849094"/>
              </a:xfrm>
              <a:custGeom>
                <a:avLst/>
                <a:gdLst>
                  <a:gd name="connsiteX0" fmla="*/ 44678 w 682992"/>
                  <a:gd name="connsiteY0" fmla="*/ 0 h 1152525"/>
                  <a:gd name="connsiteX1" fmla="*/ 644753 w 682992"/>
                  <a:gd name="connsiteY1" fmla="*/ 228600 h 1152525"/>
                  <a:gd name="connsiteX2" fmla="*/ 54203 w 682992"/>
                  <a:gd name="connsiteY2" fmla="*/ 447675 h 1152525"/>
                  <a:gd name="connsiteX3" fmla="*/ 254228 w 682992"/>
                  <a:gd name="connsiteY3" fmla="*/ 295275 h 1152525"/>
                  <a:gd name="connsiteX4" fmla="*/ 682853 w 682992"/>
                  <a:gd name="connsiteY4" fmla="*/ 514350 h 1152525"/>
                  <a:gd name="connsiteX5" fmla="*/ 206603 w 682992"/>
                  <a:gd name="connsiteY5" fmla="*/ 752475 h 1152525"/>
                  <a:gd name="connsiteX6" fmla="*/ 349478 w 682992"/>
                  <a:gd name="connsiteY6" fmla="*/ 590550 h 1152525"/>
                  <a:gd name="connsiteX7" fmla="*/ 644753 w 682992"/>
                  <a:gd name="connsiteY7" fmla="*/ 885825 h 1152525"/>
                  <a:gd name="connsiteX8" fmla="*/ 6578 w 682992"/>
                  <a:gd name="connsiteY8" fmla="*/ 1009650 h 1152525"/>
                  <a:gd name="connsiteX9" fmla="*/ 320903 w 682992"/>
                  <a:gd name="connsiteY9" fmla="*/ 876300 h 1152525"/>
                  <a:gd name="connsiteX10" fmla="*/ 454253 w 682992"/>
                  <a:gd name="connsiteY10" fmla="*/ 1152525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2992" h="1152525">
                    <a:moveTo>
                      <a:pt x="44678" y="0"/>
                    </a:moveTo>
                    <a:cubicBezTo>
                      <a:pt x="343922" y="76994"/>
                      <a:pt x="643166" y="153988"/>
                      <a:pt x="644753" y="228600"/>
                    </a:cubicBezTo>
                    <a:cubicBezTo>
                      <a:pt x="646340" y="303212"/>
                      <a:pt x="119291" y="436562"/>
                      <a:pt x="54203" y="447675"/>
                    </a:cubicBezTo>
                    <a:cubicBezTo>
                      <a:pt x="-10885" y="458788"/>
                      <a:pt x="149453" y="284162"/>
                      <a:pt x="254228" y="295275"/>
                    </a:cubicBezTo>
                    <a:cubicBezTo>
                      <a:pt x="359003" y="306388"/>
                      <a:pt x="690790" y="438150"/>
                      <a:pt x="682853" y="514350"/>
                    </a:cubicBezTo>
                    <a:cubicBezTo>
                      <a:pt x="674916" y="590550"/>
                      <a:pt x="262166" y="739775"/>
                      <a:pt x="206603" y="752475"/>
                    </a:cubicBezTo>
                    <a:cubicBezTo>
                      <a:pt x="151040" y="765175"/>
                      <a:pt x="276453" y="568325"/>
                      <a:pt x="349478" y="590550"/>
                    </a:cubicBezTo>
                    <a:cubicBezTo>
                      <a:pt x="422503" y="612775"/>
                      <a:pt x="701903" y="815975"/>
                      <a:pt x="644753" y="885825"/>
                    </a:cubicBezTo>
                    <a:cubicBezTo>
                      <a:pt x="587603" y="955675"/>
                      <a:pt x="60553" y="1011238"/>
                      <a:pt x="6578" y="1009650"/>
                    </a:cubicBezTo>
                    <a:cubicBezTo>
                      <a:pt x="-47397" y="1008063"/>
                      <a:pt x="246291" y="852488"/>
                      <a:pt x="320903" y="876300"/>
                    </a:cubicBezTo>
                    <a:cubicBezTo>
                      <a:pt x="395515" y="900112"/>
                      <a:pt x="424884" y="1026318"/>
                      <a:pt x="454253" y="1152525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4AA9940-1BE3-2212-48E6-E20591EB7513}"/>
                  </a:ext>
                </a:extLst>
              </p:cNvPr>
              <p:cNvSpPr/>
              <p:nvPr/>
            </p:nvSpPr>
            <p:spPr>
              <a:xfrm>
                <a:off x="6770090" y="4146264"/>
                <a:ext cx="4657725" cy="1535534"/>
              </a:xfrm>
              <a:custGeom>
                <a:avLst/>
                <a:gdLst>
                  <a:gd name="connsiteX0" fmla="*/ 0 w 4657725"/>
                  <a:gd name="connsiteY0" fmla="*/ 978274 h 1833751"/>
                  <a:gd name="connsiteX1" fmla="*/ 504825 w 4657725"/>
                  <a:gd name="connsiteY1" fmla="*/ 397249 h 1833751"/>
                  <a:gd name="connsiteX2" fmla="*/ 1981200 w 4657725"/>
                  <a:gd name="connsiteY2" fmla="*/ 6724 h 1833751"/>
                  <a:gd name="connsiteX3" fmla="*/ 2581275 w 4657725"/>
                  <a:gd name="connsiteY3" fmla="*/ 273424 h 1833751"/>
                  <a:gd name="connsiteX4" fmla="*/ 3248025 w 4657725"/>
                  <a:gd name="connsiteY4" fmla="*/ 1664074 h 1833751"/>
                  <a:gd name="connsiteX5" fmla="*/ 4343400 w 4657725"/>
                  <a:gd name="connsiteY5" fmla="*/ 1673599 h 1833751"/>
                  <a:gd name="connsiteX6" fmla="*/ 4657725 w 4657725"/>
                  <a:gd name="connsiteY6" fmla="*/ 425824 h 183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7725" h="1833751">
                    <a:moveTo>
                      <a:pt x="0" y="978274"/>
                    </a:moveTo>
                    <a:cubicBezTo>
                      <a:pt x="87312" y="768724"/>
                      <a:pt x="174625" y="559174"/>
                      <a:pt x="504825" y="397249"/>
                    </a:cubicBezTo>
                    <a:cubicBezTo>
                      <a:pt x="835025" y="235324"/>
                      <a:pt x="1635125" y="27361"/>
                      <a:pt x="1981200" y="6724"/>
                    </a:cubicBezTo>
                    <a:cubicBezTo>
                      <a:pt x="2327275" y="-13913"/>
                      <a:pt x="2370138" y="-2801"/>
                      <a:pt x="2581275" y="273424"/>
                    </a:cubicBezTo>
                    <a:cubicBezTo>
                      <a:pt x="2792412" y="549649"/>
                      <a:pt x="2954338" y="1430712"/>
                      <a:pt x="3248025" y="1664074"/>
                    </a:cubicBezTo>
                    <a:cubicBezTo>
                      <a:pt x="3541712" y="1897436"/>
                      <a:pt x="4108450" y="1879974"/>
                      <a:pt x="4343400" y="1673599"/>
                    </a:cubicBezTo>
                    <a:cubicBezTo>
                      <a:pt x="4578350" y="1467224"/>
                      <a:pt x="4618037" y="946524"/>
                      <a:pt x="4657725" y="425824"/>
                    </a:cubicBezTo>
                  </a:path>
                </a:pathLst>
              </a:custGeom>
              <a:noFill/>
              <a:ln w="38100">
                <a:solidFill>
                  <a:schemeClr val="bg2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F086E8-1BAA-0AE1-E25F-F1A523230D87}"/>
                  </a:ext>
                </a:extLst>
              </p:cNvPr>
              <p:cNvSpPr txBox="1"/>
              <p:nvPr/>
            </p:nvSpPr>
            <p:spPr>
              <a:xfrm>
                <a:off x="7749749" y="4426381"/>
                <a:ext cx="1677149" cy="1001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Mixed layer shoaling</a:t>
                </a:r>
              </a:p>
              <a:p>
                <a:pPr algn="ctr"/>
                <a:r>
                  <a:rPr lang="en-US" dirty="0"/>
                  <a:t>(detrainment)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A7C449-0DEF-3243-BB23-C05B97DA0F8C}"/>
                  </a:ext>
                </a:extLst>
              </p:cNvPr>
              <p:cNvSpPr txBox="1"/>
              <p:nvPr/>
            </p:nvSpPr>
            <p:spPr>
              <a:xfrm>
                <a:off x="9790705" y="4284135"/>
                <a:ext cx="16614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Mixed layer deepening</a:t>
                </a:r>
              </a:p>
              <a:p>
                <a:pPr algn="ctr"/>
                <a:r>
                  <a:rPr lang="en-US" dirty="0"/>
                  <a:t>(entrainment)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FE57401-1BE7-5F00-B3F7-E15190EADF4A}"/>
                  </a:ext>
                </a:extLst>
              </p:cNvPr>
              <p:cNvGrpSpPr/>
              <p:nvPr/>
            </p:nvGrpSpPr>
            <p:grpSpPr>
              <a:xfrm>
                <a:off x="7862232" y="3438635"/>
                <a:ext cx="369332" cy="369332"/>
                <a:chOff x="6334462" y="5663158"/>
                <a:chExt cx="466388" cy="466388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1C9192AE-F7A0-1F9B-6FFC-DFD745AC40BB}"/>
                    </a:ext>
                  </a:extLst>
                </p:cNvPr>
                <p:cNvSpPr/>
                <p:nvPr/>
              </p:nvSpPr>
              <p:spPr>
                <a:xfrm>
                  <a:off x="6334462" y="5663158"/>
                  <a:ext cx="466388" cy="4663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CC0B845-3FC3-8083-203B-336ABCF19AFC}"/>
                    </a:ext>
                  </a:extLst>
                </p:cNvPr>
                <p:cNvSpPr/>
                <p:nvPr/>
              </p:nvSpPr>
              <p:spPr>
                <a:xfrm>
                  <a:off x="6483350" y="5813802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EC173A-EA0D-5903-C439-F870FC8C2BDA}"/>
                  </a:ext>
                </a:extLst>
              </p:cNvPr>
              <p:cNvSpPr txBox="1"/>
              <p:nvPr/>
            </p:nvSpPr>
            <p:spPr>
              <a:xfrm>
                <a:off x="7420212" y="3766704"/>
                <a:ext cx="2143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Ekman transport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C609F63-BCB0-1D0B-AB1F-92EA727C1655}"/>
                  </a:ext>
                </a:extLst>
              </p:cNvPr>
              <p:cNvGrpSpPr/>
              <p:nvPr/>
            </p:nvGrpSpPr>
            <p:grpSpPr>
              <a:xfrm>
                <a:off x="8581018" y="3441977"/>
                <a:ext cx="369332" cy="369332"/>
                <a:chOff x="6334462" y="5663158"/>
                <a:chExt cx="466388" cy="466388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14F0486-508D-1AE7-65A9-3ADE59E2D330}"/>
                    </a:ext>
                  </a:extLst>
                </p:cNvPr>
                <p:cNvSpPr/>
                <p:nvPr/>
              </p:nvSpPr>
              <p:spPr>
                <a:xfrm>
                  <a:off x="6334462" y="5663158"/>
                  <a:ext cx="466388" cy="4663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2D67B3D6-C4A1-EE09-F2F6-7CA571E0C210}"/>
                    </a:ext>
                  </a:extLst>
                </p:cNvPr>
                <p:cNvSpPr/>
                <p:nvPr/>
              </p:nvSpPr>
              <p:spPr>
                <a:xfrm>
                  <a:off x="6483350" y="5813802"/>
                  <a:ext cx="165100" cy="1651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8089B7C-511B-00FD-FC76-09DAE525AA98}"/>
                  </a:ext>
                </a:extLst>
              </p:cNvPr>
              <p:cNvSpPr/>
              <p:nvPr/>
            </p:nvSpPr>
            <p:spPr>
              <a:xfrm>
                <a:off x="6005907" y="115883"/>
                <a:ext cx="6186093" cy="6626233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02A5C57-A8ED-CD75-D453-6C2E74A68F3F}"/>
                  </a:ext>
                </a:extLst>
              </p:cNvPr>
              <p:cNvSpPr/>
              <p:nvPr/>
            </p:nvSpPr>
            <p:spPr>
              <a:xfrm>
                <a:off x="7083778" y="4335570"/>
                <a:ext cx="295221" cy="335280"/>
              </a:xfrm>
              <a:custGeom>
                <a:avLst/>
                <a:gdLst>
                  <a:gd name="connsiteX0" fmla="*/ 83 w 295221"/>
                  <a:gd name="connsiteY0" fmla="*/ 0 h 335280"/>
                  <a:gd name="connsiteX1" fmla="*/ 223603 w 295221"/>
                  <a:gd name="connsiteY1" fmla="*/ 40640 h 335280"/>
                  <a:gd name="connsiteX2" fmla="*/ 83 w 295221"/>
                  <a:gd name="connsiteY2" fmla="*/ 81280 h 335280"/>
                  <a:gd name="connsiteX3" fmla="*/ 254083 w 295221"/>
                  <a:gd name="connsiteY3" fmla="*/ 142240 h 335280"/>
                  <a:gd name="connsiteX4" fmla="*/ 50883 w 295221"/>
                  <a:gd name="connsiteY4" fmla="*/ 172720 h 335280"/>
                  <a:gd name="connsiteX5" fmla="*/ 294723 w 295221"/>
                  <a:gd name="connsiteY5" fmla="*/ 254000 h 335280"/>
                  <a:gd name="connsiteX6" fmla="*/ 101683 w 295221"/>
                  <a:gd name="connsiteY6" fmla="*/ 335280 h 3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221" h="335280">
                    <a:moveTo>
                      <a:pt x="83" y="0"/>
                    </a:moveTo>
                    <a:cubicBezTo>
                      <a:pt x="111843" y="13546"/>
                      <a:pt x="223603" y="27093"/>
                      <a:pt x="223603" y="40640"/>
                    </a:cubicBezTo>
                    <a:cubicBezTo>
                      <a:pt x="223603" y="54187"/>
                      <a:pt x="-4997" y="64347"/>
                      <a:pt x="83" y="81280"/>
                    </a:cubicBezTo>
                    <a:cubicBezTo>
                      <a:pt x="5163" y="98213"/>
                      <a:pt x="245616" y="127000"/>
                      <a:pt x="254083" y="142240"/>
                    </a:cubicBezTo>
                    <a:cubicBezTo>
                      <a:pt x="262550" y="157480"/>
                      <a:pt x="44110" y="154093"/>
                      <a:pt x="50883" y="172720"/>
                    </a:cubicBezTo>
                    <a:cubicBezTo>
                      <a:pt x="57656" y="191347"/>
                      <a:pt x="286256" y="226907"/>
                      <a:pt x="294723" y="254000"/>
                    </a:cubicBezTo>
                    <a:cubicBezTo>
                      <a:pt x="303190" y="281093"/>
                      <a:pt x="202436" y="308186"/>
                      <a:pt x="101683" y="3352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14D7838-505E-73CD-AD52-251620381A26}"/>
                  </a:ext>
                </a:extLst>
              </p:cNvPr>
              <p:cNvSpPr/>
              <p:nvPr/>
            </p:nvSpPr>
            <p:spPr>
              <a:xfrm>
                <a:off x="7520687" y="4208309"/>
                <a:ext cx="295221" cy="335280"/>
              </a:xfrm>
              <a:custGeom>
                <a:avLst/>
                <a:gdLst>
                  <a:gd name="connsiteX0" fmla="*/ 83 w 295221"/>
                  <a:gd name="connsiteY0" fmla="*/ 0 h 335280"/>
                  <a:gd name="connsiteX1" fmla="*/ 223603 w 295221"/>
                  <a:gd name="connsiteY1" fmla="*/ 40640 h 335280"/>
                  <a:gd name="connsiteX2" fmla="*/ 83 w 295221"/>
                  <a:gd name="connsiteY2" fmla="*/ 81280 h 335280"/>
                  <a:gd name="connsiteX3" fmla="*/ 254083 w 295221"/>
                  <a:gd name="connsiteY3" fmla="*/ 142240 h 335280"/>
                  <a:gd name="connsiteX4" fmla="*/ 50883 w 295221"/>
                  <a:gd name="connsiteY4" fmla="*/ 172720 h 335280"/>
                  <a:gd name="connsiteX5" fmla="*/ 294723 w 295221"/>
                  <a:gd name="connsiteY5" fmla="*/ 254000 h 335280"/>
                  <a:gd name="connsiteX6" fmla="*/ 101683 w 295221"/>
                  <a:gd name="connsiteY6" fmla="*/ 335280 h 3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221" h="335280">
                    <a:moveTo>
                      <a:pt x="83" y="0"/>
                    </a:moveTo>
                    <a:cubicBezTo>
                      <a:pt x="111843" y="13546"/>
                      <a:pt x="223603" y="27093"/>
                      <a:pt x="223603" y="40640"/>
                    </a:cubicBezTo>
                    <a:cubicBezTo>
                      <a:pt x="223603" y="54187"/>
                      <a:pt x="-4997" y="64347"/>
                      <a:pt x="83" y="81280"/>
                    </a:cubicBezTo>
                    <a:cubicBezTo>
                      <a:pt x="5163" y="98213"/>
                      <a:pt x="245616" y="127000"/>
                      <a:pt x="254083" y="142240"/>
                    </a:cubicBezTo>
                    <a:cubicBezTo>
                      <a:pt x="262550" y="157480"/>
                      <a:pt x="44110" y="154093"/>
                      <a:pt x="50883" y="172720"/>
                    </a:cubicBezTo>
                    <a:cubicBezTo>
                      <a:pt x="57656" y="191347"/>
                      <a:pt x="286256" y="226907"/>
                      <a:pt x="294723" y="254000"/>
                    </a:cubicBezTo>
                    <a:cubicBezTo>
                      <a:pt x="303190" y="281093"/>
                      <a:pt x="202436" y="308186"/>
                      <a:pt x="101683" y="3352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0A5B938-0156-0301-F9EC-3F23CFE2B2BD}"/>
                  </a:ext>
                </a:extLst>
              </p:cNvPr>
              <p:cNvSpPr/>
              <p:nvPr/>
            </p:nvSpPr>
            <p:spPr>
              <a:xfrm>
                <a:off x="6739247" y="4558014"/>
                <a:ext cx="295221" cy="335280"/>
              </a:xfrm>
              <a:custGeom>
                <a:avLst/>
                <a:gdLst>
                  <a:gd name="connsiteX0" fmla="*/ 83 w 295221"/>
                  <a:gd name="connsiteY0" fmla="*/ 0 h 335280"/>
                  <a:gd name="connsiteX1" fmla="*/ 223603 w 295221"/>
                  <a:gd name="connsiteY1" fmla="*/ 40640 h 335280"/>
                  <a:gd name="connsiteX2" fmla="*/ 83 w 295221"/>
                  <a:gd name="connsiteY2" fmla="*/ 81280 h 335280"/>
                  <a:gd name="connsiteX3" fmla="*/ 254083 w 295221"/>
                  <a:gd name="connsiteY3" fmla="*/ 142240 h 335280"/>
                  <a:gd name="connsiteX4" fmla="*/ 50883 w 295221"/>
                  <a:gd name="connsiteY4" fmla="*/ 172720 h 335280"/>
                  <a:gd name="connsiteX5" fmla="*/ 294723 w 295221"/>
                  <a:gd name="connsiteY5" fmla="*/ 254000 h 335280"/>
                  <a:gd name="connsiteX6" fmla="*/ 101683 w 295221"/>
                  <a:gd name="connsiteY6" fmla="*/ 335280 h 3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221" h="335280">
                    <a:moveTo>
                      <a:pt x="83" y="0"/>
                    </a:moveTo>
                    <a:cubicBezTo>
                      <a:pt x="111843" y="13546"/>
                      <a:pt x="223603" y="27093"/>
                      <a:pt x="223603" y="40640"/>
                    </a:cubicBezTo>
                    <a:cubicBezTo>
                      <a:pt x="223603" y="54187"/>
                      <a:pt x="-4997" y="64347"/>
                      <a:pt x="83" y="81280"/>
                    </a:cubicBezTo>
                    <a:cubicBezTo>
                      <a:pt x="5163" y="98213"/>
                      <a:pt x="245616" y="127000"/>
                      <a:pt x="254083" y="142240"/>
                    </a:cubicBezTo>
                    <a:cubicBezTo>
                      <a:pt x="262550" y="157480"/>
                      <a:pt x="44110" y="154093"/>
                      <a:pt x="50883" y="172720"/>
                    </a:cubicBezTo>
                    <a:cubicBezTo>
                      <a:pt x="57656" y="191347"/>
                      <a:pt x="286256" y="226907"/>
                      <a:pt x="294723" y="254000"/>
                    </a:cubicBezTo>
                    <a:cubicBezTo>
                      <a:pt x="303190" y="281093"/>
                      <a:pt x="202436" y="308186"/>
                      <a:pt x="101683" y="3352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BF49478-8E31-F451-3464-0A9932DA5AD5}"/>
                  </a:ext>
                </a:extLst>
              </p:cNvPr>
              <p:cNvSpPr/>
              <p:nvPr/>
            </p:nvSpPr>
            <p:spPr>
              <a:xfrm>
                <a:off x="7923566" y="4112620"/>
                <a:ext cx="295221" cy="335280"/>
              </a:xfrm>
              <a:custGeom>
                <a:avLst/>
                <a:gdLst>
                  <a:gd name="connsiteX0" fmla="*/ 83 w 295221"/>
                  <a:gd name="connsiteY0" fmla="*/ 0 h 335280"/>
                  <a:gd name="connsiteX1" fmla="*/ 223603 w 295221"/>
                  <a:gd name="connsiteY1" fmla="*/ 40640 h 335280"/>
                  <a:gd name="connsiteX2" fmla="*/ 83 w 295221"/>
                  <a:gd name="connsiteY2" fmla="*/ 81280 h 335280"/>
                  <a:gd name="connsiteX3" fmla="*/ 254083 w 295221"/>
                  <a:gd name="connsiteY3" fmla="*/ 142240 h 335280"/>
                  <a:gd name="connsiteX4" fmla="*/ 50883 w 295221"/>
                  <a:gd name="connsiteY4" fmla="*/ 172720 h 335280"/>
                  <a:gd name="connsiteX5" fmla="*/ 294723 w 295221"/>
                  <a:gd name="connsiteY5" fmla="*/ 254000 h 335280"/>
                  <a:gd name="connsiteX6" fmla="*/ 101683 w 295221"/>
                  <a:gd name="connsiteY6" fmla="*/ 335280 h 3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221" h="335280">
                    <a:moveTo>
                      <a:pt x="83" y="0"/>
                    </a:moveTo>
                    <a:cubicBezTo>
                      <a:pt x="111843" y="13546"/>
                      <a:pt x="223603" y="27093"/>
                      <a:pt x="223603" y="40640"/>
                    </a:cubicBezTo>
                    <a:cubicBezTo>
                      <a:pt x="223603" y="54187"/>
                      <a:pt x="-4997" y="64347"/>
                      <a:pt x="83" y="81280"/>
                    </a:cubicBezTo>
                    <a:cubicBezTo>
                      <a:pt x="5163" y="98213"/>
                      <a:pt x="245616" y="127000"/>
                      <a:pt x="254083" y="142240"/>
                    </a:cubicBezTo>
                    <a:cubicBezTo>
                      <a:pt x="262550" y="157480"/>
                      <a:pt x="44110" y="154093"/>
                      <a:pt x="50883" y="172720"/>
                    </a:cubicBezTo>
                    <a:cubicBezTo>
                      <a:pt x="57656" y="191347"/>
                      <a:pt x="286256" y="226907"/>
                      <a:pt x="294723" y="254000"/>
                    </a:cubicBezTo>
                    <a:cubicBezTo>
                      <a:pt x="303190" y="281093"/>
                      <a:pt x="202436" y="308186"/>
                      <a:pt x="101683" y="3352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805055-9569-F45C-9C57-41496B57ECC7}"/>
                  </a:ext>
                </a:extLst>
              </p:cNvPr>
              <p:cNvSpPr txBox="1"/>
              <p:nvPr/>
            </p:nvSpPr>
            <p:spPr>
              <a:xfrm>
                <a:off x="5923043" y="3715617"/>
                <a:ext cx="1546870" cy="701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Vertical diffusion</a:t>
                </a: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C3E0C85-950A-9F09-3177-5DCF0CDEBEFD}"/>
              </a:ext>
            </a:extLst>
          </p:cNvPr>
          <p:cNvSpPr txBox="1"/>
          <p:nvPr/>
        </p:nvSpPr>
        <p:spPr>
          <a:xfrm>
            <a:off x="589877" y="4934478"/>
            <a:ext cx="4130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tienyiao@ucsd.edu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https://meteorologytoday.github.io/</a:t>
            </a:r>
            <a:endParaRPr lang="en-US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FA1B44-D4DC-1870-8F5C-F52BA1C8FDA1}"/>
              </a:ext>
            </a:extLst>
          </p:cNvPr>
          <p:cNvSpPr txBox="1"/>
          <p:nvPr/>
        </p:nvSpPr>
        <p:spPr>
          <a:xfrm>
            <a:off x="679342" y="5748862"/>
            <a:ext cx="4020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search of academic or research position!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4907E7E-98B3-8B8C-2553-02446AC949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9997" b="59092"/>
          <a:stretch/>
        </p:blipFill>
        <p:spPr>
          <a:xfrm>
            <a:off x="7007301" y="239307"/>
            <a:ext cx="3955250" cy="28055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87BBE1A-0D6A-FC99-F03C-B56FCFD449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667" t="4156" b="77325"/>
          <a:stretch/>
        </p:blipFill>
        <p:spPr>
          <a:xfrm>
            <a:off x="7186174" y="3031676"/>
            <a:ext cx="3744164" cy="12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1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A49FF8-69F4-3EAE-62A6-3F1725DF6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8" t="3028" r="-1" b="80222"/>
          <a:stretch/>
        </p:blipFill>
        <p:spPr>
          <a:xfrm>
            <a:off x="691404" y="259642"/>
            <a:ext cx="5810864" cy="203683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6DDC4C-3646-5220-199A-18A1B54A29D9}"/>
              </a:ext>
            </a:extLst>
          </p:cNvPr>
          <p:cNvGrpSpPr/>
          <p:nvPr/>
        </p:nvGrpSpPr>
        <p:grpSpPr>
          <a:xfrm>
            <a:off x="1101509" y="2851354"/>
            <a:ext cx="10370805" cy="3539614"/>
            <a:chOff x="4508090" y="3421625"/>
            <a:chExt cx="6452947" cy="220242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27D5B8C-079D-19DB-BFD9-C6853D0EE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48" t="49893" r="-1" b="17992"/>
            <a:stretch/>
          </p:blipFill>
          <p:spPr>
            <a:xfrm>
              <a:off x="7683911" y="3421625"/>
              <a:ext cx="3277126" cy="220242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AF929E-AF0C-7CD2-397C-92DAE32C4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48" t="19498" r="-1" b="50107"/>
            <a:stretch/>
          </p:blipFill>
          <p:spPr>
            <a:xfrm>
              <a:off x="4508090" y="3421625"/>
              <a:ext cx="3277126" cy="208443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FC2999C-C1CB-BD63-A0E2-02CB5907125B}"/>
              </a:ext>
            </a:extLst>
          </p:cNvPr>
          <p:cNvSpPr txBox="1"/>
          <p:nvPr/>
        </p:nvSpPr>
        <p:spPr>
          <a:xfrm>
            <a:off x="6909848" y="467032"/>
            <a:ext cx="4439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Anomalous surface wind drives cold southward Ekman advection. Wind increases the TKE of surface ocean and enhances cooling due to vertical mixing.</a:t>
            </a:r>
          </a:p>
          <a:p>
            <a:endParaRPr lang="en-US" dirty="0"/>
          </a:p>
          <a:p>
            <a:r>
              <a:rPr lang="en-US" dirty="0"/>
              <a:t>Coastal California has opposite Ekman advection response.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2B7CB2-16BD-0840-FBBA-60CD2661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06C0-F023-4216-AA2E-C7181EEC6940}" type="slidenum">
              <a:rPr lang="en-US" smtClean="0"/>
              <a:t>8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3F3D96-C6D1-6B0C-D8F5-DD163E076EBF}"/>
              </a:ext>
            </a:extLst>
          </p:cNvPr>
          <p:cNvSpPr/>
          <p:nvPr/>
        </p:nvSpPr>
        <p:spPr>
          <a:xfrm>
            <a:off x="4114801" y="3157789"/>
            <a:ext cx="464074" cy="821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51DBF3-B42B-CA51-7A6E-FC79D95ABB03}"/>
              </a:ext>
            </a:extLst>
          </p:cNvPr>
          <p:cNvSpPr/>
          <p:nvPr/>
        </p:nvSpPr>
        <p:spPr>
          <a:xfrm>
            <a:off x="4169039" y="4783389"/>
            <a:ext cx="464074" cy="821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15000</TotalTime>
  <Words>607</Words>
  <Application>Microsoft Office PowerPoint</Application>
  <PresentationFormat>Widescreen</PresentationFormat>
  <Paragraphs>77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Yu Mincho Demibold</vt:lpstr>
      <vt:lpstr>Aptos</vt:lpstr>
      <vt:lpstr>Aptos Display</vt:lpstr>
      <vt:lpstr>Arial</vt:lpstr>
      <vt:lpstr>Britannic Bold</vt:lpstr>
      <vt:lpstr>Calibri</vt:lpstr>
      <vt:lpstr>Cambria Math</vt:lpstr>
      <vt:lpstr>Office Theme</vt:lpstr>
      <vt:lpstr>The Response of Sea Surface Temperature to Atmospheric Rivers (Nature Communications 2024)</vt:lpstr>
      <vt:lpstr>Motivation</vt:lpstr>
      <vt:lpstr>SST tendency budget</vt:lpstr>
      <vt:lpstr>SST Tendency Decomposition</vt:lpstr>
      <vt:lpstr>PowerPoint Presentation</vt:lpstr>
      <vt:lpstr>Key points</vt:lpstr>
      <vt:lpstr>Key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meteorologytoday@gmail.com</dc:creator>
  <cp:lastModifiedBy>Tien-Yiao Hsu</cp:lastModifiedBy>
  <cp:revision>87</cp:revision>
  <dcterms:created xsi:type="dcterms:W3CDTF">2024-01-22T23:31:53Z</dcterms:created>
  <dcterms:modified xsi:type="dcterms:W3CDTF">2025-05-02T01:09:54Z</dcterms:modified>
</cp:coreProperties>
</file>