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Arial" charset="1" panose="020B0502020202020204"/>
      <p:regular r:id="rId21"/>
    </p:embeddedFont>
    <p:embeddedFont>
      <p:font typeface="Arial Bold" charset="1" panose="020B0802020202020204"/>
      <p:regular r:id="rId22"/>
    </p:embeddedFont>
    <p:embeddedFont>
      <p:font typeface="Canva Sans" charset="1" panose="020B0503030501040103"/>
      <p:regular r:id="rId23"/>
    </p:embeddedFont>
    <p:embeddedFont>
      <p:font typeface="Arial Italics" charset="1" panose="020B0502020202090204"/>
      <p:regular r:id="rId24"/>
    </p:embeddedFont>
    <p:embeddedFont>
      <p:font typeface="Times New Roman Bold" charset="1" panose="02030802070405020303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notesMasters/notesMaster1.xml" Type="http://schemas.openxmlformats.org/officeDocument/2006/relationships/notesMaster"/><Relationship Id="rId26" Target="theme/theme2.xml" Type="http://schemas.openxmlformats.org/officeDocument/2006/relationships/theme"/><Relationship Id="rId27" Target="notesSlides/notesSlide1.xml" Type="http://schemas.openxmlformats.org/officeDocument/2006/relationships/notesSlide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jpe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jpeg" Type="http://schemas.openxmlformats.org/officeDocument/2006/relationships/image"/><Relationship Id="rId8" Target="../media/image7.jpe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4.png" Type="http://schemas.openxmlformats.org/officeDocument/2006/relationships/image"/><Relationship Id="rId6" Target="../media/image2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6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mGAhmfas.mp4" Type="http://schemas.openxmlformats.org/officeDocument/2006/relationships/video"/><Relationship Id="rId11" Target="../media/VAGmGAhmfas.mp4" Type="http://schemas.microsoft.com/office/2007/relationships/media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Relationship Id="rId7" Target="../media/image13.jpeg" Type="http://schemas.openxmlformats.org/officeDocument/2006/relationships/image"/><Relationship Id="rId8" Target="../media/image9.jpeg" Type="http://schemas.openxmlformats.org/officeDocument/2006/relationships/image"/><Relationship Id="rId9" Target="../media/image29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1.jpeg" Type="http://schemas.openxmlformats.org/officeDocument/2006/relationships/image"/><Relationship Id="rId6" Target="../media/image12.jpeg" Type="http://schemas.openxmlformats.org/officeDocument/2006/relationships/image"/><Relationship Id="rId7" Target="../media/image1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785" r="0" b="-78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790631" y="-3420266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46086" y="6399494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576477" y="522847"/>
            <a:ext cx="1900105" cy="1765829"/>
            <a:chOff x="0" y="0"/>
            <a:chExt cx="2533473" cy="235443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33523" cy="2354453"/>
            </a:xfrm>
            <a:custGeom>
              <a:avLst/>
              <a:gdLst/>
              <a:ahLst/>
              <a:cxnLst/>
              <a:rect r="r" b="b" t="t" l="l"/>
              <a:pathLst>
                <a:path h="2354453" w="2533523">
                  <a:moveTo>
                    <a:pt x="0" y="0"/>
                  </a:moveTo>
                  <a:lnTo>
                    <a:pt x="2533523" y="0"/>
                  </a:lnTo>
                  <a:lnTo>
                    <a:pt x="2533523" y="2354453"/>
                  </a:lnTo>
                  <a:lnTo>
                    <a:pt x="0" y="2354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792" r="1" b="-791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3538290" y="639468"/>
            <a:ext cx="2724452" cy="1567692"/>
            <a:chOff x="0" y="0"/>
            <a:chExt cx="3632603" cy="209025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632581" cy="2090293"/>
            </a:xfrm>
            <a:custGeom>
              <a:avLst/>
              <a:gdLst/>
              <a:ahLst/>
              <a:cxnLst/>
              <a:rect r="r" b="b" t="t" l="l"/>
              <a:pathLst>
                <a:path h="2090293" w="3632581">
                  <a:moveTo>
                    <a:pt x="0" y="0"/>
                  </a:moveTo>
                  <a:lnTo>
                    <a:pt x="3632581" y="0"/>
                  </a:lnTo>
                  <a:lnTo>
                    <a:pt x="3632581" y="2090293"/>
                  </a:lnTo>
                  <a:lnTo>
                    <a:pt x="0" y="2090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029" t="0" r="-1030" b="1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3558181" y="348060"/>
            <a:ext cx="2286000" cy="2079585"/>
            <a:chOff x="0" y="0"/>
            <a:chExt cx="3048000" cy="27727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048000" cy="2772791"/>
            </a:xfrm>
            <a:custGeom>
              <a:avLst/>
              <a:gdLst/>
              <a:ahLst/>
              <a:cxnLst/>
              <a:rect r="r" b="b" t="t" l="l"/>
              <a:pathLst>
                <a:path h="2772791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2772791"/>
                  </a:lnTo>
                  <a:lnTo>
                    <a:pt x="0" y="2772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1677" r="0" b="-1676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6426642" y="576275"/>
            <a:ext cx="1665316" cy="1623156"/>
            <a:chOff x="0" y="0"/>
            <a:chExt cx="2844800" cy="277277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844800" cy="2772791"/>
            </a:xfrm>
            <a:custGeom>
              <a:avLst/>
              <a:gdLst/>
              <a:ahLst/>
              <a:cxnLst/>
              <a:rect r="r" b="b" t="t" l="l"/>
              <a:pathLst>
                <a:path h="2772791" w="2844800">
                  <a:moveTo>
                    <a:pt x="0" y="0"/>
                  </a:moveTo>
                  <a:lnTo>
                    <a:pt x="2844800" y="0"/>
                  </a:lnTo>
                  <a:lnTo>
                    <a:pt x="2844800" y="2772791"/>
                  </a:lnTo>
                  <a:lnTo>
                    <a:pt x="0" y="2772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298" r="0" b="-1298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1266682" y="621916"/>
            <a:ext cx="1968456" cy="1612568"/>
            <a:chOff x="0" y="0"/>
            <a:chExt cx="2624608" cy="215009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624582" cy="2150110"/>
            </a:xfrm>
            <a:custGeom>
              <a:avLst/>
              <a:gdLst/>
              <a:ahLst/>
              <a:cxnLst/>
              <a:rect r="r" b="b" t="t" l="l"/>
              <a:pathLst>
                <a:path h="2150110" w="2624582">
                  <a:moveTo>
                    <a:pt x="0" y="0"/>
                  </a:moveTo>
                  <a:lnTo>
                    <a:pt x="2624582" y="0"/>
                  </a:lnTo>
                  <a:lnTo>
                    <a:pt x="2624582" y="2150110"/>
                  </a:lnTo>
                  <a:lnTo>
                    <a:pt x="0" y="2150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9647" r="0" b="-9646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7303538" y="352946"/>
            <a:ext cx="3200400" cy="2150508"/>
            <a:chOff x="0" y="0"/>
            <a:chExt cx="4267200" cy="286734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267200" cy="2867406"/>
            </a:xfrm>
            <a:custGeom>
              <a:avLst/>
              <a:gdLst/>
              <a:ahLst/>
              <a:cxnLst/>
              <a:rect r="r" b="b" t="t" l="l"/>
              <a:pathLst>
                <a:path h="2867406" w="4267200">
                  <a:moveTo>
                    <a:pt x="0" y="0"/>
                  </a:moveTo>
                  <a:lnTo>
                    <a:pt x="4267200" y="0"/>
                  </a:lnTo>
                  <a:lnTo>
                    <a:pt x="4267200" y="2867406"/>
                  </a:lnTo>
                  <a:lnTo>
                    <a:pt x="0" y="2867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3150" r="0" b="-3148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4038600" y="8095888"/>
            <a:ext cx="9730276" cy="774319"/>
            <a:chOff x="0" y="0"/>
            <a:chExt cx="12973701" cy="103242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973701" cy="1032425"/>
            </a:xfrm>
            <a:custGeom>
              <a:avLst/>
              <a:gdLst/>
              <a:ahLst/>
              <a:cxnLst/>
              <a:rect r="r" b="b" t="t" l="l"/>
              <a:pathLst>
                <a:path h="1032425" w="12973701">
                  <a:moveTo>
                    <a:pt x="0" y="0"/>
                  </a:moveTo>
                  <a:lnTo>
                    <a:pt x="12973701" y="0"/>
                  </a:lnTo>
                  <a:lnTo>
                    <a:pt x="12973701" y="1032425"/>
                  </a:lnTo>
                  <a:lnTo>
                    <a:pt x="0" y="10324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85725"/>
              <a:ext cx="12973701" cy="11181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2995"/>
                </a:lnSpc>
              </a:pPr>
              <a:r>
                <a:rPr lang="en-US" sz="2139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Department of Botany, Himachal Pradesh University (HPU), Shimla, India </a:t>
              </a:r>
            </a:p>
            <a:p>
              <a:pPr algn="ctr">
                <a:lnSpc>
                  <a:spcPts val="2995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309695" y="3807665"/>
            <a:ext cx="17668610" cy="1792927"/>
            <a:chOff x="0" y="0"/>
            <a:chExt cx="23558147" cy="239056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3558147" cy="2390569"/>
            </a:xfrm>
            <a:custGeom>
              <a:avLst/>
              <a:gdLst/>
              <a:ahLst/>
              <a:cxnLst/>
              <a:rect r="r" b="b" t="t" l="l"/>
              <a:pathLst>
                <a:path h="2390569" w="23558147">
                  <a:moveTo>
                    <a:pt x="0" y="0"/>
                  </a:moveTo>
                  <a:lnTo>
                    <a:pt x="23558147" y="0"/>
                  </a:lnTo>
                  <a:lnTo>
                    <a:pt x="23558147" y="2390569"/>
                  </a:lnTo>
                  <a:lnTo>
                    <a:pt x="0" y="23905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142875"/>
              <a:ext cx="23558147" cy="253344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4802"/>
                </a:lnSpc>
              </a:pPr>
              <a:r>
                <a:rPr lang="en-US" sz="3429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ADVANCED ECOSYSTEM RESTORATION: INTEGRATING PHYTOREMEDIATION WITH SATELLITE-BASED AND SENSING IN THE PIN VALLEY NATIONAL PARK, HIMALAYAS, INDIA.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4038600" y="7607319"/>
            <a:ext cx="9730276" cy="384721"/>
            <a:chOff x="0" y="0"/>
            <a:chExt cx="12973701" cy="512961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2973701" cy="512961"/>
            </a:xfrm>
            <a:custGeom>
              <a:avLst/>
              <a:gdLst/>
              <a:ahLst/>
              <a:cxnLst/>
              <a:rect r="r" b="b" t="t" l="l"/>
              <a:pathLst>
                <a:path h="512961" w="12973701">
                  <a:moveTo>
                    <a:pt x="0" y="0"/>
                  </a:moveTo>
                  <a:lnTo>
                    <a:pt x="12973701" y="0"/>
                  </a:lnTo>
                  <a:lnTo>
                    <a:pt x="12973701" y="512961"/>
                  </a:lnTo>
                  <a:lnTo>
                    <a:pt x="0" y="5129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85725"/>
              <a:ext cx="12973701" cy="598686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2995"/>
                </a:lnSpc>
              </a:pPr>
              <a:r>
                <a:rPr lang="en-US" sz="2139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Presented by: Deepika Sharma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17863372" y="9559610"/>
            <a:ext cx="22986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785" r="0" b="-78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790631" y="-3420266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46086" y="6399494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019300" y="6399494"/>
            <a:ext cx="15240000" cy="3590727"/>
            <a:chOff x="0" y="0"/>
            <a:chExt cx="20320000" cy="47876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320000" cy="4787636"/>
            </a:xfrm>
            <a:custGeom>
              <a:avLst/>
              <a:gdLst/>
              <a:ahLst/>
              <a:cxnLst/>
              <a:rect r="r" b="b" t="t" l="l"/>
              <a:pathLst>
                <a:path h="4787636" w="20320000">
                  <a:moveTo>
                    <a:pt x="0" y="0"/>
                  </a:moveTo>
                  <a:lnTo>
                    <a:pt x="20320000" y="0"/>
                  </a:lnTo>
                  <a:lnTo>
                    <a:pt x="20320000" y="4787636"/>
                  </a:lnTo>
                  <a:lnTo>
                    <a:pt x="0" y="47876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20320000" cy="4863836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2797"/>
                </a:lnSpc>
              </a:pPr>
              <a:r>
                <a:rPr lang="en-US" sz="199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Temporal Variation in NDVI and EVI Time Series: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Seasonal and Inter-Annual Variability: The NDVI (solid orange) and EVI (dashed blue) time series show strong seasonal fluctuations, indicating cyclic vegetation dynamics influenced by climatic and phenological changes.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Peak Vegetation Trends: The highest NDVI (0.07) in early 2012 and the highest EVI (0.04) in early 2024 suggest</a:t>
              </a: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periods of maximum vegetation activity, possibly linked to favourable environmental conditions or land use improvements.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EVI vs NDVI Differences: EVI remains lower than NDVI throughout, reflecting EVI’s correction for</a:t>
              </a: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atmospheric and soil background effects, making it more reliable for vegetation health assessment.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2019300" y="1014863"/>
            <a:ext cx="15240000" cy="5070534"/>
            <a:chOff x="0" y="0"/>
            <a:chExt cx="20320000" cy="676071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320000" cy="6760718"/>
            </a:xfrm>
            <a:custGeom>
              <a:avLst/>
              <a:gdLst/>
              <a:ahLst/>
              <a:cxnLst/>
              <a:rect r="r" b="b" t="t" l="l"/>
              <a:pathLst>
                <a:path h="6760718" w="20320000">
                  <a:moveTo>
                    <a:pt x="0" y="0"/>
                  </a:moveTo>
                  <a:lnTo>
                    <a:pt x="20320000" y="0"/>
                  </a:lnTo>
                  <a:lnTo>
                    <a:pt x="20320000" y="6760718"/>
                  </a:lnTo>
                  <a:lnTo>
                    <a:pt x="0" y="6760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24" t="0" r="-2524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2743651" y="-123825"/>
            <a:ext cx="12800698" cy="983090"/>
            <a:chOff x="0" y="0"/>
            <a:chExt cx="17067597" cy="131078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067597" cy="1310787"/>
            </a:xfrm>
            <a:custGeom>
              <a:avLst/>
              <a:gdLst/>
              <a:ahLst/>
              <a:cxnLst/>
              <a:rect r="r" b="b" t="t" l="l"/>
              <a:pathLst>
                <a:path h="1310787" w="17067597">
                  <a:moveTo>
                    <a:pt x="0" y="0"/>
                  </a:moveTo>
                  <a:lnTo>
                    <a:pt x="17067597" y="0"/>
                  </a:lnTo>
                  <a:lnTo>
                    <a:pt x="17067597" y="1310787"/>
                  </a:lnTo>
                  <a:lnTo>
                    <a:pt x="0" y="13107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38125"/>
              <a:ext cx="17067597" cy="154891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8400"/>
                </a:lnSpc>
              </a:pPr>
              <a:r>
                <a:rPr lang="en-US" b="true" sz="6000" u="sng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RESULTS &amp; DISCUSSION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7574926" y="9409831"/>
            <a:ext cx="52499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785" r="0" b="-78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790631" y="-3420266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46086" y="6399494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810000" y="932748"/>
            <a:ext cx="11129115" cy="5887152"/>
            <a:chOff x="0" y="0"/>
            <a:chExt cx="14838820" cy="78495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838807" cy="7849489"/>
            </a:xfrm>
            <a:custGeom>
              <a:avLst/>
              <a:gdLst/>
              <a:ahLst/>
              <a:cxnLst/>
              <a:rect r="r" b="b" t="t" l="l"/>
              <a:pathLst>
                <a:path h="7849489" w="14838807">
                  <a:moveTo>
                    <a:pt x="0" y="0"/>
                  </a:moveTo>
                  <a:lnTo>
                    <a:pt x="14838807" y="0"/>
                  </a:lnTo>
                  <a:lnTo>
                    <a:pt x="14838807" y="7849489"/>
                  </a:lnTo>
                  <a:lnTo>
                    <a:pt x="0" y="7849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71" t="0" r="-1871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2743651" y="6337201"/>
            <a:ext cx="14831274" cy="3949799"/>
            <a:chOff x="0" y="0"/>
            <a:chExt cx="19775032" cy="526639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775032" cy="5266399"/>
            </a:xfrm>
            <a:custGeom>
              <a:avLst/>
              <a:gdLst/>
              <a:ahLst/>
              <a:cxnLst/>
              <a:rect r="r" b="b" t="t" l="l"/>
              <a:pathLst>
                <a:path h="5266399" w="19775032">
                  <a:moveTo>
                    <a:pt x="0" y="0"/>
                  </a:moveTo>
                  <a:lnTo>
                    <a:pt x="19775032" y="0"/>
                  </a:lnTo>
                  <a:lnTo>
                    <a:pt x="19775032" y="5266399"/>
                  </a:lnTo>
                  <a:lnTo>
                    <a:pt x="0" y="52663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76200"/>
              <a:ext cx="19775032" cy="5342599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2798"/>
                </a:lnSpc>
              </a:pPr>
              <a:r>
                <a:rPr lang="en-US" sz="2000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NDVI Time-Series Analysis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Comparison of Annual Mean NDVI and EVI Trends:</a:t>
              </a: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Vegetation Variability (2000–2023): NDVI and EVI show inter-annual fluctuations, with notable declines in 2009, 2010, and 2019, indicating possible environmental stress or land-use changes.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NDVI vs EVI Comparison: NDVI values are generally higher than EVI, reflecting EVI’s sensitivity to atmospheric corrections and canopy structure, which is crucial for accurate vegetation monitoring.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Significant Positive Trends: 2003, 2016, and 2023 exhibit higher NDVI values, suggesting improved vegetation health, possibly due to favourable climatic conditions or restoration efforts. 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743651" y="-123825"/>
            <a:ext cx="12800698" cy="983090"/>
            <a:chOff x="0" y="0"/>
            <a:chExt cx="17067597" cy="131078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067597" cy="1310787"/>
            </a:xfrm>
            <a:custGeom>
              <a:avLst/>
              <a:gdLst/>
              <a:ahLst/>
              <a:cxnLst/>
              <a:rect r="r" b="b" t="t" l="l"/>
              <a:pathLst>
                <a:path h="1310787" w="17067597">
                  <a:moveTo>
                    <a:pt x="0" y="0"/>
                  </a:moveTo>
                  <a:lnTo>
                    <a:pt x="17067597" y="0"/>
                  </a:lnTo>
                  <a:lnTo>
                    <a:pt x="17067597" y="1310787"/>
                  </a:lnTo>
                  <a:lnTo>
                    <a:pt x="0" y="13107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38125"/>
              <a:ext cx="17067597" cy="154891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8400"/>
                </a:lnSpc>
              </a:pPr>
              <a:r>
                <a:rPr lang="en-US" b="true" sz="6000" u="sng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RESULTS &amp; DISCUSSION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7674196" y="9524123"/>
            <a:ext cx="459656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620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785" r="0" b="-78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790631" y="-3420266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46086" y="6399494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060739" y="983090"/>
            <a:ext cx="12344399" cy="6979809"/>
            <a:chOff x="0" y="0"/>
            <a:chExt cx="16459199" cy="930641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459200" cy="9306433"/>
            </a:xfrm>
            <a:custGeom>
              <a:avLst/>
              <a:gdLst/>
              <a:ahLst/>
              <a:cxnLst/>
              <a:rect r="r" b="b" t="t" l="l"/>
              <a:pathLst>
                <a:path h="9306433" w="16459200">
                  <a:moveTo>
                    <a:pt x="0" y="0"/>
                  </a:moveTo>
                  <a:lnTo>
                    <a:pt x="16459200" y="0"/>
                  </a:lnTo>
                  <a:lnTo>
                    <a:pt x="16459200" y="9306433"/>
                  </a:lnTo>
                  <a:lnTo>
                    <a:pt x="0" y="9306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5058" r="0" b="-5057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2997278" y="8227268"/>
            <a:ext cx="12471320" cy="1795363"/>
            <a:chOff x="0" y="0"/>
            <a:chExt cx="16628427" cy="239381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628427" cy="2393817"/>
            </a:xfrm>
            <a:custGeom>
              <a:avLst/>
              <a:gdLst/>
              <a:ahLst/>
              <a:cxnLst/>
              <a:rect r="r" b="b" t="t" l="l"/>
              <a:pathLst>
                <a:path h="2393817" w="16628427">
                  <a:moveTo>
                    <a:pt x="0" y="0"/>
                  </a:moveTo>
                  <a:lnTo>
                    <a:pt x="16628427" y="0"/>
                  </a:lnTo>
                  <a:lnTo>
                    <a:pt x="16628427" y="2393817"/>
                  </a:lnTo>
                  <a:lnTo>
                    <a:pt x="0" y="23938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76200"/>
              <a:ext cx="16628427" cy="247001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2797"/>
                </a:lnSpc>
              </a:pPr>
              <a:r>
                <a:rPr lang="en-US" sz="199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Habitat Loss Over Time (2000-2023):</a:t>
              </a: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2000: Habitat loss ~0.12 hectares.</a:t>
              </a: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2007: Loss doubled to ~0.25 hectares.</a:t>
              </a: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2010-2022: Rapid increase, reaching ~0.87 hectares by 2022.</a:t>
              </a: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2023: Further rise to ~1 hectare, marking a 0.13-hectaree increase from 2022.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743651" y="-123825"/>
            <a:ext cx="12800698" cy="983090"/>
            <a:chOff x="0" y="0"/>
            <a:chExt cx="17067597" cy="131078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067597" cy="1310787"/>
            </a:xfrm>
            <a:custGeom>
              <a:avLst/>
              <a:gdLst/>
              <a:ahLst/>
              <a:cxnLst/>
              <a:rect r="r" b="b" t="t" l="l"/>
              <a:pathLst>
                <a:path h="1310787" w="17067597">
                  <a:moveTo>
                    <a:pt x="0" y="0"/>
                  </a:moveTo>
                  <a:lnTo>
                    <a:pt x="17067597" y="0"/>
                  </a:lnTo>
                  <a:lnTo>
                    <a:pt x="17067597" y="1310787"/>
                  </a:lnTo>
                  <a:lnTo>
                    <a:pt x="0" y="13107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38125"/>
              <a:ext cx="17067597" cy="154891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8400"/>
                </a:lnSpc>
              </a:pPr>
              <a:r>
                <a:rPr lang="en-US" b="true" sz="6000" u="sng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RESULTS &amp; DISCUSSION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7473503" y="9524740"/>
            <a:ext cx="466799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785" r="0" b="-78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790631" y="-3420266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46086" y="6399494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905524" y="7105818"/>
            <a:ext cx="12476952" cy="2513509"/>
            <a:chOff x="0" y="0"/>
            <a:chExt cx="16635936" cy="335134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635936" cy="3351345"/>
            </a:xfrm>
            <a:custGeom>
              <a:avLst/>
              <a:gdLst/>
              <a:ahLst/>
              <a:cxnLst/>
              <a:rect r="r" b="b" t="t" l="l"/>
              <a:pathLst>
                <a:path h="3351345" w="16635936">
                  <a:moveTo>
                    <a:pt x="0" y="0"/>
                  </a:moveTo>
                  <a:lnTo>
                    <a:pt x="16635936" y="0"/>
                  </a:lnTo>
                  <a:lnTo>
                    <a:pt x="16635936" y="3351345"/>
                  </a:lnTo>
                  <a:lnTo>
                    <a:pt x="0" y="33513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16635936" cy="342754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2797"/>
                </a:lnSpc>
              </a:pPr>
              <a:r>
                <a:rPr lang="en-US" sz="199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Land-Use Land Cover (LULC) Changes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Forests (44%) dominate the landscape, followed by agriculture (23%), built up areas (11%), waterbodies (9%), swamp vegetation (8%), and bare soil (5%).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Urbanization, agriculture, and bare soil expansion may impact biodiversity, water resources, and ecosystem stability.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72218" y="1153521"/>
            <a:ext cx="7999565" cy="5673281"/>
            <a:chOff x="0" y="0"/>
            <a:chExt cx="10666087" cy="75643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666095" cy="7564374"/>
            </a:xfrm>
            <a:custGeom>
              <a:avLst/>
              <a:gdLst/>
              <a:ahLst/>
              <a:cxnLst/>
              <a:rect r="r" b="b" t="t" l="l"/>
              <a:pathLst>
                <a:path h="7564374" w="10666095">
                  <a:moveTo>
                    <a:pt x="0" y="0"/>
                  </a:moveTo>
                  <a:lnTo>
                    <a:pt x="10666095" y="0"/>
                  </a:lnTo>
                  <a:lnTo>
                    <a:pt x="10666095" y="7564374"/>
                  </a:lnTo>
                  <a:lnTo>
                    <a:pt x="0" y="7564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538" r="0" b="-1538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144000" y="2115749"/>
            <a:ext cx="8915400" cy="4283745"/>
            <a:chOff x="0" y="0"/>
            <a:chExt cx="11887200" cy="571166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887200" cy="5711698"/>
            </a:xfrm>
            <a:custGeom>
              <a:avLst/>
              <a:gdLst/>
              <a:ahLst/>
              <a:cxnLst/>
              <a:rect r="r" b="b" t="t" l="l"/>
              <a:pathLst>
                <a:path h="5711698" w="11887200">
                  <a:moveTo>
                    <a:pt x="0" y="0"/>
                  </a:moveTo>
                  <a:lnTo>
                    <a:pt x="11887200" y="0"/>
                  </a:lnTo>
                  <a:lnTo>
                    <a:pt x="11887200" y="5711698"/>
                  </a:lnTo>
                  <a:lnTo>
                    <a:pt x="0" y="5711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0777" t="0" r="-10777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2743651" y="-123825"/>
            <a:ext cx="12800698" cy="983090"/>
            <a:chOff x="0" y="0"/>
            <a:chExt cx="17067597" cy="131078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7067597" cy="1310787"/>
            </a:xfrm>
            <a:custGeom>
              <a:avLst/>
              <a:gdLst/>
              <a:ahLst/>
              <a:cxnLst/>
              <a:rect r="r" b="b" t="t" l="l"/>
              <a:pathLst>
                <a:path h="1310787" w="17067597">
                  <a:moveTo>
                    <a:pt x="0" y="0"/>
                  </a:moveTo>
                  <a:lnTo>
                    <a:pt x="17067597" y="0"/>
                  </a:lnTo>
                  <a:lnTo>
                    <a:pt x="17067597" y="1310787"/>
                  </a:lnTo>
                  <a:lnTo>
                    <a:pt x="0" y="13107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38125"/>
              <a:ext cx="17067597" cy="154891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8400"/>
                </a:lnSpc>
              </a:pPr>
              <a:r>
                <a:rPr lang="en-US" b="true" sz="6000" u="sng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RESULTS &amp; DISCUSSION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7498856" y="9552652"/>
            <a:ext cx="480268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785" r="0" b="-78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790631" y="-3420266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46086" y="6399494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11764" y="3168600"/>
            <a:ext cx="9716329" cy="4308872"/>
            <a:chOff x="0" y="0"/>
            <a:chExt cx="12955105" cy="57451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955105" cy="5745162"/>
            </a:xfrm>
            <a:custGeom>
              <a:avLst/>
              <a:gdLst/>
              <a:ahLst/>
              <a:cxnLst/>
              <a:rect r="r" b="b" t="t" l="l"/>
              <a:pathLst>
                <a:path h="5745162" w="12955105">
                  <a:moveTo>
                    <a:pt x="0" y="0"/>
                  </a:moveTo>
                  <a:lnTo>
                    <a:pt x="12955105" y="0"/>
                  </a:lnTo>
                  <a:lnTo>
                    <a:pt x="12955105" y="5745162"/>
                  </a:lnTo>
                  <a:lnTo>
                    <a:pt x="0" y="57451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12955105" cy="582136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2797"/>
                </a:lnSpc>
              </a:pPr>
              <a:r>
                <a:rPr lang="en-US" sz="199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Heavy Metal Contamination in Water &amp; Sediment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Brassica juncea effectively accumulates Cd (150 mg/kg) and Pb (200 mg/kg), while Populus is efficient in absorbing Ni (120 mg/kg) and Cr (180 mg/kg), demonstrating strong phytoremediation potential.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Chromium levels in water showed a decline from 2022 to 2023, with peak concentrations dropping from 3–4 mg/L to ~2.5 mg/L.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Severe heavy metal contamination detected in Dhar Devsak, Dhar Lakhang, and Dhar Sonpet, with Pb (4.17– 5.82 mg/L), Cd (0.091–0.139 mg/L), As (0.64–0.78 mg/L), Ni (10.14–14.23 mg/L), and Cr (5.82–8.39 mg/L) posing ecological and health risks.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439400" y="859264"/>
            <a:ext cx="7665720" cy="9237235"/>
            <a:chOff x="0" y="0"/>
            <a:chExt cx="10220960" cy="1231631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220960" cy="12316333"/>
            </a:xfrm>
            <a:custGeom>
              <a:avLst/>
              <a:gdLst/>
              <a:ahLst/>
              <a:cxnLst/>
              <a:rect r="r" b="b" t="t" l="l"/>
              <a:pathLst>
                <a:path h="12316333" w="10220960">
                  <a:moveTo>
                    <a:pt x="0" y="0"/>
                  </a:moveTo>
                  <a:lnTo>
                    <a:pt x="10220960" y="0"/>
                  </a:lnTo>
                  <a:lnTo>
                    <a:pt x="10220960" y="12316333"/>
                  </a:lnTo>
                  <a:lnTo>
                    <a:pt x="0" y="12316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3663" r="0" b="-3663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2743651" y="-123825"/>
            <a:ext cx="12800698" cy="983090"/>
            <a:chOff x="0" y="0"/>
            <a:chExt cx="17067597" cy="131078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067597" cy="1310787"/>
            </a:xfrm>
            <a:custGeom>
              <a:avLst/>
              <a:gdLst/>
              <a:ahLst/>
              <a:cxnLst/>
              <a:rect r="r" b="b" t="t" l="l"/>
              <a:pathLst>
                <a:path h="1310787" w="17067597">
                  <a:moveTo>
                    <a:pt x="0" y="0"/>
                  </a:moveTo>
                  <a:lnTo>
                    <a:pt x="17067597" y="0"/>
                  </a:lnTo>
                  <a:lnTo>
                    <a:pt x="17067597" y="1310787"/>
                  </a:lnTo>
                  <a:lnTo>
                    <a:pt x="0" y="13107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38125"/>
              <a:ext cx="17067597" cy="154891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8400"/>
                </a:lnSpc>
              </a:pPr>
              <a:r>
                <a:rPr lang="en-US" b="true" sz="6000" u="sng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RESULTS &amp; DISCUSSION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7179943" y="9259936"/>
            <a:ext cx="491058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240" y="-25632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785" r="0" b="-78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790631" y="-3420266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46086" y="6399494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279332" y="3284753"/>
            <a:ext cx="10975618" cy="3231654"/>
            <a:chOff x="0" y="0"/>
            <a:chExt cx="14634157" cy="430887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634158" cy="4308872"/>
            </a:xfrm>
            <a:custGeom>
              <a:avLst/>
              <a:gdLst/>
              <a:ahLst/>
              <a:cxnLst/>
              <a:rect r="r" b="b" t="t" l="l"/>
              <a:pathLst>
                <a:path h="4308872" w="14634158">
                  <a:moveTo>
                    <a:pt x="0" y="0"/>
                  </a:moveTo>
                  <a:lnTo>
                    <a:pt x="14634158" y="0"/>
                  </a:lnTo>
                  <a:lnTo>
                    <a:pt x="14634158" y="4308872"/>
                  </a:lnTo>
                  <a:lnTo>
                    <a:pt x="0" y="4308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14634157" cy="438507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This research supports SDG 15 (Life on Land) for ecosystem restoration and SDG 17 (Partnerships for the Goals) by fostering interdisciplinary collaboration.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Pin Valley Monitoring: Use remote sensing to track vegetation and soil health changes.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Ecological Indicators: Assess species diversity and soil quality for conservation.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Comparative Study: Expand research to Keoladeo Ghana National Park and similar sites.</a:t>
              </a:r>
            </a:p>
            <a:p>
              <a:pPr algn="just">
                <a:lnSpc>
                  <a:spcPts val="2797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286343" y="8779234"/>
            <a:ext cx="6583972" cy="1038746"/>
            <a:chOff x="0" y="0"/>
            <a:chExt cx="8778629" cy="138499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778629" cy="1384995"/>
            </a:xfrm>
            <a:custGeom>
              <a:avLst/>
              <a:gdLst/>
              <a:ahLst/>
              <a:cxnLst/>
              <a:rect r="r" b="b" t="t" l="l"/>
              <a:pathLst>
                <a:path h="1384995" w="8778629">
                  <a:moveTo>
                    <a:pt x="0" y="0"/>
                  </a:moveTo>
                  <a:lnTo>
                    <a:pt x="8778629" y="0"/>
                  </a:lnTo>
                  <a:lnTo>
                    <a:pt x="8778629" y="1384995"/>
                  </a:lnTo>
                  <a:lnTo>
                    <a:pt x="0" y="138499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8778629" cy="141357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2656"/>
                </a:lnSpc>
              </a:pPr>
              <a:r>
                <a:rPr lang="en-US" sz="2400" b="true">
                  <a:solidFill>
                    <a:srgbClr val="0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Email id</a:t>
              </a:r>
            </a:p>
            <a:p>
              <a:pPr algn="ctr">
                <a:lnSpc>
                  <a:spcPts val="2656"/>
                </a:lnSpc>
              </a:pPr>
            </a:p>
            <a:p>
              <a:pPr algn="ctr">
                <a:lnSpc>
                  <a:spcPts val="2656"/>
                </a:lnSpc>
              </a:pPr>
              <a:r>
                <a:rPr lang="en-US" b="true" sz="2400" u="sng">
                  <a:solidFill>
                    <a:srgbClr val="C000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deepikasharma05081992@gmail.com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5049839" y="3920170"/>
            <a:ext cx="2202638" cy="1960820"/>
            <a:chOff x="0" y="0"/>
            <a:chExt cx="2936851" cy="261442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936875" cy="2614422"/>
            </a:xfrm>
            <a:custGeom>
              <a:avLst/>
              <a:gdLst/>
              <a:ahLst/>
              <a:cxnLst/>
              <a:rect r="r" b="b" t="t" l="l"/>
              <a:pathLst>
                <a:path h="2614422" w="2936875">
                  <a:moveTo>
                    <a:pt x="0" y="0"/>
                  </a:moveTo>
                  <a:lnTo>
                    <a:pt x="2936875" y="0"/>
                  </a:lnTo>
                  <a:lnTo>
                    <a:pt x="2936875" y="2614422"/>
                  </a:lnTo>
                  <a:lnTo>
                    <a:pt x="0" y="2614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6166" r="0" b="-6166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243969" y="3920170"/>
            <a:ext cx="2202637" cy="1960820"/>
            <a:chOff x="0" y="0"/>
            <a:chExt cx="2936849" cy="261442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936875" cy="2614422"/>
            </a:xfrm>
            <a:custGeom>
              <a:avLst/>
              <a:gdLst/>
              <a:ahLst/>
              <a:cxnLst/>
              <a:rect r="r" b="b" t="t" l="l"/>
              <a:pathLst>
                <a:path h="2614422" w="2936875">
                  <a:moveTo>
                    <a:pt x="0" y="0"/>
                  </a:moveTo>
                  <a:lnTo>
                    <a:pt x="2936875" y="0"/>
                  </a:lnTo>
                  <a:lnTo>
                    <a:pt x="2936875" y="2614422"/>
                  </a:lnTo>
                  <a:lnTo>
                    <a:pt x="0" y="2614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6166" r="0" b="-6166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2743651" y="1579408"/>
            <a:ext cx="12800698" cy="1112520"/>
            <a:chOff x="0" y="0"/>
            <a:chExt cx="17067597" cy="148336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7067597" cy="1483360"/>
            </a:xfrm>
            <a:custGeom>
              <a:avLst/>
              <a:gdLst/>
              <a:ahLst/>
              <a:cxnLst/>
              <a:rect r="r" b="b" t="t" l="l"/>
              <a:pathLst>
                <a:path h="1483360" w="17067597">
                  <a:moveTo>
                    <a:pt x="0" y="0"/>
                  </a:moveTo>
                  <a:lnTo>
                    <a:pt x="17067597" y="0"/>
                  </a:lnTo>
                  <a:lnTo>
                    <a:pt x="17067597" y="1483360"/>
                  </a:lnTo>
                  <a:lnTo>
                    <a:pt x="0" y="14833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238125"/>
              <a:ext cx="17067597" cy="172148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8400"/>
                </a:lnSpc>
              </a:pPr>
              <a:r>
                <a:rPr lang="en-US" b="true" sz="6000" u="sng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FUTURE RESEARCH DIRECTIONS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793575" y="6668376"/>
            <a:ext cx="1990818" cy="2388041"/>
            <a:chOff x="0" y="0"/>
            <a:chExt cx="2654424" cy="318405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654427" cy="3184017"/>
            </a:xfrm>
            <a:custGeom>
              <a:avLst/>
              <a:gdLst/>
              <a:ahLst/>
              <a:cxnLst/>
              <a:rect r="r" b="b" t="t" l="l"/>
              <a:pathLst>
                <a:path h="3184017" w="2654427">
                  <a:moveTo>
                    <a:pt x="0" y="0"/>
                  </a:moveTo>
                  <a:lnTo>
                    <a:pt x="2654427" y="0"/>
                  </a:lnTo>
                  <a:lnTo>
                    <a:pt x="2654427" y="3184017"/>
                  </a:lnTo>
                  <a:lnTo>
                    <a:pt x="0" y="3184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227" t="0" r="-8226" b="-1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243969" y="9208386"/>
            <a:ext cx="5090031" cy="735714"/>
            <a:chOff x="0" y="0"/>
            <a:chExt cx="6786708" cy="980952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786708" cy="980952"/>
            </a:xfrm>
            <a:custGeom>
              <a:avLst/>
              <a:gdLst/>
              <a:ahLst/>
              <a:cxnLst/>
              <a:rect r="r" b="b" t="t" l="l"/>
              <a:pathLst>
                <a:path h="980952" w="6786708">
                  <a:moveTo>
                    <a:pt x="0" y="0"/>
                  </a:moveTo>
                  <a:lnTo>
                    <a:pt x="6786708" y="0"/>
                  </a:lnTo>
                  <a:lnTo>
                    <a:pt x="6786708" y="980952"/>
                  </a:lnTo>
                  <a:lnTo>
                    <a:pt x="0" y="9809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85725"/>
              <a:ext cx="6786708" cy="106667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2995"/>
                </a:lnSpc>
              </a:pPr>
              <a:r>
                <a:rPr lang="en-US" sz="2139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 Department of Botany, Himachal Pradesh University (HPU), Shimla, India 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7924800" y="0"/>
            <a:ext cx="2438400" cy="1714500"/>
            <a:chOff x="0" y="0"/>
            <a:chExt cx="3251200" cy="22860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251200" cy="2286000"/>
            </a:xfrm>
            <a:custGeom>
              <a:avLst/>
              <a:gdLst/>
              <a:ahLst/>
              <a:cxnLst/>
              <a:rect r="r" b="b" t="t" l="l"/>
              <a:pathLst>
                <a:path h="2286000" w="3251200">
                  <a:moveTo>
                    <a:pt x="0" y="0"/>
                  </a:moveTo>
                  <a:lnTo>
                    <a:pt x="3251200" y="0"/>
                  </a:lnTo>
                  <a:lnTo>
                    <a:pt x="32512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793" r="0" b="-793"/>
              </a:stretch>
            </a:blipFill>
          </p:spPr>
        </p:sp>
      </p:grpSp>
      <p:pic>
        <p:nvPicPr>
          <p:cNvPr name="Picture 26" id="26" descr="https://lh4.googleusercontent.com/YNv9yF1K5UKgwJDvXOznmJff9nf3kt_9fDgZs4HIFA032EeMPUlugS2C1uWEf6ujYLYvQWqmVrqFW2HTNBRcWMotZDVvScqW7uxFQ-omHt6X9lholJPn71mQoA4Z7JSXlz0Ajkw_Ikg">
            <a:hlinkClick action="ppaction://media"/>
          </p:cNvPr>
          <p:cNvPicPr>
            <a:picLocks noChangeAspect="true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rcRect l="0" t="0" r="9386" b="0"/>
          <a:stretch>
            <a:fillRect/>
          </a:stretch>
        </p:blipFill>
        <p:spPr>
          <a:xfrm flipH="false" flipV="false" rot="0">
            <a:off x="14645652" y="6035836"/>
            <a:ext cx="3011011" cy="4096318"/>
          </a:xfrm>
          <a:prstGeom prst="rect">
            <a:avLst/>
          </a:prstGeom>
        </p:spPr>
      </p:pic>
      <p:sp>
        <p:nvSpPr>
          <p:cNvPr name="TextBox 27" id="27"/>
          <p:cNvSpPr txBox="true"/>
          <p:nvPr/>
        </p:nvSpPr>
        <p:spPr>
          <a:xfrm rot="0">
            <a:off x="17716094" y="9551764"/>
            <a:ext cx="484956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15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stretch>
                <a:fillRect l="0" t="-9222" r="0" b="-922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790631" y="-3420266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46086" y="6399494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743651" y="-123825"/>
            <a:ext cx="12800698" cy="1112520"/>
            <a:chOff x="0" y="0"/>
            <a:chExt cx="17067597" cy="14833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067597" cy="1483360"/>
            </a:xfrm>
            <a:custGeom>
              <a:avLst/>
              <a:gdLst/>
              <a:ahLst/>
              <a:cxnLst/>
              <a:rect r="r" b="b" t="t" l="l"/>
              <a:pathLst>
                <a:path h="1483360" w="17067597">
                  <a:moveTo>
                    <a:pt x="0" y="0"/>
                  </a:moveTo>
                  <a:lnTo>
                    <a:pt x="17067597" y="0"/>
                  </a:lnTo>
                  <a:lnTo>
                    <a:pt x="17067597" y="1483360"/>
                  </a:lnTo>
                  <a:lnTo>
                    <a:pt x="0" y="14833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38125"/>
              <a:ext cx="17067597" cy="172148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8400"/>
                </a:lnSpc>
              </a:pPr>
              <a:r>
                <a:rPr lang="en-US" b="true" sz="6000" u="sng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Index &amp; Outline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098335" y="1986728"/>
            <a:ext cx="10091329" cy="6313543"/>
            <a:chOff x="0" y="0"/>
            <a:chExt cx="13455105" cy="841805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455106" cy="8418057"/>
            </a:xfrm>
            <a:custGeom>
              <a:avLst/>
              <a:gdLst/>
              <a:ahLst/>
              <a:cxnLst/>
              <a:rect r="r" b="b" t="t" l="l"/>
              <a:pathLst>
                <a:path h="8418057" w="13455106">
                  <a:moveTo>
                    <a:pt x="0" y="0"/>
                  </a:moveTo>
                  <a:lnTo>
                    <a:pt x="13455106" y="0"/>
                  </a:lnTo>
                  <a:lnTo>
                    <a:pt x="13455106" y="8418057"/>
                  </a:lnTo>
                  <a:lnTo>
                    <a:pt x="0" y="84180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42875"/>
              <a:ext cx="13455105" cy="856093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4968"/>
                </a:lnSpc>
              </a:pPr>
              <a:r>
                <a:rPr lang="en-US" sz="3548" i="true">
                  <a:solidFill>
                    <a:srgbClr val="002B58"/>
                  </a:solidFill>
                  <a:latin typeface="Arial Italics"/>
                  <a:ea typeface="Arial Italics"/>
                  <a:cs typeface="Arial Italics"/>
                  <a:sym typeface="Arial Italics"/>
                </a:rPr>
                <a:t>➣ INTRODUCTION</a:t>
              </a:r>
            </a:p>
            <a:p>
              <a:pPr algn="just">
                <a:lnSpc>
                  <a:spcPts val="4968"/>
                </a:lnSpc>
              </a:pPr>
            </a:p>
            <a:p>
              <a:pPr algn="just">
                <a:lnSpc>
                  <a:spcPts val="4969"/>
                </a:lnSpc>
              </a:pPr>
              <a:r>
                <a:rPr lang="en-US" sz="3548" i="true">
                  <a:solidFill>
                    <a:srgbClr val="002B58"/>
                  </a:solidFill>
                  <a:latin typeface="Arial Italics"/>
                  <a:ea typeface="Arial Italics"/>
                  <a:cs typeface="Arial Italics"/>
                  <a:sym typeface="Arial Italics"/>
                </a:rPr>
                <a:t>➣STUDY AREA &amp; DESCRIPTION</a:t>
              </a:r>
            </a:p>
            <a:p>
              <a:pPr algn="just">
                <a:lnSpc>
                  <a:spcPts val="4968"/>
                </a:lnSpc>
              </a:pPr>
            </a:p>
            <a:p>
              <a:pPr algn="just">
                <a:lnSpc>
                  <a:spcPts val="4968"/>
                </a:lnSpc>
              </a:pPr>
              <a:r>
                <a:rPr lang="en-US" sz="3548" i="true">
                  <a:solidFill>
                    <a:srgbClr val="002B58"/>
                  </a:solidFill>
                  <a:latin typeface="Arial Italics"/>
                  <a:ea typeface="Arial Italics"/>
                  <a:cs typeface="Arial Italics"/>
                  <a:sym typeface="Arial Italics"/>
                </a:rPr>
                <a:t>➣METHODOLOGY &amp; WORKFLOW</a:t>
              </a:r>
            </a:p>
            <a:p>
              <a:pPr algn="just">
                <a:lnSpc>
                  <a:spcPts val="4968"/>
                </a:lnSpc>
              </a:pPr>
            </a:p>
            <a:p>
              <a:pPr algn="just">
                <a:lnSpc>
                  <a:spcPts val="4968"/>
                </a:lnSpc>
              </a:pPr>
              <a:r>
                <a:rPr lang="en-US" sz="3548" i="true">
                  <a:solidFill>
                    <a:srgbClr val="002B58"/>
                  </a:solidFill>
                  <a:latin typeface="Arial Italics"/>
                  <a:ea typeface="Arial Italics"/>
                  <a:cs typeface="Arial Italics"/>
                  <a:sym typeface="Arial Italics"/>
                </a:rPr>
                <a:t>➣RESULTS &amp; DISCUSSION</a:t>
              </a:r>
            </a:p>
            <a:p>
              <a:pPr algn="just">
                <a:lnSpc>
                  <a:spcPts val="4968"/>
                </a:lnSpc>
              </a:pPr>
            </a:p>
            <a:p>
              <a:pPr algn="just">
                <a:lnSpc>
                  <a:spcPts val="4968"/>
                </a:lnSpc>
              </a:pPr>
              <a:r>
                <a:rPr lang="en-US" sz="3548" i="true">
                  <a:solidFill>
                    <a:srgbClr val="002B58"/>
                  </a:solidFill>
                  <a:latin typeface="Arial Italics"/>
                  <a:ea typeface="Arial Italics"/>
                  <a:cs typeface="Arial Italics"/>
                  <a:sym typeface="Arial Italics"/>
                </a:rPr>
                <a:t>➣FUTURE RESEARCH DIRECTIONS</a:t>
              </a:r>
            </a:p>
            <a:p>
              <a:pPr algn="just">
                <a:lnSpc>
                  <a:spcPts val="4968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7939387" y="9596997"/>
            <a:ext cx="22986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785" r="0" b="-78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790631" y="-3420266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46086" y="6399494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8285481" y="3070020"/>
            <a:ext cx="1992258" cy="2394451"/>
            <a:chOff x="0" y="0"/>
            <a:chExt cx="2656344" cy="319260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56332" cy="3192653"/>
            </a:xfrm>
            <a:custGeom>
              <a:avLst/>
              <a:gdLst/>
              <a:ahLst/>
              <a:cxnLst/>
              <a:rect r="r" b="b" t="t" l="l"/>
              <a:pathLst>
                <a:path h="3192653" w="2656332">
                  <a:moveTo>
                    <a:pt x="0" y="0"/>
                  </a:moveTo>
                  <a:lnTo>
                    <a:pt x="2656332" y="0"/>
                  </a:lnTo>
                  <a:lnTo>
                    <a:pt x="2656332" y="3192653"/>
                  </a:lnTo>
                  <a:lnTo>
                    <a:pt x="0" y="3192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1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4551089" y="3175755"/>
            <a:ext cx="1987918" cy="2373010"/>
            <a:chOff x="0" y="0"/>
            <a:chExt cx="2650557" cy="316401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650617" cy="3163951"/>
            </a:xfrm>
            <a:custGeom>
              <a:avLst/>
              <a:gdLst/>
              <a:ahLst/>
              <a:cxnLst/>
              <a:rect r="r" b="b" t="t" l="l"/>
              <a:pathLst>
                <a:path h="3163951" w="2650617">
                  <a:moveTo>
                    <a:pt x="0" y="0"/>
                  </a:moveTo>
                  <a:lnTo>
                    <a:pt x="2650617" y="0"/>
                  </a:lnTo>
                  <a:lnTo>
                    <a:pt x="2650617" y="3163951"/>
                  </a:lnTo>
                  <a:lnTo>
                    <a:pt x="0" y="3163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0632" t="0" r="-10630" b="-1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781771" y="3160724"/>
            <a:ext cx="1990818" cy="2388041"/>
            <a:chOff x="0" y="0"/>
            <a:chExt cx="2654424" cy="318405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654427" cy="3184017"/>
            </a:xfrm>
            <a:custGeom>
              <a:avLst/>
              <a:gdLst/>
              <a:ahLst/>
              <a:cxnLst/>
              <a:rect r="r" b="b" t="t" l="l"/>
              <a:pathLst>
                <a:path h="3184017" w="2654427">
                  <a:moveTo>
                    <a:pt x="0" y="0"/>
                  </a:moveTo>
                  <a:lnTo>
                    <a:pt x="2654427" y="0"/>
                  </a:lnTo>
                  <a:lnTo>
                    <a:pt x="2654427" y="3184017"/>
                  </a:lnTo>
                  <a:lnTo>
                    <a:pt x="0" y="3184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227" t="0" r="-8226" b="-1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180931" y="5720017"/>
            <a:ext cx="6201358" cy="735779"/>
            <a:chOff x="0" y="0"/>
            <a:chExt cx="8268477" cy="98103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268477" cy="981039"/>
            </a:xfrm>
            <a:custGeom>
              <a:avLst/>
              <a:gdLst/>
              <a:ahLst/>
              <a:cxnLst/>
              <a:rect r="r" b="b" t="t" l="l"/>
              <a:pathLst>
                <a:path h="981039" w="8268477">
                  <a:moveTo>
                    <a:pt x="0" y="0"/>
                  </a:moveTo>
                  <a:lnTo>
                    <a:pt x="8268477" y="0"/>
                  </a:lnTo>
                  <a:lnTo>
                    <a:pt x="8268477" y="981039"/>
                  </a:lnTo>
                  <a:lnTo>
                    <a:pt x="0" y="9810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85725"/>
              <a:ext cx="8268477" cy="106676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2999"/>
                </a:lnSpc>
              </a:pPr>
              <a:r>
                <a:rPr lang="en-US" sz="2142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School of Interdisciplinary Research (SIRe), Indian Institute of Technology Delhi, IIT Delhi, India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220361" y="5720017"/>
            <a:ext cx="5113639" cy="1154162"/>
            <a:chOff x="0" y="0"/>
            <a:chExt cx="6818185" cy="153888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818185" cy="1538883"/>
            </a:xfrm>
            <a:custGeom>
              <a:avLst/>
              <a:gdLst/>
              <a:ahLst/>
              <a:cxnLst/>
              <a:rect r="r" b="b" t="t" l="l"/>
              <a:pathLst>
                <a:path h="1538883" w="6818185">
                  <a:moveTo>
                    <a:pt x="0" y="0"/>
                  </a:moveTo>
                  <a:lnTo>
                    <a:pt x="6818185" y="0"/>
                  </a:lnTo>
                  <a:lnTo>
                    <a:pt x="6818185" y="1538883"/>
                  </a:lnTo>
                  <a:lnTo>
                    <a:pt x="0" y="15388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85725"/>
              <a:ext cx="6818185" cy="162460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2995"/>
                </a:lnSpc>
              </a:pPr>
              <a:r>
                <a:rPr lang="en-US" sz="2139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 Department of Botany, Himachal Pradesh University (HPU), Shimla, India </a:t>
              </a:r>
            </a:p>
            <a:p>
              <a:pPr algn="ctr">
                <a:lnSpc>
                  <a:spcPts val="2995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802096" y="5720017"/>
            <a:ext cx="5485904" cy="735779"/>
            <a:chOff x="0" y="0"/>
            <a:chExt cx="7314539" cy="98103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314539" cy="981039"/>
            </a:xfrm>
            <a:custGeom>
              <a:avLst/>
              <a:gdLst/>
              <a:ahLst/>
              <a:cxnLst/>
              <a:rect r="r" b="b" t="t" l="l"/>
              <a:pathLst>
                <a:path h="981039" w="7314539">
                  <a:moveTo>
                    <a:pt x="0" y="0"/>
                  </a:moveTo>
                  <a:lnTo>
                    <a:pt x="7314539" y="0"/>
                  </a:lnTo>
                  <a:lnTo>
                    <a:pt x="7314539" y="981039"/>
                  </a:lnTo>
                  <a:lnTo>
                    <a:pt x="0" y="9810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85725"/>
              <a:ext cx="7314539" cy="106676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2999"/>
                </a:lnSpc>
              </a:pPr>
              <a:r>
                <a:rPr lang="en-US" sz="2142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Department of Botany, Sardar Patel University, Mandi, Himachal Pradesh, India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2743651" y="-123825"/>
            <a:ext cx="12800698" cy="983090"/>
            <a:chOff x="0" y="0"/>
            <a:chExt cx="17067597" cy="131078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7067597" cy="1310787"/>
            </a:xfrm>
            <a:custGeom>
              <a:avLst/>
              <a:gdLst/>
              <a:ahLst/>
              <a:cxnLst/>
              <a:rect r="r" b="b" t="t" l="l"/>
              <a:pathLst>
                <a:path h="1310787" w="17067597">
                  <a:moveTo>
                    <a:pt x="0" y="0"/>
                  </a:moveTo>
                  <a:lnTo>
                    <a:pt x="17067597" y="0"/>
                  </a:lnTo>
                  <a:lnTo>
                    <a:pt x="17067597" y="1310787"/>
                  </a:lnTo>
                  <a:lnTo>
                    <a:pt x="0" y="13107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238125"/>
              <a:ext cx="17067597" cy="154891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8400"/>
                </a:lnSpc>
              </a:pPr>
              <a:r>
                <a:rPr lang="en-US" b="true" sz="6000" u="sng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TEAM MEMBERS</a:t>
              </a: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17915808" y="9528600"/>
            <a:ext cx="250478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stretch>
                <a:fillRect l="0" t="-9313" r="0" b="-931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790631" y="-3420266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46086" y="6399494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105024" y="1377291"/>
            <a:ext cx="14077951" cy="8525193"/>
            <a:chOff x="0" y="0"/>
            <a:chExt cx="18770601" cy="1136692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770602" cy="11366924"/>
            </a:xfrm>
            <a:custGeom>
              <a:avLst/>
              <a:gdLst/>
              <a:ahLst/>
              <a:cxnLst/>
              <a:rect r="r" b="b" t="t" l="l"/>
              <a:pathLst>
                <a:path h="11366924" w="18770602">
                  <a:moveTo>
                    <a:pt x="0" y="0"/>
                  </a:moveTo>
                  <a:lnTo>
                    <a:pt x="18770602" y="0"/>
                  </a:lnTo>
                  <a:lnTo>
                    <a:pt x="18770602" y="11366924"/>
                  </a:lnTo>
                  <a:lnTo>
                    <a:pt x="0" y="113669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04775"/>
              <a:ext cx="18770601" cy="11471699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3569"/>
                </a:lnSpc>
              </a:pPr>
              <a:r>
                <a:rPr lang="en-US" sz="254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➣ Pin Valley National Park is a fragile Himalayan ecosystem facing ecological threats due to</a:t>
              </a:r>
            </a:p>
            <a:p>
              <a:pPr algn="just">
                <a:lnSpc>
                  <a:spcPts val="3569"/>
                </a:lnSpc>
              </a:pPr>
              <a:r>
                <a:rPr lang="en-US" sz="254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anthropogenic pressure and climate change.</a:t>
              </a:r>
            </a:p>
            <a:p>
              <a:pPr algn="just">
                <a:lnSpc>
                  <a:spcPts val="3569"/>
                </a:lnSpc>
              </a:pPr>
            </a:p>
            <a:p>
              <a:pPr algn="just">
                <a:lnSpc>
                  <a:spcPts val="3569"/>
                </a:lnSpc>
              </a:pPr>
              <a:r>
                <a:rPr lang="en-US" sz="254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➣ Heavy metal contamination and environmental degradation necessitate urgent restoration strategies.</a:t>
              </a:r>
            </a:p>
            <a:p>
              <a:pPr algn="just">
                <a:lnSpc>
                  <a:spcPts val="3569"/>
                </a:lnSpc>
              </a:pPr>
            </a:p>
            <a:p>
              <a:pPr algn="just">
                <a:lnSpc>
                  <a:spcPts val="3569"/>
                </a:lnSpc>
              </a:pPr>
              <a:r>
                <a:rPr lang="en-US" sz="254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➣ Phytoremediation and remote sensing offer a sustainable, non-invasive approach for</a:t>
              </a:r>
            </a:p>
            <a:p>
              <a:pPr algn="just">
                <a:lnSpc>
                  <a:spcPts val="3569"/>
                </a:lnSpc>
              </a:pPr>
              <a:r>
                <a:rPr lang="en-US" sz="254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monitoring and restoring ecosystems.</a:t>
              </a:r>
            </a:p>
            <a:p>
              <a:pPr algn="just">
                <a:lnSpc>
                  <a:spcPts val="3569"/>
                </a:lnSpc>
              </a:pPr>
            </a:p>
            <a:p>
              <a:pPr algn="just">
                <a:lnSpc>
                  <a:spcPts val="3569"/>
                </a:lnSpc>
              </a:pPr>
              <a:r>
                <a:rPr lang="en-US" sz="254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➣ Brassica juncea (Indian mustard) excels in phytoextraction for contamination remediation.</a:t>
              </a:r>
            </a:p>
            <a:p>
              <a:pPr algn="just">
                <a:lnSpc>
                  <a:spcPts val="3569"/>
                </a:lnSpc>
              </a:pPr>
            </a:p>
            <a:p>
              <a:pPr algn="just">
                <a:lnSpc>
                  <a:spcPts val="3569"/>
                </a:lnSpc>
              </a:pPr>
              <a:r>
                <a:rPr lang="en-US" sz="254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➣ Populus species are effective in phytostabilization, mitigating heavy metal pollution.</a:t>
              </a:r>
            </a:p>
            <a:p>
              <a:pPr algn="just">
                <a:lnSpc>
                  <a:spcPts val="3569"/>
                </a:lnSpc>
              </a:pPr>
            </a:p>
            <a:p>
              <a:pPr algn="just">
                <a:lnSpc>
                  <a:spcPts val="3569"/>
                </a:lnSpc>
              </a:pPr>
              <a:r>
                <a:rPr lang="en-US" sz="254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➣ This study explores how phytoremediation techniques, combined with satellite-based remote sensing,</a:t>
              </a:r>
            </a:p>
            <a:p>
              <a:pPr algn="just">
                <a:lnSpc>
                  <a:spcPts val="3569"/>
                </a:lnSpc>
              </a:pPr>
              <a:r>
                <a:rPr lang="en-US" sz="254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can assess and restore contaminated regions within the Pin Valley National Park, Himalayas, India.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2743651" y="-123825"/>
            <a:ext cx="12800698" cy="1112520"/>
            <a:chOff x="0" y="0"/>
            <a:chExt cx="17067597" cy="148336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7067597" cy="1483360"/>
            </a:xfrm>
            <a:custGeom>
              <a:avLst/>
              <a:gdLst/>
              <a:ahLst/>
              <a:cxnLst/>
              <a:rect r="r" b="b" t="t" l="l"/>
              <a:pathLst>
                <a:path h="1483360" w="17067597">
                  <a:moveTo>
                    <a:pt x="0" y="0"/>
                  </a:moveTo>
                  <a:lnTo>
                    <a:pt x="17067597" y="0"/>
                  </a:lnTo>
                  <a:lnTo>
                    <a:pt x="17067597" y="1483360"/>
                  </a:lnTo>
                  <a:lnTo>
                    <a:pt x="0" y="14833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38125"/>
              <a:ext cx="17067597" cy="172148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8400"/>
                </a:lnSpc>
              </a:pPr>
              <a:r>
                <a:rPr lang="en-US" b="true" sz="6000" u="sng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INTRODUCTION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7898393" y="9578951"/>
            <a:ext cx="261268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785" r="0" b="-78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790631" y="-3420266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46086" y="6399494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9251721" y="2019300"/>
            <a:ext cx="8945886" cy="5277458"/>
            <a:chOff x="0" y="0"/>
            <a:chExt cx="13789835" cy="813505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789836" cy="8135070"/>
            </a:xfrm>
            <a:custGeom>
              <a:avLst/>
              <a:gdLst/>
              <a:ahLst/>
              <a:cxnLst/>
              <a:rect r="r" b="b" t="t" l="l"/>
              <a:pathLst>
                <a:path h="8135070" w="13789836">
                  <a:moveTo>
                    <a:pt x="0" y="0"/>
                  </a:moveTo>
                  <a:lnTo>
                    <a:pt x="13789836" y="0"/>
                  </a:lnTo>
                  <a:lnTo>
                    <a:pt x="13789836" y="8135070"/>
                  </a:lnTo>
                  <a:lnTo>
                    <a:pt x="0" y="8135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10" t="0" r="-309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304800" y="2019300"/>
            <a:ext cx="8763000" cy="8040663"/>
            <a:chOff x="0" y="0"/>
            <a:chExt cx="11684000" cy="1072088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684000" cy="10720884"/>
            </a:xfrm>
            <a:custGeom>
              <a:avLst/>
              <a:gdLst/>
              <a:ahLst/>
              <a:cxnLst/>
              <a:rect r="r" b="b" t="t" l="l"/>
              <a:pathLst>
                <a:path h="10720884" w="11684000">
                  <a:moveTo>
                    <a:pt x="0" y="0"/>
                  </a:moveTo>
                  <a:lnTo>
                    <a:pt x="11684000" y="0"/>
                  </a:lnTo>
                  <a:lnTo>
                    <a:pt x="11684000" y="10720884"/>
                  </a:lnTo>
                  <a:lnTo>
                    <a:pt x="0" y="107208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11684000" cy="10806609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3288"/>
                </a:lnSpc>
              </a:pPr>
              <a:r>
                <a:rPr lang="en-US" sz="2349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Study Area:</a:t>
              </a:r>
              <a:r>
                <a:rPr lang="en-US" sz="2349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 Pin Valley National Park, Himachal Pradesh, Spiti Valley, Himalayas, India.</a:t>
              </a:r>
            </a:p>
            <a:p>
              <a:pPr algn="just">
                <a:lnSpc>
                  <a:spcPts val="3288"/>
                </a:lnSpc>
              </a:pPr>
              <a:r>
                <a:rPr lang="en-US" sz="2349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Cold desert ecosystem with extreme temperatures (-20°C in winter to 20°C in summer).</a:t>
              </a:r>
            </a:p>
            <a:p>
              <a:pPr algn="just">
                <a:lnSpc>
                  <a:spcPts val="3288"/>
                </a:lnSpc>
              </a:pPr>
              <a:r>
                <a:rPr lang="en-US" sz="2349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Low annual precipitation (~200 mm).</a:t>
              </a:r>
            </a:p>
            <a:p>
              <a:pPr algn="just">
                <a:lnSpc>
                  <a:spcPts val="3288"/>
                </a:lnSpc>
              </a:pPr>
              <a:r>
                <a:rPr lang="en-US" sz="2349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Covers 675 km², with elevations ranging from 3,200 m to 6,000 m.</a:t>
              </a:r>
            </a:p>
            <a:p>
              <a:pPr algn="just">
                <a:lnSpc>
                  <a:spcPts val="3288"/>
                </a:lnSpc>
              </a:pPr>
              <a:r>
                <a:rPr lang="en-US" sz="2349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Diverse habitats: Alpine steppe and scrub.</a:t>
              </a:r>
            </a:p>
            <a:p>
              <a:pPr algn="just">
                <a:lnSpc>
                  <a:spcPts val="3288"/>
                </a:lnSpc>
              </a:pPr>
              <a:r>
                <a:rPr lang="en-US" sz="2349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Flora: Over 100 species of flowering plants.</a:t>
              </a:r>
            </a:p>
            <a:p>
              <a:pPr algn="just">
                <a:lnSpc>
                  <a:spcPts val="3288"/>
                </a:lnSpc>
              </a:pPr>
              <a:r>
                <a:rPr lang="en-US" sz="2349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Fauna: ~30 species of mammals (Snow Leopard, Himalayan Ibex) &amp; 150+ bird species.</a:t>
              </a:r>
            </a:p>
            <a:p>
              <a:pPr algn="just">
                <a:lnSpc>
                  <a:spcPts val="3288"/>
                </a:lnSpc>
              </a:pPr>
            </a:p>
            <a:p>
              <a:pPr algn="just">
                <a:lnSpc>
                  <a:spcPts val="3288"/>
                </a:lnSpc>
              </a:pPr>
              <a:r>
                <a:rPr lang="en-US" sz="2349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Research Significance</a:t>
              </a:r>
            </a:p>
            <a:p>
              <a:pPr algn="just">
                <a:lnSpc>
                  <a:spcPts val="3288"/>
                </a:lnSpc>
              </a:pPr>
              <a:r>
                <a:rPr lang="en-US" sz="2349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Climate Change Studies: Adaptation strategies in extreme conditions.</a:t>
              </a:r>
            </a:p>
            <a:p>
              <a:pPr algn="just">
                <a:lnSpc>
                  <a:spcPts val="3288"/>
                </a:lnSpc>
              </a:pPr>
              <a:r>
                <a:rPr lang="en-US" sz="2349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Heavy Metal Contamination: High lead, cadmium, and arsenic levels in specific zones.</a:t>
              </a:r>
            </a:p>
            <a:p>
              <a:pPr algn="just">
                <a:lnSpc>
                  <a:spcPts val="3288"/>
                </a:lnSpc>
              </a:pPr>
              <a:r>
                <a:rPr lang="en-US" sz="2349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➣Phytoremediation Focus: Evaluating Brassica juncea &amp; Populus for remediation.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743651" y="-123825"/>
            <a:ext cx="12800698" cy="1102937"/>
            <a:chOff x="0" y="0"/>
            <a:chExt cx="17067597" cy="147058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067597" cy="1470582"/>
            </a:xfrm>
            <a:custGeom>
              <a:avLst/>
              <a:gdLst/>
              <a:ahLst/>
              <a:cxnLst/>
              <a:rect r="r" b="b" t="t" l="l"/>
              <a:pathLst>
                <a:path h="1470582" w="17067597">
                  <a:moveTo>
                    <a:pt x="0" y="0"/>
                  </a:moveTo>
                  <a:lnTo>
                    <a:pt x="17067597" y="0"/>
                  </a:lnTo>
                  <a:lnTo>
                    <a:pt x="17067597" y="1470582"/>
                  </a:lnTo>
                  <a:lnTo>
                    <a:pt x="0" y="14705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28600"/>
              <a:ext cx="17067597" cy="169918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8398"/>
                </a:lnSpc>
              </a:pPr>
              <a:r>
                <a:rPr lang="en-US" b="true" sz="5998" u="sng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STUDY AREA &amp; DESCRIPTION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7821855" y="9526107"/>
            <a:ext cx="255166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5</a:t>
            </a: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785" r="0" b="-78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790631" y="-3420266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46086" y="6399494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8001000" y="2984394"/>
            <a:ext cx="10287000" cy="6123546"/>
            <a:chOff x="0" y="0"/>
            <a:chExt cx="13716000" cy="81647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716000" cy="8164703"/>
            </a:xfrm>
            <a:custGeom>
              <a:avLst/>
              <a:gdLst/>
              <a:ahLst/>
              <a:cxnLst/>
              <a:rect r="r" b="b" t="t" l="l"/>
              <a:pathLst>
                <a:path h="8164703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8164703"/>
                  </a:lnTo>
                  <a:lnTo>
                    <a:pt x="0" y="8164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86" t="0" r="-1186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381000" y="5228835"/>
            <a:ext cx="7887956" cy="5027017"/>
            <a:chOff x="0" y="0"/>
            <a:chExt cx="10517275" cy="670268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517274" cy="6702689"/>
            </a:xfrm>
            <a:custGeom>
              <a:avLst/>
              <a:gdLst/>
              <a:ahLst/>
              <a:cxnLst/>
              <a:rect r="r" b="b" t="t" l="l"/>
              <a:pathLst>
                <a:path h="6702689" w="10517274">
                  <a:moveTo>
                    <a:pt x="0" y="0"/>
                  </a:moveTo>
                  <a:lnTo>
                    <a:pt x="10517274" y="0"/>
                  </a:lnTo>
                  <a:lnTo>
                    <a:pt x="10517274" y="6702689"/>
                  </a:lnTo>
                  <a:lnTo>
                    <a:pt x="0" y="67026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10517275" cy="678841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2800"/>
                </a:lnSpc>
              </a:pP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</a:t>
              </a:r>
              <a:r>
                <a:rPr lang="en-US" sz="2000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Heavy Metal Contamination Mapping </a:t>
              </a:r>
              <a:r>
                <a:rPr lang="en-US" sz="20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→ Spatial analysis correlating NDVI, LST, and heavy metal indices to identify pollution hotspots.</a:t>
              </a:r>
            </a:p>
            <a:p>
              <a:pPr algn="just">
                <a:lnSpc>
                  <a:spcPts val="2800"/>
                </a:lnSpc>
              </a:pPr>
            </a:p>
            <a:p>
              <a:pPr algn="just">
                <a:lnSpc>
                  <a:spcPts val="2800"/>
                </a:lnSpc>
              </a:pPr>
              <a:r>
                <a:rPr lang="en-US" sz="2000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➣ Land Use &amp; Land Cover (LULC) Classification</a:t>
              </a:r>
            </a:p>
            <a:p>
              <a:pPr algn="just" marL="241300" indent="-120650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Classes Analyzed → Water bodies, built-up areas, agriculture, barren land, swamp vegetation, forests.</a:t>
              </a:r>
            </a:p>
            <a:p>
              <a:pPr algn="just" marL="241300" indent="-120650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Method Used → Inverse Distance Weighted (IDW) interpolation for land cover mapping &amp; contamination estimation.</a:t>
              </a:r>
            </a:p>
            <a:p>
              <a:pPr algn="just" marL="241300" indent="-120650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Validation Accuracy → Over 85% accuracy ensured by comparing classified images with field data.</a:t>
              </a:r>
            </a:p>
            <a:p>
              <a:pPr algn="just" marL="241300" indent="-120650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Area Distribution Analysis → Evaluated land use impact on heavy metal concentrations across the park.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381000" y="1698600"/>
            <a:ext cx="7887956" cy="3590727"/>
            <a:chOff x="0" y="0"/>
            <a:chExt cx="10517275" cy="478763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517274" cy="4787636"/>
            </a:xfrm>
            <a:custGeom>
              <a:avLst/>
              <a:gdLst/>
              <a:ahLst/>
              <a:cxnLst/>
              <a:rect r="r" b="b" t="t" l="l"/>
              <a:pathLst>
                <a:path h="4787636" w="10517274">
                  <a:moveTo>
                    <a:pt x="0" y="0"/>
                  </a:moveTo>
                  <a:lnTo>
                    <a:pt x="10517274" y="0"/>
                  </a:lnTo>
                  <a:lnTo>
                    <a:pt x="10517274" y="4787636"/>
                  </a:lnTo>
                  <a:lnTo>
                    <a:pt x="0" y="47876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0"/>
              <a:ext cx="10517275" cy="4787636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2799"/>
                </a:lnSpc>
              </a:pPr>
              <a:r>
                <a:rPr lang="en-US" sz="2799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Methodology Overview</a:t>
              </a:r>
            </a:p>
            <a:p>
              <a:pPr algn="just">
                <a:lnSpc>
                  <a:spcPts val="2800"/>
                </a:lnSpc>
              </a:pPr>
            </a:p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</a:t>
              </a:r>
              <a:r>
                <a:rPr lang="en-US" sz="2000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Remote Sensing &amp; Spatial Analysis </a:t>
              </a:r>
              <a:r>
                <a:rPr lang="en-US" sz="20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→ Utilized MODIS &amp; Landsat-8 (2000–2023) for long-term monitoring.</a:t>
              </a:r>
            </a:p>
            <a:p>
              <a:pPr algn="just" marL="241300" indent="-120650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Key Indicators → NDVI (vegetation health), LST (thermal variations), &amp; spectral indices (EVI, NDRE ) for biomass estimation and plant stress assessment.</a:t>
              </a:r>
            </a:p>
            <a:p>
              <a:pPr algn="just" marL="241300" indent="-120650" lvl="1">
                <a:lnSpc>
                  <a:spcPts val="2800"/>
                </a:lnSpc>
              </a:pPr>
              <a:r>
                <a:rPr lang="en-US" sz="20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</a:t>
              </a:r>
              <a:r>
                <a:rPr lang="en-US" b="true" sz="2000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Image Pre-processing </a:t>
              </a:r>
              <a:r>
                <a:rPr lang="en-US" sz="20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→ Radiometric &amp; atmospheric corrections for noise removal; emissivity calculation for land surface thermal properties.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2743651" y="-123825"/>
            <a:ext cx="12800698" cy="1112520"/>
            <a:chOff x="0" y="0"/>
            <a:chExt cx="17067597" cy="148336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067597" cy="1483360"/>
            </a:xfrm>
            <a:custGeom>
              <a:avLst/>
              <a:gdLst/>
              <a:ahLst/>
              <a:cxnLst/>
              <a:rect r="r" b="b" t="t" l="l"/>
              <a:pathLst>
                <a:path h="1483360" w="17067597">
                  <a:moveTo>
                    <a:pt x="0" y="0"/>
                  </a:moveTo>
                  <a:lnTo>
                    <a:pt x="17067597" y="0"/>
                  </a:lnTo>
                  <a:lnTo>
                    <a:pt x="17067597" y="1483360"/>
                  </a:lnTo>
                  <a:lnTo>
                    <a:pt x="0" y="14833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38125"/>
              <a:ext cx="17067597" cy="172148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8400"/>
                </a:lnSpc>
              </a:pPr>
              <a:r>
                <a:rPr lang="en-US" b="true" sz="6000" u="sng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METHODOLOGY &amp; WORKFLOW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7741134" y="9545523"/>
            <a:ext cx="27771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785" r="0" b="-78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790631" y="-3420266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2" r="0" b="-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46086" y="6399494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2" r="0" b="-1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743651" y="-123825"/>
            <a:ext cx="12800698" cy="1112520"/>
            <a:chOff x="0" y="0"/>
            <a:chExt cx="17067597" cy="14833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067597" cy="1483360"/>
            </a:xfrm>
            <a:custGeom>
              <a:avLst/>
              <a:gdLst/>
              <a:ahLst/>
              <a:cxnLst/>
              <a:rect r="r" b="b" t="t" l="l"/>
              <a:pathLst>
                <a:path h="1483360" w="17067597">
                  <a:moveTo>
                    <a:pt x="0" y="0"/>
                  </a:moveTo>
                  <a:lnTo>
                    <a:pt x="17067597" y="0"/>
                  </a:lnTo>
                  <a:lnTo>
                    <a:pt x="17067597" y="1483360"/>
                  </a:lnTo>
                  <a:lnTo>
                    <a:pt x="0" y="14833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38125"/>
              <a:ext cx="17067597" cy="172148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8400"/>
                </a:lnSpc>
              </a:pPr>
              <a:r>
                <a:rPr lang="en-US" b="true" sz="6000" u="sng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RESULTS &amp; DISCUSSION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84403" y="951110"/>
            <a:ext cx="9930824" cy="9335889"/>
            <a:chOff x="0" y="0"/>
            <a:chExt cx="13241099" cy="1244785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241099" cy="12447852"/>
            </a:xfrm>
            <a:custGeom>
              <a:avLst/>
              <a:gdLst/>
              <a:ahLst/>
              <a:cxnLst/>
              <a:rect r="r" b="b" t="t" l="l"/>
              <a:pathLst>
                <a:path h="12447852" w="13241099">
                  <a:moveTo>
                    <a:pt x="0" y="0"/>
                  </a:moveTo>
                  <a:lnTo>
                    <a:pt x="13241099" y="0"/>
                  </a:lnTo>
                  <a:lnTo>
                    <a:pt x="13241099" y="12447852"/>
                  </a:lnTo>
                  <a:lnTo>
                    <a:pt x="0" y="124478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76200"/>
              <a:ext cx="13241099" cy="1252405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2798"/>
                </a:lnSpc>
              </a:pPr>
              <a:r>
                <a:rPr lang="en-US" sz="2000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Heavy Metal Index Analysis</a:t>
              </a:r>
            </a:p>
            <a:p>
              <a:pPr algn="just">
                <a:lnSpc>
                  <a:spcPts val="2798"/>
                </a:lnSpc>
              </a:pPr>
              <a:r>
                <a:rPr lang="en-US" sz="1600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Heavy Metal Index (HMI):</a:t>
              </a:r>
            </a:p>
            <a:p>
              <a:pPr algn="just">
                <a:lnSpc>
                  <a:spcPts val="2798"/>
                </a:lnSpc>
              </a:pPr>
              <a:r>
                <a:rPr lang="en-US" sz="16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Values range from -1.80 (low contamination) to 9.37 (high contamination).</a:t>
              </a:r>
            </a:p>
            <a:p>
              <a:pPr algn="just">
                <a:lnSpc>
                  <a:spcPts val="2798"/>
                </a:lnSpc>
              </a:pPr>
              <a:r>
                <a:rPr lang="en-US" sz="16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Red zones indicate heavy metal hotspots linked to industrial and anthropogenic activities.</a:t>
              </a:r>
            </a:p>
            <a:p>
              <a:pPr algn="just">
                <a:lnSpc>
                  <a:spcPts val="2798"/>
                </a:lnSpc>
              </a:pPr>
              <a:r>
                <a:rPr lang="en-US" sz="1600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Hydrothermal Index (HI):</a:t>
              </a:r>
            </a:p>
            <a:p>
              <a:pPr algn="just">
                <a:lnSpc>
                  <a:spcPts val="2798"/>
                </a:lnSpc>
              </a:pPr>
              <a:r>
                <a:rPr lang="en-US" sz="16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Ranges from 1.74 to 9.93, indicating moisture availability and thermal variations.</a:t>
              </a:r>
            </a:p>
            <a:p>
              <a:pPr algn="just">
                <a:lnSpc>
                  <a:spcPts val="2798"/>
                </a:lnSpc>
              </a:pPr>
              <a:r>
                <a:rPr lang="en-US" sz="16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Blue areas: High moisture, crucial for biodiversity conservation.</a:t>
              </a:r>
            </a:p>
            <a:p>
              <a:pPr algn="just">
                <a:lnSpc>
                  <a:spcPts val="2798"/>
                </a:lnSpc>
              </a:pPr>
              <a:r>
                <a:rPr lang="en-US" sz="16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Low HI areas: Higher environmental stress, impacting plant growth and ecosystem resilience.</a:t>
              </a:r>
            </a:p>
            <a:p>
              <a:pPr algn="just">
                <a:lnSpc>
                  <a:spcPts val="2798"/>
                </a:lnSpc>
              </a:pPr>
              <a:r>
                <a:rPr lang="en-US" sz="1600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Iron Hydroxyl Mineral Index (IHMI):</a:t>
              </a:r>
            </a:p>
            <a:p>
              <a:pPr algn="just">
                <a:lnSpc>
                  <a:spcPts val="2798"/>
                </a:lnSpc>
              </a:pPr>
              <a:r>
                <a:rPr lang="en-US" sz="16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Values range from 0.80 to 1.22.</a:t>
              </a:r>
            </a:p>
            <a:p>
              <a:pPr algn="just">
                <a:lnSpc>
                  <a:spcPts val="2798"/>
                </a:lnSpc>
              </a:pPr>
              <a:r>
                <a:rPr lang="en-US" sz="16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High IHMI areas: Indicate iron-bearing minerals, which can neutralize acidity but may also promote heavy metal retention and bioaccumulation.</a:t>
              </a:r>
            </a:p>
            <a:p>
              <a:pPr algn="just">
                <a:lnSpc>
                  <a:spcPts val="2798"/>
                </a:lnSpc>
              </a:pPr>
            </a:p>
            <a:p>
              <a:pPr algn="just">
                <a:lnSpc>
                  <a:spcPts val="2798"/>
                </a:lnSpc>
              </a:pPr>
              <a:r>
                <a:rPr lang="en-US" sz="1600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Iron-Oxide Index (IOI):</a:t>
              </a:r>
            </a:p>
            <a:p>
              <a:pPr algn="just">
                <a:lnSpc>
                  <a:spcPts val="2798"/>
                </a:lnSpc>
              </a:pPr>
              <a:r>
                <a:rPr lang="en-US" sz="16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Values range from 0.18 to 2.83.</a:t>
              </a:r>
            </a:p>
            <a:p>
              <a:pPr algn="just">
                <a:lnSpc>
                  <a:spcPts val="2798"/>
                </a:lnSpc>
              </a:pPr>
              <a:r>
                <a:rPr lang="en-US" sz="16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Purple regions: Indicate high iron oxide concentrations, influencing soil fertility and nutrient availability.</a:t>
              </a:r>
            </a:p>
            <a:p>
              <a:pPr algn="just">
                <a:lnSpc>
                  <a:spcPts val="2798"/>
                </a:lnSpc>
              </a:pPr>
            </a:p>
            <a:p>
              <a:pPr algn="just">
                <a:lnSpc>
                  <a:spcPts val="2798"/>
                </a:lnSpc>
              </a:pPr>
              <a:r>
                <a:rPr lang="en-US" sz="1600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Hydroxide-Ferric-Oxide Index (HFOI):</a:t>
              </a:r>
            </a:p>
            <a:p>
              <a:pPr algn="just">
                <a:lnSpc>
                  <a:spcPts val="2798"/>
                </a:lnSpc>
              </a:pPr>
              <a:r>
                <a:rPr lang="en-US" sz="16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Values range from 0.81 to 2.55.</a:t>
              </a:r>
            </a:p>
            <a:p>
              <a:pPr algn="just">
                <a:lnSpc>
                  <a:spcPts val="2798"/>
                </a:lnSpc>
              </a:pPr>
              <a:r>
                <a:rPr lang="en-US" sz="16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Bright areas: High ferric hydroxide concentrations, aiding nutrient cycling and reducing heavy metal</a:t>
              </a:r>
            </a:p>
            <a:p>
              <a:pPr algn="just">
                <a:lnSpc>
                  <a:spcPts val="2798"/>
                </a:lnSpc>
              </a:pPr>
              <a:r>
                <a:rPr lang="en-US" sz="16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bioavailability.</a:t>
              </a:r>
            </a:p>
            <a:p>
              <a:pPr algn="just">
                <a:lnSpc>
                  <a:spcPts val="2798"/>
                </a:lnSpc>
              </a:pPr>
            </a:p>
            <a:p>
              <a:pPr algn="just">
                <a:lnSpc>
                  <a:spcPts val="2798"/>
                </a:lnSpc>
              </a:pPr>
              <a:r>
                <a:rPr lang="en-US" sz="1600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Rock Index (RI):</a:t>
              </a:r>
            </a:p>
            <a:p>
              <a:pPr algn="just">
                <a:lnSpc>
                  <a:spcPts val="2798"/>
                </a:lnSpc>
              </a:pPr>
              <a:r>
                <a:rPr lang="en-US" sz="16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Values range from -0.9 to 0.06.</a:t>
              </a:r>
            </a:p>
            <a:p>
              <a:pPr algn="just">
                <a:lnSpc>
                  <a:spcPts val="2798"/>
                </a:lnSpc>
              </a:pPr>
              <a:r>
                <a:rPr lang="en-US" sz="1600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Higher RI values indicate localized geological formations influencing soil properties, drainage patterns, and habitat suitability.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899630" y="965772"/>
            <a:ext cx="7235970" cy="4966772"/>
            <a:chOff x="0" y="0"/>
            <a:chExt cx="9647960" cy="662236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647936" cy="6622415"/>
            </a:xfrm>
            <a:custGeom>
              <a:avLst/>
              <a:gdLst/>
              <a:ahLst/>
              <a:cxnLst/>
              <a:rect r="r" b="b" t="t" l="l"/>
              <a:pathLst>
                <a:path h="6622415" w="9647936">
                  <a:moveTo>
                    <a:pt x="0" y="0"/>
                  </a:moveTo>
                  <a:lnTo>
                    <a:pt x="9647936" y="0"/>
                  </a:lnTo>
                  <a:lnTo>
                    <a:pt x="9647936" y="6622415"/>
                  </a:lnTo>
                  <a:lnTo>
                    <a:pt x="0" y="6622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413" r="0" b="-412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0899630" y="6008744"/>
            <a:ext cx="7235970" cy="4240156"/>
            <a:chOff x="0" y="0"/>
            <a:chExt cx="9647960" cy="565354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647936" cy="5653532"/>
            </a:xfrm>
            <a:custGeom>
              <a:avLst/>
              <a:gdLst/>
              <a:ahLst/>
              <a:cxnLst/>
              <a:rect r="r" b="b" t="t" l="l"/>
              <a:pathLst>
                <a:path h="5653532" w="9647936">
                  <a:moveTo>
                    <a:pt x="0" y="0"/>
                  </a:moveTo>
                  <a:lnTo>
                    <a:pt x="9647936" y="0"/>
                  </a:lnTo>
                  <a:lnTo>
                    <a:pt x="9647936" y="5653532"/>
                  </a:lnTo>
                  <a:lnTo>
                    <a:pt x="0" y="5653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673" t="0" r="-1674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7802194" y="9570439"/>
            <a:ext cx="21297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785" r="0" b="-78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790631" y="-3420266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46086" y="6399494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409700" y="5466128"/>
            <a:ext cx="16649700" cy="4667945"/>
            <a:chOff x="0" y="0"/>
            <a:chExt cx="22199600" cy="622392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199600" cy="6223927"/>
            </a:xfrm>
            <a:custGeom>
              <a:avLst/>
              <a:gdLst/>
              <a:ahLst/>
              <a:cxnLst/>
              <a:rect r="r" b="b" t="t" l="l"/>
              <a:pathLst>
                <a:path h="6223927" w="22199600">
                  <a:moveTo>
                    <a:pt x="0" y="0"/>
                  </a:moveTo>
                  <a:lnTo>
                    <a:pt x="22199600" y="0"/>
                  </a:lnTo>
                  <a:lnTo>
                    <a:pt x="22199600" y="6223927"/>
                  </a:lnTo>
                  <a:lnTo>
                    <a:pt x="0" y="62239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22199600" cy="630012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2797"/>
                </a:lnSpc>
              </a:pPr>
              <a:r>
                <a:rPr lang="en-US" sz="199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Land Surface Temperature (LST) Variation: Daytime vs. Nighttime Trends :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Seasonal Day-Night Temperature Cycle:</a:t>
              </a: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Daytime LST (red) exhibits regular peaks (~23°C in 2023), while nighttime LST (blue) shows deep troughs, reaching a low of -34°C in 2008.</a:t>
              </a: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This suggests strong seasonal variations, possibly influenced by terrain, vegetation cover, and atmospheric conditions.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Temperature Extremes &amp; Climate Indicators:</a:t>
              </a: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The highest daytime peak (23°C) and lowest nighttime dip (-34°C) indicate extreme temperature fluctuations, which may impact ecosystem stability, vegetation health, and surface energy balance.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Long-Term Thermal Stability:</a:t>
              </a: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Despite short-term variations, the LST trends remain consistent over decades, reflecting natural climate cyclicity rather than abrupt changes.</a:t>
              </a: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However, any shifts in peak values over time may hint at climate change impacts or land-use changes.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2000250" y="859265"/>
            <a:ext cx="15468600" cy="4606863"/>
            <a:chOff x="0" y="0"/>
            <a:chExt cx="20624800" cy="61424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624800" cy="6142482"/>
            </a:xfrm>
            <a:custGeom>
              <a:avLst/>
              <a:gdLst/>
              <a:ahLst/>
              <a:cxnLst/>
              <a:rect r="r" b="b" t="t" l="l"/>
              <a:pathLst>
                <a:path h="6142482" w="20624800">
                  <a:moveTo>
                    <a:pt x="0" y="0"/>
                  </a:moveTo>
                  <a:lnTo>
                    <a:pt x="20624800" y="0"/>
                  </a:lnTo>
                  <a:lnTo>
                    <a:pt x="20624800" y="6142482"/>
                  </a:lnTo>
                  <a:lnTo>
                    <a:pt x="0" y="6142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3170" r="0" b="-317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2743651" y="-123825"/>
            <a:ext cx="12800698" cy="983090"/>
            <a:chOff x="0" y="0"/>
            <a:chExt cx="17067597" cy="131078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067597" cy="1310787"/>
            </a:xfrm>
            <a:custGeom>
              <a:avLst/>
              <a:gdLst/>
              <a:ahLst/>
              <a:cxnLst/>
              <a:rect r="r" b="b" t="t" l="l"/>
              <a:pathLst>
                <a:path h="1310787" w="17067597">
                  <a:moveTo>
                    <a:pt x="0" y="0"/>
                  </a:moveTo>
                  <a:lnTo>
                    <a:pt x="17067597" y="0"/>
                  </a:lnTo>
                  <a:lnTo>
                    <a:pt x="17067597" y="1310787"/>
                  </a:lnTo>
                  <a:lnTo>
                    <a:pt x="0" y="13107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38125"/>
              <a:ext cx="17067597" cy="154891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8400"/>
                </a:lnSpc>
              </a:pPr>
              <a:r>
                <a:rPr lang="en-US" b="true" sz="6000" u="sng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RESULTS &amp; DISCUSSION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7822503" y="9553683"/>
            <a:ext cx="26082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785" r="0" b="-78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790631" y="-3420266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46086" y="6399494"/>
            <a:ext cx="5568589" cy="7775011"/>
          </a:xfrm>
          <a:custGeom>
            <a:avLst/>
            <a:gdLst/>
            <a:ahLst/>
            <a:cxnLst/>
            <a:rect r="r" b="b" t="t" l="l"/>
            <a:pathLst>
              <a:path h="7775011" w="5568589">
                <a:moveTo>
                  <a:pt x="0" y="0"/>
                </a:moveTo>
                <a:lnTo>
                  <a:pt x="5568589" y="0"/>
                </a:lnTo>
                <a:lnTo>
                  <a:pt x="5568589" y="7775011"/>
                </a:lnTo>
                <a:lnTo>
                  <a:pt x="0" y="7775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" r="0" b="-1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981200" y="6262786"/>
            <a:ext cx="15544800" cy="3590727"/>
            <a:chOff x="0" y="0"/>
            <a:chExt cx="20726400" cy="47876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726400" cy="4787636"/>
            </a:xfrm>
            <a:custGeom>
              <a:avLst/>
              <a:gdLst/>
              <a:ahLst/>
              <a:cxnLst/>
              <a:rect r="r" b="b" t="t" l="l"/>
              <a:pathLst>
                <a:path h="4787636" w="20726400">
                  <a:moveTo>
                    <a:pt x="0" y="0"/>
                  </a:moveTo>
                  <a:lnTo>
                    <a:pt x="20726400" y="0"/>
                  </a:lnTo>
                  <a:lnTo>
                    <a:pt x="20726400" y="4787636"/>
                  </a:lnTo>
                  <a:lnTo>
                    <a:pt x="0" y="47876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20726400" cy="4863836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2797"/>
                </a:lnSpc>
              </a:pPr>
              <a:r>
                <a:rPr lang="en-US" sz="1998" b="true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Diurnal Variation in NDVI: Daytime vs. Nighttime Trends: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Day-Night NDVI Variability: The NDVI values exhibit minor fluctuations between daytime (solid red) and nighttime (dashed green), indicating diurnal variations in vegetation reflectance.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Extreme NDVI Events: The highest daytime NDVI (0.07 in 2012) and the lowest nighttime NDVI (-0.08 in 2016) suggest significant shifts in vegetation health, possibly linked to seasonal climate changes or land cover modifications.</a:t>
              </a:r>
            </a:p>
            <a:p>
              <a:pPr algn="just">
                <a:lnSpc>
                  <a:spcPts val="2797"/>
                </a:lnSpc>
              </a:pP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➣ Overall Stability: Despite occasional short-term deviations, the general trend of daytime and nighttime NDVI</a:t>
              </a:r>
            </a:p>
            <a:p>
              <a:pPr algn="just">
                <a:lnSpc>
                  <a:spcPts val="2797"/>
                </a:lnSpc>
              </a:pPr>
              <a:r>
                <a:rPr lang="en-US" sz="1998">
                  <a:solidFill>
                    <a:srgbClr val="002B58"/>
                  </a:solidFill>
                  <a:latin typeface="Arial"/>
                  <a:ea typeface="Arial"/>
                  <a:cs typeface="Arial"/>
                  <a:sym typeface="Arial"/>
                </a:rPr>
                <a:t>remains consistent over the years, confirming robust vegetation dynamics over time.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697182" y="983090"/>
            <a:ext cx="15828818" cy="5042083"/>
            <a:chOff x="0" y="0"/>
            <a:chExt cx="21105091" cy="672277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1105113" cy="6722745"/>
            </a:xfrm>
            <a:custGeom>
              <a:avLst/>
              <a:gdLst/>
              <a:ahLst/>
              <a:cxnLst/>
              <a:rect r="r" b="b" t="t" l="l"/>
              <a:pathLst>
                <a:path h="6722745" w="21105113">
                  <a:moveTo>
                    <a:pt x="0" y="0"/>
                  </a:moveTo>
                  <a:lnTo>
                    <a:pt x="21105113" y="0"/>
                  </a:lnTo>
                  <a:lnTo>
                    <a:pt x="21105113" y="6722745"/>
                  </a:lnTo>
                  <a:lnTo>
                    <a:pt x="0" y="6722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36" t="0" r="-236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2743651" y="-123825"/>
            <a:ext cx="12800698" cy="983090"/>
            <a:chOff x="0" y="0"/>
            <a:chExt cx="17067597" cy="131078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067597" cy="1310787"/>
            </a:xfrm>
            <a:custGeom>
              <a:avLst/>
              <a:gdLst/>
              <a:ahLst/>
              <a:cxnLst/>
              <a:rect r="r" b="b" t="t" l="l"/>
              <a:pathLst>
                <a:path h="1310787" w="17067597">
                  <a:moveTo>
                    <a:pt x="0" y="0"/>
                  </a:moveTo>
                  <a:lnTo>
                    <a:pt x="17067597" y="0"/>
                  </a:lnTo>
                  <a:lnTo>
                    <a:pt x="17067597" y="1310787"/>
                  </a:lnTo>
                  <a:lnTo>
                    <a:pt x="0" y="13107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38125"/>
              <a:ext cx="17067597" cy="154891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8400"/>
                </a:lnSpc>
              </a:pPr>
              <a:r>
                <a:rPr lang="en-US" b="true" sz="6000" u="sng">
                  <a:solidFill>
                    <a:srgbClr val="002B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RESULTS &amp; DISCUSSION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7759966" y="9472914"/>
            <a:ext cx="27749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DAGmGPSFY_g</dc:identifier>
  <dcterms:modified xsi:type="dcterms:W3CDTF">2011-08-01T06:04:30Z</dcterms:modified>
  <cp:revision>1</cp:revision>
  <dc:title>DeepikaSharma_PaperID_EGU25_.pptx</dc:title>
</cp:coreProperties>
</file>