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 /><Relationship Id="rId2" Type="http://schemas.openxmlformats.org/package/2006/relationships/metadata/core-properties" Target="docProps/core.xml" /><Relationship Id="rId1" Type="http://schemas.openxmlformats.org/officeDocument/2006/relationships/officeDocument" Target="ppt/presentation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5"/>
  </p:notesMasterIdLst>
  <p:sldIdLst>
    <p:sldId id="270" r:id="rId2"/>
    <p:sldId id="271" r:id="rId3"/>
    <p:sldId id="272" r:id="rId4"/>
  </p:sldIdLst>
  <p:sldSz cx="20104100" cy="11303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1pPr>
    <a:lvl2pPr marL="0" marR="0" indent="457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2pPr>
    <a:lvl3pPr marL="0" marR="0" indent="914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3pPr>
    <a:lvl4pPr marL="0" marR="0" indent="1371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4pPr>
    <a:lvl5pPr marL="0" marR="0" indent="18288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5pPr>
    <a:lvl6pPr marL="0" marR="0" indent="22860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6pPr>
    <a:lvl7pPr marL="0" marR="0" indent="27432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7pPr>
    <a:lvl8pPr marL="0" marR="0" indent="32004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8pPr>
    <a:lvl9pPr marL="0" marR="0" indent="3657600" algn="l" defTabSz="4572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Calibri"/>
        <a:ea typeface="Calibri"/>
        <a:cs typeface="Calibri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3696" userDrawn="1">
          <p15:clr>
            <a:srgbClr val="A4A3A4"/>
          </p15:clr>
        </p15:guide>
        <p15:guide id="2" pos="6627" userDrawn="1">
          <p15:clr>
            <a:srgbClr val="A4A3A4"/>
          </p15:clr>
        </p15:guide>
        <p15:guide id="3" pos="140" userDrawn="1">
          <p15:clr>
            <a:srgbClr val="A4A3A4"/>
          </p15:clr>
        </p15:guide>
        <p15:guide id="4" pos="2386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3903C"/>
    <a:srgbClr val="D6EFA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Calibri"/>
          <a:ea typeface="Calibri"/>
          <a:cs typeface="Calibri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85" autoAdjust="0"/>
    <p:restoredTop sz="86536" autoAdjust="0"/>
  </p:normalViewPr>
  <p:slideViewPr>
    <p:cSldViewPr snapToGrid="0" showGuides="1">
      <p:cViewPr>
        <p:scale>
          <a:sx n="66" d="100"/>
          <a:sy n="66" d="100"/>
        </p:scale>
        <p:origin x="-20" y="-500"/>
      </p:cViewPr>
      <p:guideLst>
        <p:guide orient="horz" pos="3696"/>
        <p:guide pos="6627"/>
        <p:guide pos="140"/>
        <p:guide pos="238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 /><Relationship Id="rId3" Type="http://schemas.openxmlformats.org/officeDocument/2006/relationships/slide" Target="slides/slide2.xml" /><Relationship Id="rId7" Type="http://schemas.openxmlformats.org/officeDocument/2006/relationships/viewProps" Target="viewProps.xml" /><Relationship Id="rId2" Type="http://schemas.openxmlformats.org/officeDocument/2006/relationships/slide" Target="slides/slide1.xml" /><Relationship Id="rId1" Type="http://schemas.openxmlformats.org/officeDocument/2006/relationships/slideMaster" Target="slideMasters/slideMaster1.xml" /><Relationship Id="rId6" Type="http://schemas.openxmlformats.org/officeDocument/2006/relationships/presProps" Target="presProps.xml" /><Relationship Id="rId5" Type="http://schemas.openxmlformats.org/officeDocument/2006/relationships/notesMaster" Target="notesMasters/notesMaster1.xml" /><Relationship Id="rId4" Type="http://schemas.openxmlformats.org/officeDocument/2006/relationships/slide" Target="slides/slide3.xml" /><Relationship Id="rId9" Type="http://schemas.openxmlformats.org/officeDocument/2006/relationships/tableStyles" Target="tableStyles.xml" 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Shape 118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9" name="Shape 119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Aptos"/>
      </a:defRPr>
    </a:lvl1pPr>
    <a:lvl2pPr indent="228600" latinLnBrk="0">
      <a:defRPr sz="1200">
        <a:latin typeface="+mj-lt"/>
        <a:ea typeface="+mj-ea"/>
        <a:cs typeface="+mj-cs"/>
        <a:sym typeface="Aptos"/>
      </a:defRPr>
    </a:lvl2pPr>
    <a:lvl3pPr indent="457200" latinLnBrk="0">
      <a:defRPr sz="1200">
        <a:latin typeface="+mj-lt"/>
        <a:ea typeface="+mj-ea"/>
        <a:cs typeface="+mj-cs"/>
        <a:sym typeface="Aptos"/>
      </a:defRPr>
    </a:lvl3pPr>
    <a:lvl4pPr indent="685800" latinLnBrk="0">
      <a:defRPr sz="1200">
        <a:latin typeface="+mj-lt"/>
        <a:ea typeface="+mj-ea"/>
        <a:cs typeface="+mj-cs"/>
        <a:sym typeface="Aptos"/>
      </a:defRPr>
    </a:lvl4pPr>
    <a:lvl5pPr indent="914400" latinLnBrk="0">
      <a:defRPr sz="1200">
        <a:latin typeface="+mj-lt"/>
        <a:ea typeface="+mj-ea"/>
        <a:cs typeface="+mj-cs"/>
        <a:sym typeface="Aptos"/>
      </a:defRPr>
    </a:lvl5pPr>
    <a:lvl6pPr indent="1143000" latinLnBrk="0">
      <a:defRPr sz="1200">
        <a:latin typeface="+mj-lt"/>
        <a:ea typeface="+mj-ea"/>
        <a:cs typeface="+mj-cs"/>
        <a:sym typeface="Aptos"/>
      </a:defRPr>
    </a:lvl6pPr>
    <a:lvl7pPr indent="1371600" latinLnBrk="0">
      <a:defRPr sz="1200">
        <a:latin typeface="+mj-lt"/>
        <a:ea typeface="+mj-ea"/>
        <a:cs typeface="+mj-cs"/>
        <a:sym typeface="Aptos"/>
      </a:defRPr>
    </a:lvl7pPr>
    <a:lvl8pPr indent="1600200" latinLnBrk="0">
      <a:defRPr sz="1200">
        <a:latin typeface="+mj-lt"/>
        <a:ea typeface="+mj-ea"/>
        <a:cs typeface="+mj-cs"/>
        <a:sym typeface="Aptos"/>
      </a:defRPr>
    </a:lvl8pPr>
    <a:lvl9pPr indent="1828800" latinLnBrk="0">
      <a:defRPr sz="1200">
        <a:latin typeface="+mj-lt"/>
        <a:ea typeface="+mj-ea"/>
        <a:cs typeface="+mj-cs"/>
        <a:sym typeface="Apto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 /><Relationship Id="rId1" Type="http://schemas.openxmlformats.org/officeDocument/2006/relationships/notesMaster" Target="../notesMasters/notesMaster1.xml" 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Shape 397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98" name="Shape 398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endParaRPr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017FAB7-9337-263B-E982-D4FE29212A5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Shape 397">
            <a:extLst>
              <a:ext uri="{FF2B5EF4-FFF2-40B4-BE49-F238E27FC236}">
                <a16:creationId xmlns:a16="http://schemas.microsoft.com/office/drawing/2014/main" id="{6275FBF3-41A9-70D7-9E1A-BBB6B19D61D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98" name="Shape 398">
            <a:extLst>
              <a:ext uri="{FF2B5EF4-FFF2-40B4-BE49-F238E27FC236}">
                <a16:creationId xmlns:a16="http://schemas.microsoft.com/office/drawing/2014/main" id="{D3AC2E5D-5DA2-F367-11C1-D4122B857D39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1764575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56F590-BFC4-794E-6129-1019B6906AB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Shape 397">
            <a:extLst>
              <a:ext uri="{FF2B5EF4-FFF2-40B4-BE49-F238E27FC236}">
                <a16:creationId xmlns:a16="http://schemas.microsoft.com/office/drawing/2014/main" id="{5AF2A015-94C6-19C2-C3AD-A72746009012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398" name="Shape 398">
            <a:extLst>
              <a:ext uri="{FF2B5EF4-FFF2-40B4-BE49-F238E27FC236}">
                <a16:creationId xmlns:a16="http://schemas.microsoft.com/office/drawing/2014/main" id="{364C8B45-152A-D8DC-4DED-868CFA15001F}"/>
              </a:ext>
            </a:extLst>
          </p:cNvPr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>
            <a:lvl1pPr>
              <a:defRPr b="1"/>
            </a:lvl1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5939857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>
            <a:spLocks noGrp="1"/>
          </p:cNvSpPr>
          <p:nvPr>
            <p:ph type="title"/>
          </p:nvPr>
        </p:nvSpPr>
        <p:spPr>
          <a:xfrm>
            <a:off x="2513210" y="1850860"/>
            <a:ext cx="15079267" cy="3937330"/>
          </a:xfrm>
          <a:prstGeom prst="rect">
            <a:avLst/>
          </a:prstGeom>
        </p:spPr>
        <p:txBody>
          <a:bodyPr anchor="b"/>
          <a:lstStyle>
            <a:lvl1pPr algn="ctr">
              <a:defRPr sz="9800"/>
            </a:lvl1pPr>
          </a:lstStyle>
          <a:p>
            <a:r>
              <a:t>Fare clic per modificare lo stile del titolo dello schema</a:t>
            </a:r>
          </a:p>
        </p:txBody>
      </p:sp>
      <p:sp>
        <p:nvSpPr>
          <p:cNvPr id="12" name="Shape 12"/>
          <p:cNvSpPr>
            <a:spLocks noGrp="1"/>
          </p:cNvSpPr>
          <p:nvPr>
            <p:ph type="body" sz="quarter" idx="1"/>
          </p:nvPr>
        </p:nvSpPr>
        <p:spPr>
          <a:xfrm>
            <a:off x="2513210" y="5940028"/>
            <a:ext cx="15079267" cy="2730475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3900"/>
            </a:lvl1pPr>
          </a:lstStyle>
          <a:p>
            <a:r>
              <a:t>Fare clic per modificare lo stile del sottotitolo dello schema</a:t>
            </a:r>
          </a:p>
        </p:txBody>
      </p:sp>
      <p:sp>
        <p:nvSpPr>
          <p:cNvPr id="13" name="Shape 1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Fare clic per modificare lo stile del titolo dello schema</a:t>
            </a:r>
          </a:p>
        </p:txBody>
      </p:sp>
      <p:sp>
        <p:nvSpPr>
          <p:cNvPr id="102" name="Shape 102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Fare clic per modificare gli stili del testo dello schema</a:t>
            </a:r>
          </a:p>
          <a:p>
            <a:pPr lvl="1"/>
            <a:r>
              <a:t>Secondo livello</a:t>
            </a:r>
          </a:p>
          <a:p>
            <a:pPr lvl="2"/>
            <a:r>
              <a:t>Terzo livello</a:t>
            </a:r>
          </a:p>
          <a:p>
            <a:pPr lvl="3"/>
            <a:r>
              <a:t>Quarto livello</a:t>
            </a:r>
          </a:p>
          <a:p>
            <a:pPr lvl="4"/>
            <a:r>
              <a:t>Quinto livello</a:t>
            </a:r>
          </a:p>
        </p:txBody>
      </p:sp>
      <p:sp>
        <p:nvSpPr>
          <p:cNvPr id="103" name="Shape 103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Titolo e testo vertic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>
            <a:spLocks noGrp="1"/>
          </p:cNvSpPr>
          <p:nvPr>
            <p:ph type="title"/>
          </p:nvPr>
        </p:nvSpPr>
        <p:spPr>
          <a:xfrm>
            <a:off x="14388132" y="602117"/>
            <a:ext cx="4335290" cy="9584152"/>
          </a:xfrm>
          <a:prstGeom prst="rect">
            <a:avLst/>
          </a:prstGeom>
        </p:spPr>
        <p:txBody>
          <a:bodyPr/>
          <a:lstStyle/>
          <a:p>
            <a:r>
              <a:t>Fare clic per modificare lo stile del titolo dello schema</a:t>
            </a:r>
          </a:p>
        </p:txBody>
      </p:sp>
      <p:sp>
        <p:nvSpPr>
          <p:cNvPr id="111" name="Shape 111"/>
          <p:cNvSpPr>
            <a:spLocks noGrp="1"/>
          </p:cNvSpPr>
          <p:nvPr>
            <p:ph type="body" idx="1"/>
          </p:nvPr>
        </p:nvSpPr>
        <p:spPr>
          <a:xfrm>
            <a:off x="1382266" y="602117"/>
            <a:ext cx="12754547" cy="9584152"/>
          </a:xfrm>
          <a:prstGeom prst="rect">
            <a:avLst/>
          </a:prstGeom>
        </p:spPr>
        <p:txBody>
          <a:bodyPr/>
          <a:lstStyle/>
          <a:p>
            <a:r>
              <a:t>Fare clic per modificare gli stili del testo dello schema</a:t>
            </a:r>
          </a:p>
          <a:p>
            <a:pPr lvl="1"/>
            <a:r>
              <a:t>Secondo livello</a:t>
            </a:r>
          </a:p>
          <a:p>
            <a:pPr lvl="2"/>
            <a:r>
              <a:t>Terzo livello</a:t>
            </a:r>
          </a:p>
          <a:p>
            <a:pPr lvl="3"/>
            <a:r>
              <a:t>Quarto livello</a:t>
            </a:r>
          </a:p>
          <a:p>
            <a:pPr lvl="4"/>
            <a:r>
              <a:t>Quinto livello</a:t>
            </a:r>
          </a:p>
        </p:txBody>
      </p:sp>
      <p:sp>
        <p:nvSpPr>
          <p:cNvPr id="112" name="Shape 112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olo e contenuto 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Fare clic per modificare lo stile del titolo dello schema</a:t>
            </a:r>
          </a:p>
        </p:txBody>
      </p:sp>
      <p:sp>
        <p:nvSpPr>
          <p:cNvPr id="30" name="Shape 30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Fare clic per modificare gli stili del testo dello schema</a:t>
            </a:r>
          </a:p>
          <a:p>
            <a:pPr lvl="1"/>
            <a:r>
              <a:t>Secondo livello</a:t>
            </a:r>
          </a:p>
          <a:p>
            <a:pPr lvl="2"/>
            <a:r>
              <a:t>Terzo livello</a:t>
            </a:r>
          </a:p>
          <a:p>
            <a:pPr lvl="3"/>
            <a:r>
              <a:t>Quarto livello</a:t>
            </a:r>
          </a:p>
          <a:p>
            <a:pPr lvl="4"/>
            <a:r>
              <a:t>Quinto livello</a:t>
            </a:r>
          </a:p>
        </p:txBody>
      </p:sp>
      <p:sp>
        <p:nvSpPr>
          <p:cNvPr id="31" name="Shape 31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>
            <a:spLocks noGrp="1"/>
          </p:cNvSpPr>
          <p:nvPr>
            <p:ph type="title"/>
          </p:nvPr>
        </p:nvSpPr>
        <p:spPr>
          <a:xfrm>
            <a:off x="1371793" y="2819485"/>
            <a:ext cx="17341157" cy="4704375"/>
          </a:xfrm>
          <a:prstGeom prst="rect">
            <a:avLst/>
          </a:prstGeom>
        </p:spPr>
        <p:txBody>
          <a:bodyPr anchor="b"/>
          <a:lstStyle>
            <a:lvl1pPr>
              <a:defRPr sz="9800"/>
            </a:lvl1pPr>
          </a:lstStyle>
          <a:p>
            <a:r>
              <a:t>Fare clic per modificare lo stile del titolo dello schema</a:t>
            </a:r>
          </a:p>
        </p:txBody>
      </p:sp>
      <p:sp>
        <p:nvSpPr>
          <p:cNvPr id="39" name="Shape 39"/>
          <p:cNvSpPr>
            <a:spLocks noGrp="1"/>
          </p:cNvSpPr>
          <p:nvPr>
            <p:ph type="body" sz="quarter" idx="1"/>
          </p:nvPr>
        </p:nvSpPr>
        <p:spPr>
          <a:xfrm>
            <a:off x="1371793" y="7568365"/>
            <a:ext cx="17341157" cy="2473920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3900">
                <a:solidFill>
                  <a:srgbClr val="888888"/>
                </a:solidFill>
              </a:defRPr>
            </a:lvl1pPr>
          </a:lstStyle>
          <a:p>
            <a:r>
              <a:t>Fare clic per modificare gli stili del testo dello schema</a:t>
            </a:r>
          </a:p>
        </p:txBody>
      </p:sp>
      <p:sp>
        <p:nvSpPr>
          <p:cNvPr id="40" name="Shape 40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hape 47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Fare clic per modificare lo stile del titolo dello schema</a:t>
            </a:r>
          </a:p>
        </p:txBody>
      </p:sp>
      <p:sp>
        <p:nvSpPr>
          <p:cNvPr id="48" name="Shape 48"/>
          <p:cNvSpPr>
            <a:spLocks noGrp="1"/>
          </p:cNvSpPr>
          <p:nvPr>
            <p:ph type="body" sz="half" idx="1"/>
          </p:nvPr>
        </p:nvSpPr>
        <p:spPr>
          <a:xfrm>
            <a:off x="1382266" y="3010591"/>
            <a:ext cx="8544918" cy="7175680"/>
          </a:xfrm>
          <a:prstGeom prst="rect">
            <a:avLst/>
          </a:prstGeom>
        </p:spPr>
        <p:txBody>
          <a:bodyPr/>
          <a:lstStyle/>
          <a:p>
            <a:r>
              <a:t>Fare clic per modificare gli stili del testo dello schema</a:t>
            </a:r>
          </a:p>
          <a:p>
            <a:pPr lvl="1"/>
            <a:r>
              <a:t>Secondo livello</a:t>
            </a:r>
          </a:p>
          <a:p>
            <a:pPr lvl="2"/>
            <a:r>
              <a:t>Terzo livello</a:t>
            </a:r>
          </a:p>
          <a:p>
            <a:pPr lvl="3"/>
            <a:r>
              <a:t>Quarto livello</a:t>
            </a:r>
          </a:p>
          <a:p>
            <a:pPr lvl="4"/>
            <a:r>
              <a:t>Quinto livello</a:t>
            </a:r>
          </a:p>
        </p:txBody>
      </p:sp>
      <p:sp>
        <p:nvSpPr>
          <p:cNvPr id="49" name="Shape 4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fron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>
            <a:spLocks noGrp="1"/>
          </p:cNvSpPr>
          <p:nvPr>
            <p:ph type="title"/>
          </p:nvPr>
        </p:nvSpPr>
        <p:spPr>
          <a:xfrm>
            <a:off x="1384885" y="602119"/>
            <a:ext cx="17341156" cy="2185953"/>
          </a:xfrm>
          <a:prstGeom prst="rect">
            <a:avLst/>
          </a:prstGeom>
        </p:spPr>
        <p:txBody>
          <a:bodyPr/>
          <a:lstStyle/>
          <a:p>
            <a:r>
              <a:t>Fare clic per modificare lo stile del titolo dello schema</a:t>
            </a:r>
          </a:p>
        </p:txBody>
      </p:sp>
      <p:sp>
        <p:nvSpPr>
          <p:cNvPr id="57" name="Shape 57"/>
          <p:cNvSpPr>
            <a:spLocks noGrp="1"/>
          </p:cNvSpPr>
          <p:nvPr>
            <p:ph type="body" sz="quarter" idx="1"/>
          </p:nvPr>
        </p:nvSpPr>
        <p:spPr>
          <a:xfrm>
            <a:off x="1384885" y="2772361"/>
            <a:ext cx="8505649" cy="135869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3900" b="1"/>
            </a:lvl1pPr>
          </a:lstStyle>
          <a:p>
            <a:r>
              <a:t>Fare clic per modificare gli stili del testo dello schema</a:t>
            </a:r>
          </a:p>
        </p:txBody>
      </p:sp>
      <p:sp>
        <p:nvSpPr>
          <p:cNvPr id="58" name="Shape 58"/>
          <p:cNvSpPr>
            <a:spLocks noGrp="1"/>
          </p:cNvSpPr>
          <p:nvPr>
            <p:ph type="body" sz="quarter" idx="13"/>
          </p:nvPr>
        </p:nvSpPr>
        <p:spPr>
          <a:xfrm>
            <a:off x="10178505" y="2772361"/>
            <a:ext cx="8547536" cy="1358694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3900" b="1"/>
            </a:pPr>
            <a:endParaRPr/>
          </a:p>
        </p:txBody>
      </p:sp>
      <p:sp>
        <p:nvSpPr>
          <p:cNvPr id="59" name="Shape 59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Shape 66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Fare clic per modificare lo stile del titolo dello schema</a:t>
            </a:r>
          </a:p>
        </p:txBody>
      </p:sp>
      <p:sp>
        <p:nvSpPr>
          <p:cNvPr id="67" name="Shape 67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uto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>
            <a:spLocks noGrp="1"/>
          </p:cNvSpPr>
          <p:nvPr>
            <p:ph type="title"/>
          </p:nvPr>
        </p:nvSpPr>
        <p:spPr>
          <a:xfrm>
            <a:off x="1384886" y="753956"/>
            <a:ext cx="6484607" cy="2638850"/>
          </a:xfrm>
          <a:prstGeom prst="rect">
            <a:avLst/>
          </a:prstGeom>
        </p:spPr>
        <p:txBody>
          <a:bodyPr anchor="b"/>
          <a:lstStyle>
            <a:lvl1pPr>
              <a:defRPr sz="5200"/>
            </a:lvl1pPr>
          </a:lstStyle>
          <a:p>
            <a:r>
              <a:t>Fare clic per modificare lo stile del titolo dello schema</a:t>
            </a:r>
          </a:p>
        </p:txBody>
      </p:sp>
      <p:sp>
        <p:nvSpPr>
          <p:cNvPr id="82" name="Shape 82"/>
          <p:cNvSpPr>
            <a:spLocks noGrp="1"/>
          </p:cNvSpPr>
          <p:nvPr>
            <p:ph type="body" sz="half" idx="1"/>
          </p:nvPr>
        </p:nvSpPr>
        <p:spPr>
          <a:xfrm>
            <a:off x="8547535" y="1628338"/>
            <a:ext cx="10178506" cy="8036970"/>
          </a:xfrm>
          <a:prstGeom prst="rect">
            <a:avLst/>
          </a:prstGeom>
        </p:spPr>
        <p:txBody>
          <a:bodyPr/>
          <a:lstStyle>
            <a:lvl1pPr>
              <a:defRPr sz="5200"/>
            </a:lvl1pPr>
            <a:lvl2pPr marL="1180124" indent="-426155">
              <a:defRPr sz="5200"/>
            </a:lvl2pPr>
            <a:lvl3pPr marL="2010582" indent="-502645">
              <a:defRPr sz="5200"/>
            </a:lvl3pPr>
            <a:lvl4pPr marL="2874505" indent="-612599">
              <a:defRPr sz="5200"/>
            </a:lvl4pPr>
            <a:lvl5pPr marL="3628473" indent="-612599">
              <a:defRPr sz="5200"/>
            </a:lvl5pPr>
          </a:lstStyle>
          <a:p>
            <a:r>
              <a:t>Fare clic per modificare gli stili del testo dello schema</a:t>
            </a:r>
          </a:p>
          <a:p>
            <a:pPr lvl="1"/>
            <a:r>
              <a:t>Secondo livello</a:t>
            </a:r>
          </a:p>
          <a:p>
            <a:pPr lvl="2"/>
            <a:r>
              <a:t>Terzo livello</a:t>
            </a:r>
          </a:p>
          <a:p>
            <a:pPr lvl="3"/>
            <a:r>
              <a:t>Quarto livello</a:t>
            </a:r>
          </a:p>
          <a:p>
            <a:pPr lvl="4"/>
            <a:r>
              <a:t>Quinto livello</a:t>
            </a:r>
          </a:p>
        </p:txBody>
      </p:sp>
      <p:sp>
        <p:nvSpPr>
          <p:cNvPr id="83" name="Shape 83"/>
          <p:cNvSpPr>
            <a:spLocks noGrp="1"/>
          </p:cNvSpPr>
          <p:nvPr>
            <p:ph type="body" sz="quarter" idx="13"/>
          </p:nvPr>
        </p:nvSpPr>
        <p:spPr>
          <a:xfrm>
            <a:off x="1384885" y="3392804"/>
            <a:ext cx="6484609" cy="6285592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2600"/>
            </a:pPr>
            <a:endParaRPr/>
          </a:p>
        </p:txBody>
      </p:sp>
      <p:sp>
        <p:nvSpPr>
          <p:cNvPr id="84" name="Shape 8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Immagine con didascal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/>
          </p:cNvSpPr>
          <p:nvPr>
            <p:ph type="title"/>
          </p:nvPr>
        </p:nvSpPr>
        <p:spPr>
          <a:xfrm>
            <a:off x="1384886" y="753956"/>
            <a:ext cx="6484607" cy="2638850"/>
          </a:xfrm>
          <a:prstGeom prst="rect">
            <a:avLst/>
          </a:prstGeom>
        </p:spPr>
        <p:txBody>
          <a:bodyPr anchor="b"/>
          <a:lstStyle>
            <a:lvl1pPr>
              <a:defRPr sz="5200"/>
            </a:lvl1pPr>
          </a:lstStyle>
          <a:p>
            <a:r>
              <a:t>Fare clic per modificare lo stile del titolo dello schema</a:t>
            </a:r>
          </a:p>
        </p:txBody>
      </p:sp>
      <p:sp>
        <p:nvSpPr>
          <p:cNvPr id="92" name="Shape 92"/>
          <p:cNvSpPr>
            <a:spLocks noGrp="1"/>
          </p:cNvSpPr>
          <p:nvPr>
            <p:ph type="pic" sz="half" idx="13"/>
          </p:nvPr>
        </p:nvSpPr>
        <p:spPr>
          <a:xfrm>
            <a:off x="8547535" y="1628338"/>
            <a:ext cx="10178506" cy="803697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93" name="Shape 93"/>
          <p:cNvSpPr>
            <a:spLocks noGrp="1"/>
          </p:cNvSpPr>
          <p:nvPr>
            <p:ph type="body" sz="quarter" idx="1"/>
          </p:nvPr>
        </p:nvSpPr>
        <p:spPr>
          <a:xfrm>
            <a:off x="1384886" y="3392804"/>
            <a:ext cx="6484607" cy="6285593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600"/>
            </a:lvl1pPr>
          </a:lstStyle>
          <a:p>
            <a:r>
              <a:t>Fare clic per modificare gli stili del testo dello schema</a:t>
            </a:r>
          </a:p>
        </p:txBody>
      </p:sp>
      <p:sp>
        <p:nvSpPr>
          <p:cNvPr id="94" name="Shape 94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2" Type="http://schemas.openxmlformats.org/officeDocument/2006/relationships/slideLayout" Target="../slideLayouts/slideLayout2.xml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>
            <a:spLocks noGrp="1"/>
          </p:cNvSpPr>
          <p:nvPr>
            <p:ph type="title"/>
          </p:nvPr>
        </p:nvSpPr>
        <p:spPr>
          <a:xfrm>
            <a:off x="1382266" y="602119"/>
            <a:ext cx="17341156" cy="218595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Fare clic per modificare lo stile del titolo dello schema</a:t>
            </a:r>
          </a:p>
        </p:txBody>
      </p:sp>
      <p:sp>
        <p:nvSpPr>
          <p:cNvPr id="3" name="Shape 3"/>
          <p:cNvSpPr>
            <a:spLocks noGrp="1"/>
          </p:cNvSpPr>
          <p:nvPr>
            <p:ph type="body" idx="1"/>
          </p:nvPr>
        </p:nvSpPr>
        <p:spPr>
          <a:xfrm>
            <a:off x="1382266" y="3010591"/>
            <a:ext cx="17341156" cy="717568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Fare clic per modificare gli stili del testo dello schema</a:t>
            </a:r>
          </a:p>
          <a:p>
            <a:pPr lvl="1"/>
            <a:r>
              <a:t>Secondo livello</a:t>
            </a:r>
          </a:p>
          <a:p>
            <a:pPr lvl="2"/>
            <a:r>
              <a:t>Terzo livello</a:t>
            </a:r>
          </a:p>
          <a:p>
            <a:pPr lvl="3"/>
            <a:r>
              <a:t>Quarto livello</a:t>
            </a:r>
          </a:p>
          <a:p>
            <a:pPr lvl="4"/>
            <a:r>
              <a:t>Quinto livello</a:t>
            </a:r>
          </a:p>
        </p:txBody>
      </p:sp>
      <p:sp>
        <p:nvSpPr>
          <p:cNvPr id="4" name="Shape 4"/>
          <p:cNvSpPr>
            <a:spLocks noGrp="1"/>
          </p:cNvSpPr>
          <p:nvPr>
            <p:ph type="sldNum" sz="quarter" idx="2"/>
          </p:nvPr>
        </p:nvSpPr>
        <p:spPr>
          <a:xfrm>
            <a:off x="18374682" y="10618009"/>
            <a:ext cx="348740" cy="33028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9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ransition spd="med"/>
  <p:txStyles>
    <p:titleStyle>
      <a:lvl1pPr marL="0" marR="0" indent="0" algn="l" defTabSz="150793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150793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150793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150793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150793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150793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150793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150793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1507937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72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376983" marR="0" indent="-376983" algn="l" defTabSz="1507937" rtl="0" latinLnBrk="0">
        <a:lnSpc>
          <a:spcPct val="90000"/>
        </a:lnSpc>
        <a:spcBef>
          <a:spcPts val="1600"/>
        </a:spcBef>
        <a:spcAft>
          <a:spcPts val="0"/>
        </a:spcAft>
        <a:buClrTx/>
        <a:buSzPct val="100000"/>
        <a:buFont typeface="Arial"/>
        <a:buChar char="•"/>
        <a:tabLst/>
        <a:defRPr sz="46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1pPr>
      <a:lvl2pPr marL="1198616" marR="0" indent="-444647" algn="l" defTabSz="1507937" rtl="0" latinLnBrk="0">
        <a:lnSpc>
          <a:spcPct val="90000"/>
        </a:lnSpc>
        <a:spcBef>
          <a:spcPts val="1600"/>
        </a:spcBef>
        <a:spcAft>
          <a:spcPts val="0"/>
        </a:spcAft>
        <a:buClrTx/>
        <a:buSzPct val="100000"/>
        <a:buFont typeface="Arial"/>
        <a:buChar char="•"/>
        <a:tabLst/>
        <a:defRPr sz="46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2pPr>
      <a:lvl3pPr marL="2049851" marR="0" indent="-541914" algn="l" defTabSz="1507937" rtl="0" latinLnBrk="0">
        <a:lnSpc>
          <a:spcPct val="90000"/>
        </a:lnSpc>
        <a:spcBef>
          <a:spcPts val="1600"/>
        </a:spcBef>
        <a:spcAft>
          <a:spcPts val="0"/>
        </a:spcAft>
        <a:buClrTx/>
        <a:buSzPct val="100000"/>
        <a:buFont typeface="Arial"/>
        <a:buChar char="•"/>
        <a:tabLst/>
        <a:defRPr sz="46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3pPr>
      <a:lvl4pPr marL="2859880" marR="0" indent="-597974" algn="l" defTabSz="1507937" rtl="0" latinLnBrk="0">
        <a:lnSpc>
          <a:spcPct val="90000"/>
        </a:lnSpc>
        <a:spcBef>
          <a:spcPts val="1600"/>
        </a:spcBef>
        <a:spcAft>
          <a:spcPts val="0"/>
        </a:spcAft>
        <a:buClrTx/>
        <a:buSzPct val="100000"/>
        <a:buFont typeface="Arial"/>
        <a:buChar char="•"/>
        <a:tabLst/>
        <a:defRPr sz="46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4pPr>
      <a:lvl5pPr marL="3613848" marR="0" indent="-597974" algn="l" defTabSz="1507937" rtl="0" latinLnBrk="0">
        <a:lnSpc>
          <a:spcPct val="90000"/>
        </a:lnSpc>
        <a:spcBef>
          <a:spcPts val="1600"/>
        </a:spcBef>
        <a:spcAft>
          <a:spcPts val="0"/>
        </a:spcAft>
        <a:buClrTx/>
        <a:buSzPct val="100000"/>
        <a:buFont typeface="Arial"/>
        <a:buChar char="•"/>
        <a:tabLst/>
        <a:defRPr sz="46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5pPr>
      <a:lvl6pPr marL="4367817" marR="0" indent="-597974" algn="l" defTabSz="1507937" rtl="0" latinLnBrk="0">
        <a:lnSpc>
          <a:spcPct val="90000"/>
        </a:lnSpc>
        <a:spcBef>
          <a:spcPts val="1600"/>
        </a:spcBef>
        <a:spcAft>
          <a:spcPts val="0"/>
        </a:spcAft>
        <a:buClrTx/>
        <a:buSzPct val="100000"/>
        <a:buFont typeface="Arial"/>
        <a:buChar char="•"/>
        <a:tabLst/>
        <a:defRPr sz="46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6pPr>
      <a:lvl7pPr marL="5121785" marR="0" indent="-597974" algn="l" defTabSz="1507937" rtl="0" latinLnBrk="0">
        <a:lnSpc>
          <a:spcPct val="90000"/>
        </a:lnSpc>
        <a:spcBef>
          <a:spcPts val="1600"/>
        </a:spcBef>
        <a:spcAft>
          <a:spcPts val="0"/>
        </a:spcAft>
        <a:buClrTx/>
        <a:buSzPct val="100000"/>
        <a:buFont typeface="Arial"/>
        <a:buChar char="•"/>
        <a:tabLst/>
        <a:defRPr sz="46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7pPr>
      <a:lvl8pPr marL="5875754" marR="0" indent="-597974" algn="l" defTabSz="1507937" rtl="0" latinLnBrk="0">
        <a:lnSpc>
          <a:spcPct val="90000"/>
        </a:lnSpc>
        <a:spcBef>
          <a:spcPts val="1600"/>
        </a:spcBef>
        <a:spcAft>
          <a:spcPts val="0"/>
        </a:spcAft>
        <a:buClrTx/>
        <a:buSzPct val="100000"/>
        <a:buFont typeface="Arial"/>
        <a:buChar char="•"/>
        <a:tabLst/>
        <a:defRPr sz="46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8pPr>
      <a:lvl9pPr marL="6629722" marR="0" indent="-597974" algn="l" defTabSz="1507937" rtl="0" latinLnBrk="0">
        <a:lnSpc>
          <a:spcPct val="90000"/>
        </a:lnSpc>
        <a:spcBef>
          <a:spcPts val="1600"/>
        </a:spcBef>
        <a:spcAft>
          <a:spcPts val="0"/>
        </a:spcAft>
        <a:buClrTx/>
        <a:buSzPct val="100000"/>
        <a:buFont typeface="Arial"/>
        <a:buChar char="•"/>
        <a:tabLst/>
        <a:defRPr sz="46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"/>
          <a:ea typeface="Calibri"/>
          <a:cs typeface="Calibri"/>
          <a:sym typeface="Calibri"/>
        </a:defRPr>
      </a:lvl9pPr>
    </p:bodyStyle>
    <p:otherStyle>
      <a:lvl1pPr marL="0" marR="0" indent="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4572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9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 /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2.jpeg" 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 /><Relationship Id="rId2" Type="http://schemas.openxmlformats.org/officeDocument/2006/relationships/notesSlide" Target="../notesSlides/notesSlide2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4.jpeg" 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 /><Relationship Id="rId2" Type="http://schemas.openxmlformats.org/officeDocument/2006/relationships/notesSlide" Target="../notesSlides/notesSlide3.xml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6.jpeg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Shape 385"/>
          <p:cNvSpPr/>
          <p:nvPr/>
        </p:nvSpPr>
        <p:spPr>
          <a:xfrm>
            <a:off x="146844" y="244475"/>
            <a:ext cx="15621001" cy="792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defRPr sz="4000" b="1">
                <a:solidFill>
                  <a:srgbClr val="23903C"/>
                </a:solidFill>
                <a:latin typeface="Tusker Grotesk 5600 Semibold"/>
                <a:ea typeface="Tusker Grotesk 5600 Semibold"/>
                <a:cs typeface="Tusker Grotesk 5600 Semibold"/>
                <a:sym typeface="Tusker Grotesk 5600 Semibold"/>
              </a:defRPr>
            </a:lvl1pPr>
          </a:lstStyle>
          <a:p>
            <a:r>
              <a:rPr dirty="0"/>
              <a:t>CO2</a:t>
            </a:r>
            <a:r>
              <a:rPr lang="it-IT" dirty="0"/>
              <a:t> </a:t>
            </a:r>
            <a:r>
              <a:rPr lang="it-IT" dirty="0" err="1"/>
              <a:t>stored</a:t>
            </a:r>
            <a:r>
              <a:rPr lang="it-IT" dirty="0"/>
              <a:t> by </a:t>
            </a:r>
            <a:r>
              <a:rPr lang="it-IT" dirty="0" err="1"/>
              <a:t>trees</a:t>
            </a:r>
            <a:r>
              <a:rPr lang="it-IT" dirty="0"/>
              <a:t>: </a:t>
            </a:r>
            <a:r>
              <a:rPr lang="it-IT" dirty="0" err="1"/>
              <a:t>calculation</a:t>
            </a:r>
            <a:r>
              <a:rPr lang="it-IT" dirty="0"/>
              <a:t> </a:t>
            </a:r>
            <a:r>
              <a:rPr lang="it-IT" dirty="0" err="1"/>
              <a:t>details</a:t>
            </a:r>
            <a:endParaRPr dirty="0"/>
          </a:p>
        </p:txBody>
      </p:sp>
      <p:sp>
        <p:nvSpPr>
          <p:cNvPr id="386" name="Shape 386"/>
          <p:cNvSpPr/>
          <p:nvPr/>
        </p:nvSpPr>
        <p:spPr>
          <a:xfrm>
            <a:off x="11327814" y="2624871"/>
            <a:ext cx="5150106" cy="472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pPr defTabSz="914400">
              <a:lnSpc>
                <a:spcPct val="81000"/>
              </a:lnSpc>
              <a:defRPr sz="2500" b="1">
                <a:solidFill>
                  <a:srgbClr val="23903C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CO2</a:t>
            </a:r>
            <a:r>
              <a:rPr lang="it-IT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it-IT" sz="20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stored</a:t>
            </a:r>
            <a:r>
              <a:rPr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= V </a:t>
            </a:r>
            <a:r>
              <a:rPr lang="it-IT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*</a:t>
            </a:r>
            <a:r>
              <a:rPr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D </a:t>
            </a:r>
            <a:r>
              <a:rPr lang="it-IT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*</a:t>
            </a:r>
            <a:r>
              <a:rPr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it-IT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0,5* </a:t>
            </a:r>
            <a:r>
              <a:rPr lang="it-IT" sz="20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Cf</a:t>
            </a:r>
            <a:endParaRPr sz="2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387" name="Shape 387"/>
          <p:cNvSpPr/>
          <p:nvPr/>
        </p:nvSpPr>
        <p:spPr>
          <a:xfrm>
            <a:off x="11327814" y="2942245"/>
            <a:ext cx="1801934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(Arno </a:t>
            </a:r>
            <a:r>
              <a:rPr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Frühwald</a:t>
            </a:r>
            <a:r>
              <a:rPr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2002) </a:t>
            </a:r>
          </a:p>
        </p:txBody>
      </p:sp>
      <p:sp>
        <p:nvSpPr>
          <p:cNvPr id="388" name="Shape 388"/>
          <p:cNvSpPr/>
          <p:nvPr/>
        </p:nvSpPr>
        <p:spPr>
          <a:xfrm>
            <a:off x="10843847" y="5522762"/>
            <a:ext cx="7394079" cy="6705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pPr algn="ctr" defTabSz="914400">
              <a:lnSpc>
                <a:spcPct val="90000"/>
              </a:lnSpc>
              <a:defRPr sz="2400">
                <a:latin typeface="Roboto"/>
                <a:ea typeface="Roboto"/>
                <a:cs typeface="Roboto"/>
                <a:sym typeface="Roboto"/>
              </a:defRPr>
            </a:pPr>
            <a:r>
              <a:rPr sz="1700" dirty="0"/>
              <a:t>V = Volume stem (51%) + (crown coefficient) + (roots coefficient)</a:t>
            </a:r>
          </a:p>
          <a:p>
            <a:pPr algn="ctr" defTabSz="914400">
              <a:lnSpc>
                <a:spcPct val="90000"/>
              </a:lnSpc>
              <a:defRPr sz="2400">
                <a:latin typeface="Roboto"/>
                <a:ea typeface="Roboto"/>
                <a:cs typeface="Roboto"/>
                <a:sym typeface="Roboto"/>
              </a:defRPr>
            </a:pPr>
            <a:r>
              <a:rPr dirty="0"/>
              <a:t> </a:t>
            </a:r>
          </a:p>
        </p:txBody>
      </p:sp>
      <p:sp>
        <p:nvSpPr>
          <p:cNvPr id="389" name="Shape 389"/>
          <p:cNvSpPr/>
          <p:nvPr/>
        </p:nvSpPr>
        <p:spPr>
          <a:xfrm>
            <a:off x="11331373" y="6077623"/>
            <a:ext cx="4656431" cy="6705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pPr defTabSz="914400">
              <a:lnSpc>
                <a:spcPct val="90000"/>
              </a:lnSpc>
              <a:defRPr sz="2000">
                <a:latin typeface="Roboto"/>
                <a:ea typeface="Roboto"/>
                <a:cs typeface="Roboto"/>
                <a:sym typeface="Roboto"/>
              </a:defRPr>
            </a:pPr>
            <a:r>
              <a:rPr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Tree management (pruning)</a:t>
            </a:r>
          </a:p>
          <a:p>
            <a:pPr defTabSz="914400">
              <a:lnSpc>
                <a:spcPct val="90000"/>
              </a:lnSpc>
              <a:defRPr sz="2000">
                <a:solidFill>
                  <a:srgbClr val="385724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CROWN COEFFICIENT</a:t>
            </a:r>
          </a:p>
        </p:txBody>
      </p:sp>
      <p:sp>
        <p:nvSpPr>
          <p:cNvPr id="390" name="Shape 390"/>
          <p:cNvSpPr/>
          <p:nvPr/>
        </p:nvSpPr>
        <p:spPr>
          <a:xfrm>
            <a:off x="11329827" y="6779839"/>
            <a:ext cx="4310284" cy="6959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Autofit/>
          </a:bodyPr>
          <a:lstStyle/>
          <a:p>
            <a:pPr defTabSz="914400">
              <a:lnSpc>
                <a:spcPct val="90000"/>
              </a:lnSpc>
              <a:defRPr sz="1400">
                <a:latin typeface="Roboto"/>
                <a:ea typeface="Roboto"/>
                <a:cs typeface="Roboto"/>
                <a:sym typeface="Roboto"/>
              </a:defRPr>
            </a:pPr>
            <a:r>
              <a:rPr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ZERO MAINTENANCE = 1.48</a:t>
            </a:r>
          </a:p>
          <a:p>
            <a:pPr defTabSz="914400">
              <a:lnSpc>
                <a:spcPct val="90000"/>
              </a:lnSpc>
              <a:defRPr sz="1400">
                <a:latin typeface="Roboto"/>
                <a:ea typeface="Roboto"/>
                <a:cs typeface="Roboto"/>
                <a:sym typeface="Roboto"/>
              </a:defRPr>
            </a:pPr>
            <a:r>
              <a:rPr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ORDINARY MAINTENANCE = 0.98</a:t>
            </a:r>
          </a:p>
          <a:p>
            <a:pPr defTabSz="914400">
              <a:lnSpc>
                <a:spcPct val="90000"/>
              </a:lnSpc>
              <a:defRPr sz="1400">
                <a:latin typeface="Roboto"/>
                <a:ea typeface="Roboto"/>
                <a:cs typeface="Roboto"/>
                <a:sym typeface="Roboto"/>
              </a:defRPr>
            </a:pPr>
            <a:r>
              <a:rPr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EXTRAORDINARY MAINTENANCE = 0.68</a:t>
            </a:r>
          </a:p>
        </p:txBody>
      </p:sp>
      <p:sp>
        <p:nvSpPr>
          <p:cNvPr id="391" name="Shape 391"/>
          <p:cNvSpPr/>
          <p:nvPr/>
        </p:nvSpPr>
        <p:spPr>
          <a:xfrm>
            <a:off x="15563309" y="6067165"/>
            <a:ext cx="4158106" cy="6705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pPr defTabSz="914400">
              <a:lnSpc>
                <a:spcPct val="90000"/>
              </a:lnSpc>
              <a:defRPr sz="2000">
                <a:latin typeface="Roboto"/>
                <a:ea typeface="Roboto"/>
                <a:cs typeface="Roboto"/>
                <a:sym typeface="Roboto"/>
              </a:defRPr>
            </a:pPr>
            <a:r>
              <a:rPr sz="1600" dirty="0"/>
              <a:t>Space for the tree (planting site)</a:t>
            </a:r>
          </a:p>
          <a:p>
            <a:pPr defTabSz="914400">
              <a:lnSpc>
                <a:spcPct val="90000"/>
              </a:lnSpc>
              <a:defRPr sz="2000">
                <a:solidFill>
                  <a:srgbClr val="385724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sz="1600" dirty="0"/>
              <a:t>ROOTS COEFFICIENT</a:t>
            </a:r>
          </a:p>
        </p:txBody>
      </p:sp>
      <p:sp>
        <p:nvSpPr>
          <p:cNvPr id="392" name="Shape 392"/>
          <p:cNvSpPr/>
          <p:nvPr/>
        </p:nvSpPr>
        <p:spPr>
          <a:xfrm>
            <a:off x="15563309" y="6799446"/>
            <a:ext cx="4310284" cy="6959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Autofit/>
          </a:bodyPr>
          <a:lstStyle/>
          <a:p>
            <a:pPr defTabSz="914400">
              <a:lnSpc>
                <a:spcPct val="90000"/>
              </a:lnSpc>
              <a:defRPr sz="1400">
                <a:latin typeface="Roboto"/>
                <a:ea typeface="Roboto"/>
                <a:cs typeface="Roboto"/>
                <a:sym typeface="Roboto"/>
              </a:defRPr>
            </a:pPr>
            <a:r>
              <a:rPr sz="1600" dirty="0"/>
              <a:t>OPTIMAL PLANTING SITE = 1.4</a:t>
            </a:r>
          </a:p>
          <a:p>
            <a:pPr defTabSz="914400">
              <a:lnSpc>
                <a:spcPct val="90000"/>
              </a:lnSpc>
              <a:defRPr sz="1400">
                <a:latin typeface="Roboto"/>
                <a:ea typeface="Roboto"/>
                <a:cs typeface="Roboto"/>
                <a:sym typeface="Roboto"/>
              </a:defRPr>
            </a:pPr>
            <a:r>
              <a:rPr sz="1600" dirty="0"/>
              <a:t>DISCRETE PLANTING SITE = 0.9</a:t>
            </a:r>
          </a:p>
          <a:p>
            <a:pPr defTabSz="914400">
              <a:lnSpc>
                <a:spcPct val="90000"/>
              </a:lnSpc>
              <a:defRPr sz="1400">
                <a:latin typeface="Roboto"/>
                <a:ea typeface="Roboto"/>
                <a:cs typeface="Roboto"/>
                <a:sym typeface="Roboto"/>
              </a:defRPr>
            </a:pPr>
            <a:r>
              <a:rPr sz="1600" dirty="0"/>
              <a:t>REDUCED PLANTING SITE = 0.6</a:t>
            </a:r>
          </a:p>
        </p:txBody>
      </p:sp>
      <p:pic>
        <p:nvPicPr>
          <p:cNvPr id="393" name="image58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62" r="1735"/>
          <a:stretch/>
        </p:blipFill>
        <p:spPr>
          <a:xfrm>
            <a:off x="210678" y="2251224"/>
            <a:ext cx="10469880" cy="3609452"/>
          </a:xfrm>
          <a:prstGeom prst="rect">
            <a:avLst/>
          </a:prstGeom>
          <a:ln w="12700">
            <a:miter lim="400000"/>
          </a:ln>
        </p:spPr>
      </p:pic>
      <p:sp>
        <p:nvSpPr>
          <p:cNvPr id="396" name="Shape 396"/>
          <p:cNvSpPr/>
          <p:nvPr/>
        </p:nvSpPr>
        <p:spPr>
          <a:xfrm>
            <a:off x="11327813" y="3128967"/>
            <a:ext cx="6515667" cy="16138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rmAutofit lnSpcReduction="10000"/>
          </a:bodyPr>
          <a:lstStyle/>
          <a:p>
            <a:pPr defTabSz="914400">
              <a:lnSpc>
                <a:spcPct val="90000"/>
              </a:lnSpc>
              <a:defRPr sz="1600">
                <a:latin typeface="Roboto"/>
                <a:ea typeface="Roboto"/>
                <a:cs typeface="Roboto"/>
                <a:sym typeface="Roboto"/>
              </a:defRPr>
            </a:pPr>
            <a:r>
              <a:rPr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</a:t>
            </a:r>
            <a:r>
              <a:rPr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= Volume woody biomass</a:t>
            </a:r>
            <a:r>
              <a:rPr lang="it-IT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(</a:t>
            </a:r>
            <a:r>
              <a:rPr lang="it-IT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m³</a:t>
            </a:r>
            <a:r>
              <a:rPr lang="it-IT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)</a:t>
            </a:r>
            <a:endParaRPr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defTabSz="914400">
              <a:lnSpc>
                <a:spcPct val="90000"/>
              </a:lnSpc>
              <a:defRPr sz="1600">
                <a:latin typeface="Roboto"/>
                <a:ea typeface="Roboto"/>
                <a:cs typeface="Roboto"/>
                <a:sym typeface="Roboto"/>
              </a:defRPr>
            </a:pPr>
            <a:br>
              <a:rPr lang="it-IT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it-IT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</a:t>
            </a:r>
            <a:r>
              <a:rPr lang="it-IT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= </a:t>
            </a:r>
            <a:r>
              <a:rPr lang="it-IT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density</a:t>
            </a:r>
            <a:r>
              <a:rPr lang="it-IT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(</a:t>
            </a:r>
            <a:r>
              <a:rPr lang="it-IT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species</a:t>
            </a:r>
            <a:r>
              <a:rPr lang="it-IT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it-IT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specific</a:t>
            </a:r>
            <a:r>
              <a:rPr lang="it-IT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) (</a:t>
            </a:r>
            <a:r>
              <a:rPr lang="it-IT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kg/m³</a:t>
            </a:r>
            <a:r>
              <a:rPr lang="it-IT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)</a:t>
            </a:r>
            <a:endParaRPr lang="it-IT" sz="4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defTabSz="914400">
              <a:lnSpc>
                <a:spcPct val="90000"/>
              </a:lnSpc>
              <a:defRPr sz="1600">
                <a:latin typeface="Roboto"/>
                <a:ea typeface="Roboto"/>
                <a:cs typeface="Roboto"/>
                <a:sym typeface="Roboto"/>
              </a:defRPr>
            </a:pPr>
            <a:endParaRPr lang="it-IT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defTabSz="914400">
              <a:lnSpc>
                <a:spcPct val="90000"/>
              </a:lnSpc>
              <a:defRPr sz="1600">
                <a:latin typeface="Roboto"/>
                <a:ea typeface="Roboto"/>
                <a:cs typeface="Roboto"/>
                <a:sym typeface="Roboto"/>
              </a:defRPr>
            </a:pPr>
            <a:endParaRPr lang="en-U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defTabSz="914400">
              <a:lnSpc>
                <a:spcPct val="90000"/>
              </a:lnSpc>
              <a:defRPr sz="1600">
                <a:latin typeface="Roboto"/>
                <a:ea typeface="Roboto"/>
                <a:cs typeface="Roboto"/>
                <a:sym typeface="Roboto"/>
              </a:defRPr>
            </a:pPr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Cf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dirty="0"/>
              <a:t> = CO₂ conversion factor (3,67)</a:t>
            </a:r>
            <a:r>
              <a:rPr lang="en-US" baseline="30000" dirty="0"/>
              <a:t>1</a:t>
            </a:r>
            <a:br>
              <a:rPr lang="fr-FR" dirty="0"/>
            </a:br>
            <a:endParaRPr lang="fr-FR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2" name="Shape 386">
            <a:extLst>
              <a:ext uri="{FF2B5EF4-FFF2-40B4-BE49-F238E27FC236}">
                <a16:creationId xmlns:a16="http://schemas.microsoft.com/office/drawing/2014/main" id="{CF9A1AFF-6114-3B37-2B37-DAFEC0F2FCF8}"/>
              </a:ext>
            </a:extLst>
          </p:cNvPr>
          <p:cNvSpPr/>
          <p:nvPr/>
        </p:nvSpPr>
        <p:spPr>
          <a:xfrm>
            <a:off x="399535" y="1733063"/>
            <a:ext cx="6602283" cy="472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Autofit/>
          </a:bodyPr>
          <a:lstStyle/>
          <a:p>
            <a:pPr defTabSz="914400">
              <a:lnSpc>
                <a:spcPct val="81000"/>
              </a:lnSpc>
              <a:defRPr sz="2500" b="1">
                <a:solidFill>
                  <a:srgbClr val="23903C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lang="it-IT" sz="2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CALCULATION TOOL IN GRASSHOPPER</a:t>
            </a:r>
            <a:endParaRPr sz="2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4C6BF861-C44A-5372-95EC-721FE5EF2820}"/>
              </a:ext>
            </a:extLst>
          </p:cNvPr>
          <p:cNvSpPr txBox="1">
            <a:spLocks/>
          </p:cNvSpPr>
          <p:nvPr/>
        </p:nvSpPr>
        <p:spPr>
          <a:xfrm>
            <a:off x="4115491" y="7501181"/>
            <a:ext cx="2633582" cy="2247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600" b="1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Species</a:t>
            </a:r>
            <a:r>
              <a:rPr lang="it-IT" sz="1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=</a:t>
            </a:r>
            <a:r>
              <a:rPr lang="it-IT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it-IT" sz="1600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Quercus Ilex</a:t>
            </a:r>
          </a:p>
          <a:p>
            <a:endParaRPr lang="it-IT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it-IT" sz="1600" b="1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Density</a:t>
            </a:r>
            <a:r>
              <a:rPr lang="it-IT" sz="1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=</a:t>
            </a:r>
            <a:r>
              <a:rPr lang="it-IT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525 kg/m³</a:t>
            </a:r>
          </a:p>
          <a:p>
            <a:endParaRPr lang="it-IT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it-IT" sz="1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H=  </a:t>
            </a:r>
            <a:r>
              <a:rPr lang="it-IT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5,60 m (14y)</a:t>
            </a:r>
            <a:endParaRPr lang="it-IT" sz="16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it-IT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it-IT" sz="1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DBH= </a:t>
            </a:r>
            <a:r>
              <a:rPr lang="it-IT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0,15 m (14y)</a:t>
            </a:r>
            <a:endParaRPr lang="it-IT" sz="16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it-IT" sz="1400" b="1" dirty="0">
                <a:latin typeface="Dotum" panose="020B0600000101010101" pitchFamily="34" charset="-127"/>
                <a:ea typeface="Dotum" panose="020B0600000101010101" pitchFamily="34" charset="-127"/>
              </a:rPr>
              <a:t> </a:t>
            </a:r>
          </a:p>
          <a:p>
            <a:endParaRPr lang="it-IT" sz="1400" b="1" dirty="0">
              <a:latin typeface="Dotum" panose="020B0600000101010101" pitchFamily="34" charset="-127"/>
              <a:ea typeface="Dotum" panose="020B0600000101010101" pitchFamily="34" charset="-127"/>
            </a:endParaRPr>
          </a:p>
          <a:p>
            <a:endParaRPr lang="it-IT" sz="1400" b="1" dirty="0">
              <a:latin typeface="Dotum" panose="020B0600000101010101" pitchFamily="34" charset="-127"/>
              <a:ea typeface="Dotum" panose="020B0600000101010101" pitchFamily="34" charset="-127"/>
            </a:endParaRPr>
          </a:p>
          <a:p>
            <a:endParaRPr lang="it-IT" sz="1500" b="1" dirty="0"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sp>
        <p:nvSpPr>
          <p:cNvPr id="5" name="Shape 386">
            <a:extLst>
              <a:ext uri="{FF2B5EF4-FFF2-40B4-BE49-F238E27FC236}">
                <a16:creationId xmlns:a16="http://schemas.microsoft.com/office/drawing/2014/main" id="{E9061E2A-22AC-FBAB-53A4-63562E6A0339}"/>
              </a:ext>
            </a:extLst>
          </p:cNvPr>
          <p:cNvSpPr/>
          <p:nvPr/>
        </p:nvSpPr>
        <p:spPr>
          <a:xfrm>
            <a:off x="230507" y="6913836"/>
            <a:ext cx="3576666" cy="472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pPr algn="ctr" defTabSz="914400">
              <a:lnSpc>
                <a:spcPct val="81000"/>
              </a:lnSpc>
              <a:defRPr sz="2500" b="1">
                <a:solidFill>
                  <a:srgbClr val="23903C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lang="it-IT" sz="2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INFORMATION</a:t>
            </a:r>
            <a:endParaRPr sz="2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E115D827-0811-34C4-C60B-5E4ACC654456}"/>
              </a:ext>
            </a:extLst>
          </p:cNvPr>
          <p:cNvSpPr txBox="1"/>
          <p:nvPr/>
        </p:nvSpPr>
        <p:spPr>
          <a:xfrm>
            <a:off x="4115491" y="9130430"/>
            <a:ext cx="413512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CROWN COEFFICIENT: </a:t>
            </a:r>
          </a:p>
          <a:p>
            <a:r>
              <a:rPr lang="it-IT" sz="16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EXTRAORDINARY MAINTENANCE = 0.68</a:t>
            </a:r>
          </a:p>
          <a:p>
            <a:r>
              <a:rPr lang="it-IT" sz="16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ROOTS COEFFICIENT: </a:t>
            </a:r>
          </a:p>
          <a:p>
            <a:r>
              <a:rPr lang="it-IT" sz="16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REDUCED PLANTING SITE = 0.6</a:t>
            </a:r>
          </a:p>
        </p:txBody>
      </p:sp>
      <p:sp>
        <p:nvSpPr>
          <p:cNvPr id="7" name="Shape 386">
            <a:extLst>
              <a:ext uri="{FF2B5EF4-FFF2-40B4-BE49-F238E27FC236}">
                <a16:creationId xmlns:a16="http://schemas.microsoft.com/office/drawing/2014/main" id="{BA80F916-1371-83AC-B068-B3D2293688D0}"/>
              </a:ext>
            </a:extLst>
          </p:cNvPr>
          <p:cNvSpPr/>
          <p:nvPr/>
        </p:nvSpPr>
        <p:spPr>
          <a:xfrm>
            <a:off x="11241198" y="1779251"/>
            <a:ext cx="6602283" cy="472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Autofit/>
          </a:bodyPr>
          <a:lstStyle/>
          <a:p>
            <a:pPr defTabSz="914400">
              <a:lnSpc>
                <a:spcPct val="81000"/>
              </a:lnSpc>
              <a:defRPr sz="2500" b="1">
                <a:solidFill>
                  <a:srgbClr val="23903C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lang="it-IT" sz="2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CALCULATION FORMULA</a:t>
            </a:r>
            <a:endParaRPr sz="2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8" name="Shape 386">
            <a:extLst>
              <a:ext uri="{FF2B5EF4-FFF2-40B4-BE49-F238E27FC236}">
                <a16:creationId xmlns:a16="http://schemas.microsoft.com/office/drawing/2014/main" id="{FB193073-D8BF-D87C-C87C-102A131E77B4}"/>
              </a:ext>
            </a:extLst>
          </p:cNvPr>
          <p:cNvSpPr/>
          <p:nvPr/>
        </p:nvSpPr>
        <p:spPr>
          <a:xfrm>
            <a:off x="11323537" y="5003671"/>
            <a:ext cx="5150106" cy="472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pPr defTabSz="914400">
              <a:lnSpc>
                <a:spcPct val="81000"/>
              </a:lnSpc>
              <a:defRPr sz="2500" b="1">
                <a:solidFill>
                  <a:srgbClr val="23903C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lang="pl-PL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Volume woody biomass</a:t>
            </a:r>
            <a:r>
              <a:rPr lang="it-IT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(V)</a:t>
            </a:r>
            <a:endParaRPr lang="pl-PL" sz="2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7E89E3E1-1ECF-1269-1981-F735258A9F0D}"/>
              </a:ext>
            </a:extLst>
          </p:cNvPr>
          <p:cNvSpPr txBox="1"/>
          <p:nvPr/>
        </p:nvSpPr>
        <p:spPr>
          <a:xfrm>
            <a:off x="11323537" y="5819659"/>
            <a:ext cx="142753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dirty="0">
                <a:solidFill>
                  <a:srgbClr val="000000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(</a:t>
            </a:r>
            <a:r>
              <a:rPr lang="it-IT" sz="1200" dirty="0" err="1">
                <a:solidFill>
                  <a:srgbClr val="000000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Birdsey</a:t>
            </a:r>
            <a:r>
              <a:rPr lang="it-IT" sz="1200" dirty="0">
                <a:solidFill>
                  <a:srgbClr val="000000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, 1992)</a:t>
            </a:r>
          </a:p>
        </p:txBody>
      </p:sp>
      <p:pic>
        <p:nvPicPr>
          <p:cNvPr id="11" name="Immagine 10" descr="Immagine che contiene aria aperta, albero, cielo, automobile&#10;&#10;Il contenuto generato dall'IA potrebbe non essere corretto.">
            <a:extLst>
              <a:ext uri="{FF2B5EF4-FFF2-40B4-BE49-F238E27FC236}">
                <a16:creationId xmlns:a16="http://schemas.microsoft.com/office/drawing/2014/main" id="{11D9E96B-EFB5-130D-C48A-92A2B358DAA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507" y="7386277"/>
            <a:ext cx="3576666" cy="3609452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734E7063-B266-F93B-B934-D533DD050109}"/>
              </a:ext>
            </a:extLst>
          </p:cNvPr>
          <p:cNvSpPr txBox="1"/>
          <p:nvPr/>
        </p:nvSpPr>
        <p:spPr>
          <a:xfrm>
            <a:off x="4115491" y="10330182"/>
            <a:ext cx="4135120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Volume </a:t>
            </a:r>
            <a:r>
              <a:rPr lang="it-IT" sz="16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woody</a:t>
            </a:r>
            <a:r>
              <a:rPr lang="it-IT" sz="16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it-IT" sz="16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biomass</a:t>
            </a:r>
            <a:r>
              <a:rPr lang="it-IT" sz="16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(V) </a:t>
            </a:r>
            <a:r>
              <a:rPr lang="it-IT" sz="16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= 0,089 </a:t>
            </a:r>
            <a:r>
              <a:rPr lang="it-IT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m³</a:t>
            </a:r>
          </a:p>
          <a:p>
            <a:endParaRPr lang="it-IT" sz="16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F7EEE512-58D2-A88B-2AA1-C254C7808CDB}"/>
              </a:ext>
            </a:extLst>
          </p:cNvPr>
          <p:cNvSpPr txBox="1"/>
          <p:nvPr/>
        </p:nvSpPr>
        <p:spPr>
          <a:xfrm>
            <a:off x="4115491" y="10719971"/>
            <a:ext cx="413512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CO2 </a:t>
            </a:r>
            <a:r>
              <a:rPr lang="it-IT" sz="1600" b="1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stored</a:t>
            </a:r>
            <a:r>
              <a:rPr lang="it-IT" sz="1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= </a:t>
            </a:r>
            <a:r>
              <a:rPr lang="it-IT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85.79 kg </a:t>
            </a:r>
            <a:r>
              <a:rPr lang="en-US" sz="16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</a:t>
            </a:r>
            <a:r>
              <a:rPr lang="en-US" sz="1600" dirty="0" err="1"/>
              <a:t>₂eq</a:t>
            </a:r>
            <a:r>
              <a:rPr lang="en-US" sz="1600" dirty="0"/>
              <a:t> </a:t>
            </a:r>
            <a:endParaRPr lang="it-IT" sz="16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id="{95044A7A-B019-02FB-B178-FDD6B897A909}"/>
              </a:ext>
            </a:extLst>
          </p:cNvPr>
          <p:cNvSpPr txBox="1"/>
          <p:nvPr/>
        </p:nvSpPr>
        <p:spPr>
          <a:xfrm>
            <a:off x="13155074" y="10622569"/>
            <a:ext cx="6637138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800" b="0" i="0" u="none" strike="noStrike" cap="none" spc="0" normalizeH="0" baseline="3000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kumimoji="0" lang="it-IT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This </a:t>
            </a:r>
            <a:r>
              <a:rPr kumimoji="0" lang="it-IT" sz="1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value</a:t>
            </a:r>
            <a:r>
              <a:rPr kumimoji="0" lang="it-IT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it-IT" sz="1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considers</a:t>
            </a:r>
            <a:r>
              <a:rPr kumimoji="0" lang="it-IT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it-IT" sz="1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that</a:t>
            </a:r>
            <a:r>
              <a:rPr kumimoji="0" lang="it-IT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 1kg of Carbon </a:t>
            </a:r>
            <a:r>
              <a:rPr kumimoji="0" lang="it-IT" sz="1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is</a:t>
            </a:r>
            <a:r>
              <a:rPr kumimoji="0" lang="it-IT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it-IT" sz="1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equal</a:t>
            </a:r>
            <a:r>
              <a:rPr kumimoji="0" lang="it-IT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 to 3,67 kgCo2  </a:t>
            </a:r>
          </a:p>
        </p:txBody>
      </p:sp>
    </p:spTree>
  </p:cSld>
  <p:clrMapOvr>
    <a:masterClrMapping/>
  </p:clrMapOvr>
  <p:transition spd="slow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D4079A-E8B8-835B-C38D-207A85BB12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Shape 385">
            <a:extLst>
              <a:ext uri="{FF2B5EF4-FFF2-40B4-BE49-F238E27FC236}">
                <a16:creationId xmlns:a16="http://schemas.microsoft.com/office/drawing/2014/main" id="{4FC8BC10-4982-D99E-610C-EC2C36AFC160}"/>
              </a:ext>
            </a:extLst>
          </p:cNvPr>
          <p:cNvSpPr/>
          <p:nvPr/>
        </p:nvSpPr>
        <p:spPr>
          <a:xfrm>
            <a:off x="146844" y="244475"/>
            <a:ext cx="15621001" cy="792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91424" tIns="91424" rIns="91424" bIns="91424">
            <a:spAutoFit/>
          </a:bodyPr>
          <a:lstStyle>
            <a:lvl1pPr>
              <a:defRPr sz="4000" b="1">
                <a:solidFill>
                  <a:srgbClr val="23903C"/>
                </a:solidFill>
                <a:latin typeface="Tusker Grotesk 5600 Semibold"/>
                <a:ea typeface="Tusker Grotesk 5600 Semibold"/>
                <a:cs typeface="Tusker Grotesk 5600 Semibold"/>
                <a:sym typeface="Tusker Grotesk 5600 Semibold"/>
              </a:defRPr>
            </a:lvl1pPr>
          </a:lstStyle>
          <a:p>
            <a:r>
              <a:rPr dirty="0"/>
              <a:t>CO2</a:t>
            </a:r>
            <a:r>
              <a:rPr lang="it-IT" dirty="0"/>
              <a:t> </a:t>
            </a:r>
            <a:r>
              <a:rPr lang="it-IT" dirty="0" err="1"/>
              <a:t>stored</a:t>
            </a:r>
            <a:r>
              <a:rPr lang="it-IT" dirty="0"/>
              <a:t> by </a:t>
            </a:r>
            <a:r>
              <a:rPr lang="it-IT" dirty="0" err="1"/>
              <a:t>trees</a:t>
            </a:r>
            <a:r>
              <a:rPr lang="it-IT" dirty="0"/>
              <a:t>: </a:t>
            </a:r>
            <a:r>
              <a:rPr lang="it-IT" dirty="0" err="1"/>
              <a:t>calculation</a:t>
            </a:r>
            <a:r>
              <a:rPr lang="it-IT" dirty="0"/>
              <a:t> </a:t>
            </a:r>
            <a:r>
              <a:rPr lang="it-IT" dirty="0" err="1"/>
              <a:t>details</a:t>
            </a:r>
            <a:endParaRPr dirty="0"/>
          </a:p>
        </p:txBody>
      </p:sp>
      <p:sp>
        <p:nvSpPr>
          <p:cNvPr id="387" name="Shape 387">
            <a:extLst>
              <a:ext uri="{FF2B5EF4-FFF2-40B4-BE49-F238E27FC236}">
                <a16:creationId xmlns:a16="http://schemas.microsoft.com/office/drawing/2014/main" id="{49ADC716-ABBF-29E4-2F7B-B6EE7C8E70F3}"/>
              </a:ext>
            </a:extLst>
          </p:cNvPr>
          <p:cNvSpPr/>
          <p:nvPr/>
        </p:nvSpPr>
        <p:spPr>
          <a:xfrm>
            <a:off x="11327814" y="2942245"/>
            <a:ext cx="1801934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(Arno </a:t>
            </a:r>
            <a:r>
              <a:rPr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Frühwald</a:t>
            </a:r>
            <a:r>
              <a:rPr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2002) </a:t>
            </a:r>
          </a:p>
        </p:txBody>
      </p:sp>
      <p:sp>
        <p:nvSpPr>
          <p:cNvPr id="388" name="Shape 388">
            <a:extLst>
              <a:ext uri="{FF2B5EF4-FFF2-40B4-BE49-F238E27FC236}">
                <a16:creationId xmlns:a16="http://schemas.microsoft.com/office/drawing/2014/main" id="{036C64DC-1105-E4F1-32DF-669EA6F5B476}"/>
              </a:ext>
            </a:extLst>
          </p:cNvPr>
          <p:cNvSpPr/>
          <p:nvPr/>
        </p:nvSpPr>
        <p:spPr>
          <a:xfrm>
            <a:off x="10843847" y="5522762"/>
            <a:ext cx="7394079" cy="6705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/>
          <a:p>
            <a:pPr algn="ctr" defTabSz="914400">
              <a:lnSpc>
                <a:spcPct val="90000"/>
              </a:lnSpc>
              <a:defRPr sz="2400">
                <a:latin typeface="Roboto"/>
                <a:ea typeface="Roboto"/>
                <a:cs typeface="Roboto"/>
                <a:sym typeface="Roboto"/>
              </a:defRPr>
            </a:pPr>
            <a:r>
              <a:rPr sz="1700" dirty="0"/>
              <a:t>V = Volume stem (51%) + (crown coefficient) + (roots coefficient)</a:t>
            </a:r>
          </a:p>
          <a:p>
            <a:pPr algn="ctr" defTabSz="914400">
              <a:lnSpc>
                <a:spcPct val="90000"/>
              </a:lnSpc>
              <a:defRPr sz="2400">
                <a:latin typeface="Roboto"/>
                <a:ea typeface="Roboto"/>
                <a:cs typeface="Roboto"/>
                <a:sym typeface="Roboto"/>
              </a:defRPr>
            </a:pPr>
            <a:r>
              <a:rPr dirty="0"/>
              <a:t> </a:t>
            </a:r>
          </a:p>
        </p:txBody>
      </p:sp>
      <p:sp>
        <p:nvSpPr>
          <p:cNvPr id="389" name="Shape 389">
            <a:extLst>
              <a:ext uri="{FF2B5EF4-FFF2-40B4-BE49-F238E27FC236}">
                <a16:creationId xmlns:a16="http://schemas.microsoft.com/office/drawing/2014/main" id="{02C151A1-1309-BD64-2535-24BBEFF8AB98}"/>
              </a:ext>
            </a:extLst>
          </p:cNvPr>
          <p:cNvSpPr/>
          <p:nvPr/>
        </p:nvSpPr>
        <p:spPr>
          <a:xfrm>
            <a:off x="11331373" y="6077623"/>
            <a:ext cx="4656431" cy="6705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/>
          <a:p>
            <a:pPr defTabSz="914400">
              <a:lnSpc>
                <a:spcPct val="90000"/>
              </a:lnSpc>
              <a:defRPr sz="2000">
                <a:latin typeface="Roboto"/>
                <a:ea typeface="Roboto"/>
                <a:cs typeface="Roboto"/>
                <a:sym typeface="Roboto"/>
              </a:defRPr>
            </a:pPr>
            <a:r>
              <a:rPr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Tree management (pruning)</a:t>
            </a:r>
          </a:p>
          <a:p>
            <a:pPr defTabSz="914400">
              <a:lnSpc>
                <a:spcPct val="90000"/>
              </a:lnSpc>
              <a:defRPr sz="2000">
                <a:solidFill>
                  <a:srgbClr val="385724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CROWN COEFFICIENT</a:t>
            </a:r>
          </a:p>
        </p:txBody>
      </p:sp>
      <p:sp>
        <p:nvSpPr>
          <p:cNvPr id="390" name="Shape 390">
            <a:extLst>
              <a:ext uri="{FF2B5EF4-FFF2-40B4-BE49-F238E27FC236}">
                <a16:creationId xmlns:a16="http://schemas.microsoft.com/office/drawing/2014/main" id="{5DB361EA-ACD9-EE36-1A0D-7F1BD2AC9873}"/>
              </a:ext>
            </a:extLst>
          </p:cNvPr>
          <p:cNvSpPr/>
          <p:nvPr/>
        </p:nvSpPr>
        <p:spPr>
          <a:xfrm>
            <a:off x="11329827" y="6779839"/>
            <a:ext cx="4310284" cy="6959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Autofit/>
          </a:bodyPr>
          <a:lstStyle/>
          <a:p>
            <a:pPr defTabSz="914400">
              <a:lnSpc>
                <a:spcPct val="90000"/>
              </a:lnSpc>
              <a:defRPr sz="1400">
                <a:latin typeface="Roboto"/>
                <a:ea typeface="Roboto"/>
                <a:cs typeface="Roboto"/>
                <a:sym typeface="Roboto"/>
              </a:defRPr>
            </a:pPr>
            <a:r>
              <a:rPr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ZERO MAINTENANCE = 1.48</a:t>
            </a:r>
          </a:p>
          <a:p>
            <a:pPr defTabSz="914400">
              <a:lnSpc>
                <a:spcPct val="90000"/>
              </a:lnSpc>
              <a:defRPr sz="1400">
                <a:latin typeface="Roboto"/>
                <a:ea typeface="Roboto"/>
                <a:cs typeface="Roboto"/>
                <a:sym typeface="Roboto"/>
              </a:defRPr>
            </a:pPr>
            <a:r>
              <a:rPr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ORDINARY MAINTENANCE = 0.98</a:t>
            </a:r>
          </a:p>
          <a:p>
            <a:pPr defTabSz="914400">
              <a:lnSpc>
                <a:spcPct val="90000"/>
              </a:lnSpc>
              <a:defRPr sz="1400">
                <a:latin typeface="Roboto"/>
                <a:ea typeface="Roboto"/>
                <a:cs typeface="Roboto"/>
                <a:sym typeface="Roboto"/>
              </a:defRPr>
            </a:pPr>
            <a:r>
              <a:rPr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EXTRAORDINARY MAINTENANCE = 0.68</a:t>
            </a:r>
          </a:p>
        </p:txBody>
      </p:sp>
      <p:sp>
        <p:nvSpPr>
          <p:cNvPr id="391" name="Shape 391">
            <a:extLst>
              <a:ext uri="{FF2B5EF4-FFF2-40B4-BE49-F238E27FC236}">
                <a16:creationId xmlns:a16="http://schemas.microsoft.com/office/drawing/2014/main" id="{D2C45E05-09DE-226D-C0D8-52136D571ACD}"/>
              </a:ext>
            </a:extLst>
          </p:cNvPr>
          <p:cNvSpPr/>
          <p:nvPr/>
        </p:nvSpPr>
        <p:spPr>
          <a:xfrm>
            <a:off x="15563309" y="6067165"/>
            <a:ext cx="4158106" cy="6705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/>
          <a:p>
            <a:pPr defTabSz="914400">
              <a:lnSpc>
                <a:spcPct val="90000"/>
              </a:lnSpc>
              <a:defRPr sz="2000">
                <a:latin typeface="Roboto"/>
                <a:ea typeface="Roboto"/>
                <a:cs typeface="Roboto"/>
                <a:sym typeface="Roboto"/>
              </a:defRPr>
            </a:pPr>
            <a:r>
              <a:rPr sz="1600" dirty="0"/>
              <a:t>Space for the tree (planting site)</a:t>
            </a:r>
          </a:p>
          <a:p>
            <a:pPr defTabSz="914400">
              <a:lnSpc>
                <a:spcPct val="90000"/>
              </a:lnSpc>
              <a:defRPr sz="2000">
                <a:solidFill>
                  <a:srgbClr val="385724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sz="1600" dirty="0"/>
              <a:t>ROOTS COEFFICIENT</a:t>
            </a:r>
          </a:p>
        </p:txBody>
      </p:sp>
      <p:sp>
        <p:nvSpPr>
          <p:cNvPr id="392" name="Shape 392">
            <a:extLst>
              <a:ext uri="{FF2B5EF4-FFF2-40B4-BE49-F238E27FC236}">
                <a16:creationId xmlns:a16="http://schemas.microsoft.com/office/drawing/2014/main" id="{00DCBEEF-2827-6778-CAA8-0FDA1EB00CE7}"/>
              </a:ext>
            </a:extLst>
          </p:cNvPr>
          <p:cNvSpPr/>
          <p:nvPr/>
        </p:nvSpPr>
        <p:spPr>
          <a:xfrm>
            <a:off x="15563309" y="6799446"/>
            <a:ext cx="4310284" cy="6959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Autofit/>
          </a:bodyPr>
          <a:lstStyle/>
          <a:p>
            <a:pPr defTabSz="914400">
              <a:lnSpc>
                <a:spcPct val="90000"/>
              </a:lnSpc>
              <a:defRPr sz="1400">
                <a:latin typeface="Roboto"/>
                <a:ea typeface="Roboto"/>
                <a:cs typeface="Roboto"/>
                <a:sym typeface="Roboto"/>
              </a:defRPr>
            </a:pPr>
            <a:r>
              <a:rPr sz="1600" dirty="0"/>
              <a:t>OPTIMAL PLANTING SITE = 1.4</a:t>
            </a:r>
          </a:p>
          <a:p>
            <a:pPr defTabSz="914400">
              <a:lnSpc>
                <a:spcPct val="90000"/>
              </a:lnSpc>
              <a:defRPr sz="1400">
                <a:latin typeface="Roboto"/>
                <a:ea typeface="Roboto"/>
                <a:cs typeface="Roboto"/>
                <a:sym typeface="Roboto"/>
              </a:defRPr>
            </a:pPr>
            <a:r>
              <a:rPr sz="1600" dirty="0"/>
              <a:t>DISCRETE PLANTING SITE = 0.9</a:t>
            </a:r>
          </a:p>
          <a:p>
            <a:pPr defTabSz="914400">
              <a:lnSpc>
                <a:spcPct val="90000"/>
              </a:lnSpc>
              <a:defRPr sz="1400">
                <a:latin typeface="Roboto"/>
                <a:ea typeface="Roboto"/>
                <a:cs typeface="Roboto"/>
                <a:sym typeface="Roboto"/>
              </a:defRPr>
            </a:pPr>
            <a:r>
              <a:rPr sz="1600" dirty="0"/>
              <a:t>REDUCED PLANTING SITE = 0.6</a:t>
            </a:r>
          </a:p>
        </p:txBody>
      </p:sp>
      <p:pic>
        <p:nvPicPr>
          <p:cNvPr id="393" name="image58.png">
            <a:extLst>
              <a:ext uri="{FF2B5EF4-FFF2-40B4-BE49-F238E27FC236}">
                <a16:creationId xmlns:a16="http://schemas.microsoft.com/office/drawing/2014/main" id="{E5858CE8-2B9D-9035-0B96-8D093C5F12C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9" r="1391"/>
          <a:stretch/>
        </p:blipFill>
        <p:spPr>
          <a:xfrm>
            <a:off x="153312" y="2677945"/>
            <a:ext cx="10540628" cy="3237937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Shape 386">
            <a:extLst>
              <a:ext uri="{FF2B5EF4-FFF2-40B4-BE49-F238E27FC236}">
                <a16:creationId xmlns:a16="http://schemas.microsoft.com/office/drawing/2014/main" id="{09D7D5C0-90A9-B30A-019A-2C46EE241B7D}"/>
              </a:ext>
            </a:extLst>
          </p:cNvPr>
          <p:cNvSpPr/>
          <p:nvPr/>
        </p:nvSpPr>
        <p:spPr>
          <a:xfrm>
            <a:off x="399535" y="1733063"/>
            <a:ext cx="6602283" cy="472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Autofit/>
          </a:bodyPr>
          <a:lstStyle/>
          <a:p>
            <a:pPr defTabSz="914400">
              <a:lnSpc>
                <a:spcPct val="81000"/>
              </a:lnSpc>
              <a:defRPr sz="2500" b="1">
                <a:solidFill>
                  <a:srgbClr val="23903C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lang="it-IT" sz="2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CALCULATION TOOL IN GRASSHOPPER</a:t>
            </a:r>
            <a:endParaRPr sz="2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8CB0FC62-EA1E-9812-7269-8F32FC956ACB}"/>
              </a:ext>
            </a:extLst>
          </p:cNvPr>
          <p:cNvSpPr txBox="1">
            <a:spLocks/>
          </p:cNvSpPr>
          <p:nvPr/>
        </p:nvSpPr>
        <p:spPr>
          <a:xfrm>
            <a:off x="4115491" y="7501105"/>
            <a:ext cx="2633582" cy="2247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600" b="1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Species</a:t>
            </a:r>
            <a:r>
              <a:rPr lang="it-IT" sz="1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=</a:t>
            </a:r>
            <a:r>
              <a:rPr lang="it-IT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it-IT" sz="1600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Quercus Ilex</a:t>
            </a:r>
          </a:p>
          <a:p>
            <a:endParaRPr lang="it-IT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it-IT" sz="1600" b="1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Density</a:t>
            </a:r>
            <a:r>
              <a:rPr lang="it-IT" sz="1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= </a:t>
            </a:r>
            <a:r>
              <a:rPr lang="it-IT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525 kg/m³</a:t>
            </a:r>
          </a:p>
          <a:p>
            <a:endParaRPr lang="it-IT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it-IT" sz="1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H=  </a:t>
            </a:r>
            <a:r>
              <a:rPr lang="it-IT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7.19 m (17y)</a:t>
            </a:r>
          </a:p>
          <a:p>
            <a:endParaRPr lang="it-IT" sz="16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it-IT" sz="1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DBH=  </a:t>
            </a:r>
            <a:r>
              <a:rPr lang="it-IT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0.20 m (17y)</a:t>
            </a:r>
            <a:endParaRPr lang="it-IT" sz="16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it-IT" sz="1400" b="1" dirty="0">
                <a:latin typeface="Dotum" panose="020B0600000101010101" pitchFamily="34" charset="-127"/>
                <a:ea typeface="Dotum" panose="020B0600000101010101" pitchFamily="34" charset="-127"/>
              </a:rPr>
              <a:t> </a:t>
            </a:r>
          </a:p>
          <a:p>
            <a:endParaRPr lang="it-IT" sz="1400" b="1" dirty="0">
              <a:latin typeface="Dotum" panose="020B0600000101010101" pitchFamily="34" charset="-127"/>
              <a:ea typeface="Dotum" panose="020B0600000101010101" pitchFamily="34" charset="-127"/>
            </a:endParaRPr>
          </a:p>
          <a:p>
            <a:endParaRPr lang="it-IT" sz="1400" b="1" dirty="0">
              <a:latin typeface="Dotum" panose="020B0600000101010101" pitchFamily="34" charset="-127"/>
              <a:ea typeface="Dotum" panose="020B0600000101010101" pitchFamily="34" charset="-127"/>
            </a:endParaRPr>
          </a:p>
          <a:p>
            <a:endParaRPr lang="it-IT" sz="1500" b="1" dirty="0"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sp>
        <p:nvSpPr>
          <p:cNvPr id="5" name="Shape 386">
            <a:extLst>
              <a:ext uri="{FF2B5EF4-FFF2-40B4-BE49-F238E27FC236}">
                <a16:creationId xmlns:a16="http://schemas.microsoft.com/office/drawing/2014/main" id="{E65A7619-4269-63B5-09DD-BD6AA5E91958}"/>
              </a:ext>
            </a:extLst>
          </p:cNvPr>
          <p:cNvSpPr/>
          <p:nvPr/>
        </p:nvSpPr>
        <p:spPr>
          <a:xfrm>
            <a:off x="230507" y="6913836"/>
            <a:ext cx="3550800" cy="472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/>
          <a:p>
            <a:pPr algn="ctr" defTabSz="914400">
              <a:lnSpc>
                <a:spcPct val="81000"/>
              </a:lnSpc>
              <a:defRPr sz="2500" b="1">
                <a:solidFill>
                  <a:srgbClr val="23903C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lang="it-IT" sz="2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INFORMATION</a:t>
            </a:r>
            <a:endParaRPr sz="2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266FA042-4DEB-2643-FD15-2ED0342ECB83}"/>
              </a:ext>
            </a:extLst>
          </p:cNvPr>
          <p:cNvSpPr txBox="1"/>
          <p:nvPr/>
        </p:nvSpPr>
        <p:spPr>
          <a:xfrm>
            <a:off x="4115491" y="9189560"/>
            <a:ext cx="413512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CROWN COEFFICIENT: </a:t>
            </a:r>
          </a:p>
          <a:p>
            <a:r>
              <a:rPr lang="it-IT" sz="16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ORDINARY MAINTENANCE = 0.98</a:t>
            </a:r>
          </a:p>
          <a:p>
            <a:r>
              <a:rPr lang="it-IT" sz="16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ROOTS COEFFICIENT: </a:t>
            </a:r>
          </a:p>
          <a:p>
            <a:r>
              <a:rPr lang="it-IT" sz="16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REDUCED PLANTING SITE = 0.6</a:t>
            </a:r>
          </a:p>
        </p:txBody>
      </p:sp>
      <p:sp>
        <p:nvSpPr>
          <p:cNvPr id="7" name="Shape 386">
            <a:extLst>
              <a:ext uri="{FF2B5EF4-FFF2-40B4-BE49-F238E27FC236}">
                <a16:creationId xmlns:a16="http://schemas.microsoft.com/office/drawing/2014/main" id="{F4A5871F-AE2A-692C-1878-469AC0EA9616}"/>
              </a:ext>
            </a:extLst>
          </p:cNvPr>
          <p:cNvSpPr/>
          <p:nvPr/>
        </p:nvSpPr>
        <p:spPr>
          <a:xfrm>
            <a:off x="11241198" y="1779251"/>
            <a:ext cx="6602283" cy="472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Autofit/>
          </a:bodyPr>
          <a:lstStyle/>
          <a:p>
            <a:pPr defTabSz="914400">
              <a:lnSpc>
                <a:spcPct val="81000"/>
              </a:lnSpc>
              <a:defRPr sz="2500" b="1">
                <a:solidFill>
                  <a:srgbClr val="23903C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lang="it-IT" sz="2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CALCULATION FORMULA</a:t>
            </a:r>
            <a:endParaRPr sz="2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8" name="Shape 386">
            <a:extLst>
              <a:ext uri="{FF2B5EF4-FFF2-40B4-BE49-F238E27FC236}">
                <a16:creationId xmlns:a16="http://schemas.microsoft.com/office/drawing/2014/main" id="{D7C794DF-BE9B-C311-91D6-513A6C9726D0}"/>
              </a:ext>
            </a:extLst>
          </p:cNvPr>
          <p:cNvSpPr/>
          <p:nvPr/>
        </p:nvSpPr>
        <p:spPr>
          <a:xfrm>
            <a:off x="11323537" y="5003671"/>
            <a:ext cx="5150106" cy="472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lIns="45719" rIns="45719" anchor="ctr">
            <a:normAutofit/>
          </a:bodyPr>
          <a:lstStyle/>
          <a:p>
            <a:pPr defTabSz="914400">
              <a:lnSpc>
                <a:spcPct val="81000"/>
              </a:lnSpc>
              <a:defRPr sz="2500" b="1">
                <a:solidFill>
                  <a:srgbClr val="23903C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lang="pl-PL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Volume woody biomass</a:t>
            </a:r>
            <a:r>
              <a:rPr lang="it-IT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(V)</a:t>
            </a:r>
            <a:endParaRPr lang="pl-PL" sz="2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BD47E04E-0000-5CBE-12DF-4C5256464CF2}"/>
              </a:ext>
            </a:extLst>
          </p:cNvPr>
          <p:cNvSpPr txBox="1"/>
          <p:nvPr/>
        </p:nvSpPr>
        <p:spPr>
          <a:xfrm>
            <a:off x="11323537" y="5819659"/>
            <a:ext cx="142753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dirty="0">
                <a:solidFill>
                  <a:srgbClr val="000000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(</a:t>
            </a:r>
            <a:r>
              <a:rPr lang="it-IT" sz="1200" dirty="0" err="1">
                <a:solidFill>
                  <a:srgbClr val="000000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Birdsey</a:t>
            </a:r>
            <a:r>
              <a:rPr lang="it-IT" sz="1200" dirty="0">
                <a:solidFill>
                  <a:srgbClr val="000000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, 1992)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EBD67708-99CA-8C22-8FF1-F7195429560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" r="3729"/>
          <a:stretch/>
        </p:blipFill>
        <p:spPr>
          <a:xfrm>
            <a:off x="146844" y="7386277"/>
            <a:ext cx="3634463" cy="3606566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5A562021-60A1-87B2-EEDD-434E74ECCED4}"/>
              </a:ext>
            </a:extLst>
          </p:cNvPr>
          <p:cNvSpPr txBox="1"/>
          <p:nvPr/>
        </p:nvSpPr>
        <p:spPr>
          <a:xfrm>
            <a:off x="4115491" y="10330182"/>
            <a:ext cx="413512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Volume </a:t>
            </a:r>
            <a:r>
              <a:rPr lang="it-IT" sz="16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woody</a:t>
            </a:r>
            <a:r>
              <a:rPr lang="it-IT" sz="16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it-IT" sz="16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biomass</a:t>
            </a:r>
            <a:r>
              <a:rPr lang="it-IT" sz="16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(V) </a:t>
            </a:r>
            <a:r>
              <a:rPr lang="it-IT" sz="16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= 0.24 </a:t>
            </a:r>
            <a:r>
              <a:rPr lang="it-IT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m³</a:t>
            </a:r>
            <a:endParaRPr lang="it-IT" sz="16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512E014D-DB6B-9123-5423-8CFC26F861B4}"/>
              </a:ext>
            </a:extLst>
          </p:cNvPr>
          <p:cNvSpPr txBox="1"/>
          <p:nvPr/>
        </p:nvSpPr>
        <p:spPr>
          <a:xfrm>
            <a:off x="4115491" y="10719971"/>
            <a:ext cx="413512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CO2 </a:t>
            </a:r>
            <a:r>
              <a:rPr lang="it-IT" sz="1600" b="1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stored</a:t>
            </a:r>
            <a:r>
              <a:rPr lang="it-IT" sz="1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= </a:t>
            </a:r>
            <a:r>
              <a:rPr lang="it-IT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105.89 kg 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</a:t>
            </a:r>
            <a:r>
              <a:rPr lang="en-US" sz="1600" dirty="0"/>
              <a:t>₂ eq</a:t>
            </a:r>
            <a:endParaRPr lang="it-IT" sz="1600" b="1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2" name="Shape 386">
            <a:extLst>
              <a:ext uri="{FF2B5EF4-FFF2-40B4-BE49-F238E27FC236}">
                <a16:creationId xmlns:a16="http://schemas.microsoft.com/office/drawing/2014/main" id="{EA99B755-EEEF-A361-35BC-4C18909E695E}"/>
              </a:ext>
            </a:extLst>
          </p:cNvPr>
          <p:cNvSpPr/>
          <p:nvPr/>
        </p:nvSpPr>
        <p:spPr>
          <a:xfrm>
            <a:off x="11327814" y="2624871"/>
            <a:ext cx="5150106" cy="472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pPr defTabSz="914400">
              <a:lnSpc>
                <a:spcPct val="81000"/>
              </a:lnSpc>
              <a:defRPr sz="2500" b="1">
                <a:solidFill>
                  <a:srgbClr val="23903C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CO2</a:t>
            </a:r>
            <a:r>
              <a:rPr lang="it-IT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it-IT" sz="20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stored</a:t>
            </a:r>
            <a:r>
              <a:rPr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= V </a:t>
            </a:r>
            <a:r>
              <a:rPr lang="it-IT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*</a:t>
            </a:r>
            <a:r>
              <a:rPr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D </a:t>
            </a:r>
            <a:r>
              <a:rPr lang="it-IT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*</a:t>
            </a:r>
            <a:r>
              <a:rPr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it-IT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0,5 * </a:t>
            </a:r>
            <a:r>
              <a:rPr lang="it-IT" sz="20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Cf</a:t>
            </a:r>
            <a:endParaRPr sz="2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4" name="Shape 396">
            <a:extLst>
              <a:ext uri="{FF2B5EF4-FFF2-40B4-BE49-F238E27FC236}">
                <a16:creationId xmlns:a16="http://schemas.microsoft.com/office/drawing/2014/main" id="{05F1DB1A-133D-702A-EE31-9419692A1076}"/>
              </a:ext>
            </a:extLst>
          </p:cNvPr>
          <p:cNvSpPr/>
          <p:nvPr/>
        </p:nvSpPr>
        <p:spPr>
          <a:xfrm>
            <a:off x="11327813" y="3128967"/>
            <a:ext cx="6515667" cy="16138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pPr defTabSz="914400">
              <a:lnSpc>
                <a:spcPct val="90000"/>
              </a:lnSpc>
              <a:defRPr sz="1600">
                <a:latin typeface="Roboto"/>
                <a:ea typeface="Roboto"/>
                <a:cs typeface="Roboto"/>
                <a:sym typeface="Roboto"/>
              </a:defRPr>
            </a:pPr>
            <a:r>
              <a:rPr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</a:t>
            </a:r>
            <a:r>
              <a:rPr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= Volume woody biomass</a:t>
            </a:r>
            <a:r>
              <a:rPr lang="it-IT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(</a:t>
            </a:r>
            <a:r>
              <a:rPr lang="it-IT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m³</a:t>
            </a:r>
            <a:r>
              <a:rPr lang="it-IT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)</a:t>
            </a:r>
            <a:endParaRPr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defTabSz="914400">
              <a:lnSpc>
                <a:spcPct val="90000"/>
              </a:lnSpc>
              <a:defRPr sz="1600">
                <a:latin typeface="Roboto"/>
                <a:ea typeface="Roboto"/>
                <a:cs typeface="Roboto"/>
                <a:sym typeface="Roboto"/>
              </a:defRPr>
            </a:pPr>
            <a:br>
              <a:rPr lang="it-IT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it-IT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</a:t>
            </a:r>
            <a:r>
              <a:rPr lang="it-IT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= </a:t>
            </a:r>
            <a:r>
              <a:rPr lang="it-IT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density</a:t>
            </a:r>
            <a:r>
              <a:rPr lang="it-IT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(</a:t>
            </a:r>
            <a:r>
              <a:rPr lang="it-IT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species</a:t>
            </a:r>
            <a:r>
              <a:rPr lang="it-IT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it-IT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specific</a:t>
            </a:r>
            <a:r>
              <a:rPr lang="it-IT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) (</a:t>
            </a:r>
            <a:r>
              <a:rPr lang="it-IT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kg/m³</a:t>
            </a:r>
            <a:r>
              <a:rPr lang="it-IT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)</a:t>
            </a:r>
            <a:endParaRPr lang="it-IT" sz="4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defTabSz="914400">
              <a:lnSpc>
                <a:spcPct val="90000"/>
              </a:lnSpc>
              <a:defRPr sz="1600">
                <a:latin typeface="Roboto"/>
                <a:ea typeface="Roboto"/>
                <a:cs typeface="Roboto"/>
                <a:sym typeface="Roboto"/>
              </a:defRPr>
            </a:pPr>
            <a:endParaRPr lang="it-IT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defTabSz="914400">
              <a:lnSpc>
                <a:spcPct val="90000"/>
              </a:lnSpc>
              <a:defRPr sz="1600">
                <a:latin typeface="Roboto"/>
                <a:ea typeface="Roboto"/>
                <a:cs typeface="Roboto"/>
                <a:sym typeface="Roboto"/>
              </a:defRPr>
            </a:pPr>
            <a:r>
              <a:rPr lang="it-IT" b="1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Cf</a:t>
            </a:r>
            <a:r>
              <a:rPr lang="it-IT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dirty="0"/>
              <a:t> = CO₂ conversion </a:t>
            </a:r>
            <a:r>
              <a:rPr lang="en-US"/>
              <a:t>factor (3,67)</a:t>
            </a:r>
            <a:r>
              <a:rPr lang="en-US" baseline="30000"/>
              <a:t>1</a:t>
            </a:r>
            <a:endParaRPr baseline="30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ADF91362-1FA2-7074-4E66-901E56EE5C72}"/>
              </a:ext>
            </a:extLst>
          </p:cNvPr>
          <p:cNvSpPr txBox="1"/>
          <p:nvPr/>
        </p:nvSpPr>
        <p:spPr>
          <a:xfrm>
            <a:off x="13155074" y="10622569"/>
            <a:ext cx="6637138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800" b="0" i="0" u="none" strike="noStrike" cap="none" spc="0" normalizeH="0" baseline="3000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kumimoji="0" lang="it-IT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This </a:t>
            </a:r>
            <a:r>
              <a:rPr kumimoji="0" lang="it-IT" sz="1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value</a:t>
            </a:r>
            <a:r>
              <a:rPr kumimoji="0" lang="it-IT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it-IT" sz="1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considers</a:t>
            </a:r>
            <a:r>
              <a:rPr kumimoji="0" lang="it-IT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it-IT" sz="1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that</a:t>
            </a:r>
            <a:r>
              <a:rPr kumimoji="0" lang="it-IT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 1kg of Carbon </a:t>
            </a:r>
            <a:r>
              <a:rPr kumimoji="0" lang="it-IT" sz="1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is</a:t>
            </a:r>
            <a:r>
              <a:rPr kumimoji="0" lang="it-IT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it-IT" sz="1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equal</a:t>
            </a:r>
            <a:r>
              <a:rPr kumimoji="0" lang="it-IT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 to 3,67 kgCo2  </a:t>
            </a:r>
          </a:p>
        </p:txBody>
      </p:sp>
    </p:spTree>
    <p:extLst>
      <p:ext uri="{BB962C8B-B14F-4D97-AF65-F5344CB8AC3E}">
        <p14:creationId xmlns:p14="http://schemas.microsoft.com/office/powerpoint/2010/main" val="3062194722"/>
      </p:ext>
    </p:extLst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F8E4DF-1F16-DF6D-EEEB-6066F5AC1F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Shape 385">
            <a:extLst>
              <a:ext uri="{FF2B5EF4-FFF2-40B4-BE49-F238E27FC236}">
                <a16:creationId xmlns:a16="http://schemas.microsoft.com/office/drawing/2014/main" id="{F4B123BE-FE97-8DDB-60D4-F804A99FEF64}"/>
              </a:ext>
            </a:extLst>
          </p:cNvPr>
          <p:cNvSpPr/>
          <p:nvPr/>
        </p:nvSpPr>
        <p:spPr>
          <a:xfrm>
            <a:off x="146844" y="244475"/>
            <a:ext cx="15621001" cy="79245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91424" tIns="91424" rIns="91424" bIns="91424">
            <a:spAutoFit/>
          </a:bodyPr>
          <a:lstStyle>
            <a:lvl1pPr>
              <a:defRPr sz="4000" b="1">
                <a:solidFill>
                  <a:srgbClr val="23903C"/>
                </a:solidFill>
                <a:latin typeface="Tusker Grotesk 5600 Semibold"/>
                <a:ea typeface="Tusker Grotesk 5600 Semibold"/>
                <a:cs typeface="Tusker Grotesk 5600 Semibold"/>
                <a:sym typeface="Tusker Grotesk 5600 Semibold"/>
              </a:defRPr>
            </a:lvl1pPr>
          </a:lstStyle>
          <a:p>
            <a:r>
              <a:rPr dirty="0"/>
              <a:t>CO2</a:t>
            </a:r>
            <a:r>
              <a:rPr lang="it-IT" dirty="0"/>
              <a:t> </a:t>
            </a:r>
            <a:r>
              <a:rPr lang="it-IT" dirty="0" err="1"/>
              <a:t>stored</a:t>
            </a:r>
            <a:r>
              <a:rPr lang="it-IT" dirty="0"/>
              <a:t> by </a:t>
            </a:r>
            <a:r>
              <a:rPr lang="it-IT" dirty="0" err="1"/>
              <a:t>trees</a:t>
            </a:r>
            <a:r>
              <a:rPr lang="it-IT" dirty="0"/>
              <a:t>: </a:t>
            </a:r>
            <a:r>
              <a:rPr lang="it-IT" dirty="0" err="1"/>
              <a:t>calculation</a:t>
            </a:r>
            <a:endParaRPr dirty="0"/>
          </a:p>
        </p:txBody>
      </p:sp>
      <p:sp>
        <p:nvSpPr>
          <p:cNvPr id="387" name="Shape 387">
            <a:extLst>
              <a:ext uri="{FF2B5EF4-FFF2-40B4-BE49-F238E27FC236}">
                <a16:creationId xmlns:a16="http://schemas.microsoft.com/office/drawing/2014/main" id="{54C7ABB7-FB59-51A3-09DA-CB2C2ACEC2E7}"/>
              </a:ext>
            </a:extLst>
          </p:cNvPr>
          <p:cNvSpPr/>
          <p:nvPr/>
        </p:nvSpPr>
        <p:spPr>
          <a:xfrm>
            <a:off x="11327814" y="2942245"/>
            <a:ext cx="1801934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>
              <a:defRPr sz="1200"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(Arno </a:t>
            </a:r>
            <a:r>
              <a:rPr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Frühwald</a:t>
            </a:r>
            <a:r>
              <a:rPr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2002) </a:t>
            </a:r>
          </a:p>
        </p:txBody>
      </p:sp>
      <p:sp>
        <p:nvSpPr>
          <p:cNvPr id="388" name="Shape 388">
            <a:extLst>
              <a:ext uri="{FF2B5EF4-FFF2-40B4-BE49-F238E27FC236}">
                <a16:creationId xmlns:a16="http://schemas.microsoft.com/office/drawing/2014/main" id="{E6F31269-3228-1766-6117-73A1F948C2C6}"/>
              </a:ext>
            </a:extLst>
          </p:cNvPr>
          <p:cNvSpPr/>
          <p:nvPr/>
        </p:nvSpPr>
        <p:spPr>
          <a:xfrm>
            <a:off x="10843847" y="5522762"/>
            <a:ext cx="7394079" cy="67056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pPr algn="ctr" defTabSz="914400">
              <a:lnSpc>
                <a:spcPct val="90000"/>
              </a:lnSpc>
              <a:defRPr sz="2400">
                <a:latin typeface="Roboto"/>
                <a:ea typeface="Roboto"/>
                <a:cs typeface="Roboto"/>
                <a:sym typeface="Roboto"/>
              </a:defRPr>
            </a:pPr>
            <a:r>
              <a:rPr sz="1700" dirty="0"/>
              <a:t>V = Volume stem (51%) + (crown coefficient) + (roots coefficient)</a:t>
            </a:r>
          </a:p>
          <a:p>
            <a:pPr algn="ctr" defTabSz="914400">
              <a:lnSpc>
                <a:spcPct val="90000"/>
              </a:lnSpc>
              <a:defRPr sz="2400">
                <a:latin typeface="Roboto"/>
                <a:ea typeface="Roboto"/>
                <a:cs typeface="Roboto"/>
                <a:sym typeface="Roboto"/>
              </a:defRPr>
            </a:pPr>
            <a:r>
              <a:rPr dirty="0"/>
              <a:t> </a:t>
            </a:r>
          </a:p>
        </p:txBody>
      </p:sp>
      <p:sp>
        <p:nvSpPr>
          <p:cNvPr id="389" name="Shape 389">
            <a:extLst>
              <a:ext uri="{FF2B5EF4-FFF2-40B4-BE49-F238E27FC236}">
                <a16:creationId xmlns:a16="http://schemas.microsoft.com/office/drawing/2014/main" id="{B91B3B90-76A1-DB6F-06CF-0504DFD0697E}"/>
              </a:ext>
            </a:extLst>
          </p:cNvPr>
          <p:cNvSpPr/>
          <p:nvPr/>
        </p:nvSpPr>
        <p:spPr>
          <a:xfrm>
            <a:off x="11331373" y="6077623"/>
            <a:ext cx="4656431" cy="6705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pPr defTabSz="914400">
              <a:lnSpc>
                <a:spcPct val="90000"/>
              </a:lnSpc>
              <a:defRPr sz="2000">
                <a:latin typeface="Roboto"/>
                <a:ea typeface="Roboto"/>
                <a:cs typeface="Roboto"/>
                <a:sym typeface="Roboto"/>
              </a:defRPr>
            </a:pPr>
            <a:r>
              <a:rPr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Tree management (pruning)</a:t>
            </a:r>
          </a:p>
          <a:p>
            <a:pPr defTabSz="914400">
              <a:lnSpc>
                <a:spcPct val="90000"/>
              </a:lnSpc>
              <a:defRPr sz="2000">
                <a:solidFill>
                  <a:srgbClr val="385724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CROWN COEFFICIENT</a:t>
            </a:r>
          </a:p>
        </p:txBody>
      </p:sp>
      <p:sp>
        <p:nvSpPr>
          <p:cNvPr id="390" name="Shape 390">
            <a:extLst>
              <a:ext uri="{FF2B5EF4-FFF2-40B4-BE49-F238E27FC236}">
                <a16:creationId xmlns:a16="http://schemas.microsoft.com/office/drawing/2014/main" id="{1C37CC09-25CD-2250-DACE-67809D22CE92}"/>
              </a:ext>
            </a:extLst>
          </p:cNvPr>
          <p:cNvSpPr/>
          <p:nvPr/>
        </p:nvSpPr>
        <p:spPr>
          <a:xfrm>
            <a:off x="11329827" y="6779839"/>
            <a:ext cx="4310284" cy="6959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Autofit/>
          </a:bodyPr>
          <a:lstStyle/>
          <a:p>
            <a:pPr defTabSz="914400">
              <a:lnSpc>
                <a:spcPct val="90000"/>
              </a:lnSpc>
              <a:defRPr sz="1400">
                <a:latin typeface="Roboto"/>
                <a:ea typeface="Roboto"/>
                <a:cs typeface="Roboto"/>
                <a:sym typeface="Roboto"/>
              </a:defRPr>
            </a:pPr>
            <a:r>
              <a:rPr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ZERO MAINTENANCE = 1.48</a:t>
            </a:r>
          </a:p>
          <a:p>
            <a:pPr defTabSz="914400">
              <a:lnSpc>
                <a:spcPct val="90000"/>
              </a:lnSpc>
              <a:defRPr sz="1400">
                <a:latin typeface="Roboto"/>
                <a:ea typeface="Roboto"/>
                <a:cs typeface="Roboto"/>
                <a:sym typeface="Roboto"/>
              </a:defRPr>
            </a:pPr>
            <a:r>
              <a:rPr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ORDINARY MAINTENANCE = 0.98</a:t>
            </a:r>
          </a:p>
          <a:p>
            <a:pPr defTabSz="914400">
              <a:lnSpc>
                <a:spcPct val="90000"/>
              </a:lnSpc>
              <a:defRPr sz="1400">
                <a:latin typeface="Roboto"/>
                <a:ea typeface="Roboto"/>
                <a:cs typeface="Roboto"/>
                <a:sym typeface="Roboto"/>
              </a:defRPr>
            </a:pPr>
            <a:r>
              <a:rPr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EXTRAORDINARY MAINTENANCE = 0.68</a:t>
            </a:r>
          </a:p>
        </p:txBody>
      </p:sp>
      <p:sp>
        <p:nvSpPr>
          <p:cNvPr id="391" name="Shape 391">
            <a:extLst>
              <a:ext uri="{FF2B5EF4-FFF2-40B4-BE49-F238E27FC236}">
                <a16:creationId xmlns:a16="http://schemas.microsoft.com/office/drawing/2014/main" id="{37267851-F893-2636-B788-E91C388FE2ED}"/>
              </a:ext>
            </a:extLst>
          </p:cNvPr>
          <p:cNvSpPr/>
          <p:nvPr/>
        </p:nvSpPr>
        <p:spPr>
          <a:xfrm>
            <a:off x="15563309" y="6067165"/>
            <a:ext cx="4158106" cy="6705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pPr defTabSz="914400">
              <a:lnSpc>
                <a:spcPct val="90000"/>
              </a:lnSpc>
              <a:defRPr sz="2000">
                <a:latin typeface="Roboto"/>
                <a:ea typeface="Roboto"/>
                <a:cs typeface="Roboto"/>
                <a:sym typeface="Roboto"/>
              </a:defRPr>
            </a:pPr>
            <a:r>
              <a:rPr sz="1600" dirty="0"/>
              <a:t>Space for the tree (planting site)</a:t>
            </a:r>
          </a:p>
          <a:p>
            <a:pPr defTabSz="914400">
              <a:lnSpc>
                <a:spcPct val="90000"/>
              </a:lnSpc>
              <a:defRPr sz="2000">
                <a:solidFill>
                  <a:srgbClr val="385724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sz="1600" dirty="0"/>
              <a:t>ROOTS COEFFICIENT</a:t>
            </a:r>
          </a:p>
        </p:txBody>
      </p:sp>
      <p:sp>
        <p:nvSpPr>
          <p:cNvPr id="392" name="Shape 392">
            <a:extLst>
              <a:ext uri="{FF2B5EF4-FFF2-40B4-BE49-F238E27FC236}">
                <a16:creationId xmlns:a16="http://schemas.microsoft.com/office/drawing/2014/main" id="{7C06B9FA-C386-52A5-B3DA-8B6E53E8B5EC}"/>
              </a:ext>
            </a:extLst>
          </p:cNvPr>
          <p:cNvSpPr/>
          <p:nvPr/>
        </p:nvSpPr>
        <p:spPr>
          <a:xfrm>
            <a:off x="15563309" y="6799446"/>
            <a:ext cx="4310284" cy="69596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Autofit/>
          </a:bodyPr>
          <a:lstStyle/>
          <a:p>
            <a:pPr defTabSz="914400">
              <a:lnSpc>
                <a:spcPct val="90000"/>
              </a:lnSpc>
              <a:defRPr sz="1400">
                <a:latin typeface="Roboto"/>
                <a:ea typeface="Roboto"/>
                <a:cs typeface="Roboto"/>
                <a:sym typeface="Roboto"/>
              </a:defRPr>
            </a:pPr>
            <a:r>
              <a:rPr sz="1600" dirty="0"/>
              <a:t>OPTIMAL PLANTING SITE = 1.4</a:t>
            </a:r>
          </a:p>
          <a:p>
            <a:pPr defTabSz="914400">
              <a:lnSpc>
                <a:spcPct val="90000"/>
              </a:lnSpc>
              <a:defRPr sz="1400">
                <a:latin typeface="Roboto"/>
                <a:ea typeface="Roboto"/>
                <a:cs typeface="Roboto"/>
                <a:sym typeface="Roboto"/>
              </a:defRPr>
            </a:pPr>
            <a:r>
              <a:rPr sz="1600" dirty="0"/>
              <a:t>DISCRETE PLANTING SITE = 0.9</a:t>
            </a:r>
          </a:p>
          <a:p>
            <a:pPr defTabSz="914400">
              <a:lnSpc>
                <a:spcPct val="90000"/>
              </a:lnSpc>
              <a:defRPr sz="1400">
                <a:latin typeface="Roboto"/>
                <a:ea typeface="Roboto"/>
                <a:cs typeface="Roboto"/>
                <a:sym typeface="Roboto"/>
              </a:defRPr>
            </a:pPr>
            <a:r>
              <a:rPr sz="1600" dirty="0"/>
              <a:t>REDUCED PLANTING SITE = 0.6</a:t>
            </a:r>
          </a:p>
        </p:txBody>
      </p:sp>
      <p:pic>
        <p:nvPicPr>
          <p:cNvPr id="393" name="image58.png">
            <a:extLst>
              <a:ext uri="{FF2B5EF4-FFF2-40B4-BE49-F238E27FC236}">
                <a16:creationId xmlns:a16="http://schemas.microsoft.com/office/drawing/2014/main" id="{DC4299C3-FE16-5E1A-C861-2235E5C0EB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40" b="2040"/>
          <a:stretch/>
        </p:blipFill>
        <p:spPr>
          <a:xfrm>
            <a:off x="162746" y="2640111"/>
            <a:ext cx="10490014" cy="3222389"/>
          </a:xfrm>
          <a:prstGeom prst="rect">
            <a:avLst/>
          </a:prstGeom>
          <a:ln w="12700">
            <a:miter lim="400000"/>
          </a:ln>
        </p:spPr>
      </p:pic>
      <p:sp>
        <p:nvSpPr>
          <p:cNvPr id="2" name="Shape 386">
            <a:extLst>
              <a:ext uri="{FF2B5EF4-FFF2-40B4-BE49-F238E27FC236}">
                <a16:creationId xmlns:a16="http://schemas.microsoft.com/office/drawing/2014/main" id="{668E5298-71D5-87E5-735D-AEDA5D0DF9FA}"/>
              </a:ext>
            </a:extLst>
          </p:cNvPr>
          <p:cNvSpPr/>
          <p:nvPr/>
        </p:nvSpPr>
        <p:spPr>
          <a:xfrm>
            <a:off x="399535" y="1733063"/>
            <a:ext cx="6602283" cy="472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Autofit/>
          </a:bodyPr>
          <a:lstStyle/>
          <a:p>
            <a:pPr defTabSz="914400">
              <a:lnSpc>
                <a:spcPct val="81000"/>
              </a:lnSpc>
              <a:defRPr sz="2500" b="1">
                <a:solidFill>
                  <a:srgbClr val="23903C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lang="it-IT" sz="2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CALCULATION TOOL IN GRASSHOPPER</a:t>
            </a:r>
            <a:endParaRPr sz="2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4" name="Titolo 1">
            <a:extLst>
              <a:ext uri="{FF2B5EF4-FFF2-40B4-BE49-F238E27FC236}">
                <a16:creationId xmlns:a16="http://schemas.microsoft.com/office/drawing/2014/main" id="{A729532F-8D12-A352-20B2-361668AFAFB0}"/>
              </a:ext>
            </a:extLst>
          </p:cNvPr>
          <p:cNvSpPr txBox="1">
            <a:spLocks/>
          </p:cNvSpPr>
          <p:nvPr/>
        </p:nvSpPr>
        <p:spPr>
          <a:xfrm>
            <a:off x="4115491" y="7577381"/>
            <a:ext cx="2633582" cy="22479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it-IT" sz="1600" b="1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Species</a:t>
            </a:r>
            <a:r>
              <a:rPr lang="it-IT" sz="1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=</a:t>
            </a:r>
            <a:r>
              <a:rPr lang="it-IT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it-IT" sz="1600" i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Quercus Ilex</a:t>
            </a:r>
          </a:p>
          <a:p>
            <a:endParaRPr lang="it-IT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it-IT" sz="1600" b="1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Density</a:t>
            </a:r>
            <a:r>
              <a:rPr lang="it-IT" sz="1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:=</a:t>
            </a:r>
            <a:r>
              <a:rPr lang="it-IT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525 kg/m³</a:t>
            </a:r>
          </a:p>
          <a:p>
            <a:endParaRPr lang="it-IT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it-IT" sz="1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H= </a:t>
            </a:r>
            <a:r>
              <a:rPr lang="it-IT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8.98 m (20y)</a:t>
            </a:r>
            <a:endParaRPr lang="it-IT" sz="16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endParaRPr lang="it-IT" sz="1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it-IT" sz="1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DBH= </a:t>
            </a:r>
            <a:r>
              <a:rPr lang="it-IT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0.25 m (20y)</a:t>
            </a:r>
            <a:endParaRPr lang="it-IT" sz="1600" b="1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r>
              <a:rPr lang="it-IT" sz="1400" b="1" dirty="0">
                <a:latin typeface="Dotum" panose="020B0600000101010101" pitchFamily="34" charset="-127"/>
                <a:ea typeface="Dotum" panose="020B0600000101010101" pitchFamily="34" charset="-127"/>
              </a:rPr>
              <a:t> </a:t>
            </a:r>
          </a:p>
          <a:p>
            <a:endParaRPr lang="it-IT" sz="1400" b="1" dirty="0">
              <a:latin typeface="Dotum" panose="020B0600000101010101" pitchFamily="34" charset="-127"/>
              <a:ea typeface="Dotum" panose="020B0600000101010101" pitchFamily="34" charset="-127"/>
            </a:endParaRPr>
          </a:p>
          <a:p>
            <a:endParaRPr lang="it-IT" sz="1400" b="1" dirty="0">
              <a:latin typeface="Dotum" panose="020B0600000101010101" pitchFamily="34" charset="-127"/>
              <a:ea typeface="Dotum" panose="020B0600000101010101" pitchFamily="34" charset="-127"/>
            </a:endParaRPr>
          </a:p>
          <a:p>
            <a:endParaRPr lang="it-IT" sz="1500" b="1" dirty="0">
              <a:latin typeface="Dotum" panose="020B0600000101010101" pitchFamily="34" charset="-127"/>
              <a:ea typeface="Dotum" panose="020B0600000101010101" pitchFamily="34" charset="-127"/>
            </a:endParaRPr>
          </a:p>
        </p:txBody>
      </p:sp>
      <p:sp>
        <p:nvSpPr>
          <p:cNvPr id="5" name="Shape 386">
            <a:extLst>
              <a:ext uri="{FF2B5EF4-FFF2-40B4-BE49-F238E27FC236}">
                <a16:creationId xmlns:a16="http://schemas.microsoft.com/office/drawing/2014/main" id="{49C8BC61-BF41-4794-4E63-B31636CD90AD}"/>
              </a:ext>
            </a:extLst>
          </p:cNvPr>
          <p:cNvSpPr/>
          <p:nvPr/>
        </p:nvSpPr>
        <p:spPr>
          <a:xfrm>
            <a:off x="247776" y="6913836"/>
            <a:ext cx="3539999" cy="39978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rmAutofit lnSpcReduction="10000"/>
          </a:bodyPr>
          <a:lstStyle/>
          <a:p>
            <a:pPr algn="ctr" defTabSz="914400">
              <a:lnSpc>
                <a:spcPct val="81000"/>
              </a:lnSpc>
              <a:defRPr sz="2500" b="1">
                <a:solidFill>
                  <a:srgbClr val="23903C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lang="it-IT" sz="2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INFORMATION</a:t>
            </a:r>
            <a:endParaRPr sz="2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6" name="CasellaDiTesto 5">
            <a:extLst>
              <a:ext uri="{FF2B5EF4-FFF2-40B4-BE49-F238E27FC236}">
                <a16:creationId xmlns:a16="http://schemas.microsoft.com/office/drawing/2014/main" id="{ED97EF81-F752-B7D9-2F5A-439D3756E01C}"/>
              </a:ext>
            </a:extLst>
          </p:cNvPr>
          <p:cNvSpPr txBox="1"/>
          <p:nvPr/>
        </p:nvSpPr>
        <p:spPr>
          <a:xfrm>
            <a:off x="4115491" y="9186074"/>
            <a:ext cx="4135120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CROWN COEFFICIENT: </a:t>
            </a:r>
          </a:p>
          <a:p>
            <a:r>
              <a:rPr lang="it-IT" sz="16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ZERO MAINTENANCE = 1.48</a:t>
            </a:r>
          </a:p>
          <a:p>
            <a:r>
              <a:rPr lang="it-IT" sz="16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ROOTS COEFFICIENT: </a:t>
            </a:r>
          </a:p>
          <a:p>
            <a:r>
              <a:rPr lang="it-IT" sz="16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OPTIMAL PLANTING SITE = 1.40</a:t>
            </a:r>
          </a:p>
        </p:txBody>
      </p:sp>
      <p:sp>
        <p:nvSpPr>
          <p:cNvPr id="7" name="Shape 386">
            <a:extLst>
              <a:ext uri="{FF2B5EF4-FFF2-40B4-BE49-F238E27FC236}">
                <a16:creationId xmlns:a16="http://schemas.microsoft.com/office/drawing/2014/main" id="{F7D547B8-9FFE-D09B-1BBC-B3DE948C9B9C}"/>
              </a:ext>
            </a:extLst>
          </p:cNvPr>
          <p:cNvSpPr/>
          <p:nvPr/>
        </p:nvSpPr>
        <p:spPr>
          <a:xfrm>
            <a:off x="11241198" y="1779251"/>
            <a:ext cx="6602283" cy="472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Autofit/>
          </a:bodyPr>
          <a:lstStyle/>
          <a:p>
            <a:pPr defTabSz="914400">
              <a:lnSpc>
                <a:spcPct val="81000"/>
              </a:lnSpc>
              <a:defRPr sz="2500" b="1">
                <a:solidFill>
                  <a:srgbClr val="23903C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lang="it-IT" sz="2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CALCULATION FORMULA</a:t>
            </a:r>
            <a:endParaRPr sz="26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8" name="Shape 386">
            <a:extLst>
              <a:ext uri="{FF2B5EF4-FFF2-40B4-BE49-F238E27FC236}">
                <a16:creationId xmlns:a16="http://schemas.microsoft.com/office/drawing/2014/main" id="{08C96372-980D-4439-F1C8-9D350D0E998F}"/>
              </a:ext>
            </a:extLst>
          </p:cNvPr>
          <p:cNvSpPr/>
          <p:nvPr/>
        </p:nvSpPr>
        <p:spPr>
          <a:xfrm>
            <a:off x="11323537" y="5003671"/>
            <a:ext cx="5150106" cy="472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pPr defTabSz="914400">
              <a:lnSpc>
                <a:spcPct val="81000"/>
              </a:lnSpc>
              <a:defRPr sz="2500" b="1">
                <a:solidFill>
                  <a:srgbClr val="23903C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lang="pl-PL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Volume woody biomass</a:t>
            </a:r>
            <a:r>
              <a:rPr lang="it-IT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(V)</a:t>
            </a:r>
            <a:endParaRPr lang="pl-PL" sz="2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id="{D9E3C24E-83BA-53D0-F322-E3A7E1CA3811}"/>
              </a:ext>
            </a:extLst>
          </p:cNvPr>
          <p:cNvSpPr txBox="1"/>
          <p:nvPr/>
        </p:nvSpPr>
        <p:spPr>
          <a:xfrm>
            <a:off x="11323537" y="5819659"/>
            <a:ext cx="1427539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200" dirty="0">
                <a:solidFill>
                  <a:srgbClr val="000000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(</a:t>
            </a:r>
            <a:r>
              <a:rPr lang="it-IT" sz="1200" dirty="0" err="1">
                <a:solidFill>
                  <a:srgbClr val="000000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Birdsey</a:t>
            </a:r>
            <a:r>
              <a:rPr lang="it-IT" sz="1200" dirty="0">
                <a:solidFill>
                  <a:srgbClr val="000000"/>
                </a:solidFill>
                <a:latin typeface="Dotum" panose="020B0600000101010101" pitchFamily="34" charset="-127"/>
                <a:ea typeface="Dotum" panose="020B0600000101010101" pitchFamily="34" charset="-127"/>
              </a:rPr>
              <a:t>, 1992)</a:t>
            </a:r>
          </a:p>
        </p:txBody>
      </p:sp>
      <p:pic>
        <p:nvPicPr>
          <p:cNvPr id="11" name="Immagine 10">
            <a:extLst>
              <a:ext uri="{FF2B5EF4-FFF2-40B4-BE49-F238E27FC236}">
                <a16:creationId xmlns:a16="http://schemas.microsoft.com/office/drawing/2014/main" id="{A6E82928-E3E5-3BD8-10E5-6DE1947DE63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47776" y="7313623"/>
            <a:ext cx="3625029" cy="3744902"/>
          </a:xfrm>
          <a:prstGeom prst="rect">
            <a:avLst/>
          </a:prstGeom>
        </p:spPr>
      </p:pic>
      <p:sp>
        <p:nvSpPr>
          <p:cNvPr id="3" name="CasellaDiTesto 2">
            <a:extLst>
              <a:ext uri="{FF2B5EF4-FFF2-40B4-BE49-F238E27FC236}">
                <a16:creationId xmlns:a16="http://schemas.microsoft.com/office/drawing/2014/main" id="{5D4F067C-9BBB-5342-3395-8314AEE0F3C6}"/>
              </a:ext>
            </a:extLst>
          </p:cNvPr>
          <p:cNvSpPr txBox="1"/>
          <p:nvPr/>
        </p:nvSpPr>
        <p:spPr>
          <a:xfrm>
            <a:off x="4115491" y="10330182"/>
            <a:ext cx="413512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Volume </a:t>
            </a:r>
            <a:r>
              <a:rPr lang="it-IT" sz="16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woody</a:t>
            </a:r>
            <a:r>
              <a:rPr lang="it-IT" sz="16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it-IT" sz="1600" b="1" dirty="0" err="1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biomass</a:t>
            </a:r>
            <a:r>
              <a:rPr lang="it-IT" sz="1600" b="1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(V):  </a:t>
            </a:r>
            <a:r>
              <a:rPr lang="it-IT" sz="16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0.88 </a:t>
            </a:r>
            <a:r>
              <a:rPr lang="it-IT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m³</a:t>
            </a:r>
            <a:endParaRPr lang="it-IT" sz="1600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0" name="CasellaDiTesto 9">
            <a:extLst>
              <a:ext uri="{FF2B5EF4-FFF2-40B4-BE49-F238E27FC236}">
                <a16:creationId xmlns:a16="http://schemas.microsoft.com/office/drawing/2014/main" id="{3266C3FB-4C1E-001D-1ECC-4E84378BFD66}"/>
              </a:ext>
            </a:extLst>
          </p:cNvPr>
          <p:cNvSpPr txBox="1"/>
          <p:nvPr/>
        </p:nvSpPr>
        <p:spPr>
          <a:xfrm>
            <a:off x="4115491" y="10719971"/>
            <a:ext cx="413512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it-IT" sz="1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CO2 </a:t>
            </a:r>
            <a:r>
              <a:rPr lang="it-IT" sz="1600" b="1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stored</a:t>
            </a:r>
            <a:r>
              <a:rPr lang="it-IT" sz="1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: </a:t>
            </a:r>
            <a:r>
              <a:rPr lang="it-IT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850</a:t>
            </a:r>
            <a:r>
              <a:rPr lang="it-IT" sz="1600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it-IT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kg </a:t>
            </a:r>
            <a:r>
              <a:rPr lang="en-US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</a:t>
            </a:r>
            <a:r>
              <a:rPr lang="en-US" sz="1600" dirty="0"/>
              <a:t>₂ eq</a:t>
            </a:r>
            <a:endParaRPr lang="it-IT" sz="1600" b="1" dirty="0">
              <a:solidFill>
                <a:schemeClr val="tx1"/>
              </a:solidFill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2" name="Shape 386">
            <a:extLst>
              <a:ext uri="{FF2B5EF4-FFF2-40B4-BE49-F238E27FC236}">
                <a16:creationId xmlns:a16="http://schemas.microsoft.com/office/drawing/2014/main" id="{8F43D9A4-A1AD-0EDA-952F-515E7F173745}"/>
              </a:ext>
            </a:extLst>
          </p:cNvPr>
          <p:cNvSpPr/>
          <p:nvPr/>
        </p:nvSpPr>
        <p:spPr>
          <a:xfrm>
            <a:off x="11327814" y="2624871"/>
            <a:ext cx="5150106" cy="47244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pPr defTabSz="914400">
              <a:lnSpc>
                <a:spcPct val="81000"/>
              </a:lnSpc>
              <a:defRPr sz="2500" b="1">
                <a:solidFill>
                  <a:srgbClr val="23903C"/>
                </a:solidFill>
                <a:latin typeface="Roboto"/>
                <a:ea typeface="Roboto"/>
                <a:cs typeface="Roboto"/>
                <a:sym typeface="Roboto"/>
              </a:defRPr>
            </a:pPr>
            <a:r>
              <a:rPr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CO2</a:t>
            </a:r>
            <a:r>
              <a:rPr lang="it-IT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it-IT" sz="2000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stored</a:t>
            </a:r>
            <a:r>
              <a:rPr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= V </a:t>
            </a:r>
            <a:r>
              <a:rPr lang="it-IT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*</a:t>
            </a:r>
            <a:r>
              <a:rPr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D </a:t>
            </a:r>
            <a:r>
              <a:rPr lang="it-IT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*</a:t>
            </a:r>
            <a:r>
              <a:rPr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it-IT" sz="20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0,5 * </a:t>
            </a:r>
            <a:r>
              <a:rPr lang="it-IT" sz="200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Cf</a:t>
            </a:r>
            <a:endParaRPr sz="2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4" name="Shape 396">
            <a:extLst>
              <a:ext uri="{FF2B5EF4-FFF2-40B4-BE49-F238E27FC236}">
                <a16:creationId xmlns:a16="http://schemas.microsoft.com/office/drawing/2014/main" id="{7ED3FC89-361A-F80D-9E2F-85650A425BAD}"/>
              </a:ext>
            </a:extLst>
          </p:cNvPr>
          <p:cNvSpPr/>
          <p:nvPr/>
        </p:nvSpPr>
        <p:spPr>
          <a:xfrm>
            <a:off x="11327813" y="3128967"/>
            <a:ext cx="6515667" cy="161380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pPr defTabSz="914400">
              <a:lnSpc>
                <a:spcPct val="90000"/>
              </a:lnSpc>
              <a:defRPr sz="1600">
                <a:latin typeface="Roboto"/>
                <a:ea typeface="Roboto"/>
                <a:cs typeface="Roboto"/>
                <a:sym typeface="Roboto"/>
              </a:defRPr>
            </a:pPr>
            <a:r>
              <a:rPr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V</a:t>
            </a:r>
            <a:r>
              <a:rPr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= Volume woody biomass</a:t>
            </a:r>
            <a:r>
              <a:rPr lang="it-IT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(</a:t>
            </a:r>
            <a:r>
              <a:rPr lang="it-IT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m³</a:t>
            </a:r>
            <a:r>
              <a:rPr lang="it-IT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)</a:t>
            </a:r>
            <a:endParaRPr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defTabSz="914400">
              <a:lnSpc>
                <a:spcPct val="90000"/>
              </a:lnSpc>
              <a:defRPr sz="1600">
                <a:latin typeface="Roboto"/>
                <a:ea typeface="Roboto"/>
                <a:cs typeface="Roboto"/>
                <a:sym typeface="Roboto"/>
              </a:defRPr>
            </a:pPr>
            <a:br>
              <a:rPr lang="it-IT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</a:br>
            <a:r>
              <a:rPr lang="it-IT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</a:t>
            </a:r>
            <a:r>
              <a:rPr lang="it-IT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= </a:t>
            </a:r>
            <a:r>
              <a:rPr lang="it-IT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density</a:t>
            </a:r>
            <a:r>
              <a:rPr lang="it-IT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(</a:t>
            </a:r>
            <a:r>
              <a:rPr lang="it-IT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species</a:t>
            </a:r>
            <a:r>
              <a:rPr lang="it-IT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it-IT" dirty="0" err="1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specific</a:t>
            </a:r>
            <a:r>
              <a:rPr lang="it-IT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) (</a:t>
            </a:r>
            <a:r>
              <a:rPr lang="it-IT" sz="1600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kg/m³</a:t>
            </a:r>
            <a:r>
              <a:rPr lang="it-IT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)</a:t>
            </a:r>
            <a:endParaRPr lang="it-IT" sz="44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defTabSz="914400">
              <a:lnSpc>
                <a:spcPct val="90000"/>
              </a:lnSpc>
              <a:defRPr sz="1600">
                <a:latin typeface="Roboto"/>
                <a:ea typeface="Roboto"/>
                <a:cs typeface="Roboto"/>
                <a:sym typeface="Roboto"/>
              </a:defRPr>
            </a:pPr>
            <a:endParaRPr lang="en-US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  <a:p>
            <a:pPr defTabSz="914400">
              <a:lnSpc>
                <a:spcPct val="90000"/>
              </a:lnSpc>
              <a:defRPr sz="1600">
                <a:latin typeface="Roboto"/>
                <a:ea typeface="Roboto"/>
                <a:cs typeface="Roboto"/>
                <a:sym typeface="Roboto"/>
              </a:defRPr>
            </a:pPr>
            <a:r>
              <a:rPr lang="en-US" b="1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Cf</a:t>
            </a:r>
            <a:r>
              <a:rPr lang="en-US" dirty="0">
                <a:latin typeface="Roboto" panose="02000000000000000000" pitchFamily="2" charset="0"/>
                <a:ea typeface="Roboto" panose="02000000000000000000" pitchFamily="2" charset="0"/>
                <a:cs typeface="Roboto" panose="02000000000000000000" pitchFamily="2" charset="0"/>
              </a:rPr>
              <a:t> </a:t>
            </a:r>
            <a:r>
              <a:rPr lang="en-US" dirty="0"/>
              <a:t> = CO₂ conversion factor (3,67)</a:t>
            </a:r>
            <a:r>
              <a:rPr lang="en-US" baseline="30000" dirty="0"/>
              <a:t>1</a:t>
            </a:r>
            <a:endParaRPr baseline="30000" dirty="0">
              <a:latin typeface="Roboto" panose="02000000000000000000" pitchFamily="2" charset="0"/>
              <a:ea typeface="Roboto" panose="02000000000000000000" pitchFamily="2" charset="0"/>
              <a:cs typeface="Roboto" panose="02000000000000000000" pitchFamily="2" charset="0"/>
            </a:endParaRPr>
          </a:p>
        </p:txBody>
      </p:sp>
      <p:sp>
        <p:nvSpPr>
          <p:cNvPr id="13" name="CasellaDiTesto 12">
            <a:extLst>
              <a:ext uri="{FF2B5EF4-FFF2-40B4-BE49-F238E27FC236}">
                <a16:creationId xmlns:a16="http://schemas.microsoft.com/office/drawing/2014/main" id="{169D5717-0B66-9B59-575C-C817E08F1406}"/>
              </a:ext>
            </a:extLst>
          </p:cNvPr>
          <p:cNvSpPr txBox="1"/>
          <p:nvPr/>
        </p:nvSpPr>
        <p:spPr>
          <a:xfrm>
            <a:off x="13155074" y="10622569"/>
            <a:ext cx="6637138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4572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800" b="0" i="0" u="none" strike="noStrike" cap="none" spc="0" normalizeH="0" baseline="3000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1</a:t>
            </a:r>
            <a:r>
              <a:rPr kumimoji="0" lang="it-IT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This </a:t>
            </a:r>
            <a:r>
              <a:rPr kumimoji="0" lang="it-IT" sz="1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value</a:t>
            </a:r>
            <a:r>
              <a:rPr kumimoji="0" lang="it-IT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it-IT" sz="1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considers</a:t>
            </a:r>
            <a:r>
              <a:rPr kumimoji="0" lang="it-IT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it-IT" sz="1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that</a:t>
            </a:r>
            <a:r>
              <a:rPr kumimoji="0" lang="it-IT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 1kg of Carbon </a:t>
            </a:r>
            <a:r>
              <a:rPr kumimoji="0" lang="it-IT" sz="1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is</a:t>
            </a:r>
            <a:r>
              <a:rPr kumimoji="0" lang="it-IT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kumimoji="0" lang="it-IT" sz="1800" b="0" i="0" u="none" strike="noStrike" cap="none" spc="0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equal</a:t>
            </a:r>
            <a:r>
              <a:rPr kumimoji="0" lang="it-IT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Calibri"/>
                <a:ea typeface="Calibri"/>
                <a:cs typeface="Calibri"/>
                <a:sym typeface="Calibri"/>
              </a:rPr>
              <a:t> to 3,67 kgCo2  </a:t>
            </a:r>
          </a:p>
        </p:txBody>
      </p:sp>
    </p:spTree>
    <p:extLst>
      <p:ext uri="{BB962C8B-B14F-4D97-AF65-F5344CB8AC3E}">
        <p14:creationId xmlns:p14="http://schemas.microsoft.com/office/powerpoint/2010/main" val="1464364235"/>
      </p:ext>
    </p:extLst>
  </p:cSld>
  <p:clrMapOvr>
    <a:masterClrMapping/>
  </p:clrMapOvr>
  <p:transition spd="slow"/>
</p:sld>
</file>

<file path=ppt/theme/theme1.xml><?xml version="1.0" encoding="utf-8"?>
<a:theme xmlns:a="http://schemas.openxmlformats.org/drawingml/2006/main" name="Tema di Office">
  <a:themeElements>
    <a:clrScheme name="Tema di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i Office">
      <a:majorFont>
        <a:latin typeface="Aptos"/>
        <a:ea typeface="Aptos"/>
        <a:cs typeface="Aptos"/>
      </a:majorFont>
      <a:minorFont>
        <a:latin typeface="Helvetica"/>
        <a:ea typeface="Helvetica"/>
        <a:cs typeface="Helvetica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Tema di Office">
  <a:themeElements>
    <a:clrScheme name="Tema di Offic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Tema di Office">
      <a:majorFont>
        <a:latin typeface="Aptos"/>
        <a:ea typeface="Aptos"/>
        <a:cs typeface="Aptos"/>
      </a:majorFont>
      <a:minorFont>
        <a:latin typeface="Helvetica"/>
        <a:ea typeface="Helvetica"/>
        <a:cs typeface="Helvetica"/>
      </a:minorFont>
    </a:fontScheme>
    <a:fmtScheme name="Tema di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4572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Calibri"/>
            <a:ea typeface="Calibri"/>
            <a:cs typeface="Calibri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683</TotalTime>
  <Words>599</Words>
  <Application>Microsoft Office PowerPoint</Application>
  <PresentationFormat>Personalizzato</PresentationFormat>
  <Paragraphs>121</Paragraphs>
  <Slides>3</Slides>
  <Notes>3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3</vt:i4>
      </vt:variant>
    </vt:vector>
  </HeadingPairs>
  <TitlesOfParts>
    <vt:vector size="4" baseType="lpstr">
      <vt:lpstr>Tema di Office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Sara Tedesco</dc:creator>
  <cp:lastModifiedBy>Giovanni Nocerino</cp:lastModifiedBy>
  <cp:revision>14</cp:revision>
  <dcterms:modified xsi:type="dcterms:W3CDTF">2025-04-28T14:57:01Z</dcterms:modified>
</cp:coreProperties>
</file>