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65" r:id="rId4"/>
  </p:sldIdLst>
  <p:sldSz cx="12192000" cy="6858000"/>
  <p:notesSz cx="6858000" cy="9144000"/>
  <p:defaultTextStyle>
    <a:defPPr rtl="0"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pos="7512" userDrawn="1">
          <p15:clr>
            <a:srgbClr val="A4A3A4"/>
          </p15:clr>
        </p15:guide>
        <p15:guide id="4" pos="144" userDrawn="1">
          <p15:clr>
            <a:srgbClr val="A4A3A4"/>
          </p15:clr>
        </p15:guide>
        <p15:guide id="5" orient="horz" pos="624" userDrawn="1">
          <p15:clr>
            <a:srgbClr val="A4A3A4"/>
          </p15:clr>
        </p15:guide>
        <p15:guide id="6" orient="horz" pos="40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82" autoAdjust="0"/>
    <p:restoredTop sz="84977" autoAdjust="0"/>
  </p:normalViewPr>
  <p:slideViewPr>
    <p:cSldViewPr snapToGrid="0" showGuides="1">
      <p:cViewPr varScale="1">
        <p:scale>
          <a:sx n="66" d="100"/>
          <a:sy n="66" d="100"/>
        </p:scale>
        <p:origin x="39" y="237"/>
      </p:cViewPr>
      <p:guideLst>
        <p:guide orient="horz" pos="2328"/>
        <p:guide pos="3864"/>
        <p:guide pos="7512"/>
        <p:guide pos="144"/>
        <p:guide orient="horz" pos="624"/>
        <p:guide orient="horz" pos="405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83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46527B0-0B24-4087-B225-DB4F5C738F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2798E0-F322-4236-8531-A1882BFE400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AEE582A-D70A-4712-A2E4-8B9542953951}" type="datetime1">
              <a:rPr lang="en-GB" smtClean="0"/>
              <a:t>24/04/2025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E5881F-2FD0-41BC-8E76-C691E59E146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CA62C5-8A29-4592-9E3E-4C457F263C0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4E85F6F-0FAD-4AD4-850C-7E4CD14D7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2745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48BAE1F-2A3E-4B16-80F8-278959180D42}" type="datetime1">
              <a:rPr lang="en-GB" noProof="0" smtClean="0"/>
              <a:t>24/04/2025</a:t>
            </a:fld>
            <a:endParaRPr lang="en-GB" noProof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E60DC36-8EFA-4378-9855-E019C55AC472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8770536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9074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E60DC36-8EFA-4378-9855-E019C55AC472}" type="slidenum">
              <a:rPr lang="en-GB" noProof="0" smtClean="0"/>
              <a:t>3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867925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F864C-44C4-4000-952D-01F31BFB3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392E06-C914-467E-9D4F-BD763EDA2D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n-GB" noProof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EFBAF-82E9-49AD-B2CF-7D154E024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7DD02D0-D2C8-4FC8-81B2-9A2721C42614}" type="datetime1">
              <a:rPr lang="en-GB" noProof="0" smtClean="0"/>
              <a:t>24/04/2025</a:t>
            </a:fld>
            <a:endParaRPr lang="en-GB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8006A-94B1-44F7-972D-56767EDE3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E7BFAB-D84B-45E1-A0BD-2516AC14F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8564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7B869-BFB2-4C20-8AB1-46704BB3D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F007DB-4F12-4428-9C48-5120DF07046D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FA8DA-0E31-4CA6-BBFC-2467AAD1D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EA02179-5326-473E-AA98-2ABA5AC32EA4}" type="datetime1">
              <a:rPr lang="en-GB" noProof="0" smtClean="0"/>
              <a:t>24/04/2025</a:t>
            </a:fld>
            <a:endParaRPr lang="en-GB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4974BD-9845-459A-9AAA-12731E250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A71B0A-FDFB-4B2C-A9EC-2334C5900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931409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0B5D73-1652-4A8E-B5A3-101523D729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B7FB99-7425-444D-B602-01B672BCE8C6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EA9C5-552A-48A1-AB54-ED54209B3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4D4770-22FF-4FBD-A847-3729E4B4F20C}" type="datetime1">
              <a:rPr lang="en-GB" noProof="0" smtClean="0"/>
              <a:t>24/04/2025</a:t>
            </a:fld>
            <a:endParaRPr lang="en-GB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3AAA3-4155-48FB-8F00-16DBE0C9C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694EAE-CB3C-4DEF-A66D-583C7AAC9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746804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07FBE-061D-452C-A8A6-213063CFD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A3535-1708-499D-B5D2-7D8F9FD182D0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06063-A112-49AB-80C8-504D99ECD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0DD5949-724A-457F-9071-62DBDC5A6936}" type="datetime1">
              <a:rPr lang="en-GB" noProof="0" smtClean="0"/>
              <a:t>24/04/2025</a:t>
            </a:fld>
            <a:endParaRPr lang="en-GB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44C8D5-F898-4318-A76D-1FBD87329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6EC76-E8E8-4FFA-B671-7FA2F3EF5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78928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2CABF-E3C1-431A-A69C-D4881CC43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584226-69DA-4211-B2C8-C29FD05A4A6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GB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F82DB-B518-40FD-8A66-44B874C05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CF4D177-4669-4F6B-B039-5C60F04A3CB9}" type="datetime1">
              <a:rPr lang="en-GB" noProof="0" smtClean="0"/>
              <a:t>24/04/2025</a:t>
            </a:fld>
            <a:endParaRPr lang="en-GB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1CCEE-725F-4745-837B-87EFB70E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61522A-E0E6-406B-BF30-A7C7A5729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230041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C9BDC-6F21-4EF5-A8DD-E35E27EAC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68D5F-2AB6-42D3-A54E-AB3E6032517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5AB07F-D5F7-402A-AE4E-027BF1CA912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108EDC-3863-43B9-93C7-37465DC73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C0D1440-409F-4435-AC05-488A68747824}" type="datetime1">
              <a:rPr lang="en-GB" noProof="0" smtClean="0"/>
              <a:t>24/04/2025</a:t>
            </a:fld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77D452-958D-4159-A9A4-16DD29680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9654B6-1460-48B9-AC7E-592F68BAB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9740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8C848-926A-4FD3-A311-A100A2662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ECD90-B4F0-4DFB-BB3D-F2310207896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5A6C3A-033E-474B-AB97-D8291A04E7D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32B928-3A23-4FCA-AD1F-E45A467B54F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DC8376-6FC6-4A11-B0DB-9A148E9C00E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80206F-8846-425C-A56E-16FFBA4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846CAB0-7073-440B-95BC-975676187D91}" type="datetime1">
              <a:rPr lang="en-GB" noProof="0" smtClean="0"/>
              <a:t>24/04/2025</a:t>
            </a:fld>
            <a:endParaRPr lang="en-GB" noProof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45E89F-12CF-4561-A5F2-1E05783A3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B4DFE4-927C-43B1-A061-5CB97FFB3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6905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0E367-8DA0-4655-BCBC-F4280D864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EF9592-AA3C-4CF8-A5DB-4D010195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03D72C7-8C80-451C-98FA-C5BDBD060ED9}" type="datetime1">
              <a:rPr lang="en-GB" noProof="0" smtClean="0"/>
              <a:t>24/04/2025</a:t>
            </a:fld>
            <a:endParaRPr lang="en-GB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2C9377-F93E-4515-852A-26470775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D076D-476B-42BA-8795-14FE6C1E6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625551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A599B4-6AB2-4190-82B5-7667EE1E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291EEA3-59B9-4F51-885F-7E8B6CB66D83}" type="datetime1">
              <a:rPr lang="en-GB" noProof="0" smtClean="0"/>
              <a:t>24/04/2025</a:t>
            </a:fld>
            <a:endParaRPr lang="en-GB" noProof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8FBFB3-AD86-4E39-B8AE-B4EC14528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A4AF55-C114-4B60-9A20-56B00A11B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05820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83DA1-5CB8-405D-9613-8A9B7BC5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2BB15-A24D-42E9-9CAE-BB827226301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F0849D-D3C3-462A-9751-4EAB0B9145E4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n-GB" noProof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80DD20-7A20-4574-98A4-427795876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A83C952-2417-4F5C-84CD-A6BA5362D781}" type="datetime1">
              <a:rPr lang="en-GB" noProof="0" smtClean="0"/>
              <a:t>24/04/2025</a:t>
            </a:fld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0ED2B-71C4-421A-9DB0-676E00C1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4572A-ADFC-4C53-BCA2-42BDF693B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230950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F5C67-EEEC-4AB0-9653-0F80D6B10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D50D6D-5277-4324-AF23-5FAF007834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n-GB" noProof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275657-2BF9-4761-96B6-50EE3CFCFAD0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n-GB" noProof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C3F7B-A4C8-4F9D-8165-BC5186EA0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72C9081-3854-4E92-BB0B-4F96F8CAED11}" type="datetime1">
              <a:rPr lang="en-GB" noProof="0" smtClean="0"/>
              <a:t>24/04/2025</a:t>
            </a:fld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696EA5-2FA2-464D-982F-C53E6426A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11B398-191B-4AB1-86ED-00D0046EA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58660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3445CA-54C1-4DDE-A216-DD2414E3F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06395A-6879-4E93-B24E-067F88AC1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50FF5B-A6A6-4F0F-AA5D-3F0F69A43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8ABF61A-FF13-48A8-8796-5ECEE8EE3A2F}" type="datetime1">
              <a:rPr lang="en-GB" noProof="0" smtClean="0"/>
              <a:t>24/04/2025</a:t>
            </a:fld>
            <a:endParaRPr lang="en-GB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8FAA-76CC-42EF-8BE0-466A41BBA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GB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9FF02-6890-4E10-B958-1097AD32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06FEDF93-2BFD-41CA-ABC7-B039102F3792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60378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00AEF-1595-4419-801B-6E36A33BB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76036"/>
            <a:ext cx="9144000" cy="830997"/>
          </a:xfrm>
        </p:spPr>
        <p:txBody>
          <a:bodyPr lIns="0" tIns="0" rIns="0" bIns="0" rtlCol="0" anchor="t">
            <a:spAutoFit/>
          </a:bodyPr>
          <a:lstStyle/>
          <a:p>
            <a:pPr rtl="0"/>
            <a:r>
              <a:rPr lang="en-GB" b="1" dirty="0">
                <a:solidFill>
                  <a:schemeClr val="bg1"/>
                </a:solidFill>
              </a:rPr>
              <a:t>Supplementary</a:t>
            </a:r>
            <a:endParaRPr lang="en-GB" dirty="0">
              <a:solidFill>
                <a:schemeClr val="accent4"/>
              </a:solidFill>
            </a:endParaRPr>
          </a:p>
        </p:txBody>
      </p:sp>
      <p:sp>
        <p:nvSpPr>
          <p:cNvPr id="4" name="Diamond 3">
            <a:extLst>
              <a:ext uri="{FF2B5EF4-FFF2-40B4-BE49-F238E27FC236}">
                <a16:creationId xmlns:a16="http://schemas.microsoft.com/office/drawing/2014/main" id="{1C59176D-59A8-4C02-B448-EE01232FB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92319" y="-608242"/>
            <a:ext cx="2607364" cy="2607364"/>
          </a:xfrm>
          <a:prstGeom prst="diamond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dirty="0"/>
          </a:p>
        </p:txBody>
      </p:sp>
      <p:sp>
        <p:nvSpPr>
          <p:cNvPr id="5" name="Diamond 4">
            <a:extLst>
              <a:ext uri="{FF2B5EF4-FFF2-40B4-BE49-F238E27FC236}">
                <a16:creationId xmlns:a16="http://schemas.microsoft.com/office/drawing/2014/main" id="{A50B1817-3C7F-41BC-8557-7A00C928EE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325258" y="-1770743"/>
            <a:ext cx="3541486" cy="3541486"/>
          </a:xfrm>
          <a:prstGeom prst="diamond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dirty="0"/>
          </a:p>
        </p:txBody>
      </p:sp>
      <p:grpSp>
        <p:nvGrpSpPr>
          <p:cNvPr id="7" name="Group 6" descr="Icon of chart. ">
            <a:extLst>
              <a:ext uri="{FF2B5EF4-FFF2-40B4-BE49-F238E27FC236}">
                <a16:creationId xmlns:a16="http://schemas.microsoft.com/office/drawing/2014/main" id="{B95DF07A-CE7E-4D89-9AA0-25F4FFF3B9C7}"/>
              </a:ext>
            </a:extLst>
          </p:cNvPr>
          <p:cNvGrpSpPr/>
          <p:nvPr/>
        </p:nvGrpSpPr>
        <p:grpSpPr>
          <a:xfrm>
            <a:off x="5851021" y="3724968"/>
            <a:ext cx="489958" cy="492680"/>
            <a:chOff x="2025650" y="4786313"/>
            <a:chExt cx="285750" cy="287338"/>
          </a:xfrm>
          <a:solidFill>
            <a:schemeClr val="bg1"/>
          </a:solidFill>
        </p:grpSpPr>
        <p:sp>
          <p:nvSpPr>
            <p:cNvPr id="8" name="Freeform 565">
              <a:extLst>
                <a:ext uri="{FF2B5EF4-FFF2-40B4-BE49-F238E27FC236}">
                  <a16:creationId xmlns:a16="http://schemas.microsoft.com/office/drawing/2014/main" id="{548FC78B-EF83-4185-A63D-1A5A85640B6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25650" y="4786313"/>
              <a:ext cx="285750" cy="287338"/>
            </a:xfrm>
            <a:custGeom>
              <a:avLst/>
              <a:gdLst>
                <a:gd name="T0" fmla="*/ 812 w 903"/>
                <a:gd name="T1" fmla="*/ 500 h 903"/>
                <a:gd name="T2" fmla="*/ 810 w 903"/>
                <a:gd name="T3" fmla="*/ 505 h 903"/>
                <a:gd name="T4" fmla="*/ 806 w 903"/>
                <a:gd name="T5" fmla="*/ 509 h 903"/>
                <a:gd name="T6" fmla="*/ 800 w 903"/>
                <a:gd name="T7" fmla="*/ 511 h 903"/>
                <a:gd name="T8" fmla="*/ 105 w 903"/>
                <a:gd name="T9" fmla="*/ 511 h 903"/>
                <a:gd name="T10" fmla="*/ 99 w 903"/>
                <a:gd name="T11" fmla="*/ 510 h 903"/>
                <a:gd name="T12" fmla="*/ 95 w 903"/>
                <a:gd name="T13" fmla="*/ 507 h 903"/>
                <a:gd name="T14" fmla="*/ 92 w 903"/>
                <a:gd name="T15" fmla="*/ 502 h 903"/>
                <a:gd name="T16" fmla="*/ 90 w 903"/>
                <a:gd name="T17" fmla="*/ 496 h 903"/>
                <a:gd name="T18" fmla="*/ 90 w 903"/>
                <a:gd name="T19" fmla="*/ 105 h 903"/>
                <a:gd name="T20" fmla="*/ 92 w 903"/>
                <a:gd name="T21" fmla="*/ 100 h 903"/>
                <a:gd name="T22" fmla="*/ 95 w 903"/>
                <a:gd name="T23" fmla="*/ 94 h 903"/>
                <a:gd name="T24" fmla="*/ 99 w 903"/>
                <a:gd name="T25" fmla="*/ 91 h 903"/>
                <a:gd name="T26" fmla="*/ 105 w 903"/>
                <a:gd name="T27" fmla="*/ 90 h 903"/>
                <a:gd name="T28" fmla="*/ 800 w 903"/>
                <a:gd name="T29" fmla="*/ 90 h 903"/>
                <a:gd name="T30" fmla="*/ 806 w 903"/>
                <a:gd name="T31" fmla="*/ 92 h 903"/>
                <a:gd name="T32" fmla="*/ 810 w 903"/>
                <a:gd name="T33" fmla="*/ 96 h 903"/>
                <a:gd name="T34" fmla="*/ 812 w 903"/>
                <a:gd name="T35" fmla="*/ 102 h 903"/>
                <a:gd name="T36" fmla="*/ 813 w 903"/>
                <a:gd name="T37" fmla="*/ 496 h 903"/>
                <a:gd name="T38" fmla="*/ 15 w 903"/>
                <a:gd name="T39" fmla="*/ 0 h 903"/>
                <a:gd name="T40" fmla="*/ 9 w 903"/>
                <a:gd name="T41" fmla="*/ 1 h 903"/>
                <a:gd name="T42" fmla="*/ 5 w 903"/>
                <a:gd name="T43" fmla="*/ 4 h 903"/>
                <a:gd name="T44" fmla="*/ 1 w 903"/>
                <a:gd name="T45" fmla="*/ 8 h 903"/>
                <a:gd name="T46" fmla="*/ 0 w 903"/>
                <a:gd name="T47" fmla="*/ 15 h 903"/>
                <a:gd name="T48" fmla="*/ 0 w 903"/>
                <a:gd name="T49" fmla="*/ 590 h 903"/>
                <a:gd name="T50" fmla="*/ 2 w 903"/>
                <a:gd name="T51" fmla="*/ 595 h 903"/>
                <a:gd name="T52" fmla="*/ 7 w 903"/>
                <a:gd name="T53" fmla="*/ 599 h 903"/>
                <a:gd name="T54" fmla="*/ 12 w 903"/>
                <a:gd name="T55" fmla="*/ 602 h 903"/>
                <a:gd name="T56" fmla="*/ 437 w 903"/>
                <a:gd name="T57" fmla="*/ 602 h 903"/>
                <a:gd name="T58" fmla="*/ 260 w 903"/>
                <a:gd name="T59" fmla="*/ 877 h 903"/>
                <a:gd name="T60" fmla="*/ 257 w 903"/>
                <a:gd name="T61" fmla="*/ 883 h 903"/>
                <a:gd name="T62" fmla="*/ 256 w 903"/>
                <a:gd name="T63" fmla="*/ 888 h 903"/>
                <a:gd name="T64" fmla="*/ 257 w 903"/>
                <a:gd name="T65" fmla="*/ 893 h 903"/>
                <a:gd name="T66" fmla="*/ 260 w 903"/>
                <a:gd name="T67" fmla="*/ 899 h 903"/>
                <a:gd name="T68" fmla="*/ 265 w 903"/>
                <a:gd name="T69" fmla="*/ 902 h 903"/>
                <a:gd name="T70" fmla="*/ 271 w 903"/>
                <a:gd name="T71" fmla="*/ 903 h 903"/>
                <a:gd name="T72" fmla="*/ 277 w 903"/>
                <a:gd name="T73" fmla="*/ 902 h 903"/>
                <a:gd name="T74" fmla="*/ 281 w 903"/>
                <a:gd name="T75" fmla="*/ 899 h 903"/>
                <a:gd name="T76" fmla="*/ 621 w 903"/>
                <a:gd name="T77" fmla="*/ 899 h 903"/>
                <a:gd name="T78" fmla="*/ 627 w 903"/>
                <a:gd name="T79" fmla="*/ 902 h 903"/>
                <a:gd name="T80" fmla="*/ 632 w 903"/>
                <a:gd name="T81" fmla="*/ 903 h 903"/>
                <a:gd name="T82" fmla="*/ 637 w 903"/>
                <a:gd name="T83" fmla="*/ 902 h 903"/>
                <a:gd name="T84" fmla="*/ 643 w 903"/>
                <a:gd name="T85" fmla="*/ 899 h 903"/>
                <a:gd name="T86" fmla="*/ 646 w 903"/>
                <a:gd name="T87" fmla="*/ 893 h 903"/>
                <a:gd name="T88" fmla="*/ 647 w 903"/>
                <a:gd name="T89" fmla="*/ 888 h 903"/>
                <a:gd name="T90" fmla="*/ 646 w 903"/>
                <a:gd name="T91" fmla="*/ 883 h 903"/>
                <a:gd name="T92" fmla="*/ 643 w 903"/>
                <a:gd name="T93" fmla="*/ 877 h 903"/>
                <a:gd name="T94" fmla="*/ 467 w 903"/>
                <a:gd name="T95" fmla="*/ 602 h 903"/>
                <a:gd name="T96" fmla="*/ 892 w 903"/>
                <a:gd name="T97" fmla="*/ 602 h 903"/>
                <a:gd name="T98" fmla="*/ 897 w 903"/>
                <a:gd name="T99" fmla="*/ 599 h 903"/>
                <a:gd name="T100" fmla="*/ 900 w 903"/>
                <a:gd name="T101" fmla="*/ 595 h 903"/>
                <a:gd name="T102" fmla="*/ 902 w 903"/>
                <a:gd name="T103" fmla="*/ 590 h 903"/>
                <a:gd name="T104" fmla="*/ 903 w 903"/>
                <a:gd name="T105" fmla="*/ 15 h 903"/>
                <a:gd name="T106" fmla="*/ 902 w 903"/>
                <a:gd name="T107" fmla="*/ 8 h 903"/>
                <a:gd name="T108" fmla="*/ 899 w 903"/>
                <a:gd name="T109" fmla="*/ 4 h 903"/>
                <a:gd name="T110" fmla="*/ 894 w 903"/>
                <a:gd name="T111" fmla="*/ 1 h 903"/>
                <a:gd name="T112" fmla="*/ 888 w 903"/>
                <a:gd name="T113" fmla="*/ 0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903" h="903">
                  <a:moveTo>
                    <a:pt x="813" y="496"/>
                  </a:moveTo>
                  <a:lnTo>
                    <a:pt x="812" y="500"/>
                  </a:lnTo>
                  <a:lnTo>
                    <a:pt x="811" y="502"/>
                  </a:lnTo>
                  <a:lnTo>
                    <a:pt x="810" y="505"/>
                  </a:lnTo>
                  <a:lnTo>
                    <a:pt x="808" y="507"/>
                  </a:lnTo>
                  <a:lnTo>
                    <a:pt x="806" y="509"/>
                  </a:lnTo>
                  <a:lnTo>
                    <a:pt x="804" y="510"/>
                  </a:lnTo>
                  <a:lnTo>
                    <a:pt x="800" y="511"/>
                  </a:lnTo>
                  <a:lnTo>
                    <a:pt x="797" y="511"/>
                  </a:lnTo>
                  <a:lnTo>
                    <a:pt x="105" y="511"/>
                  </a:lnTo>
                  <a:lnTo>
                    <a:pt x="102" y="511"/>
                  </a:lnTo>
                  <a:lnTo>
                    <a:pt x="99" y="510"/>
                  </a:lnTo>
                  <a:lnTo>
                    <a:pt x="97" y="509"/>
                  </a:lnTo>
                  <a:lnTo>
                    <a:pt x="95" y="507"/>
                  </a:lnTo>
                  <a:lnTo>
                    <a:pt x="93" y="505"/>
                  </a:lnTo>
                  <a:lnTo>
                    <a:pt x="92" y="502"/>
                  </a:lnTo>
                  <a:lnTo>
                    <a:pt x="90" y="500"/>
                  </a:lnTo>
                  <a:lnTo>
                    <a:pt x="90" y="496"/>
                  </a:lnTo>
                  <a:lnTo>
                    <a:pt x="90" y="316"/>
                  </a:lnTo>
                  <a:lnTo>
                    <a:pt x="90" y="105"/>
                  </a:lnTo>
                  <a:lnTo>
                    <a:pt x="90" y="102"/>
                  </a:lnTo>
                  <a:lnTo>
                    <a:pt x="92" y="100"/>
                  </a:lnTo>
                  <a:lnTo>
                    <a:pt x="93" y="96"/>
                  </a:lnTo>
                  <a:lnTo>
                    <a:pt x="95" y="94"/>
                  </a:lnTo>
                  <a:lnTo>
                    <a:pt x="97" y="92"/>
                  </a:lnTo>
                  <a:lnTo>
                    <a:pt x="99" y="91"/>
                  </a:lnTo>
                  <a:lnTo>
                    <a:pt x="102" y="90"/>
                  </a:lnTo>
                  <a:lnTo>
                    <a:pt x="105" y="90"/>
                  </a:lnTo>
                  <a:lnTo>
                    <a:pt x="798" y="90"/>
                  </a:lnTo>
                  <a:lnTo>
                    <a:pt x="800" y="90"/>
                  </a:lnTo>
                  <a:lnTo>
                    <a:pt x="804" y="91"/>
                  </a:lnTo>
                  <a:lnTo>
                    <a:pt x="806" y="92"/>
                  </a:lnTo>
                  <a:lnTo>
                    <a:pt x="808" y="94"/>
                  </a:lnTo>
                  <a:lnTo>
                    <a:pt x="810" y="96"/>
                  </a:lnTo>
                  <a:lnTo>
                    <a:pt x="811" y="100"/>
                  </a:lnTo>
                  <a:lnTo>
                    <a:pt x="812" y="102"/>
                  </a:lnTo>
                  <a:lnTo>
                    <a:pt x="813" y="105"/>
                  </a:lnTo>
                  <a:lnTo>
                    <a:pt x="813" y="496"/>
                  </a:lnTo>
                  <a:close/>
                  <a:moveTo>
                    <a:pt x="888" y="0"/>
                  </a:moveTo>
                  <a:lnTo>
                    <a:pt x="15" y="0"/>
                  </a:lnTo>
                  <a:lnTo>
                    <a:pt x="12" y="0"/>
                  </a:lnTo>
                  <a:lnTo>
                    <a:pt x="9" y="1"/>
                  </a:lnTo>
                  <a:lnTo>
                    <a:pt x="7" y="2"/>
                  </a:lnTo>
                  <a:lnTo>
                    <a:pt x="5" y="4"/>
                  </a:lnTo>
                  <a:lnTo>
                    <a:pt x="2" y="6"/>
                  </a:lnTo>
                  <a:lnTo>
                    <a:pt x="1" y="8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587"/>
                  </a:lnTo>
                  <a:lnTo>
                    <a:pt x="0" y="590"/>
                  </a:lnTo>
                  <a:lnTo>
                    <a:pt x="1" y="593"/>
                  </a:lnTo>
                  <a:lnTo>
                    <a:pt x="2" y="595"/>
                  </a:lnTo>
                  <a:lnTo>
                    <a:pt x="5" y="597"/>
                  </a:lnTo>
                  <a:lnTo>
                    <a:pt x="7" y="599"/>
                  </a:lnTo>
                  <a:lnTo>
                    <a:pt x="9" y="601"/>
                  </a:lnTo>
                  <a:lnTo>
                    <a:pt x="12" y="602"/>
                  </a:lnTo>
                  <a:lnTo>
                    <a:pt x="15" y="602"/>
                  </a:lnTo>
                  <a:lnTo>
                    <a:pt x="437" y="602"/>
                  </a:lnTo>
                  <a:lnTo>
                    <a:pt x="437" y="701"/>
                  </a:lnTo>
                  <a:lnTo>
                    <a:pt x="260" y="877"/>
                  </a:lnTo>
                  <a:lnTo>
                    <a:pt x="259" y="879"/>
                  </a:lnTo>
                  <a:lnTo>
                    <a:pt x="257" y="883"/>
                  </a:lnTo>
                  <a:lnTo>
                    <a:pt x="256" y="885"/>
                  </a:lnTo>
                  <a:lnTo>
                    <a:pt x="256" y="888"/>
                  </a:lnTo>
                  <a:lnTo>
                    <a:pt x="256" y="891"/>
                  </a:lnTo>
                  <a:lnTo>
                    <a:pt x="257" y="893"/>
                  </a:lnTo>
                  <a:lnTo>
                    <a:pt x="259" y="897"/>
                  </a:lnTo>
                  <a:lnTo>
                    <a:pt x="260" y="899"/>
                  </a:lnTo>
                  <a:lnTo>
                    <a:pt x="263" y="901"/>
                  </a:lnTo>
                  <a:lnTo>
                    <a:pt x="265" y="902"/>
                  </a:lnTo>
                  <a:lnTo>
                    <a:pt x="268" y="903"/>
                  </a:lnTo>
                  <a:lnTo>
                    <a:pt x="271" y="903"/>
                  </a:lnTo>
                  <a:lnTo>
                    <a:pt x="274" y="903"/>
                  </a:lnTo>
                  <a:lnTo>
                    <a:pt x="277" y="902"/>
                  </a:lnTo>
                  <a:lnTo>
                    <a:pt x="279" y="901"/>
                  </a:lnTo>
                  <a:lnTo>
                    <a:pt x="281" y="899"/>
                  </a:lnTo>
                  <a:lnTo>
                    <a:pt x="452" y="728"/>
                  </a:lnTo>
                  <a:lnTo>
                    <a:pt x="621" y="899"/>
                  </a:lnTo>
                  <a:lnTo>
                    <a:pt x="623" y="901"/>
                  </a:lnTo>
                  <a:lnTo>
                    <a:pt x="627" y="902"/>
                  </a:lnTo>
                  <a:lnTo>
                    <a:pt x="629" y="903"/>
                  </a:lnTo>
                  <a:lnTo>
                    <a:pt x="632" y="903"/>
                  </a:lnTo>
                  <a:lnTo>
                    <a:pt x="635" y="903"/>
                  </a:lnTo>
                  <a:lnTo>
                    <a:pt x="637" y="902"/>
                  </a:lnTo>
                  <a:lnTo>
                    <a:pt x="641" y="901"/>
                  </a:lnTo>
                  <a:lnTo>
                    <a:pt x="643" y="899"/>
                  </a:lnTo>
                  <a:lnTo>
                    <a:pt x="645" y="897"/>
                  </a:lnTo>
                  <a:lnTo>
                    <a:pt x="646" y="893"/>
                  </a:lnTo>
                  <a:lnTo>
                    <a:pt x="647" y="891"/>
                  </a:lnTo>
                  <a:lnTo>
                    <a:pt x="647" y="888"/>
                  </a:lnTo>
                  <a:lnTo>
                    <a:pt x="647" y="885"/>
                  </a:lnTo>
                  <a:lnTo>
                    <a:pt x="646" y="883"/>
                  </a:lnTo>
                  <a:lnTo>
                    <a:pt x="645" y="879"/>
                  </a:lnTo>
                  <a:lnTo>
                    <a:pt x="643" y="877"/>
                  </a:lnTo>
                  <a:lnTo>
                    <a:pt x="467" y="701"/>
                  </a:lnTo>
                  <a:lnTo>
                    <a:pt x="467" y="602"/>
                  </a:lnTo>
                  <a:lnTo>
                    <a:pt x="888" y="602"/>
                  </a:lnTo>
                  <a:lnTo>
                    <a:pt x="892" y="602"/>
                  </a:lnTo>
                  <a:lnTo>
                    <a:pt x="894" y="601"/>
                  </a:lnTo>
                  <a:lnTo>
                    <a:pt x="897" y="599"/>
                  </a:lnTo>
                  <a:lnTo>
                    <a:pt x="899" y="597"/>
                  </a:lnTo>
                  <a:lnTo>
                    <a:pt x="900" y="595"/>
                  </a:lnTo>
                  <a:lnTo>
                    <a:pt x="902" y="593"/>
                  </a:lnTo>
                  <a:lnTo>
                    <a:pt x="902" y="590"/>
                  </a:lnTo>
                  <a:lnTo>
                    <a:pt x="903" y="587"/>
                  </a:lnTo>
                  <a:lnTo>
                    <a:pt x="903" y="15"/>
                  </a:lnTo>
                  <a:lnTo>
                    <a:pt x="902" y="12"/>
                  </a:lnTo>
                  <a:lnTo>
                    <a:pt x="902" y="8"/>
                  </a:lnTo>
                  <a:lnTo>
                    <a:pt x="900" y="6"/>
                  </a:lnTo>
                  <a:lnTo>
                    <a:pt x="899" y="4"/>
                  </a:lnTo>
                  <a:lnTo>
                    <a:pt x="897" y="2"/>
                  </a:lnTo>
                  <a:lnTo>
                    <a:pt x="894" y="1"/>
                  </a:lnTo>
                  <a:lnTo>
                    <a:pt x="892" y="0"/>
                  </a:lnTo>
                  <a:lnTo>
                    <a:pt x="88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dirty="0"/>
            </a:p>
          </p:txBody>
        </p:sp>
        <p:sp>
          <p:nvSpPr>
            <p:cNvPr id="9" name="Freeform 566">
              <a:extLst>
                <a:ext uri="{FF2B5EF4-FFF2-40B4-BE49-F238E27FC236}">
                  <a16:creationId xmlns:a16="http://schemas.microsoft.com/office/drawing/2014/main" id="{B7B50F87-A3AA-4FB6-9692-24BF5512FC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4225" y="4843463"/>
              <a:ext cx="200025" cy="73025"/>
            </a:xfrm>
            <a:custGeom>
              <a:avLst/>
              <a:gdLst>
                <a:gd name="T0" fmla="*/ 151 w 632"/>
                <a:gd name="T1" fmla="*/ 151 h 226"/>
                <a:gd name="T2" fmla="*/ 157 w 632"/>
                <a:gd name="T3" fmla="*/ 149 h 226"/>
                <a:gd name="T4" fmla="*/ 161 w 632"/>
                <a:gd name="T5" fmla="*/ 146 h 226"/>
                <a:gd name="T6" fmla="*/ 288 w 632"/>
                <a:gd name="T7" fmla="*/ 217 h 226"/>
                <a:gd name="T8" fmla="*/ 292 w 632"/>
                <a:gd name="T9" fmla="*/ 223 h 226"/>
                <a:gd name="T10" fmla="*/ 299 w 632"/>
                <a:gd name="T11" fmla="*/ 226 h 226"/>
                <a:gd name="T12" fmla="*/ 302 w 632"/>
                <a:gd name="T13" fmla="*/ 226 h 226"/>
                <a:gd name="T14" fmla="*/ 307 w 632"/>
                <a:gd name="T15" fmla="*/ 225 h 226"/>
                <a:gd name="T16" fmla="*/ 313 w 632"/>
                <a:gd name="T17" fmla="*/ 222 h 226"/>
                <a:gd name="T18" fmla="*/ 471 w 632"/>
                <a:gd name="T19" fmla="*/ 191 h 226"/>
                <a:gd name="T20" fmla="*/ 477 w 632"/>
                <a:gd name="T21" fmla="*/ 195 h 226"/>
                <a:gd name="T22" fmla="*/ 483 w 632"/>
                <a:gd name="T23" fmla="*/ 196 h 226"/>
                <a:gd name="T24" fmla="*/ 488 w 632"/>
                <a:gd name="T25" fmla="*/ 194 h 226"/>
                <a:gd name="T26" fmla="*/ 494 w 632"/>
                <a:gd name="T27" fmla="*/ 191 h 226"/>
                <a:gd name="T28" fmla="*/ 631 w 632"/>
                <a:gd name="T29" fmla="*/ 23 h 226"/>
                <a:gd name="T30" fmla="*/ 632 w 632"/>
                <a:gd name="T31" fmla="*/ 16 h 226"/>
                <a:gd name="T32" fmla="*/ 632 w 632"/>
                <a:gd name="T33" fmla="*/ 11 h 226"/>
                <a:gd name="T34" fmla="*/ 629 w 632"/>
                <a:gd name="T35" fmla="*/ 5 h 226"/>
                <a:gd name="T36" fmla="*/ 625 w 632"/>
                <a:gd name="T37" fmla="*/ 2 h 226"/>
                <a:gd name="T38" fmla="*/ 619 w 632"/>
                <a:gd name="T39" fmla="*/ 0 h 226"/>
                <a:gd name="T40" fmla="*/ 613 w 632"/>
                <a:gd name="T41" fmla="*/ 1 h 226"/>
                <a:gd name="T42" fmla="*/ 607 w 632"/>
                <a:gd name="T43" fmla="*/ 3 h 226"/>
                <a:gd name="T44" fmla="*/ 481 w 632"/>
                <a:gd name="T45" fmla="*/ 159 h 226"/>
                <a:gd name="T46" fmla="*/ 415 w 632"/>
                <a:gd name="T47" fmla="*/ 93 h 226"/>
                <a:gd name="T48" fmla="*/ 409 w 632"/>
                <a:gd name="T49" fmla="*/ 91 h 226"/>
                <a:gd name="T50" fmla="*/ 404 w 632"/>
                <a:gd name="T51" fmla="*/ 91 h 226"/>
                <a:gd name="T52" fmla="*/ 398 w 632"/>
                <a:gd name="T53" fmla="*/ 93 h 226"/>
                <a:gd name="T54" fmla="*/ 307 w 632"/>
                <a:gd name="T55" fmla="*/ 185 h 226"/>
                <a:gd name="T56" fmla="*/ 247 w 632"/>
                <a:gd name="T57" fmla="*/ 39 h 226"/>
                <a:gd name="T58" fmla="*/ 242 w 632"/>
                <a:gd name="T59" fmla="*/ 34 h 226"/>
                <a:gd name="T60" fmla="*/ 234 w 632"/>
                <a:gd name="T61" fmla="*/ 33 h 226"/>
                <a:gd name="T62" fmla="*/ 227 w 632"/>
                <a:gd name="T63" fmla="*/ 35 h 226"/>
                <a:gd name="T64" fmla="*/ 144 w 632"/>
                <a:gd name="T65" fmla="*/ 121 h 226"/>
                <a:gd name="T66" fmla="*/ 12 w 632"/>
                <a:gd name="T67" fmla="*/ 121 h 226"/>
                <a:gd name="T68" fmla="*/ 7 w 632"/>
                <a:gd name="T69" fmla="*/ 123 h 226"/>
                <a:gd name="T70" fmla="*/ 3 w 632"/>
                <a:gd name="T71" fmla="*/ 128 h 226"/>
                <a:gd name="T72" fmla="*/ 0 w 632"/>
                <a:gd name="T73" fmla="*/ 133 h 226"/>
                <a:gd name="T74" fmla="*/ 0 w 632"/>
                <a:gd name="T75" fmla="*/ 138 h 226"/>
                <a:gd name="T76" fmla="*/ 3 w 632"/>
                <a:gd name="T77" fmla="*/ 144 h 226"/>
                <a:gd name="T78" fmla="*/ 7 w 632"/>
                <a:gd name="T79" fmla="*/ 148 h 226"/>
                <a:gd name="T80" fmla="*/ 12 w 632"/>
                <a:gd name="T81" fmla="*/ 150 h 226"/>
                <a:gd name="T82" fmla="*/ 15 w 632"/>
                <a:gd name="T83" fmla="*/ 151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32" h="226">
                  <a:moveTo>
                    <a:pt x="15" y="151"/>
                  </a:moveTo>
                  <a:lnTo>
                    <a:pt x="151" y="151"/>
                  </a:lnTo>
                  <a:lnTo>
                    <a:pt x="154" y="150"/>
                  </a:lnTo>
                  <a:lnTo>
                    <a:pt x="157" y="149"/>
                  </a:lnTo>
                  <a:lnTo>
                    <a:pt x="159" y="148"/>
                  </a:lnTo>
                  <a:lnTo>
                    <a:pt x="161" y="146"/>
                  </a:lnTo>
                  <a:lnTo>
                    <a:pt x="230" y="75"/>
                  </a:lnTo>
                  <a:lnTo>
                    <a:pt x="288" y="217"/>
                  </a:lnTo>
                  <a:lnTo>
                    <a:pt x="289" y="220"/>
                  </a:lnTo>
                  <a:lnTo>
                    <a:pt x="292" y="223"/>
                  </a:lnTo>
                  <a:lnTo>
                    <a:pt x="294" y="224"/>
                  </a:lnTo>
                  <a:lnTo>
                    <a:pt x="299" y="226"/>
                  </a:lnTo>
                  <a:lnTo>
                    <a:pt x="300" y="226"/>
                  </a:lnTo>
                  <a:lnTo>
                    <a:pt x="302" y="226"/>
                  </a:lnTo>
                  <a:lnTo>
                    <a:pt x="304" y="226"/>
                  </a:lnTo>
                  <a:lnTo>
                    <a:pt x="307" y="225"/>
                  </a:lnTo>
                  <a:lnTo>
                    <a:pt x="309" y="223"/>
                  </a:lnTo>
                  <a:lnTo>
                    <a:pt x="313" y="222"/>
                  </a:lnTo>
                  <a:lnTo>
                    <a:pt x="407" y="127"/>
                  </a:lnTo>
                  <a:lnTo>
                    <a:pt x="471" y="191"/>
                  </a:lnTo>
                  <a:lnTo>
                    <a:pt x="473" y="193"/>
                  </a:lnTo>
                  <a:lnTo>
                    <a:pt x="477" y="195"/>
                  </a:lnTo>
                  <a:lnTo>
                    <a:pt x="480" y="196"/>
                  </a:lnTo>
                  <a:lnTo>
                    <a:pt x="483" y="196"/>
                  </a:lnTo>
                  <a:lnTo>
                    <a:pt x="486" y="195"/>
                  </a:lnTo>
                  <a:lnTo>
                    <a:pt x="488" y="194"/>
                  </a:lnTo>
                  <a:lnTo>
                    <a:pt x="492" y="193"/>
                  </a:lnTo>
                  <a:lnTo>
                    <a:pt x="494" y="191"/>
                  </a:lnTo>
                  <a:lnTo>
                    <a:pt x="629" y="25"/>
                  </a:lnTo>
                  <a:lnTo>
                    <a:pt x="631" y="23"/>
                  </a:lnTo>
                  <a:lnTo>
                    <a:pt x="632" y="19"/>
                  </a:lnTo>
                  <a:lnTo>
                    <a:pt x="632" y="16"/>
                  </a:lnTo>
                  <a:lnTo>
                    <a:pt x="632" y="14"/>
                  </a:lnTo>
                  <a:lnTo>
                    <a:pt x="632" y="11"/>
                  </a:lnTo>
                  <a:lnTo>
                    <a:pt x="631" y="9"/>
                  </a:lnTo>
                  <a:lnTo>
                    <a:pt x="629" y="5"/>
                  </a:lnTo>
                  <a:lnTo>
                    <a:pt x="627" y="3"/>
                  </a:lnTo>
                  <a:lnTo>
                    <a:pt x="625" y="2"/>
                  </a:lnTo>
                  <a:lnTo>
                    <a:pt x="621" y="1"/>
                  </a:lnTo>
                  <a:lnTo>
                    <a:pt x="619" y="0"/>
                  </a:lnTo>
                  <a:lnTo>
                    <a:pt x="616" y="0"/>
                  </a:lnTo>
                  <a:lnTo>
                    <a:pt x="613" y="1"/>
                  </a:lnTo>
                  <a:lnTo>
                    <a:pt x="611" y="2"/>
                  </a:lnTo>
                  <a:lnTo>
                    <a:pt x="607" y="3"/>
                  </a:lnTo>
                  <a:lnTo>
                    <a:pt x="605" y="5"/>
                  </a:lnTo>
                  <a:lnTo>
                    <a:pt x="481" y="159"/>
                  </a:lnTo>
                  <a:lnTo>
                    <a:pt x="418" y="95"/>
                  </a:lnTo>
                  <a:lnTo>
                    <a:pt x="415" y="93"/>
                  </a:lnTo>
                  <a:lnTo>
                    <a:pt x="412" y="91"/>
                  </a:lnTo>
                  <a:lnTo>
                    <a:pt x="409" y="91"/>
                  </a:lnTo>
                  <a:lnTo>
                    <a:pt x="407" y="90"/>
                  </a:lnTo>
                  <a:lnTo>
                    <a:pt x="404" y="91"/>
                  </a:lnTo>
                  <a:lnTo>
                    <a:pt x="400" y="91"/>
                  </a:lnTo>
                  <a:lnTo>
                    <a:pt x="398" y="93"/>
                  </a:lnTo>
                  <a:lnTo>
                    <a:pt x="396" y="95"/>
                  </a:lnTo>
                  <a:lnTo>
                    <a:pt x="307" y="185"/>
                  </a:lnTo>
                  <a:lnTo>
                    <a:pt x="249" y="42"/>
                  </a:lnTo>
                  <a:lnTo>
                    <a:pt x="247" y="39"/>
                  </a:lnTo>
                  <a:lnTo>
                    <a:pt x="244" y="36"/>
                  </a:lnTo>
                  <a:lnTo>
                    <a:pt x="242" y="34"/>
                  </a:lnTo>
                  <a:lnTo>
                    <a:pt x="237" y="33"/>
                  </a:lnTo>
                  <a:lnTo>
                    <a:pt x="234" y="33"/>
                  </a:lnTo>
                  <a:lnTo>
                    <a:pt x="230" y="33"/>
                  </a:lnTo>
                  <a:lnTo>
                    <a:pt x="227" y="35"/>
                  </a:lnTo>
                  <a:lnTo>
                    <a:pt x="224" y="38"/>
                  </a:lnTo>
                  <a:lnTo>
                    <a:pt x="144" y="121"/>
                  </a:lnTo>
                  <a:lnTo>
                    <a:pt x="15" y="121"/>
                  </a:lnTo>
                  <a:lnTo>
                    <a:pt x="12" y="121"/>
                  </a:lnTo>
                  <a:lnTo>
                    <a:pt x="9" y="122"/>
                  </a:lnTo>
                  <a:lnTo>
                    <a:pt x="7" y="123"/>
                  </a:lnTo>
                  <a:lnTo>
                    <a:pt x="5" y="126"/>
                  </a:lnTo>
                  <a:lnTo>
                    <a:pt x="3" y="128"/>
                  </a:lnTo>
                  <a:lnTo>
                    <a:pt x="2" y="130"/>
                  </a:lnTo>
                  <a:lnTo>
                    <a:pt x="0" y="133"/>
                  </a:lnTo>
                  <a:lnTo>
                    <a:pt x="0" y="136"/>
                  </a:lnTo>
                  <a:lnTo>
                    <a:pt x="0" y="138"/>
                  </a:lnTo>
                  <a:lnTo>
                    <a:pt x="2" y="142"/>
                  </a:lnTo>
                  <a:lnTo>
                    <a:pt x="3" y="144"/>
                  </a:lnTo>
                  <a:lnTo>
                    <a:pt x="5" y="146"/>
                  </a:lnTo>
                  <a:lnTo>
                    <a:pt x="7" y="148"/>
                  </a:lnTo>
                  <a:lnTo>
                    <a:pt x="9" y="150"/>
                  </a:lnTo>
                  <a:lnTo>
                    <a:pt x="12" y="150"/>
                  </a:lnTo>
                  <a:lnTo>
                    <a:pt x="15" y="151"/>
                  </a:lnTo>
                  <a:lnTo>
                    <a:pt x="15" y="15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387849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5126F3-6AB6-CCA7-4E07-3A5322E55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Surface C seasonal cycle from CMIP6 models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C86119-F3BD-B254-782B-95172C7469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936" y="2807208"/>
            <a:ext cx="3429000" cy="3410712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endParaRPr lang="en-US" sz="1900" dirty="0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900" dirty="0"/>
              <a:t>This plot shows multi-year average seasonal cycle of net ecosystem production (NEP) over 1982-2014 from 6 CMIP6 models at northern high latitudes.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1900" dirty="0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900" dirty="0"/>
              <a:t>Models differ in the magnitude and timing of NEP peak.</a:t>
            </a:r>
          </a:p>
        </p:txBody>
      </p:sp>
      <p:pic>
        <p:nvPicPr>
          <p:cNvPr id="6" name="Content Placeholder 5" descr="A graph of different colored lines&#10;&#10;AI-generated content may be incorrect.">
            <a:extLst>
              <a:ext uri="{FF2B5EF4-FFF2-40B4-BE49-F238E27FC236}">
                <a16:creationId xmlns:a16="http://schemas.microsoft.com/office/drawing/2014/main" id="{784553A5-7229-626B-2582-9F180D263D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296" y="1295637"/>
            <a:ext cx="7071866" cy="4370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907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288C6B4-AFC3-407F-A595-EFFD38D4C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F236821-17FE-429B-8D2C-08E13A64EA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455673" cy="6858000"/>
          </a:xfrm>
          <a:custGeom>
            <a:avLst/>
            <a:gdLst>
              <a:gd name="connsiteX0" fmla="*/ 0 w 4455673"/>
              <a:gd name="connsiteY0" fmla="*/ 0 h 6858000"/>
              <a:gd name="connsiteX1" fmla="*/ 3242695 w 4455673"/>
              <a:gd name="connsiteY1" fmla="*/ 0 h 6858000"/>
              <a:gd name="connsiteX2" fmla="*/ 3305678 w 4455673"/>
              <a:gd name="connsiteY2" fmla="*/ 69271 h 6858000"/>
              <a:gd name="connsiteX3" fmla="*/ 4455673 w 4455673"/>
              <a:gd name="connsiteY3" fmla="*/ 3429000 h 6858000"/>
              <a:gd name="connsiteX4" fmla="*/ 3305678 w 4455673"/>
              <a:gd name="connsiteY4" fmla="*/ 6788730 h 6858000"/>
              <a:gd name="connsiteX5" fmla="*/ 3242695 w 4455673"/>
              <a:gd name="connsiteY5" fmla="*/ 6858000 h 6858000"/>
              <a:gd name="connsiteX6" fmla="*/ 0 w 445567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55673" h="6858000">
                <a:moveTo>
                  <a:pt x="0" y="0"/>
                </a:moveTo>
                <a:lnTo>
                  <a:pt x="3242695" y="0"/>
                </a:lnTo>
                <a:lnTo>
                  <a:pt x="3305678" y="69271"/>
                </a:lnTo>
                <a:cubicBezTo>
                  <a:pt x="4016204" y="929100"/>
                  <a:pt x="4455673" y="2116944"/>
                  <a:pt x="4455673" y="3429000"/>
                </a:cubicBezTo>
                <a:cubicBezTo>
                  <a:pt x="4455673" y="4741056"/>
                  <a:pt x="4016204" y="5928900"/>
                  <a:pt x="3305678" y="6788730"/>
                </a:cubicBezTo>
                <a:lnTo>
                  <a:pt x="3242695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C0BDBCD2-E081-43AB-9119-C55465E59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46529" cy="6858000"/>
          </a:xfrm>
          <a:custGeom>
            <a:avLst/>
            <a:gdLst>
              <a:gd name="connsiteX0" fmla="*/ 0 w 4446529"/>
              <a:gd name="connsiteY0" fmla="*/ 0 h 6858000"/>
              <a:gd name="connsiteX1" fmla="*/ 3233551 w 4446529"/>
              <a:gd name="connsiteY1" fmla="*/ 0 h 6858000"/>
              <a:gd name="connsiteX2" fmla="*/ 3296534 w 4446529"/>
              <a:gd name="connsiteY2" fmla="*/ 69271 h 6858000"/>
              <a:gd name="connsiteX3" fmla="*/ 4446529 w 4446529"/>
              <a:gd name="connsiteY3" fmla="*/ 3429000 h 6858000"/>
              <a:gd name="connsiteX4" fmla="*/ 3296534 w 4446529"/>
              <a:gd name="connsiteY4" fmla="*/ 6788730 h 6858000"/>
              <a:gd name="connsiteX5" fmla="*/ 3233551 w 4446529"/>
              <a:gd name="connsiteY5" fmla="*/ 6858000 h 6858000"/>
              <a:gd name="connsiteX6" fmla="*/ 0 w 444652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6529" h="6858000">
                <a:moveTo>
                  <a:pt x="0" y="0"/>
                </a:moveTo>
                <a:lnTo>
                  <a:pt x="3233551" y="0"/>
                </a:lnTo>
                <a:lnTo>
                  <a:pt x="3296534" y="69271"/>
                </a:lnTo>
                <a:cubicBezTo>
                  <a:pt x="4007060" y="929100"/>
                  <a:pt x="4446529" y="2116944"/>
                  <a:pt x="4446529" y="3429000"/>
                </a:cubicBezTo>
                <a:cubicBezTo>
                  <a:pt x="4446529" y="4741056"/>
                  <a:pt x="4007060" y="5928900"/>
                  <a:pt x="3296534" y="6788730"/>
                </a:cubicBezTo>
                <a:lnTo>
                  <a:pt x="3233551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D02ECA-B7FB-21A4-B2D0-CDB4FF9A7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23901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z="2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Shifting effect of climate</a:t>
            </a:r>
            <a:endParaRPr lang="en-US" sz="28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8E79BE4-34FE-485A-98A5-92CE8F7C4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26546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5893" y="2443480"/>
            <a:ext cx="338328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869938-0853-574A-D466-6A327862E7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71094" y="2718054"/>
            <a:ext cx="3438906" cy="3207258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endParaRPr lang="en-US" sz="1700" dirty="0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/>
              <a:t>Increasing temperature in northern high latitudes had a increasingly negative effect on heterotrophic respiration, promoting the release of CO</a:t>
            </a:r>
            <a:r>
              <a:rPr lang="en-US" sz="2000" baseline="-25000" dirty="0"/>
              <a:t>2</a:t>
            </a:r>
            <a:r>
              <a:rPr lang="en-US" sz="2000" dirty="0"/>
              <a:t> to atmosphere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ABA3ACA-D038-8BEC-B88F-759CE5E9C0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01184" y="1283275"/>
            <a:ext cx="6922008" cy="439203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23633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3">
      <a:dk1>
        <a:srgbClr val="000000"/>
      </a:dk1>
      <a:lt1>
        <a:sysClr val="window" lastClr="FFFFFF"/>
      </a:lt1>
      <a:dk2>
        <a:srgbClr val="585858"/>
      </a:dk2>
      <a:lt2>
        <a:srgbClr val="E3E3E3"/>
      </a:lt2>
      <a:accent1>
        <a:srgbClr val="E20613"/>
      </a:accent1>
      <a:accent2>
        <a:srgbClr val="A9C038"/>
      </a:accent2>
      <a:accent3>
        <a:srgbClr val="11AEC7"/>
      </a:accent3>
      <a:accent4>
        <a:srgbClr val="F59F26"/>
      </a:accent4>
      <a:accent5>
        <a:srgbClr val="0062A9"/>
      </a:accent5>
      <a:accent6>
        <a:srgbClr val="EB6047"/>
      </a:accent6>
      <a:hlink>
        <a:srgbClr val="8ED9F6"/>
      </a:hlink>
      <a:folHlink>
        <a:srgbClr val="C00000"/>
      </a:folHlink>
    </a:clrScheme>
    <a:fontScheme name="Modern 01">
      <a:majorFont>
        <a:latin typeface="Century Gothic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740598_TF78455520" id="{81DBC73A-3976-428E-9F67-5F5F93F9B0DD}" vid="{422EBF69-DAED-4F70-A20B-FED4D6CC86D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Project analysis, from 24Slides</Template>
  <TotalTime>160</TotalTime>
  <Words>72</Words>
  <Application>Microsoft Office PowerPoint</Application>
  <PresentationFormat>Widescreen</PresentationFormat>
  <Paragraphs>11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Segoe UI Light</vt:lpstr>
      <vt:lpstr>Office Theme</vt:lpstr>
      <vt:lpstr>Supplementary</vt:lpstr>
      <vt:lpstr>Surface C seasonal cycle from CMIP6 models</vt:lpstr>
      <vt:lpstr>Shifting effect of climate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Cai, Wenjia</dc:creator>
  <cp:lastModifiedBy>Cai, Wenjia</cp:lastModifiedBy>
  <cp:revision>1</cp:revision>
  <dcterms:created xsi:type="dcterms:W3CDTF">2025-04-24T16:40:05Z</dcterms:created>
  <dcterms:modified xsi:type="dcterms:W3CDTF">2025-04-24T19:20:56Z</dcterms:modified>
</cp:coreProperties>
</file>