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5" r:id="rId4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84977" autoAdjust="0"/>
  </p:normalViewPr>
  <p:slideViewPr>
    <p:cSldViewPr snapToGrid="0" showGuides="1">
      <p:cViewPr varScale="1">
        <p:scale>
          <a:sx n="66" d="100"/>
          <a:sy n="66" d="100"/>
        </p:scale>
        <p:origin x="39" y="237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EE582A-D70A-4712-A2E4-8B9542953951}" type="datetime1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48BAE1F-2A3E-4B16-80F8-278959180D42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E60DC36-8EFA-4378-9855-E019C55AC472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6792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D02D0-D2C8-4FC8-81B2-9A2721C42614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A02179-5326-473E-AA98-2ABA5AC32EA4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4D4770-22FF-4FBD-A847-3729E4B4F20C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DD5949-724A-457F-9071-62DBDC5A6936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F4D177-4669-4F6B-B039-5C60F04A3CB9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0D1440-409F-4435-AC05-488A68747824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46CAB0-7073-440B-95BC-975676187D91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3D72C7-8C80-451C-98FA-C5BDBD060ED9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91EEA3-59B9-4F51-885F-7E8B6CB66D83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83C952-2417-4F5C-84CD-A6BA5362D781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2C9081-3854-4E92-BB0B-4F96F8CAED11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ABF61A-FF13-48A8-8796-5ECEE8EE3A2F}" type="datetime1">
              <a:rPr lang="en-GB" noProof="0" smtClean="0"/>
              <a:t>24/04/2025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6036"/>
            <a:ext cx="9144000" cy="830997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en-GB" b="1" dirty="0">
                <a:solidFill>
                  <a:schemeClr val="bg1"/>
                </a:solidFill>
              </a:rPr>
              <a:t>Supplementary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grpSp>
        <p:nvGrpSpPr>
          <p:cNvPr id="7" name="Group 6" descr="Icon of chart. ">
            <a:extLst>
              <a:ext uri="{FF2B5EF4-FFF2-40B4-BE49-F238E27FC236}">
                <a16:creationId xmlns:a16="http://schemas.microsoft.com/office/drawing/2014/main" id="{B95DF07A-CE7E-4D89-9AA0-25F4FFF3B9C7}"/>
              </a:ext>
            </a:extLst>
          </p:cNvPr>
          <p:cNvGrpSpPr/>
          <p:nvPr/>
        </p:nvGrpSpPr>
        <p:grpSpPr>
          <a:xfrm>
            <a:off x="5851021" y="3724968"/>
            <a:ext cx="489958" cy="492680"/>
            <a:chOff x="2025650" y="4786313"/>
            <a:chExt cx="285750" cy="287338"/>
          </a:xfrm>
          <a:solidFill>
            <a:schemeClr val="bg1"/>
          </a:solidFill>
        </p:grpSpPr>
        <p:sp>
          <p:nvSpPr>
            <p:cNvPr id="8" name="Freeform 565">
              <a:extLst>
                <a:ext uri="{FF2B5EF4-FFF2-40B4-BE49-F238E27FC236}">
                  <a16:creationId xmlns:a16="http://schemas.microsoft.com/office/drawing/2014/main" id="{548FC78B-EF83-4185-A63D-1A5A85640B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5650" y="4786313"/>
              <a:ext cx="285750" cy="287338"/>
            </a:xfrm>
            <a:custGeom>
              <a:avLst/>
              <a:gdLst>
                <a:gd name="T0" fmla="*/ 812 w 903"/>
                <a:gd name="T1" fmla="*/ 500 h 903"/>
                <a:gd name="T2" fmla="*/ 810 w 903"/>
                <a:gd name="T3" fmla="*/ 505 h 903"/>
                <a:gd name="T4" fmla="*/ 806 w 903"/>
                <a:gd name="T5" fmla="*/ 509 h 903"/>
                <a:gd name="T6" fmla="*/ 800 w 903"/>
                <a:gd name="T7" fmla="*/ 511 h 903"/>
                <a:gd name="T8" fmla="*/ 105 w 903"/>
                <a:gd name="T9" fmla="*/ 511 h 903"/>
                <a:gd name="T10" fmla="*/ 99 w 903"/>
                <a:gd name="T11" fmla="*/ 510 h 903"/>
                <a:gd name="T12" fmla="*/ 95 w 903"/>
                <a:gd name="T13" fmla="*/ 507 h 903"/>
                <a:gd name="T14" fmla="*/ 92 w 903"/>
                <a:gd name="T15" fmla="*/ 502 h 903"/>
                <a:gd name="T16" fmla="*/ 90 w 903"/>
                <a:gd name="T17" fmla="*/ 496 h 903"/>
                <a:gd name="T18" fmla="*/ 90 w 903"/>
                <a:gd name="T19" fmla="*/ 105 h 903"/>
                <a:gd name="T20" fmla="*/ 92 w 903"/>
                <a:gd name="T21" fmla="*/ 100 h 903"/>
                <a:gd name="T22" fmla="*/ 95 w 903"/>
                <a:gd name="T23" fmla="*/ 94 h 903"/>
                <a:gd name="T24" fmla="*/ 99 w 903"/>
                <a:gd name="T25" fmla="*/ 91 h 903"/>
                <a:gd name="T26" fmla="*/ 105 w 903"/>
                <a:gd name="T27" fmla="*/ 90 h 903"/>
                <a:gd name="T28" fmla="*/ 800 w 903"/>
                <a:gd name="T29" fmla="*/ 90 h 903"/>
                <a:gd name="T30" fmla="*/ 806 w 903"/>
                <a:gd name="T31" fmla="*/ 92 h 903"/>
                <a:gd name="T32" fmla="*/ 810 w 903"/>
                <a:gd name="T33" fmla="*/ 96 h 903"/>
                <a:gd name="T34" fmla="*/ 812 w 903"/>
                <a:gd name="T35" fmla="*/ 102 h 903"/>
                <a:gd name="T36" fmla="*/ 813 w 903"/>
                <a:gd name="T37" fmla="*/ 496 h 903"/>
                <a:gd name="T38" fmla="*/ 15 w 903"/>
                <a:gd name="T39" fmla="*/ 0 h 903"/>
                <a:gd name="T40" fmla="*/ 9 w 903"/>
                <a:gd name="T41" fmla="*/ 1 h 903"/>
                <a:gd name="T42" fmla="*/ 5 w 903"/>
                <a:gd name="T43" fmla="*/ 4 h 903"/>
                <a:gd name="T44" fmla="*/ 1 w 903"/>
                <a:gd name="T45" fmla="*/ 8 h 903"/>
                <a:gd name="T46" fmla="*/ 0 w 903"/>
                <a:gd name="T47" fmla="*/ 15 h 903"/>
                <a:gd name="T48" fmla="*/ 0 w 903"/>
                <a:gd name="T49" fmla="*/ 590 h 903"/>
                <a:gd name="T50" fmla="*/ 2 w 903"/>
                <a:gd name="T51" fmla="*/ 595 h 903"/>
                <a:gd name="T52" fmla="*/ 7 w 903"/>
                <a:gd name="T53" fmla="*/ 599 h 903"/>
                <a:gd name="T54" fmla="*/ 12 w 903"/>
                <a:gd name="T55" fmla="*/ 602 h 903"/>
                <a:gd name="T56" fmla="*/ 437 w 903"/>
                <a:gd name="T57" fmla="*/ 602 h 903"/>
                <a:gd name="T58" fmla="*/ 260 w 903"/>
                <a:gd name="T59" fmla="*/ 877 h 903"/>
                <a:gd name="T60" fmla="*/ 257 w 903"/>
                <a:gd name="T61" fmla="*/ 883 h 903"/>
                <a:gd name="T62" fmla="*/ 256 w 903"/>
                <a:gd name="T63" fmla="*/ 888 h 903"/>
                <a:gd name="T64" fmla="*/ 257 w 903"/>
                <a:gd name="T65" fmla="*/ 893 h 903"/>
                <a:gd name="T66" fmla="*/ 260 w 903"/>
                <a:gd name="T67" fmla="*/ 899 h 903"/>
                <a:gd name="T68" fmla="*/ 265 w 903"/>
                <a:gd name="T69" fmla="*/ 902 h 903"/>
                <a:gd name="T70" fmla="*/ 271 w 903"/>
                <a:gd name="T71" fmla="*/ 903 h 903"/>
                <a:gd name="T72" fmla="*/ 277 w 903"/>
                <a:gd name="T73" fmla="*/ 902 h 903"/>
                <a:gd name="T74" fmla="*/ 281 w 903"/>
                <a:gd name="T75" fmla="*/ 899 h 903"/>
                <a:gd name="T76" fmla="*/ 621 w 903"/>
                <a:gd name="T77" fmla="*/ 899 h 903"/>
                <a:gd name="T78" fmla="*/ 627 w 903"/>
                <a:gd name="T79" fmla="*/ 902 h 903"/>
                <a:gd name="T80" fmla="*/ 632 w 903"/>
                <a:gd name="T81" fmla="*/ 903 h 903"/>
                <a:gd name="T82" fmla="*/ 637 w 903"/>
                <a:gd name="T83" fmla="*/ 902 h 903"/>
                <a:gd name="T84" fmla="*/ 643 w 903"/>
                <a:gd name="T85" fmla="*/ 899 h 903"/>
                <a:gd name="T86" fmla="*/ 646 w 903"/>
                <a:gd name="T87" fmla="*/ 893 h 903"/>
                <a:gd name="T88" fmla="*/ 647 w 903"/>
                <a:gd name="T89" fmla="*/ 888 h 903"/>
                <a:gd name="T90" fmla="*/ 646 w 903"/>
                <a:gd name="T91" fmla="*/ 883 h 903"/>
                <a:gd name="T92" fmla="*/ 643 w 903"/>
                <a:gd name="T93" fmla="*/ 877 h 903"/>
                <a:gd name="T94" fmla="*/ 467 w 903"/>
                <a:gd name="T95" fmla="*/ 602 h 903"/>
                <a:gd name="T96" fmla="*/ 892 w 903"/>
                <a:gd name="T97" fmla="*/ 602 h 903"/>
                <a:gd name="T98" fmla="*/ 897 w 903"/>
                <a:gd name="T99" fmla="*/ 599 h 903"/>
                <a:gd name="T100" fmla="*/ 900 w 903"/>
                <a:gd name="T101" fmla="*/ 595 h 903"/>
                <a:gd name="T102" fmla="*/ 902 w 903"/>
                <a:gd name="T103" fmla="*/ 590 h 903"/>
                <a:gd name="T104" fmla="*/ 903 w 903"/>
                <a:gd name="T105" fmla="*/ 15 h 903"/>
                <a:gd name="T106" fmla="*/ 902 w 903"/>
                <a:gd name="T107" fmla="*/ 8 h 903"/>
                <a:gd name="T108" fmla="*/ 899 w 903"/>
                <a:gd name="T109" fmla="*/ 4 h 903"/>
                <a:gd name="T110" fmla="*/ 894 w 903"/>
                <a:gd name="T111" fmla="*/ 1 h 903"/>
                <a:gd name="T112" fmla="*/ 888 w 903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dirty="0"/>
            </a:p>
          </p:txBody>
        </p:sp>
        <p:sp>
          <p:nvSpPr>
            <p:cNvPr id="9" name="Freeform 566">
              <a:extLst>
                <a:ext uri="{FF2B5EF4-FFF2-40B4-BE49-F238E27FC236}">
                  <a16:creationId xmlns:a16="http://schemas.microsoft.com/office/drawing/2014/main" id="{B7B50F87-A3AA-4FB6-9692-24BF5512F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843463"/>
              <a:ext cx="200025" cy="73025"/>
            </a:xfrm>
            <a:custGeom>
              <a:avLst/>
              <a:gdLst>
                <a:gd name="T0" fmla="*/ 151 w 632"/>
                <a:gd name="T1" fmla="*/ 151 h 226"/>
                <a:gd name="T2" fmla="*/ 157 w 632"/>
                <a:gd name="T3" fmla="*/ 149 h 226"/>
                <a:gd name="T4" fmla="*/ 161 w 632"/>
                <a:gd name="T5" fmla="*/ 146 h 226"/>
                <a:gd name="T6" fmla="*/ 288 w 632"/>
                <a:gd name="T7" fmla="*/ 217 h 226"/>
                <a:gd name="T8" fmla="*/ 292 w 632"/>
                <a:gd name="T9" fmla="*/ 223 h 226"/>
                <a:gd name="T10" fmla="*/ 299 w 632"/>
                <a:gd name="T11" fmla="*/ 226 h 226"/>
                <a:gd name="T12" fmla="*/ 302 w 632"/>
                <a:gd name="T13" fmla="*/ 226 h 226"/>
                <a:gd name="T14" fmla="*/ 307 w 632"/>
                <a:gd name="T15" fmla="*/ 225 h 226"/>
                <a:gd name="T16" fmla="*/ 313 w 632"/>
                <a:gd name="T17" fmla="*/ 222 h 226"/>
                <a:gd name="T18" fmla="*/ 471 w 632"/>
                <a:gd name="T19" fmla="*/ 191 h 226"/>
                <a:gd name="T20" fmla="*/ 477 w 632"/>
                <a:gd name="T21" fmla="*/ 195 h 226"/>
                <a:gd name="T22" fmla="*/ 483 w 632"/>
                <a:gd name="T23" fmla="*/ 196 h 226"/>
                <a:gd name="T24" fmla="*/ 488 w 632"/>
                <a:gd name="T25" fmla="*/ 194 h 226"/>
                <a:gd name="T26" fmla="*/ 494 w 632"/>
                <a:gd name="T27" fmla="*/ 191 h 226"/>
                <a:gd name="T28" fmla="*/ 631 w 632"/>
                <a:gd name="T29" fmla="*/ 23 h 226"/>
                <a:gd name="T30" fmla="*/ 632 w 632"/>
                <a:gd name="T31" fmla="*/ 16 h 226"/>
                <a:gd name="T32" fmla="*/ 632 w 632"/>
                <a:gd name="T33" fmla="*/ 11 h 226"/>
                <a:gd name="T34" fmla="*/ 629 w 632"/>
                <a:gd name="T35" fmla="*/ 5 h 226"/>
                <a:gd name="T36" fmla="*/ 625 w 632"/>
                <a:gd name="T37" fmla="*/ 2 h 226"/>
                <a:gd name="T38" fmla="*/ 619 w 632"/>
                <a:gd name="T39" fmla="*/ 0 h 226"/>
                <a:gd name="T40" fmla="*/ 613 w 632"/>
                <a:gd name="T41" fmla="*/ 1 h 226"/>
                <a:gd name="T42" fmla="*/ 607 w 632"/>
                <a:gd name="T43" fmla="*/ 3 h 226"/>
                <a:gd name="T44" fmla="*/ 481 w 632"/>
                <a:gd name="T45" fmla="*/ 159 h 226"/>
                <a:gd name="T46" fmla="*/ 415 w 632"/>
                <a:gd name="T47" fmla="*/ 93 h 226"/>
                <a:gd name="T48" fmla="*/ 409 w 632"/>
                <a:gd name="T49" fmla="*/ 91 h 226"/>
                <a:gd name="T50" fmla="*/ 404 w 632"/>
                <a:gd name="T51" fmla="*/ 91 h 226"/>
                <a:gd name="T52" fmla="*/ 398 w 632"/>
                <a:gd name="T53" fmla="*/ 93 h 226"/>
                <a:gd name="T54" fmla="*/ 307 w 632"/>
                <a:gd name="T55" fmla="*/ 185 h 226"/>
                <a:gd name="T56" fmla="*/ 247 w 632"/>
                <a:gd name="T57" fmla="*/ 39 h 226"/>
                <a:gd name="T58" fmla="*/ 242 w 632"/>
                <a:gd name="T59" fmla="*/ 34 h 226"/>
                <a:gd name="T60" fmla="*/ 234 w 632"/>
                <a:gd name="T61" fmla="*/ 33 h 226"/>
                <a:gd name="T62" fmla="*/ 227 w 632"/>
                <a:gd name="T63" fmla="*/ 35 h 226"/>
                <a:gd name="T64" fmla="*/ 144 w 632"/>
                <a:gd name="T65" fmla="*/ 121 h 226"/>
                <a:gd name="T66" fmla="*/ 12 w 632"/>
                <a:gd name="T67" fmla="*/ 121 h 226"/>
                <a:gd name="T68" fmla="*/ 7 w 632"/>
                <a:gd name="T69" fmla="*/ 123 h 226"/>
                <a:gd name="T70" fmla="*/ 3 w 632"/>
                <a:gd name="T71" fmla="*/ 128 h 226"/>
                <a:gd name="T72" fmla="*/ 0 w 632"/>
                <a:gd name="T73" fmla="*/ 133 h 226"/>
                <a:gd name="T74" fmla="*/ 0 w 632"/>
                <a:gd name="T75" fmla="*/ 138 h 226"/>
                <a:gd name="T76" fmla="*/ 3 w 632"/>
                <a:gd name="T77" fmla="*/ 144 h 226"/>
                <a:gd name="T78" fmla="*/ 7 w 632"/>
                <a:gd name="T79" fmla="*/ 148 h 226"/>
                <a:gd name="T80" fmla="*/ 12 w 632"/>
                <a:gd name="T81" fmla="*/ 150 h 226"/>
                <a:gd name="T82" fmla="*/ 15 w 632"/>
                <a:gd name="T83" fmla="*/ 15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5126F3-6AB6-CCA7-4E07-3A5322E55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Surface C seasonal cycle from CMIP6 models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86119-F3BD-B254-782B-95172C746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900" dirty="0"/>
              <a:t>This plot shows multi-year average seasonal cycle of net ecosystem production (NEP) over 1982-2014 from 6 CMIP6 models at northern high latitudes.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900" dirty="0"/>
              <a:t>Models differ in the magnitude and timing of NEP peak.</a:t>
            </a:r>
          </a:p>
        </p:txBody>
      </p:sp>
      <p:pic>
        <p:nvPicPr>
          <p:cNvPr id="6" name="Content Placeholder 5" descr="A graph of different colored lines&#10;&#10;AI-generated content may be incorrect.">
            <a:extLst>
              <a:ext uri="{FF2B5EF4-FFF2-40B4-BE49-F238E27FC236}">
                <a16:creationId xmlns:a16="http://schemas.microsoft.com/office/drawing/2014/main" id="{784553A5-7229-626B-2582-9F180D263D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6" y="1295637"/>
            <a:ext cx="7071866" cy="437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0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02ECA-B7FB-21A4-B2D0-CDB4FF9A7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Shifting effect of climate</a:t>
            </a:r>
            <a:endParaRPr lang="en-US" sz="2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69938-0853-574A-D466-6A327862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Increasing temperature in northern high latitudes had a increasingly negative effect on heterotrophic respiration, promoting the release of CO</a:t>
            </a:r>
            <a:r>
              <a:rPr lang="en-US" sz="2000" baseline="-25000" dirty="0"/>
              <a:t>2</a:t>
            </a:r>
            <a:r>
              <a:rPr lang="en-US" sz="2000" dirty="0"/>
              <a:t> to atmosphere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ABA3ACA-D038-8BEC-B88F-759CE5E9C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1184" y="1283275"/>
            <a:ext cx="6922008" cy="43920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363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98_TF78455520" id="{81DBC73A-3976-428E-9F67-5F5F93F9B0DD}" vid="{422EBF69-DAED-4F70-A20B-FED4D6CC86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160</TotalTime>
  <Words>72</Words>
  <Application>Microsoft Office PowerPoint</Application>
  <PresentationFormat>Widescreen</PresentationFormat>
  <Paragraphs>11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Segoe UI Light</vt:lpstr>
      <vt:lpstr>Office Theme</vt:lpstr>
      <vt:lpstr>Supplementary</vt:lpstr>
      <vt:lpstr>Surface C seasonal cycle from CMIP6 models</vt:lpstr>
      <vt:lpstr>Shifting effect of climate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Cai, Wenjia</dc:creator>
  <cp:lastModifiedBy>Cai, Wenjia</cp:lastModifiedBy>
  <cp:revision>1</cp:revision>
  <dcterms:created xsi:type="dcterms:W3CDTF">2025-04-24T16:40:05Z</dcterms:created>
  <dcterms:modified xsi:type="dcterms:W3CDTF">2025-04-24T19:20:56Z</dcterms:modified>
</cp:coreProperties>
</file>