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sldIdLst>
    <p:sldId id="256" r:id="rId2"/>
    <p:sldId id="257" r:id="rId3"/>
    <p:sldId id="282" r:id="rId4"/>
    <p:sldId id="280" r:id="rId5"/>
    <p:sldId id="281" r:id="rId6"/>
    <p:sldId id="258" r:id="rId7"/>
    <p:sldId id="274" r:id="rId8"/>
    <p:sldId id="276" r:id="rId9"/>
    <p:sldId id="277" r:id="rId10"/>
    <p:sldId id="259" r:id="rId11"/>
    <p:sldId id="279" r:id="rId12"/>
    <p:sldId id="275" r:id="rId13"/>
    <p:sldId id="260" r:id="rId14"/>
    <p:sldId id="261" r:id="rId15"/>
    <p:sldId id="262" r:id="rId16"/>
    <p:sldId id="264" r:id="rId17"/>
    <p:sldId id="263" r:id="rId18"/>
    <p:sldId id="266" r:id="rId19"/>
    <p:sldId id="267" r:id="rId20"/>
    <p:sldId id="272" r:id="rId21"/>
    <p:sldId id="270" r:id="rId22"/>
    <p:sldId id="271" r:id="rId23"/>
    <p:sldId id="268" r:id="rId24"/>
    <p:sldId id="269" r:id="rId25"/>
    <p:sldId id="278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15449B-2652-40C4-B9C1-2D6F70E17126}" v="34" dt="2025-04-16T07:22:47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Woulds" userId="821a49ef-f876-48ba-a98b-becf117b65e1" providerId="ADAL" clId="{DE15449B-2652-40C4-B9C1-2D6F70E17126}"/>
    <pc:docChg chg="custSel addSld modSld sldOrd">
      <pc:chgData name="Clare Woulds" userId="821a49ef-f876-48ba-a98b-becf117b65e1" providerId="ADAL" clId="{DE15449B-2652-40C4-B9C1-2D6F70E17126}" dt="2025-04-16T07:22:47.997" v="1734" actId="1076"/>
      <pc:docMkLst>
        <pc:docMk/>
      </pc:docMkLst>
      <pc:sldChg chg="addSp delSp modSp mod">
        <pc:chgData name="Clare Woulds" userId="821a49ef-f876-48ba-a98b-becf117b65e1" providerId="ADAL" clId="{DE15449B-2652-40C4-B9C1-2D6F70E17126}" dt="2025-04-16T07:22:47.997" v="1734" actId="1076"/>
        <pc:sldMkLst>
          <pc:docMk/>
          <pc:sldMk cId="1460149446" sldId="256"/>
        </pc:sldMkLst>
        <pc:spChg chg="mod">
          <ac:chgData name="Clare Woulds" userId="821a49ef-f876-48ba-a98b-becf117b65e1" providerId="ADAL" clId="{DE15449B-2652-40C4-B9C1-2D6F70E17126}" dt="2025-04-09T12:17:11.781" v="931" actId="1035"/>
          <ac:spMkLst>
            <pc:docMk/>
            <pc:sldMk cId="1460149446" sldId="256"/>
            <ac:spMk id="2" creationId="{EECD51FC-BB3D-7946-2E25-A97724381F38}"/>
          </ac:spMkLst>
        </pc:spChg>
        <pc:spChg chg="mod">
          <ac:chgData name="Clare Woulds" userId="821a49ef-f876-48ba-a98b-becf117b65e1" providerId="ADAL" clId="{DE15449B-2652-40C4-B9C1-2D6F70E17126}" dt="2025-04-09T12:16:58.841" v="900" actId="1036"/>
          <ac:spMkLst>
            <pc:docMk/>
            <pc:sldMk cId="1460149446" sldId="256"/>
            <ac:spMk id="3" creationId="{33D17EC0-F1A4-5855-B017-8B35549CED2E}"/>
          </ac:spMkLst>
        </pc:spChg>
        <pc:spChg chg="add mod">
          <ac:chgData name="Clare Woulds" userId="821a49ef-f876-48ba-a98b-becf117b65e1" providerId="ADAL" clId="{DE15449B-2652-40C4-B9C1-2D6F70E17126}" dt="2025-04-09T12:20:15.746" v="1059" actId="1036"/>
          <ac:spMkLst>
            <pc:docMk/>
            <pc:sldMk cId="1460149446" sldId="256"/>
            <ac:spMk id="5" creationId="{B21F454E-8E88-EDD4-DA9D-D816CECD40CA}"/>
          </ac:spMkLst>
        </pc:spChg>
        <pc:spChg chg="del mod topLvl">
          <ac:chgData name="Clare Woulds" userId="821a49ef-f876-48ba-a98b-becf117b65e1" providerId="ADAL" clId="{DE15449B-2652-40C4-B9C1-2D6F70E17126}" dt="2025-04-09T12:08:24.140" v="366" actId="478"/>
          <ac:spMkLst>
            <pc:docMk/>
            <pc:sldMk cId="1460149446" sldId="256"/>
            <ac:spMk id="8" creationId="{4E076970-F9EA-01CD-843C-D02CCA1ECBDF}"/>
          </ac:spMkLst>
        </pc:spChg>
        <pc:spChg chg="mod">
          <ac:chgData name="Clare Woulds" userId="821a49ef-f876-48ba-a98b-becf117b65e1" providerId="ADAL" clId="{DE15449B-2652-40C4-B9C1-2D6F70E17126}" dt="2025-04-09T12:06:23.087" v="354" actId="165"/>
          <ac:spMkLst>
            <pc:docMk/>
            <pc:sldMk cId="1460149446" sldId="256"/>
            <ac:spMk id="11" creationId="{D60A3CED-FBB8-CCA9-987A-86695025BF67}"/>
          </ac:spMkLst>
        </pc:spChg>
        <pc:spChg chg="mod">
          <ac:chgData name="Clare Woulds" userId="821a49ef-f876-48ba-a98b-becf117b65e1" providerId="ADAL" clId="{DE15449B-2652-40C4-B9C1-2D6F70E17126}" dt="2025-04-09T12:06:23.087" v="354" actId="165"/>
          <ac:spMkLst>
            <pc:docMk/>
            <pc:sldMk cId="1460149446" sldId="256"/>
            <ac:spMk id="12" creationId="{424E34E0-D30B-D267-6FD6-9E98D49D4377}"/>
          </ac:spMkLst>
        </pc:spChg>
        <pc:spChg chg="mod">
          <ac:chgData name="Clare Woulds" userId="821a49ef-f876-48ba-a98b-becf117b65e1" providerId="ADAL" clId="{DE15449B-2652-40C4-B9C1-2D6F70E17126}" dt="2025-04-09T12:06:23.087" v="354" actId="165"/>
          <ac:spMkLst>
            <pc:docMk/>
            <pc:sldMk cId="1460149446" sldId="256"/>
            <ac:spMk id="13" creationId="{F635DF2B-7CB1-1F7F-938F-E3F09C1F043C}"/>
          </ac:spMkLst>
        </pc:spChg>
        <pc:spChg chg="mod">
          <ac:chgData name="Clare Woulds" userId="821a49ef-f876-48ba-a98b-becf117b65e1" providerId="ADAL" clId="{DE15449B-2652-40C4-B9C1-2D6F70E17126}" dt="2025-04-09T12:06:23.087" v="354" actId="165"/>
          <ac:spMkLst>
            <pc:docMk/>
            <pc:sldMk cId="1460149446" sldId="256"/>
            <ac:spMk id="14" creationId="{34434E2D-E2F6-A5BB-16C5-0CEE8453B6DA}"/>
          </ac:spMkLst>
        </pc:spChg>
        <pc:spChg chg="mod">
          <ac:chgData name="Clare Woulds" userId="821a49ef-f876-48ba-a98b-becf117b65e1" providerId="ADAL" clId="{DE15449B-2652-40C4-B9C1-2D6F70E17126}" dt="2025-04-09T12:06:23.087" v="354" actId="165"/>
          <ac:spMkLst>
            <pc:docMk/>
            <pc:sldMk cId="1460149446" sldId="256"/>
            <ac:spMk id="15" creationId="{A494145F-8C47-EDAB-F98C-27B4DB246BDB}"/>
          </ac:spMkLst>
        </pc:spChg>
        <pc:spChg chg="mod">
          <ac:chgData name="Clare Woulds" userId="821a49ef-f876-48ba-a98b-becf117b65e1" providerId="ADAL" clId="{DE15449B-2652-40C4-B9C1-2D6F70E17126}" dt="2025-04-09T12:06:23.087" v="354" actId="165"/>
          <ac:spMkLst>
            <pc:docMk/>
            <pc:sldMk cId="1460149446" sldId="256"/>
            <ac:spMk id="16" creationId="{3A36128E-0B18-FACC-99D6-C2B8A45D1610}"/>
          </ac:spMkLst>
        </pc:spChg>
        <pc:grpChg chg="add del mod">
          <ac:chgData name="Clare Woulds" userId="821a49ef-f876-48ba-a98b-becf117b65e1" providerId="ADAL" clId="{DE15449B-2652-40C4-B9C1-2D6F70E17126}" dt="2025-04-09T12:06:23.087" v="354" actId="165"/>
          <ac:grpSpMkLst>
            <pc:docMk/>
            <pc:sldMk cId="1460149446" sldId="256"/>
            <ac:grpSpMk id="6" creationId="{14152725-31A2-4E7F-2EEB-0999EE280489}"/>
          </ac:grpSpMkLst>
        </pc:grpChg>
        <pc:grpChg chg="mod topLvl">
          <ac:chgData name="Clare Woulds" userId="821a49ef-f876-48ba-a98b-becf117b65e1" providerId="ADAL" clId="{DE15449B-2652-40C4-B9C1-2D6F70E17126}" dt="2025-04-09T12:20:02.892" v="1040" actId="1038"/>
          <ac:grpSpMkLst>
            <pc:docMk/>
            <pc:sldMk cId="1460149446" sldId="256"/>
            <ac:grpSpMk id="7" creationId="{841DB526-7D91-DD75-F7FC-A36E1D93E59E}"/>
          </ac:grpSpMkLst>
        </pc:grpChg>
        <pc:grpChg chg="add mod">
          <ac:chgData name="Clare Woulds" userId="821a49ef-f876-48ba-a98b-becf117b65e1" providerId="ADAL" clId="{DE15449B-2652-40C4-B9C1-2D6F70E17126}" dt="2025-04-09T12:19:35.810" v="1023" actId="1076"/>
          <ac:grpSpMkLst>
            <pc:docMk/>
            <pc:sldMk cId="1460149446" sldId="256"/>
            <ac:grpSpMk id="22" creationId="{57B3606F-D51F-7D8D-F5E7-1F8978385151}"/>
          </ac:grpSpMkLst>
        </pc:grpChg>
        <pc:picChg chg="mod">
          <ac:chgData name="Clare Woulds" userId="821a49ef-f876-48ba-a98b-becf117b65e1" providerId="ADAL" clId="{DE15449B-2652-40C4-B9C1-2D6F70E17126}" dt="2025-04-09T11:58:49.461" v="3" actId="14100"/>
          <ac:picMkLst>
            <pc:docMk/>
            <pc:sldMk cId="1460149446" sldId="256"/>
            <ac:picMk id="4" creationId="{8A7954E1-76C4-32AD-7CB5-4A848BA2077E}"/>
          </ac:picMkLst>
        </pc:picChg>
        <pc:picChg chg="add mod">
          <ac:chgData name="Clare Woulds" userId="821a49ef-f876-48ba-a98b-becf117b65e1" providerId="ADAL" clId="{DE15449B-2652-40C4-B9C1-2D6F70E17126}" dt="2025-04-16T07:22:47.997" v="1734" actId="1076"/>
          <ac:picMkLst>
            <pc:docMk/>
            <pc:sldMk cId="1460149446" sldId="256"/>
            <ac:picMk id="6" creationId="{25934691-3635-6B8B-7467-09493CF7540F}"/>
          </ac:picMkLst>
        </pc:picChg>
        <pc:picChg chg="mod">
          <ac:chgData name="Clare Woulds" userId="821a49ef-f876-48ba-a98b-becf117b65e1" providerId="ADAL" clId="{DE15449B-2652-40C4-B9C1-2D6F70E17126}" dt="2025-04-09T12:06:23.087" v="354" actId="165"/>
          <ac:picMkLst>
            <pc:docMk/>
            <pc:sldMk cId="1460149446" sldId="256"/>
            <ac:picMk id="10" creationId="{97EFAA61-AF9C-B654-2F9F-2CBC730EDDA3}"/>
          </ac:picMkLst>
        </pc:picChg>
        <pc:picChg chg="add mod modCrop">
          <ac:chgData name="Clare Woulds" userId="821a49ef-f876-48ba-a98b-becf117b65e1" providerId="ADAL" clId="{DE15449B-2652-40C4-B9C1-2D6F70E17126}" dt="2025-04-09T12:19:24.415" v="1022" actId="164"/>
          <ac:picMkLst>
            <pc:docMk/>
            <pc:sldMk cId="1460149446" sldId="256"/>
            <ac:picMk id="17" creationId="{A3581DB6-88EA-E046-006C-4E366264CA07}"/>
          </ac:picMkLst>
        </pc:picChg>
        <pc:picChg chg="add mod modCrop">
          <ac:chgData name="Clare Woulds" userId="821a49ef-f876-48ba-a98b-becf117b65e1" providerId="ADAL" clId="{DE15449B-2652-40C4-B9C1-2D6F70E17126}" dt="2025-04-09T12:19:24.415" v="1022" actId="164"/>
          <ac:picMkLst>
            <pc:docMk/>
            <pc:sldMk cId="1460149446" sldId="256"/>
            <ac:picMk id="18" creationId="{81031D8D-291D-240A-4E40-74F374F2FA2B}"/>
          </ac:picMkLst>
        </pc:picChg>
        <pc:picChg chg="add mod ord modCrop">
          <ac:chgData name="Clare Woulds" userId="821a49ef-f876-48ba-a98b-becf117b65e1" providerId="ADAL" clId="{DE15449B-2652-40C4-B9C1-2D6F70E17126}" dt="2025-04-09T12:19:24.415" v="1022" actId="164"/>
          <ac:picMkLst>
            <pc:docMk/>
            <pc:sldMk cId="1460149446" sldId="256"/>
            <ac:picMk id="19" creationId="{9C852259-DADF-6E87-6E11-0ED6067CB337}"/>
          </ac:picMkLst>
        </pc:picChg>
        <pc:picChg chg="add mod modCrop">
          <ac:chgData name="Clare Woulds" userId="821a49ef-f876-48ba-a98b-becf117b65e1" providerId="ADAL" clId="{DE15449B-2652-40C4-B9C1-2D6F70E17126}" dt="2025-04-09T12:19:24.415" v="1022" actId="164"/>
          <ac:picMkLst>
            <pc:docMk/>
            <pc:sldMk cId="1460149446" sldId="256"/>
            <ac:picMk id="20" creationId="{AABF5365-9B2F-8B90-5555-9845516B677C}"/>
          </ac:picMkLst>
        </pc:picChg>
        <pc:picChg chg="add mod modCrop">
          <ac:chgData name="Clare Woulds" userId="821a49ef-f876-48ba-a98b-becf117b65e1" providerId="ADAL" clId="{DE15449B-2652-40C4-B9C1-2D6F70E17126}" dt="2025-04-09T12:19:24.415" v="1022" actId="164"/>
          <ac:picMkLst>
            <pc:docMk/>
            <pc:sldMk cId="1460149446" sldId="256"/>
            <ac:picMk id="21" creationId="{C8287EB2-4590-FF04-A159-893FA2681379}"/>
          </ac:picMkLst>
        </pc:picChg>
        <pc:cxnChg chg="del mod topLvl">
          <ac:chgData name="Clare Woulds" userId="821a49ef-f876-48ba-a98b-becf117b65e1" providerId="ADAL" clId="{DE15449B-2652-40C4-B9C1-2D6F70E17126}" dt="2025-04-09T12:08:58.248" v="373" actId="478"/>
          <ac:cxnSpMkLst>
            <pc:docMk/>
            <pc:sldMk cId="1460149446" sldId="256"/>
            <ac:cxnSpMk id="9" creationId="{AB328926-1C7F-3EB9-C015-35E9C0BA8339}"/>
          </ac:cxnSpMkLst>
        </pc:cxnChg>
        <pc:cxnChg chg="add del mod">
          <ac:chgData name="Clare Woulds" userId="821a49ef-f876-48ba-a98b-becf117b65e1" providerId="ADAL" clId="{DE15449B-2652-40C4-B9C1-2D6F70E17126}" dt="2025-04-09T12:20:54.790" v="1062" actId="478"/>
          <ac:cxnSpMkLst>
            <pc:docMk/>
            <pc:sldMk cId="1460149446" sldId="256"/>
            <ac:cxnSpMk id="24" creationId="{4D946FD3-EEF6-5E36-F1D6-9AC1B6389DC9}"/>
          </ac:cxnSpMkLst>
        </pc:cxnChg>
        <pc:cxnChg chg="add mod">
          <ac:chgData name="Clare Woulds" userId="821a49ef-f876-48ba-a98b-becf117b65e1" providerId="ADAL" clId="{DE15449B-2652-40C4-B9C1-2D6F70E17126}" dt="2025-04-09T12:21:34.583" v="1066" actId="14100"/>
          <ac:cxnSpMkLst>
            <pc:docMk/>
            <pc:sldMk cId="1460149446" sldId="256"/>
            <ac:cxnSpMk id="26" creationId="{07CEACCF-4493-C490-139E-43A95BC6F020}"/>
          </ac:cxnSpMkLst>
        </pc:cxnChg>
      </pc:sldChg>
      <pc:sldChg chg="addSp delSp modSp mod ord">
        <pc:chgData name="Clare Woulds" userId="821a49ef-f876-48ba-a98b-becf117b65e1" providerId="ADAL" clId="{DE15449B-2652-40C4-B9C1-2D6F70E17126}" dt="2025-04-09T12:34:00.017" v="1475" actId="1076"/>
        <pc:sldMkLst>
          <pc:docMk/>
          <pc:sldMk cId="3196057623" sldId="257"/>
        </pc:sldMkLst>
        <pc:spChg chg="mod">
          <ac:chgData name="Clare Woulds" userId="821a49ef-f876-48ba-a98b-becf117b65e1" providerId="ADAL" clId="{DE15449B-2652-40C4-B9C1-2D6F70E17126}" dt="2025-04-09T12:23:09.860" v="1119" actId="1076"/>
          <ac:spMkLst>
            <pc:docMk/>
            <pc:sldMk cId="3196057623" sldId="257"/>
            <ac:spMk id="2" creationId="{EECD51FC-BB3D-7946-2E25-A97724381F38}"/>
          </ac:spMkLst>
        </pc:spChg>
        <pc:spChg chg="mod">
          <ac:chgData name="Clare Woulds" userId="821a49ef-f876-48ba-a98b-becf117b65e1" providerId="ADAL" clId="{DE15449B-2652-40C4-B9C1-2D6F70E17126}" dt="2025-04-09T12:27:26.545" v="1359" actId="1076"/>
          <ac:spMkLst>
            <pc:docMk/>
            <pc:sldMk cId="3196057623" sldId="257"/>
            <ac:spMk id="3" creationId="{33D17EC0-F1A4-5855-B017-8B35549CED2E}"/>
          </ac:spMkLst>
        </pc:spChg>
        <pc:picChg chg="del mod">
          <ac:chgData name="Clare Woulds" userId="821a49ef-f876-48ba-a98b-becf117b65e1" providerId="ADAL" clId="{DE15449B-2652-40C4-B9C1-2D6F70E17126}" dt="2025-04-09T12:23:03.099" v="1117" actId="478"/>
          <ac:picMkLst>
            <pc:docMk/>
            <pc:sldMk cId="3196057623" sldId="257"/>
            <ac:picMk id="4" creationId="{46E7F409-CFFF-9B1D-F41A-72AE3AB40D8B}"/>
          </ac:picMkLst>
        </pc:picChg>
        <pc:picChg chg="add mod">
          <ac:chgData name="Clare Woulds" userId="821a49ef-f876-48ba-a98b-becf117b65e1" providerId="ADAL" clId="{DE15449B-2652-40C4-B9C1-2D6F70E17126}" dt="2025-04-09T12:23:03.904" v="1118"/>
          <ac:picMkLst>
            <pc:docMk/>
            <pc:sldMk cId="3196057623" sldId="257"/>
            <ac:picMk id="5" creationId="{BBF9C7B5-7174-CFCC-6448-E631E8FCD0B2}"/>
          </ac:picMkLst>
        </pc:picChg>
        <pc:picChg chg="add mod">
          <ac:chgData name="Clare Woulds" userId="821a49ef-f876-48ba-a98b-becf117b65e1" providerId="ADAL" clId="{DE15449B-2652-40C4-B9C1-2D6F70E17126}" dt="2025-04-09T12:28:40.122" v="1365" actId="14100"/>
          <ac:picMkLst>
            <pc:docMk/>
            <pc:sldMk cId="3196057623" sldId="257"/>
            <ac:picMk id="6" creationId="{2F32666B-AC57-7C0D-1186-18ACF24DD50B}"/>
          </ac:picMkLst>
        </pc:picChg>
        <pc:picChg chg="add mod">
          <ac:chgData name="Clare Woulds" userId="821a49ef-f876-48ba-a98b-becf117b65e1" providerId="ADAL" clId="{DE15449B-2652-40C4-B9C1-2D6F70E17126}" dt="2025-04-09T12:33:28.219" v="1468" actId="1076"/>
          <ac:picMkLst>
            <pc:docMk/>
            <pc:sldMk cId="3196057623" sldId="257"/>
            <ac:picMk id="7" creationId="{7C32786E-E2EE-3A44-6533-E356398A04CD}"/>
          </ac:picMkLst>
        </pc:picChg>
        <pc:picChg chg="add mod">
          <ac:chgData name="Clare Woulds" userId="821a49ef-f876-48ba-a98b-becf117b65e1" providerId="ADAL" clId="{DE15449B-2652-40C4-B9C1-2D6F70E17126}" dt="2025-04-09T12:32:48.234" v="1463" actId="1076"/>
          <ac:picMkLst>
            <pc:docMk/>
            <pc:sldMk cId="3196057623" sldId="257"/>
            <ac:picMk id="8" creationId="{7C85D669-6218-8C4E-D29D-7A4C4FD08252}"/>
          </ac:picMkLst>
        </pc:picChg>
        <pc:picChg chg="add mod">
          <ac:chgData name="Clare Woulds" userId="821a49ef-f876-48ba-a98b-becf117b65e1" providerId="ADAL" clId="{DE15449B-2652-40C4-B9C1-2D6F70E17126}" dt="2025-04-09T12:32:56.268" v="1465" actId="1076"/>
          <ac:picMkLst>
            <pc:docMk/>
            <pc:sldMk cId="3196057623" sldId="257"/>
            <ac:picMk id="9" creationId="{85FF616B-ED93-27C2-BB70-C9817C062FAB}"/>
          </ac:picMkLst>
        </pc:picChg>
        <pc:picChg chg="add mod">
          <ac:chgData name="Clare Woulds" userId="821a49ef-f876-48ba-a98b-becf117b65e1" providerId="ADAL" clId="{DE15449B-2652-40C4-B9C1-2D6F70E17126}" dt="2025-04-09T12:34:00.017" v="1475" actId="1076"/>
          <ac:picMkLst>
            <pc:docMk/>
            <pc:sldMk cId="3196057623" sldId="257"/>
            <ac:picMk id="10" creationId="{B33904B0-8363-6800-A2B0-4F1DA160F9B6}"/>
          </ac:picMkLst>
        </pc:picChg>
      </pc:sldChg>
      <pc:sldChg chg="addSp delSp modSp mod">
        <pc:chgData name="Clare Woulds" userId="821a49ef-f876-48ba-a98b-becf117b65e1" providerId="ADAL" clId="{DE15449B-2652-40C4-B9C1-2D6F70E17126}" dt="2025-04-15T06:54:42.879" v="1519" actId="1076"/>
        <pc:sldMkLst>
          <pc:docMk/>
          <pc:sldMk cId="1280459349" sldId="261"/>
        </pc:sldMkLst>
        <pc:spChg chg="add mod">
          <ac:chgData name="Clare Woulds" userId="821a49ef-f876-48ba-a98b-becf117b65e1" providerId="ADAL" clId="{DE15449B-2652-40C4-B9C1-2D6F70E17126}" dt="2025-04-15T06:54:42.879" v="1519" actId="1076"/>
          <ac:spMkLst>
            <pc:docMk/>
            <pc:sldMk cId="1280459349" sldId="261"/>
            <ac:spMk id="3" creationId="{0BC6CEC6-4EF0-8E38-2F1A-73F382D90170}"/>
          </ac:spMkLst>
        </pc:spChg>
        <pc:spChg chg="del">
          <ac:chgData name="Clare Woulds" userId="821a49ef-f876-48ba-a98b-becf117b65e1" providerId="ADAL" clId="{DE15449B-2652-40C4-B9C1-2D6F70E17126}" dt="2025-04-15T06:54:27.732" v="1515" actId="478"/>
          <ac:spMkLst>
            <pc:docMk/>
            <pc:sldMk cId="1280459349" sldId="261"/>
            <ac:spMk id="5" creationId="{FB553E28-1D95-6F8E-EA6B-F3CCF98F1E95}"/>
          </ac:spMkLst>
        </pc:spChg>
        <pc:spChg chg="del">
          <ac:chgData name="Clare Woulds" userId="821a49ef-f876-48ba-a98b-becf117b65e1" providerId="ADAL" clId="{DE15449B-2652-40C4-B9C1-2D6F70E17126}" dt="2025-04-15T06:54:34.802" v="1517" actId="478"/>
          <ac:spMkLst>
            <pc:docMk/>
            <pc:sldMk cId="1280459349" sldId="261"/>
            <ac:spMk id="7" creationId="{7A2D360B-FE47-CD47-370F-A9684058F197}"/>
          </ac:spMkLst>
        </pc:spChg>
        <pc:graphicFrameChg chg="mod">
          <ac:chgData name="Clare Woulds" userId="821a49ef-f876-48ba-a98b-becf117b65e1" providerId="ADAL" clId="{DE15449B-2652-40C4-B9C1-2D6F70E17126}" dt="2025-04-15T06:54:39.690" v="1518" actId="1076"/>
          <ac:graphicFrameMkLst>
            <pc:docMk/>
            <pc:sldMk cId="1280459349" sldId="261"/>
            <ac:graphicFrameMk id="6" creationId="{80B31F63-7216-43F6-B9B6-39FC01E1ABC9}"/>
          </ac:graphicFrameMkLst>
        </pc:graphicFrameChg>
      </pc:sldChg>
      <pc:sldChg chg="addSp delSp modSp mod">
        <pc:chgData name="Clare Woulds" userId="821a49ef-f876-48ba-a98b-becf117b65e1" providerId="ADAL" clId="{DE15449B-2652-40C4-B9C1-2D6F70E17126}" dt="2025-04-15T07:00:24.534" v="1523"/>
        <pc:sldMkLst>
          <pc:docMk/>
          <pc:sldMk cId="2110201330" sldId="267"/>
        </pc:sldMkLst>
        <pc:spChg chg="del">
          <ac:chgData name="Clare Woulds" userId="821a49ef-f876-48ba-a98b-becf117b65e1" providerId="ADAL" clId="{DE15449B-2652-40C4-B9C1-2D6F70E17126}" dt="2025-04-15T06:56:35.971" v="1520" actId="478"/>
          <ac:spMkLst>
            <pc:docMk/>
            <pc:sldMk cId="2110201330" sldId="267"/>
            <ac:spMk id="5" creationId="{6A3D6DB5-7519-70AA-A288-3328AD714B9D}"/>
          </ac:spMkLst>
        </pc:spChg>
        <pc:spChg chg="add del mod">
          <ac:chgData name="Clare Woulds" userId="821a49ef-f876-48ba-a98b-becf117b65e1" providerId="ADAL" clId="{DE15449B-2652-40C4-B9C1-2D6F70E17126}" dt="2025-04-15T07:00:23.340" v="1522" actId="478"/>
          <ac:spMkLst>
            <pc:docMk/>
            <pc:sldMk cId="2110201330" sldId="267"/>
            <ac:spMk id="24" creationId="{A282FF5F-F301-9D4F-4ECF-FB1AAA7257BA}"/>
          </ac:spMkLst>
        </pc:spChg>
        <pc:spChg chg="add mod">
          <ac:chgData name="Clare Woulds" userId="821a49ef-f876-48ba-a98b-becf117b65e1" providerId="ADAL" clId="{DE15449B-2652-40C4-B9C1-2D6F70E17126}" dt="2025-04-15T07:00:24.534" v="1523"/>
          <ac:spMkLst>
            <pc:docMk/>
            <pc:sldMk cId="2110201330" sldId="267"/>
            <ac:spMk id="25" creationId="{BE8ED1AB-D1CE-C036-7A7C-10238EF43F17}"/>
          </ac:spMkLst>
        </pc:spChg>
      </pc:sldChg>
      <pc:sldChg chg="modSp mod">
        <pc:chgData name="Clare Woulds" userId="821a49ef-f876-48ba-a98b-becf117b65e1" providerId="ADAL" clId="{DE15449B-2652-40C4-B9C1-2D6F70E17126}" dt="2025-04-15T07:01:39.497" v="1553" actId="20577"/>
        <pc:sldMkLst>
          <pc:docMk/>
          <pc:sldMk cId="3788426398" sldId="268"/>
        </pc:sldMkLst>
        <pc:spChg chg="mod">
          <ac:chgData name="Clare Woulds" userId="821a49ef-f876-48ba-a98b-becf117b65e1" providerId="ADAL" clId="{DE15449B-2652-40C4-B9C1-2D6F70E17126}" dt="2025-04-15T07:01:39.497" v="1553" actId="20577"/>
          <ac:spMkLst>
            <pc:docMk/>
            <pc:sldMk cId="3788426398" sldId="268"/>
            <ac:spMk id="4" creationId="{9217E202-8D0B-5402-5FAD-3639158A713D}"/>
          </ac:spMkLst>
        </pc:spChg>
      </pc:sldChg>
      <pc:sldChg chg="modSp mod">
        <pc:chgData name="Clare Woulds" userId="821a49ef-f876-48ba-a98b-becf117b65e1" providerId="ADAL" clId="{DE15449B-2652-40C4-B9C1-2D6F70E17126}" dt="2025-04-15T07:05:28.698" v="1574" actId="20577"/>
        <pc:sldMkLst>
          <pc:docMk/>
          <pc:sldMk cId="3969393256" sldId="273"/>
        </pc:sldMkLst>
        <pc:spChg chg="mod">
          <ac:chgData name="Clare Woulds" userId="821a49ef-f876-48ba-a98b-becf117b65e1" providerId="ADAL" clId="{DE15449B-2652-40C4-B9C1-2D6F70E17126}" dt="2025-04-15T07:05:28.698" v="1574" actId="20577"/>
          <ac:spMkLst>
            <pc:docMk/>
            <pc:sldMk cId="3969393256" sldId="273"/>
            <ac:spMk id="3" creationId="{AAA04F17-D3C5-DE8E-1090-861715810473}"/>
          </ac:spMkLst>
        </pc:spChg>
      </pc:sldChg>
      <pc:sldChg chg="modSp mod">
        <pc:chgData name="Clare Woulds" userId="821a49ef-f876-48ba-a98b-becf117b65e1" providerId="ADAL" clId="{DE15449B-2652-40C4-B9C1-2D6F70E17126}" dt="2025-04-15T06:51:53.168" v="1514" actId="20577"/>
        <pc:sldMkLst>
          <pc:docMk/>
          <pc:sldMk cId="2828256861" sldId="274"/>
        </pc:sldMkLst>
        <pc:graphicFrameChg chg="mod modGraphic">
          <ac:chgData name="Clare Woulds" userId="821a49ef-f876-48ba-a98b-becf117b65e1" providerId="ADAL" clId="{DE15449B-2652-40C4-B9C1-2D6F70E17126}" dt="2025-04-15T06:51:53.168" v="1514" actId="20577"/>
          <ac:graphicFrameMkLst>
            <pc:docMk/>
            <pc:sldMk cId="2828256861" sldId="274"/>
            <ac:graphicFrameMk id="6" creationId="{B30EBFC3-1F9C-2AE6-0AD8-470E0899C636}"/>
          </ac:graphicFrameMkLst>
        </pc:graphicFrameChg>
      </pc:sldChg>
      <pc:sldChg chg="addSp delSp modSp mod">
        <pc:chgData name="Clare Woulds" userId="821a49ef-f876-48ba-a98b-becf117b65e1" providerId="ADAL" clId="{DE15449B-2652-40C4-B9C1-2D6F70E17126}" dt="2025-04-15T07:04:36.842" v="1555"/>
        <pc:sldMkLst>
          <pc:docMk/>
          <pc:sldMk cId="211277037" sldId="278"/>
        </pc:sldMkLst>
        <pc:spChg chg="add mod">
          <ac:chgData name="Clare Woulds" userId="821a49ef-f876-48ba-a98b-becf117b65e1" providerId="ADAL" clId="{DE15449B-2652-40C4-B9C1-2D6F70E17126}" dt="2025-04-15T07:04:36.842" v="1555"/>
          <ac:spMkLst>
            <pc:docMk/>
            <pc:sldMk cId="211277037" sldId="278"/>
            <ac:spMk id="4" creationId="{9BD78897-B15A-CED3-8712-DE12B4EE5650}"/>
          </ac:spMkLst>
        </pc:spChg>
        <pc:spChg chg="del">
          <ac:chgData name="Clare Woulds" userId="821a49ef-f876-48ba-a98b-becf117b65e1" providerId="ADAL" clId="{DE15449B-2652-40C4-B9C1-2D6F70E17126}" dt="2025-04-15T07:04:35.881" v="1554" actId="478"/>
          <ac:spMkLst>
            <pc:docMk/>
            <pc:sldMk cId="211277037" sldId="278"/>
            <ac:spMk id="7" creationId="{D55445ED-D37C-112F-8AB6-11979C96A9AC}"/>
          </ac:spMkLst>
        </pc:spChg>
      </pc:sldChg>
      <pc:sldChg chg="add">
        <pc:chgData name="Clare Woulds" userId="821a49ef-f876-48ba-a98b-becf117b65e1" providerId="ADAL" clId="{DE15449B-2652-40C4-B9C1-2D6F70E17126}" dt="2025-04-09T11:58:15.386" v="0" actId="2890"/>
        <pc:sldMkLst>
          <pc:docMk/>
          <pc:sldMk cId="1675869178" sldId="280"/>
        </pc:sldMkLst>
      </pc:sldChg>
      <pc:sldChg chg="add">
        <pc:chgData name="Clare Woulds" userId="821a49ef-f876-48ba-a98b-becf117b65e1" providerId="ADAL" clId="{DE15449B-2652-40C4-B9C1-2D6F70E17126}" dt="2025-04-09T12:22:17.165" v="1067" actId="2890"/>
        <pc:sldMkLst>
          <pc:docMk/>
          <pc:sldMk cId="3161122046" sldId="281"/>
        </pc:sldMkLst>
      </pc:sldChg>
      <pc:sldChg chg="addSp delSp modSp add mod">
        <pc:chgData name="Clare Woulds" userId="821a49ef-f876-48ba-a98b-becf117b65e1" providerId="ADAL" clId="{DE15449B-2652-40C4-B9C1-2D6F70E17126}" dt="2025-04-16T07:19:19.708" v="1728" actId="1076"/>
        <pc:sldMkLst>
          <pc:docMk/>
          <pc:sldMk cId="915394749" sldId="282"/>
        </pc:sldMkLst>
        <pc:spChg chg="mod">
          <ac:chgData name="Clare Woulds" userId="821a49ef-f876-48ba-a98b-becf117b65e1" providerId="ADAL" clId="{DE15449B-2652-40C4-B9C1-2D6F70E17126}" dt="2025-04-09T12:30:06.240" v="1402" actId="20577"/>
          <ac:spMkLst>
            <pc:docMk/>
            <pc:sldMk cId="915394749" sldId="282"/>
            <ac:spMk id="2" creationId="{EECD51FC-BB3D-7946-2E25-A97724381F38}"/>
          </ac:spMkLst>
        </pc:spChg>
        <pc:spChg chg="mod">
          <ac:chgData name="Clare Woulds" userId="821a49ef-f876-48ba-a98b-becf117b65e1" providerId="ADAL" clId="{DE15449B-2652-40C4-B9C1-2D6F70E17126}" dt="2025-04-16T06:54:07.112" v="1722" actId="20577"/>
          <ac:spMkLst>
            <pc:docMk/>
            <pc:sldMk cId="915394749" sldId="282"/>
            <ac:spMk id="3" creationId="{33D17EC0-F1A4-5855-B017-8B35549CED2E}"/>
          </ac:spMkLst>
        </pc:spChg>
        <pc:picChg chg="add del mod">
          <ac:chgData name="Clare Woulds" userId="821a49ef-f876-48ba-a98b-becf117b65e1" providerId="ADAL" clId="{DE15449B-2652-40C4-B9C1-2D6F70E17126}" dt="2025-04-16T07:19:10.286" v="1723" actId="478"/>
          <ac:picMkLst>
            <pc:docMk/>
            <pc:sldMk cId="915394749" sldId="282"/>
            <ac:picMk id="4" creationId="{A5CBC6B4-A43A-9648-B058-8A34B3E3D82D}"/>
          </ac:picMkLst>
        </pc:picChg>
        <pc:picChg chg="del">
          <ac:chgData name="Clare Woulds" userId="821a49ef-f876-48ba-a98b-becf117b65e1" providerId="ADAL" clId="{DE15449B-2652-40C4-B9C1-2D6F70E17126}" dt="2025-04-09T12:30:10.879" v="1404" actId="478"/>
          <ac:picMkLst>
            <pc:docMk/>
            <pc:sldMk cId="915394749" sldId="282"/>
            <ac:picMk id="6" creationId="{2F32666B-AC57-7C0D-1186-18ACF24DD50B}"/>
          </ac:picMkLst>
        </pc:picChg>
        <pc:picChg chg="del">
          <ac:chgData name="Clare Woulds" userId="821a49ef-f876-48ba-a98b-becf117b65e1" providerId="ADAL" clId="{DE15449B-2652-40C4-B9C1-2D6F70E17126}" dt="2025-04-09T12:30:08.677" v="1403" actId="478"/>
          <ac:picMkLst>
            <pc:docMk/>
            <pc:sldMk cId="915394749" sldId="282"/>
            <ac:picMk id="7" creationId="{7C32786E-E2EE-3A44-6533-E356398A04CD}"/>
          </ac:picMkLst>
        </pc:picChg>
        <pc:picChg chg="add mod">
          <ac:chgData name="Clare Woulds" userId="821a49ef-f876-48ba-a98b-becf117b65e1" providerId="ADAL" clId="{DE15449B-2652-40C4-B9C1-2D6F70E17126}" dt="2025-04-16T07:19:19.708" v="1728" actId="1076"/>
          <ac:picMkLst>
            <pc:docMk/>
            <pc:sldMk cId="915394749" sldId="282"/>
            <ac:picMk id="7" creationId="{8E4828F6-6F5C-2B4C-8F10-6D7618FF7EA5}"/>
          </ac:picMkLst>
        </pc:picChg>
        <pc:picChg chg="del">
          <ac:chgData name="Clare Woulds" userId="821a49ef-f876-48ba-a98b-becf117b65e1" providerId="ADAL" clId="{DE15449B-2652-40C4-B9C1-2D6F70E17126}" dt="2025-04-09T12:30:12.566" v="1405" actId="478"/>
          <ac:picMkLst>
            <pc:docMk/>
            <pc:sldMk cId="915394749" sldId="282"/>
            <ac:picMk id="8" creationId="{7C85D669-6218-8C4E-D29D-7A4C4FD08252}"/>
          </ac:picMkLst>
        </pc:picChg>
        <pc:picChg chg="del">
          <ac:chgData name="Clare Woulds" userId="821a49ef-f876-48ba-a98b-becf117b65e1" providerId="ADAL" clId="{DE15449B-2652-40C4-B9C1-2D6F70E17126}" dt="2025-04-09T12:30:14.391" v="1406" actId="478"/>
          <ac:picMkLst>
            <pc:docMk/>
            <pc:sldMk cId="915394749" sldId="282"/>
            <ac:picMk id="9" creationId="{85FF616B-ED93-27C2-BB70-C9817C062FA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1EAA-FF71-8800-78FA-A3E4AEAD4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52809-F97D-C747-2E18-24F7E76EE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FF760-2A07-C4CC-FEA7-E4FF0514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A989F-499E-3C64-CA9B-DC4DBC60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D7F53-336F-C95A-356C-4999EE4D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76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DC99-417C-7AC1-712D-52B89EDE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240DA-83AD-E3BC-DC83-829951A47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427A-16F2-7363-EB48-5371A5E6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201A0-DD8B-5260-1A9E-370E6773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02B96-BC10-E835-9FA8-42B07A13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78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A7E994-7253-D1DD-AD4B-740FC8436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FCE83-70EF-7E90-9B27-9277BD6C4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7EC1-033F-8A08-581A-F729E134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49507-3128-BBE7-DC35-7626D9AE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8CF49-6C65-0EC1-8406-9AE80637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24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A5B0-7F2C-F4BF-AC7D-0A1E592D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C6138-91CB-23C0-B1C9-B5758F7FC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0A957-62CF-5662-E2E3-B17DB4F1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7B6FC-62BD-0283-1B92-57640FE2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5F0BB-E398-7CF6-8E2C-28F12CEE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21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7C9F-5C56-AF71-310A-42472B41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DB05E-E39A-A636-9D4F-6855D6EA1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849B-9D43-98F9-3AC1-A17DCCBD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05310-A407-6828-CE37-CCB630E8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DD584-BB98-9802-4CEC-4892C6DB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83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F8E1-3352-B511-F442-F3254DCF8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0F596-DB22-129B-87C9-D71C0F7B7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6D700-91B0-1489-6A2C-A5D09A8B3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87B77-E508-C729-3E81-81BADA7C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6A5A3-0A4B-74F2-87E4-3037088E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53276-0BB9-9704-F834-DD8DFD5D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8CC7-CDAE-CCF6-636C-29CB97B09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ED759-E8CE-6ADE-8C1E-882890B10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BA6CB-B374-7E4D-F53F-487D89502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D4487-5137-4262-9142-D5E2ABC56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BBA9C-20FD-9BFD-BD6D-47B7838702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9E789-0E21-D22E-693F-20A4514B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CA542-2039-8B57-EC6D-1685AE70E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140EB-785D-4E85-FB33-11FC6773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39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DBA4-385F-01C9-A328-DE4EFB31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6215-78D0-00CE-98F6-B6FE5A79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1717B-641E-F620-C4AF-5BDC62F5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5010B-BFA5-4E4C-0B65-FA264829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09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58391-A62B-D8F1-69AF-CE92E9F8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4EEE3-B99E-5DD7-B63A-7EB9227B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8657F-D593-4D7E-8F22-3F22218D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91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C1D2-AA6A-465A-9D60-1E2D1C7A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6649-EC50-35CC-023A-1732118B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936E4-A7B0-8564-9DFE-01F5D75F7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75C83-90AE-2B9E-A9AF-D00DC5B1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4D420-A710-CD01-0BDD-80475011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B6139-7B90-898F-7576-06A42CC6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9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E0F66-0AC2-9100-8441-70053AA3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FD59F-5F97-EED7-0E5A-8F6FB34F6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9FAB2-2B5B-C775-71EA-C7419C3CC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88E48-1ABE-F5E4-B127-B776A9B9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87DB3-6D05-9F52-ED1B-6DD2561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286B7-D7FB-04A0-3181-AE6D1A21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2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A9FEB-96C0-1A19-CBDB-46D1B0B7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A17AE-DBD9-BC0E-5819-E8D2285EB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D208-F19E-F568-07EE-2119F01B5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E59CC-F487-4F30-8B19-276B3EB5FE81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EC184-138E-173E-1675-35B3D5797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752C-F3F1-3F71-9E53-1A92DE93B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0F1C8-B080-4AF2-9ADF-499A4155C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1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jpeg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1.jpe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657" y="-72259"/>
            <a:ext cx="9144000" cy="1213077"/>
          </a:xfrm>
        </p:spPr>
        <p:txBody>
          <a:bodyPr>
            <a:normAutofit/>
          </a:bodyPr>
          <a:lstStyle/>
          <a:p>
            <a:r>
              <a:rPr lang="en-GB" sz="3600" dirty="0"/>
              <a:t>Temporal Variability in Organic Carbon Fixation and Fate in the CCZ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17EC0-F1A4-5855-B017-8B35549CE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171" y="6186794"/>
            <a:ext cx="11843657" cy="7365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en-GB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Woulds, C.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Lough, A.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Homoky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Drazen, J.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Popp, B.N.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White, A., </a:t>
            </a:r>
            <a:r>
              <a:rPr lang="en-GB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Ferrón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Dowd, M.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Glover, A.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Dahlgren, T.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Stewart, E. C. D.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Ingels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O’Malley, B.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Jones, D. O. B.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 Fleming B.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Simon-</a:t>
            </a:r>
            <a:r>
              <a:rPr lang="en-GB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Lledo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Jeffreys, R.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Blackbird, S.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Clerici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Wolff, G.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Smith, A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., Sweetman, A. K.</a:t>
            </a:r>
            <a:r>
              <a:rPr lang="en-GB" sz="16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 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en-GB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correspondence c.woulds@leeds.ac.uk</a:t>
            </a: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8A7954E1-76C4-32AD-7CB5-4A848BA2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057" y="265207"/>
            <a:ext cx="1746076" cy="45021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21F454E-8E88-EDD4-DA9D-D816CECD40CA}"/>
              </a:ext>
            </a:extLst>
          </p:cNvPr>
          <p:cNvSpPr txBox="1">
            <a:spLocks/>
          </p:cNvSpPr>
          <p:nvPr/>
        </p:nvSpPr>
        <p:spPr>
          <a:xfrm>
            <a:off x="4235450" y="1357412"/>
            <a:ext cx="7722332" cy="2094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What is the temporal variability in surface ocean productivity, and to what extent are sinking flux, sedimentary carbon and faunal abundance coupled?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How does trial deep sea mining impact the sediment carbon pool?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1DB526-7D91-DD75-F7FC-A36E1D93E59E}"/>
              </a:ext>
            </a:extLst>
          </p:cNvPr>
          <p:cNvGrpSpPr/>
          <p:nvPr/>
        </p:nvGrpSpPr>
        <p:grpSpPr>
          <a:xfrm>
            <a:off x="430127" y="1037081"/>
            <a:ext cx="3967701" cy="2903548"/>
            <a:chOff x="22251122" y="11441413"/>
            <a:chExt cx="7033931" cy="4641516"/>
          </a:xfrm>
        </p:grpSpPr>
        <p:pic>
          <p:nvPicPr>
            <p:cNvPr id="10" name="Picture 9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97EFAA61-AF9C-B654-2F9F-2CBC730ED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683" b="2555"/>
            <a:stretch/>
          </p:blipFill>
          <p:spPr>
            <a:xfrm>
              <a:off x="22251122" y="11441413"/>
              <a:ext cx="6360671" cy="42402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0A3CED-FBB8-CCA9-987A-86695025BF67}"/>
                </a:ext>
              </a:extLst>
            </p:cNvPr>
            <p:cNvSpPr txBox="1"/>
            <p:nvPr/>
          </p:nvSpPr>
          <p:spPr>
            <a:xfrm>
              <a:off x="28612024" y="1349836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4E34E0-D30B-D267-6FD6-9E98D49D4377}"/>
                </a:ext>
              </a:extLst>
            </p:cNvPr>
            <p:cNvSpPr txBox="1"/>
            <p:nvPr/>
          </p:nvSpPr>
          <p:spPr>
            <a:xfrm>
              <a:off x="28613074" y="145489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35DF2B-7CB1-1F7F-938F-E3F09C1F043C}"/>
                </a:ext>
              </a:extLst>
            </p:cNvPr>
            <p:cNvSpPr txBox="1"/>
            <p:nvPr/>
          </p:nvSpPr>
          <p:spPr>
            <a:xfrm>
              <a:off x="28613074" y="1232547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434E2D-E2F6-A5BB-16C5-0CEE8453B6DA}"/>
                </a:ext>
              </a:extLst>
            </p:cNvPr>
            <p:cNvSpPr txBox="1"/>
            <p:nvPr/>
          </p:nvSpPr>
          <p:spPr>
            <a:xfrm>
              <a:off x="27096148" y="15707665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94145F-8C47-EDAB-F98C-27B4DB246BDB}"/>
                </a:ext>
              </a:extLst>
            </p:cNvPr>
            <p:cNvSpPr txBox="1"/>
            <p:nvPr/>
          </p:nvSpPr>
          <p:spPr>
            <a:xfrm>
              <a:off x="24877518" y="15713597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 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36128E-0B18-FACC-99D6-C2B8A45D1610}"/>
                </a:ext>
              </a:extLst>
            </p:cNvPr>
            <p:cNvSpPr txBox="1"/>
            <p:nvPr/>
          </p:nvSpPr>
          <p:spPr>
            <a:xfrm>
              <a:off x="22719371" y="15713597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 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B3606F-D51F-7D8D-F5E7-1F8978385151}"/>
              </a:ext>
            </a:extLst>
          </p:cNvPr>
          <p:cNvGrpSpPr/>
          <p:nvPr/>
        </p:nvGrpSpPr>
        <p:grpSpPr>
          <a:xfrm>
            <a:off x="420843" y="3792122"/>
            <a:ext cx="11280474" cy="2313350"/>
            <a:chOff x="216767" y="3640546"/>
            <a:chExt cx="11280474" cy="2313350"/>
          </a:xfrm>
        </p:grpSpPr>
        <p:pic>
          <p:nvPicPr>
            <p:cNvPr id="17" name="Picture 16" descr="A group of tubes in water&#10;&#10;Description automatically generated">
              <a:extLst>
                <a:ext uri="{FF2B5EF4-FFF2-40B4-BE49-F238E27FC236}">
                  <a16:creationId xmlns:a16="http://schemas.microsoft.com/office/drawing/2014/main" id="{A3581DB6-88EA-E046-006C-4E366264C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584" r="15998" b="3"/>
            <a:stretch/>
          </p:blipFill>
          <p:spPr>
            <a:xfrm>
              <a:off x="216767" y="3667324"/>
              <a:ext cx="2088000" cy="2269144"/>
            </a:xfrm>
            <a:custGeom>
              <a:avLst/>
              <a:gdLst/>
              <a:ahLst/>
              <a:cxnLst/>
              <a:rect l="l" t="t" r="r" b="b"/>
              <a:pathLst>
                <a:path w="4538463" h="3877247">
                  <a:moveTo>
                    <a:pt x="0" y="0"/>
                  </a:moveTo>
                  <a:lnTo>
                    <a:pt x="4538463" y="0"/>
                  </a:lnTo>
                  <a:lnTo>
                    <a:pt x="4538463" y="3437173"/>
                  </a:lnTo>
                  <a:lnTo>
                    <a:pt x="4530710" y="3429000"/>
                  </a:lnTo>
                  <a:cubicBezTo>
                    <a:pt x="4370289" y="3495842"/>
                    <a:pt x="4239946" y="3686344"/>
                    <a:pt x="4056129" y="3636211"/>
                  </a:cubicBezTo>
                  <a:cubicBezTo>
                    <a:pt x="3872313" y="3589422"/>
                    <a:pt x="3788760" y="3830055"/>
                    <a:pt x="3618310" y="3756528"/>
                  </a:cubicBezTo>
                  <a:cubicBezTo>
                    <a:pt x="3394389" y="3823371"/>
                    <a:pt x="3163783" y="3823371"/>
                    <a:pt x="2933176" y="3810002"/>
                  </a:cubicBezTo>
                  <a:cubicBezTo>
                    <a:pt x="2702570" y="3840081"/>
                    <a:pt x="2471962" y="3873503"/>
                    <a:pt x="2238015" y="3850107"/>
                  </a:cubicBezTo>
                  <a:cubicBezTo>
                    <a:pt x="2007408" y="3870161"/>
                    <a:pt x="1783486" y="3883529"/>
                    <a:pt x="1552880" y="3863476"/>
                  </a:cubicBezTo>
                  <a:cubicBezTo>
                    <a:pt x="1322274" y="3886870"/>
                    <a:pt x="1091667" y="3876844"/>
                    <a:pt x="864402" y="3860134"/>
                  </a:cubicBezTo>
                  <a:cubicBezTo>
                    <a:pt x="757455" y="3860134"/>
                    <a:pt x="653849" y="3856792"/>
                    <a:pt x="546902" y="3856792"/>
                  </a:cubicBezTo>
                  <a:cubicBezTo>
                    <a:pt x="404861" y="3850108"/>
                    <a:pt x="262821" y="3845095"/>
                    <a:pt x="120363" y="3840499"/>
                  </a:cubicBezTo>
                  <a:lnTo>
                    <a:pt x="0" y="3836632"/>
                  </a:lnTo>
                  <a:close/>
                </a:path>
              </a:pathLst>
            </a:custGeom>
          </p:spPr>
        </p:pic>
        <p:pic>
          <p:nvPicPr>
            <p:cNvPr id="19" name="Picture 18" descr="A group of men standing next to a machine&#10;&#10;Description automatically generated">
              <a:extLst>
                <a:ext uri="{FF2B5EF4-FFF2-40B4-BE49-F238E27FC236}">
                  <a16:creationId xmlns:a16="http://schemas.microsoft.com/office/drawing/2014/main" id="{9C852259-DADF-6E87-6E11-0ED6067CB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05" t="13576" r="10977" b="25126"/>
            <a:stretch/>
          </p:blipFill>
          <p:spPr>
            <a:xfrm>
              <a:off x="4188232" y="3649896"/>
              <a:ext cx="2484000" cy="2304000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pic>
          <p:nvPicPr>
            <p:cNvPr id="18" name="Picture 17" descr="A group of machines on a deck&#10;&#10;Description automatically generated">
              <a:extLst>
                <a:ext uri="{FF2B5EF4-FFF2-40B4-BE49-F238E27FC236}">
                  <a16:creationId xmlns:a16="http://schemas.microsoft.com/office/drawing/2014/main" id="{81031D8D-291D-240A-4E40-74F374F2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168" t="-1" r="20880" b="-1"/>
            <a:stretch/>
          </p:blipFill>
          <p:spPr>
            <a:xfrm>
              <a:off x="2304767" y="3667324"/>
              <a:ext cx="2412000" cy="2269144"/>
            </a:xfrm>
            <a:prstGeom prst="rect">
              <a:avLst/>
            </a:prstGeom>
          </p:spPr>
        </p:pic>
        <p:pic>
          <p:nvPicPr>
            <p:cNvPr id="20" name="Picture 19" descr="A group of women in hard hats and helmets on a boat&#10;&#10;Description automatically generated">
              <a:extLst>
                <a:ext uri="{FF2B5EF4-FFF2-40B4-BE49-F238E27FC236}">
                  <a16:creationId xmlns:a16="http://schemas.microsoft.com/office/drawing/2014/main" id="{AABF5365-9B2F-8B90-5555-9845516B6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280" t="43501" r="-314" b="402"/>
            <a:stretch/>
          </p:blipFill>
          <p:spPr>
            <a:xfrm>
              <a:off x="6672232" y="3649896"/>
              <a:ext cx="2904226" cy="2304000"/>
            </a:xfrm>
            <a:prstGeom prst="rect">
              <a:avLst/>
            </a:prstGeom>
          </p:spPr>
        </p:pic>
        <p:pic>
          <p:nvPicPr>
            <p:cNvPr id="21" name="Picture 20" descr="A tall cylinder with a brown substance in it&#10;&#10;Description automatically generated">
              <a:extLst>
                <a:ext uri="{FF2B5EF4-FFF2-40B4-BE49-F238E27FC236}">
                  <a16:creationId xmlns:a16="http://schemas.microsoft.com/office/drawing/2014/main" id="{C8287EB2-4590-FF04-A159-893FA2681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832" t="22879" r="2012" b="1009"/>
            <a:stretch/>
          </p:blipFill>
          <p:spPr>
            <a:xfrm>
              <a:off x="9564000" y="3640546"/>
              <a:ext cx="1933241" cy="2304000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CEACCF-4493-C490-139E-43A95BC6F020}"/>
              </a:ext>
            </a:extLst>
          </p:cNvPr>
          <p:cNvCxnSpPr>
            <a:cxnSpLocks/>
          </p:cNvCxnSpPr>
          <p:nvPr/>
        </p:nvCxnSpPr>
        <p:spPr>
          <a:xfrm flipH="1" flipV="1">
            <a:off x="2301875" y="2404849"/>
            <a:ext cx="354239" cy="42543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25934691-3635-6B8B-7467-09493CF7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272" y="932013"/>
            <a:ext cx="763203" cy="10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4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Ocean Infinity - Operations Quick Overview">
            <a:extLst>
              <a:ext uri="{FF2B5EF4-FFF2-40B4-BE49-F238E27FC236}">
                <a16:creationId xmlns:a16="http://schemas.microsoft.com/office/drawing/2014/main" id="{B78ED1A1-4C4F-8E4C-B879-A5B0888A19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18155" r="12535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11CA34-E10C-F527-F750-CD89739AF39B}"/>
              </a:ext>
            </a:extLst>
          </p:cNvPr>
          <p:cNvSpPr txBox="1"/>
          <p:nvPr/>
        </p:nvSpPr>
        <p:spPr>
          <a:xfrm>
            <a:off x="291663" y="538130"/>
            <a:ext cx="4619621" cy="12906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ROV and AUV used for megafaunal imaging</a:t>
            </a:r>
          </a:p>
        </p:txBody>
      </p:sp>
      <p:pic>
        <p:nvPicPr>
          <p:cNvPr id="3" name="Picture 2" descr="A group of men standing next to a machine&#10;&#10;Description automatically generated">
            <a:extLst>
              <a:ext uri="{FF2B5EF4-FFF2-40B4-BE49-F238E27FC236}">
                <a16:creationId xmlns:a16="http://schemas.microsoft.com/office/drawing/2014/main" id="{444FBF78-FAD7-0A33-3774-0DB070A6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74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035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women in hard hats and helmets on a boat&#10;&#10;Description automatically generated">
            <a:extLst>
              <a:ext uri="{FF2B5EF4-FFF2-40B4-BE49-F238E27FC236}">
                <a16:creationId xmlns:a16="http://schemas.microsoft.com/office/drawing/2014/main" id="{82B3038A-FFE1-1976-4CA1-3BEBEFD1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21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5C50E03-DC7F-347D-7851-4C85555DFEF1}"/>
              </a:ext>
            </a:extLst>
          </p:cNvPr>
          <p:cNvSpPr txBox="1"/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Macrofauna collected from box cores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holding a piece of black material&#10;&#10;Description automatically generated">
            <a:extLst>
              <a:ext uri="{FF2B5EF4-FFF2-40B4-BE49-F238E27FC236}">
                <a16:creationId xmlns:a16="http://schemas.microsoft.com/office/drawing/2014/main" id="{F86480A3-2038-4AD9-0319-E03F675E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60" b="2638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1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ll cylinder with a brown substance in it&#10;&#10;Description automatically generated">
            <a:extLst>
              <a:ext uri="{FF2B5EF4-FFF2-40B4-BE49-F238E27FC236}">
                <a16:creationId xmlns:a16="http://schemas.microsoft.com/office/drawing/2014/main" id="{8A89BC0F-1DD2-5FAE-F6C2-48340B7C9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55" y="1192973"/>
            <a:ext cx="30861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A8583-58FC-F566-4D8C-545A45FB3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74" y="1192973"/>
            <a:ext cx="3086100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FFC364-A519-E3C9-1698-B01DB03C54D7}"/>
              </a:ext>
            </a:extLst>
          </p:cNvPr>
          <p:cNvSpPr txBox="1"/>
          <p:nvPr/>
        </p:nvSpPr>
        <p:spPr>
          <a:xfrm>
            <a:off x="334195" y="5562846"/>
            <a:ext cx="97202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Meiofauna, foraminifera and sediment collected from </a:t>
            </a:r>
            <a:r>
              <a:rPr lang="en-US" sz="2800" dirty="0" err="1">
                <a:cs typeface="Calibri"/>
              </a:rPr>
              <a:t>megacores</a:t>
            </a:r>
            <a:endParaRPr lang="en-US" sz="2800" dirty="0"/>
          </a:p>
        </p:txBody>
      </p:sp>
      <p:pic>
        <p:nvPicPr>
          <p:cNvPr id="3" name="Picture 2" descr="A machine with many tubes&#10;&#10;Description automatically generated">
            <a:extLst>
              <a:ext uri="{FF2B5EF4-FFF2-40B4-BE49-F238E27FC236}">
                <a16:creationId xmlns:a16="http://schemas.microsoft.com/office/drawing/2014/main" id="{6C14DCF5-2583-D62B-7264-5F796ED7F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93" y="1468795"/>
            <a:ext cx="5351447" cy="3563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2849E-CFCA-4761-0EDE-0A5DE9B61128}"/>
              </a:ext>
            </a:extLst>
          </p:cNvPr>
          <p:cNvSpPr txBox="1"/>
          <p:nvPr/>
        </p:nvSpPr>
        <p:spPr>
          <a:xfrm>
            <a:off x="10054475" y="5184662"/>
            <a:ext cx="200266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 dirty="0">
                <a:cs typeface="Calibri"/>
              </a:rPr>
              <a:t>Photo credit: The Metals Company</a:t>
            </a:r>
            <a:endParaRPr lang="en-US" sz="1000" i="1" dirty="0"/>
          </a:p>
        </p:txBody>
      </p:sp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6DE5E336-43A5-E0DD-1267-6878B75E3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59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Primary Productivity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F1EE588-EEC1-1543-758F-C91AD8D6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205" y="5427976"/>
            <a:ext cx="1653582" cy="1188988"/>
          </a:xfrm>
          <a:prstGeom prst="rect">
            <a:avLst/>
          </a:prstGeom>
        </p:spPr>
      </p:pic>
      <p:pic>
        <p:nvPicPr>
          <p:cNvPr id="4" name="Picture 3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EF53813F-903B-DE62-6E6B-1789A6D36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27" y="4904531"/>
            <a:ext cx="1872712" cy="536057"/>
          </a:xfrm>
          <a:prstGeom prst="rect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0E1C8D0E-DCEC-73CC-7C60-AE338019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46440"/>
            <a:ext cx="927735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2D8C922E-7A6F-4240-FD3A-12F2D181B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6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Primary Productivity - Seasonality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B31F63-7216-43F6-B9B6-39FC01E1A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782157"/>
              </p:ext>
            </p:extLst>
          </p:nvPr>
        </p:nvGraphicFramePr>
        <p:xfrm>
          <a:off x="487421" y="3844011"/>
          <a:ext cx="76431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710">
                  <a:extLst>
                    <a:ext uri="{9D8B030D-6E8A-4147-A177-3AD203B41FA5}">
                      <a16:colId xmlns:a16="http://schemas.microsoft.com/office/drawing/2014/main" val="2267321679"/>
                    </a:ext>
                  </a:extLst>
                </a:gridCol>
                <a:gridCol w="4879411">
                  <a:extLst>
                    <a:ext uri="{9D8B030D-6E8A-4147-A177-3AD203B41FA5}">
                      <a16:colId xmlns:a16="http://schemas.microsoft.com/office/drawing/2014/main" val="4159448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Measured Primary Productivity mmol O</a:t>
                      </a:r>
                      <a:r>
                        <a:rPr lang="en-GB" baseline="-25000"/>
                        <a:t>2</a:t>
                      </a:r>
                      <a:r>
                        <a:rPr lang="en-GB"/>
                        <a:t> m</a:t>
                      </a:r>
                      <a:r>
                        <a:rPr lang="en-GB" baseline="30000"/>
                        <a:t>-2</a:t>
                      </a:r>
                      <a:r>
                        <a:rPr lang="en-GB"/>
                        <a:t> d</a:t>
                      </a:r>
                      <a:r>
                        <a:rPr lang="en-GB" baseline="3000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30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Spring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2.39 ± 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267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Fall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1.46 ± 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92618"/>
                  </a:ext>
                </a:extLst>
              </a:tr>
            </a:tbl>
          </a:graphicData>
        </a:graphic>
      </p:graphicFrame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30070B9-A1C7-7E5B-AAF0-BC031C50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23" y="5552667"/>
            <a:ext cx="1653582" cy="1188988"/>
          </a:xfrm>
          <a:prstGeom prst="rect">
            <a:avLst/>
          </a:prstGeom>
        </p:spPr>
      </p:pic>
      <p:pic>
        <p:nvPicPr>
          <p:cNvPr id="8" name="Picture 7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E6DCB55A-9199-C9BC-9EC8-1EFFE8138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319" y="6213608"/>
            <a:ext cx="1872712" cy="536057"/>
          </a:xfrm>
          <a:prstGeom prst="rect">
            <a:avLst/>
          </a:prstGeom>
        </p:spPr>
      </p:pic>
      <p:pic>
        <p:nvPicPr>
          <p:cNvPr id="4" name="Picture 2" descr="Picture">
            <a:extLst>
              <a:ext uri="{FF2B5EF4-FFF2-40B4-BE49-F238E27FC236}">
                <a16:creationId xmlns:a16="http://schemas.microsoft.com/office/drawing/2014/main" id="{3080C56D-81EF-10B4-6586-E99CED31E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3" r="337"/>
          <a:stretch/>
        </p:blipFill>
        <p:spPr bwMode="auto">
          <a:xfrm>
            <a:off x="8663680" y="1315812"/>
            <a:ext cx="2916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61645CF4-D30D-46EF-6497-F59879B38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C6CEC6-4EF0-8E38-2F1A-73F382D90170}"/>
              </a:ext>
            </a:extLst>
          </p:cNvPr>
          <p:cNvSpPr txBox="1"/>
          <p:nvPr/>
        </p:nvSpPr>
        <p:spPr>
          <a:xfrm>
            <a:off x="452940" y="1948297"/>
            <a:ext cx="78883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Primary productivity maximal during spring (February – April)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Fall peak sometimes present (August – September)</a:t>
            </a:r>
          </a:p>
        </p:txBody>
      </p:sp>
    </p:spTree>
    <p:extLst>
      <p:ext uri="{BB962C8B-B14F-4D97-AF65-F5344CB8AC3E}">
        <p14:creationId xmlns:p14="http://schemas.microsoft.com/office/powerpoint/2010/main" val="128045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Export and Sinking Flux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8F958-BA42-5184-87E3-0DD72855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51" y="1716830"/>
            <a:ext cx="7373419" cy="437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3D6DB5-7519-70AA-A288-3328AD714B9D}"/>
              </a:ext>
            </a:extLst>
          </p:cNvPr>
          <p:cNvSpPr txBox="1"/>
          <p:nvPr/>
        </p:nvSpPr>
        <p:spPr>
          <a:xfrm>
            <a:off x="7914282" y="1712218"/>
            <a:ext cx="3636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Seasonality was reflected in shallow traps – so primary productivity is coupled to shallow sinking flux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8D512-DACB-B4B0-A4D4-A8B8703C4B87}"/>
              </a:ext>
            </a:extLst>
          </p:cNvPr>
          <p:cNvSpPr txBox="1"/>
          <p:nvPr/>
        </p:nvSpPr>
        <p:spPr>
          <a:xfrm>
            <a:off x="2455840" y="1395354"/>
            <a:ext cx="10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Spring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C92D5-36F5-0AED-2B59-6761D549D3E6}"/>
              </a:ext>
            </a:extLst>
          </p:cNvPr>
          <p:cNvSpPr txBox="1"/>
          <p:nvPr/>
        </p:nvSpPr>
        <p:spPr>
          <a:xfrm>
            <a:off x="3529230" y="1373205"/>
            <a:ext cx="98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Fall 2021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CFD2D38-7F93-153B-B25B-EC516244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205" y="5427976"/>
            <a:ext cx="1653582" cy="1188988"/>
          </a:xfrm>
          <a:prstGeom prst="rect">
            <a:avLst/>
          </a:prstGeom>
        </p:spPr>
      </p:pic>
      <p:pic>
        <p:nvPicPr>
          <p:cNvPr id="6" name="Picture 5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5A073BCB-7816-41A2-EE9F-2B944B597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627" y="4904531"/>
            <a:ext cx="1872712" cy="536057"/>
          </a:xfrm>
          <a:prstGeom prst="rect">
            <a:avLst/>
          </a:prstGeom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BDB00873-7283-B238-3C9A-5BE0E35BA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5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Primary Productivity - Interannual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2C6C3-6502-1009-176E-0D3173896BB7}"/>
              </a:ext>
            </a:extLst>
          </p:cNvPr>
          <p:cNvSpPr txBox="1"/>
          <p:nvPr/>
        </p:nvSpPr>
        <p:spPr>
          <a:xfrm>
            <a:off x="5763361" y="1697578"/>
            <a:ext cx="53928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Comparatively low productivity from 2016 - 2020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Spring bloom in 2021 was a return to ‘average’ conditions, and was higher than that in 2020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Both years within the range of inter-annual variability since 2002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Spring peak in 2022 was the highest since 2002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78609D1-7BAD-C6B8-A365-F858F09A9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205" y="5427976"/>
            <a:ext cx="1653582" cy="1188988"/>
          </a:xfrm>
          <a:prstGeom prst="rect">
            <a:avLst/>
          </a:prstGeom>
        </p:spPr>
      </p:pic>
      <p:pic>
        <p:nvPicPr>
          <p:cNvPr id="7" name="Picture 6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E8CD8B87-AA63-0DCA-6BF4-FEB8CFF9F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337" y="5921394"/>
            <a:ext cx="1872712" cy="536057"/>
          </a:xfrm>
          <a:prstGeom prst="rect">
            <a:avLst/>
          </a:prstGeom>
        </p:spPr>
      </p:pic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6FABC984-954A-C087-9C10-C2330112E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  <p:pic>
        <p:nvPicPr>
          <p:cNvPr id="9" name="Picture 2" descr="Picture">
            <a:extLst>
              <a:ext uri="{FF2B5EF4-FFF2-40B4-BE49-F238E27FC236}">
                <a16:creationId xmlns:a16="http://schemas.microsoft.com/office/drawing/2014/main" id="{DC6C5243-C85A-38FB-B384-58D23FB97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1" r="30018" b="50555"/>
          <a:stretch/>
        </p:blipFill>
        <p:spPr bwMode="auto">
          <a:xfrm>
            <a:off x="637438" y="1690688"/>
            <a:ext cx="4926767" cy="444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6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Export and Sinking Flux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A1192-2119-1F84-EA82-40C10F9A21C2}"/>
              </a:ext>
            </a:extLst>
          </p:cNvPr>
          <p:cNvSpPr txBox="1"/>
          <p:nvPr/>
        </p:nvSpPr>
        <p:spPr>
          <a:xfrm>
            <a:off x="7721600" y="1617133"/>
            <a:ext cx="363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Majority of OC degradation occurs just below the photic zone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A3261FE4-97C0-2077-C7BB-F09D2804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205" y="5427976"/>
            <a:ext cx="1653582" cy="1188988"/>
          </a:xfrm>
          <a:prstGeom prst="rect">
            <a:avLst/>
          </a:prstGeom>
        </p:spPr>
      </p:pic>
      <p:pic>
        <p:nvPicPr>
          <p:cNvPr id="6" name="Picture 5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676F6332-D429-B590-818D-385C3A523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27" y="4904531"/>
            <a:ext cx="1872712" cy="53605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8F3BA28-84C6-F3E2-0EA3-F9B751AAD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5" y="1486505"/>
            <a:ext cx="3632200" cy="530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02556218-330F-51B3-64FB-59291D2D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65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Sedimentary Carbon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D6DB5-7519-70AA-A288-3328AD714B9D}"/>
              </a:ext>
            </a:extLst>
          </p:cNvPr>
          <p:cNvSpPr txBox="1"/>
          <p:nvPr/>
        </p:nvSpPr>
        <p:spPr>
          <a:xfrm>
            <a:off x="6163734" y="1845637"/>
            <a:ext cx="5714999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/>
              <a:t>Seasonal variability not present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/>
              <a:t>Interannual variability is present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>
                <a:ea typeface="Calibri"/>
                <a:cs typeface="Calibri"/>
              </a:rPr>
              <a:t>Sedimentary TOC not fully coupled to surface productivity and export flux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EAAAD0-0EE4-DC45-17C5-8326CC3B8401}"/>
              </a:ext>
            </a:extLst>
          </p:cNvPr>
          <p:cNvGrpSpPr/>
          <p:nvPr/>
        </p:nvGrpSpPr>
        <p:grpSpPr>
          <a:xfrm>
            <a:off x="680497" y="1297000"/>
            <a:ext cx="4712770" cy="5261407"/>
            <a:chOff x="680497" y="1297000"/>
            <a:chExt cx="4712770" cy="52614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00C875-3492-2CFC-9823-A3A847E7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97" y="1845637"/>
              <a:ext cx="4712770" cy="471277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44C8A8-D7E4-C806-6FEB-A87FAE4E982E}"/>
                </a:ext>
              </a:extLst>
            </p:cNvPr>
            <p:cNvGrpSpPr/>
            <p:nvPr/>
          </p:nvGrpSpPr>
          <p:grpSpPr>
            <a:xfrm>
              <a:off x="1236133" y="1297000"/>
              <a:ext cx="3775074" cy="646332"/>
              <a:chOff x="1236133" y="1297000"/>
              <a:chExt cx="3775074" cy="646332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0D964C-4B82-1060-374C-7593BD261488}"/>
                  </a:ext>
                </a:extLst>
              </p:cNvPr>
              <p:cNvSpPr txBox="1"/>
              <p:nvPr/>
            </p:nvSpPr>
            <p:spPr>
              <a:xfrm>
                <a:off x="1236133" y="1363133"/>
                <a:ext cx="1405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7D1EFC-1167-2157-2D15-D643A74EAF94}"/>
                  </a:ext>
                </a:extLst>
              </p:cNvPr>
              <p:cNvSpPr txBox="1"/>
              <p:nvPr/>
            </p:nvSpPr>
            <p:spPr>
              <a:xfrm>
                <a:off x="2637370" y="1297001"/>
                <a:ext cx="11726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Spring 2021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C2FCC4-2C1E-1B59-850A-766122A324B8}"/>
                  </a:ext>
                </a:extLst>
              </p:cNvPr>
              <p:cNvSpPr txBox="1"/>
              <p:nvPr/>
            </p:nvSpPr>
            <p:spPr>
              <a:xfrm>
                <a:off x="4124327" y="1297000"/>
                <a:ext cx="886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2022</a:t>
                </a:r>
              </a:p>
            </p:txBody>
          </p:sp>
        </p:grpSp>
      </p:grpSp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276D8919-E034-6092-1287-1BD490991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72" y="5922793"/>
            <a:ext cx="2456008" cy="635953"/>
          </a:xfrm>
          <a:prstGeom prst="rect">
            <a:avLst/>
          </a:prstGeom>
        </p:spPr>
      </p:pic>
      <p:pic>
        <p:nvPicPr>
          <p:cNvPr id="13" name="Picture 12" descr="A blue and brown text&#10;&#10;Description automatically generated">
            <a:extLst>
              <a:ext uri="{FF2B5EF4-FFF2-40B4-BE49-F238E27FC236}">
                <a16:creationId xmlns:a16="http://schemas.microsoft.com/office/drawing/2014/main" id="{439000D6-3DD0-DB0F-135D-F81F12B8A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681" y="5152531"/>
            <a:ext cx="2315123" cy="627999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3026C409-57B5-3063-0266-933D931FD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Sedimentary Carbon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F13E6-A97E-9B01-DA79-8FDFAA4DB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14" y="1575247"/>
            <a:ext cx="3867150" cy="388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D70790-AC60-1985-019E-201ECA40A316}"/>
              </a:ext>
            </a:extLst>
          </p:cNvPr>
          <p:cNvGrpSpPr/>
          <p:nvPr/>
        </p:nvGrpSpPr>
        <p:grpSpPr>
          <a:xfrm>
            <a:off x="397170" y="1486285"/>
            <a:ext cx="3252855" cy="3658489"/>
            <a:chOff x="397170" y="1486285"/>
            <a:chExt cx="3252855" cy="36584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31AAA1-AB07-1CDA-1DDA-522D5D212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0" y="1891919"/>
              <a:ext cx="3252855" cy="325285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D9D984-F572-C45F-D07B-29E947011A02}"/>
                </a:ext>
              </a:extLst>
            </p:cNvPr>
            <p:cNvGrpSpPr/>
            <p:nvPr/>
          </p:nvGrpSpPr>
          <p:grpSpPr>
            <a:xfrm>
              <a:off x="992618" y="1486285"/>
              <a:ext cx="2614726" cy="751223"/>
              <a:chOff x="1502470" y="1284169"/>
              <a:chExt cx="3387146" cy="65916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EB42E3-5757-95CB-2BB3-E9B41F9E567D}"/>
                  </a:ext>
                </a:extLst>
              </p:cNvPr>
              <p:cNvSpPr txBox="1"/>
              <p:nvPr/>
            </p:nvSpPr>
            <p:spPr>
              <a:xfrm>
                <a:off x="1502470" y="1336602"/>
                <a:ext cx="1086915" cy="567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B3DFC7-11C2-A1BA-83BA-DFFCEA46AE41}"/>
                  </a:ext>
                </a:extLst>
              </p:cNvPr>
              <p:cNvSpPr txBox="1"/>
              <p:nvPr/>
            </p:nvSpPr>
            <p:spPr>
              <a:xfrm>
                <a:off x="2637370" y="1297001"/>
                <a:ext cx="11726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Spring 2021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85291-DAB6-74C6-C058-6B7A8C6D9030}"/>
                  </a:ext>
                </a:extLst>
              </p:cNvPr>
              <p:cNvSpPr txBox="1"/>
              <p:nvPr/>
            </p:nvSpPr>
            <p:spPr>
              <a:xfrm>
                <a:off x="4002736" y="1284169"/>
                <a:ext cx="886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2022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802924-8CE7-098A-E9FE-4FC34BDDE578}"/>
              </a:ext>
            </a:extLst>
          </p:cNvPr>
          <p:cNvGrpSpPr/>
          <p:nvPr/>
        </p:nvGrpSpPr>
        <p:grpSpPr>
          <a:xfrm>
            <a:off x="4249295" y="1441149"/>
            <a:ext cx="3226841" cy="3703625"/>
            <a:chOff x="4249295" y="1441149"/>
            <a:chExt cx="3226841" cy="37036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DB0BF9-B0E0-EB4F-768D-1F7CAE17C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295" y="1917933"/>
              <a:ext cx="3226841" cy="322684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C544C4-79F1-6EF6-2BFE-325AB5F81AD0}"/>
                </a:ext>
              </a:extLst>
            </p:cNvPr>
            <p:cNvGrpSpPr/>
            <p:nvPr/>
          </p:nvGrpSpPr>
          <p:grpSpPr>
            <a:xfrm>
              <a:off x="4680535" y="1441149"/>
              <a:ext cx="2614726" cy="751223"/>
              <a:chOff x="1502470" y="1284169"/>
              <a:chExt cx="3387146" cy="65916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A0DDDF-807A-C560-D13A-F5C4D6C2EB32}"/>
                  </a:ext>
                </a:extLst>
              </p:cNvPr>
              <p:cNvSpPr txBox="1"/>
              <p:nvPr/>
            </p:nvSpPr>
            <p:spPr>
              <a:xfrm>
                <a:off x="1502470" y="1336602"/>
                <a:ext cx="1086915" cy="567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D5A010-8266-630B-DD29-41B67A3F10A1}"/>
                  </a:ext>
                </a:extLst>
              </p:cNvPr>
              <p:cNvSpPr txBox="1"/>
              <p:nvPr/>
            </p:nvSpPr>
            <p:spPr>
              <a:xfrm>
                <a:off x="2637370" y="1297001"/>
                <a:ext cx="11726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Spring 2021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EF1456-4B15-3EBB-081E-4DD37ACCC893}"/>
                  </a:ext>
                </a:extLst>
              </p:cNvPr>
              <p:cNvSpPr txBox="1"/>
              <p:nvPr/>
            </p:nvSpPr>
            <p:spPr>
              <a:xfrm>
                <a:off x="4002736" y="1284169"/>
                <a:ext cx="886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2022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F03194-FAB4-0A83-69B3-68C5D088B93E}"/>
              </a:ext>
            </a:extLst>
          </p:cNvPr>
          <p:cNvSpPr txBox="1"/>
          <p:nvPr/>
        </p:nvSpPr>
        <p:spPr>
          <a:xfrm>
            <a:off x="8067732" y="1340037"/>
            <a:ext cx="8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Fall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FCD378-7956-0EF3-8047-912AC885C7E6}"/>
              </a:ext>
            </a:extLst>
          </p:cNvPr>
          <p:cNvSpPr txBox="1"/>
          <p:nvPr/>
        </p:nvSpPr>
        <p:spPr>
          <a:xfrm>
            <a:off x="9197834" y="1294905"/>
            <a:ext cx="905221" cy="736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Spring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97C01-E2EF-1F24-BB7F-C7BE13D505F7}"/>
              </a:ext>
            </a:extLst>
          </p:cNvPr>
          <p:cNvSpPr txBox="1"/>
          <p:nvPr/>
        </p:nvSpPr>
        <p:spPr>
          <a:xfrm>
            <a:off x="10539695" y="1280281"/>
            <a:ext cx="684632" cy="736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Fall 2022</a:t>
            </a:r>
          </a:p>
        </p:txBody>
      </p:sp>
      <p:pic>
        <p:nvPicPr>
          <p:cNvPr id="17" name="Picture 16" descr="A blue and brown text&#10;&#10;Description automatically generated">
            <a:extLst>
              <a:ext uri="{FF2B5EF4-FFF2-40B4-BE49-F238E27FC236}">
                <a16:creationId xmlns:a16="http://schemas.microsoft.com/office/drawing/2014/main" id="{CF6FCC02-FFFE-4BAC-34F7-61104C52B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297" y="6334607"/>
            <a:ext cx="1582430" cy="413077"/>
          </a:xfrm>
          <a:prstGeom prst="rect">
            <a:avLst/>
          </a:prstGeom>
        </p:spPr>
      </p:pic>
      <p:pic>
        <p:nvPicPr>
          <p:cNvPr id="22" name="Picture 21" descr="A close-up of a sign&#10;&#10;Description automatically generated">
            <a:extLst>
              <a:ext uri="{FF2B5EF4-FFF2-40B4-BE49-F238E27FC236}">
                <a16:creationId xmlns:a16="http://schemas.microsoft.com/office/drawing/2014/main" id="{DF1CE1AF-AAC8-7B8B-FC95-EFA039A16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733" y="6333100"/>
            <a:ext cx="1518163" cy="421031"/>
          </a:xfrm>
          <a:prstGeom prst="rect">
            <a:avLst/>
          </a:prstGeom>
        </p:spPr>
      </p:pic>
      <p:pic>
        <p:nvPicPr>
          <p:cNvPr id="21" name="Picture 20" descr="Back to Eckerd College home">
            <a:extLst>
              <a:ext uri="{FF2B5EF4-FFF2-40B4-BE49-F238E27FC236}">
                <a16:creationId xmlns:a16="http://schemas.microsoft.com/office/drawing/2014/main" id="{BD64332C-F056-2B9A-2F8E-3520BF908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5784" y="5854719"/>
            <a:ext cx="2049584" cy="336024"/>
          </a:xfrm>
          <a:prstGeom prst="rect">
            <a:avLst/>
          </a:prstGeom>
        </p:spPr>
      </p:pic>
      <p:pic>
        <p:nvPicPr>
          <p:cNvPr id="23" name="Picture 22" descr="A close-up of a sign&#10;&#10;Description automatically generated">
            <a:extLst>
              <a:ext uri="{FF2B5EF4-FFF2-40B4-BE49-F238E27FC236}">
                <a16:creationId xmlns:a16="http://schemas.microsoft.com/office/drawing/2014/main" id="{079BC84E-FDF6-1EA9-98EF-ABE35CADA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8ED1AB-D1CE-C036-7A7C-10238EF43F17}"/>
              </a:ext>
            </a:extLst>
          </p:cNvPr>
          <p:cNvSpPr txBox="1"/>
          <p:nvPr/>
        </p:nvSpPr>
        <p:spPr>
          <a:xfrm>
            <a:off x="304800" y="5471240"/>
            <a:ext cx="118025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Reduced TOC and chlorophyll-a in 2022 despite peak primary productivity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Suggests rapid utilisation in water column or lateral transport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Fatty acids show ‘more reactive’ organic carbon</a:t>
            </a:r>
          </a:p>
        </p:txBody>
      </p:sp>
    </p:spTree>
    <p:extLst>
      <p:ext uri="{BB962C8B-B14F-4D97-AF65-F5344CB8AC3E}">
        <p14:creationId xmlns:p14="http://schemas.microsoft.com/office/powerpoint/2010/main" val="211020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2469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Temporal Variability and (De)Coupling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17EC0-F1A4-5855-B017-8B35549C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41" y="5178425"/>
            <a:ext cx="10515600" cy="183197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400" dirty="0"/>
              <a:t>Seasonal and inter-annual variability in productivity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Shallow sinking flux coupled to productivity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Limited coupling to sedimentary C pool and faunal abundance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Consumption, trophic interactions and lateral transport important</a:t>
            </a:r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BBF9C7B5-7174-CFCC-6448-E631E8FC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057" y="265207"/>
            <a:ext cx="1746076" cy="45021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32666B-AC57-7C0D-1186-18ACF24DD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8606" r="30853" b="-72"/>
          <a:stretch/>
        </p:blipFill>
        <p:spPr bwMode="auto">
          <a:xfrm>
            <a:off x="494891" y="876889"/>
            <a:ext cx="3943294" cy="168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2786E-E2EE-3A44-6533-E356398A0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036" y="1358826"/>
            <a:ext cx="2777198" cy="3114808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5D669-6218-8C4E-D29D-7A4C4FD0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218" y="3487687"/>
            <a:ext cx="3800708" cy="3105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FF616B-ED93-27C2-BB70-C9817C06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817" y="876889"/>
            <a:ext cx="4229509" cy="25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3904B0-8363-6800-A2B0-4F1DA160F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05" y="2434042"/>
            <a:ext cx="2593423" cy="2606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05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Sedimentary Carbon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D6DB5-7519-70AA-A288-3328AD714B9D}"/>
              </a:ext>
            </a:extLst>
          </p:cNvPr>
          <p:cNvSpPr txBox="1"/>
          <p:nvPr/>
        </p:nvSpPr>
        <p:spPr>
          <a:xfrm>
            <a:off x="838200" y="5437594"/>
            <a:ext cx="1093429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/>
              <a:t>Fatty acids and alcohols suggest a reduction in input from terrestrial plants in fall 2022, allowing ‘more reactive’ marine carbon to dominate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/>
              <a:t>Likely linked to La Nina wind patterns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295526-DB4A-424F-D047-EE2B2C14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539809"/>
            <a:ext cx="3725334" cy="37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B93481-2985-B8EB-F781-48C58FC5D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7" y="1519472"/>
            <a:ext cx="3809998" cy="380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DA0316-7C89-00D0-4E55-8C00628A83D8}"/>
              </a:ext>
            </a:extLst>
          </p:cNvPr>
          <p:cNvGrpSpPr/>
          <p:nvPr/>
        </p:nvGrpSpPr>
        <p:grpSpPr>
          <a:xfrm>
            <a:off x="999066" y="1278346"/>
            <a:ext cx="3327401" cy="350475"/>
            <a:chOff x="1236133" y="1297000"/>
            <a:chExt cx="3775074" cy="646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E29ED-7F2C-F833-B61B-90721C5478DF}"/>
                </a:ext>
              </a:extLst>
            </p:cNvPr>
            <p:cNvSpPr txBox="1"/>
            <p:nvPr/>
          </p:nvSpPr>
          <p:spPr>
            <a:xfrm>
              <a:off x="1236133" y="1363133"/>
              <a:ext cx="1405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Fall 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4B12D3-7C4B-A35B-AB8A-D475AD91D5C3}"/>
                </a:ext>
              </a:extLst>
            </p:cNvPr>
            <p:cNvSpPr txBox="1"/>
            <p:nvPr/>
          </p:nvSpPr>
          <p:spPr>
            <a:xfrm>
              <a:off x="2637370" y="1297001"/>
              <a:ext cx="1172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Spring 2021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D4CD0C-7852-734B-774E-5A1D86B603B8}"/>
                </a:ext>
              </a:extLst>
            </p:cNvPr>
            <p:cNvSpPr txBox="1"/>
            <p:nvPr/>
          </p:nvSpPr>
          <p:spPr>
            <a:xfrm>
              <a:off x="4124327" y="1297000"/>
              <a:ext cx="8868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Fall 2022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278225-D716-7BF2-40B7-1F9DA07E82DE}"/>
              </a:ext>
            </a:extLst>
          </p:cNvPr>
          <p:cNvGrpSpPr/>
          <p:nvPr/>
        </p:nvGrpSpPr>
        <p:grpSpPr>
          <a:xfrm>
            <a:off x="5722402" y="1290173"/>
            <a:ext cx="3327401" cy="350475"/>
            <a:chOff x="1236133" y="1297000"/>
            <a:chExt cx="3775074" cy="646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8C746A-0CFE-B319-9F87-64AB61C07F31}"/>
                </a:ext>
              </a:extLst>
            </p:cNvPr>
            <p:cNvSpPr txBox="1"/>
            <p:nvPr/>
          </p:nvSpPr>
          <p:spPr>
            <a:xfrm>
              <a:off x="1236133" y="1363133"/>
              <a:ext cx="1405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Fall 2020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9089AB-9877-E20B-7F82-5A2446583342}"/>
                </a:ext>
              </a:extLst>
            </p:cNvPr>
            <p:cNvSpPr txBox="1"/>
            <p:nvPr/>
          </p:nvSpPr>
          <p:spPr>
            <a:xfrm>
              <a:off x="2637370" y="1297001"/>
              <a:ext cx="1172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Spring 2021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6BAA36-B4CE-FAAA-09D3-9E95C80AB9C9}"/>
                </a:ext>
              </a:extLst>
            </p:cNvPr>
            <p:cNvSpPr txBox="1"/>
            <p:nvPr/>
          </p:nvSpPr>
          <p:spPr>
            <a:xfrm>
              <a:off x="4124327" y="1297000"/>
              <a:ext cx="8868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Fall 2022</a:t>
              </a:r>
            </a:p>
          </p:txBody>
        </p:sp>
      </p:grpSp>
      <p:pic>
        <p:nvPicPr>
          <p:cNvPr id="7" name="Picture 6" descr="A blue and brown text&#10;&#10;Description automatically generated">
            <a:extLst>
              <a:ext uri="{FF2B5EF4-FFF2-40B4-BE49-F238E27FC236}">
                <a16:creationId xmlns:a16="http://schemas.microsoft.com/office/drawing/2014/main" id="{0072C9FD-3B33-3940-AA7C-A780E74A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861" y="2480848"/>
            <a:ext cx="2315123" cy="627999"/>
          </a:xfrm>
          <a:prstGeom prst="rect">
            <a:avLst/>
          </a:prstGeom>
        </p:spPr>
      </p:pic>
      <p:pic>
        <p:nvPicPr>
          <p:cNvPr id="16" name="Picture 15" descr="A close-up of a sign&#10;&#10;Description automatically generated">
            <a:extLst>
              <a:ext uri="{FF2B5EF4-FFF2-40B4-BE49-F238E27FC236}">
                <a16:creationId xmlns:a16="http://schemas.microsoft.com/office/drawing/2014/main" id="{E3BC9F83-8F9A-B702-5A6B-9A6FCA1DC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847" y="3749154"/>
            <a:ext cx="2456008" cy="635953"/>
          </a:xfrm>
          <a:prstGeom prst="rect">
            <a:avLst/>
          </a:prstGeom>
        </p:spPr>
      </p:pic>
      <p:pic>
        <p:nvPicPr>
          <p:cNvPr id="8" name="Picture 7" descr="Back to Eckerd College home">
            <a:extLst>
              <a:ext uri="{FF2B5EF4-FFF2-40B4-BE49-F238E27FC236}">
                <a16:creationId xmlns:a16="http://schemas.microsoft.com/office/drawing/2014/main" id="{D21677EC-F39F-B775-1201-29B27C88C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323" y="3185617"/>
            <a:ext cx="2469661" cy="433717"/>
          </a:xfrm>
          <a:prstGeom prst="rect">
            <a:avLst/>
          </a:prstGeom>
        </p:spPr>
      </p:pic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705E9598-6857-B042-957F-5B417D384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0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Faunal Response - Megafauna</a:t>
            </a:r>
          </a:p>
        </p:txBody>
      </p:sp>
      <p:pic>
        <p:nvPicPr>
          <p:cNvPr id="5" name="Picture 4" descr="A blue and white square with black text&#10;&#10;Description automatically generated">
            <a:extLst>
              <a:ext uri="{FF2B5EF4-FFF2-40B4-BE49-F238E27FC236}">
                <a16:creationId xmlns:a16="http://schemas.microsoft.com/office/drawing/2014/main" id="{90CA8722-B56B-4B2A-9226-EC7ADB56A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39" y="4658600"/>
            <a:ext cx="1354874" cy="1354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6E170-8DA4-BB38-F32C-F2FFEAD72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38" y="1693069"/>
            <a:ext cx="5186361" cy="5162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1E7C2C-0A07-9FD2-F1FA-8567AA9AF757}"/>
              </a:ext>
            </a:extLst>
          </p:cNvPr>
          <p:cNvSpPr txBox="1"/>
          <p:nvPr/>
        </p:nvSpPr>
        <p:spPr>
          <a:xfrm>
            <a:off x="7063420" y="2171812"/>
            <a:ext cx="4790675" cy="3647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Holothurian abundances showed no significant differences across years.  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Suggests that megafaunal deposit feeders are not sensitive to changes in sedimentary TOC over these time scales.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ea typeface="Calibri"/>
                <a:cs typeface="Calibri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400" dirty="0">
              <a:ea typeface="Calibri"/>
              <a:cs typeface="Calibri"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8A4D4C9D-2D5B-663B-5B91-A2F6A25A2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3A006-4191-3328-4B7E-F3C7DFB30E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440" b="29750"/>
          <a:stretch/>
        </p:blipFill>
        <p:spPr>
          <a:xfrm>
            <a:off x="9797144" y="6017674"/>
            <a:ext cx="2261831" cy="8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Faunal Response - Macrofauna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7B2C0-0517-ADE5-8E7C-D068060E9EF1}"/>
              </a:ext>
            </a:extLst>
          </p:cNvPr>
          <p:cNvSpPr txBox="1"/>
          <p:nvPr/>
        </p:nvSpPr>
        <p:spPr>
          <a:xfrm>
            <a:off x="9682480" y="6011333"/>
            <a:ext cx="2509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NORCE, Norway</a:t>
            </a:r>
            <a:endParaRPr lang="en-US"/>
          </a:p>
        </p:txBody>
      </p:sp>
      <p:pic>
        <p:nvPicPr>
          <p:cNvPr id="7" name="Picture 6" descr="A logo with letters in a circle&#10;&#10;Description automatically generated">
            <a:extLst>
              <a:ext uri="{FF2B5EF4-FFF2-40B4-BE49-F238E27FC236}">
                <a16:creationId xmlns:a16="http://schemas.microsoft.com/office/drawing/2014/main" id="{143E2DFC-0FB0-14EE-0194-16C2D6F4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2" y="4798958"/>
            <a:ext cx="2145127" cy="11085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9953F0-7A9C-C5F2-4891-C44DAAF7EA16}"/>
              </a:ext>
            </a:extLst>
          </p:cNvPr>
          <p:cNvGrpSpPr/>
          <p:nvPr/>
        </p:nvGrpSpPr>
        <p:grpSpPr>
          <a:xfrm>
            <a:off x="1841607" y="1384407"/>
            <a:ext cx="6459957" cy="5277712"/>
            <a:chOff x="1841607" y="1384407"/>
            <a:chExt cx="6459957" cy="5277712"/>
          </a:xfrm>
        </p:grpSpPr>
        <p:pic>
          <p:nvPicPr>
            <p:cNvPr id="8" name="Picture 7" descr="A chart with different colored squares&#10;&#10;Description automatically generated">
              <a:extLst>
                <a:ext uri="{FF2B5EF4-FFF2-40B4-BE49-F238E27FC236}">
                  <a16:creationId xmlns:a16="http://schemas.microsoft.com/office/drawing/2014/main" id="{1077DA58-38CD-D6F6-DD40-11BCF914F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1607" y="1384407"/>
              <a:ext cx="6459957" cy="48537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C4F547-498F-A730-EE75-B7906B425221}"/>
                </a:ext>
              </a:extLst>
            </p:cNvPr>
            <p:cNvSpPr txBox="1"/>
            <p:nvPr/>
          </p:nvSpPr>
          <p:spPr>
            <a:xfrm>
              <a:off x="2763040" y="5921807"/>
              <a:ext cx="839050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Fall 2020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67136B-D72A-8925-ADFF-4380102BCC48}"/>
                </a:ext>
              </a:extLst>
            </p:cNvPr>
            <p:cNvSpPr txBox="1"/>
            <p:nvPr/>
          </p:nvSpPr>
          <p:spPr>
            <a:xfrm>
              <a:off x="4176449" y="5925520"/>
              <a:ext cx="905221" cy="736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Spring 2021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44E9E3-D166-08D0-CDED-A459D0344D6E}"/>
                </a:ext>
              </a:extLst>
            </p:cNvPr>
            <p:cNvSpPr txBox="1"/>
            <p:nvPr/>
          </p:nvSpPr>
          <p:spPr>
            <a:xfrm>
              <a:off x="5625772" y="5920666"/>
              <a:ext cx="684632" cy="736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Fall 2022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6BAD73-A3D0-D3F5-F0F4-1BD458D73D56}"/>
                </a:ext>
              </a:extLst>
            </p:cNvPr>
            <p:cNvSpPr txBox="1"/>
            <p:nvPr/>
          </p:nvSpPr>
          <p:spPr>
            <a:xfrm>
              <a:off x="7003233" y="5910896"/>
              <a:ext cx="684632" cy="736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Fall 2022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D654EB7-D8E8-FFF3-FE0C-4590220E18B6}"/>
              </a:ext>
            </a:extLst>
          </p:cNvPr>
          <p:cNvSpPr txBox="1"/>
          <p:nvPr/>
        </p:nvSpPr>
        <p:spPr>
          <a:xfrm>
            <a:off x="8303196" y="1386483"/>
            <a:ext cx="3604845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>
                <a:ea typeface="Calibri"/>
                <a:cs typeface="Calibri"/>
              </a:rPr>
              <a:t>Macrofaunal abundance coupled to sediment TOC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/>
              <a:t>Seasonal variability not present</a:t>
            </a:r>
            <a:endParaRPr lang="en-GB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/>
              <a:t>Interannual variability is present.</a:t>
            </a:r>
          </a:p>
        </p:txBody>
      </p:sp>
      <p:pic>
        <p:nvPicPr>
          <p:cNvPr id="1026" name="Picture 2" descr="NORCE Norwegian Research Centre AS">
            <a:extLst>
              <a:ext uri="{FF2B5EF4-FFF2-40B4-BE49-F238E27FC236}">
                <a16:creationId xmlns:a16="http://schemas.microsoft.com/office/drawing/2014/main" id="{1A32C883-645D-7172-5AE2-7815C3CB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416" y="6063479"/>
            <a:ext cx="2078251" cy="5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3D8D494D-6AFA-F3F8-725F-20F13AE69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94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Faunal Response - Foraminifera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7E202-8D0B-5402-5FAD-3639158A713D}"/>
              </a:ext>
            </a:extLst>
          </p:cNvPr>
          <p:cNvSpPr txBox="1"/>
          <p:nvPr/>
        </p:nvSpPr>
        <p:spPr>
          <a:xfrm>
            <a:off x="8500530" y="1905506"/>
            <a:ext cx="34392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No seasonal variability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Increase in fall 2022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Release from predation / competition?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Rapid response to OC input?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07E4BA-1D3F-34D0-FB32-8FA639EDF15F}"/>
              </a:ext>
            </a:extLst>
          </p:cNvPr>
          <p:cNvGrpSpPr/>
          <p:nvPr/>
        </p:nvGrpSpPr>
        <p:grpSpPr>
          <a:xfrm>
            <a:off x="829735" y="1744184"/>
            <a:ext cx="7423309" cy="4454314"/>
            <a:chOff x="829735" y="1744184"/>
            <a:chExt cx="7423309" cy="4454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0327B5-F094-7FF3-75FF-19F90D9B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735" y="1744184"/>
              <a:ext cx="7423309" cy="4454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2966A5-7B3B-05F2-C162-94CA1D9BB8B9}"/>
                </a:ext>
              </a:extLst>
            </p:cNvPr>
            <p:cNvSpPr txBox="1"/>
            <p:nvPr/>
          </p:nvSpPr>
          <p:spPr>
            <a:xfrm>
              <a:off x="1997826" y="4977181"/>
              <a:ext cx="1238798" cy="200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Fall 2020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7BAC55-3045-0B23-8A60-9385A2CC88DB}"/>
                </a:ext>
              </a:extLst>
            </p:cNvPr>
            <p:cNvSpPr txBox="1"/>
            <p:nvPr/>
          </p:nvSpPr>
          <p:spPr>
            <a:xfrm>
              <a:off x="4307488" y="4902081"/>
              <a:ext cx="1033575" cy="35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Spring 2021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2468EA-7C78-42EB-558D-318D5960224D}"/>
                </a:ext>
              </a:extLst>
            </p:cNvPr>
            <p:cNvSpPr txBox="1"/>
            <p:nvPr/>
          </p:nvSpPr>
          <p:spPr>
            <a:xfrm>
              <a:off x="6574846" y="4910429"/>
              <a:ext cx="781708" cy="35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Fall 2022</a:t>
              </a:r>
            </a:p>
          </p:txBody>
        </p:sp>
      </p:grpSp>
      <p:pic>
        <p:nvPicPr>
          <p:cNvPr id="7" name="Picture 6" descr="Back to Eckerd College home">
            <a:extLst>
              <a:ext uri="{FF2B5EF4-FFF2-40B4-BE49-F238E27FC236}">
                <a16:creationId xmlns:a16="http://schemas.microsoft.com/office/drawing/2014/main" id="{B84D951C-2E37-4D5F-34B6-523793B2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707" y="6186872"/>
            <a:ext cx="2743199" cy="463024"/>
          </a:xfrm>
          <a:prstGeom prst="rect">
            <a:avLst/>
          </a:prstGeom>
        </p:spPr>
      </p:pic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A2741387-119D-DFDB-CF35-F895F43F3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26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Faunal Response - Meiofauna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445ED-D37C-112F-8AB6-11979C96A9AC}"/>
              </a:ext>
            </a:extLst>
          </p:cNvPr>
          <p:cNvSpPr txBox="1"/>
          <p:nvPr/>
        </p:nvSpPr>
        <p:spPr>
          <a:xfrm>
            <a:off x="8074456" y="854962"/>
            <a:ext cx="3761155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Large decrease from Fall 2020 to Spring 2021; similar densities in Fall 2022 compared to Spring 2021</a:t>
            </a:r>
            <a:endParaRPr lang="en-GB" sz="2000" dirty="0">
              <a:ea typeface="Calibri"/>
              <a:cs typeface="Calibri"/>
            </a:endParaRPr>
          </a:p>
          <a:p>
            <a:endParaRPr lang="en-GB" sz="20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a typeface="Calibri"/>
                <a:cs typeface="Calibri"/>
              </a:rPr>
              <a:t>Meiofauna potentially in 'starvation' mode, or for other reasons not able to respond to spring 2021 or 2022 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Significant seasonal variability present (based on 337 cores)</a:t>
            </a:r>
            <a:endParaRPr lang="en-GB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Potentially trophic interactions present</a:t>
            </a:r>
            <a:endParaRPr lang="en-GB" sz="2000" dirty="0"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AABBD5-A017-BD51-5515-E3734923768D}"/>
              </a:ext>
            </a:extLst>
          </p:cNvPr>
          <p:cNvGrpSpPr/>
          <p:nvPr/>
        </p:nvGrpSpPr>
        <p:grpSpPr>
          <a:xfrm>
            <a:off x="986118" y="1830420"/>
            <a:ext cx="6096000" cy="4428287"/>
            <a:chOff x="986118" y="1830420"/>
            <a:chExt cx="6096000" cy="44282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41AB85-8880-A5C0-6910-28576B3D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118" y="1830420"/>
              <a:ext cx="6096000" cy="4048805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4CBD0B-36B5-69CB-E5FD-56553F186FCF}"/>
                </a:ext>
              </a:extLst>
            </p:cNvPr>
            <p:cNvGrpSpPr/>
            <p:nvPr/>
          </p:nvGrpSpPr>
          <p:grpSpPr>
            <a:xfrm>
              <a:off x="2012246" y="5517254"/>
              <a:ext cx="4443835" cy="741453"/>
              <a:chOff x="2012246" y="5517254"/>
              <a:chExt cx="4443835" cy="74145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247E51-3063-31EF-6372-96E5B37CF512}"/>
                  </a:ext>
                </a:extLst>
              </p:cNvPr>
              <p:cNvSpPr txBox="1"/>
              <p:nvPr/>
            </p:nvSpPr>
            <p:spPr>
              <a:xfrm>
                <a:off x="2012246" y="5533166"/>
                <a:ext cx="839050" cy="6463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77C2E0-3697-9AB9-5EBF-953076EE9F9A}"/>
                  </a:ext>
                </a:extLst>
              </p:cNvPr>
              <p:cNvSpPr txBox="1"/>
              <p:nvPr/>
            </p:nvSpPr>
            <p:spPr>
              <a:xfrm>
                <a:off x="3873890" y="5522108"/>
                <a:ext cx="905221" cy="7365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Spring 2021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010315-900B-5FA3-13B3-A506A5AA43E6}"/>
                  </a:ext>
                </a:extLst>
              </p:cNvPr>
              <p:cNvSpPr txBox="1"/>
              <p:nvPr/>
            </p:nvSpPr>
            <p:spPr>
              <a:xfrm>
                <a:off x="5771449" y="5517254"/>
                <a:ext cx="684632" cy="7365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Fall 2022</a:t>
                </a:r>
              </a:p>
            </p:txBody>
          </p:sp>
        </p:grpSp>
      </p:grpSp>
      <p:pic>
        <p:nvPicPr>
          <p:cNvPr id="4" name="Picture 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FC8A459-B3B6-6BCD-1191-4F72CE1B9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462" y="6056411"/>
            <a:ext cx="2813539" cy="645794"/>
          </a:xfrm>
          <a:prstGeom prst="rect">
            <a:avLst/>
          </a:prstGeom>
        </p:spPr>
      </p:pic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3F0AA90E-122C-28C7-3AA3-B0AA62E05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76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Summary</a:t>
            </a:r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76D6D3DB-689D-E945-87F7-FC439F7EE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78897-B15A-CED3-8712-DE12B4EE5650}"/>
              </a:ext>
            </a:extLst>
          </p:cNvPr>
          <p:cNvSpPr txBox="1"/>
          <p:nvPr/>
        </p:nvSpPr>
        <p:spPr>
          <a:xfrm>
            <a:off x="363089" y="1299399"/>
            <a:ext cx="11465821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Seasonal and inter-annual variability in primary productivity</a:t>
            </a:r>
            <a:endParaRPr lang="en-GB" sz="2400" dirty="0"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Calibri"/>
                <a:cs typeface="Calibri"/>
              </a:rPr>
              <a:t>Export flux coupled to seasonal variability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Calibri"/>
                <a:cs typeface="Calibri"/>
              </a:rPr>
              <a:t>Organic carbon consumption during sinking leads to pelagic and benthic carbon pools being largely de-coupled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Sediment carbon pool does not vary seasonally, but shows inter-annual variation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Sediment carbon pool shows very limited coupling to surface ocean productivity</a:t>
            </a:r>
            <a:endParaRPr lang="en-GB" sz="2400" dirty="0"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Calibri"/>
                <a:cs typeface="Calibri"/>
              </a:rPr>
              <a:t>Faunal groups respond differently to organic carbon supply changes, revealing importance of life stages / styles, and interactions between groups</a:t>
            </a:r>
          </a:p>
        </p:txBody>
      </p:sp>
    </p:spTree>
    <p:extLst>
      <p:ext uri="{BB962C8B-B14F-4D97-AF65-F5344CB8AC3E}">
        <p14:creationId xmlns:p14="http://schemas.microsoft.com/office/powerpoint/2010/main" val="211277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04F17-D3C5-DE8E-1090-861715810473}"/>
              </a:ext>
            </a:extLst>
          </p:cNvPr>
          <p:cNvSpPr txBox="1"/>
          <p:nvPr/>
        </p:nvSpPr>
        <p:spPr>
          <a:xfrm>
            <a:off x="611555" y="1414721"/>
            <a:ext cx="10968890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Funded by and seagoing campaigns run by The Metals Company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Particular thanks to seagoing party of campaigns 5A, 5B, 5C, 5D and 7A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Thanks to all technical and support colleagues who contributed to data production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 descr="A blue and white square with black text&#10;&#10;Description automatically generated">
            <a:extLst>
              <a:ext uri="{FF2B5EF4-FFF2-40B4-BE49-F238E27FC236}">
                <a16:creationId xmlns:a16="http://schemas.microsoft.com/office/drawing/2014/main" id="{CA1520A7-8B4B-3AA1-52D0-B2D7B426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33" y="4012541"/>
            <a:ext cx="1354874" cy="1354874"/>
          </a:xfrm>
          <a:prstGeom prst="rect">
            <a:avLst/>
          </a:prstGeom>
        </p:spPr>
      </p:pic>
      <p:pic>
        <p:nvPicPr>
          <p:cNvPr id="5" name="Picture 4" descr="A blue and brown text&#10;&#10;Description automatically generated">
            <a:extLst>
              <a:ext uri="{FF2B5EF4-FFF2-40B4-BE49-F238E27FC236}">
                <a16:creationId xmlns:a16="http://schemas.microsoft.com/office/drawing/2014/main" id="{535D85A7-5023-8089-F937-5C5EE821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989" y="5885223"/>
            <a:ext cx="2041585" cy="549846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41342DF1-80C7-F846-E10A-0FD55CFFA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3" y="5766486"/>
            <a:ext cx="3110546" cy="802029"/>
          </a:xfrm>
          <a:prstGeom prst="rect">
            <a:avLst/>
          </a:prstGeom>
        </p:spPr>
      </p:pic>
      <p:pic>
        <p:nvPicPr>
          <p:cNvPr id="8" name="Picture 7" descr="A logo with letters in a circle&#10;&#10;Description automatically generated">
            <a:extLst>
              <a:ext uri="{FF2B5EF4-FFF2-40B4-BE49-F238E27FC236}">
                <a16:creationId xmlns:a16="http://schemas.microsoft.com/office/drawing/2014/main" id="{C120CA3A-2FD9-9AF6-D098-6E7E8EB4A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344" y="5463266"/>
            <a:ext cx="2145127" cy="1108504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B0350E2F-02AC-8294-6480-D2D54C3F6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462" y="4366334"/>
            <a:ext cx="2813539" cy="645794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80B3FFC1-8703-04E7-E720-00CBE1AFC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969" y="4163127"/>
            <a:ext cx="2069218" cy="1479933"/>
          </a:xfrm>
          <a:prstGeom prst="rect">
            <a:avLst/>
          </a:prstGeom>
        </p:spPr>
      </p:pic>
      <p:pic>
        <p:nvPicPr>
          <p:cNvPr id="9" name="Picture 8" descr="A black background with text&#10;&#10;Description automatically generated">
            <a:extLst>
              <a:ext uri="{FF2B5EF4-FFF2-40B4-BE49-F238E27FC236}">
                <a16:creationId xmlns:a16="http://schemas.microsoft.com/office/drawing/2014/main" id="{693CDF51-7F8B-BBB6-5CDD-507E66121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6467" y="4307615"/>
            <a:ext cx="2595967" cy="807278"/>
          </a:xfrm>
          <a:prstGeom prst="rect">
            <a:avLst/>
          </a:prstGeom>
        </p:spPr>
      </p:pic>
      <p:pic>
        <p:nvPicPr>
          <p:cNvPr id="11" name="Picture 10" descr="The Metals Company">
            <a:extLst>
              <a:ext uri="{FF2B5EF4-FFF2-40B4-BE49-F238E27FC236}">
                <a16:creationId xmlns:a16="http://schemas.microsoft.com/office/drawing/2014/main" id="{3F7EB92B-622D-FCED-DC42-7A3BB3D84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7247" y="5585649"/>
            <a:ext cx="2743198" cy="864393"/>
          </a:xfrm>
          <a:prstGeom prst="rect">
            <a:avLst/>
          </a:prstGeom>
        </p:spPr>
      </p:pic>
      <p:pic>
        <p:nvPicPr>
          <p:cNvPr id="12" name="Picture 11" descr="Back to Eckerd College home">
            <a:extLst>
              <a:ext uri="{FF2B5EF4-FFF2-40B4-BE49-F238E27FC236}">
                <a16:creationId xmlns:a16="http://schemas.microsoft.com/office/drawing/2014/main" id="{48600AAA-316A-9BA0-0BD1-5AC7E29AB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246" y="3539411"/>
            <a:ext cx="2743199" cy="463024"/>
          </a:xfrm>
          <a:prstGeom prst="rect">
            <a:avLst/>
          </a:prstGeom>
        </p:spPr>
      </p:pic>
      <p:pic>
        <p:nvPicPr>
          <p:cNvPr id="13" name="Picture 2" descr="NORCE Norwegian Research Centre AS">
            <a:extLst>
              <a:ext uri="{FF2B5EF4-FFF2-40B4-BE49-F238E27FC236}">
                <a16:creationId xmlns:a16="http://schemas.microsoft.com/office/drawing/2014/main" id="{EE4D4F06-60B6-A5AA-DCF9-F202E7C84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17" y="3429000"/>
            <a:ext cx="2078251" cy="5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844D8D-A510-6735-70DB-153B7655E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1440" b="29750"/>
          <a:stretch/>
        </p:blipFill>
        <p:spPr>
          <a:xfrm>
            <a:off x="530586" y="3174435"/>
            <a:ext cx="2547673" cy="9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2469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Response to Test Mining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17EC0-F1A4-5855-B017-8B35549C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99" y="5970655"/>
            <a:ext cx="10515600" cy="92846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400" dirty="0"/>
              <a:t>Enhanced variability in sedimentary TOC following test mining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Return to baseline within one year</a:t>
            </a:r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BBF9C7B5-7174-CFCC-6448-E631E8FC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057" y="265207"/>
            <a:ext cx="1746076" cy="450212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4828F6-6F5C-2B4C-8F10-6D7618FF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9" y="1292203"/>
            <a:ext cx="9078686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9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Temporal Variability in Organic Carbon Fixation and Fate in the CCZ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17EC0-F1A4-5855-B017-8B35549CE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6105"/>
            <a:ext cx="9144000" cy="165576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en-GB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Woulds, C.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Lough, A.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Homoky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Drazen, J.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Popp, B.N.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White, A., </a:t>
            </a:r>
            <a:r>
              <a:rPr lang="en-GB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Ferrón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Dowd, M.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Glover, A.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Dahlgren, T.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Stewart, E. C. D.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Ingels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O’Malley, B.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Jones, D. O. B.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 Fleming B.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Simon-</a:t>
            </a:r>
            <a:r>
              <a:rPr lang="en-GB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Lledo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Jeffreys, R.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Blackbird, S.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Clerici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Wolff, G.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Smith, A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., Sweetman, A. K.</a:t>
            </a:r>
            <a:r>
              <a:rPr lang="en-GB" sz="24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 </a:t>
            </a:r>
            <a:r>
              <a:rPr lang="en-GB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en-GB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correspondence c.woulds@leeds.ac.uk</a:t>
            </a:r>
          </a:p>
          <a:p>
            <a:pPr algn="ctr"/>
            <a:r>
              <a:rPr lang="en-GB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[1] Faculty of Environment, University of Leeds, Leeds, UK; [2] School of Ocean and Earth Science and Technology, University of Hawaii, USA; [3] Department of Life Sciences, Natural History Museum, UK; [4] Climate and Environment Division, NORCE, Norway; [5] National Institute of Water and Atmospheric Sciences, New Zealand; [6] Eckerd College, Florida, USA; [7] Ocean </a:t>
            </a:r>
            <a:r>
              <a:rPr lang="en-GB" sz="16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BioGeosciences</a:t>
            </a:r>
            <a:r>
              <a:rPr lang="en-GB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National Oceanography Centre, UK; [8] School of Environmental Sciences, University of Liverpool, UK; Scottish Association for Marine Science, UK.</a:t>
            </a:r>
            <a:endParaRPr lang="en-GB" sz="1600" dirty="0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8A7954E1-76C4-32AD-7CB5-4A848BA2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Carbon Fixation and Fate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17EC0-F1A4-5855-B017-8B35549CE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Abyssal sediments sequester ~50 </a:t>
            </a:r>
            <a:r>
              <a:rPr lang="en-GB" err="1"/>
              <a:t>Tg</a:t>
            </a:r>
            <a:r>
              <a:rPr lang="en-GB"/>
              <a:t> C y</a:t>
            </a:r>
            <a:r>
              <a:rPr lang="en-GB" baseline="30000"/>
              <a:t>-1</a:t>
            </a:r>
            <a:r>
              <a:rPr lang="en-GB"/>
              <a:t> </a:t>
            </a:r>
          </a:p>
          <a:p>
            <a:r>
              <a:rPr lang="en-GB"/>
              <a:t>Exported organic matter feeds benthic ecosystems</a:t>
            </a:r>
          </a:p>
          <a:p>
            <a:r>
              <a:rPr lang="en-GB"/>
              <a:t>Spatial, seasonal and interannual variability are present in surface ocean primary productivity</a:t>
            </a:r>
          </a:p>
          <a:p>
            <a:r>
              <a:rPr lang="en-GB"/>
              <a:t>Comprehensive data sets are rare, so direct coupling from the surface ocean through the water column to sediment and benthic communities is understudied</a:t>
            </a: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46E7F409-CFFF-9B1D-F41A-72AE3AB40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Research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17EC0-F1A4-5855-B017-8B35549CE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what extent do primary productivity vary seasonally and interannually?</a:t>
            </a:r>
          </a:p>
          <a:p>
            <a:r>
              <a:rPr lang="en-GB" dirty="0"/>
              <a:t>To what extent are surface productivity and export / sinking flux at different depths coupled?</a:t>
            </a:r>
          </a:p>
          <a:p>
            <a:r>
              <a:rPr lang="en-GB" dirty="0"/>
              <a:t>Are temporal variations in productivity and sinking flux reflected in sediment organic carbon concentration and composition?</a:t>
            </a:r>
          </a:p>
          <a:p>
            <a:r>
              <a:rPr lang="en-GB" dirty="0"/>
              <a:t>How does the abundance of different benthic communities respond to organic carbon supply?</a:t>
            </a: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57AB546D-3597-0C5E-8558-35604AFA3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3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51FC-BB3D-7946-2E25-A9772438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Methods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0EBFC3-1F9C-2AE6-0AD8-470E0899C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751609"/>
              </p:ext>
            </p:extLst>
          </p:nvPr>
        </p:nvGraphicFramePr>
        <p:xfrm>
          <a:off x="980324" y="1459091"/>
          <a:ext cx="10515602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9745">
                  <a:extLst>
                    <a:ext uri="{9D8B030D-6E8A-4147-A177-3AD203B41FA5}">
                      <a16:colId xmlns:a16="http://schemas.microsoft.com/office/drawing/2014/main" val="1525977198"/>
                    </a:ext>
                  </a:extLst>
                </a:gridCol>
                <a:gridCol w="1013745">
                  <a:extLst>
                    <a:ext uri="{9D8B030D-6E8A-4147-A177-3AD203B41FA5}">
                      <a16:colId xmlns:a16="http://schemas.microsoft.com/office/drawing/2014/main" val="2159213473"/>
                    </a:ext>
                  </a:extLst>
                </a:gridCol>
                <a:gridCol w="1145628">
                  <a:extLst>
                    <a:ext uri="{9D8B030D-6E8A-4147-A177-3AD203B41FA5}">
                      <a16:colId xmlns:a16="http://schemas.microsoft.com/office/drawing/2014/main" val="112694055"/>
                    </a:ext>
                  </a:extLst>
                </a:gridCol>
                <a:gridCol w="1051034">
                  <a:extLst>
                    <a:ext uri="{9D8B030D-6E8A-4147-A177-3AD203B41FA5}">
                      <a16:colId xmlns:a16="http://schemas.microsoft.com/office/drawing/2014/main" val="3940423228"/>
                    </a:ext>
                  </a:extLst>
                </a:gridCol>
                <a:gridCol w="1114097">
                  <a:extLst>
                    <a:ext uri="{9D8B030D-6E8A-4147-A177-3AD203B41FA5}">
                      <a16:colId xmlns:a16="http://schemas.microsoft.com/office/drawing/2014/main" val="1969195661"/>
                    </a:ext>
                  </a:extLst>
                </a:gridCol>
                <a:gridCol w="1114096">
                  <a:extLst>
                    <a:ext uri="{9D8B030D-6E8A-4147-A177-3AD203B41FA5}">
                      <a16:colId xmlns:a16="http://schemas.microsoft.com/office/drawing/2014/main" val="1440083646"/>
                    </a:ext>
                  </a:extLst>
                </a:gridCol>
                <a:gridCol w="1417257">
                  <a:extLst>
                    <a:ext uri="{9D8B030D-6E8A-4147-A177-3AD203B41FA5}">
                      <a16:colId xmlns:a16="http://schemas.microsoft.com/office/drawing/2014/main" val="673724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Fall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Fall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Winter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Fall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560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Surface productivity (satellite)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47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Surface productivity (oxygen production)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321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Shallow sinking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4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Mid-water traps (2000 m and 500 m above bottom)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73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Sediment composition (TOC, </a:t>
                      </a:r>
                      <a:r>
                        <a:rPr lang="en-GB" err="1"/>
                        <a:t>chl</a:t>
                      </a:r>
                      <a:r>
                        <a:rPr lang="en-GB"/>
                        <a:t>-a, lipids, </a:t>
                      </a:r>
                      <a:r>
                        <a:rPr lang="en-GB" baseline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GB" baseline="30000"/>
                        <a:t>13</a:t>
                      </a:r>
                      <a:r>
                        <a:rPr lang="en-GB" baseline="0"/>
                        <a:t>C</a:t>
                      </a:r>
                      <a:r>
                        <a:rPr lang="en-GB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9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Megafauna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153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Macrofauna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36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Meiofauna (metazoan)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25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Foraminifera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74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Sediment community DIC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035745"/>
                  </a:ext>
                </a:extLst>
              </a:tr>
            </a:tbl>
          </a:graphicData>
        </a:graphic>
      </p:graphicFrame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436BC661-8840-B734-9E41-57791759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587" y="265206"/>
            <a:ext cx="3110546" cy="8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5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tanding on a boat carrying tubes&#10;&#10;Description automatically generated">
            <a:extLst>
              <a:ext uri="{FF2B5EF4-FFF2-40B4-BE49-F238E27FC236}">
                <a16:creationId xmlns:a16="http://schemas.microsoft.com/office/drawing/2014/main" id="{A057A366-F806-4C05-108D-CDAC8CFAF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64" r="-1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EA715-947D-55A5-B282-734574F6AD5B}"/>
              </a:ext>
            </a:extLst>
          </p:cNvPr>
          <p:cNvSpPr txBox="1"/>
          <p:nvPr/>
        </p:nvSpPr>
        <p:spPr>
          <a:xfrm>
            <a:off x="6343650" y="3962400"/>
            <a:ext cx="5505814" cy="169040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Floating sediment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trap </a:t>
            </a:r>
            <a:r>
              <a:rPr lang="en-US" sz="4400" dirty="0">
                <a:latin typeface="+mj-lt"/>
                <a:ea typeface="+mj-ea"/>
                <a:cs typeface="+mj-cs"/>
              </a:rPr>
              <a:t>array deployment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group of tubes in water&#10;&#10;Description automatically generated">
            <a:extLst>
              <a:ext uri="{FF2B5EF4-FFF2-40B4-BE49-F238E27FC236}">
                <a16:creationId xmlns:a16="http://schemas.microsoft.com/office/drawing/2014/main" id="{0002C413-DC91-7202-D3AD-8DFEB98BC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53" r="7317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150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machines on a deck&#10;&#10;Description automatically generated">
            <a:extLst>
              <a:ext uri="{FF2B5EF4-FFF2-40B4-BE49-F238E27FC236}">
                <a16:creationId xmlns:a16="http://schemas.microsoft.com/office/drawing/2014/main" id="{DF9F3DDA-E8DA-B42A-1901-F8C31D320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C0D50-F532-B929-098D-D4BAE4DD5C99}"/>
              </a:ext>
            </a:extLst>
          </p:cNvPr>
          <p:cNvSpPr txBox="1"/>
          <p:nvPr/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McLane </a:t>
            </a:r>
            <a:r>
              <a:rPr lang="en-US" sz="5200" i="1">
                <a:latin typeface="+mj-lt"/>
                <a:ea typeface="+mj-ea"/>
                <a:cs typeface="+mj-cs"/>
              </a:rPr>
              <a:t>in situ</a:t>
            </a:r>
            <a:r>
              <a:rPr lang="en-US" sz="5200">
                <a:latin typeface="+mj-lt"/>
                <a:ea typeface="+mj-ea"/>
                <a:cs typeface="+mj-cs"/>
              </a:rPr>
              <a:t> pumps for particle collection</a:t>
            </a:r>
          </a:p>
        </p:txBody>
      </p:sp>
    </p:spTree>
    <p:extLst>
      <p:ext uri="{BB962C8B-B14F-4D97-AF65-F5344CB8AC3E}">
        <p14:creationId xmlns:p14="http://schemas.microsoft.com/office/powerpoint/2010/main" val="723664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1297</Words>
  <Application>Microsoft Office PowerPoint</Application>
  <PresentationFormat>Widescreen</PresentationFormat>
  <Paragraphs>176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Symbol</vt:lpstr>
      <vt:lpstr>Office Theme</vt:lpstr>
      <vt:lpstr>Temporal Variability in Organic Carbon Fixation and Fate in the CCZ</vt:lpstr>
      <vt:lpstr>Temporal Variability and (De)Coupling</vt:lpstr>
      <vt:lpstr>Response to Test Mining</vt:lpstr>
      <vt:lpstr>Temporal Variability in Organic Carbon Fixation and Fate in the CCZ</vt:lpstr>
      <vt:lpstr>Carbon Fixation and Fate</vt:lpstr>
      <vt:lpstr>Research Questions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Productivity</vt:lpstr>
      <vt:lpstr>Primary Productivity - Seasonality</vt:lpstr>
      <vt:lpstr>Export and Sinking Flux</vt:lpstr>
      <vt:lpstr>Primary Productivity - Interannual</vt:lpstr>
      <vt:lpstr>Export and Sinking Flux</vt:lpstr>
      <vt:lpstr>Sedimentary Carbon</vt:lpstr>
      <vt:lpstr>Sedimentary Carbon</vt:lpstr>
      <vt:lpstr>Sedimentary Carbon</vt:lpstr>
      <vt:lpstr>Faunal Response - Megafauna</vt:lpstr>
      <vt:lpstr>Faunal Response - Macrofauna</vt:lpstr>
      <vt:lpstr>Faunal Response - Foraminifera</vt:lpstr>
      <vt:lpstr>Faunal Response - Meiofauna</vt:lpstr>
      <vt:lpstr>Summary</vt:lpstr>
      <vt:lpstr>Acknowledgements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Temporal Variability in Organic Carbon Fixation and Fate in the CCZ</dc:title>
  <dc:creator>Clare Woulds</dc:creator>
  <cp:lastModifiedBy>Clare Woulds</cp:lastModifiedBy>
  <cp:revision>124</cp:revision>
  <cp:lastPrinted>2025-04-16T06:53:15Z</cp:lastPrinted>
  <dcterms:created xsi:type="dcterms:W3CDTF">2024-07-30T06:53:50Z</dcterms:created>
  <dcterms:modified xsi:type="dcterms:W3CDTF">2025-04-16T07:22:56Z</dcterms:modified>
</cp:coreProperties>
</file>