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42"/>
    <p:restoredTop sz="96327"/>
  </p:normalViewPr>
  <p:slideViewPr>
    <p:cSldViewPr snapToGrid="0">
      <p:cViewPr varScale="1">
        <p:scale>
          <a:sx n="112" d="100"/>
          <a:sy n="112" d="100"/>
        </p:scale>
        <p:origin x="22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keshari.c@roshn.sa" TargetMode="External"/><Relationship Id="rId2" Type="http://schemas.openxmlformats.org/officeDocument/2006/relationships/hyperlink" Target="mailto:keshariabhinavk1996@gmail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64B7-4456-2BAB-4B0B-A46E4618C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Unravelling artificial intelligence in resources planning and flood disaster mitigation</a:t>
            </a:r>
            <a:endParaRPr lang="en-US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12487-996F-92FE-FD67-69524F958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Robust Flood Prediction</a:t>
            </a:r>
          </a:p>
        </p:txBody>
      </p:sp>
    </p:spTree>
    <p:extLst>
      <p:ext uri="{BB962C8B-B14F-4D97-AF65-F5344CB8AC3E}">
        <p14:creationId xmlns:p14="http://schemas.microsoft.com/office/powerpoint/2010/main" val="408762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2DD4A6-DC96-421E-9E1C-7CD0D268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5E6BB74D-E85C-4CCB-90CE-024600640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52808592-600C-4349-9F27-EC36C0BA4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5E00D3B-1E29-4E11-BCD3-8E3A56F4B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C40ABB-1EFA-6270-D6EE-74C86E5C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XGBoost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3FA2289-19B7-8335-B72C-D1C93ACD78EC}"/>
              </a:ext>
            </a:extLst>
          </p:cNvPr>
          <p:cNvSpPr txBox="1">
            <a:spLocks/>
          </p:cNvSpPr>
          <p:nvPr/>
        </p:nvSpPr>
        <p:spPr>
          <a:xfrm>
            <a:off x="810001" y="5594110"/>
            <a:ext cx="10572000" cy="4349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b="1" dirty="0" err="1"/>
              <a:t>XGBoost</a:t>
            </a:r>
            <a:r>
              <a:rPr lang="en-IN" dirty="0"/>
              <a:t> enhances performance with </a:t>
            </a:r>
            <a:r>
              <a:rPr lang="en-IN" b="1" dirty="0"/>
              <a:t>boosting</a:t>
            </a:r>
            <a:r>
              <a:rPr lang="en-IN" dirty="0"/>
              <a:t>, improving precision in identifying high-risk flood zones.</a:t>
            </a:r>
            <a:endParaRPr lang="en-US" dirty="0"/>
          </a:p>
        </p:txBody>
      </p:sp>
      <p:pic>
        <p:nvPicPr>
          <p:cNvPr id="11" name="Content Placeholder 10" descr="A graph showing a flood&#10;&#10;Description automatically generated with medium confidence">
            <a:extLst>
              <a:ext uri="{FF2B5EF4-FFF2-40B4-BE49-F238E27FC236}">
                <a16:creationId xmlns:a16="http://schemas.microsoft.com/office/drawing/2014/main" id="{5AB97CF9-86B3-BD7D-1BF7-3F248AAB4C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458" y="862140"/>
            <a:ext cx="5376368" cy="315861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14" name="Content Placeholder 13" descr="A graph with text on it&#10;&#10;Description automatically generated">
            <a:extLst>
              <a:ext uri="{FF2B5EF4-FFF2-40B4-BE49-F238E27FC236}">
                <a16:creationId xmlns:a16="http://schemas.microsoft.com/office/drawing/2014/main" id="{CAF293E2-369A-207C-7F85-2E39C3C3B3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5551" y="862140"/>
            <a:ext cx="5376369" cy="315861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4834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A33B-82E8-C1BF-24BC-0ECC46AB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5A63F-AB38-2359-1BAA-96ABDC4E1D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/>
              <a:t>Abhinav Kaushal </a:t>
            </a:r>
            <a:r>
              <a:rPr lang="en-US" sz="2800" dirty="0" err="1"/>
              <a:t>Keshari</a:t>
            </a:r>
            <a:endParaRPr lang="en-US" sz="2800" dirty="0"/>
          </a:p>
          <a:p>
            <a:r>
              <a:rPr lang="en-US" dirty="0"/>
              <a:t>(</a:t>
            </a:r>
            <a:r>
              <a:rPr lang="en-US" dirty="0" err="1"/>
              <a:t>Roshn</a:t>
            </a:r>
            <a:r>
              <a:rPr lang="en-US" dirty="0"/>
              <a:t> Group)</a:t>
            </a:r>
          </a:p>
          <a:p>
            <a:r>
              <a:rPr lang="en-US" dirty="0">
                <a:hlinkClick r:id="rId2"/>
              </a:rPr>
              <a:t>keshariabhinavk1996@gmail.com</a:t>
            </a:r>
            <a:endParaRPr lang="en-US" dirty="0"/>
          </a:p>
          <a:p>
            <a:r>
              <a:rPr lang="en-US" dirty="0">
                <a:hlinkClick r:id="rId3"/>
              </a:rPr>
              <a:t>akeshari.c@roshn.sa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3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ADFF-FD20-5531-02B5-43CA4830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Flood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2E44C-BE45-500F-CCF2-C1D30B65D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5679069" cy="3632200"/>
          </a:xfrm>
        </p:spPr>
        <p:txBody>
          <a:bodyPr>
            <a:normAutofit/>
          </a:bodyPr>
          <a:lstStyle/>
          <a:p>
            <a:r>
              <a:rPr lang="en-IN" sz="1600" b="0" i="0" dirty="0">
                <a:effectLst/>
                <a:latin typeface="Inter"/>
              </a:rPr>
              <a:t>Flood prediction is a critical area of research due to its significant impact on human life, infrastructure, and the environment</a:t>
            </a:r>
          </a:p>
          <a:p>
            <a:r>
              <a:rPr lang="en-IN" sz="1600" b="0" i="0" dirty="0">
                <a:effectLst/>
                <a:latin typeface="Inter"/>
              </a:rPr>
              <a:t>Accurate flood prediction models can aid in disaster preparedness and risk management, reducing the adverse effects of floods.</a:t>
            </a:r>
            <a:endParaRPr lang="en-US" sz="1600" dirty="0"/>
          </a:p>
        </p:txBody>
      </p:sp>
      <p:pic>
        <p:nvPicPr>
          <p:cNvPr id="5" name="Picture 4" descr="A colorful circle with text&#10;&#10;Description automatically generated">
            <a:extLst>
              <a:ext uri="{FF2B5EF4-FFF2-40B4-BE49-F238E27FC236}">
                <a16:creationId xmlns:a16="http://schemas.microsoft.com/office/drawing/2014/main" id="{DAC4F372-20C0-479F-14FB-7949045FD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789" y="2413000"/>
            <a:ext cx="4971691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6708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777AB-E262-E645-9C46-16CFA7B2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Flood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90F8-E318-9663-396F-7781F223D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413000"/>
            <a:ext cx="3835583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/>
              <a:t>Refers to identifying, monitoring, and alerting authorities or individuals about the presence or likelihood of flooding in a particular area.</a:t>
            </a:r>
          </a:p>
          <a:p>
            <a:r>
              <a:rPr lang="en-US" sz="1600"/>
              <a:t>It involves using various technologies and methods to detect, predict, and mitigate the impacts of floods.</a:t>
            </a:r>
          </a:p>
        </p:txBody>
      </p:sp>
      <p:pic>
        <p:nvPicPr>
          <p:cNvPr id="6" name="Content Placeholder 5" descr="A diagram of a flood prediction&#10;&#10;Description automatically generated">
            <a:extLst>
              <a:ext uri="{FF2B5EF4-FFF2-40B4-BE49-F238E27FC236}">
                <a16:creationId xmlns:a16="http://schemas.microsoft.com/office/drawing/2014/main" id="{87BCD1AB-F3EF-8D09-6F0F-59C96C4EAE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6751" y="2413000"/>
            <a:ext cx="5567549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9162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B36C-6EDA-31E3-D5F7-727C36D7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E3D3E-435B-E68A-7B10-1A8E97707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dirty="0"/>
              <a:t>Accurate flood prediction requires integrating climate, land, and infrastructure factors to proactively manage risk.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dirty="0"/>
              <a:t>Predictive models must account for both natural and man-made factors to enable timely, location-specific flood risk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6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3415-A7C4-CC55-644D-D9C00496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In Play</a:t>
            </a:r>
          </a:p>
        </p:txBody>
      </p:sp>
      <p:pic>
        <p:nvPicPr>
          <p:cNvPr id="6" name="Content Placeholder 5" descr="A group of graphs showing different values&#10;&#10;Description automatically generated with medium confidence">
            <a:extLst>
              <a:ext uri="{FF2B5EF4-FFF2-40B4-BE49-F238E27FC236}">
                <a16:creationId xmlns:a16="http://schemas.microsoft.com/office/drawing/2014/main" id="{69EED9BB-C846-CC04-36F4-6B94BEEFB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6095" y="1255286"/>
            <a:ext cx="6251575" cy="420837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7C7FB-DACC-2903-A019-FA29A7E22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/>
              <a:t>Monsoon Intensity:</a:t>
            </a:r>
            <a:r>
              <a:rPr lang="en-IN" dirty="0"/>
              <a:t> Heavier or prolonged rainfall increases flood risk, especially when exceeding soil absorption and drainage capacity.</a:t>
            </a:r>
          </a:p>
          <a:p>
            <a:r>
              <a:rPr lang="en-IN" b="1" dirty="0"/>
              <a:t>Topography &amp; Drainage:</a:t>
            </a:r>
            <a:r>
              <a:rPr lang="en-IN" dirty="0"/>
              <a:t> Low-lying areas and poor natural drainage accelerate water accumulation, worsening flood impact.</a:t>
            </a:r>
          </a:p>
          <a:p>
            <a:r>
              <a:rPr lang="en-IN" b="1" dirty="0"/>
              <a:t>River Management:</a:t>
            </a:r>
            <a:r>
              <a:rPr lang="en-IN" dirty="0"/>
              <a:t> Lack of desilting, encroachments, and weak embankments reduce river flow efficiency, increasing overflow likelihood.</a:t>
            </a:r>
          </a:p>
          <a:p>
            <a:r>
              <a:rPr lang="en-IN" b="1" dirty="0"/>
              <a:t>Deforestation:</a:t>
            </a:r>
            <a:r>
              <a:rPr lang="en-IN" dirty="0"/>
              <a:t> Reduces land’s ability to absorb rainwater, leading to higher surface runoff and greater flood vulnerability.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1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03415-A7C4-CC55-644D-D9C00496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Factors In Play</a:t>
            </a:r>
          </a:p>
        </p:txBody>
      </p:sp>
      <p:pic>
        <p:nvPicPr>
          <p:cNvPr id="8" name="Content Placeholder 7" descr="A group of blue and white bars&#10;&#10;Description automatically generated with medium confidence">
            <a:extLst>
              <a:ext uri="{FF2B5EF4-FFF2-40B4-BE49-F238E27FC236}">
                <a16:creationId xmlns:a16="http://schemas.microsoft.com/office/drawing/2014/main" id="{D7CD1F18-1BBA-9480-56CC-3218B1DA0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961" y="1033976"/>
            <a:ext cx="6612856" cy="443061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7C7FB-DACC-2903-A019-FA29A7E22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749" y="2024743"/>
            <a:ext cx="3575737" cy="401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1300" b="1" dirty="0">
                <a:solidFill>
                  <a:schemeClr val="bg1"/>
                </a:solidFill>
              </a:rPr>
              <a:t>Urbanization: Rapid development increases impervious surfaces (concrete, asphalt), reducing natural absorption and leading to higher runoff and urban flooding.</a:t>
            </a:r>
          </a:p>
          <a:p>
            <a:r>
              <a:rPr lang="en-IN" sz="1300" b="1" dirty="0">
                <a:solidFill>
                  <a:schemeClr val="bg1"/>
                </a:solidFill>
              </a:rPr>
              <a:t>Climate Change: Intensifies extreme weather events, making rainfall patterns more erratic and increasing the frequency and severity of floods.</a:t>
            </a:r>
          </a:p>
          <a:p>
            <a:r>
              <a:rPr lang="en-IN" sz="1300" b="1" dirty="0">
                <a:solidFill>
                  <a:schemeClr val="bg1"/>
                </a:solidFill>
              </a:rPr>
              <a:t>Dam Quality &amp; Maintenance: Poorly maintained or aging dams pose structural risks and may fail to control water flow effectively during heavy rains.</a:t>
            </a:r>
          </a:p>
          <a:p>
            <a:r>
              <a:rPr lang="en-IN" sz="1300" b="1" dirty="0">
                <a:solidFill>
                  <a:schemeClr val="bg1"/>
                </a:solidFill>
              </a:rPr>
              <a:t>Siltation: Sediment </a:t>
            </a:r>
            <a:r>
              <a:rPr lang="en-IN" sz="1300" b="1" dirty="0" err="1">
                <a:solidFill>
                  <a:schemeClr val="bg1"/>
                </a:solidFill>
              </a:rPr>
              <a:t>buildup</a:t>
            </a:r>
            <a:r>
              <a:rPr lang="en-IN" sz="1300" b="1" dirty="0">
                <a:solidFill>
                  <a:schemeClr val="bg1"/>
                </a:solidFill>
              </a:rPr>
              <a:t> in rivers and reservoirs reduces water-carrying capacity, increasing chances of overflow and flooding.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2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448DC-74AC-8DFD-C0F5-3FB481A9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IN" sz="2800" dirty="0"/>
              <a:t>Feature Correlation in Flood Prediction Models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graph with red squares and blue text&#10;&#10;Description automatically generated with medium confidence">
            <a:extLst>
              <a:ext uri="{FF2B5EF4-FFF2-40B4-BE49-F238E27FC236}">
                <a16:creationId xmlns:a16="http://schemas.microsoft.com/office/drawing/2014/main" id="{811EA6DF-186B-6B56-C8F4-155C32182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570" y="457201"/>
            <a:ext cx="6345638" cy="558416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581E8-1D0F-0AD3-A8CC-04197BAFD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749" y="2024743"/>
            <a:ext cx="3575737" cy="163285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Feature correlation reveals how different environmental, climatic, and human-induced factors interact to influence flood risk.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Strong correlations help prioritize key predictors, improve model accuracy, and support more informed mitigation strategies.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AAC63E-EE30-1416-580B-F8787679E6D7}"/>
              </a:ext>
            </a:extLst>
          </p:cNvPr>
          <p:cNvSpPr txBox="1">
            <a:spLocks/>
          </p:cNvSpPr>
          <p:nvPr/>
        </p:nvSpPr>
        <p:spPr>
          <a:xfrm>
            <a:off x="8164748" y="4383109"/>
            <a:ext cx="3575737" cy="212351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900" b="1" dirty="0">
                <a:solidFill>
                  <a:schemeClr val="bg1"/>
                </a:solidFill>
              </a:rPr>
              <a:t>Topography &amp; Drainage: Steeper slopes may reduce flood duration but increase flash flood risk; poor drainage in flat terrains correlates with waterlogging.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900" b="1" dirty="0">
                <a:solidFill>
                  <a:schemeClr val="bg1"/>
                </a:solidFill>
              </a:rPr>
              <a:t>River Management: Strong inverse correlation—better-managed rivers lower flood occurrences by controlling water flow and overflow zones.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900" b="1" dirty="0">
                <a:solidFill>
                  <a:schemeClr val="bg1"/>
                </a:solidFill>
              </a:rPr>
              <a:t>Deforestation: Positively correlated with surface runoff and soil erosion, increasing flood risk in previously forested areas.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900" b="1" dirty="0">
                <a:solidFill>
                  <a:schemeClr val="bg1"/>
                </a:solidFill>
              </a:rPr>
              <a:t>Urbanization: Strong correlation with localized flooding due to impermeable surfaces and reduced natural drainage.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F82536-8A0D-AE37-254E-999275A0B067}"/>
              </a:ext>
            </a:extLst>
          </p:cNvPr>
          <p:cNvSpPr txBox="1">
            <a:spLocks/>
          </p:cNvSpPr>
          <p:nvPr/>
        </p:nvSpPr>
        <p:spPr>
          <a:xfrm>
            <a:off x="8357051" y="3892454"/>
            <a:ext cx="3575737" cy="49065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2100" b="1" dirty="0"/>
              <a:t>Key Feature Insights</a:t>
            </a:r>
          </a:p>
        </p:txBody>
      </p:sp>
    </p:spTree>
    <p:extLst>
      <p:ext uri="{BB962C8B-B14F-4D97-AF65-F5344CB8AC3E}">
        <p14:creationId xmlns:p14="http://schemas.microsoft.com/office/powerpoint/2010/main" val="203683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B36C-6EDA-31E3-D5F7-727C36D7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E3D3E-435B-E68A-7B10-1A8E97707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dirty="0"/>
              <a:t>We use </a:t>
            </a:r>
            <a:r>
              <a:rPr lang="en-IN" b="1" dirty="0"/>
              <a:t>Random Forest</a:t>
            </a:r>
            <a:r>
              <a:rPr lang="en-IN" dirty="0"/>
              <a:t> and </a:t>
            </a:r>
            <a:r>
              <a:rPr lang="en-IN" b="1" dirty="0" err="1"/>
              <a:t>XGBoost</a:t>
            </a:r>
            <a:r>
              <a:rPr lang="en-IN" b="1" dirty="0"/>
              <a:t> Regressor</a:t>
            </a:r>
            <a:r>
              <a:rPr lang="en-IN" dirty="0"/>
              <a:t> due to their ability to handle </a:t>
            </a:r>
            <a:r>
              <a:rPr lang="en-IN" b="1" dirty="0"/>
              <a:t>non-linear relationships</a:t>
            </a:r>
            <a:r>
              <a:rPr lang="en-IN" dirty="0"/>
              <a:t>, </a:t>
            </a:r>
            <a:r>
              <a:rPr lang="en-IN" b="1" dirty="0"/>
              <a:t>complex feature interactions</a:t>
            </a:r>
            <a:r>
              <a:rPr lang="en-IN" dirty="0"/>
              <a:t>, and </a:t>
            </a:r>
            <a:r>
              <a:rPr lang="en-IN" b="1" dirty="0"/>
              <a:t>missing data</a:t>
            </a:r>
            <a:r>
              <a:rPr lang="en-IN" dirty="0"/>
              <a:t> effectively.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9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2DD4A6-DC96-421E-9E1C-7CD0D268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E6BB74D-E85C-4CCB-90CE-024600640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52808592-600C-4349-9F27-EC36C0BA4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5E00D3B-1E29-4E11-BCD3-8E3A56F4B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C40ABB-1EFA-6270-D6EE-74C86E5C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Random Forest</a:t>
            </a:r>
          </a:p>
        </p:txBody>
      </p:sp>
      <p:pic>
        <p:nvPicPr>
          <p:cNvPr id="6" name="Content Placeholder 5" descr="A graph showing a flood&#10;&#10;Description automatically generated with medium confidence">
            <a:extLst>
              <a:ext uri="{FF2B5EF4-FFF2-40B4-BE49-F238E27FC236}">
                <a16:creationId xmlns:a16="http://schemas.microsoft.com/office/drawing/2014/main" id="{642F9210-823D-2C86-4F27-7922EB0728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458" y="862140"/>
            <a:ext cx="5376368" cy="315861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8" name="Content Placeholder 7" descr="A graph showing a number of columns&#10;&#10;Description automatically generated with medium confidence">
            <a:extLst>
              <a:ext uri="{FF2B5EF4-FFF2-40B4-BE49-F238E27FC236}">
                <a16:creationId xmlns:a16="http://schemas.microsoft.com/office/drawing/2014/main" id="{A785732A-CAD2-D995-1DE2-049C00DA8C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5551" y="862140"/>
            <a:ext cx="5376369" cy="315861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3FA2289-19B7-8335-B72C-D1C93ACD78EC}"/>
              </a:ext>
            </a:extLst>
          </p:cNvPr>
          <p:cNvSpPr txBox="1">
            <a:spLocks/>
          </p:cNvSpPr>
          <p:nvPr/>
        </p:nvSpPr>
        <p:spPr>
          <a:xfrm>
            <a:off x="810001" y="5691547"/>
            <a:ext cx="10561418" cy="43395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b="1" dirty="0"/>
              <a:t>Random Forest</a:t>
            </a:r>
            <a:r>
              <a:rPr lang="en-IN" dirty="0"/>
              <a:t> offers strong baseline accuracy and robustness.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9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88</TotalTime>
  <Words>512</Words>
  <Application>Microsoft Macintosh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Inter</vt:lpstr>
      <vt:lpstr>Wingdings 2</vt:lpstr>
      <vt:lpstr>Quotable</vt:lpstr>
      <vt:lpstr> Unravelling artificial intelligence in resources planning and flood disaster mitigation</vt:lpstr>
      <vt:lpstr>Flood Impact</vt:lpstr>
      <vt:lpstr>Flood Prediction</vt:lpstr>
      <vt:lpstr>Flood Variables</vt:lpstr>
      <vt:lpstr>Factors In Play</vt:lpstr>
      <vt:lpstr>Factors In Play</vt:lpstr>
      <vt:lpstr>Feature Correlation in Flood Prediction Models</vt:lpstr>
      <vt:lpstr>Modeling</vt:lpstr>
      <vt:lpstr>Random Forest</vt:lpstr>
      <vt:lpstr>XGBoost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Unravelling artificial intelligence in resources planning and flood disaster mitigation</dc:title>
  <dc:creator>Abhinav keshari</dc:creator>
  <cp:lastModifiedBy>Abhinav keshari</cp:lastModifiedBy>
  <cp:revision>3</cp:revision>
  <dcterms:created xsi:type="dcterms:W3CDTF">2025-04-25T09:30:40Z</dcterms:created>
  <dcterms:modified xsi:type="dcterms:W3CDTF">2025-04-30T22:14:42Z</dcterms:modified>
</cp:coreProperties>
</file>