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9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50" r:id="rId14"/>
    <p:sldId id="351" r:id="rId15"/>
    <p:sldId id="352" r:id="rId16"/>
    <p:sldId id="358" r:id="rId17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mbria Math" panose="02040503050406030204" pitchFamily="18" charset="0"/>
      <p:regular r:id="rId19"/>
    </p:embeddedFont>
    <p:embeddedFont>
      <p:font typeface="Real Text Pro Book" panose="020B0503050000020004" pitchFamily="34" charset="0"/>
      <p:regular r:id="rId20"/>
      <p:italic r:id="rId21"/>
    </p:embeddedFont>
    <p:embeddedFont>
      <p:font typeface="Wingdings 2" panose="05020102010507070707" pitchFamily="18" charset="2"/>
      <p:regular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kel, Christoph" initials="BoC" lastIdx="6" clrIdx="0">
    <p:extLst>
      <p:ext uri="{19B8F6BF-5375-455C-9EA6-DF929625EA0E}">
        <p15:presenceInfo xmlns:p15="http://schemas.microsoft.com/office/powerpoint/2012/main" userId="Borkel, Christop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CF36565-9079-499C-B6D5-539EBE175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8" y="-46447"/>
            <a:ext cx="12358688" cy="69508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ADBB4-A64A-4C9D-9851-7A8AA0691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076" y="3625849"/>
            <a:ext cx="7023100" cy="1296000"/>
          </a:xfrm>
        </p:spPr>
        <p:txBody>
          <a:bodyPr anchor="b"/>
          <a:lstStyle>
            <a:lvl1pPr algn="l">
              <a:lnSpc>
                <a:spcPts val="4500"/>
              </a:lnSpc>
              <a:defRPr sz="4500" baseline="0">
                <a:latin typeface="Arial Black" panose="020B0A04020102020204" pitchFamily="34" charset="0"/>
                <a:ea typeface="Arial Black" panose="020B0A040201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378416-56B8-4950-A12D-32086AAB0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7776" y="5004398"/>
            <a:ext cx="7023100" cy="540000"/>
          </a:xfr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800" b="0" baseline="0"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35FF95-6826-4C29-BD72-4639994A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62" t="16400" r="8212" b="18182"/>
          <a:stretch/>
        </p:blipFill>
        <p:spPr>
          <a:xfrm>
            <a:off x="7925071" y="976086"/>
            <a:ext cx="3530330" cy="14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5238750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9E24CD-7CF3-413A-A75C-DFF18A2A7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4475" y="2097088"/>
            <a:ext cx="5233988" cy="405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0451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Bild größ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9E24CD-7CF3-413A-A75C-DFF18A2A7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4474" y="0"/>
            <a:ext cx="5597525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524510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5238750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54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9E24CD-7CF3-413A-A75C-DFF18A2A7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2F6E19E-FAC5-473F-8F91-671D20AC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02667" cy="560985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8C19D91-B1A5-47F1-B9BB-E7525DF6B4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5E3E30-BB50-4A65-9797-24345A405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2667" cy="56098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524510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5238750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04DBC40-2CCD-4C72-B1D6-F94541310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92" y="0"/>
            <a:ext cx="2089408" cy="14813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B339C9C-02D6-4D3A-B893-1FC1D6250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062" t="16400" r="8212" b="18182"/>
          <a:stretch/>
        </p:blipFill>
        <p:spPr>
          <a:xfrm>
            <a:off x="10495080" y="326865"/>
            <a:ext cx="1477870" cy="6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5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Infokas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51D7CD0-160D-44C9-81C2-108961E87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31" y="1627193"/>
            <a:ext cx="4366269" cy="52303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7920038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6129338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FA35BFC-1049-4A14-BA25-A8B01A0565B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267825" y="2977200"/>
            <a:ext cx="2565400" cy="3276000"/>
          </a:xfrm>
        </p:spPr>
        <p:txBody>
          <a:bodyPr/>
          <a:lstStyle>
            <a:lvl1pPr>
              <a:lnSpc>
                <a:spcPts val="1800"/>
              </a:lnSpc>
              <a:defRPr lang="de-DE" sz="130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0933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Infokas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7920038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6129338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34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vorhebu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-2851150" y="2079625"/>
            <a:ext cx="13547725" cy="13595877"/>
          </a:xfrm>
          <a:custGeom>
            <a:avLst/>
            <a:gdLst>
              <a:gd name="T0" fmla="*/ 0 w 1688"/>
              <a:gd name="T1" fmla="*/ 619 h 1694"/>
              <a:gd name="T2" fmla="*/ 619 w 1688"/>
              <a:gd name="T3" fmla="*/ 0 h 1694"/>
              <a:gd name="T4" fmla="*/ 1463 w 1688"/>
              <a:gd name="T5" fmla="*/ 225 h 1694"/>
              <a:gd name="T6" fmla="*/ 1688 w 1688"/>
              <a:gd name="T7" fmla="*/ 1072 h 1694"/>
              <a:gd name="T8" fmla="*/ 1071 w 1688"/>
              <a:gd name="T9" fmla="*/ 1694 h 1694"/>
              <a:gd name="T10" fmla="*/ 227 w 1688"/>
              <a:gd name="T11" fmla="*/ 1466 h 1694"/>
              <a:gd name="T12" fmla="*/ 0 w 1688"/>
              <a:gd name="T13" fmla="*/ 619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8" h="1694">
                <a:moveTo>
                  <a:pt x="0" y="619"/>
                </a:moveTo>
                <a:lnTo>
                  <a:pt x="619" y="0"/>
                </a:lnTo>
                <a:lnTo>
                  <a:pt x="1463" y="225"/>
                </a:lnTo>
                <a:lnTo>
                  <a:pt x="1688" y="1072"/>
                </a:lnTo>
                <a:lnTo>
                  <a:pt x="1071" y="1694"/>
                </a:lnTo>
                <a:lnTo>
                  <a:pt x="227" y="1466"/>
                </a:lnTo>
                <a:lnTo>
                  <a:pt x="0" y="6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3429000"/>
            <a:ext cx="6129338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06DCDEE-1ED8-44E9-AB50-2E7ACDB46DE2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420E1FB-2BC9-4ADA-8B93-851FC2B83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66BD548-DB6A-40A6-BAA7-C52AF565B5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875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vorhebu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-5419974" y="-3368939"/>
            <a:ext cx="13547725" cy="13595877"/>
          </a:xfrm>
          <a:custGeom>
            <a:avLst/>
            <a:gdLst>
              <a:gd name="T0" fmla="*/ 0 w 1688"/>
              <a:gd name="T1" fmla="*/ 619 h 1694"/>
              <a:gd name="T2" fmla="*/ 619 w 1688"/>
              <a:gd name="T3" fmla="*/ 0 h 1694"/>
              <a:gd name="T4" fmla="*/ 1463 w 1688"/>
              <a:gd name="T5" fmla="*/ 225 h 1694"/>
              <a:gd name="T6" fmla="*/ 1688 w 1688"/>
              <a:gd name="T7" fmla="*/ 1072 h 1694"/>
              <a:gd name="T8" fmla="*/ 1071 w 1688"/>
              <a:gd name="T9" fmla="*/ 1694 h 1694"/>
              <a:gd name="T10" fmla="*/ 227 w 1688"/>
              <a:gd name="T11" fmla="*/ 1466 h 1694"/>
              <a:gd name="T12" fmla="*/ 0 w 1688"/>
              <a:gd name="T13" fmla="*/ 619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8" h="1694">
                <a:moveTo>
                  <a:pt x="0" y="619"/>
                </a:moveTo>
                <a:lnTo>
                  <a:pt x="619" y="0"/>
                </a:lnTo>
                <a:lnTo>
                  <a:pt x="1463" y="225"/>
                </a:lnTo>
                <a:lnTo>
                  <a:pt x="1688" y="1072"/>
                </a:lnTo>
                <a:lnTo>
                  <a:pt x="1071" y="1694"/>
                </a:lnTo>
                <a:lnTo>
                  <a:pt x="227" y="1466"/>
                </a:lnTo>
                <a:lnTo>
                  <a:pt x="0" y="6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3429000"/>
            <a:ext cx="6129338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3B5CB33-B832-4806-9E9F-544EC315CE4F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2EA8771-D5C9-419C-8D5A-438284D7C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8B5EA67-3237-4953-8A55-9A64BD968D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71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vorhebun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-445272" y="1142811"/>
            <a:ext cx="15093763" cy="15147410"/>
          </a:xfrm>
          <a:custGeom>
            <a:avLst/>
            <a:gdLst>
              <a:gd name="T0" fmla="*/ 0 w 1688"/>
              <a:gd name="T1" fmla="*/ 619 h 1694"/>
              <a:gd name="T2" fmla="*/ 619 w 1688"/>
              <a:gd name="T3" fmla="*/ 0 h 1694"/>
              <a:gd name="T4" fmla="*/ 1463 w 1688"/>
              <a:gd name="T5" fmla="*/ 225 h 1694"/>
              <a:gd name="T6" fmla="*/ 1688 w 1688"/>
              <a:gd name="T7" fmla="*/ 1072 h 1694"/>
              <a:gd name="T8" fmla="*/ 1071 w 1688"/>
              <a:gd name="T9" fmla="*/ 1694 h 1694"/>
              <a:gd name="T10" fmla="*/ 227 w 1688"/>
              <a:gd name="T11" fmla="*/ 1466 h 1694"/>
              <a:gd name="T12" fmla="*/ 0 w 1688"/>
              <a:gd name="T13" fmla="*/ 619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8" h="1694">
                <a:moveTo>
                  <a:pt x="0" y="619"/>
                </a:moveTo>
                <a:lnTo>
                  <a:pt x="619" y="0"/>
                </a:lnTo>
                <a:lnTo>
                  <a:pt x="1463" y="225"/>
                </a:lnTo>
                <a:lnTo>
                  <a:pt x="1688" y="1072"/>
                </a:lnTo>
                <a:lnTo>
                  <a:pt x="1071" y="1694"/>
                </a:lnTo>
                <a:lnTo>
                  <a:pt x="227" y="1466"/>
                </a:lnTo>
                <a:lnTo>
                  <a:pt x="0" y="6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712" y="3415085"/>
            <a:ext cx="6129338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6F19B84-319E-4586-A94A-47FFC973F1DB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BC0CED6-FF15-4C97-B5F6-61F159711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B702109-B1B0-4CAF-A8B2-21F7131496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30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3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CC699D4-AA98-48F2-8A3B-3BBA796BD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9826" y="-484659"/>
            <a:ext cx="5853447" cy="5075993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A7FCCB8D-65EB-483C-AE89-55A694D544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69826" y="4679521"/>
            <a:ext cx="5853447" cy="5075993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4AE01445-1BCF-4860-A741-0B8ACB9180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12126" y="2097431"/>
            <a:ext cx="5853447" cy="5075993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6135688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1666875"/>
            <a:ext cx="3565525" cy="44684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16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2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5A77468C-3465-4476-9DF9-77B692DB85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346" y="0"/>
            <a:ext cx="8416097" cy="7298272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4BFC1D7B-4596-4DD3-A95E-FC94D9E555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43648" y="3678054"/>
            <a:ext cx="8416097" cy="7298272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6135688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1666875"/>
            <a:ext cx="4456113" cy="446845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C730DE-9521-4313-98C3-285767D3BD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06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049FDCB-F0A6-4B15-9C40-6A2650C0F8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D406072-1052-4451-A920-7D0F87FA0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629"/>
            <a:ext cx="6647701" cy="29169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ADBB4-A64A-4C9D-9851-7A8AA0691A6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35076" y="5168899"/>
            <a:ext cx="4468812" cy="936000"/>
          </a:xfrm>
        </p:spPr>
        <p:txBody>
          <a:bodyPr anchor="b"/>
          <a:lstStyle>
            <a:lvl1pPr algn="l">
              <a:lnSpc>
                <a:spcPts val="3750"/>
              </a:lnSpc>
              <a:defRPr sz="3200" baseline="0">
                <a:latin typeface="Arial Black" panose="020B0A04020102020204" pitchFamily="34" charset="0"/>
                <a:ea typeface="Arial Black" panose="020B0A040201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378416-56B8-4950-A12D-32086AAB09C6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247776" y="6147398"/>
            <a:ext cx="4468812" cy="540000"/>
          </a:xfr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 b="0" baseline="0"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753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+ 8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7">
            <a:extLst>
              <a:ext uri="{FF2B5EF4-FFF2-40B4-BE49-F238E27FC236}">
                <a16:creationId xmlns:a16="http://schemas.microsoft.com/office/drawing/2014/main" id="{4CBC226A-2CBE-4B5C-AA8B-C7868AEF55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40360" y="-303176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941DDC80-BBF2-4038-A4C2-B7B0641264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96685" y="2215834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3E74270D-7316-46CD-B5B4-D3253D38A9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6728" y="956329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5678438D-9D85-4376-94F2-E90808704F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6685" y="-303176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F32685AA-3708-44FB-A178-DC33299E49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6685" y="4734424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4DD3F312-4FCE-4976-92C3-6373DC600F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6728" y="3474919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>
            <a:lvl1pPr>
              <a:defRPr lang="de-DE" dirty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7D3AB11E-A8A2-47AE-8503-2BC95F0447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40360" y="2215834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7">
            <a:extLst>
              <a:ext uri="{FF2B5EF4-FFF2-40B4-BE49-F238E27FC236}">
                <a16:creationId xmlns:a16="http://schemas.microsoft.com/office/drawing/2014/main" id="{8D1AF96D-B820-41B1-8CC0-26DFEA0A34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40360" y="4734424"/>
            <a:ext cx="2839544" cy="2462396"/>
          </a:xfrm>
          <a:prstGeom prst="hexagon">
            <a:avLst>
              <a:gd name="adj" fmla="val 28810"/>
              <a:gd name="vf" fmla="val 115470"/>
            </a:avLst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3060000" cy="79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4" y="1666875"/>
            <a:ext cx="3060000" cy="446845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BFF5C-9004-483A-A0A2-091517E65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09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77878C2-C60D-4A88-8381-C660D942C03D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A69AF55-3A62-439F-BDD6-9FC847AA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A3E0CF4-5001-4BED-A6A6-775FD63280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921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CBFE5B6-8036-4011-AFBE-611EB3FC9A22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21AD1E2-BBA6-4A4B-A8E6-F7E5759E2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C6E6BDB-BF6B-4D11-8927-D8964EB99D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272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29F1572-5EF5-4FF2-98F2-975DBD00867B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A54E2A2-9D77-43A6-A46F-6A526F77F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E13879-577C-4D7F-B9B1-73289F347E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589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F043CDC-1A0B-4F2E-A79C-373E4E3F2D5F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56CD894-6704-4D94-AEC2-2E62BB2D7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71BA086-171F-4F2C-B236-3C3F693806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57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BE1A636-4ECB-4D95-AFE6-A7830077403D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C3693D5-2E6C-4148-92D0-E4AAB3076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500098D-98E9-4D32-9706-C3A2746773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19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FB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43CC73F-25DF-4904-8E3D-694301D878D8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4FDA5FC-1D06-4BF7-B757-4420C33A9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726B30C-3C35-471E-9837-4A1452A8A4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283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F39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ABE2EC1-C9C7-4199-8C0F-B535D2F1FB5A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786EC06-76DB-4321-A4E2-0C1F7C223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3411589-2B0E-4B53-8E1C-5FFB75E821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137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A2AB5E6-3BE8-4212-BB8E-2A423D60E582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24D39C4-B82B-454C-9F9E-5F5C9B3B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F9338E0-3454-4FEC-B973-6F3EBBA596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003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C64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D770C53-D3E8-4F70-9F48-990D14EB667A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8FC867D-9A03-496A-8BB5-167725A49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0E95B9B-696E-4E55-BE64-EA0A6A2323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77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baseline="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1FD11D-8EF1-4DD1-A6E4-666E9071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1537" y="6424450"/>
            <a:ext cx="9687013" cy="144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    |     03. Mai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DBAADE-DC77-4B10-B162-3A566B606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92" y="0"/>
            <a:ext cx="2089408" cy="14813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8A21FEC-5382-4973-823F-2AB615508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62" t="16400" r="8212" b="18182"/>
          <a:stretch/>
        </p:blipFill>
        <p:spPr>
          <a:xfrm>
            <a:off x="10495080" y="326865"/>
            <a:ext cx="1477870" cy="6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2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AE0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6315840-29A9-4BB3-9276-64F4CCF44BDE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097AC78-D446-4C87-B8FB-F0C06BFBB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3333CD8-F182-4FA3-BD37-FB7B36C7F1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31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5D4EE65-4414-4B2F-9A24-DBB999581DAE}"/>
              </a:ext>
            </a:extLst>
          </p:cNvPr>
          <p:cNvSpPr/>
          <p:nvPr userDrawn="1"/>
        </p:nvSpPr>
        <p:spPr>
          <a:xfrm>
            <a:off x="0" y="0"/>
            <a:ext cx="12192000" cy="6857143"/>
          </a:xfrm>
          <a:prstGeom prst="rect">
            <a:avLst/>
          </a:prstGeom>
          <a:solidFill>
            <a:srgbClr val="9F0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1079500"/>
            <a:ext cx="7913688" cy="1080000"/>
          </a:xfrm>
        </p:spPr>
        <p:txBody>
          <a:bodyPr anchor="t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lnSpc>
                <a:spcPts val="900"/>
              </a:lnSpc>
            </a:pPr>
            <a:r>
              <a:rPr lang="de-DE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EE6B0FF-C8EA-4E36-AE32-678C14A0BD01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3B2E727-5F28-49B7-A643-789536904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BBF33B3-79CD-4EAF-8B71-538BA80186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829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458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821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078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571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468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BCD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9966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398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926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39C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395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16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C64E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7503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AE0B0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7505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9F00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6" y="1054100"/>
            <a:ext cx="6135688" cy="972000"/>
          </a:xfrm>
        </p:spPr>
        <p:txBody>
          <a:bodyPr anchor="b" anchorCtr="0"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320924"/>
            <a:ext cx="6129338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6036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66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553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535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1219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026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BCD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191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398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08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411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39C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tx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503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C64E0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646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AE0B0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7728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ap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 userDrawn="1"/>
        </p:nvSpPr>
        <p:spPr bwMode="auto">
          <a:xfrm>
            <a:off x="1" y="0"/>
            <a:ext cx="8484920" cy="5865395"/>
          </a:xfrm>
          <a:custGeom>
            <a:avLst/>
            <a:gdLst>
              <a:gd name="T0" fmla="*/ 0 w 6245"/>
              <a:gd name="T1" fmla="*/ 0 h 4317"/>
              <a:gd name="T2" fmla="*/ 0 w 6245"/>
              <a:gd name="T3" fmla="*/ 3404 h 4317"/>
              <a:gd name="T4" fmla="*/ 3405 w 6245"/>
              <a:gd name="T5" fmla="*/ 4317 h 4317"/>
              <a:gd name="T6" fmla="*/ 6245 w 6245"/>
              <a:gd name="T7" fmla="*/ 1477 h 4317"/>
              <a:gd name="T8" fmla="*/ 5848 w 6245"/>
              <a:gd name="T9" fmla="*/ 0 h 4317"/>
              <a:gd name="T10" fmla="*/ 0 w 6245"/>
              <a:gd name="T11" fmla="*/ 0 h 4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45" h="4317">
                <a:moveTo>
                  <a:pt x="0" y="0"/>
                </a:moveTo>
                <a:lnTo>
                  <a:pt x="0" y="3404"/>
                </a:lnTo>
                <a:lnTo>
                  <a:pt x="3405" y="4317"/>
                </a:lnTo>
                <a:lnTo>
                  <a:pt x="6245" y="1477"/>
                </a:lnTo>
                <a:lnTo>
                  <a:pt x="5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9F00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952500"/>
            <a:ext cx="6135688" cy="1080000"/>
          </a:xfrm>
        </p:spPr>
        <p:txBody>
          <a:bodyPr/>
          <a:lstStyle>
            <a:lvl1pPr>
              <a:lnSpc>
                <a:spcPts val="3700"/>
              </a:lnSpc>
              <a:defRPr lang="de-DE" sz="3200" b="0" kern="12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69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01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6" y="2079625"/>
            <a:ext cx="7245593" cy="4058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10A7E7F-439F-4D30-961D-B5DA4FB08FF3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787310D-6BBA-4D5F-8A45-87EEE6CBE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9863F03-2D5B-4595-96F5-C14517FF6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36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+ Videov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E0F0313-DB6E-4859-9FEF-F672F076073C}"/>
              </a:ext>
            </a:extLst>
          </p:cNvPr>
          <p:cNvGrpSpPr/>
          <p:nvPr userDrawn="1"/>
        </p:nvGrpSpPr>
        <p:grpSpPr>
          <a:xfrm>
            <a:off x="10027382" y="1315"/>
            <a:ext cx="2197221" cy="1575238"/>
            <a:chOff x="10027382" y="1315"/>
            <a:chExt cx="2197221" cy="15752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0196DCD-2440-44E0-A9AF-787FA6AC2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382" y="1315"/>
              <a:ext cx="2197221" cy="157523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4078267-9ECF-4CDC-A6B4-F5CC301764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71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3FED5-07AA-4D3A-B43C-DA7FFAF8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DF222-CF1A-41CF-87D9-D499762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5" y="2016125"/>
            <a:ext cx="5238750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B0DD8-0E14-4E39-9AFE-5E3D4E47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0BEA49A-2367-48C6-995D-4CF37765EE2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908BCD3-A219-40B5-8F1A-6798432D7B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94475" y="2016125"/>
            <a:ext cx="5238750" cy="4121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90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90C1E-EC3F-42E2-895B-391C8C6C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698500"/>
            <a:ext cx="7913688" cy="79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CE86F1-D5DB-4293-8A62-B7A1FF1B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2016125"/>
            <a:ext cx="7913688" cy="4121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81E5A1-B0B8-453C-B83F-2E16CA20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7776" y="6426000"/>
            <a:ext cx="784224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900"/>
              </a:lnSpc>
            </a:pPr>
            <a:r>
              <a:rPr lang="de-DE" dirty="0"/>
              <a:t> Seite </a:t>
            </a:r>
            <a:fld id="{E0BEA49A-2367-48C6-995D-4CF37765EE26}" type="slidenum">
              <a:rPr lang="de-DE" smtClean="0"/>
              <a:pPr>
                <a:lnSpc>
                  <a:spcPts val="900"/>
                </a:lnSpc>
              </a:pPr>
              <a:t>‹Nr.›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5E1296-F733-4CD8-AAD4-F4353161D3A1}"/>
              </a:ext>
            </a:extLst>
          </p:cNvPr>
          <p:cNvGrpSpPr/>
          <p:nvPr userDrawn="1"/>
        </p:nvGrpSpPr>
        <p:grpSpPr>
          <a:xfrm>
            <a:off x="10102592" y="0"/>
            <a:ext cx="2089408" cy="1481331"/>
            <a:chOff x="10102592" y="0"/>
            <a:chExt cx="2089408" cy="148133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A9ECAA5-5743-4B6E-A1AB-883C5A089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592" y="0"/>
              <a:ext cx="2089408" cy="148133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1754000-9C35-4790-8B69-1397A004E8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rcRect l="11062" t="16400" r="8212" b="18182"/>
            <a:stretch/>
          </p:blipFill>
          <p:spPr>
            <a:xfrm>
              <a:off x="10495080" y="326865"/>
              <a:ext cx="1477870" cy="604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37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</p:sldLayoutIdLst>
  <p:hf hdr="0" ftr="0" dt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700" b="0" kern="1200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700"/>
        </a:lnSpc>
        <a:spcBef>
          <a:spcPts val="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700"/>
        </a:lnSpc>
        <a:spcBef>
          <a:spcPts val="2700"/>
        </a:spcBef>
        <a:buFont typeface="Arial" panose="020B0604020202020204" pitchFamily="34" charset="0"/>
        <a:buNone/>
        <a:defRPr sz="18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226800" indent="-226800" algn="l" defTabSz="914400" rtl="0" eaLnBrk="1" latinLnBrk="0" hangingPunct="1">
        <a:lnSpc>
          <a:spcPts val="2700"/>
        </a:lnSpc>
        <a:spcBef>
          <a:spcPts val="850"/>
        </a:spcBef>
        <a:buFont typeface="Wingdings 2" panose="05020102010507070707" pitchFamily="18" charset="2"/>
        <a:buChar char="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26800" indent="-226800" algn="l" defTabSz="914400" rtl="0" eaLnBrk="1" latinLnBrk="0" hangingPunct="1">
        <a:lnSpc>
          <a:spcPts val="2700"/>
        </a:lnSpc>
        <a:spcBef>
          <a:spcPts val="850"/>
        </a:spcBef>
        <a:buFont typeface="+mj-lt"/>
        <a:buAutoNum type="arabicPeriod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None/>
        <a:defRPr sz="13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086">
          <p15:clr>
            <a:srgbClr val="F26B43"/>
          </p15:clr>
        </p15:guide>
        <p15:guide id="3" pos="225">
          <p15:clr>
            <a:srgbClr val="F26B43"/>
          </p15:clr>
        </p15:guide>
        <p15:guide id="4" pos="719">
          <p15:clr>
            <a:srgbClr val="F26B43"/>
          </p15:clr>
        </p15:guide>
        <p15:guide id="5" pos="786">
          <p15:clr>
            <a:srgbClr val="F26B43"/>
          </p15:clr>
        </p15:guide>
        <p15:guide id="6" pos="1280">
          <p15:clr>
            <a:srgbClr val="F26B43"/>
          </p15:clr>
        </p15:guide>
        <p15:guide id="7" pos="1349">
          <p15:clr>
            <a:srgbClr val="F26B43"/>
          </p15:clr>
        </p15:guide>
        <p15:guide id="8" pos="1842">
          <p15:clr>
            <a:srgbClr val="F26B43"/>
          </p15:clr>
        </p15:guide>
        <p15:guide id="9" pos="1910">
          <p15:clr>
            <a:srgbClr val="F26B43"/>
          </p15:clr>
        </p15:guide>
        <p15:guide id="10" pos="2403">
          <p15:clr>
            <a:srgbClr val="F26B43"/>
          </p15:clr>
        </p15:guide>
        <p15:guide id="11" pos="2471">
          <p15:clr>
            <a:srgbClr val="F26B43"/>
          </p15:clr>
        </p15:guide>
        <p15:guide id="12" pos="2964">
          <p15:clr>
            <a:srgbClr val="F26B43"/>
          </p15:clr>
        </p15:guide>
        <p15:guide id="13" pos="3032">
          <p15:clr>
            <a:srgbClr val="F26B43"/>
          </p15:clr>
        </p15:guide>
        <p15:guide id="14" pos="3525">
          <p15:clr>
            <a:srgbClr val="F26B43"/>
          </p15:clr>
        </p15:guide>
        <p15:guide id="15" pos="3593">
          <p15:clr>
            <a:srgbClr val="F26B43"/>
          </p15:clr>
        </p15:guide>
        <p15:guide id="16" pos="4154">
          <p15:clr>
            <a:srgbClr val="F26B43"/>
          </p15:clr>
        </p15:guide>
        <p15:guide id="17" pos="4647">
          <p15:clr>
            <a:srgbClr val="F26B43"/>
          </p15:clr>
        </p15:guide>
        <p15:guide id="18" pos="4716">
          <p15:clr>
            <a:srgbClr val="F26B43"/>
          </p15:clr>
        </p15:guide>
        <p15:guide id="19" pos="5210">
          <p15:clr>
            <a:srgbClr val="F26B43"/>
          </p15:clr>
        </p15:guide>
        <p15:guide id="20" pos="5277">
          <p15:clr>
            <a:srgbClr val="F26B43"/>
          </p15:clr>
        </p15:guide>
        <p15:guide id="21" pos="5771">
          <p15:clr>
            <a:srgbClr val="F26B43"/>
          </p15:clr>
        </p15:guide>
        <p15:guide id="22" pos="5838">
          <p15:clr>
            <a:srgbClr val="F26B43"/>
          </p15:clr>
        </p15:guide>
        <p15:guide id="23" pos="6332">
          <p15:clr>
            <a:srgbClr val="F26B43"/>
          </p15:clr>
        </p15:guide>
        <p15:guide id="24" pos="6399">
          <p15:clr>
            <a:srgbClr val="F26B43"/>
          </p15:clr>
        </p15:guide>
        <p15:guide id="25" pos="6893">
          <p15:clr>
            <a:srgbClr val="F26B43"/>
          </p15:clr>
        </p15:guide>
        <p15:guide id="26" pos="6960">
          <p15:clr>
            <a:srgbClr val="F26B43"/>
          </p15:clr>
        </p15:guide>
        <p15:guide id="27" pos="7454">
          <p15:clr>
            <a:srgbClr val="F26B43"/>
          </p15:clr>
        </p15:guide>
        <p15:guide id="28" orient="horz" pos="1310">
          <p15:clr>
            <a:srgbClr val="F26B43"/>
          </p15:clr>
        </p15:guide>
        <p15:guide id="29" orient="horz" pos="38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0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5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Gebäude des Bundesamtes für die Sicherheit der nuklearen Entsorgung in der Wegelystraße in Berlin">
            <a:extLst>
              <a:ext uri="{FF2B5EF4-FFF2-40B4-BE49-F238E27FC236}">
                <a16:creationId xmlns:a16="http://schemas.microsoft.com/office/drawing/2014/main" id="{28D75EF1-6716-4C0B-8BB4-8E37556507A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56"/>
            <a:ext cx="12229203" cy="68789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956964-5947-410E-9C20-87F4A231A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629"/>
            <a:ext cx="6647701" cy="2916942"/>
          </a:xfrm>
          <a:prstGeom prst="rect">
            <a:avLst/>
          </a:prstGeom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FC8BF438-AF3B-4942-8D9C-752B98705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76" y="4774013"/>
            <a:ext cx="5037137" cy="540001"/>
          </a:xfrm>
        </p:spPr>
        <p:txBody>
          <a:bodyPr/>
          <a:lstStyle/>
          <a:p>
            <a:r>
              <a:rPr lang="en-IN" dirty="0"/>
              <a:t>Rigid - ductile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8B991C3-A254-44FD-B9BB-88DD2477E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7776" y="5399100"/>
            <a:ext cx="4468812" cy="540000"/>
          </a:xfrm>
        </p:spPr>
        <p:txBody>
          <a:bodyPr/>
          <a:lstStyle/>
          <a:p>
            <a:r>
              <a:rPr lang="en-US" dirty="0"/>
              <a:t>Numerical modelling of possible processes in a nuclear waste disposal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DE582FA-2C94-4786-B21F-CB6942F3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57137" y="-18472"/>
            <a:ext cx="2971806" cy="2130556"/>
            <a:chOff x="9220193" y="0"/>
            <a:chExt cx="2971806" cy="213055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491378F-FB5E-470C-B589-7B7C3658A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193" y="0"/>
              <a:ext cx="2971806" cy="213055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91C9D5E-17D2-4AFA-8E64-755EF4F50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062" t="16400" r="8212" b="18182"/>
            <a:stretch/>
          </p:blipFill>
          <p:spPr>
            <a:xfrm>
              <a:off x="9848709" y="396870"/>
              <a:ext cx="2114995" cy="865225"/>
            </a:xfrm>
            <a:prstGeom prst="rect">
              <a:avLst/>
            </a:prstGeom>
          </p:spPr>
        </p:pic>
      </p:grpSp>
      <p:sp>
        <p:nvSpPr>
          <p:cNvPr id="9" name="Untertitel 4">
            <a:extLst>
              <a:ext uri="{FF2B5EF4-FFF2-40B4-BE49-F238E27FC236}">
                <a16:creationId xmlns:a16="http://schemas.microsoft.com/office/drawing/2014/main" id="{423EDF20-DAA9-4B7E-89C8-B9764BE8B629}"/>
              </a:ext>
            </a:extLst>
          </p:cNvPr>
          <p:cNvSpPr txBox="1">
            <a:spLocks/>
          </p:cNvSpPr>
          <p:nvPr/>
        </p:nvSpPr>
        <p:spPr>
          <a:xfrm>
            <a:off x="1247776" y="5978487"/>
            <a:ext cx="3270650" cy="279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700"/>
              </a:lnSpc>
              <a:spcBef>
                <a:spcPts val="27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Wingdings 2" panose="05020102010507070707" pitchFamily="18" charset="2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+mj-lt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Carlo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Carsten Rücker (BASE)</a:t>
            </a:r>
          </a:p>
        </p:txBody>
      </p:sp>
      <p:sp>
        <p:nvSpPr>
          <p:cNvPr id="16" name="Untertitel 4">
            <a:extLst>
              <a:ext uri="{FF2B5EF4-FFF2-40B4-BE49-F238E27FC236}">
                <a16:creationId xmlns:a16="http://schemas.microsoft.com/office/drawing/2014/main" id="{F80038E5-AE6E-4D01-9A94-BB4C02A27ACD}"/>
              </a:ext>
            </a:extLst>
          </p:cNvPr>
          <p:cNvSpPr txBox="1">
            <a:spLocks/>
          </p:cNvSpPr>
          <p:nvPr/>
        </p:nvSpPr>
        <p:spPr>
          <a:xfrm>
            <a:off x="211532" y="6457416"/>
            <a:ext cx="4720953" cy="279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700"/>
              </a:lnSpc>
              <a:spcBef>
                <a:spcPts val="27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Wingdings 2" panose="05020102010507070707" pitchFamily="18" charset="2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+mj-lt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at EGU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in session ERE3.3, 28 April 2025   </a:t>
            </a: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7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8015" y="6633645"/>
            <a:ext cx="1693985" cy="102360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10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4993" y="90918"/>
            <a:ext cx="6605916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Poisson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Young‘s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modulus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1F523DA-1505-411C-B27D-7908156B04F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937122"/>
            <a:ext cx="8889221" cy="49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0FAB3E1-6C58-461F-99FC-D70D84CF36A6}"/>
              </a:ext>
            </a:extLst>
          </p:cNvPr>
          <p:cNvSpPr txBox="1"/>
          <p:nvPr/>
        </p:nvSpPr>
        <p:spPr>
          <a:xfrm>
            <a:off x="5611772" y="5569496"/>
            <a:ext cx="737698" cy="301747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6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strain</a:t>
            </a:r>
            <a:r>
              <a:rPr kumimoji="0" lang="de-DE" sz="13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13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</a:t>
            </a:r>
            <a:endParaRPr kumimoji="0" lang="de-DE" sz="13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26F4E41-2318-4EC0-B700-D04AA1674D6D}"/>
              </a:ext>
            </a:extLst>
          </p:cNvPr>
          <p:cNvSpPr txBox="1"/>
          <p:nvPr/>
        </p:nvSpPr>
        <p:spPr>
          <a:xfrm rot="16200000">
            <a:off x="4879507" y="2897530"/>
            <a:ext cx="1322794" cy="301747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axial stress  σ</a:t>
            </a:r>
            <a:r>
              <a:rPr kumimoji="0" lang="en-IN" sz="1361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IN" sz="13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4EFE938-1901-4238-B71B-90A75B9F5EDA}"/>
              </a:ext>
            </a:extLst>
          </p:cNvPr>
          <p:cNvGrpSpPr/>
          <p:nvPr/>
        </p:nvGrpSpPr>
        <p:grpSpPr>
          <a:xfrm>
            <a:off x="2281592" y="1564859"/>
            <a:ext cx="7883656" cy="3557226"/>
            <a:chOff x="757990" y="1564859"/>
            <a:chExt cx="7882829" cy="3557226"/>
          </a:xfrm>
        </p:grpSpPr>
        <p:cxnSp>
          <p:nvCxnSpPr>
            <p:cNvPr id="26" name="Gerade Verbindung 42">
              <a:extLst>
                <a:ext uri="{FF2B5EF4-FFF2-40B4-BE49-F238E27FC236}">
                  <a16:creationId xmlns:a16="http://schemas.microsoft.com/office/drawing/2014/main" id="{901D7C5F-4F87-4359-8B21-43393E2EFCED}"/>
                </a:ext>
              </a:extLst>
            </p:cNvPr>
            <p:cNvCxnSpPr/>
            <p:nvPr/>
          </p:nvCxnSpPr>
          <p:spPr>
            <a:xfrm flipV="1">
              <a:off x="7103436" y="2959264"/>
              <a:ext cx="368762" cy="105774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41">
              <a:extLst>
                <a:ext uri="{FF2B5EF4-FFF2-40B4-BE49-F238E27FC236}">
                  <a16:creationId xmlns:a16="http://schemas.microsoft.com/office/drawing/2014/main" id="{670EB300-1C42-4D90-B5DF-7E61875E6906}"/>
                </a:ext>
              </a:extLst>
            </p:cNvPr>
            <p:cNvCxnSpPr/>
            <p:nvPr/>
          </p:nvCxnSpPr>
          <p:spPr>
            <a:xfrm flipH="1" flipV="1">
              <a:off x="3690613" y="3312126"/>
              <a:ext cx="166059" cy="149890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44">
              <a:extLst>
                <a:ext uri="{FF2B5EF4-FFF2-40B4-BE49-F238E27FC236}">
                  <a16:creationId xmlns:a16="http://schemas.microsoft.com/office/drawing/2014/main" id="{1517A85F-0452-4C12-BCBC-09598803F1E3}"/>
                </a:ext>
              </a:extLst>
            </p:cNvPr>
            <p:cNvCxnSpPr/>
            <p:nvPr/>
          </p:nvCxnSpPr>
          <p:spPr>
            <a:xfrm flipH="1" flipV="1">
              <a:off x="2071599" y="2915024"/>
              <a:ext cx="83028" cy="106579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F737A93E-55FD-4C76-AB8B-7E658BD11625}"/>
                </a:ext>
              </a:extLst>
            </p:cNvPr>
            <p:cNvSpPr txBox="1"/>
            <p:nvPr/>
          </p:nvSpPr>
          <p:spPr>
            <a:xfrm rot="18600000">
              <a:off x="4043261" y="2643179"/>
              <a:ext cx="1516762" cy="301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axial deformation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F587C00-E4BD-4076-96A8-2232D9848206}"/>
                </a:ext>
              </a:extLst>
            </p:cNvPr>
            <p:cNvSpPr txBox="1"/>
            <p:nvPr/>
          </p:nvSpPr>
          <p:spPr>
            <a:xfrm rot="4500000">
              <a:off x="1874686" y="3841947"/>
              <a:ext cx="1585690" cy="3017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radial deformation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78225DF-3EA2-402D-ABAB-0EE6CF78E83D}"/>
                </a:ext>
              </a:extLst>
            </p:cNvPr>
            <p:cNvSpPr txBox="1"/>
            <p:nvPr/>
          </p:nvSpPr>
          <p:spPr>
            <a:xfrm rot="17700000">
              <a:off x="3858047" y="3860412"/>
              <a:ext cx="1808897" cy="5111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hysteresis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Young`s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modulus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E)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9CE6503F-D442-4232-BEA2-E2D778D95849}"/>
                </a:ext>
              </a:extLst>
            </p:cNvPr>
            <p:cNvSpPr txBox="1"/>
            <p:nvPr/>
          </p:nvSpPr>
          <p:spPr>
            <a:xfrm rot="5100000">
              <a:off x="2346966" y="3538609"/>
              <a:ext cx="1830236" cy="7205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45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hystere</a:t>
              </a: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sis 1</a:t>
              </a:r>
              <a:b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</a:t>
              </a:r>
              <a:endParaRPr kumimoji="0" lang="de-DE" sz="1361" b="0" i="0" u="none" strike="noStrike" kern="1200" cap="none" spc="0" normalizeH="0" baseline="0" noProof="0" dirty="0">
                <a:ln>
                  <a:noFill/>
                </a:ln>
                <a:solidFill>
                  <a:srgbClr val="FFD6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Poisson </a:t>
              </a:r>
              <a:r>
                <a:rPr kumimoji="0" lang="de-DE" sz="136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ratio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l-GR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ν</a:t>
              </a: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D6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72446BB4-4048-497D-8102-5C8152110C30}"/>
                </a:ext>
              </a:extLst>
            </p:cNvPr>
            <p:cNvSpPr txBox="1"/>
            <p:nvPr/>
          </p:nvSpPr>
          <p:spPr>
            <a:xfrm>
              <a:off x="5182234" y="1564859"/>
              <a:ext cx="2747579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material failure (at peak strength)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812914BE-CDC5-46A4-AFD3-06CCFC84C28D}"/>
                </a:ext>
              </a:extLst>
            </p:cNvPr>
            <p:cNvSpPr txBox="1"/>
            <p:nvPr/>
          </p:nvSpPr>
          <p:spPr>
            <a:xfrm>
              <a:off x="757990" y="1570916"/>
              <a:ext cx="2747579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material failure (at peak strength)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67BA6BC-5B3E-41EE-870A-1164DB6EB3FE}"/>
                </a:ext>
              </a:extLst>
            </p:cNvPr>
            <p:cNvSpPr txBox="1"/>
            <p:nvPr/>
          </p:nvSpPr>
          <p:spPr>
            <a:xfrm rot="19200000">
              <a:off x="3677479" y="4820336"/>
              <a:ext cx="437894" cy="3017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1-5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69302B56-8480-48E1-855F-4C159210F19F}"/>
                </a:ext>
              </a:extLst>
            </p:cNvPr>
            <p:cNvSpPr txBox="1"/>
            <p:nvPr/>
          </p:nvSpPr>
          <p:spPr>
            <a:xfrm rot="18600000">
              <a:off x="5019038" y="2694593"/>
              <a:ext cx="535724" cy="301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6-11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72CA5942-6C42-46DF-AB02-8406AF3769A2}"/>
                </a:ext>
              </a:extLst>
            </p:cNvPr>
            <p:cNvSpPr txBox="1"/>
            <p:nvPr/>
          </p:nvSpPr>
          <p:spPr>
            <a:xfrm rot="19200000">
              <a:off x="3188338" y="4759611"/>
              <a:ext cx="437894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1-5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94752D6-30F9-4C9A-B66B-393C3A7C60CB}"/>
                </a:ext>
              </a:extLst>
            </p:cNvPr>
            <p:cNvSpPr txBox="1"/>
            <p:nvPr/>
          </p:nvSpPr>
          <p:spPr>
            <a:xfrm rot="4800000">
              <a:off x="3380632" y="2639670"/>
              <a:ext cx="535724" cy="301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6-11</a:t>
              </a:r>
            </a:p>
          </p:txBody>
        </p:sp>
        <p:cxnSp>
          <p:nvCxnSpPr>
            <p:cNvPr id="39" name="Gerade Verbindung 37">
              <a:extLst>
                <a:ext uri="{FF2B5EF4-FFF2-40B4-BE49-F238E27FC236}">
                  <a16:creationId xmlns:a16="http://schemas.microsoft.com/office/drawing/2014/main" id="{3597D1F7-52EA-4FA8-B4D4-8CE446C64A14}"/>
                </a:ext>
              </a:extLst>
            </p:cNvPr>
            <p:cNvCxnSpPr/>
            <p:nvPr/>
          </p:nvCxnSpPr>
          <p:spPr>
            <a:xfrm flipV="1">
              <a:off x="4016962" y="3573016"/>
              <a:ext cx="368762" cy="102005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45A40-4C69-46FC-8448-A6FF65489EDB}"/>
                </a:ext>
              </a:extLst>
            </p:cNvPr>
            <p:cNvCxnSpPr/>
            <p:nvPr/>
          </p:nvCxnSpPr>
          <p:spPr>
            <a:xfrm flipH="1">
              <a:off x="6002221" y="1846013"/>
              <a:ext cx="486004" cy="2149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18E599A3-903E-40BF-AD65-2C12E8FFF97D}"/>
                </a:ext>
              </a:extLst>
            </p:cNvPr>
            <p:cNvCxnSpPr/>
            <p:nvPr/>
          </p:nvCxnSpPr>
          <p:spPr>
            <a:xfrm>
              <a:off x="2702779" y="1824292"/>
              <a:ext cx="398252" cy="266532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ADFBF5-7690-4A6A-ABF0-687781E3C75B}"/>
                </a:ext>
              </a:extLst>
            </p:cNvPr>
            <p:cNvSpPr txBox="1"/>
            <p:nvPr/>
          </p:nvSpPr>
          <p:spPr>
            <a:xfrm rot="2400000">
              <a:off x="6170687" y="2583587"/>
              <a:ext cx="633441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12-13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B5BD8164-9A07-4865-B5C5-0174901B13E3}"/>
                </a:ext>
              </a:extLst>
            </p:cNvPr>
            <p:cNvSpPr txBox="1"/>
            <p:nvPr/>
          </p:nvSpPr>
          <p:spPr>
            <a:xfrm>
              <a:off x="7708185" y="2768672"/>
              <a:ext cx="633441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14-15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0FE11C4C-6534-4FC4-97FF-A6CAF939AEC2}"/>
                </a:ext>
              </a:extLst>
            </p:cNvPr>
            <p:cNvSpPr txBox="1"/>
            <p:nvPr/>
          </p:nvSpPr>
          <p:spPr>
            <a:xfrm rot="18600000">
              <a:off x="2497253" y="2441189"/>
              <a:ext cx="633507" cy="301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12-13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01F0F98-4610-4E4E-A45D-ECB880D561EA}"/>
                </a:ext>
              </a:extLst>
            </p:cNvPr>
            <p:cNvSpPr txBox="1"/>
            <p:nvPr/>
          </p:nvSpPr>
          <p:spPr>
            <a:xfrm>
              <a:off x="1331640" y="2805376"/>
              <a:ext cx="633441" cy="3017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14-15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E31805B3-E480-4796-833F-553315D51B13}"/>
                </a:ext>
              </a:extLst>
            </p:cNvPr>
            <p:cNvSpPr txBox="1"/>
            <p:nvPr/>
          </p:nvSpPr>
          <p:spPr>
            <a:xfrm rot="17700000">
              <a:off x="6274834" y="3645410"/>
              <a:ext cx="1209842" cy="301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hysteresis 2</a:t>
              </a:r>
              <a:endParaRPr kumimoji="0" lang="en-IN" sz="136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DB00E7C1-D7FB-45B3-A922-11976E5DD060}"/>
                </a:ext>
              </a:extLst>
            </p:cNvPr>
            <p:cNvSpPr txBox="1"/>
            <p:nvPr/>
          </p:nvSpPr>
          <p:spPr>
            <a:xfrm>
              <a:off x="827584" y="2473151"/>
              <a:ext cx="1476531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residual strength</a:t>
              </a:r>
            </a:p>
          </p:txBody>
        </p: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2EA18F1F-6499-40FF-908C-3736C13C76E6}"/>
                </a:ext>
              </a:extLst>
            </p:cNvPr>
            <p:cNvCxnSpPr/>
            <p:nvPr/>
          </p:nvCxnSpPr>
          <p:spPr>
            <a:xfrm>
              <a:off x="1187624" y="2734461"/>
              <a:ext cx="144016" cy="406507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44DEEDE-4763-4489-8138-012D210CFBDD}"/>
                </a:ext>
              </a:extLst>
            </p:cNvPr>
            <p:cNvSpPr txBox="1"/>
            <p:nvPr/>
          </p:nvSpPr>
          <p:spPr>
            <a:xfrm>
              <a:off x="7164288" y="2357174"/>
              <a:ext cx="1476531" cy="301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residual strength</a:t>
              </a:r>
            </a:p>
          </p:txBody>
        </p: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7AB9F283-AFD0-4449-A1AD-AB3135E1B67E}"/>
                </a:ext>
              </a:extLst>
            </p:cNvPr>
            <p:cNvCxnSpPr/>
            <p:nvPr/>
          </p:nvCxnSpPr>
          <p:spPr>
            <a:xfrm>
              <a:off x="8388424" y="2627039"/>
              <a:ext cx="1" cy="5139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64867B60-729B-4301-83ED-83D92C9D3FBF}"/>
                </a:ext>
              </a:extLst>
            </p:cNvPr>
            <p:cNvSpPr txBox="1"/>
            <p:nvPr/>
          </p:nvSpPr>
          <p:spPr>
            <a:xfrm rot="5100000">
              <a:off x="1261158" y="3719175"/>
              <a:ext cx="1180196" cy="301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61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hysteresis 2</a:t>
              </a:r>
            </a:p>
          </p:txBody>
        </p:sp>
      </p:grpSp>
      <p:pic>
        <p:nvPicPr>
          <p:cNvPr id="52" name="Zylinder08-all1.gif">
            <a:hlinkClick r:id="" action="ppaction://media"/>
            <a:extLst>
              <a:ext uri="{FF2B5EF4-FFF2-40B4-BE49-F238E27FC236}">
                <a16:creationId xmlns:a16="http://schemas.microsoft.com/office/drawing/2014/main" id="{04154429-CE3A-4CD0-83D2-694B4030B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79" y="3992805"/>
            <a:ext cx="2743488" cy="2743200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18150C23-F618-4CC2-A300-DA9CF1A96A19}"/>
              </a:ext>
            </a:extLst>
          </p:cNvPr>
          <p:cNvSpPr/>
          <p:nvPr/>
        </p:nvSpPr>
        <p:spPr>
          <a:xfrm>
            <a:off x="5961792" y="743225"/>
            <a:ext cx="1564581" cy="649583"/>
          </a:xfrm>
          <a:prstGeom prst="rect">
            <a:avLst/>
          </a:prstGeom>
          <a:solidFill>
            <a:srgbClr val="00A1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CBF86E66-5200-4619-96EE-9DC218B6578A}"/>
                  </a:ext>
                </a:extLst>
              </p:cNvPr>
              <p:cNvSpPr txBox="1"/>
              <p:nvPr/>
            </p:nvSpPr>
            <p:spPr>
              <a:xfrm>
                <a:off x="6053548" y="807706"/>
                <a:ext cx="1677798" cy="490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A254"/>
                        </a:highligh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𝑬</m:t>
                    </m:r>
                    <m:r>
                      <a:rPr kumimoji="0" lang="de-DE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A254"/>
                        </a:highligh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de-DE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highlight>
                              <a:srgbClr val="00A254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de-DE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highlight>
                              <a:srgbClr val="00A254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𝝈</m:t>
                        </m:r>
                      </m:num>
                      <m:den>
                        <m:r>
                          <a:rPr kumimoji="0" lang="de-DE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highlight>
                              <a:srgbClr val="00A254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00A254"/>
                    </a:highligh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00A254"/>
                    </a:highlight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[Pa]</a:t>
                </a:r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CBF86E66-5200-4619-96EE-9DC218B65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48" y="807706"/>
                <a:ext cx="1677798" cy="490775"/>
              </a:xfrm>
              <a:prstGeom prst="rect">
                <a:avLst/>
              </a:prstGeom>
              <a:blipFill>
                <a:blip r:embed="rId6"/>
                <a:stretch>
                  <a:fillRect t="-11111" b="-19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CFC64B78-15F5-4C8A-B784-DCD51CF6BC2E}"/>
              </a:ext>
            </a:extLst>
          </p:cNvPr>
          <p:cNvSpPr/>
          <p:nvPr/>
        </p:nvSpPr>
        <p:spPr>
          <a:xfrm>
            <a:off x="3646397" y="641297"/>
            <a:ext cx="1102470" cy="813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5E37216-C238-4EB6-BED5-287BD432FEDE}"/>
                  </a:ext>
                </a:extLst>
              </p:cNvPr>
              <p:cNvSpPr txBox="1"/>
              <p:nvPr/>
            </p:nvSpPr>
            <p:spPr>
              <a:xfrm>
                <a:off x="3664444" y="680851"/>
                <a:ext cx="964367" cy="70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D1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𝝂</m:t>
                      </m:r>
                      <m:r>
                        <a:rPr kumimoji="0" lang="de-DE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D1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highlight>
                                <a:srgbClr val="FFD100"/>
                              </a:highligh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𝝐</m:t>
                              </m:r>
                            </m:e>
                            <m:sub>
                              <m:r>
                                <a:rPr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highlight>
                                    <a:srgbClr val="FFD100"/>
                                  </a:highligh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D1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5E37216-C238-4EB6-BED5-287BD432F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444" y="680851"/>
                <a:ext cx="964367" cy="70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9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569" y="6623082"/>
            <a:ext cx="1785662" cy="212292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11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569" y="22626"/>
            <a:ext cx="9171709" cy="52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b="1" dirty="0"/>
              <a:t>Model 1: Full steel cylinder in the salt matrix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1DD78835-78D7-4956-8329-0D8EBE59B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5625" r="19062"/>
          <a:stretch/>
        </p:blipFill>
        <p:spPr>
          <a:xfrm>
            <a:off x="2098708" y="1112674"/>
            <a:ext cx="4103026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elle 56">
                <a:extLst>
                  <a:ext uri="{FF2B5EF4-FFF2-40B4-BE49-F238E27FC236}">
                    <a16:creationId xmlns:a16="http://schemas.microsoft.com/office/drawing/2014/main" id="{EB6FCADA-05FA-49EE-B51F-316ABF889AC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9443" y="5701892"/>
              <a:ext cx="246589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37620">
                      <a:extLst>
                        <a:ext uri="{9D8B030D-6E8A-4147-A177-3AD203B41FA5}">
                          <a16:colId xmlns:a16="http://schemas.microsoft.com/office/drawing/2014/main" val="2133469539"/>
                        </a:ext>
                      </a:extLst>
                    </a:gridCol>
                    <a:gridCol w="928278">
                      <a:extLst>
                        <a:ext uri="{9D8B030D-6E8A-4147-A177-3AD203B41FA5}">
                          <a16:colId xmlns:a16="http://schemas.microsoft.com/office/drawing/2014/main" val="267574688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ee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92797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1.038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790349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1.059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40366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1.142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22010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9120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elle 56">
                <a:extLst>
                  <a:ext uri="{FF2B5EF4-FFF2-40B4-BE49-F238E27FC236}">
                    <a16:creationId xmlns:a16="http://schemas.microsoft.com/office/drawing/2014/main" id="{EB6FCADA-05FA-49EE-B51F-316ABF889A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697814"/>
                  </p:ext>
                </p:extLst>
              </p:nvPr>
            </p:nvGraphicFramePr>
            <p:xfrm>
              <a:off x="189443" y="5701892"/>
              <a:ext cx="246589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37620">
                      <a:extLst>
                        <a:ext uri="{9D8B030D-6E8A-4147-A177-3AD203B41FA5}">
                          <a16:colId xmlns:a16="http://schemas.microsoft.com/office/drawing/2014/main" val="2133469539"/>
                        </a:ext>
                      </a:extLst>
                    </a:gridCol>
                    <a:gridCol w="928278">
                      <a:extLst>
                        <a:ext uri="{9D8B030D-6E8A-4147-A177-3AD203B41FA5}">
                          <a16:colId xmlns:a16="http://schemas.microsoft.com/office/drawing/2014/main" val="2675746888"/>
                        </a:ext>
                      </a:extLst>
                    </a:gridCol>
                  </a:tblGrid>
                  <a:tr h="29152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67105" t="-2083" r="-1316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927970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1.038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7903498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1.059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4036669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1.142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220102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91203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Pfeil: nach rechts 57">
            <a:extLst>
              <a:ext uri="{FF2B5EF4-FFF2-40B4-BE49-F238E27FC236}">
                <a16:creationId xmlns:a16="http://schemas.microsoft.com/office/drawing/2014/main" id="{4DCBFA30-28FB-45E2-9F64-81BDB36D8DF1}"/>
              </a:ext>
            </a:extLst>
          </p:cNvPr>
          <p:cNvSpPr/>
          <p:nvPr/>
        </p:nvSpPr>
        <p:spPr>
          <a:xfrm>
            <a:off x="2819519" y="2701864"/>
            <a:ext cx="752067" cy="49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sp>
        <p:nvSpPr>
          <p:cNvPr id="59" name="Pfeil: nach rechts 58">
            <a:extLst>
              <a:ext uri="{FF2B5EF4-FFF2-40B4-BE49-F238E27FC236}">
                <a16:creationId xmlns:a16="http://schemas.microsoft.com/office/drawing/2014/main" id="{3D16E7EA-3A8C-4B8A-A693-926D050A1F4B}"/>
              </a:ext>
            </a:extLst>
          </p:cNvPr>
          <p:cNvSpPr/>
          <p:nvPr/>
        </p:nvSpPr>
        <p:spPr>
          <a:xfrm rot="10800000">
            <a:off x="4820572" y="2701864"/>
            <a:ext cx="752400" cy="49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02025A6-288E-4EEB-AF61-9AF4599A1B03}"/>
              </a:ext>
            </a:extLst>
          </p:cNvPr>
          <p:cNvSpPr txBox="1"/>
          <p:nvPr/>
        </p:nvSpPr>
        <p:spPr>
          <a:xfrm>
            <a:off x="2739730" y="3275111"/>
            <a:ext cx="10904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Compression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C53BBBC-B027-4D66-987E-401B75626023}"/>
              </a:ext>
            </a:extLst>
          </p:cNvPr>
          <p:cNvSpPr txBox="1"/>
          <p:nvPr/>
        </p:nvSpPr>
        <p:spPr>
          <a:xfrm>
            <a:off x="2614101" y="965008"/>
            <a:ext cx="337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and bottom are not fixed!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A079CB2B-1949-4B51-9154-1C6C4C184EE8}"/>
              </a:ext>
            </a:extLst>
          </p:cNvPr>
          <p:cNvSpPr txBox="1"/>
          <p:nvPr/>
        </p:nvSpPr>
        <p:spPr>
          <a:xfrm>
            <a:off x="7398082" y="157941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F6EB281D-6E51-4EBF-84EF-883DF7AED7A9}"/>
              </a:ext>
            </a:extLst>
          </p:cNvPr>
          <p:cNvSpPr txBox="1"/>
          <p:nvPr/>
        </p:nvSpPr>
        <p:spPr>
          <a:xfrm>
            <a:off x="10023873" y="157941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66" name="Google Shape;448;p9">
            <a:extLst>
              <a:ext uri="{FF2B5EF4-FFF2-40B4-BE49-F238E27FC236}">
                <a16:creationId xmlns:a16="http://schemas.microsoft.com/office/drawing/2014/main" id="{C94CE188-6FEF-4545-8CDD-06897E8FBC6A}"/>
              </a:ext>
            </a:extLst>
          </p:cNvPr>
          <p:cNvSpPr txBox="1"/>
          <p:nvPr/>
        </p:nvSpPr>
        <p:spPr>
          <a:xfrm>
            <a:off x="0" y="1105856"/>
            <a:ext cx="2374244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important observation:</a:t>
            </a:r>
            <a:b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long as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IN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container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&gt;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IN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matrix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strain and stress trajectories bend inward;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soon as 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IN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container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IN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matrix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bend outward.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A3C7A0-C4B4-47D6-B26D-A056D883106C}"/>
              </a:ext>
            </a:extLst>
          </p:cNvPr>
          <p:cNvSpPr txBox="1"/>
          <p:nvPr/>
        </p:nvSpPr>
        <p:spPr>
          <a:xfrm>
            <a:off x="4655329" y="3275111"/>
            <a:ext cx="10904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Compression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0877FB0-D4BD-4498-9F80-77AC48588C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8797" r="63887"/>
          <a:stretch/>
        </p:blipFill>
        <p:spPr bwMode="auto">
          <a:xfrm>
            <a:off x="5938458" y="1969288"/>
            <a:ext cx="3145080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42644EF-88DA-4E96-9BEE-1FF5A1FD5A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10557" r="64367"/>
          <a:stretch/>
        </p:blipFill>
        <p:spPr bwMode="auto">
          <a:xfrm>
            <a:off x="9063250" y="2100913"/>
            <a:ext cx="3130230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836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568" y="6623082"/>
            <a:ext cx="1662569" cy="234918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12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569" y="71710"/>
            <a:ext cx="9171709" cy="47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b="1" dirty="0"/>
              <a:t>Model 2: Hollow cylinder in the salt matrix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3B9B58F-18A7-49BC-9B63-0B457146B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6250" r="19844"/>
          <a:stretch/>
        </p:blipFill>
        <p:spPr>
          <a:xfrm>
            <a:off x="2262917" y="1347328"/>
            <a:ext cx="3962681" cy="4680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469A3BD-64EE-4221-868F-06F0323BBE41}"/>
              </a:ext>
            </a:extLst>
          </p:cNvPr>
          <p:cNvSpPr txBox="1"/>
          <p:nvPr/>
        </p:nvSpPr>
        <p:spPr>
          <a:xfrm>
            <a:off x="8088477" y="1259828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 = Step 4</a:t>
            </a:r>
          </a:p>
        </p:txBody>
      </p:sp>
      <p:sp>
        <p:nvSpPr>
          <p:cNvPr id="21" name="Google Shape;448;p9">
            <a:extLst>
              <a:ext uri="{FF2B5EF4-FFF2-40B4-BE49-F238E27FC236}">
                <a16:creationId xmlns:a16="http://schemas.microsoft.com/office/drawing/2014/main" id="{A784EEF2-DA59-4C2D-AF10-9B52EBAB4F23}"/>
              </a:ext>
            </a:extLst>
          </p:cNvPr>
          <p:cNvSpPr txBox="1"/>
          <p:nvPr/>
        </p:nvSpPr>
        <p:spPr>
          <a:xfrm>
            <a:off x="105575" y="1150740"/>
            <a:ext cx="2283942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important observation:</a:t>
            </a:r>
            <a:b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deformation is reached already in corrosion 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EA7298-F65B-45E3-B27D-E3C03C0E5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9091" r="64247"/>
          <a:stretch/>
        </p:blipFill>
        <p:spPr bwMode="auto">
          <a:xfrm>
            <a:off x="6005324" y="1632485"/>
            <a:ext cx="3094839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D7F14D-3875-4D19-8D92-28B7B17CBC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8504" r="64488"/>
          <a:stretch/>
        </p:blipFill>
        <p:spPr bwMode="auto">
          <a:xfrm>
            <a:off x="9095323" y="1659938"/>
            <a:ext cx="3090000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>
                <a:extLst>
                  <a:ext uri="{FF2B5EF4-FFF2-40B4-BE49-F238E27FC236}">
                    <a16:creationId xmlns:a16="http://schemas.microsoft.com/office/drawing/2014/main" id="{993E0D86-BA7C-4F12-A6FE-2B22EFB04B9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5575" y="5707260"/>
              <a:ext cx="246589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177539">
                      <a:extLst>
                        <a:ext uri="{9D8B030D-6E8A-4147-A177-3AD203B41FA5}">
                          <a16:colId xmlns:a16="http://schemas.microsoft.com/office/drawing/2014/main" val="2133469539"/>
                        </a:ext>
                      </a:extLst>
                    </a:gridCol>
                    <a:gridCol w="1288359">
                      <a:extLst>
                        <a:ext uri="{9D8B030D-6E8A-4147-A177-3AD203B41FA5}">
                          <a16:colId xmlns:a16="http://schemas.microsoft.com/office/drawing/2014/main" val="267574688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de-DE" sz="9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h𝑜𝑙𝑙𝑜𝑤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92797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7903498"/>
                      </a:ext>
                    </a:extLst>
                  </a:tr>
                  <a:tr h="48419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40366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22010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9120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>
                <a:extLst>
                  <a:ext uri="{FF2B5EF4-FFF2-40B4-BE49-F238E27FC236}">
                    <a16:creationId xmlns:a16="http://schemas.microsoft.com/office/drawing/2014/main" id="{993E0D86-BA7C-4F12-A6FE-2B22EFB04B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2848733"/>
                  </p:ext>
                </p:extLst>
              </p:nvPr>
            </p:nvGraphicFramePr>
            <p:xfrm>
              <a:off x="105575" y="5707260"/>
              <a:ext cx="246589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177539">
                      <a:extLst>
                        <a:ext uri="{9D8B030D-6E8A-4147-A177-3AD203B41FA5}">
                          <a16:colId xmlns:a16="http://schemas.microsoft.com/office/drawing/2014/main" val="2133469539"/>
                        </a:ext>
                      </a:extLst>
                    </a:gridCol>
                    <a:gridCol w="1288359">
                      <a:extLst>
                        <a:ext uri="{9D8B030D-6E8A-4147-A177-3AD203B41FA5}">
                          <a16:colId xmlns:a16="http://schemas.microsoft.com/office/drawing/2014/main" val="2675746888"/>
                        </a:ext>
                      </a:extLst>
                    </a:gridCol>
                  </a:tblGrid>
                  <a:tr h="29152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91509" t="-2083" r="-943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927970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7903498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4036669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2201022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2.649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91203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089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568" y="6623082"/>
            <a:ext cx="1829624" cy="234918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13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057" y="90918"/>
            <a:ext cx="8994943" cy="93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b="1" dirty="0"/>
              <a:t>Model 3: Hollow cylinder with thick steel casing</a:t>
            </a:r>
            <a:br>
              <a:rPr lang="en-IN" b="1" dirty="0"/>
            </a:br>
            <a:r>
              <a:rPr lang="en-IN" b="1" dirty="0"/>
              <a:t>               in the salt matrix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9ABA52-FDFC-44AC-A533-950CD0A79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6875" r="21405"/>
          <a:stretch/>
        </p:blipFill>
        <p:spPr>
          <a:xfrm>
            <a:off x="2303235" y="1344018"/>
            <a:ext cx="3873704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id="{FA288470-F24F-4431-A0CA-5EF73BAE0FD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9443" y="5668522"/>
              <a:ext cx="314964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3089">
                      <a:extLst>
                        <a:ext uri="{9D8B030D-6E8A-4147-A177-3AD203B41FA5}">
                          <a16:colId xmlns:a16="http://schemas.microsoft.com/office/drawing/2014/main" val="4006556209"/>
                        </a:ext>
                      </a:extLst>
                    </a:gridCol>
                    <a:gridCol w="937335">
                      <a:extLst>
                        <a:ext uri="{9D8B030D-6E8A-4147-A177-3AD203B41FA5}">
                          <a16:colId xmlns:a16="http://schemas.microsoft.com/office/drawing/2014/main" val="1089400410"/>
                        </a:ext>
                      </a:extLst>
                    </a:gridCol>
                    <a:gridCol w="859224">
                      <a:extLst>
                        <a:ext uri="{9D8B030D-6E8A-4147-A177-3AD203B41FA5}">
                          <a16:colId xmlns:a16="http://schemas.microsoft.com/office/drawing/2014/main" val="239527603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ee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de-DE" sz="9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h𝑜𝑙𝑙𝑜𝑤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65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1.588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1.944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6192189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1.643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8374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1.734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2.196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801643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1.778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2.269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050617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id="{FA288470-F24F-4431-A0CA-5EF73BAE0F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0921044"/>
                  </p:ext>
                </p:extLst>
              </p:nvPr>
            </p:nvGraphicFramePr>
            <p:xfrm>
              <a:off x="189443" y="5668522"/>
              <a:ext cx="3149648" cy="84016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3089">
                      <a:extLst>
                        <a:ext uri="{9D8B030D-6E8A-4147-A177-3AD203B41FA5}">
                          <a16:colId xmlns:a16="http://schemas.microsoft.com/office/drawing/2014/main" val="4006556209"/>
                        </a:ext>
                      </a:extLst>
                    </a:gridCol>
                    <a:gridCol w="937335">
                      <a:extLst>
                        <a:ext uri="{9D8B030D-6E8A-4147-A177-3AD203B41FA5}">
                          <a16:colId xmlns:a16="http://schemas.microsoft.com/office/drawing/2014/main" val="1089400410"/>
                        </a:ext>
                      </a:extLst>
                    </a:gridCol>
                    <a:gridCol w="859224">
                      <a:extLst>
                        <a:ext uri="{9D8B030D-6E8A-4147-A177-3AD203B41FA5}">
                          <a16:colId xmlns:a16="http://schemas.microsoft.com/office/drawing/2014/main" val="2395276030"/>
                        </a:ext>
                      </a:extLst>
                    </a:gridCol>
                  </a:tblGrid>
                  <a:tr h="29152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805" t="-2083" r="-92857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67376" t="-2083" r="-1418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520450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1.588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1.944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61921899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1.643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83746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1.734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2.196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8016435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1.778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2.269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050617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Google Shape;448;p9">
            <a:extLst>
              <a:ext uri="{FF2B5EF4-FFF2-40B4-BE49-F238E27FC236}">
                <a16:creationId xmlns:a16="http://schemas.microsoft.com/office/drawing/2014/main" id="{BC6CA2C1-DB8C-4218-8020-531179DA6CD1}"/>
              </a:ext>
            </a:extLst>
          </p:cNvPr>
          <p:cNvSpPr txBox="1"/>
          <p:nvPr/>
        </p:nvSpPr>
        <p:spPr>
          <a:xfrm>
            <a:off x="0" y="1253279"/>
            <a:ext cx="2544417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important observation:</a:t>
            </a:r>
            <a:b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presence of a casing prevents that the final deformation is already reached in step 1.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E37F081-F221-41BB-B664-082AE6039A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5625" r="26719"/>
          <a:stretch/>
        </p:blipFill>
        <p:spPr>
          <a:xfrm>
            <a:off x="6165923" y="1554092"/>
            <a:ext cx="3095312" cy="46800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C02762E2-8083-44EF-B80B-64430C89DD42}"/>
              </a:ext>
            </a:extLst>
          </p:cNvPr>
          <p:cNvSpPr txBox="1"/>
          <p:nvPr/>
        </p:nvSpPr>
        <p:spPr>
          <a:xfrm>
            <a:off x="8539529" y="114396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667AD09-2303-4371-8A26-4AE291AB4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8504" r="64247"/>
          <a:stretch/>
        </p:blipFill>
        <p:spPr bwMode="auto">
          <a:xfrm>
            <a:off x="9117000" y="1600084"/>
            <a:ext cx="3075000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574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569" y="6623082"/>
            <a:ext cx="1724116" cy="144000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14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813" y="90918"/>
            <a:ext cx="9523964" cy="79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b="1" dirty="0"/>
              <a:t>Model 4: Hollow cylinder with thick copper casing</a:t>
            </a:r>
            <a:br>
              <a:rPr lang="en-IN" b="1" dirty="0"/>
            </a:br>
            <a:r>
              <a:rPr lang="en-IN" b="1" dirty="0"/>
              <a:t>               in the salt matrix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05746FE-43A6-4595-84EA-18D2D1D3D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6875" r="21405"/>
          <a:stretch/>
        </p:blipFill>
        <p:spPr>
          <a:xfrm>
            <a:off x="2352401" y="1320903"/>
            <a:ext cx="3873704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e 16">
                <a:extLst>
                  <a:ext uri="{FF2B5EF4-FFF2-40B4-BE49-F238E27FC236}">
                    <a16:creationId xmlns:a16="http://schemas.microsoft.com/office/drawing/2014/main" id="{FC379E2C-8FC6-429A-9C3E-028AB3122B7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9443" y="5632655"/>
              <a:ext cx="3222454" cy="89016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0208">
                      <a:extLst>
                        <a:ext uri="{9D8B030D-6E8A-4147-A177-3AD203B41FA5}">
                          <a16:colId xmlns:a16="http://schemas.microsoft.com/office/drawing/2014/main" val="2552650616"/>
                        </a:ext>
                      </a:extLst>
                    </a:gridCol>
                    <a:gridCol w="936445">
                      <a:extLst>
                        <a:ext uri="{9D8B030D-6E8A-4147-A177-3AD203B41FA5}">
                          <a16:colId xmlns:a16="http://schemas.microsoft.com/office/drawing/2014/main" val="1952350546"/>
                        </a:ext>
                      </a:extLst>
                    </a:gridCol>
                    <a:gridCol w="935801">
                      <a:extLst>
                        <a:ext uri="{9D8B030D-6E8A-4147-A177-3AD203B41FA5}">
                          <a16:colId xmlns:a16="http://schemas.microsoft.com/office/drawing/2014/main" val="3429374628"/>
                        </a:ext>
                      </a:extLst>
                    </a:gridCol>
                  </a:tblGrid>
                  <a:tr h="30120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copper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de-DE" sz="9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h𝑜𝑙𝑙𝑜𝑤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68395256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1.684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2.109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5117241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1.734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2.195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21206840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1.822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2.339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7885248"/>
                      </a:ext>
                    </a:extLst>
                  </a:tr>
                  <a:tr h="170458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1.860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2.399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0225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e 16">
                <a:extLst>
                  <a:ext uri="{FF2B5EF4-FFF2-40B4-BE49-F238E27FC236}">
                    <a16:creationId xmlns:a16="http://schemas.microsoft.com/office/drawing/2014/main" id="{FC379E2C-8FC6-429A-9C3E-028AB3122B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130088"/>
                  </p:ext>
                </p:extLst>
              </p:nvPr>
            </p:nvGraphicFramePr>
            <p:xfrm>
              <a:off x="189443" y="5632655"/>
              <a:ext cx="3222454" cy="89016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0208">
                      <a:extLst>
                        <a:ext uri="{9D8B030D-6E8A-4147-A177-3AD203B41FA5}">
                          <a16:colId xmlns:a16="http://schemas.microsoft.com/office/drawing/2014/main" val="2552650616"/>
                        </a:ext>
                      </a:extLst>
                    </a:gridCol>
                    <a:gridCol w="936445">
                      <a:extLst>
                        <a:ext uri="{9D8B030D-6E8A-4147-A177-3AD203B41FA5}">
                          <a16:colId xmlns:a16="http://schemas.microsoft.com/office/drawing/2014/main" val="1952350546"/>
                        </a:ext>
                      </a:extLst>
                    </a:gridCol>
                    <a:gridCol w="935801">
                      <a:extLst>
                        <a:ext uri="{9D8B030D-6E8A-4147-A177-3AD203B41FA5}">
                          <a16:colId xmlns:a16="http://schemas.microsoft.com/office/drawing/2014/main" val="3429374628"/>
                        </a:ext>
                      </a:extLst>
                    </a:gridCol>
                  </a:tblGrid>
                  <a:tr h="30822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5752" t="-1961" r="-10196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44156" t="-1961" r="-129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8395256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1.684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2.109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511724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1.734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2.195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21206840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1.822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2.339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7885248"/>
                      </a:ext>
                    </a:extLst>
                  </a:tr>
                  <a:tr h="170458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1.860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2.399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0225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Google Shape;448;p9">
            <a:extLst>
              <a:ext uri="{FF2B5EF4-FFF2-40B4-BE49-F238E27FC236}">
                <a16:creationId xmlns:a16="http://schemas.microsoft.com/office/drawing/2014/main" id="{E4B8CF7F-0EAB-4811-B13C-3789A1542068}"/>
              </a:ext>
            </a:extLst>
          </p:cNvPr>
          <p:cNvSpPr txBox="1"/>
          <p:nvPr/>
        </p:nvSpPr>
        <p:spPr>
          <a:xfrm>
            <a:off x="55278" y="1263592"/>
            <a:ext cx="2385997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important observation:</a:t>
            </a:r>
            <a:b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lower stiffness  of copper leads to a slightly stronger deformation of the casing compared to the thick steel casing.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AA1E9E4-DF1D-4890-8B72-DD3106619C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5833" r="25312"/>
          <a:stretch/>
        </p:blipFill>
        <p:spPr>
          <a:xfrm>
            <a:off x="6096000" y="1628898"/>
            <a:ext cx="3209496" cy="4680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713F5F0-846D-4562-892F-777F1D8CE122}"/>
              </a:ext>
            </a:extLst>
          </p:cNvPr>
          <p:cNvSpPr txBox="1"/>
          <p:nvPr/>
        </p:nvSpPr>
        <p:spPr>
          <a:xfrm>
            <a:off x="8514667" y="112084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011075C-A869-48B9-85A9-983E3BC72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9384" r="64607"/>
          <a:stretch/>
        </p:blipFill>
        <p:spPr bwMode="auto">
          <a:xfrm>
            <a:off x="9107596" y="1784631"/>
            <a:ext cx="3029126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597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569" y="6705538"/>
            <a:ext cx="1574646" cy="64652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15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813" y="90918"/>
            <a:ext cx="8897642" cy="79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b="1" dirty="0"/>
              <a:t>Model 5: Hollow cylinder with thin steel casing</a:t>
            </a:r>
            <a:br>
              <a:rPr lang="en-IN" b="1" dirty="0"/>
            </a:br>
            <a:r>
              <a:rPr lang="en-IN" b="1" dirty="0"/>
              <a:t>               in the salt matrix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8FD61E3-78D1-4B52-BD3C-DFDB53893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7500" r="20312"/>
          <a:stretch/>
        </p:blipFill>
        <p:spPr>
          <a:xfrm>
            <a:off x="2387076" y="1482330"/>
            <a:ext cx="3951674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id="{F6B03DA9-C865-43DC-BC2F-D12AE48068F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8574" y="5720759"/>
              <a:ext cx="3222454" cy="88314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0208">
                      <a:extLst>
                        <a:ext uri="{9D8B030D-6E8A-4147-A177-3AD203B41FA5}">
                          <a16:colId xmlns:a16="http://schemas.microsoft.com/office/drawing/2014/main" val="2552650616"/>
                        </a:ext>
                      </a:extLst>
                    </a:gridCol>
                    <a:gridCol w="936445">
                      <a:extLst>
                        <a:ext uri="{9D8B030D-6E8A-4147-A177-3AD203B41FA5}">
                          <a16:colId xmlns:a16="http://schemas.microsoft.com/office/drawing/2014/main" val="1952350546"/>
                        </a:ext>
                      </a:extLst>
                    </a:gridCol>
                    <a:gridCol w="935801">
                      <a:extLst>
                        <a:ext uri="{9D8B030D-6E8A-4147-A177-3AD203B41FA5}">
                          <a16:colId xmlns:a16="http://schemas.microsoft.com/office/drawing/2014/main" val="3429374628"/>
                        </a:ext>
                      </a:extLst>
                    </a:gridCol>
                  </a:tblGrid>
                  <a:tr h="30120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9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ee</m:t>
                                    </m:r>
                                    <m:r>
                                      <a:rPr lang="de-DE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9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num>
                                          <m:den>
                                            <m:r>
                                              <a:rPr lang="de-DE" sz="9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de-DE" sz="9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h𝑜𝑙𝑙𝑜𝑤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68395256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2.221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2.353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5117241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2.230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2.361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21206840"/>
                      </a:ext>
                    </a:extLst>
                  </a:tr>
                  <a:tr h="133703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2.377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7885248"/>
                      </a:ext>
                    </a:extLst>
                  </a:tr>
                  <a:tr h="170458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2.257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2.384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0225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id="{F6B03DA9-C865-43DC-BC2F-D12AE48068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2757246"/>
                  </p:ext>
                </p:extLst>
              </p:nvPr>
            </p:nvGraphicFramePr>
            <p:xfrm>
              <a:off x="158574" y="5720759"/>
              <a:ext cx="3222454" cy="88314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50208">
                      <a:extLst>
                        <a:ext uri="{9D8B030D-6E8A-4147-A177-3AD203B41FA5}">
                          <a16:colId xmlns:a16="http://schemas.microsoft.com/office/drawing/2014/main" val="2552650616"/>
                        </a:ext>
                      </a:extLst>
                    </a:gridCol>
                    <a:gridCol w="936445">
                      <a:extLst>
                        <a:ext uri="{9D8B030D-6E8A-4147-A177-3AD203B41FA5}">
                          <a16:colId xmlns:a16="http://schemas.microsoft.com/office/drawing/2014/main" val="1952350546"/>
                        </a:ext>
                      </a:extLst>
                    </a:gridCol>
                    <a:gridCol w="935801">
                      <a:extLst>
                        <a:ext uri="{9D8B030D-6E8A-4147-A177-3AD203B41FA5}">
                          <a16:colId xmlns:a16="http://schemas.microsoft.com/office/drawing/2014/main" val="3429374628"/>
                        </a:ext>
                      </a:extLst>
                    </a:gridCol>
                  </a:tblGrid>
                  <a:tr h="30120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Axial ratios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6405" t="-2000" r="-101961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44805" t="-2000" r="-1299" b="-2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8395256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1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2.221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2.353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5117241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2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2.230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2.361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21206840"/>
                      </a:ext>
                    </a:extLst>
                  </a:tr>
                  <a:tr h="137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3</a:t>
                          </a:r>
                          <a:endParaRPr lang="en-IN" sz="900" noProof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2.249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2.377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7885248"/>
                      </a:ext>
                    </a:extLst>
                  </a:tr>
                  <a:tr h="170458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IN" sz="900" noProof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Step 4</a:t>
                          </a:r>
                          <a:endParaRPr lang="en-IN" sz="900" noProof="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2.257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9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2.384</a:t>
                          </a:r>
                          <a:endParaRPr lang="en-US" sz="9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0225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Google Shape;448;p9">
            <a:extLst>
              <a:ext uri="{FF2B5EF4-FFF2-40B4-BE49-F238E27FC236}">
                <a16:creationId xmlns:a16="http://schemas.microsoft.com/office/drawing/2014/main" id="{41DB00B6-73F6-4BF2-A907-DCEED81C88EA}"/>
              </a:ext>
            </a:extLst>
          </p:cNvPr>
          <p:cNvSpPr txBox="1"/>
          <p:nvPr/>
        </p:nvSpPr>
        <p:spPr>
          <a:xfrm>
            <a:off x="55278" y="1263592"/>
            <a:ext cx="261636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important observation:</a:t>
            </a:r>
            <a:b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casing thickness has an impact on the deformation intensity – as depicted by the axial ratios of the casing and the container interior.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0DC778-6905-45AA-A1E0-9C9F883DD623}"/>
              </a:ext>
            </a:extLst>
          </p:cNvPr>
          <p:cNvSpPr txBox="1"/>
          <p:nvPr/>
        </p:nvSpPr>
        <p:spPr>
          <a:xfrm>
            <a:off x="7101858" y="117080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15E0C1-757C-4F95-BB38-2738AA3632A1}"/>
              </a:ext>
            </a:extLst>
          </p:cNvPr>
          <p:cNvSpPr txBox="1"/>
          <p:nvPr/>
        </p:nvSpPr>
        <p:spPr>
          <a:xfrm>
            <a:off x="9997458" y="1170808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4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1025910-12ED-4907-988F-1D21D3743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9384" r="65207"/>
          <a:stretch/>
        </p:blipFill>
        <p:spPr bwMode="auto">
          <a:xfrm>
            <a:off x="9237864" y="1659505"/>
            <a:ext cx="2953398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8CE21E8-0B0B-46A6-BBB9-DD5A6776E0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9677" r="65327"/>
          <a:stretch/>
        </p:blipFill>
        <p:spPr bwMode="auto">
          <a:xfrm>
            <a:off x="6259682" y="1649980"/>
            <a:ext cx="2978182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824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62B991C0-3E2A-4816-A2A4-83B9DFB0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121" y="6567854"/>
            <a:ext cx="1577755" cy="151783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16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88;g282ff906112_0_13">
            <a:extLst>
              <a:ext uri="{FF2B5EF4-FFF2-40B4-BE49-F238E27FC236}">
                <a16:creationId xmlns:a16="http://schemas.microsoft.com/office/drawing/2014/main" id="{A9700BB1-0C48-4640-9B55-5D877A5B4A92}"/>
              </a:ext>
            </a:extLst>
          </p:cNvPr>
          <p:cNvSpPr txBox="1"/>
          <p:nvPr/>
        </p:nvSpPr>
        <p:spPr>
          <a:xfrm>
            <a:off x="253495" y="797525"/>
            <a:ext cx="11163016" cy="52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>
              <a:spcBef>
                <a:spcPts val="1200"/>
              </a:spcBef>
              <a:buSzPts val="2000"/>
              <a:buFontTx/>
              <a:buChar char="●"/>
              <a:defRPr/>
            </a:pP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worked with simple, generic 2D models</a:t>
            </a:r>
          </a:p>
          <a:p>
            <a:pPr marL="457200" lvl="0" indent="-355600">
              <a:spcBef>
                <a:spcPts val="1200"/>
              </a:spcBef>
              <a:buSzPts val="2000"/>
              <a:buFontTx/>
              <a:buChar char="●"/>
              <a:defRPr/>
            </a:pP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Rigid – ductile is a conceptual study: The models were not designed to mimic realistic disposal conditions. Therefore, the results do not predict the behaviour of real canisters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results of the analogue models and the analytical solution can be reproduced numerically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linear elastic solver works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creep laws were not considered!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software ‘Oscar’ allows for the modelling of rigid bodies of varying composition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Weakening of the container materials by lowering of the Young’s modulus and rising the Poisson ratio leads to the deformation of the container under lateral compression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Casing thickness, container material and filling have an impact on the intensity of the elastic deformation of the container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applied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Jupyter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scripts will be available on the BASE webpage for the public (soon)</a:t>
            </a: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Tx/>
              <a:buChar char="●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Absolute quantities (time, length, stress) will be available with future versions of the models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386E66B-5802-4D34-8172-1E6F91CF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64" y="46210"/>
            <a:ext cx="7913688" cy="573454"/>
          </a:xfrm>
        </p:spPr>
        <p:txBody>
          <a:bodyPr/>
          <a:lstStyle/>
          <a:p>
            <a:r>
              <a:rPr lang="de-DE" b="1" dirty="0"/>
              <a:t>Take </a:t>
            </a:r>
            <a:r>
              <a:rPr lang="de-DE" b="1" dirty="0" err="1"/>
              <a:t>home</a:t>
            </a:r>
            <a:r>
              <a:rPr lang="de-DE" b="1" dirty="0"/>
              <a:t> </a:t>
            </a:r>
            <a:r>
              <a:rPr lang="de-DE" b="1" dirty="0" err="1"/>
              <a:t>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6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633B3B-2AD9-4303-8810-B7BB4EDAA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2" y="210363"/>
            <a:ext cx="6921169" cy="540135"/>
          </a:xfrm>
        </p:spPr>
        <p:txBody>
          <a:bodyPr/>
          <a:lstStyle/>
          <a:p>
            <a:r>
              <a:rPr lang="en-US" dirty="0"/>
              <a:t>Rigid – ductile: the task</a:t>
            </a:r>
            <a:endParaRPr lang="de-DE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62B991C0-3E2A-4816-A2A4-83B9DFB0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121" y="6575636"/>
            <a:ext cx="1639302" cy="168064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2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373;p2">
            <a:extLst>
              <a:ext uri="{FF2B5EF4-FFF2-40B4-BE49-F238E27FC236}">
                <a16:creationId xmlns:a16="http://schemas.microsoft.com/office/drawing/2014/main" id="{20D6DF55-3A83-4358-8DF6-EFA1B3B504E7}"/>
              </a:ext>
            </a:extLst>
          </p:cNvPr>
          <p:cNvSpPr txBox="1"/>
          <p:nvPr/>
        </p:nvSpPr>
        <p:spPr>
          <a:xfrm>
            <a:off x="804613" y="1594559"/>
            <a:ext cx="1000089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investigated the deformation behaviour of rigid bodies in a plastic/ductile matrix – such as nuclear waste canisters in salt backfill or bentonite.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Within the evaluation period the waste containers will be weakened due to corrosion.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Numerical models shall help to understand deformation processes within and around the containers.</a:t>
            </a:r>
          </a:p>
        </p:txBody>
      </p:sp>
      <p:sp>
        <p:nvSpPr>
          <p:cNvPr id="6" name="Google Shape;373;p2">
            <a:extLst>
              <a:ext uri="{FF2B5EF4-FFF2-40B4-BE49-F238E27FC236}">
                <a16:creationId xmlns:a16="http://schemas.microsoft.com/office/drawing/2014/main" id="{E7AE2529-D9AE-4733-85F5-B650BAA94F7D}"/>
              </a:ext>
            </a:extLst>
          </p:cNvPr>
          <p:cNvSpPr txBox="1"/>
          <p:nvPr/>
        </p:nvSpPr>
        <p:spPr>
          <a:xfrm>
            <a:off x="8226669" y="5632015"/>
            <a:ext cx="396533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DISCLAIMER -</a:t>
            </a:r>
          </a:p>
          <a:p>
            <a:pPr lvl="0">
              <a:defRPr/>
            </a:pPr>
            <a:r>
              <a:rPr lang="en-IN" sz="1200" i="1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The data on material characteristics and their evolution in the model is not that of real canisters or backfill. This 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study is qualitative and investigates the possibilities of modelling. </a:t>
            </a:r>
          </a:p>
        </p:txBody>
      </p:sp>
    </p:spTree>
    <p:extLst>
      <p:ext uri="{BB962C8B-B14F-4D97-AF65-F5344CB8AC3E}">
        <p14:creationId xmlns:p14="http://schemas.microsoft.com/office/powerpoint/2010/main" val="376771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93A24F4-A33D-4E1F-B8E4-2A3DA2D78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2" y="155275"/>
            <a:ext cx="10472468" cy="423992"/>
          </a:xfrm>
        </p:spPr>
        <p:txBody>
          <a:bodyPr/>
          <a:lstStyle/>
          <a:p>
            <a:r>
              <a:rPr lang="en-US" sz="2300" dirty="0"/>
              <a:t>Precursor studies: own analogue models </a:t>
            </a:r>
            <a:endParaRPr lang="de-DE" sz="2300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41" y="6624408"/>
            <a:ext cx="1690005" cy="233592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3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oogle Shape;380;p3">
            <a:extLst>
              <a:ext uri="{FF2B5EF4-FFF2-40B4-BE49-F238E27FC236}">
                <a16:creationId xmlns:a16="http://schemas.microsoft.com/office/drawing/2014/main" id="{7D0325CC-B524-45EA-B208-4A1B569DB5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507" y="678341"/>
            <a:ext cx="5760720" cy="240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81;p3">
            <a:extLst>
              <a:ext uri="{FF2B5EF4-FFF2-40B4-BE49-F238E27FC236}">
                <a16:creationId xmlns:a16="http://schemas.microsoft.com/office/drawing/2014/main" id="{8B51710F-F845-4890-A487-543E32F5BA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507" y="3032559"/>
            <a:ext cx="5760720" cy="336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Movie01.avi" descr="Movie01.avi">
            <a:hlinkClick r:id="" action="ppaction://media"/>
            <a:extLst>
              <a:ext uri="{FF2B5EF4-FFF2-40B4-BE49-F238E27FC236}">
                <a16:creationId xmlns:a16="http://schemas.microsoft.com/office/drawing/2014/main" id="{8F804415-E5C8-44D4-ADBF-F90B21200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0227" y="1549518"/>
            <a:ext cx="5011951" cy="37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42" y="6677160"/>
            <a:ext cx="1619666" cy="105281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4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0875" y="303237"/>
            <a:ext cx="1540023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de-DE" b="1" dirty="0"/>
              <a:t>Model 1</a:t>
            </a:r>
            <a:endParaRPr b="1" dirty="0"/>
          </a:p>
        </p:txBody>
      </p:sp>
      <p:grpSp>
        <p:nvGrpSpPr>
          <p:cNvPr id="13" name="Google Shape;389;p4">
            <a:extLst>
              <a:ext uri="{FF2B5EF4-FFF2-40B4-BE49-F238E27FC236}">
                <a16:creationId xmlns:a16="http://schemas.microsoft.com/office/drawing/2014/main" id="{651631A5-27B7-4A3B-9467-486CEA601B73}"/>
              </a:ext>
            </a:extLst>
          </p:cNvPr>
          <p:cNvGrpSpPr/>
          <p:nvPr/>
        </p:nvGrpSpPr>
        <p:grpSpPr>
          <a:xfrm>
            <a:off x="362373" y="861434"/>
            <a:ext cx="5760720" cy="3013770"/>
            <a:chOff x="362373" y="618431"/>
            <a:chExt cx="5760720" cy="3013770"/>
          </a:xfrm>
        </p:grpSpPr>
        <p:pic>
          <p:nvPicPr>
            <p:cNvPr id="14" name="Google Shape;390;p4">
              <a:extLst>
                <a:ext uri="{FF2B5EF4-FFF2-40B4-BE49-F238E27FC236}">
                  <a16:creationId xmlns:a16="http://schemas.microsoft.com/office/drawing/2014/main" id="{4F9AA77C-0E4B-4C0F-9900-41EB7547A7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6085" b="14153"/>
            <a:stretch/>
          </p:blipFill>
          <p:spPr>
            <a:xfrm>
              <a:off x="362373" y="618431"/>
              <a:ext cx="5760720" cy="30137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391;p4">
              <a:extLst>
                <a:ext uri="{FF2B5EF4-FFF2-40B4-BE49-F238E27FC236}">
                  <a16:creationId xmlns:a16="http://schemas.microsoft.com/office/drawing/2014/main" id="{F8345205-575F-4532-8574-CB9A804E8FB5}"/>
                </a:ext>
              </a:extLst>
            </p:cNvPr>
            <p:cNvGrpSpPr/>
            <p:nvPr/>
          </p:nvGrpSpPr>
          <p:grpSpPr>
            <a:xfrm>
              <a:off x="581555" y="3099841"/>
              <a:ext cx="1052830" cy="373075"/>
              <a:chOff x="0" y="0"/>
              <a:chExt cx="1052830" cy="373075"/>
            </a:xfrm>
          </p:grpSpPr>
          <p:cxnSp>
            <p:nvCxnSpPr>
              <p:cNvPr id="16" name="Google Shape;392;p4">
                <a:extLst>
                  <a:ext uri="{FF2B5EF4-FFF2-40B4-BE49-F238E27FC236}">
                    <a16:creationId xmlns:a16="http://schemas.microsoft.com/office/drawing/2014/main" id="{067427C2-8EA2-4B06-9CBC-80B87AFFFE1C}"/>
                  </a:ext>
                </a:extLst>
              </p:cNvPr>
              <p:cNvCxnSpPr/>
              <p:nvPr/>
            </p:nvCxnSpPr>
            <p:spPr>
              <a:xfrm>
                <a:off x="0" y="373075"/>
                <a:ext cx="1052830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" name="Google Shape;393;p4">
                <a:extLst>
                  <a:ext uri="{FF2B5EF4-FFF2-40B4-BE49-F238E27FC236}">
                    <a16:creationId xmlns:a16="http://schemas.microsoft.com/office/drawing/2014/main" id="{4DEF837A-3152-4BF4-B754-A0D2523ACD55}"/>
                  </a:ext>
                </a:extLst>
              </p:cNvPr>
              <p:cNvSpPr txBox="1"/>
              <p:nvPr/>
            </p:nvSpPr>
            <p:spPr>
              <a:xfrm>
                <a:off x="212130" y="0"/>
                <a:ext cx="748787" cy="357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 cm</a:t>
                </a:r>
                <a:endParaRPr kumimoji="0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" name="Google Shape;394;p4">
            <a:extLst>
              <a:ext uri="{FF2B5EF4-FFF2-40B4-BE49-F238E27FC236}">
                <a16:creationId xmlns:a16="http://schemas.microsoft.com/office/drawing/2014/main" id="{01E5740B-87C2-4F7F-A6D9-B82C47E494E9}"/>
              </a:ext>
            </a:extLst>
          </p:cNvPr>
          <p:cNvGrpSpPr/>
          <p:nvPr/>
        </p:nvGrpSpPr>
        <p:grpSpPr>
          <a:xfrm>
            <a:off x="363008" y="4132216"/>
            <a:ext cx="5760085" cy="2486660"/>
            <a:chOff x="3215957" y="2185670"/>
            <a:chExt cx="5760085" cy="2486660"/>
          </a:xfrm>
        </p:grpSpPr>
        <p:pic>
          <p:nvPicPr>
            <p:cNvPr id="19" name="Google Shape;395;p4">
              <a:extLst>
                <a:ext uri="{FF2B5EF4-FFF2-40B4-BE49-F238E27FC236}">
                  <a16:creationId xmlns:a16="http://schemas.microsoft.com/office/drawing/2014/main" id="{E7B99944-5A12-41F1-B303-3AB6613BBE9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02" b="38030"/>
            <a:stretch/>
          </p:blipFill>
          <p:spPr>
            <a:xfrm>
              <a:off x="3215957" y="2185670"/>
              <a:ext cx="5760085" cy="2486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96;p4">
              <a:extLst>
                <a:ext uri="{FF2B5EF4-FFF2-40B4-BE49-F238E27FC236}">
                  <a16:creationId xmlns:a16="http://schemas.microsoft.com/office/drawing/2014/main" id="{5403E9A3-64AF-4D07-A80D-75209622AC83}"/>
                </a:ext>
              </a:extLst>
            </p:cNvPr>
            <p:cNvGrpSpPr/>
            <p:nvPr/>
          </p:nvGrpSpPr>
          <p:grpSpPr>
            <a:xfrm>
              <a:off x="7925964" y="4119419"/>
              <a:ext cx="929005" cy="357432"/>
              <a:chOff x="0" y="20815"/>
              <a:chExt cx="929005" cy="357505"/>
            </a:xfrm>
          </p:grpSpPr>
          <p:cxnSp>
            <p:nvCxnSpPr>
              <p:cNvPr id="21" name="Google Shape;397;p4">
                <a:extLst>
                  <a:ext uri="{FF2B5EF4-FFF2-40B4-BE49-F238E27FC236}">
                    <a16:creationId xmlns:a16="http://schemas.microsoft.com/office/drawing/2014/main" id="{A19B3896-BA7F-4CC1-A43F-B7567C8A23AC}"/>
                  </a:ext>
                </a:extLst>
              </p:cNvPr>
              <p:cNvCxnSpPr/>
              <p:nvPr/>
            </p:nvCxnSpPr>
            <p:spPr>
              <a:xfrm>
                <a:off x="0" y="359615"/>
                <a:ext cx="929005" cy="14605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2" name="Google Shape;398;p4">
                <a:extLst>
                  <a:ext uri="{FF2B5EF4-FFF2-40B4-BE49-F238E27FC236}">
                    <a16:creationId xmlns:a16="http://schemas.microsoft.com/office/drawing/2014/main" id="{C4815692-C8B5-4566-B695-1D187FE6A56D}"/>
                  </a:ext>
                </a:extLst>
              </p:cNvPr>
              <p:cNvSpPr txBox="1"/>
              <p:nvPr/>
            </p:nvSpPr>
            <p:spPr>
              <a:xfrm>
                <a:off x="69457" y="20815"/>
                <a:ext cx="790090" cy="357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 cm</a:t>
                </a:r>
                <a:endParaRPr kumimoji="0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" name="Google Shape;399;p4">
            <a:extLst>
              <a:ext uri="{FF2B5EF4-FFF2-40B4-BE49-F238E27FC236}">
                <a16:creationId xmlns:a16="http://schemas.microsoft.com/office/drawing/2014/main" id="{2F613460-9120-4D79-8CCC-02BE4AB541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958" b="20084"/>
          <a:stretch/>
        </p:blipFill>
        <p:spPr>
          <a:xfrm>
            <a:off x="6289357" y="850544"/>
            <a:ext cx="5760085" cy="31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00;p4">
            <a:extLst>
              <a:ext uri="{FF2B5EF4-FFF2-40B4-BE49-F238E27FC236}">
                <a16:creationId xmlns:a16="http://schemas.microsoft.com/office/drawing/2014/main" id="{90C862E3-5BBA-41A1-8B2D-5CFE307D42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973" b="30746"/>
          <a:stretch/>
        </p:blipFill>
        <p:spPr>
          <a:xfrm>
            <a:off x="6289357" y="4014741"/>
            <a:ext cx="5760085" cy="2604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87;p4">
            <a:extLst>
              <a:ext uri="{FF2B5EF4-FFF2-40B4-BE49-F238E27FC236}">
                <a16:creationId xmlns:a16="http://schemas.microsoft.com/office/drawing/2014/main" id="{19B82C4E-F9C7-4ADA-BD87-7BC2DE72DCB1}"/>
              </a:ext>
            </a:extLst>
          </p:cNvPr>
          <p:cNvSpPr txBox="1">
            <a:spLocks/>
          </p:cNvSpPr>
          <p:nvPr/>
        </p:nvSpPr>
        <p:spPr>
          <a:xfrm>
            <a:off x="8040439" y="303237"/>
            <a:ext cx="1540023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 typeface="Arial"/>
              <a:buNone/>
              <a:tabLst/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Model 2</a:t>
            </a:r>
          </a:p>
        </p:txBody>
      </p:sp>
    </p:spTree>
    <p:extLst>
      <p:ext uri="{BB962C8B-B14F-4D97-AF65-F5344CB8AC3E}">
        <p14:creationId xmlns:p14="http://schemas.microsoft.com/office/powerpoint/2010/main" val="12203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42" y="6624407"/>
            <a:ext cx="1584496" cy="159555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5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0875" y="303237"/>
            <a:ext cx="1540023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de-DE" b="1" dirty="0"/>
              <a:t>Model 1</a:t>
            </a:r>
            <a:endParaRPr b="1" dirty="0"/>
          </a:p>
        </p:txBody>
      </p:sp>
      <p:sp>
        <p:nvSpPr>
          <p:cNvPr id="25" name="Google Shape;387;p4">
            <a:extLst>
              <a:ext uri="{FF2B5EF4-FFF2-40B4-BE49-F238E27FC236}">
                <a16:creationId xmlns:a16="http://schemas.microsoft.com/office/drawing/2014/main" id="{19B82C4E-F9C7-4ADA-BD87-7BC2DE72DCB1}"/>
              </a:ext>
            </a:extLst>
          </p:cNvPr>
          <p:cNvSpPr txBox="1">
            <a:spLocks/>
          </p:cNvSpPr>
          <p:nvPr/>
        </p:nvSpPr>
        <p:spPr>
          <a:xfrm>
            <a:off x="8040439" y="303237"/>
            <a:ext cx="1540023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 typeface="Arial"/>
              <a:buNone/>
              <a:tabLst/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Model 2</a:t>
            </a:r>
          </a:p>
        </p:txBody>
      </p:sp>
      <p:sp>
        <p:nvSpPr>
          <p:cNvPr id="28" name="Google Shape;407;p5">
            <a:extLst>
              <a:ext uri="{FF2B5EF4-FFF2-40B4-BE49-F238E27FC236}">
                <a16:creationId xmlns:a16="http://schemas.microsoft.com/office/drawing/2014/main" id="{1DF932D6-3CE6-408C-9A9B-13CC23CABEBC}"/>
              </a:ext>
            </a:extLst>
          </p:cNvPr>
          <p:cNvSpPr txBox="1">
            <a:spLocks/>
          </p:cNvSpPr>
          <p:nvPr/>
        </p:nvSpPr>
        <p:spPr>
          <a:xfrm>
            <a:off x="299328" y="966347"/>
            <a:ext cx="4816136" cy="3587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700"/>
              </a:lnSpc>
              <a:spcBef>
                <a:spcPts val="27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Wingdings 2" panose="05020102010507070707" pitchFamily="18" charset="2"/>
              <a:buChar char="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Postdeformational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axial ratios of the strain markers:</a:t>
            </a:r>
          </a:p>
          <a:p>
            <a:pPr marL="9126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Wingdings 2" panose="05020102010507070707" pitchFamily="18" charset="2"/>
              <a:buChar char="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the matrix: 1.68</a:t>
            </a:r>
          </a:p>
          <a:p>
            <a:pPr marL="9126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Wingdings 2" panose="05020102010507070707" pitchFamily="18" charset="2"/>
              <a:buChar char="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within the plasticine cylinder: 1.12 </a:t>
            </a:r>
          </a:p>
          <a:p>
            <a:pPr marL="6858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broad anticlines around the strong plasticine cylinder</a:t>
            </a:r>
          </a:p>
          <a:p>
            <a:pPr marL="6858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Superficial funnel structure around the plasticine cylinder</a:t>
            </a:r>
          </a:p>
        </p:txBody>
      </p:sp>
      <p:sp>
        <p:nvSpPr>
          <p:cNvPr id="29" name="Google Shape;408;p5">
            <a:extLst>
              <a:ext uri="{FF2B5EF4-FFF2-40B4-BE49-F238E27FC236}">
                <a16:creationId xmlns:a16="http://schemas.microsoft.com/office/drawing/2014/main" id="{A869485D-664A-465B-A0E8-297F85894DBF}"/>
              </a:ext>
            </a:extLst>
          </p:cNvPr>
          <p:cNvSpPr txBox="1"/>
          <p:nvPr/>
        </p:nvSpPr>
        <p:spPr>
          <a:xfrm>
            <a:off x="6052987" y="966347"/>
            <a:ext cx="5471903" cy="3072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Postdeformational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axial ratios of the strain markers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97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within the matrix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1.44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1.98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97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within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plasticine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cylinder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1.29 and 1.41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Syncline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structures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around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all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cylinders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Superficial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embryonic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funnel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structures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around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all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four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cylinders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411;p5">
            <a:extLst>
              <a:ext uri="{FF2B5EF4-FFF2-40B4-BE49-F238E27FC236}">
                <a16:creationId xmlns:a16="http://schemas.microsoft.com/office/drawing/2014/main" id="{87C26DBF-2306-4C88-B354-4AC69A8866DD}"/>
              </a:ext>
            </a:extLst>
          </p:cNvPr>
          <p:cNvSpPr txBox="1"/>
          <p:nvPr/>
        </p:nvSpPr>
        <p:spPr>
          <a:xfrm>
            <a:off x="3937940" y="6476186"/>
            <a:ext cx="26276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Mandal &amp; Chakraborty (1990)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pic>
        <p:nvPicPr>
          <p:cNvPr id="32" name="Google Shape;419;p6">
            <a:extLst>
              <a:ext uri="{FF2B5EF4-FFF2-40B4-BE49-F238E27FC236}">
                <a16:creationId xmlns:a16="http://schemas.microsoft.com/office/drawing/2014/main" id="{373909FD-80A2-4364-951D-B840399BF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15161" b="8345"/>
          <a:stretch/>
        </p:blipFill>
        <p:spPr bwMode="auto">
          <a:xfrm>
            <a:off x="2134840" y="3776186"/>
            <a:ext cx="2869319" cy="27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Google Shape;387;p4">
            <a:extLst>
              <a:ext uri="{FF2B5EF4-FFF2-40B4-BE49-F238E27FC236}">
                <a16:creationId xmlns:a16="http://schemas.microsoft.com/office/drawing/2014/main" id="{69EB5A8B-59F6-4568-8559-0F0BF8639492}"/>
              </a:ext>
            </a:extLst>
          </p:cNvPr>
          <p:cNvSpPr txBox="1">
            <a:spLocks/>
          </p:cNvSpPr>
          <p:nvPr/>
        </p:nvSpPr>
        <p:spPr>
          <a:xfrm>
            <a:off x="472382" y="4609018"/>
            <a:ext cx="1818421" cy="7223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0" kern="1200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 typeface="Arial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Pretectonic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pluton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" name="Google Shape;387;p4">
            <a:extLst>
              <a:ext uri="{FF2B5EF4-FFF2-40B4-BE49-F238E27FC236}">
                <a16:creationId xmlns:a16="http://schemas.microsoft.com/office/drawing/2014/main" id="{FDA1380F-0067-4AA3-B566-B1B4D4AFD9DB}"/>
              </a:ext>
            </a:extLst>
          </p:cNvPr>
          <p:cNvSpPr txBox="1">
            <a:spLocks/>
          </p:cNvSpPr>
          <p:nvPr/>
        </p:nvSpPr>
        <p:spPr>
          <a:xfrm>
            <a:off x="9901197" y="4022762"/>
            <a:ext cx="1818421" cy="14645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0" kern="1200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 typeface="Arial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Syntectonic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pluton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high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magma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pressure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767935E-D46B-4D61-88D8-603C881CC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240" r="19127" b="55631"/>
          <a:stretch/>
        </p:blipFill>
        <p:spPr bwMode="auto">
          <a:xfrm>
            <a:off x="5915848" y="3823394"/>
            <a:ext cx="3361731" cy="27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573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41" y="6624407"/>
            <a:ext cx="1566913" cy="158916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6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921" y="185300"/>
            <a:ext cx="9882909" cy="121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en-IN" sz="2400" b="1" dirty="0"/>
              <a:t>Mandal &amp; Chakraborty (1990): </a:t>
            </a:r>
            <a:br>
              <a:rPr lang="en-IN" sz="2400" b="1" dirty="0"/>
            </a:br>
            <a:r>
              <a:rPr lang="en-IN" sz="2400" b="1" dirty="0"/>
              <a:t>the analytical solution for the strain field around a </a:t>
            </a:r>
            <a:r>
              <a:rPr lang="en-IN" sz="2400" b="1" dirty="0" err="1"/>
              <a:t>syntectonic</a:t>
            </a:r>
            <a:r>
              <a:rPr lang="en-IN" sz="2400" b="1" dirty="0"/>
              <a:t> pluton with a high magma pressure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767935E-D46B-4D61-88D8-603C881CCB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240" r="19127" b="55631"/>
          <a:stretch/>
        </p:blipFill>
        <p:spPr bwMode="auto">
          <a:xfrm>
            <a:off x="239171" y="1596138"/>
            <a:ext cx="4947209" cy="39733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Google Shape;424;p6">
            <a:extLst>
              <a:ext uri="{FF2B5EF4-FFF2-40B4-BE49-F238E27FC236}">
                <a16:creationId xmlns:a16="http://schemas.microsoft.com/office/drawing/2014/main" id="{DA8CFC90-3DF2-4AEB-8C9E-910552227DE8}"/>
              </a:ext>
            </a:extLst>
          </p:cNvPr>
          <p:cNvSpPr txBox="1"/>
          <p:nvPr/>
        </p:nvSpPr>
        <p:spPr>
          <a:xfrm>
            <a:off x="4973997" y="1432386"/>
            <a:ext cx="2345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math behind it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FC2784-7F7A-4C1C-AF22-616AE1A9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18" y="1906322"/>
            <a:ext cx="6694097" cy="232949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6C64054-CEBE-4AC0-8058-224FB1F14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819" y="4641523"/>
            <a:ext cx="6940965" cy="7324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3ECCE76-ECDE-410D-8793-B97E301C3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819" y="5373944"/>
            <a:ext cx="7218003" cy="720000"/>
          </a:xfrm>
          <a:prstGeom prst="rect">
            <a:avLst/>
          </a:prstGeom>
        </p:spPr>
      </p:pic>
      <p:sp>
        <p:nvSpPr>
          <p:cNvPr id="20" name="Google Shape;424;p6">
            <a:extLst>
              <a:ext uri="{FF2B5EF4-FFF2-40B4-BE49-F238E27FC236}">
                <a16:creationId xmlns:a16="http://schemas.microsoft.com/office/drawing/2014/main" id="{A4C7A184-CF36-4F4A-AD85-D6DDDA4C1607}"/>
              </a:ext>
            </a:extLst>
          </p:cNvPr>
          <p:cNvSpPr txBox="1"/>
          <p:nvPr/>
        </p:nvSpPr>
        <p:spPr>
          <a:xfrm>
            <a:off x="432614" y="5733279"/>
            <a:ext cx="418390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Strain field around a 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syntectonic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pluton with a high magma pressure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072885-C457-47E0-A5CF-E88EFA080E0A}"/>
              </a:ext>
            </a:extLst>
          </p:cNvPr>
          <p:cNvSpPr txBox="1"/>
          <p:nvPr/>
        </p:nvSpPr>
        <p:spPr>
          <a:xfrm>
            <a:off x="7575479" y="6198548"/>
            <a:ext cx="458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the finite displacement components along the 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axes respectively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D40C84-15CD-4C84-94C7-0F6F76DBC105}"/>
              </a:ext>
            </a:extLst>
          </p:cNvPr>
          <p:cNvSpPr txBox="1"/>
          <p:nvPr/>
        </p:nvSpPr>
        <p:spPr>
          <a:xfrm>
            <a:off x="9432343" y="1192560"/>
            <a:ext cx="2637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Orientations of the principal axes of the infinitesimal strain ellipse at any point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0) on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 where a is the orientation of one of the principal axes with respect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 x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axis and ε* is the magnitude of the far-field principal strain.</a:t>
            </a:r>
          </a:p>
        </p:txBody>
      </p:sp>
    </p:spTree>
    <p:extLst>
      <p:ext uri="{BB962C8B-B14F-4D97-AF65-F5344CB8AC3E}">
        <p14:creationId xmlns:p14="http://schemas.microsoft.com/office/powerpoint/2010/main" val="204375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633B3B-2AD9-4303-8810-B7BB4EDAA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2" y="210363"/>
            <a:ext cx="6921169" cy="540135"/>
          </a:xfrm>
        </p:spPr>
        <p:txBody>
          <a:bodyPr/>
          <a:lstStyle/>
          <a:p>
            <a:r>
              <a:rPr lang="en-US" dirty="0"/>
              <a:t>Rigid – ductile: the aims</a:t>
            </a:r>
            <a:endParaRPr lang="de-DE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62B991C0-3E2A-4816-A2A4-83B9DFB0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121" y="6575636"/>
            <a:ext cx="1621717" cy="203233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EGU25, Vienna,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7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31;p7">
            <a:extLst>
              <a:ext uri="{FF2B5EF4-FFF2-40B4-BE49-F238E27FC236}">
                <a16:creationId xmlns:a16="http://schemas.microsoft.com/office/drawing/2014/main" id="{69E91CC7-1194-4DEE-951A-45300B348C82}"/>
              </a:ext>
            </a:extLst>
          </p:cNvPr>
          <p:cNvSpPr txBox="1">
            <a:spLocks/>
          </p:cNvSpPr>
          <p:nvPr/>
        </p:nvSpPr>
        <p:spPr>
          <a:xfrm>
            <a:off x="616327" y="1093721"/>
            <a:ext cx="9922701" cy="305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700"/>
              </a:lnSpc>
              <a:spcBef>
                <a:spcPts val="27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Wingdings 2" panose="05020102010507070707" pitchFamily="18" charset="2"/>
              <a:buChar char="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Reproduce the empirical analogue models and the analytical solutions of Mandal and Chakraborty (1990)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AutoNum type="arabicPeriod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Evaluation of the rheological and tectonic conditions under which not only the plastic matrix but also the original containers are deformed</a:t>
            </a:r>
          </a:p>
        </p:txBody>
      </p:sp>
    </p:spTree>
    <p:extLst>
      <p:ext uri="{BB962C8B-B14F-4D97-AF65-F5344CB8AC3E}">
        <p14:creationId xmlns:p14="http://schemas.microsoft.com/office/powerpoint/2010/main" val="218884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959360CC-25D6-40D4-90DD-A4A6FF39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41" y="6624407"/>
            <a:ext cx="1426235" cy="162517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 2025,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8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87;p4">
            <a:extLst>
              <a:ext uri="{FF2B5EF4-FFF2-40B4-BE49-F238E27FC236}">
                <a16:creationId xmlns:a16="http://schemas.microsoft.com/office/drawing/2014/main" id="{467B58A5-B1F5-437A-86C6-9BB890F46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692" y="310794"/>
            <a:ext cx="9371977" cy="49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700"/>
            </a:pPr>
            <a:r>
              <a:rPr lang="de-DE" b="1" dirty="0" err="1"/>
              <a:t>Mandal</a:t>
            </a:r>
            <a:r>
              <a:rPr lang="de-DE" b="1" dirty="0"/>
              <a:t> &amp; </a:t>
            </a:r>
            <a:r>
              <a:rPr lang="de-DE" b="1" dirty="0" err="1"/>
              <a:t>Chakraborty</a:t>
            </a:r>
            <a:r>
              <a:rPr lang="de-DE" b="1" dirty="0"/>
              <a:t> (1990) </a:t>
            </a:r>
            <a:r>
              <a:rPr lang="de-DE" b="1" dirty="0" err="1"/>
              <a:t>numerically</a:t>
            </a:r>
            <a:r>
              <a:rPr lang="de-DE" b="1" dirty="0"/>
              <a:t> </a:t>
            </a:r>
            <a:r>
              <a:rPr lang="de-DE" b="1" dirty="0" err="1"/>
              <a:t>solved</a:t>
            </a:r>
            <a:r>
              <a:rPr lang="de-DE" b="1" dirty="0"/>
              <a:t>*</a:t>
            </a:r>
            <a:endParaRPr b="1" dirty="0"/>
          </a:p>
        </p:txBody>
      </p:sp>
      <p:sp>
        <p:nvSpPr>
          <p:cNvPr id="14" name="Google Shape;439;p8">
            <a:extLst>
              <a:ext uri="{FF2B5EF4-FFF2-40B4-BE49-F238E27FC236}">
                <a16:creationId xmlns:a16="http://schemas.microsoft.com/office/drawing/2014/main" id="{0E915A69-1044-4ED8-B4AE-B88C0CCE53FA}"/>
              </a:ext>
            </a:extLst>
          </p:cNvPr>
          <p:cNvSpPr txBox="1"/>
          <p:nvPr/>
        </p:nvSpPr>
        <p:spPr>
          <a:xfrm>
            <a:off x="2230583" y="6202190"/>
            <a:ext cx="74491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*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own FEM-Python solution Oscar with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linearelastic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s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olver (Mohr-Coulomb) from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the OSTHM in-house research project based on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pyGIMLi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E2C0F9D7-29A7-4919-B24C-D32CD44F934F}"/>
              </a:ext>
            </a:extLst>
          </p:cNvPr>
          <p:cNvSpPr/>
          <p:nvPr/>
        </p:nvSpPr>
        <p:spPr>
          <a:xfrm>
            <a:off x="378692" y="2855755"/>
            <a:ext cx="969818" cy="49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FBE6FCAD-C679-4ABF-9629-D619B51890C9}"/>
              </a:ext>
            </a:extLst>
          </p:cNvPr>
          <p:cNvSpPr/>
          <p:nvPr/>
        </p:nvSpPr>
        <p:spPr>
          <a:xfrm rot="10800000">
            <a:off x="10644227" y="2855754"/>
            <a:ext cx="969818" cy="49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912CCA-E661-42B1-A78E-F303F0FEAF15}"/>
              </a:ext>
            </a:extLst>
          </p:cNvPr>
          <p:cNvSpPr txBox="1"/>
          <p:nvPr/>
        </p:nvSpPr>
        <p:spPr>
          <a:xfrm>
            <a:off x="123653" y="2558475"/>
            <a:ext cx="174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al Text Pro Book"/>
                <a:ea typeface="+mn-ea"/>
                <a:cs typeface="+mn-cs"/>
              </a:rPr>
              <a:t>Compression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al Text Pro Book"/>
                <a:ea typeface="+mn-ea"/>
                <a:cs typeface="+mn-cs"/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76188B4-D44F-4A9F-A6B0-6C0B413FB22D}"/>
              </a:ext>
            </a:extLst>
          </p:cNvPr>
          <p:cNvSpPr txBox="1"/>
          <p:nvPr/>
        </p:nvSpPr>
        <p:spPr>
          <a:xfrm>
            <a:off x="10376820" y="2547976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al Text Pro Book"/>
                <a:ea typeface="+mn-ea"/>
                <a:cs typeface="+mn-cs"/>
              </a:rPr>
              <a:t>Compression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al Text Pro Book"/>
                <a:ea typeface="+mn-ea"/>
                <a:cs typeface="+mn-cs"/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Pro Book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ABE0B0-8E65-4721-9494-AEB828DC0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0846" y="975895"/>
            <a:ext cx="8670307" cy="5226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546B23-12E4-4497-9FA8-786535967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8240" r="19127" b="55631"/>
          <a:stretch/>
        </p:blipFill>
        <p:spPr bwMode="auto">
          <a:xfrm>
            <a:off x="9440584" y="3520855"/>
            <a:ext cx="2751416" cy="2209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86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633B3B-2AD9-4303-8810-B7BB4EDAA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022" y="-21"/>
            <a:ext cx="7257586" cy="999601"/>
          </a:xfrm>
        </p:spPr>
        <p:txBody>
          <a:bodyPr/>
          <a:lstStyle/>
          <a:p>
            <a:r>
              <a:rPr lang="en-IN" sz="2800" b="1" dirty="0"/>
              <a:t>What shall be modelled with respect to the waste containers?</a:t>
            </a:r>
            <a:endParaRPr lang="en-IN" sz="2800" dirty="0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62B991C0-3E2A-4816-A2A4-83B9DFB0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121" y="6673363"/>
            <a:ext cx="1859109" cy="131876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EGU 2025, 28 April 2025</a:t>
            </a:r>
            <a:r>
              <a:rPr lang="de-DE" dirty="0">
                <a:solidFill>
                  <a:prstClr val="black"/>
                </a:solidFill>
              </a:rPr>
              <a:t>,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E0BEA49A-2367-48C6-995D-4CF37765EE26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lvl="0">
                <a:defRPr/>
              </a:pPr>
              <a:t>9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31;p7">
            <a:extLst>
              <a:ext uri="{FF2B5EF4-FFF2-40B4-BE49-F238E27FC236}">
                <a16:creationId xmlns:a16="http://schemas.microsoft.com/office/drawing/2014/main" id="{4A1679C5-9B29-496C-87BF-3E1C794FFE7B}"/>
              </a:ext>
            </a:extLst>
          </p:cNvPr>
          <p:cNvSpPr txBox="1">
            <a:spLocks/>
          </p:cNvSpPr>
          <p:nvPr/>
        </p:nvSpPr>
        <p:spPr>
          <a:xfrm>
            <a:off x="312648" y="999580"/>
            <a:ext cx="12002557" cy="452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700"/>
              </a:lnSpc>
              <a:spcBef>
                <a:spcPts val="27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Wingdings 2" panose="05020102010507070707" pitchFamily="18" charset="2"/>
              <a:buChar char="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6800" indent="-226800" algn="l" defTabSz="914400" rtl="0" eaLnBrk="1" latinLnBrk="0" hangingPunct="1">
              <a:lnSpc>
                <a:spcPts val="2700"/>
              </a:lnSpc>
              <a:spcBef>
                <a:spcPts val="850"/>
              </a:spcBef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calculated simple, generic models for testing the Oscar software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Various material configurations were simulated: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steel “cylinder” (if it is possible to talk about a cylinder in 2D)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Hollow cylinder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Thick copper and/or steel casings around a hollow cylinder or a steel cylinder</a:t>
            </a:r>
          </a:p>
          <a:p>
            <a:pPr marL="2514600" marR="0" lvl="5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matrix consists always of rock salt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deformation is purely linear elastic, no creep laws were applied!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effect of corrosion was modelled by lowering the Young’s </a:t>
            </a:r>
            <a:r>
              <a:rPr kumimoji="0" lang="en-I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moduls</a:t>
            </a: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(E) and increasing the Poisson ratio (ν) of the canister materials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and ν were changed</a:t>
            </a:r>
            <a:b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four steps: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+mj-lt"/>
              <a:buAutoNum type="arabicPeriod"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000"/>
              <a:buFont typeface="+mj-lt"/>
              <a:buAutoNum type="arabicPeriod"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tabLst/>
              <a:defRPr/>
            </a:pPr>
            <a:endParaRPr kumimoji="0" lang="en-I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ClrTx/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Rock salt stays mechanically unchanged with E = 20 </a:t>
            </a:r>
            <a:r>
              <a:rPr kumimoji="0" lang="en-I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GPa</a:t>
            </a: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ν = 0.25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  <a:buClrTx/>
              <a:buSzPts val="2000"/>
              <a:buFont typeface="+mj-lt"/>
              <a:buAutoNum type="arabicPeriod"/>
              <a:tabLst/>
              <a:defRPr/>
            </a:pPr>
            <a:r>
              <a:rPr kumimoji="0" lang="en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Lateral compression of the 2D model; top and bottom are not fixed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3DBCF2F-29DE-4449-8989-99020DD189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33531" y="3254535"/>
          <a:ext cx="4515555" cy="24130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4079206974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1373245825"/>
                    </a:ext>
                  </a:extLst>
                </a:gridCol>
                <a:gridCol w="736261">
                  <a:extLst>
                    <a:ext uri="{9D8B030D-6E8A-4147-A177-3AD203B41FA5}">
                      <a16:colId xmlns:a16="http://schemas.microsoft.com/office/drawing/2014/main" val="46786309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5565310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709774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43946"/>
                  </a:ext>
                </a:extLst>
              </a:tr>
              <a:tr h="250328">
                <a:tc>
                  <a:txBody>
                    <a:bodyPr/>
                    <a:lstStyle/>
                    <a:p>
                      <a:pPr algn="l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corrosion steps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[GPa]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[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GPa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959224"/>
                  </a:ext>
                </a:extLst>
              </a:tr>
              <a:tr h="197888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7709869"/>
                  </a:ext>
                </a:extLst>
              </a:tr>
              <a:tr h="288740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7981308"/>
                  </a:ext>
                </a:extLst>
              </a:tr>
              <a:tr h="267404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36336354"/>
                  </a:ext>
                </a:extLst>
              </a:tr>
              <a:tr h="264356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464225"/>
                  </a:ext>
                </a:extLst>
              </a:tr>
              <a:tr h="188156"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9283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6037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BASE">
      <a:dk1>
        <a:sysClr val="windowText" lastClr="000000"/>
      </a:dk1>
      <a:lt1>
        <a:sysClr val="window" lastClr="FFFFFF"/>
      </a:lt1>
      <a:dk2>
        <a:srgbClr val="494949"/>
      </a:dk2>
      <a:lt2>
        <a:srgbClr val="E7E6E6"/>
      </a:lt2>
      <a:accent1>
        <a:srgbClr val="FFD100"/>
      </a:accent1>
      <a:accent2>
        <a:srgbClr val="E30018"/>
      </a:accent2>
      <a:accent3>
        <a:srgbClr val="EC6624"/>
      </a:accent3>
      <a:accent4>
        <a:srgbClr val="E50050"/>
      </a:accent4>
      <a:accent5>
        <a:srgbClr val="FFE596"/>
      </a:accent5>
      <a:accent6>
        <a:srgbClr val="FFF7ED"/>
      </a:accent6>
      <a:hlink>
        <a:srgbClr val="E30018"/>
      </a:hlink>
      <a:folHlink>
        <a:srgbClr val="AE0B04"/>
      </a:folHlink>
    </a:clrScheme>
    <a:fontScheme name="BASE Powerpoint">
      <a:majorFont>
        <a:latin typeface="Real Text Pro Demibold"/>
        <a:ea typeface=""/>
        <a:cs typeface=""/>
      </a:majorFont>
      <a:minorFont>
        <a:latin typeface="Real Text Pro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E_Praesentation_EN_Arial.potx" id="{19BE6AF2-09AD-41E8-9275-CC3DCB185C80}" vid="{4FA38177-A739-4AD8-8C1B-C17CB5959D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Breitbild</PresentationFormat>
  <Paragraphs>229</Paragraphs>
  <Slides>16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Times New Roman</vt:lpstr>
      <vt:lpstr>Wingdings</vt:lpstr>
      <vt:lpstr>Arial Black</vt:lpstr>
      <vt:lpstr>Cambria Math</vt:lpstr>
      <vt:lpstr>Arial</vt:lpstr>
      <vt:lpstr>Wingdings 2</vt:lpstr>
      <vt:lpstr>Real Text Pro Book</vt:lpstr>
      <vt:lpstr>1_Office</vt:lpstr>
      <vt:lpstr>Rigid - ductile</vt:lpstr>
      <vt:lpstr>Rigid – ductile: the task</vt:lpstr>
      <vt:lpstr>Precursor studies: own analogue models </vt:lpstr>
      <vt:lpstr>Model 1</vt:lpstr>
      <vt:lpstr>Model 1</vt:lpstr>
      <vt:lpstr>Mandal &amp; Chakraborty (1990):  the analytical solution for the strain field around a syntectonic pluton with a high magma pressure</vt:lpstr>
      <vt:lpstr>Rigid – ductile: the aims</vt:lpstr>
      <vt:lpstr>Mandal &amp; Chakraborty (1990) numerically solved*</vt:lpstr>
      <vt:lpstr>What shall be modelled with respect to the waste containers?</vt:lpstr>
      <vt:lpstr>Poisson ratio and Young‘s modulus </vt:lpstr>
      <vt:lpstr>Model 1: Full steel cylinder in the salt matrix</vt:lpstr>
      <vt:lpstr>Model 2: Hollow cylinder in the salt matrix</vt:lpstr>
      <vt:lpstr>Model 3: Hollow cylinder with thick steel casing                in the salt matrix</vt:lpstr>
      <vt:lpstr>Model 4: Hollow cylinder with thick copper casing                in the salt matrix</vt:lpstr>
      <vt:lpstr>Model 5: Hollow cylinder with thin steel casing                in the salt matrix</vt:lpstr>
      <vt:lpstr>Take 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Rigid - ductile</dc:title>
  <dc:creator>Dietl, Carl Rudolf</dc:creator>
  <cp:lastModifiedBy>Dietl, Carl Rudolf</cp:lastModifiedBy>
  <cp:revision>15</cp:revision>
  <dcterms:created xsi:type="dcterms:W3CDTF">2025-03-31T08:36:32Z</dcterms:created>
  <dcterms:modified xsi:type="dcterms:W3CDTF">2025-04-24T15:27:02Z</dcterms:modified>
</cp:coreProperties>
</file>