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5" autoAdjust="0"/>
    <p:restoredTop sz="94660"/>
  </p:normalViewPr>
  <p:slideViewPr>
    <p:cSldViewPr snapToGrid="0">
      <p:cViewPr>
        <p:scale>
          <a:sx n="75" d="100"/>
          <a:sy n="75" d="100"/>
        </p:scale>
        <p:origin x="384"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03C5AD-8B7D-4945-8CBF-A288538DB4B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0901B950-9497-4CF2-BB26-9CE6AE98F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C8D0B4D-6006-48E4-BD81-EA236DC100B5}"/>
              </a:ext>
            </a:extLst>
          </p:cNvPr>
          <p:cNvSpPr>
            <a:spLocks noGrp="1"/>
          </p:cNvSpPr>
          <p:nvPr>
            <p:ph type="dt" sz="half" idx="10"/>
          </p:nvPr>
        </p:nvSpPr>
        <p:spPr/>
        <p:txBody>
          <a:bodyPr/>
          <a:lstStyle/>
          <a:p>
            <a:fld id="{4290162D-660D-4E84-9DA3-08984E95E7B8}" type="datetimeFigureOut">
              <a:rPr lang="ru-RU" smtClean="0"/>
              <a:t>02.05.2025</a:t>
            </a:fld>
            <a:endParaRPr lang="ru-RU"/>
          </a:p>
        </p:txBody>
      </p:sp>
      <p:sp>
        <p:nvSpPr>
          <p:cNvPr id="5" name="Нижний колонтитул 4">
            <a:extLst>
              <a:ext uri="{FF2B5EF4-FFF2-40B4-BE49-F238E27FC236}">
                <a16:creationId xmlns:a16="http://schemas.microsoft.com/office/drawing/2014/main" id="{FC2E0E09-B39F-4A11-8F67-0820ACDC5EE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0CBB7C7-8F72-4206-8C7E-78A2774D123A}"/>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1453420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411BFD-9025-4673-A7BA-23B81A5E111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CBEA4731-C3DC-460D-A48A-04166325360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E726EF3-4526-42B0-A0CF-E6DDD57A4F29}"/>
              </a:ext>
            </a:extLst>
          </p:cNvPr>
          <p:cNvSpPr>
            <a:spLocks noGrp="1"/>
          </p:cNvSpPr>
          <p:nvPr>
            <p:ph type="dt" sz="half" idx="10"/>
          </p:nvPr>
        </p:nvSpPr>
        <p:spPr/>
        <p:txBody>
          <a:bodyPr/>
          <a:lstStyle/>
          <a:p>
            <a:fld id="{4290162D-660D-4E84-9DA3-08984E95E7B8}" type="datetimeFigureOut">
              <a:rPr lang="ru-RU" smtClean="0"/>
              <a:t>02.05.2025</a:t>
            </a:fld>
            <a:endParaRPr lang="ru-RU"/>
          </a:p>
        </p:txBody>
      </p:sp>
      <p:sp>
        <p:nvSpPr>
          <p:cNvPr id="5" name="Нижний колонтитул 4">
            <a:extLst>
              <a:ext uri="{FF2B5EF4-FFF2-40B4-BE49-F238E27FC236}">
                <a16:creationId xmlns:a16="http://schemas.microsoft.com/office/drawing/2014/main" id="{A5DEA70D-44CA-4AAE-9788-7BC22A5350C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4743BBC-B76A-4059-BEC9-3072F4008745}"/>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2148024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059081F-0A82-40B8-97B5-E6195987BA77}"/>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45B76DD-FBD1-40D1-8FFE-409CB4D2E90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68E12C9-1DE5-4154-B608-BC0E194AE098}"/>
              </a:ext>
            </a:extLst>
          </p:cNvPr>
          <p:cNvSpPr>
            <a:spLocks noGrp="1"/>
          </p:cNvSpPr>
          <p:nvPr>
            <p:ph type="dt" sz="half" idx="10"/>
          </p:nvPr>
        </p:nvSpPr>
        <p:spPr/>
        <p:txBody>
          <a:bodyPr/>
          <a:lstStyle/>
          <a:p>
            <a:fld id="{4290162D-660D-4E84-9DA3-08984E95E7B8}" type="datetimeFigureOut">
              <a:rPr lang="ru-RU" smtClean="0"/>
              <a:t>02.05.2025</a:t>
            </a:fld>
            <a:endParaRPr lang="ru-RU"/>
          </a:p>
        </p:txBody>
      </p:sp>
      <p:sp>
        <p:nvSpPr>
          <p:cNvPr id="5" name="Нижний колонтитул 4">
            <a:extLst>
              <a:ext uri="{FF2B5EF4-FFF2-40B4-BE49-F238E27FC236}">
                <a16:creationId xmlns:a16="http://schemas.microsoft.com/office/drawing/2014/main" id="{0C0FB39C-B9AE-4E6D-937E-FDC3F78EACE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03F87A1-17D3-4110-B697-FDA12C4B6F94}"/>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2263229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74BAC1-51EF-4506-A298-4523DF26C56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6C5116B-16EC-4A79-90F8-AA95884D61B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A08DD34-B640-42D6-8E77-F2EAEA2B7210}"/>
              </a:ext>
            </a:extLst>
          </p:cNvPr>
          <p:cNvSpPr>
            <a:spLocks noGrp="1"/>
          </p:cNvSpPr>
          <p:nvPr>
            <p:ph type="dt" sz="half" idx="10"/>
          </p:nvPr>
        </p:nvSpPr>
        <p:spPr/>
        <p:txBody>
          <a:bodyPr/>
          <a:lstStyle/>
          <a:p>
            <a:fld id="{4290162D-660D-4E84-9DA3-08984E95E7B8}" type="datetimeFigureOut">
              <a:rPr lang="ru-RU" smtClean="0"/>
              <a:t>02.05.2025</a:t>
            </a:fld>
            <a:endParaRPr lang="ru-RU"/>
          </a:p>
        </p:txBody>
      </p:sp>
      <p:sp>
        <p:nvSpPr>
          <p:cNvPr id="5" name="Нижний колонтитул 4">
            <a:extLst>
              <a:ext uri="{FF2B5EF4-FFF2-40B4-BE49-F238E27FC236}">
                <a16:creationId xmlns:a16="http://schemas.microsoft.com/office/drawing/2014/main" id="{D3C148A5-4D74-41C5-8A88-E2BA347BB99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AB4BF68-63E0-499D-B248-EF81BC69DDCF}"/>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2099059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0EB5B4-022B-4E11-AE97-BCED831BD22E}"/>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A45E9290-4F60-498E-AA5C-1B29635240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CF2A08A-06E6-4FEC-A65C-56B9790A3EE8}"/>
              </a:ext>
            </a:extLst>
          </p:cNvPr>
          <p:cNvSpPr>
            <a:spLocks noGrp="1"/>
          </p:cNvSpPr>
          <p:nvPr>
            <p:ph type="dt" sz="half" idx="10"/>
          </p:nvPr>
        </p:nvSpPr>
        <p:spPr/>
        <p:txBody>
          <a:bodyPr/>
          <a:lstStyle/>
          <a:p>
            <a:fld id="{4290162D-660D-4E84-9DA3-08984E95E7B8}" type="datetimeFigureOut">
              <a:rPr lang="ru-RU" smtClean="0"/>
              <a:t>02.05.2025</a:t>
            </a:fld>
            <a:endParaRPr lang="ru-RU"/>
          </a:p>
        </p:txBody>
      </p:sp>
      <p:sp>
        <p:nvSpPr>
          <p:cNvPr id="5" name="Нижний колонтитул 4">
            <a:extLst>
              <a:ext uri="{FF2B5EF4-FFF2-40B4-BE49-F238E27FC236}">
                <a16:creationId xmlns:a16="http://schemas.microsoft.com/office/drawing/2014/main" id="{BA190DA4-6FEE-4AF4-A716-1B27DFF4F02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671704C-C4AB-42C0-BEED-AF9A517DC394}"/>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2957864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78D107-303B-44E4-830C-28665D7B2CF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A7E7E65-2ED3-4B2E-AF75-A2739B4ADC7C}"/>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6F793D42-6518-4F94-9ED2-63DA1D52F905}"/>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C9E2E4EA-76B5-47E1-99E3-27688D493330}"/>
              </a:ext>
            </a:extLst>
          </p:cNvPr>
          <p:cNvSpPr>
            <a:spLocks noGrp="1"/>
          </p:cNvSpPr>
          <p:nvPr>
            <p:ph type="dt" sz="half" idx="10"/>
          </p:nvPr>
        </p:nvSpPr>
        <p:spPr/>
        <p:txBody>
          <a:bodyPr/>
          <a:lstStyle/>
          <a:p>
            <a:fld id="{4290162D-660D-4E84-9DA3-08984E95E7B8}" type="datetimeFigureOut">
              <a:rPr lang="ru-RU" smtClean="0"/>
              <a:t>02.05.2025</a:t>
            </a:fld>
            <a:endParaRPr lang="ru-RU"/>
          </a:p>
        </p:txBody>
      </p:sp>
      <p:sp>
        <p:nvSpPr>
          <p:cNvPr id="6" name="Нижний колонтитул 5">
            <a:extLst>
              <a:ext uri="{FF2B5EF4-FFF2-40B4-BE49-F238E27FC236}">
                <a16:creationId xmlns:a16="http://schemas.microsoft.com/office/drawing/2014/main" id="{9A2339C2-A3E0-4E7F-83AB-FF8BE83C850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7F054C5-C280-42B3-A3BA-FBE9FACE6268}"/>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381035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C9CD723-5654-49C1-BC13-C527D58035C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AFCA0739-7342-446C-A9EA-02E13927DD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BC16EFA-8E23-4C18-BDB4-2ED360E2855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542280DE-D58C-478A-ABA8-D71FE34E13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D819C63-762D-4DD0-9708-EB13F80AD23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627DA704-905C-45CE-B8C3-BC3058F6FCD5}"/>
              </a:ext>
            </a:extLst>
          </p:cNvPr>
          <p:cNvSpPr>
            <a:spLocks noGrp="1"/>
          </p:cNvSpPr>
          <p:nvPr>
            <p:ph type="dt" sz="half" idx="10"/>
          </p:nvPr>
        </p:nvSpPr>
        <p:spPr/>
        <p:txBody>
          <a:bodyPr/>
          <a:lstStyle/>
          <a:p>
            <a:fld id="{4290162D-660D-4E84-9DA3-08984E95E7B8}" type="datetimeFigureOut">
              <a:rPr lang="ru-RU" smtClean="0"/>
              <a:t>02.05.2025</a:t>
            </a:fld>
            <a:endParaRPr lang="ru-RU"/>
          </a:p>
        </p:txBody>
      </p:sp>
      <p:sp>
        <p:nvSpPr>
          <p:cNvPr id="8" name="Нижний колонтитул 7">
            <a:extLst>
              <a:ext uri="{FF2B5EF4-FFF2-40B4-BE49-F238E27FC236}">
                <a16:creationId xmlns:a16="http://schemas.microsoft.com/office/drawing/2014/main" id="{C088732D-5018-4AC5-A73D-4E9739296B26}"/>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A03148B-6DE5-4D4B-985E-4A90011E4DF9}"/>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2693874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E91A5B-2112-44A1-B621-E6CA186E11E5}"/>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C51027F-98E9-4D02-ACC8-7A68B681BC3E}"/>
              </a:ext>
            </a:extLst>
          </p:cNvPr>
          <p:cNvSpPr>
            <a:spLocks noGrp="1"/>
          </p:cNvSpPr>
          <p:nvPr>
            <p:ph type="dt" sz="half" idx="10"/>
          </p:nvPr>
        </p:nvSpPr>
        <p:spPr/>
        <p:txBody>
          <a:bodyPr/>
          <a:lstStyle/>
          <a:p>
            <a:fld id="{4290162D-660D-4E84-9DA3-08984E95E7B8}" type="datetimeFigureOut">
              <a:rPr lang="ru-RU" smtClean="0"/>
              <a:t>02.05.2025</a:t>
            </a:fld>
            <a:endParaRPr lang="ru-RU"/>
          </a:p>
        </p:txBody>
      </p:sp>
      <p:sp>
        <p:nvSpPr>
          <p:cNvPr id="4" name="Нижний колонтитул 3">
            <a:extLst>
              <a:ext uri="{FF2B5EF4-FFF2-40B4-BE49-F238E27FC236}">
                <a16:creationId xmlns:a16="http://schemas.microsoft.com/office/drawing/2014/main" id="{7A47F097-58F8-45B6-A3D5-CA467EDAC529}"/>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5BE38599-69DC-4620-8D7D-D6B849EBAE1E}"/>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1871323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58F81FB7-9555-4E82-8FCA-586BC07DB72F}"/>
              </a:ext>
            </a:extLst>
          </p:cNvPr>
          <p:cNvSpPr>
            <a:spLocks noGrp="1"/>
          </p:cNvSpPr>
          <p:nvPr>
            <p:ph type="dt" sz="half" idx="10"/>
          </p:nvPr>
        </p:nvSpPr>
        <p:spPr/>
        <p:txBody>
          <a:bodyPr/>
          <a:lstStyle/>
          <a:p>
            <a:fld id="{4290162D-660D-4E84-9DA3-08984E95E7B8}" type="datetimeFigureOut">
              <a:rPr lang="ru-RU" smtClean="0"/>
              <a:t>02.05.2025</a:t>
            </a:fld>
            <a:endParaRPr lang="ru-RU"/>
          </a:p>
        </p:txBody>
      </p:sp>
      <p:sp>
        <p:nvSpPr>
          <p:cNvPr id="3" name="Нижний колонтитул 2">
            <a:extLst>
              <a:ext uri="{FF2B5EF4-FFF2-40B4-BE49-F238E27FC236}">
                <a16:creationId xmlns:a16="http://schemas.microsoft.com/office/drawing/2014/main" id="{6998EBDA-A137-4E64-ABB8-37624B6254B5}"/>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94F96439-0682-4A40-A5B1-BC07CAAC522F}"/>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124502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C40E0B1-70F3-49BB-B223-A4469276C5C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E080652-6A80-4D88-8EB9-CCBB57BFEF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DE66764-17C1-4ED1-BC30-FA337631B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C467724-70F0-48F7-99CA-8864125F63B6}"/>
              </a:ext>
            </a:extLst>
          </p:cNvPr>
          <p:cNvSpPr>
            <a:spLocks noGrp="1"/>
          </p:cNvSpPr>
          <p:nvPr>
            <p:ph type="dt" sz="half" idx="10"/>
          </p:nvPr>
        </p:nvSpPr>
        <p:spPr/>
        <p:txBody>
          <a:bodyPr/>
          <a:lstStyle/>
          <a:p>
            <a:fld id="{4290162D-660D-4E84-9DA3-08984E95E7B8}" type="datetimeFigureOut">
              <a:rPr lang="ru-RU" smtClean="0"/>
              <a:t>02.05.2025</a:t>
            </a:fld>
            <a:endParaRPr lang="ru-RU"/>
          </a:p>
        </p:txBody>
      </p:sp>
      <p:sp>
        <p:nvSpPr>
          <p:cNvPr id="6" name="Нижний колонтитул 5">
            <a:extLst>
              <a:ext uri="{FF2B5EF4-FFF2-40B4-BE49-F238E27FC236}">
                <a16:creationId xmlns:a16="http://schemas.microsoft.com/office/drawing/2014/main" id="{DA20D4CD-065B-41B3-9763-E72CED3B9E2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D8D947E-7364-41E4-B5A6-171AFE1EE423}"/>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2267869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6B7B3A-E1BC-4E81-B768-BCC1B946358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4150D2E6-3440-4707-8D94-AF695AE502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C62FB8F-83C0-4DE9-92C5-65AE2FCB7C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90CA157-14E7-4F0A-818E-7089B4EC4CB0}"/>
              </a:ext>
            </a:extLst>
          </p:cNvPr>
          <p:cNvSpPr>
            <a:spLocks noGrp="1"/>
          </p:cNvSpPr>
          <p:nvPr>
            <p:ph type="dt" sz="half" idx="10"/>
          </p:nvPr>
        </p:nvSpPr>
        <p:spPr/>
        <p:txBody>
          <a:bodyPr/>
          <a:lstStyle/>
          <a:p>
            <a:fld id="{4290162D-660D-4E84-9DA3-08984E95E7B8}" type="datetimeFigureOut">
              <a:rPr lang="ru-RU" smtClean="0"/>
              <a:t>02.05.2025</a:t>
            </a:fld>
            <a:endParaRPr lang="ru-RU"/>
          </a:p>
        </p:txBody>
      </p:sp>
      <p:sp>
        <p:nvSpPr>
          <p:cNvPr id="6" name="Нижний колонтитул 5">
            <a:extLst>
              <a:ext uri="{FF2B5EF4-FFF2-40B4-BE49-F238E27FC236}">
                <a16:creationId xmlns:a16="http://schemas.microsoft.com/office/drawing/2014/main" id="{A6836D05-15A1-49B0-99C6-BAB9F6756BC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F2C8C68-15B9-4DB0-9263-F661624524E5}"/>
              </a:ext>
            </a:extLst>
          </p:cNvPr>
          <p:cNvSpPr>
            <a:spLocks noGrp="1"/>
          </p:cNvSpPr>
          <p:nvPr>
            <p:ph type="sldNum" sz="quarter" idx="12"/>
          </p:nvPr>
        </p:nvSpPr>
        <p:spPr/>
        <p:txBody>
          <a:bodyPr/>
          <a:lstStyle/>
          <a:p>
            <a:fld id="{59E3DE3C-C387-4F3E-AFCC-634D50EF5FE6}" type="slidenum">
              <a:rPr lang="ru-RU" smtClean="0"/>
              <a:t>‹#›</a:t>
            </a:fld>
            <a:endParaRPr lang="ru-RU"/>
          </a:p>
        </p:txBody>
      </p:sp>
    </p:spTree>
    <p:extLst>
      <p:ext uri="{BB962C8B-B14F-4D97-AF65-F5344CB8AC3E}">
        <p14:creationId xmlns:p14="http://schemas.microsoft.com/office/powerpoint/2010/main" val="3289140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DBA6313-B62E-4FA7-9F98-3A2AEE5DEF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2695C7AF-E054-47B3-9F0A-E0085C0838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DD0BF60-BA84-4578-931C-F3BDD539B1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0162D-660D-4E84-9DA3-08984E95E7B8}" type="datetimeFigureOut">
              <a:rPr lang="ru-RU" smtClean="0"/>
              <a:t>02.05.2025</a:t>
            </a:fld>
            <a:endParaRPr lang="ru-RU"/>
          </a:p>
        </p:txBody>
      </p:sp>
      <p:sp>
        <p:nvSpPr>
          <p:cNvPr id="5" name="Нижний колонтитул 4">
            <a:extLst>
              <a:ext uri="{FF2B5EF4-FFF2-40B4-BE49-F238E27FC236}">
                <a16:creationId xmlns:a16="http://schemas.microsoft.com/office/drawing/2014/main" id="{129B61C4-1450-4B5E-8B7B-8B4522EFAD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516986D0-2CBD-4F1C-8614-692D225929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3DE3C-C387-4F3E-AFCC-634D50EF5FE6}" type="slidenum">
              <a:rPr lang="ru-RU" smtClean="0"/>
              <a:t>‹#›</a:t>
            </a:fld>
            <a:endParaRPr lang="ru-RU"/>
          </a:p>
        </p:txBody>
      </p:sp>
    </p:spTree>
    <p:extLst>
      <p:ext uri="{BB962C8B-B14F-4D97-AF65-F5344CB8AC3E}">
        <p14:creationId xmlns:p14="http://schemas.microsoft.com/office/powerpoint/2010/main" val="3318906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18.emf"/><Relationship Id="rId12"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wmf"/><Relationship Id="rId11" Type="http://schemas.openxmlformats.org/officeDocument/2006/relationships/image" Target="../media/image20.emf"/><Relationship Id="rId5" Type="http://schemas.openxmlformats.org/officeDocument/2006/relationships/oleObject" Target="../embeddings/oleObject2.bin"/><Relationship Id="rId10" Type="http://schemas.openxmlformats.org/officeDocument/2006/relationships/image" Target="../media/image19.emf"/><Relationship Id="rId4" Type="http://schemas.openxmlformats.org/officeDocument/2006/relationships/image" Target="../media/image15.wmf"/><Relationship Id="rId9" Type="http://schemas.openxmlformats.org/officeDocument/2006/relationships/image" Target="../media/image17.wmf"/></Relationships>
</file>

<file path=ppt/slides/_rels/slide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D7DD2E-3479-4913-9ED3-84E918CDAB82}"/>
              </a:ext>
            </a:extLst>
          </p:cNvPr>
          <p:cNvSpPr>
            <a:spLocks noGrp="1"/>
          </p:cNvSpPr>
          <p:nvPr>
            <p:ph type="ctrTitle"/>
          </p:nvPr>
        </p:nvSpPr>
        <p:spPr>
          <a:xfrm>
            <a:off x="1033670" y="-66765"/>
            <a:ext cx="9144000" cy="886033"/>
          </a:xfrm>
        </p:spPr>
        <p:txBody>
          <a:bodyPr>
            <a:noAutofit/>
          </a:bodyPr>
          <a:lstStyle/>
          <a:p>
            <a:r>
              <a:rPr lang="en-US" sz="2800" b="1" dirty="0">
                <a:solidFill>
                  <a:srgbClr val="FF0000"/>
                </a:solidFill>
              </a:rPr>
              <a:t>Mantle section 3000 through Angola and Congo based on kimberlite indicator minerals from kimberlites</a:t>
            </a:r>
            <a:endParaRPr lang="ru-RU" sz="2800" dirty="0">
              <a:solidFill>
                <a:srgbClr val="FF0000"/>
              </a:solidFill>
            </a:endParaRPr>
          </a:p>
        </p:txBody>
      </p:sp>
      <p:sp>
        <p:nvSpPr>
          <p:cNvPr id="5" name="TextBox 4">
            <a:extLst>
              <a:ext uri="{FF2B5EF4-FFF2-40B4-BE49-F238E27FC236}">
                <a16:creationId xmlns:a16="http://schemas.microsoft.com/office/drawing/2014/main" id="{B5B2411F-4E0A-4A8C-B129-F3E8A0ED3A03}"/>
              </a:ext>
            </a:extLst>
          </p:cNvPr>
          <p:cNvSpPr txBox="1"/>
          <p:nvPr/>
        </p:nvSpPr>
        <p:spPr>
          <a:xfrm>
            <a:off x="2384654" y="689127"/>
            <a:ext cx="8229600" cy="646331"/>
          </a:xfrm>
          <a:prstGeom prst="rect">
            <a:avLst/>
          </a:prstGeom>
          <a:noFill/>
        </p:spPr>
        <p:txBody>
          <a:bodyPr wrap="square">
            <a:spAutoFit/>
          </a:bodyPr>
          <a:lstStyle/>
          <a:p>
            <a:r>
              <a:rPr lang="en-US" dirty="0">
                <a:solidFill>
                  <a:srgbClr val="7030A0"/>
                </a:solidFill>
              </a:rPr>
              <a:t>Vladimir Zinchenko</a:t>
            </a:r>
            <a:r>
              <a:rPr lang="en-US" baseline="30000" dirty="0">
                <a:solidFill>
                  <a:srgbClr val="7030A0"/>
                </a:solidFill>
              </a:rPr>
              <a:t>1</a:t>
            </a:r>
            <a:r>
              <a:rPr lang="ru-RU" dirty="0">
                <a:solidFill>
                  <a:srgbClr val="7030A0"/>
                </a:solidFill>
              </a:rPr>
              <a:t>, </a:t>
            </a:r>
            <a:r>
              <a:rPr lang="en-US" dirty="0">
                <a:solidFill>
                  <a:srgbClr val="7030A0"/>
                </a:solidFill>
              </a:rPr>
              <a:t>Igor Ashchepkov</a:t>
            </a:r>
            <a:r>
              <a:rPr lang="en-US" baseline="30000" dirty="0">
                <a:solidFill>
                  <a:srgbClr val="7030A0"/>
                </a:solidFill>
              </a:rPr>
              <a:t>2</a:t>
            </a:r>
            <a:r>
              <a:rPr lang="ru-RU" dirty="0">
                <a:solidFill>
                  <a:srgbClr val="7030A0"/>
                </a:solidFill>
              </a:rPr>
              <a:t>, </a:t>
            </a:r>
            <a:r>
              <a:rPr lang="en-US" dirty="0">
                <a:solidFill>
                  <a:srgbClr val="7030A0"/>
                </a:solidFill>
              </a:rPr>
              <a:t>Alexander Ivanov</a:t>
            </a:r>
            <a:r>
              <a:rPr lang="ru-RU" baseline="30000" dirty="0">
                <a:solidFill>
                  <a:srgbClr val="7030A0"/>
                </a:solidFill>
              </a:rPr>
              <a:t>3</a:t>
            </a:r>
            <a:r>
              <a:rPr lang="ru-RU" dirty="0">
                <a:solidFill>
                  <a:srgbClr val="7030A0"/>
                </a:solidFill>
              </a:rPr>
              <a:t>, </a:t>
            </a:r>
            <a:endParaRPr lang="en-US" dirty="0">
              <a:solidFill>
                <a:srgbClr val="7030A0"/>
              </a:solidFill>
            </a:endParaRPr>
          </a:p>
          <a:p>
            <a:r>
              <a:rPr lang="en-US" dirty="0" err="1">
                <a:solidFill>
                  <a:srgbClr val="7030A0"/>
                </a:solidFill>
              </a:rPr>
              <a:t>Beneditu</a:t>
            </a:r>
            <a:r>
              <a:rPr lang="en-US" dirty="0">
                <a:solidFill>
                  <a:srgbClr val="7030A0"/>
                </a:solidFill>
              </a:rPr>
              <a:t> </a:t>
            </a:r>
            <a:r>
              <a:rPr lang="en-US" dirty="0" err="1">
                <a:solidFill>
                  <a:srgbClr val="7030A0"/>
                </a:solidFill>
              </a:rPr>
              <a:t>Paulu</a:t>
            </a:r>
            <a:r>
              <a:rPr lang="en-US" dirty="0">
                <a:solidFill>
                  <a:srgbClr val="7030A0"/>
                </a:solidFill>
              </a:rPr>
              <a:t> Manuel</a:t>
            </a:r>
            <a:r>
              <a:rPr lang="en-US" baseline="30000" dirty="0">
                <a:solidFill>
                  <a:srgbClr val="7030A0"/>
                </a:solidFill>
              </a:rPr>
              <a:t>1</a:t>
            </a:r>
            <a:r>
              <a:rPr lang="en-US" dirty="0">
                <a:solidFill>
                  <a:srgbClr val="7030A0"/>
                </a:solidFill>
              </a:rPr>
              <a:t>, Joao Tunga Felix</a:t>
            </a:r>
            <a:r>
              <a:rPr lang="ru-RU" baseline="30000" dirty="0">
                <a:solidFill>
                  <a:srgbClr val="7030A0"/>
                </a:solidFill>
              </a:rPr>
              <a:t> </a:t>
            </a:r>
            <a:r>
              <a:rPr lang="en-US" baseline="30000" dirty="0">
                <a:solidFill>
                  <a:srgbClr val="7030A0"/>
                </a:solidFill>
              </a:rPr>
              <a:t>4</a:t>
            </a:r>
            <a:endParaRPr lang="ru-RU" baseline="30000" dirty="0"/>
          </a:p>
        </p:txBody>
      </p:sp>
      <p:sp>
        <p:nvSpPr>
          <p:cNvPr id="7" name="TextBox 6">
            <a:extLst>
              <a:ext uri="{FF2B5EF4-FFF2-40B4-BE49-F238E27FC236}">
                <a16:creationId xmlns:a16="http://schemas.microsoft.com/office/drawing/2014/main" id="{15F73882-A87E-41FE-BDDF-ACF91E4E2827}"/>
              </a:ext>
            </a:extLst>
          </p:cNvPr>
          <p:cNvSpPr txBox="1"/>
          <p:nvPr/>
        </p:nvSpPr>
        <p:spPr>
          <a:xfrm>
            <a:off x="2762944" y="1243371"/>
            <a:ext cx="6096000" cy="1323439"/>
          </a:xfrm>
          <a:prstGeom prst="rect">
            <a:avLst/>
          </a:prstGeom>
          <a:noFill/>
        </p:spPr>
        <p:txBody>
          <a:bodyPr wrap="square">
            <a:spAutoFit/>
          </a:bodyPr>
          <a:lstStyle/>
          <a:p>
            <a:pPr marL="342900" indent="-342900">
              <a:buFontTx/>
              <a:buAutoNum type="arabicPeriod"/>
            </a:pPr>
            <a:r>
              <a:rPr lang="en-US" sz="1600" dirty="0">
                <a:solidFill>
                  <a:srgbClr val="002060"/>
                </a:solidFill>
              </a:rPr>
              <a:t>Mining Society CATOCA, Angola,                         
Institute of Geology and Mineralogy of the Russian Academy of Sciences, Russia 
St. Petersburg Mining University, Russia 
LUELE Mining Society, Angola</a:t>
            </a:r>
          </a:p>
        </p:txBody>
      </p:sp>
      <p:pic>
        <p:nvPicPr>
          <p:cNvPr id="8" name="Picture 2" descr="Picture background">
            <a:extLst>
              <a:ext uri="{FF2B5EF4-FFF2-40B4-BE49-F238E27FC236}">
                <a16:creationId xmlns:a16="http://schemas.microsoft.com/office/drawing/2014/main" id="{1C089144-7879-48C2-B648-23684F86E2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1878" y="48416"/>
            <a:ext cx="1747262" cy="98283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icture background">
            <a:extLst>
              <a:ext uri="{FF2B5EF4-FFF2-40B4-BE49-F238E27FC236}">
                <a16:creationId xmlns:a16="http://schemas.microsoft.com/office/drawing/2014/main" id="{E5AE97C0-0761-4753-B766-121786ED1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51" y="1689246"/>
            <a:ext cx="2228385" cy="175753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F48DCC7-9FF9-4D22-B5A0-6DC6BC6CBA27}"/>
              </a:ext>
            </a:extLst>
          </p:cNvPr>
          <p:cNvSpPr txBox="1"/>
          <p:nvPr/>
        </p:nvSpPr>
        <p:spPr>
          <a:xfrm>
            <a:off x="8169825" y="5646070"/>
            <a:ext cx="4066393" cy="1200329"/>
          </a:xfrm>
          <a:prstGeom prst="rect">
            <a:avLst/>
          </a:prstGeom>
          <a:noFill/>
        </p:spPr>
        <p:txBody>
          <a:bodyPr wrap="square">
            <a:spAutoFit/>
          </a:bodyPr>
          <a:lstStyle/>
          <a:p>
            <a:r>
              <a:rPr lang="en-US" b="1" dirty="0"/>
              <a:t>Fig.1. Schematic map of the location of kimberlites and placers in the Congo craton (in Angola and </a:t>
            </a:r>
            <a:r>
              <a:rPr lang="en-US" sz="1800" b="1" dirty="0">
                <a:solidFill>
                  <a:srgbClr val="000000"/>
                </a:solidFill>
                <a:ea typeface="Times New Roman" panose="02020603050405020304" pitchFamily="18" charset="0"/>
                <a:cs typeface="Times New Roman" panose="02020603050405020304" pitchFamily="18" charset="0"/>
              </a:rPr>
              <a:t>Congo Democratic Republic </a:t>
            </a:r>
            <a:r>
              <a:rPr lang="en-US" b="1" dirty="0"/>
              <a:t>)</a:t>
            </a:r>
            <a:endParaRPr lang="ru-RU" dirty="0"/>
          </a:p>
        </p:txBody>
      </p:sp>
      <p:sp>
        <p:nvSpPr>
          <p:cNvPr id="15" name="TextBox 14">
            <a:extLst>
              <a:ext uri="{FF2B5EF4-FFF2-40B4-BE49-F238E27FC236}">
                <a16:creationId xmlns:a16="http://schemas.microsoft.com/office/drawing/2014/main" id="{8D4919C4-4CC3-451E-BD1C-EC34BA51CBAC}"/>
              </a:ext>
            </a:extLst>
          </p:cNvPr>
          <p:cNvSpPr txBox="1"/>
          <p:nvPr/>
        </p:nvSpPr>
        <p:spPr>
          <a:xfrm>
            <a:off x="2703310" y="2568013"/>
            <a:ext cx="6155634" cy="1233286"/>
          </a:xfrm>
          <a:prstGeom prst="rect">
            <a:avLst/>
          </a:prstGeom>
          <a:noFill/>
        </p:spPr>
        <p:txBody>
          <a:bodyPr wrap="square">
            <a:spAutoFit/>
          </a:bodyPr>
          <a:lstStyle/>
          <a:p>
            <a:pPr>
              <a:lnSpc>
                <a:spcPct val="107000"/>
              </a:lnSpc>
              <a:spcAft>
                <a:spcPts val="800"/>
              </a:spcAft>
            </a:pP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The 3000 km long mantle section southwest and northeast across the entire Congo craton, including Angola and the Congo Democratic Republic   (DRC), was constructed from diamond satellite mineral (ISA) analyses from kimberlites (and placers) using monomineral thermobarometry (Ashchepkov et al., 2017) and </a:t>
            </a:r>
            <a:r>
              <a:rPr lang="en-US" sz="140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Surpher</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8 software.</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2AC5B01-640C-4467-8127-8307FE5ED6AE}"/>
              </a:ext>
            </a:extLst>
          </p:cNvPr>
          <p:cNvSpPr txBox="1"/>
          <p:nvPr/>
        </p:nvSpPr>
        <p:spPr>
          <a:xfrm>
            <a:off x="94931" y="3780619"/>
            <a:ext cx="8388626" cy="3077381"/>
          </a:xfrm>
          <a:prstGeom prst="rect">
            <a:avLst/>
          </a:prstGeom>
          <a:noFill/>
        </p:spPr>
        <p:txBody>
          <a:bodyPr wrap="square">
            <a:spAutoFit/>
          </a:bodyPr>
          <a:lstStyle/>
          <a:p>
            <a:pPr>
              <a:lnSpc>
                <a:spcPct val="107000"/>
              </a:lnSpc>
              <a:spcAft>
                <a:spcPts val="800"/>
              </a:spcAft>
            </a:pP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The section crosses the </a:t>
            </a:r>
            <a:r>
              <a:rPr lang="en-US" sz="140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Lucapa</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corridor from the Kunene field to </a:t>
            </a:r>
            <a:r>
              <a:rPr lang="en-US" sz="140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Lushinga</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in Angola and runs from Mbuji-Mai to the </a:t>
            </a:r>
            <a:r>
              <a:rPr lang="en-US" sz="140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Banalia</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field in the DRC. The Northwest-SEE section from Bas Congo to </a:t>
            </a:r>
            <a:r>
              <a:rPr lang="en-US" sz="140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Kundelungu</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was also built. The entire SW-NE profile consists of at least 6 parts in Angola and another 3 in the DRC, according to the grouping of kimberlite fields. There are areas with higher concentrations of pipes, corresponding to the boundaries of lithospheric terranes, where the mantle columns are more homogenized. Mantle sections show a rather contrasting layering. They are sharper and more subtle in the P-FO2 and Fe# diagram and less pronounced in the P-ToC and P-CaO, Fe# garnets.</a:t>
            </a:r>
            <a:r>
              <a:rPr lang="ru-RU" sz="14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The section in Angola includes several regions with denser kimberlite populations, including Cunene, </a:t>
            </a:r>
            <a:r>
              <a:rPr lang="en-US" sz="140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Cubango</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a:t>
            </a:r>
            <a:r>
              <a:rPr lang="en-US" sz="140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Lubango</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and a long stretch from Longo to </a:t>
            </a:r>
            <a:r>
              <a:rPr lang="en-US" sz="140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Kamatue</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including the Catoca cluster. The last highly diamondiferous part of the section differs from the other parts by the significant heating of the lower part of the mantle with a relatively high amount of pyroxenite and eclogite material, which probably determines the high diamond content. In several mantle clusters, heating and an increase in Fe# are observed, accompanied by low oxygen volatility, which corresponds to a high content of diamonds.</a:t>
            </a:r>
            <a:endParaRPr lang="ru-RU" sz="1400" dirty="0"/>
          </a:p>
        </p:txBody>
      </p:sp>
      <p:pic>
        <p:nvPicPr>
          <p:cNvPr id="19" name="Рисунок 18">
            <a:extLst>
              <a:ext uri="{FF2B5EF4-FFF2-40B4-BE49-F238E27FC236}">
                <a16:creationId xmlns:a16="http://schemas.microsoft.com/office/drawing/2014/main" id="{75F26643-861D-4A51-8EBF-3A2EC064D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6689" y="457070"/>
            <a:ext cx="950675" cy="1077218"/>
          </a:xfrm>
          <a:prstGeom prst="rect">
            <a:avLst/>
          </a:prstGeom>
        </p:spPr>
      </p:pic>
      <p:pic>
        <p:nvPicPr>
          <p:cNvPr id="20" name="Рисунок 19">
            <a:extLst>
              <a:ext uri="{FF2B5EF4-FFF2-40B4-BE49-F238E27FC236}">
                <a16:creationId xmlns:a16="http://schemas.microsoft.com/office/drawing/2014/main" id="{DA34ECC4-41DA-4865-9011-388D9944C130}"/>
              </a:ext>
            </a:extLst>
          </p:cNvPr>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5900"/>
                    </a14:imgEffect>
                  </a14:imgLayer>
                </a14:imgProps>
              </a:ext>
              <a:ext uri="{28A0092B-C50C-407E-A947-70E740481C1C}">
                <a14:useLocalDpi xmlns:a14="http://schemas.microsoft.com/office/drawing/2010/main" val="0"/>
              </a:ext>
            </a:extLst>
          </a:blip>
          <a:srcRect l="4348" t="7613"/>
          <a:stretch/>
        </p:blipFill>
        <p:spPr bwMode="auto">
          <a:xfrm>
            <a:off x="149476" y="178213"/>
            <a:ext cx="1177581" cy="1301829"/>
          </a:xfrm>
          <a:prstGeom prst="rect">
            <a:avLst/>
          </a:prstGeom>
          <a:noFill/>
          <a:ln>
            <a:noFill/>
          </a:ln>
        </p:spPr>
      </p:pic>
      <p:pic>
        <p:nvPicPr>
          <p:cNvPr id="22" name="Рисунок 21" descr="C:\My Doc\Всё_2011_Док\My Doc\MyDoc2020\Публикации_2020\Статья сТинту_2020\Авторы_фото\Иванов фото_3.jpg">
            <a:extLst>
              <a:ext uri="{FF2B5EF4-FFF2-40B4-BE49-F238E27FC236}">
                <a16:creationId xmlns:a16="http://schemas.microsoft.com/office/drawing/2014/main" id="{1A1B1B83-A4C7-442C-8A84-CF987D3C0B1F}"/>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82394" y="756848"/>
            <a:ext cx="1031810" cy="1486518"/>
          </a:xfrm>
          <a:prstGeom prst="rect">
            <a:avLst/>
          </a:prstGeom>
          <a:noFill/>
          <a:ln>
            <a:noFill/>
          </a:ln>
        </p:spPr>
      </p:pic>
      <p:pic>
        <p:nvPicPr>
          <p:cNvPr id="14" name="Рисунок 13">
            <a:extLst>
              <a:ext uri="{FF2B5EF4-FFF2-40B4-BE49-F238E27FC236}">
                <a16:creationId xmlns:a16="http://schemas.microsoft.com/office/drawing/2014/main" id="{018734AC-D76A-4AA5-8A56-717FF6DB9AF6}"/>
              </a:ext>
            </a:extLst>
          </p:cNvPr>
          <p:cNvPicPr>
            <a:picLocks noChangeAspect="1"/>
          </p:cNvPicPr>
          <p:nvPr/>
        </p:nvPicPr>
        <p:blipFill>
          <a:blip r:embed="rId8"/>
          <a:stretch>
            <a:fillRect/>
          </a:stretch>
        </p:blipFill>
        <p:spPr>
          <a:xfrm>
            <a:off x="8737395" y="995679"/>
            <a:ext cx="3498823" cy="4214209"/>
          </a:xfrm>
          <a:prstGeom prst="rect">
            <a:avLst/>
          </a:prstGeom>
        </p:spPr>
      </p:pic>
      <p:sp>
        <p:nvSpPr>
          <p:cNvPr id="16" name="TextBox 15">
            <a:extLst>
              <a:ext uri="{FF2B5EF4-FFF2-40B4-BE49-F238E27FC236}">
                <a16:creationId xmlns:a16="http://schemas.microsoft.com/office/drawing/2014/main" id="{2587D096-6984-43B2-AEA9-7BB0F9F395EB}"/>
              </a:ext>
            </a:extLst>
          </p:cNvPr>
          <p:cNvSpPr txBox="1"/>
          <p:nvPr/>
        </p:nvSpPr>
        <p:spPr>
          <a:xfrm>
            <a:off x="10614254" y="4873353"/>
            <a:ext cx="5133975" cy="369332"/>
          </a:xfrm>
          <a:prstGeom prst="rect">
            <a:avLst/>
          </a:prstGeom>
          <a:noFill/>
        </p:spPr>
        <p:txBody>
          <a:bodyPr wrap="square">
            <a:spAutoFit/>
          </a:bodyPr>
          <a:lstStyle/>
          <a:p>
            <a:r>
              <a:rPr lang="ru-RU" i="1" dirty="0"/>
              <a:t>кимберлиты</a:t>
            </a:r>
          </a:p>
        </p:txBody>
      </p:sp>
      <p:sp>
        <p:nvSpPr>
          <p:cNvPr id="18" name="TextBox 17">
            <a:extLst>
              <a:ext uri="{FF2B5EF4-FFF2-40B4-BE49-F238E27FC236}">
                <a16:creationId xmlns:a16="http://schemas.microsoft.com/office/drawing/2014/main" id="{DC63594D-E0D1-46D5-9732-15882FCDE9C3}"/>
              </a:ext>
            </a:extLst>
          </p:cNvPr>
          <p:cNvSpPr txBox="1"/>
          <p:nvPr/>
        </p:nvSpPr>
        <p:spPr>
          <a:xfrm>
            <a:off x="10704782" y="5351709"/>
            <a:ext cx="1349147" cy="369332"/>
          </a:xfrm>
          <a:prstGeom prst="rect">
            <a:avLst/>
          </a:prstGeom>
          <a:noFill/>
        </p:spPr>
        <p:txBody>
          <a:bodyPr wrap="square">
            <a:spAutoFit/>
          </a:bodyPr>
          <a:lstStyle/>
          <a:p>
            <a:r>
              <a:rPr lang="ru-RU" i="1" dirty="0"/>
              <a:t>россыпи</a:t>
            </a:r>
          </a:p>
        </p:txBody>
      </p:sp>
    </p:spTree>
    <p:extLst>
      <p:ext uri="{BB962C8B-B14F-4D97-AF65-F5344CB8AC3E}">
        <p14:creationId xmlns:p14="http://schemas.microsoft.com/office/powerpoint/2010/main" val="36142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DC07DC-684B-4FA1-9B35-AF07AE35A73E}"/>
              </a:ext>
            </a:extLst>
          </p:cNvPr>
          <p:cNvSpPr txBox="1"/>
          <p:nvPr/>
        </p:nvSpPr>
        <p:spPr>
          <a:xfrm>
            <a:off x="323766" y="60221"/>
            <a:ext cx="11868234" cy="1815882"/>
          </a:xfrm>
          <a:prstGeom prst="rect">
            <a:avLst/>
          </a:prstGeom>
          <a:noFill/>
        </p:spPr>
        <p:txBody>
          <a:bodyPr wrap="square">
            <a:spAutoFit/>
          </a:bodyPr>
          <a:lstStyle/>
          <a:p>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In Angola, these are the </a:t>
            </a:r>
            <a:r>
              <a:rPr lang="en-US" sz="140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Kuilo-Luele-CatoCa</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and </a:t>
            </a:r>
            <a:r>
              <a:rPr lang="en-US" sz="140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Kamafuka-Kamachia</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fields, and in the Congo of the DR - the Mbuji-Mai and Wamba fields. The relative homogenization of the mantle under </a:t>
            </a:r>
            <a:r>
              <a:rPr lang="en-US" sz="140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Catoc</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and nearby regions means a higher permeability of the mantle with a concentration of </a:t>
            </a:r>
            <a:r>
              <a:rPr lang="en-US" sz="140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protokimberlite</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magma chambers not only at the base of the lithospheric mantle, but also in intermediate and middle pyroxenite levels. Mineralogy suggests the presence of weakly oxidized eclogites, dunites, and Mg-rich ilmenite and -chromite-containing metasomatites. Probably, under such conditions, many diamonds grew in the proto-kimberlite process in large magma chambers at the base of the lithosphere, where large grains of the CLIPPIR type in the form of </a:t>
            </a:r>
            <a:r>
              <a:rPr lang="en-US" sz="140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megacrystals</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could form. The uppermost relatively thin layers of the upper mantle horizons formed in the Early Archean are inclined towards the Catoca-</a:t>
            </a:r>
            <a:r>
              <a:rPr lang="en-US" sz="1400" dirty="0" err="1">
                <a:solidFill>
                  <a:srgbClr val="000000"/>
                </a:solidFill>
                <a:latin typeface="Segoe UI" panose="020B0502040204020203" pitchFamily="34" charset="0"/>
                <a:ea typeface="Times New Roman" panose="02020603050405020304" pitchFamily="18" charset="0"/>
                <a:cs typeface="Times New Roman" panose="02020603050405020304" pitchFamily="18" charset="0"/>
              </a:rPr>
              <a:t>Kamachia</a:t>
            </a:r>
            <a:r>
              <a:rPr lang="en-US" sz="14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site in the northeastern part of the Congo, where the concentration of eclogites is higher, probably due to accretion during subduction.  RSF Grant 24-27-00411</a:t>
            </a:r>
            <a:endParaRPr lang="ru-RU" sz="1400" dirty="0"/>
          </a:p>
        </p:txBody>
      </p:sp>
      <p:pic>
        <p:nvPicPr>
          <p:cNvPr id="6" name="Рисунок 5">
            <a:extLst>
              <a:ext uri="{FF2B5EF4-FFF2-40B4-BE49-F238E27FC236}">
                <a16:creationId xmlns:a16="http://schemas.microsoft.com/office/drawing/2014/main" id="{C5D59C42-515B-41F2-A82B-35A93D0810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2570" y="4693767"/>
            <a:ext cx="4605427" cy="1436489"/>
          </a:xfrm>
          <a:prstGeom prst="rect">
            <a:avLst/>
          </a:prstGeom>
          <a:noFill/>
          <a:ln>
            <a:noFill/>
          </a:ln>
        </p:spPr>
      </p:pic>
      <p:pic>
        <p:nvPicPr>
          <p:cNvPr id="7" name="Рисунок 6">
            <a:extLst>
              <a:ext uri="{FF2B5EF4-FFF2-40B4-BE49-F238E27FC236}">
                <a16:creationId xmlns:a16="http://schemas.microsoft.com/office/drawing/2014/main" id="{303D4D62-CF49-4D02-B0E9-BE6C197D8D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61" y="3282148"/>
            <a:ext cx="4874452" cy="1411619"/>
          </a:xfrm>
          <a:prstGeom prst="rect">
            <a:avLst/>
          </a:prstGeom>
          <a:noFill/>
          <a:ln>
            <a:noFill/>
          </a:ln>
        </p:spPr>
      </p:pic>
      <p:pic>
        <p:nvPicPr>
          <p:cNvPr id="8" name="Рисунок 7">
            <a:extLst>
              <a:ext uri="{FF2B5EF4-FFF2-40B4-BE49-F238E27FC236}">
                <a16:creationId xmlns:a16="http://schemas.microsoft.com/office/drawing/2014/main" id="{C0E4AEEB-0E9A-4F2E-AC75-9F6CADD302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193" y="1854675"/>
            <a:ext cx="4836834" cy="1416683"/>
          </a:xfrm>
          <a:prstGeom prst="rect">
            <a:avLst/>
          </a:prstGeom>
          <a:noFill/>
          <a:ln>
            <a:noFill/>
          </a:ln>
        </p:spPr>
      </p:pic>
      <p:pic>
        <p:nvPicPr>
          <p:cNvPr id="9" name="Рисунок 8">
            <a:extLst>
              <a:ext uri="{FF2B5EF4-FFF2-40B4-BE49-F238E27FC236}">
                <a16:creationId xmlns:a16="http://schemas.microsoft.com/office/drawing/2014/main" id="{42A4136D-2784-4D53-B644-6629A3B999F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2630" y="3274221"/>
            <a:ext cx="4847027" cy="1394445"/>
          </a:xfrm>
          <a:prstGeom prst="rect">
            <a:avLst/>
          </a:prstGeom>
          <a:noFill/>
          <a:ln>
            <a:noFill/>
          </a:ln>
        </p:spPr>
      </p:pic>
      <p:pic>
        <p:nvPicPr>
          <p:cNvPr id="10" name="Рисунок 9">
            <a:extLst>
              <a:ext uri="{FF2B5EF4-FFF2-40B4-BE49-F238E27FC236}">
                <a16:creationId xmlns:a16="http://schemas.microsoft.com/office/drawing/2014/main" id="{F4BDD7EF-811A-4E1D-ABDC-D703A50B03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66754" y="4718987"/>
            <a:ext cx="4913613" cy="1394356"/>
          </a:xfrm>
          <a:prstGeom prst="rect">
            <a:avLst/>
          </a:prstGeom>
          <a:noFill/>
          <a:ln>
            <a:noFill/>
          </a:ln>
        </p:spPr>
      </p:pic>
      <p:sp>
        <p:nvSpPr>
          <p:cNvPr id="11" name="TextBox 10">
            <a:extLst>
              <a:ext uri="{FF2B5EF4-FFF2-40B4-BE49-F238E27FC236}">
                <a16:creationId xmlns:a16="http://schemas.microsoft.com/office/drawing/2014/main" id="{D3BD4C7F-F25E-40F0-AA57-7A5131D4CAC4}"/>
              </a:ext>
            </a:extLst>
          </p:cNvPr>
          <p:cNvSpPr txBox="1"/>
          <p:nvPr/>
        </p:nvSpPr>
        <p:spPr>
          <a:xfrm>
            <a:off x="323766" y="1830572"/>
            <a:ext cx="323967" cy="4062651"/>
          </a:xfrm>
          <a:prstGeom prst="rect">
            <a:avLst/>
          </a:prstGeom>
          <a:noFill/>
        </p:spPr>
        <p:txBody>
          <a:bodyPr wrap="square">
            <a:spAutoFit/>
          </a:bodyPr>
          <a:lstStyle/>
          <a:p>
            <a:r>
              <a:rPr lang="en-US" b="1" dirty="0"/>
              <a:t>a</a:t>
            </a:r>
          </a:p>
          <a:p>
            <a:endParaRPr lang="en-US" b="1" dirty="0"/>
          </a:p>
          <a:p>
            <a:endParaRPr lang="en-US" b="1" dirty="0"/>
          </a:p>
          <a:p>
            <a:endParaRPr lang="en-US" b="1" dirty="0"/>
          </a:p>
          <a:p>
            <a:endParaRPr lang="en-US" b="1" dirty="0"/>
          </a:p>
          <a:p>
            <a:r>
              <a:rPr lang="en-US" b="1" dirty="0"/>
              <a:t>b</a:t>
            </a:r>
          </a:p>
          <a:p>
            <a:endParaRPr lang="en-US" b="1" dirty="0"/>
          </a:p>
          <a:p>
            <a:endParaRPr lang="en-US" b="1" dirty="0"/>
          </a:p>
          <a:p>
            <a:endParaRPr lang="en-US" b="1" dirty="0"/>
          </a:p>
          <a:p>
            <a:endParaRPr lang="en-US" b="1" dirty="0"/>
          </a:p>
          <a:p>
            <a:endParaRPr lang="en-US" b="1" dirty="0"/>
          </a:p>
          <a:p>
            <a:r>
              <a:rPr lang="en-US" b="1" dirty="0"/>
              <a:t>c</a:t>
            </a:r>
          </a:p>
          <a:p>
            <a:endParaRPr lang="en-US" b="1" dirty="0"/>
          </a:p>
          <a:p>
            <a:endParaRPr lang="ru-RU" sz="2400" b="1" dirty="0"/>
          </a:p>
        </p:txBody>
      </p:sp>
      <p:sp>
        <p:nvSpPr>
          <p:cNvPr id="12" name="TextBox 11">
            <a:extLst>
              <a:ext uri="{FF2B5EF4-FFF2-40B4-BE49-F238E27FC236}">
                <a16:creationId xmlns:a16="http://schemas.microsoft.com/office/drawing/2014/main" id="{C570343E-2CE1-4859-883A-C8422CCDF4CD}"/>
              </a:ext>
            </a:extLst>
          </p:cNvPr>
          <p:cNvSpPr txBox="1"/>
          <p:nvPr/>
        </p:nvSpPr>
        <p:spPr>
          <a:xfrm>
            <a:off x="5048139" y="1721324"/>
            <a:ext cx="323967" cy="4062651"/>
          </a:xfrm>
          <a:prstGeom prst="rect">
            <a:avLst/>
          </a:prstGeom>
          <a:noFill/>
        </p:spPr>
        <p:txBody>
          <a:bodyPr wrap="square">
            <a:spAutoFit/>
          </a:bodyPr>
          <a:lstStyle/>
          <a:p>
            <a:r>
              <a:rPr lang="en-US" b="1" dirty="0"/>
              <a:t>d</a:t>
            </a:r>
          </a:p>
          <a:p>
            <a:endParaRPr lang="en-US" b="1" dirty="0"/>
          </a:p>
          <a:p>
            <a:endParaRPr lang="en-US" b="1" dirty="0"/>
          </a:p>
          <a:p>
            <a:endParaRPr lang="en-US" b="1" dirty="0"/>
          </a:p>
          <a:p>
            <a:endParaRPr lang="en-US" b="1" dirty="0"/>
          </a:p>
          <a:p>
            <a:r>
              <a:rPr lang="en-US" b="1" dirty="0"/>
              <a:t>e</a:t>
            </a:r>
          </a:p>
          <a:p>
            <a:endParaRPr lang="en-US" b="1" dirty="0"/>
          </a:p>
          <a:p>
            <a:endParaRPr lang="en-US" b="1" dirty="0"/>
          </a:p>
          <a:p>
            <a:endParaRPr lang="en-US" b="1" dirty="0"/>
          </a:p>
          <a:p>
            <a:endParaRPr lang="en-US" b="1" dirty="0"/>
          </a:p>
          <a:p>
            <a:endParaRPr lang="en-US" b="1" dirty="0"/>
          </a:p>
          <a:p>
            <a:r>
              <a:rPr lang="en-US" b="1" dirty="0"/>
              <a:t>f</a:t>
            </a:r>
          </a:p>
          <a:p>
            <a:endParaRPr lang="en-US" b="1" dirty="0"/>
          </a:p>
          <a:p>
            <a:endParaRPr lang="ru-RU" sz="2400" b="1" dirty="0"/>
          </a:p>
        </p:txBody>
      </p:sp>
      <p:pic>
        <p:nvPicPr>
          <p:cNvPr id="13" name="Рисунок 12">
            <a:extLst>
              <a:ext uri="{FF2B5EF4-FFF2-40B4-BE49-F238E27FC236}">
                <a16:creationId xmlns:a16="http://schemas.microsoft.com/office/drawing/2014/main" id="{81037BDE-0E11-4929-AF17-3D5B32A069B9}"/>
              </a:ext>
            </a:extLst>
          </p:cNvPr>
          <p:cNvPicPr>
            <a:picLocks noChangeAspect="1"/>
          </p:cNvPicPr>
          <p:nvPr/>
        </p:nvPicPr>
        <p:blipFill>
          <a:blip r:embed="rId7"/>
          <a:stretch>
            <a:fillRect/>
          </a:stretch>
        </p:blipFill>
        <p:spPr>
          <a:xfrm>
            <a:off x="5266754" y="1862883"/>
            <a:ext cx="4847028" cy="1403153"/>
          </a:xfrm>
          <a:prstGeom prst="rect">
            <a:avLst/>
          </a:prstGeom>
        </p:spPr>
      </p:pic>
      <p:sp>
        <p:nvSpPr>
          <p:cNvPr id="15" name="TextBox 14">
            <a:extLst>
              <a:ext uri="{FF2B5EF4-FFF2-40B4-BE49-F238E27FC236}">
                <a16:creationId xmlns:a16="http://schemas.microsoft.com/office/drawing/2014/main" id="{5221BE6F-E3CC-4115-81C4-B95632A81E95}"/>
              </a:ext>
            </a:extLst>
          </p:cNvPr>
          <p:cNvSpPr txBox="1"/>
          <p:nvPr/>
        </p:nvSpPr>
        <p:spPr>
          <a:xfrm>
            <a:off x="-47625" y="6062432"/>
            <a:ext cx="12046226" cy="830997"/>
          </a:xfrm>
          <a:prstGeom prst="rect">
            <a:avLst/>
          </a:prstGeom>
          <a:noFill/>
        </p:spPr>
        <p:txBody>
          <a:bodyPr wrap="square">
            <a:spAutoFit/>
          </a:bodyPr>
          <a:lstStyle/>
          <a:p>
            <a:pPr marL="0" lvl="2" indent="0" algn="just">
              <a:buNone/>
            </a:pPr>
            <a:r>
              <a:rPr lang="en-US" sz="1200" b="1" dirty="0"/>
              <a:t>Figure 2 PTXfO2 diagram for SCLM under the Catoca cluster pipe. Conventions: 1. Cpx: 2. PT (</a:t>
            </a:r>
            <a:r>
              <a:rPr lang="en-US" sz="1200" b="1" dirty="0" err="1"/>
              <a:t>Nimis</a:t>
            </a:r>
            <a:r>
              <a:rPr lang="en-US" sz="1200" b="1" dirty="0"/>
              <a:t>, Taylor, 2000), 2-ToC (</a:t>
            </a:r>
            <a:r>
              <a:rPr lang="en-US" sz="1200" b="1" dirty="0" err="1"/>
              <a:t>Nimis</a:t>
            </a:r>
            <a:r>
              <a:rPr lang="en-US" sz="1200" b="1" dirty="0"/>
              <a:t>, Taylor, 2000) - Ashchepkov et al., 2017); 4 the same for the eclogites; 5. Garnet (mono) - 6. ToC (O'Neil, Wood, 1979)-P(GPa)(Ashchepkov et al., 2010), 7- same for eclogites; 8. Chromite: ToC (O'Neil, Wall, 1989) - P(GPa) (Ashchepkov et al., 2010). 9. Ilmenite ToC (Taylor et al., 1998) - P(GPa) (Ashchepkov et al., 2010). Graphite-diamond lines (Kennedy and Kennedy, 1976) (red); (Day, 2012) pink. (Ashchepkov et al.,2021; </a:t>
            </a:r>
            <a:r>
              <a:rPr lang="en-US" sz="1200" b="1" dirty="0" err="1"/>
              <a:t>Zinchenko</a:t>
            </a:r>
            <a:r>
              <a:rPr lang="en-US" sz="1200" b="1" dirty="0"/>
              <a:t> et al., 2021)</a:t>
            </a:r>
            <a:endParaRPr lang="en-GB" sz="1200" dirty="0"/>
          </a:p>
        </p:txBody>
      </p:sp>
      <p:pic>
        <p:nvPicPr>
          <p:cNvPr id="16" name="Рисунок 15">
            <a:extLst>
              <a:ext uri="{FF2B5EF4-FFF2-40B4-BE49-F238E27FC236}">
                <a16:creationId xmlns:a16="http://schemas.microsoft.com/office/drawing/2014/main" id="{04CCE1FB-0B96-4012-9739-21B4CC59F48A}"/>
              </a:ext>
            </a:extLst>
          </p:cNvPr>
          <p:cNvPicPr>
            <a:picLocks noChangeAspect="1"/>
          </p:cNvPicPr>
          <p:nvPr/>
        </p:nvPicPr>
        <p:blipFill>
          <a:blip r:embed="rId8"/>
          <a:stretch>
            <a:fillRect/>
          </a:stretch>
        </p:blipFill>
        <p:spPr>
          <a:xfrm>
            <a:off x="9986039" y="1860838"/>
            <a:ext cx="1882195" cy="1058735"/>
          </a:xfrm>
          <a:prstGeom prst="rect">
            <a:avLst/>
          </a:prstGeom>
        </p:spPr>
      </p:pic>
      <p:pic>
        <p:nvPicPr>
          <p:cNvPr id="17" name="Picture 20" descr="Picture background">
            <a:extLst>
              <a:ext uri="{FF2B5EF4-FFF2-40B4-BE49-F238E27FC236}">
                <a16:creationId xmlns:a16="http://schemas.microsoft.com/office/drawing/2014/main" id="{550D323A-B076-4FC1-935D-C84EB0183B6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89657" y="3351310"/>
            <a:ext cx="1729799" cy="124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894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DA057C95-CA16-4DAA-8180-4E46353FA7A6}"/>
              </a:ext>
            </a:extLst>
          </p:cNvPr>
          <p:cNvGraphicFramePr>
            <a:graphicFrameLocks noChangeAspect="1"/>
          </p:cNvGraphicFramePr>
          <p:nvPr>
            <p:extLst>
              <p:ext uri="{D42A27DB-BD31-4B8C-83A1-F6EECF244321}">
                <p14:modId xmlns:p14="http://schemas.microsoft.com/office/powerpoint/2010/main" val="658563828"/>
              </p:ext>
            </p:extLst>
          </p:nvPr>
        </p:nvGraphicFramePr>
        <p:xfrm>
          <a:off x="294198" y="333907"/>
          <a:ext cx="5913807" cy="1672499"/>
        </p:xfrm>
        <a:graphic>
          <a:graphicData uri="http://schemas.openxmlformats.org/presentationml/2006/ole">
            <mc:AlternateContent xmlns:mc="http://schemas.openxmlformats.org/markup-compatibility/2006">
              <mc:Choice xmlns:v="urn:schemas-microsoft-com:vml" Requires="v">
                <p:oleObj spid="_x0000_s1095" name="Plot" r:id="rId3" imgW="21137760" imgH="5978160" progId="Grapher.Document">
                  <p:embed/>
                </p:oleObj>
              </mc:Choice>
              <mc:Fallback>
                <p:oleObj name="Plot" r:id="rId3" imgW="21137760" imgH="5978160" progId="Grapher.Document">
                  <p:embed/>
                  <p:pic>
                    <p:nvPicPr>
                      <p:cNvPr id="17" name="Объект 16"/>
                      <p:cNvPicPr/>
                      <p:nvPr/>
                    </p:nvPicPr>
                    <p:blipFill>
                      <a:blip r:embed="rId4"/>
                      <a:stretch>
                        <a:fillRect/>
                      </a:stretch>
                    </p:blipFill>
                    <p:spPr>
                      <a:xfrm>
                        <a:off x="294198" y="333907"/>
                        <a:ext cx="5913807" cy="1672499"/>
                      </a:xfrm>
                      <a:prstGeom prst="rect">
                        <a:avLst/>
                      </a:prstGeom>
                    </p:spPr>
                  </p:pic>
                </p:oleObj>
              </mc:Fallback>
            </mc:AlternateContent>
          </a:graphicData>
        </a:graphic>
      </p:graphicFrame>
      <p:graphicFrame>
        <p:nvGraphicFramePr>
          <p:cNvPr id="5" name="Объект 4">
            <a:extLst>
              <a:ext uri="{FF2B5EF4-FFF2-40B4-BE49-F238E27FC236}">
                <a16:creationId xmlns:a16="http://schemas.microsoft.com/office/drawing/2014/main" id="{2FDC03F0-0A3D-49F0-B72C-DEA9F9659C9F}"/>
              </a:ext>
            </a:extLst>
          </p:cNvPr>
          <p:cNvGraphicFramePr>
            <a:graphicFrameLocks noChangeAspect="1"/>
          </p:cNvGraphicFramePr>
          <p:nvPr>
            <p:extLst>
              <p:ext uri="{D42A27DB-BD31-4B8C-83A1-F6EECF244321}">
                <p14:modId xmlns:p14="http://schemas.microsoft.com/office/powerpoint/2010/main" val="2459991458"/>
              </p:ext>
            </p:extLst>
          </p:nvPr>
        </p:nvGraphicFramePr>
        <p:xfrm>
          <a:off x="614610" y="2204690"/>
          <a:ext cx="5738466" cy="1661017"/>
        </p:xfrm>
        <a:graphic>
          <a:graphicData uri="http://schemas.openxmlformats.org/presentationml/2006/ole">
            <mc:AlternateContent xmlns:mc="http://schemas.openxmlformats.org/markup-compatibility/2006">
              <mc:Choice xmlns:v="urn:schemas-microsoft-com:vml" Requires="v">
                <p:oleObj spid="_x0000_s1096" name="Plot" r:id="rId5" imgW="20655000" imgH="5978160" progId="Grapher.Document">
                  <p:embed/>
                </p:oleObj>
              </mc:Choice>
              <mc:Fallback>
                <p:oleObj name="Plot" r:id="rId5" imgW="20655000" imgH="5978160" progId="Grapher.Document">
                  <p:embed/>
                  <p:pic>
                    <p:nvPicPr>
                      <p:cNvPr id="18" name="Объект 17"/>
                      <p:cNvPicPr/>
                      <p:nvPr/>
                    </p:nvPicPr>
                    <p:blipFill>
                      <a:blip r:embed="rId6"/>
                      <a:stretch>
                        <a:fillRect/>
                      </a:stretch>
                    </p:blipFill>
                    <p:spPr>
                      <a:xfrm>
                        <a:off x="614610" y="2204690"/>
                        <a:ext cx="5738466" cy="1661017"/>
                      </a:xfrm>
                      <a:prstGeom prst="rect">
                        <a:avLst/>
                      </a:prstGeom>
                    </p:spPr>
                  </p:pic>
                </p:oleObj>
              </mc:Fallback>
            </mc:AlternateContent>
          </a:graphicData>
        </a:graphic>
      </p:graphicFrame>
      <p:pic>
        <p:nvPicPr>
          <p:cNvPr id="6" name="Объект 3">
            <a:extLst>
              <a:ext uri="{FF2B5EF4-FFF2-40B4-BE49-F238E27FC236}">
                <a16:creationId xmlns:a16="http://schemas.microsoft.com/office/drawing/2014/main" id="{85469A8E-B94C-4718-9E15-75975434D4D2}"/>
              </a:ext>
            </a:extLst>
          </p:cNvPr>
          <p:cNvPicPr>
            <a:picLocks noChangeAspect="1"/>
          </p:cNvPicPr>
          <p:nvPr/>
        </p:nvPicPr>
        <p:blipFill>
          <a:blip r:embed="rId7"/>
          <a:stretch>
            <a:fillRect/>
          </a:stretch>
        </p:blipFill>
        <p:spPr>
          <a:xfrm>
            <a:off x="149128" y="3991889"/>
            <a:ext cx="6203948" cy="1670788"/>
          </a:xfrm>
          <a:prstGeom prst="rect">
            <a:avLst/>
          </a:prstGeom>
        </p:spPr>
      </p:pic>
      <p:graphicFrame>
        <p:nvGraphicFramePr>
          <p:cNvPr id="7" name="Объект 6">
            <a:extLst>
              <a:ext uri="{FF2B5EF4-FFF2-40B4-BE49-F238E27FC236}">
                <a16:creationId xmlns:a16="http://schemas.microsoft.com/office/drawing/2014/main" id="{1DCE9184-8E51-4F03-90AA-D56E3BA2FCF6}"/>
              </a:ext>
            </a:extLst>
          </p:cNvPr>
          <p:cNvGraphicFramePr>
            <a:graphicFrameLocks noChangeAspect="1"/>
          </p:cNvGraphicFramePr>
          <p:nvPr>
            <p:extLst>
              <p:ext uri="{D42A27DB-BD31-4B8C-83A1-F6EECF244321}">
                <p14:modId xmlns:p14="http://schemas.microsoft.com/office/powerpoint/2010/main" val="1660104468"/>
              </p:ext>
            </p:extLst>
          </p:nvPr>
        </p:nvGraphicFramePr>
        <p:xfrm>
          <a:off x="6396002" y="2181520"/>
          <a:ext cx="5743793" cy="1662559"/>
        </p:xfrm>
        <a:graphic>
          <a:graphicData uri="http://schemas.openxmlformats.org/presentationml/2006/ole">
            <mc:AlternateContent xmlns:mc="http://schemas.openxmlformats.org/markup-compatibility/2006">
              <mc:Choice xmlns:v="urn:schemas-microsoft-com:vml" Requires="v">
                <p:oleObj spid="_x0000_s1097" name="Plot" r:id="rId8" imgW="20655000" imgH="5978160" progId="Grapher.Document">
                  <p:embed/>
                </p:oleObj>
              </mc:Choice>
              <mc:Fallback>
                <p:oleObj name="Plot" r:id="rId8" imgW="20655000" imgH="5978160" progId="Grapher.Document">
                  <p:embed/>
                  <p:pic>
                    <p:nvPicPr>
                      <p:cNvPr id="20" name="Объект 19"/>
                      <p:cNvPicPr/>
                      <p:nvPr/>
                    </p:nvPicPr>
                    <p:blipFill>
                      <a:blip r:embed="rId9"/>
                      <a:stretch>
                        <a:fillRect/>
                      </a:stretch>
                    </p:blipFill>
                    <p:spPr>
                      <a:xfrm>
                        <a:off x="6396002" y="2181520"/>
                        <a:ext cx="5743793" cy="1662559"/>
                      </a:xfrm>
                      <a:prstGeom prst="rect">
                        <a:avLst/>
                      </a:prstGeom>
                    </p:spPr>
                  </p:pic>
                </p:oleObj>
              </mc:Fallback>
            </mc:AlternateContent>
          </a:graphicData>
        </a:graphic>
      </p:graphicFrame>
      <p:pic>
        <p:nvPicPr>
          <p:cNvPr id="8" name="Рисунок 7">
            <a:extLst>
              <a:ext uri="{FF2B5EF4-FFF2-40B4-BE49-F238E27FC236}">
                <a16:creationId xmlns:a16="http://schemas.microsoft.com/office/drawing/2014/main" id="{E4965027-A777-4626-876B-5D82775E8DE7}"/>
              </a:ext>
            </a:extLst>
          </p:cNvPr>
          <p:cNvPicPr>
            <a:picLocks noChangeAspect="1"/>
          </p:cNvPicPr>
          <p:nvPr/>
        </p:nvPicPr>
        <p:blipFill>
          <a:blip r:embed="rId10"/>
          <a:stretch>
            <a:fillRect/>
          </a:stretch>
        </p:blipFill>
        <p:spPr>
          <a:xfrm>
            <a:off x="6343916" y="4019193"/>
            <a:ext cx="5795879" cy="1643484"/>
          </a:xfrm>
          <a:prstGeom prst="rect">
            <a:avLst/>
          </a:prstGeom>
        </p:spPr>
      </p:pic>
      <p:sp>
        <p:nvSpPr>
          <p:cNvPr id="9" name="TextBox 8">
            <a:extLst>
              <a:ext uri="{FF2B5EF4-FFF2-40B4-BE49-F238E27FC236}">
                <a16:creationId xmlns:a16="http://schemas.microsoft.com/office/drawing/2014/main" id="{2111266E-E086-4391-AB0D-E9EF42786DEB}"/>
              </a:ext>
            </a:extLst>
          </p:cNvPr>
          <p:cNvSpPr txBox="1"/>
          <p:nvPr/>
        </p:nvSpPr>
        <p:spPr>
          <a:xfrm>
            <a:off x="101691" y="155428"/>
            <a:ext cx="361504" cy="4893647"/>
          </a:xfrm>
          <a:prstGeom prst="rect">
            <a:avLst/>
          </a:prstGeom>
          <a:noFill/>
        </p:spPr>
        <p:txBody>
          <a:bodyPr wrap="square">
            <a:spAutoFit/>
          </a:bodyPr>
          <a:lstStyle/>
          <a:p>
            <a:r>
              <a:rPr lang="en-US" b="1" dirty="0"/>
              <a:t>a</a:t>
            </a:r>
          </a:p>
          <a:p>
            <a:endParaRPr lang="en-US" b="1" dirty="0"/>
          </a:p>
          <a:p>
            <a:endParaRPr lang="en-US" b="1" dirty="0"/>
          </a:p>
          <a:p>
            <a:endParaRPr lang="en-US" b="1" dirty="0"/>
          </a:p>
          <a:p>
            <a:endParaRPr lang="en-US" b="1" dirty="0"/>
          </a:p>
          <a:p>
            <a:endParaRPr lang="en-US" b="1" dirty="0"/>
          </a:p>
          <a:p>
            <a:endParaRPr lang="en-US" b="1" dirty="0"/>
          </a:p>
          <a:p>
            <a:r>
              <a:rPr lang="en-US" b="1" dirty="0"/>
              <a:t>b</a:t>
            </a:r>
          </a:p>
          <a:p>
            <a:endParaRPr lang="en-US" b="1" dirty="0"/>
          </a:p>
          <a:p>
            <a:endParaRPr lang="en-US" b="1" dirty="0"/>
          </a:p>
          <a:p>
            <a:endParaRPr lang="en-US" b="1" dirty="0"/>
          </a:p>
          <a:p>
            <a:endParaRPr lang="en-US" b="1" dirty="0"/>
          </a:p>
          <a:p>
            <a:endParaRPr lang="en-US" b="1" dirty="0"/>
          </a:p>
          <a:p>
            <a:endParaRPr lang="en-US" b="1" dirty="0"/>
          </a:p>
          <a:p>
            <a:r>
              <a:rPr lang="en-US" b="1" dirty="0"/>
              <a:t>c</a:t>
            </a:r>
          </a:p>
          <a:p>
            <a:endParaRPr lang="en-US" b="1" dirty="0"/>
          </a:p>
          <a:p>
            <a:endParaRPr lang="ru-RU" sz="2400" b="1" dirty="0"/>
          </a:p>
        </p:txBody>
      </p:sp>
      <p:sp>
        <p:nvSpPr>
          <p:cNvPr id="10" name="TextBox 9">
            <a:extLst>
              <a:ext uri="{FF2B5EF4-FFF2-40B4-BE49-F238E27FC236}">
                <a16:creationId xmlns:a16="http://schemas.microsoft.com/office/drawing/2014/main" id="{92EC87E1-3B37-4A0F-92AC-D5C2350678B5}"/>
              </a:ext>
            </a:extLst>
          </p:cNvPr>
          <p:cNvSpPr txBox="1"/>
          <p:nvPr/>
        </p:nvSpPr>
        <p:spPr>
          <a:xfrm>
            <a:off x="6029700" y="368470"/>
            <a:ext cx="361504" cy="4893647"/>
          </a:xfrm>
          <a:prstGeom prst="rect">
            <a:avLst/>
          </a:prstGeom>
          <a:noFill/>
        </p:spPr>
        <p:txBody>
          <a:bodyPr wrap="square">
            <a:spAutoFit/>
          </a:bodyPr>
          <a:lstStyle/>
          <a:p>
            <a:r>
              <a:rPr lang="en-US" b="1" dirty="0"/>
              <a:t>d</a:t>
            </a:r>
          </a:p>
          <a:p>
            <a:endParaRPr lang="en-US" b="1" dirty="0"/>
          </a:p>
          <a:p>
            <a:endParaRPr lang="en-US" b="1" dirty="0"/>
          </a:p>
          <a:p>
            <a:endParaRPr lang="en-US" b="1" dirty="0"/>
          </a:p>
          <a:p>
            <a:endParaRPr lang="en-US" b="1" dirty="0"/>
          </a:p>
          <a:p>
            <a:endParaRPr lang="en-US" b="1" dirty="0"/>
          </a:p>
          <a:p>
            <a:endParaRPr lang="en-US" b="1" dirty="0"/>
          </a:p>
          <a:p>
            <a:r>
              <a:rPr lang="en-US" b="1" dirty="0"/>
              <a:t>e</a:t>
            </a:r>
          </a:p>
          <a:p>
            <a:endParaRPr lang="en-US" b="1" dirty="0"/>
          </a:p>
          <a:p>
            <a:endParaRPr lang="en-US" b="1" dirty="0"/>
          </a:p>
          <a:p>
            <a:endParaRPr lang="en-US" b="1" dirty="0"/>
          </a:p>
          <a:p>
            <a:endParaRPr lang="en-US" b="1" dirty="0"/>
          </a:p>
          <a:p>
            <a:endParaRPr lang="en-US" b="1" dirty="0"/>
          </a:p>
          <a:p>
            <a:endParaRPr lang="en-US" b="1" dirty="0"/>
          </a:p>
          <a:p>
            <a:r>
              <a:rPr lang="en-US" b="1" dirty="0"/>
              <a:t>f</a:t>
            </a:r>
          </a:p>
          <a:p>
            <a:endParaRPr lang="en-US" b="1" dirty="0"/>
          </a:p>
          <a:p>
            <a:endParaRPr lang="ru-RU" sz="2400" b="1" dirty="0"/>
          </a:p>
        </p:txBody>
      </p:sp>
      <p:pic>
        <p:nvPicPr>
          <p:cNvPr id="11" name="Рисунок 10">
            <a:extLst>
              <a:ext uri="{FF2B5EF4-FFF2-40B4-BE49-F238E27FC236}">
                <a16:creationId xmlns:a16="http://schemas.microsoft.com/office/drawing/2014/main" id="{E421A2AA-156C-46BC-A35F-2CD02D66CDEE}"/>
              </a:ext>
            </a:extLst>
          </p:cNvPr>
          <p:cNvPicPr>
            <a:picLocks noChangeAspect="1"/>
          </p:cNvPicPr>
          <p:nvPr/>
        </p:nvPicPr>
        <p:blipFill>
          <a:blip r:embed="rId11"/>
          <a:stretch>
            <a:fillRect/>
          </a:stretch>
        </p:blipFill>
        <p:spPr>
          <a:xfrm>
            <a:off x="6396002" y="330542"/>
            <a:ext cx="5795998" cy="1675864"/>
          </a:xfrm>
          <a:prstGeom prst="rect">
            <a:avLst/>
          </a:prstGeom>
        </p:spPr>
      </p:pic>
      <p:sp>
        <p:nvSpPr>
          <p:cNvPr id="12" name="Title 4">
            <a:extLst>
              <a:ext uri="{FF2B5EF4-FFF2-40B4-BE49-F238E27FC236}">
                <a16:creationId xmlns:a16="http://schemas.microsoft.com/office/drawing/2014/main" id="{DF1D52CD-00E4-4608-A890-D71DA833B699}"/>
              </a:ext>
            </a:extLst>
          </p:cNvPr>
          <p:cNvSpPr>
            <a:spLocks noGrp="1"/>
          </p:cNvSpPr>
          <p:nvPr>
            <p:ph type="title"/>
          </p:nvPr>
        </p:nvSpPr>
        <p:spPr>
          <a:xfrm>
            <a:off x="1049391" y="-35832"/>
            <a:ext cx="12848385" cy="873801"/>
          </a:xfrm>
        </p:spPr>
        <p:txBody>
          <a:bodyPr>
            <a:noAutofit/>
          </a:bodyPr>
          <a:lstStyle/>
          <a:p>
            <a:r>
              <a:rPr lang="en-GB" sz="1800" b="1" i="1" dirty="0">
                <a:solidFill>
                  <a:srgbClr val="7030A0"/>
                </a:solidFill>
              </a:rPr>
              <a:t>4. </a:t>
            </a:r>
            <a:r>
              <a:rPr lang="en-US" sz="1800" b="1" i="1" dirty="0">
                <a:solidFill>
                  <a:srgbClr val="7030A0"/>
                </a:solidFill>
              </a:rPr>
              <a:t>Structure of the mantle columns from SE </a:t>
            </a:r>
            <a:r>
              <a:rPr lang="en-US" sz="1800" b="1" i="1" dirty="0" err="1">
                <a:solidFill>
                  <a:srgbClr val="7030A0"/>
                </a:solidFill>
              </a:rPr>
              <a:t>Lucapa</a:t>
            </a:r>
            <a:r>
              <a:rPr lang="en-US" sz="1800" b="1" i="1" dirty="0">
                <a:solidFill>
                  <a:srgbClr val="7030A0"/>
                </a:solidFill>
              </a:rPr>
              <a:t> corridor and NW part of the Congo –Kasai craton</a:t>
            </a:r>
            <a:br>
              <a:rPr lang="en-US" sz="1800" dirty="0"/>
            </a:br>
            <a:br>
              <a:rPr lang="en-US" sz="1800" dirty="0"/>
            </a:br>
            <a:endParaRPr lang="en-GB" sz="1800" dirty="0"/>
          </a:p>
        </p:txBody>
      </p:sp>
      <p:sp>
        <p:nvSpPr>
          <p:cNvPr id="14" name="TextBox 13">
            <a:extLst>
              <a:ext uri="{FF2B5EF4-FFF2-40B4-BE49-F238E27FC236}">
                <a16:creationId xmlns:a16="http://schemas.microsoft.com/office/drawing/2014/main" id="{8242A5D9-95EE-4F7A-B91E-0837774F5DDE}"/>
              </a:ext>
            </a:extLst>
          </p:cNvPr>
          <p:cNvSpPr txBox="1"/>
          <p:nvPr/>
        </p:nvSpPr>
        <p:spPr>
          <a:xfrm>
            <a:off x="149128" y="5772795"/>
            <a:ext cx="9934120" cy="646331"/>
          </a:xfrm>
          <a:prstGeom prst="rect">
            <a:avLst/>
          </a:prstGeom>
          <a:noFill/>
        </p:spPr>
        <p:txBody>
          <a:bodyPr wrap="square">
            <a:spAutoFit/>
          </a:bodyPr>
          <a:lstStyle/>
          <a:p>
            <a:r>
              <a:rPr lang="en-US" b="1" dirty="0"/>
              <a:t>Diagrams of PTXfO2 mantle sections under the southeastern part of the </a:t>
            </a:r>
            <a:r>
              <a:rPr lang="en-US" b="1" dirty="0" err="1"/>
              <a:t>Lukap</a:t>
            </a:r>
            <a:r>
              <a:rPr lang="en-US" b="1" dirty="0"/>
              <a:t> corridor and the northwestern part of the Congo-Kasai craton The symbols are set as in (Fig. 2)</a:t>
            </a:r>
            <a:endParaRPr lang="ru-RU" dirty="0"/>
          </a:p>
        </p:txBody>
      </p:sp>
      <p:pic>
        <p:nvPicPr>
          <p:cNvPr id="15" name="Picture 18" descr="Picture background">
            <a:extLst>
              <a:ext uri="{FF2B5EF4-FFF2-40B4-BE49-F238E27FC236}">
                <a16:creationId xmlns:a16="http://schemas.microsoft.com/office/drawing/2014/main" id="{2B553C12-AAAC-4B50-A526-528C9FBB02F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83248" y="5706535"/>
            <a:ext cx="1695776" cy="108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720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5">
            <a:extLst>
              <a:ext uri="{FF2B5EF4-FFF2-40B4-BE49-F238E27FC236}">
                <a16:creationId xmlns:a16="http://schemas.microsoft.com/office/drawing/2014/main" id="{50DBFFF0-114E-4FE3-BA38-78CA61B3C502}"/>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437" y="228290"/>
            <a:ext cx="7725770" cy="5662755"/>
          </a:xfrm>
          <a:prstGeom prst="rect">
            <a:avLst/>
          </a:prstGeom>
          <a:noFill/>
          <a:ln>
            <a:noFill/>
          </a:ln>
        </p:spPr>
      </p:pic>
      <p:pic>
        <p:nvPicPr>
          <p:cNvPr id="5" name="Рисунок 4">
            <a:extLst>
              <a:ext uri="{FF2B5EF4-FFF2-40B4-BE49-F238E27FC236}">
                <a16:creationId xmlns:a16="http://schemas.microsoft.com/office/drawing/2014/main" id="{9464AFD3-FA19-4C37-99A9-0747CEC4ACCD}"/>
              </a:ext>
            </a:extLst>
          </p:cNvPr>
          <p:cNvPicPr>
            <a:picLocks noChangeAspect="1"/>
          </p:cNvPicPr>
          <p:nvPr/>
        </p:nvPicPr>
        <p:blipFill>
          <a:blip r:embed="rId3"/>
          <a:stretch>
            <a:fillRect/>
          </a:stretch>
        </p:blipFill>
        <p:spPr>
          <a:xfrm>
            <a:off x="8030537" y="3621948"/>
            <a:ext cx="3685024" cy="2144860"/>
          </a:xfrm>
          <a:prstGeom prst="rect">
            <a:avLst/>
          </a:prstGeom>
        </p:spPr>
      </p:pic>
      <p:pic>
        <p:nvPicPr>
          <p:cNvPr id="6" name="Рисунок 5">
            <a:extLst>
              <a:ext uri="{FF2B5EF4-FFF2-40B4-BE49-F238E27FC236}">
                <a16:creationId xmlns:a16="http://schemas.microsoft.com/office/drawing/2014/main" id="{20417FBF-B381-4825-9EE9-828DA41C0FB3}"/>
              </a:ext>
            </a:extLst>
          </p:cNvPr>
          <p:cNvPicPr>
            <a:picLocks noChangeAspect="1"/>
          </p:cNvPicPr>
          <p:nvPr/>
        </p:nvPicPr>
        <p:blipFill>
          <a:blip r:embed="rId4"/>
          <a:stretch>
            <a:fillRect/>
          </a:stretch>
        </p:blipFill>
        <p:spPr>
          <a:xfrm>
            <a:off x="8127175" y="104053"/>
            <a:ext cx="3687972" cy="1735110"/>
          </a:xfrm>
          <a:prstGeom prst="rect">
            <a:avLst/>
          </a:prstGeom>
        </p:spPr>
      </p:pic>
      <p:pic>
        <p:nvPicPr>
          <p:cNvPr id="7" name="Рисунок 6">
            <a:extLst>
              <a:ext uri="{FF2B5EF4-FFF2-40B4-BE49-F238E27FC236}">
                <a16:creationId xmlns:a16="http://schemas.microsoft.com/office/drawing/2014/main" id="{17D5848C-43AD-4309-8DE1-8E7203C08C0D}"/>
              </a:ext>
            </a:extLst>
          </p:cNvPr>
          <p:cNvPicPr>
            <a:picLocks noChangeAspect="1"/>
          </p:cNvPicPr>
          <p:nvPr/>
        </p:nvPicPr>
        <p:blipFill>
          <a:blip r:embed="rId5"/>
          <a:stretch>
            <a:fillRect/>
          </a:stretch>
        </p:blipFill>
        <p:spPr>
          <a:xfrm>
            <a:off x="8060403" y="1839163"/>
            <a:ext cx="3625292" cy="1737943"/>
          </a:xfrm>
          <a:prstGeom prst="rect">
            <a:avLst/>
          </a:prstGeom>
        </p:spPr>
      </p:pic>
      <p:sp>
        <p:nvSpPr>
          <p:cNvPr id="8" name="TextBox 7">
            <a:extLst>
              <a:ext uri="{FF2B5EF4-FFF2-40B4-BE49-F238E27FC236}">
                <a16:creationId xmlns:a16="http://schemas.microsoft.com/office/drawing/2014/main" id="{02984E16-0C3C-48F2-A34B-6CDB25C929B9}"/>
              </a:ext>
            </a:extLst>
          </p:cNvPr>
          <p:cNvSpPr txBox="1"/>
          <p:nvPr/>
        </p:nvSpPr>
        <p:spPr>
          <a:xfrm>
            <a:off x="-1873" y="59211"/>
            <a:ext cx="417410" cy="4616648"/>
          </a:xfrm>
          <a:prstGeom prst="rect">
            <a:avLst/>
          </a:prstGeom>
          <a:noFill/>
        </p:spPr>
        <p:txBody>
          <a:bodyPr wrap="square">
            <a:spAutoFit/>
          </a:bodyPr>
          <a:lstStyle/>
          <a:p>
            <a:r>
              <a:rPr lang="en-US" b="1" dirty="0"/>
              <a:t>a</a:t>
            </a:r>
          </a:p>
          <a:p>
            <a:endParaRPr lang="en-US" b="1" dirty="0"/>
          </a:p>
          <a:p>
            <a:endParaRPr lang="en-US" b="1" dirty="0"/>
          </a:p>
          <a:p>
            <a:endParaRPr lang="en-US" b="1" dirty="0"/>
          </a:p>
          <a:p>
            <a:endParaRPr lang="en-US" b="1" dirty="0"/>
          </a:p>
          <a:p>
            <a:endParaRPr lang="en-US" b="1" dirty="0"/>
          </a:p>
          <a:p>
            <a:endParaRPr lang="en-US" b="1" dirty="0"/>
          </a:p>
          <a:p>
            <a:r>
              <a:rPr lang="en-US" b="1" dirty="0"/>
              <a:t>b</a:t>
            </a:r>
          </a:p>
          <a:p>
            <a:endParaRPr lang="en-US" b="1" dirty="0"/>
          </a:p>
          <a:p>
            <a:endParaRPr lang="en-US" b="1" dirty="0"/>
          </a:p>
          <a:p>
            <a:endParaRPr lang="en-US" b="1" dirty="0"/>
          </a:p>
          <a:p>
            <a:endParaRPr lang="en-US" b="1" dirty="0"/>
          </a:p>
          <a:p>
            <a:endParaRPr lang="en-US" b="1" dirty="0"/>
          </a:p>
          <a:p>
            <a:r>
              <a:rPr lang="en-US" b="1" dirty="0"/>
              <a:t>c</a:t>
            </a:r>
          </a:p>
          <a:p>
            <a:endParaRPr lang="en-US" b="1" dirty="0"/>
          </a:p>
          <a:p>
            <a:endParaRPr lang="ru-RU" sz="2400" b="1" dirty="0"/>
          </a:p>
        </p:txBody>
      </p:sp>
      <p:sp>
        <p:nvSpPr>
          <p:cNvPr id="9" name="TextBox 8">
            <a:extLst>
              <a:ext uri="{FF2B5EF4-FFF2-40B4-BE49-F238E27FC236}">
                <a16:creationId xmlns:a16="http://schemas.microsoft.com/office/drawing/2014/main" id="{600B902E-2032-44C7-8289-73C606D5972A}"/>
              </a:ext>
            </a:extLst>
          </p:cNvPr>
          <p:cNvSpPr txBox="1"/>
          <p:nvPr/>
        </p:nvSpPr>
        <p:spPr>
          <a:xfrm>
            <a:off x="3916299" y="104053"/>
            <a:ext cx="417410" cy="4616648"/>
          </a:xfrm>
          <a:prstGeom prst="rect">
            <a:avLst/>
          </a:prstGeom>
          <a:noFill/>
        </p:spPr>
        <p:txBody>
          <a:bodyPr wrap="square">
            <a:spAutoFit/>
          </a:bodyPr>
          <a:lstStyle/>
          <a:p>
            <a:r>
              <a:rPr lang="en-US" b="1" dirty="0"/>
              <a:t>d</a:t>
            </a:r>
          </a:p>
          <a:p>
            <a:endParaRPr lang="en-US" b="1" dirty="0"/>
          </a:p>
          <a:p>
            <a:endParaRPr lang="en-US" b="1" dirty="0"/>
          </a:p>
          <a:p>
            <a:endParaRPr lang="en-US" b="1" dirty="0"/>
          </a:p>
          <a:p>
            <a:endParaRPr lang="en-US" b="1" dirty="0"/>
          </a:p>
          <a:p>
            <a:endParaRPr lang="en-US" b="1" dirty="0"/>
          </a:p>
          <a:p>
            <a:endParaRPr lang="en-US" b="1" dirty="0"/>
          </a:p>
          <a:p>
            <a:r>
              <a:rPr lang="en-US" b="1" dirty="0"/>
              <a:t>e</a:t>
            </a:r>
          </a:p>
          <a:p>
            <a:endParaRPr lang="en-US" b="1" dirty="0"/>
          </a:p>
          <a:p>
            <a:endParaRPr lang="en-US" b="1" dirty="0"/>
          </a:p>
          <a:p>
            <a:endParaRPr lang="en-US" b="1" dirty="0"/>
          </a:p>
          <a:p>
            <a:endParaRPr lang="en-US" b="1" dirty="0"/>
          </a:p>
          <a:p>
            <a:endParaRPr lang="en-US" b="1" dirty="0"/>
          </a:p>
          <a:p>
            <a:r>
              <a:rPr lang="en-US" b="1" dirty="0"/>
              <a:t>f</a:t>
            </a:r>
          </a:p>
          <a:p>
            <a:endParaRPr lang="en-US" b="1" dirty="0"/>
          </a:p>
          <a:p>
            <a:endParaRPr lang="ru-RU" sz="2400" b="1" dirty="0"/>
          </a:p>
        </p:txBody>
      </p:sp>
      <p:sp>
        <p:nvSpPr>
          <p:cNvPr id="10" name="TextBox 9">
            <a:extLst>
              <a:ext uri="{FF2B5EF4-FFF2-40B4-BE49-F238E27FC236}">
                <a16:creationId xmlns:a16="http://schemas.microsoft.com/office/drawing/2014/main" id="{20F084F6-A9A8-432E-9365-A9B4F23E1B19}"/>
              </a:ext>
            </a:extLst>
          </p:cNvPr>
          <p:cNvSpPr txBox="1"/>
          <p:nvPr/>
        </p:nvSpPr>
        <p:spPr>
          <a:xfrm>
            <a:off x="7789238" y="105853"/>
            <a:ext cx="417410" cy="4616648"/>
          </a:xfrm>
          <a:prstGeom prst="rect">
            <a:avLst/>
          </a:prstGeom>
          <a:noFill/>
        </p:spPr>
        <p:txBody>
          <a:bodyPr wrap="square">
            <a:spAutoFit/>
          </a:bodyPr>
          <a:lstStyle/>
          <a:p>
            <a:r>
              <a:rPr lang="en-US" b="1" dirty="0"/>
              <a:t>g</a:t>
            </a:r>
          </a:p>
          <a:p>
            <a:endParaRPr lang="en-US" b="1" dirty="0"/>
          </a:p>
          <a:p>
            <a:endParaRPr lang="en-US" b="1" dirty="0"/>
          </a:p>
          <a:p>
            <a:endParaRPr lang="en-US" b="1" dirty="0"/>
          </a:p>
          <a:p>
            <a:endParaRPr lang="en-US" b="1" dirty="0"/>
          </a:p>
          <a:p>
            <a:endParaRPr lang="en-US" b="1" dirty="0"/>
          </a:p>
          <a:p>
            <a:endParaRPr lang="en-US" b="1" dirty="0"/>
          </a:p>
          <a:p>
            <a:r>
              <a:rPr lang="en-US" b="1" dirty="0"/>
              <a:t>h</a:t>
            </a:r>
          </a:p>
          <a:p>
            <a:endParaRPr lang="en-US" b="1" dirty="0"/>
          </a:p>
          <a:p>
            <a:endParaRPr lang="en-US" b="1" dirty="0"/>
          </a:p>
          <a:p>
            <a:endParaRPr lang="en-US" b="1" dirty="0"/>
          </a:p>
          <a:p>
            <a:endParaRPr lang="en-US" b="1" dirty="0"/>
          </a:p>
          <a:p>
            <a:endParaRPr lang="en-US" b="1" dirty="0"/>
          </a:p>
          <a:p>
            <a:r>
              <a:rPr lang="en-US" b="1" dirty="0" err="1"/>
              <a:t>i</a:t>
            </a:r>
            <a:endParaRPr lang="en-US" b="1" dirty="0"/>
          </a:p>
          <a:p>
            <a:endParaRPr lang="en-US" b="1" dirty="0"/>
          </a:p>
          <a:p>
            <a:endParaRPr lang="ru-RU" sz="2400" b="1" dirty="0"/>
          </a:p>
        </p:txBody>
      </p:sp>
      <p:sp>
        <p:nvSpPr>
          <p:cNvPr id="19" name="TextBox 18">
            <a:extLst>
              <a:ext uri="{FF2B5EF4-FFF2-40B4-BE49-F238E27FC236}">
                <a16:creationId xmlns:a16="http://schemas.microsoft.com/office/drawing/2014/main" id="{77CD0CD4-ECF3-43E7-BE26-DA3ADE752700}"/>
              </a:ext>
            </a:extLst>
          </p:cNvPr>
          <p:cNvSpPr txBox="1"/>
          <p:nvPr/>
        </p:nvSpPr>
        <p:spPr>
          <a:xfrm>
            <a:off x="369988" y="5898958"/>
            <a:ext cx="11445159" cy="923330"/>
          </a:xfrm>
          <a:prstGeom prst="rect">
            <a:avLst/>
          </a:prstGeom>
          <a:noFill/>
        </p:spPr>
        <p:txBody>
          <a:bodyPr wrap="square">
            <a:spAutoFit/>
          </a:bodyPr>
          <a:lstStyle/>
          <a:p>
            <a:r>
              <a:rPr lang="en-US" b="1" dirty="0"/>
              <a:t>Fig </a:t>
            </a:r>
            <a:r>
              <a:rPr lang="ru-RU" b="1" dirty="0"/>
              <a:t>4. </a:t>
            </a:r>
            <a:r>
              <a:rPr lang="en-US" b="1" dirty="0"/>
              <a:t>Mantle section through the south-northeast of the </a:t>
            </a:r>
            <a:r>
              <a:rPr lang="en-US" b="1" dirty="0" err="1"/>
              <a:t>Lukap</a:t>
            </a:r>
            <a:r>
              <a:rPr lang="en-US" b="1" dirty="0"/>
              <a:t> corridor</a:t>
            </a:r>
            <a:r>
              <a:rPr lang="ru-RU" b="1" dirty="0"/>
              <a:t>(</a:t>
            </a:r>
            <a:r>
              <a:rPr lang="en-US" b="1" dirty="0"/>
              <a:t>a. </a:t>
            </a:r>
            <a:r>
              <a:rPr lang="el-GR" b="1" dirty="0"/>
              <a:t>Δ</a:t>
            </a:r>
            <a:r>
              <a:rPr lang="en-US" b="1" dirty="0"/>
              <a:t>log(QMF) (Gudmundsson, Wood, 1995); b. Fe# Gar; c. CaO Gar.; d. </a:t>
            </a:r>
            <a:r>
              <a:rPr lang="en-US" b="1" dirty="0" err="1"/>
              <a:t>ToC</a:t>
            </a:r>
            <a:r>
              <a:rPr lang="en-US" b="1" dirty="0"/>
              <a:t> Gar(O'Neil, Wood, 1979); e. TiO2 Gar; f. Cr2O3 Gar; g. </a:t>
            </a:r>
            <a:r>
              <a:rPr lang="en-US" b="1" dirty="0" err="1"/>
              <a:t>ToC</a:t>
            </a:r>
            <a:r>
              <a:rPr lang="en-US" b="1" dirty="0"/>
              <a:t> </a:t>
            </a:r>
            <a:r>
              <a:rPr lang="en-US" b="1" dirty="0" err="1"/>
              <a:t>EclPxt</a:t>
            </a:r>
            <a:r>
              <a:rPr lang="en-US" b="1" dirty="0"/>
              <a:t> (</a:t>
            </a:r>
            <a:r>
              <a:rPr lang="en-US" b="1" dirty="0" err="1"/>
              <a:t>Nimis</a:t>
            </a:r>
            <a:r>
              <a:rPr lang="en-US" b="1" dirty="0"/>
              <a:t>, Taylor, 2000); h. Fe# </a:t>
            </a:r>
            <a:r>
              <a:rPr lang="en-US" b="1" dirty="0" err="1"/>
              <a:t>EclPxt</a:t>
            </a:r>
            <a:r>
              <a:rPr lang="en-US" b="1" dirty="0"/>
              <a:t>; </a:t>
            </a:r>
            <a:r>
              <a:rPr lang="en-US" b="1" dirty="0" err="1"/>
              <a:t>i</a:t>
            </a:r>
            <a:r>
              <a:rPr lang="en-US" b="1" dirty="0"/>
              <a:t>. FO2 </a:t>
            </a:r>
            <a:r>
              <a:rPr lang="en-US" b="1" dirty="0" err="1"/>
              <a:t>EclPxt</a:t>
            </a:r>
            <a:r>
              <a:rPr lang="en-US" b="1" dirty="0"/>
              <a:t> (Ashchepkov et al., 2012)</a:t>
            </a:r>
            <a:endParaRPr lang="ru-RU" dirty="0"/>
          </a:p>
        </p:txBody>
      </p:sp>
    </p:spTree>
    <p:extLst>
      <p:ext uri="{BB962C8B-B14F-4D97-AF65-F5344CB8AC3E}">
        <p14:creationId xmlns:p14="http://schemas.microsoft.com/office/powerpoint/2010/main" val="1839110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EB3957D-5DE6-4ADB-8C6B-3835A801CD6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68940" y="423917"/>
            <a:ext cx="5049981" cy="5022725"/>
          </a:xfrm>
          <a:prstGeom prst="rect">
            <a:avLst/>
          </a:prstGeom>
          <a:noFill/>
          <a:ln>
            <a:noFill/>
          </a:ln>
        </p:spPr>
      </p:pic>
      <p:sp>
        <p:nvSpPr>
          <p:cNvPr id="6" name="TextBox 5">
            <a:extLst>
              <a:ext uri="{FF2B5EF4-FFF2-40B4-BE49-F238E27FC236}">
                <a16:creationId xmlns:a16="http://schemas.microsoft.com/office/drawing/2014/main" id="{7CD294AB-651E-4291-8AE9-DA60DB461049}"/>
              </a:ext>
            </a:extLst>
          </p:cNvPr>
          <p:cNvSpPr txBox="1"/>
          <p:nvPr/>
        </p:nvSpPr>
        <p:spPr>
          <a:xfrm>
            <a:off x="204956" y="5654366"/>
            <a:ext cx="6096000" cy="923330"/>
          </a:xfrm>
          <a:prstGeom prst="rect">
            <a:avLst/>
          </a:prstGeom>
          <a:noFill/>
        </p:spPr>
        <p:txBody>
          <a:bodyPr wrap="square">
            <a:spAutoFit/>
          </a:bodyPr>
          <a:lstStyle/>
          <a:p>
            <a:r>
              <a:rPr lang="en-US" b="1" dirty="0"/>
              <a:t>Fig.5. Mantle section through the Congo-Kasai craton in the southwest-northeast (Kunene - </a:t>
            </a:r>
            <a:r>
              <a:rPr lang="en-US" b="1" dirty="0" err="1"/>
              <a:t>Banalia</a:t>
            </a:r>
            <a:r>
              <a:rPr lang="en-US" b="1" dirty="0"/>
              <a:t>). Contours: a. Pressure [3,4]; b. Fe# minerals together [3]; c. </a:t>
            </a:r>
            <a:r>
              <a:rPr lang="en-US" b="1" dirty="0" err="1"/>
              <a:t>Δlog</a:t>
            </a:r>
            <a:r>
              <a:rPr lang="en-US" b="1" dirty="0"/>
              <a:t>(QMF) [5].</a:t>
            </a:r>
            <a:endParaRPr lang="ru-RU" dirty="0"/>
          </a:p>
        </p:txBody>
      </p:sp>
      <p:sp>
        <p:nvSpPr>
          <p:cNvPr id="8" name="TextBox 7">
            <a:extLst>
              <a:ext uri="{FF2B5EF4-FFF2-40B4-BE49-F238E27FC236}">
                <a16:creationId xmlns:a16="http://schemas.microsoft.com/office/drawing/2014/main" id="{C60A7B95-31D5-4CE5-8E0C-90F7B8CCF87E}"/>
              </a:ext>
            </a:extLst>
          </p:cNvPr>
          <p:cNvSpPr txBox="1"/>
          <p:nvPr/>
        </p:nvSpPr>
        <p:spPr>
          <a:xfrm>
            <a:off x="5764695" y="288490"/>
            <a:ext cx="5552661" cy="2585323"/>
          </a:xfrm>
          <a:prstGeom prst="rect">
            <a:avLst/>
          </a:prstGeom>
          <a:noFill/>
        </p:spPr>
        <p:txBody>
          <a:bodyPr wrap="square">
            <a:spAutoFit/>
          </a:bodyPr>
          <a:lstStyle/>
          <a:p>
            <a:pPr fontAlgn="base" hangingPunct="0"/>
            <a:r>
              <a:rPr lang="en-US" dirty="0"/>
              <a:t>In the upper part of the SPZ, most of the layers from 2 to 4.5 GPa are inclined to the northwest. A high degree of heating was found in </a:t>
            </a:r>
            <a:r>
              <a:rPr lang="en-US" dirty="0" err="1"/>
              <a:t>Kuele</a:t>
            </a:r>
            <a:r>
              <a:rPr lang="en-US" dirty="0"/>
              <a:t>, Kwanza and in the section from </a:t>
            </a:r>
            <a:r>
              <a:rPr lang="en-US" dirty="0" err="1"/>
              <a:t>Luilo</a:t>
            </a:r>
            <a:r>
              <a:rPr lang="en-US" dirty="0"/>
              <a:t> to </a:t>
            </a:r>
            <a:r>
              <a:rPr lang="en-US" dirty="0" err="1"/>
              <a:t>Kamatue</a:t>
            </a:r>
            <a:r>
              <a:rPr lang="en-US" dirty="0"/>
              <a:t>. The latter region is the most productive for diamonds. They also have a hated layer of 7.5 to 6 GPa. And another interesting feature: they are less in Fe# from the base of the lithosphere to the top of the SCLM. These areas are also less oxidized, which has a beneficial effect on the stability of the diamond.</a:t>
            </a:r>
          </a:p>
        </p:txBody>
      </p:sp>
      <p:pic>
        <p:nvPicPr>
          <p:cNvPr id="9" name="Picture 2" descr="01096990014946245941534.jpg">
            <a:extLst>
              <a:ext uri="{FF2B5EF4-FFF2-40B4-BE49-F238E27FC236}">
                <a16:creationId xmlns:a16="http://schemas.microsoft.com/office/drawing/2014/main" id="{E4CD1CB9-1F43-4B64-B839-A23682C97C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8228386" y="3180183"/>
            <a:ext cx="2239262" cy="1681259"/>
          </a:xfrm>
          <a:prstGeom prst="rect">
            <a:avLst/>
          </a:prstGeom>
          <a:noFill/>
          <a:extLst>
            <a:ext uri="{909E8E84-426E-40DD-AFC4-6F175D3DCCD1}">
              <a14:hiddenFill xmlns:a14="http://schemas.microsoft.com/office/drawing/2010/main">
                <a:solidFill>
                  <a:srgbClr val="FFFFFF"/>
                </a:solidFill>
              </a14:hiddenFill>
            </a:ext>
          </a:extLst>
        </p:spPr>
      </p:pic>
      <p:pic>
        <p:nvPicPr>
          <p:cNvPr id="10" name="Рисунок 9">
            <a:extLst>
              <a:ext uri="{FF2B5EF4-FFF2-40B4-BE49-F238E27FC236}">
                <a16:creationId xmlns:a16="http://schemas.microsoft.com/office/drawing/2014/main" id="{B63748D0-2B74-4AA3-A48C-54AEA63D1B58}"/>
              </a:ext>
            </a:extLst>
          </p:cNvPr>
          <p:cNvPicPr>
            <a:picLocks noChangeAspect="1"/>
          </p:cNvPicPr>
          <p:nvPr/>
        </p:nvPicPr>
        <p:blipFill>
          <a:blip r:embed="rId4"/>
          <a:stretch>
            <a:fillRect/>
          </a:stretch>
        </p:blipFill>
        <p:spPr>
          <a:xfrm>
            <a:off x="6122504" y="3150812"/>
            <a:ext cx="2105882" cy="1579412"/>
          </a:xfrm>
          <a:prstGeom prst="rect">
            <a:avLst/>
          </a:prstGeom>
        </p:spPr>
      </p:pic>
      <p:pic>
        <p:nvPicPr>
          <p:cNvPr id="11" name="Рисунок 10">
            <a:extLst>
              <a:ext uri="{FF2B5EF4-FFF2-40B4-BE49-F238E27FC236}">
                <a16:creationId xmlns:a16="http://schemas.microsoft.com/office/drawing/2014/main" id="{E69497D8-850C-4519-BDF5-2BDDA02809C9}"/>
              </a:ext>
            </a:extLst>
          </p:cNvPr>
          <p:cNvPicPr>
            <a:picLocks noChangeAspect="1"/>
          </p:cNvPicPr>
          <p:nvPr/>
        </p:nvPicPr>
        <p:blipFill>
          <a:blip r:embed="rId5"/>
          <a:stretch>
            <a:fillRect/>
          </a:stretch>
        </p:blipFill>
        <p:spPr>
          <a:xfrm>
            <a:off x="6362504" y="4779204"/>
            <a:ext cx="1625883" cy="1768320"/>
          </a:xfrm>
          <a:prstGeom prst="rect">
            <a:avLst/>
          </a:prstGeom>
        </p:spPr>
      </p:pic>
      <p:pic>
        <p:nvPicPr>
          <p:cNvPr id="12" name="Picture 4" descr="Picture background">
            <a:extLst>
              <a:ext uri="{FF2B5EF4-FFF2-40B4-BE49-F238E27FC236}">
                <a16:creationId xmlns:a16="http://schemas.microsoft.com/office/drawing/2014/main" id="{D9B06E7D-1163-455A-9BAA-02AE370A65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1026" y="4897518"/>
            <a:ext cx="2228385" cy="1757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532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7B7AB41-BBAD-45C3-B635-17BC71DB80B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666" y="785191"/>
            <a:ext cx="5710765" cy="5559534"/>
          </a:xfrm>
          <a:prstGeom prst="rect">
            <a:avLst/>
          </a:prstGeom>
          <a:noFill/>
          <a:ln>
            <a:noFill/>
          </a:ln>
        </p:spPr>
      </p:pic>
      <p:sp>
        <p:nvSpPr>
          <p:cNvPr id="7" name="TextBox 6">
            <a:extLst>
              <a:ext uri="{FF2B5EF4-FFF2-40B4-BE49-F238E27FC236}">
                <a16:creationId xmlns:a16="http://schemas.microsoft.com/office/drawing/2014/main" id="{55CB0A34-73C0-4D8C-B24A-B2B038DBE86A}"/>
              </a:ext>
            </a:extLst>
          </p:cNvPr>
          <p:cNvSpPr txBox="1"/>
          <p:nvPr/>
        </p:nvSpPr>
        <p:spPr>
          <a:xfrm>
            <a:off x="834887" y="0"/>
            <a:ext cx="6096000" cy="646331"/>
          </a:xfrm>
          <a:prstGeom prst="rect">
            <a:avLst/>
          </a:prstGeom>
          <a:noFill/>
        </p:spPr>
        <p:txBody>
          <a:bodyPr wrap="square">
            <a:spAutoFit/>
          </a:bodyPr>
          <a:lstStyle/>
          <a:p>
            <a:r>
              <a:rPr lang="en-US" sz="1800" dirty="0"/>
              <a:t> </a:t>
            </a:r>
            <a:r>
              <a:rPr lang="ru-RU" sz="1800" b="1" dirty="0" err="1"/>
              <a:t>Mantle</a:t>
            </a:r>
            <a:r>
              <a:rPr lang="ru-RU" sz="1800" b="1" dirty="0"/>
              <a:t> </a:t>
            </a:r>
            <a:r>
              <a:rPr lang="ru-RU" sz="1800" b="1" dirty="0" err="1"/>
              <a:t>transect</a:t>
            </a:r>
            <a:r>
              <a:rPr lang="ru-RU" sz="1800" b="1" dirty="0"/>
              <a:t> </a:t>
            </a:r>
            <a:r>
              <a:rPr lang="ru-RU" sz="1800" b="1" dirty="0" err="1"/>
              <a:t>through</a:t>
            </a:r>
            <a:r>
              <a:rPr lang="ru-RU" sz="1800" b="1" dirty="0"/>
              <a:t> </a:t>
            </a:r>
            <a:r>
              <a:rPr lang="ru-RU" sz="1800" b="1" dirty="0" err="1"/>
              <a:t>the</a:t>
            </a:r>
            <a:r>
              <a:rPr lang="ru-RU" sz="1800" b="1" dirty="0"/>
              <a:t> </a:t>
            </a:r>
            <a:r>
              <a:rPr lang="ru-RU" sz="1800" b="1" dirty="0" err="1"/>
              <a:t>Congo-Kasai</a:t>
            </a:r>
            <a:r>
              <a:rPr lang="ru-RU" sz="1800" b="1" dirty="0"/>
              <a:t> </a:t>
            </a:r>
            <a:r>
              <a:rPr lang="ru-RU" sz="1800" b="1" dirty="0" err="1"/>
              <a:t>craton</a:t>
            </a:r>
            <a:br>
              <a:rPr lang="en-US" sz="1800" b="1" dirty="0"/>
            </a:br>
            <a:r>
              <a:rPr lang="ru-RU" sz="1800" b="1" dirty="0"/>
              <a:t> S</a:t>
            </a:r>
            <a:r>
              <a:rPr lang="en-US" sz="1800" b="1" dirty="0"/>
              <a:t>EE</a:t>
            </a:r>
            <a:r>
              <a:rPr lang="ru-RU" sz="1800" b="1" dirty="0"/>
              <a:t>-N</a:t>
            </a:r>
            <a:r>
              <a:rPr lang="en-US" sz="1800" b="1" dirty="0"/>
              <a:t>WW</a:t>
            </a:r>
            <a:r>
              <a:rPr lang="ru-RU" sz="1800" b="1" dirty="0"/>
              <a:t> (</a:t>
            </a:r>
            <a:r>
              <a:rPr lang="en-US" sz="1800" b="1" dirty="0"/>
              <a:t>Bas Congo</a:t>
            </a:r>
            <a:r>
              <a:rPr lang="ru-RU" sz="1800" b="1" dirty="0"/>
              <a:t>-</a:t>
            </a:r>
            <a:r>
              <a:rPr lang="en-US" sz="1800" b="1" dirty="0" err="1"/>
              <a:t>Kandelungu</a:t>
            </a:r>
            <a:r>
              <a:rPr lang="en-US" sz="1800" b="1" dirty="0"/>
              <a:t> fields</a:t>
            </a:r>
            <a:r>
              <a:rPr lang="en-US" sz="1800" dirty="0"/>
              <a:t>)</a:t>
            </a:r>
            <a:endParaRPr lang="ru-RU" dirty="0"/>
          </a:p>
        </p:txBody>
      </p:sp>
      <p:sp>
        <p:nvSpPr>
          <p:cNvPr id="8" name="Text Placeholder 6">
            <a:extLst>
              <a:ext uri="{FF2B5EF4-FFF2-40B4-BE49-F238E27FC236}">
                <a16:creationId xmlns:a16="http://schemas.microsoft.com/office/drawing/2014/main" id="{EE7E3EAA-C35C-4716-9ECC-E8EAA402B0B8}"/>
              </a:ext>
            </a:extLst>
          </p:cNvPr>
          <p:cNvSpPr txBox="1">
            <a:spLocks/>
          </p:cNvSpPr>
          <p:nvPr/>
        </p:nvSpPr>
        <p:spPr>
          <a:xfrm>
            <a:off x="4810242" y="513275"/>
            <a:ext cx="4666327" cy="3705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lnSpc>
                <a:spcPct val="80000"/>
              </a:lnSpc>
            </a:pPr>
            <a:r>
              <a:rPr lang="en-US" sz="1800" dirty="0"/>
              <a:t>The Congolese part of the section also contains two regions with a similar rather high degree of warming at the base of the lithosphere near the Mbuji-Mai and </a:t>
            </a:r>
            <a:r>
              <a:rPr lang="en-US" sz="1800" dirty="0" err="1"/>
              <a:t>Badibanga</a:t>
            </a:r>
            <a:r>
              <a:rPr lang="en-US" sz="1800" dirty="0"/>
              <a:t> areas, where diamondiferous pipes are located. No significant lowering of Fe# has been detected, and the mantle structure in the Congolese part appears flatter than in Angola. In addition, the oxidation conditions are higher. Here in Congo, DR, kimberlites with a high diamond content are not found, but there are a few placers of diamonds</a:t>
            </a:r>
            <a:r>
              <a:rPr lang="en-US" dirty="0"/>
              <a:t>.</a:t>
            </a:r>
            <a:endParaRPr lang="ru-RU" dirty="0"/>
          </a:p>
          <a:p>
            <a:pPr marL="0" lvl="2" indent="0">
              <a:lnSpc>
                <a:spcPct val="80000"/>
              </a:lnSpc>
              <a:buFont typeface="Arial" panose="020B0604020202020204" pitchFamily="34" charset="0"/>
              <a:buNone/>
            </a:pPr>
            <a:endParaRPr lang="ru-RU" dirty="0"/>
          </a:p>
          <a:p>
            <a:pPr marL="0" lvl="2" indent="0">
              <a:lnSpc>
                <a:spcPct val="80000"/>
              </a:lnSpc>
              <a:buFont typeface="Arial" panose="020B0604020202020204" pitchFamily="34" charset="0"/>
              <a:buNone/>
            </a:pPr>
            <a:r>
              <a:rPr lang="en-GB" dirty="0"/>
              <a:t> </a:t>
            </a:r>
            <a:endParaRPr lang="ru-RU" dirty="0"/>
          </a:p>
          <a:p>
            <a:pPr marL="0" lvl="2" indent="0">
              <a:lnSpc>
                <a:spcPct val="80000"/>
              </a:lnSpc>
              <a:buFont typeface="Arial" panose="020B0604020202020204" pitchFamily="34" charset="0"/>
              <a:buNone/>
            </a:pPr>
            <a:endParaRPr lang="ru-RU" dirty="0"/>
          </a:p>
          <a:p>
            <a:pPr marL="0" lvl="2" indent="0">
              <a:lnSpc>
                <a:spcPct val="80000"/>
              </a:lnSpc>
              <a:buFont typeface="Arial" panose="020B0604020202020204" pitchFamily="34" charset="0"/>
              <a:buNone/>
            </a:pPr>
            <a:endParaRPr lang="ru-RU" dirty="0"/>
          </a:p>
          <a:p>
            <a:pPr marL="0" lvl="2" indent="0">
              <a:lnSpc>
                <a:spcPct val="80000"/>
              </a:lnSpc>
              <a:buFont typeface="Arial" panose="020B0604020202020204" pitchFamily="34" charset="0"/>
              <a:buNone/>
            </a:pPr>
            <a:endParaRPr lang="ru-RU" dirty="0"/>
          </a:p>
          <a:p>
            <a:pPr marL="0" lvl="2" indent="0">
              <a:lnSpc>
                <a:spcPct val="80000"/>
              </a:lnSpc>
              <a:buFont typeface="Arial" panose="020B0604020202020204" pitchFamily="34" charset="0"/>
              <a:buNone/>
            </a:pPr>
            <a:endParaRPr lang="ru-RU" dirty="0"/>
          </a:p>
          <a:p>
            <a:pPr marL="0" lvl="2" indent="0">
              <a:lnSpc>
                <a:spcPct val="80000"/>
              </a:lnSpc>
              <a:buFont typeface="Arial" panose="020B0604020202020204" pitchFamily="34" charset="0"/>
              <a:buNone/>
            </a:pPr>
            <a:endParaRPr lang="ru-RU" dirty="0"/>
          </a:p>
          <a:p>
            <a:pPr marL="0" lvl="2" indent="0">
              <a:lnSpc>
                <a:spcPct val="80000"/>
              </a:lnSpc>
              <a:buFont typeface="Arial" panose="020B0604020202020204" pitchFamily="34" charset="0"/>
              <a:buNone/>
            </a:pPr>
            <a:endParaRPr lang="ru-RU" dirty="0"/>
          </a:p>
        </p:txBody>
      </p:sp>
      <p:sp>
        <p:nvSpPr>
          <p:cNvPr id="10" name="TextBox 9">
            <a:extLst>
              <a:ext uri="{FF2B5EF4-FFF2-40B4-BE49-F238E27FC236}">
                <a16:creationId xmlns:a16="http://schemas.microsoft.com/office/drawing/2014/main" id="{7AD9A0A2-EFE2-4552-9E9B-5FF2E2C83263}"/>
              </a:ext>
            </a:extLst>
          </p:cNvPr>
          <p:cNvSpPr txBox="1"/>
          <p:nvPr/>
        </p:nvSpPr>
        <p:spPr>
          <a:xfrm>
            <a:off x="5913932" y="5307408"/>
            <a:ext cx="4009589" cy="1037317"/>
          </a:xfrm>
          <a:prstGeom prst="rect">
            <a:avLst/>
          </a:prstGeom>
          <a:noFill/>
        </p:spPr>
        <p:txBody>
          <a:bodyPr wrap="square" lIns="72000" tIns="72000" rIns="72000" bIns="72000" rtlCol="0">
            <a:spAutoFit/>
          </a:bodyPr>
          <a:lstStyle/>
          <a:p>
            <a:pPr marL="0" lvl="2">
              <a:lnSpc>
                <a:spcPct val="80000"/>
              </a:lnSpc>
              <a:spcAft>
                <a:spcPts val="600"/>
              </a:spcAft>
              <a:buClr>
                <a:srgbClr val="608BA3"/>
              </a:buClr>
            </a:pPr>
            <a:r>
              <a:rPr lang="en-US" b="1" dirty="0"/>
              <a:t>Fig.6. Mantle section through the Congo-Kasai craton NEE-SWW (Lower Congo-</a:t>
            </a:r>
            <a:r>
              <a:rPr lang="en-US" b="1" dirty="0" err="1"/>
              <a:t>Kundelungoo</a:t>
            </a:r>
            <a:r>
              <a:rPr lang="en-US" b="1" dirty="0"/>
              <a:t>. Contours: a. ToC b. Fe# minerals together; c. </a:t>
            </a:r>
            <a:r>
              <a:rPr lang="el-GR" b="1" dirty="0"/>
              <a:t>Δ</a:t>
            </a:r>
            <a:r>
              <a:rPr lang="en-US" b="1" dirty="0"/>
              <a:t>log (QMF)</a:t>
            </a:r>
            <a:endParaRPr lang="ru-RU" dirty="0"/>
          </a:p>
        </p:txBody>
      </p:sp>
      <p:pic>
        <p:nvPicPr>
          <p:cNvPr id="11" name="Рисунок 10">
            <a:extLst>
              <a:ext uri="{FF2B5EF4-FFF2-40B4-BE49-F238E27FC236}">
                <a16:creationId xmlns:a16="http://schemas.microsoft.com/office/drawing/2014/main" id="{35C3593B-1C87-40AD-B23F-9D8082B6E9C4}"/>
              </a:ext>
            </a:extLst>
          </p:cNvPr>
          <p:cNvPicPr>
            <a:picLocks noChangeAspect="1"/>
          </p:cNvPicPr>
          <p:nvPr/>
        </p:nvPicPr>
        <p:blipFill>
          <a:blip r:embed="rId3"/>
          <a:stretch>
            <a:fillRect/>
          </a:stretch>
        </p:blipFill>
        <p:spPr>
          <a:xfrm>
            <a:off x="9467021" y="513275"/>
            <a:ext cx="2698475" cy="1798983"/>
          </a:xfrm>
          <a:prstGeom prst="rect">
            <a:avLst/>
          </a:prstGeom>
        </p:spPr>
      </p:pic>
      <p:pic>
        <p:nvPicPr>
          <p:cNvPr id="12" name="Рисунок 11">
            <a:extLst>
              <a:ext uri="{FF2B5EF4-FFF2-40B4-BE49-F238E27FC236}">
                <a16:creationId xmlns:a16="http://schemas.microsoft.com/office/drawing/2014/main" id="{E1BFE43E-B30C-42CE-8EEB-ADF02CE9A71A}"/>
              </a:ext>
            </a:extLst>
          </p:cNvPr>
          <p:cNvPicPr>
            <a:picLocks noChangeAspect="1"/>
          </p:cNvPicPr>
          <p:nvPr/>
        </p:nvPicPr>
        <p:blipFill>
          <a:blip r:embed="rId4"/>
          <a:stretch>
            <a:fillRect/>
          </a:stretch>
        </p:blipFill>
        <p:spPr>
          <a:xfrm>
            <a:off x="9613198" y="2419485"/>
            <a:ext cx="2419683" cy="1613121"/>
          </a:xfrm>
          <a:prstGeom prst="rect">
            <a:avLst/>
          </a:prstGeom>
        </p:spPr>
      </p:pic>
    </p:spTree>
    <p:extLst>
      <p:ext uri="{BB962C8B-B14F-4D97-AF65-F5344CB8AC3E}">
        <p14:creationId xmlns:p14="http://schemas.microsoft.com/office/powerpoint/2010/main" val="2744570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1CE3B8-C46B-4AAA-A4CC-F851895029A8}"/>
              </a:ext>
            </a:extLst>
          </p:cNvPr>
          <p:cNvSpPr>
            <a:spLocks noGrp="1"/>
          </p:cNvSpPr>
          <p:nvPr>
            <p:ph type="title"/>
          </p:nvPr>
        </p:nvSpPr>
        <p:spPr>
          <a:xfrm>
            <a:off x="4232651" y="-311907"/>
            <a:ext cx="5637063" cy="1173013"/>
          </a:xfrm>
        </p:spPr>
        <p:txBody>
          <a:bodyPr>
            <a:normAutofit/>
          </a:bodyPr>
          <a:lstStyle/>
          <a:p>
            <a:r>
              <a:rPr lang="en-US" sz="3600" b="1" i="1" dirty="0">
                <a:solidFill>
                  <a:srgbClr val="7030A0"/>
                </a:solidFill>
                <a:latin typeface="Arial" panose="020B0604020202020204" pitchFamily="34" charset="0"/>
                <a:cs typeface="Arial" panose="020B0604020202020204" pitchFamily="34" charset="0"/>
              </a:rPr>
              <a:t>Conclusions</a:t>
            </a:r>
            <a:endParaRPr lang="ru-RU" sz="3600" b="1" i="1" dirty="0">
              <a:solidFill>
                <a:srgbClr val="7030A0"/>
              </a:solidFill>
              <a:latin typeface="Arial" panose="020B0604020202020204" pitchFamily="34" charset="0"/>
              <a:cs typeface="Arial" panose="020B0604020202020204" pitchFamily="34" charset="0"/>
            </a:endParaRPr>
          </a:p>
        </p:txBody>
      </p:sp>
      <p:sp>
        <p:nvSpPr>
          <p:cNvPr id="10" name="Text Placeholder 6">
            <a:extLst>
              <a:ext uri="{FF2B5EF4-FFF2-40B4-BE49-F238E27FC236}">
                <a16:creationId xmlns:a16="http://schemas.microsoft.com/office/drawing/2014/main" id="{714667F7-A6FE-467F-97EB-5A0F10269001}"/>
              </a:ext>
            </a:extLst>
          </p:cNvPr>
          <p:cNvSpPr txBox="1">
            <a:spLocks/>
          </p:cNvSpPr>
          <p:nvPr/>
        </p:nvSpPr>
        <p:spPr>
          <a:xfrm>
            <a:off x="248105" y="564393"/>
            <a:ext cx="11778796" cy="5755422"/>
          </a:xfrm>
          <a:prstGeom prst="rect">
            <a:avLst/>
          </a:prstGeom>
        </p:spPr>
        <p:txBody>
          <a:bodyPr vert="horz" wrap="square" lIns="0" tIns="0" rIns="0" bIns="0" rtlCol="0">
            <a:spAutoFit/>
          </a:bodyPr>
          <a:lst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a:lstStyle>
          <a:p>
            <a:pPr lvl="2" algn="just"/>
            <a:r>
              <a:rPr lang="en-US" b="1" i="1" dirty="0">
                <a:solidFill>
                  <a:srgbClr val="00B050"/>
                </a:solidFill>
              </a:rPr>
              <a:t>There are lateral changes in the composition and structure of the mantle beneath the Kasai craton in Angola, the southwestern parts of which are more depleted and subject to water metasomatism.
. There is a tilt of the depleted productive horizon from northeast to southwest, possibly caused by ancient Archean subduction
In the mantle structures, an increase in the content of diamonds in a south-westerly direction along the </a:t>
            </a:r>
            <a:r>
              <a:rPr lang="en-US" b="1" i="1" dirty="0" err="1">
                <a:solidFill>
                  <a:srgbClr val="00B050"/>
                </a:solidFill>
              </a:rPr>
              <a:t>Lukapa</a:t>
            </a:r>
            <a:r>
              <a:rPr lang="en-US" b="1" i="1" dirty="0">
                <a:solidFill>
                  <a:srgbClr val="00B050"/>
                </a:solidFill>
              </a:rPr>
              <a:t> corridor was revealed, coinciding with a decrease in FO2 and an increase in depletion and an increase in heating
The Angolan part of the </a:t>
            </a:r>
            <a:r>
              <a:rPr lang="en-US" b="1" i="1" dirty="0" err="1">
                <a:solidFill>
                  <a:srgbClr val="00B050"/>
                </a:solidFill>
              </a:rPr>
              <a:t>submeridional</a:t>
            </a:r>
            <a:r>
              <a:rPr lang="en-US" b="1" i="1" dirty="0">
                <a:solidFill>
                  <a:srgbClr val="00B050"/>
                </a:solidFill>
              </a:rPr>
              <a:t> section consists of 6 subterranean layers with the slopes of the layers in the upper part to the north
 The productive northeastern part of the </a:t>
            </a:r>
            <a:r>
              <a:rPr lang="en-US" b="1" i="1" dirty="0" err="1">
                <a:solidFill>
                  <a:srgbClr val="00B050"/>
                </a:solidFill>
              </a:rPr>
              <a:t>Lukapa</a:t>
            </a:r>
            <a:r>
              <a:rPr lang="en-US" b="1" i="1" dirty="0">
                <a:solidFill>
                  <a:srgbClr val="00B050"/>
                </a:solidFill>
              </a:rPr>
              <a:t> Corridor is a zone of collision with a large number of Eclogites and Dunites
The less productive part of the Congo exposes a flat structure with a warmed southern part in the center</a:t>
            </a:r>
          </a:p>
          <a:p>
            <a:pPr lvl="2" algn="just"/>
            <a:r>
              <a:rPr lang="en-US" altLang="ru-RU"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Acknowelegements</a:t>
            </a:r>
            <a:r>
              <a:rPr lang="en-US" altLang="ru-RU"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kumimoji="0" lang="en-US" altLang="ru-RU"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altLang="ru-RU" dirty="0">
                <a:solidFill>
                  <a:srgbClr val="000000"/>
                </a:solidFill>
                <a:latin typeface="Arial" panose="020B0604020202020204" pitchFamily="34" charset="0"/>
                <a:ea typeface="Times New Roman" panose="02020603050405020304" pitchFamily="18" charset="0"/>
                <a:cs typeface="Arial" panose="020B0604020202020204" pitchFamily="34" charset="0"/>
              </a:rPr>
              <a:t>The work is supported by the Ministry of Science and Higher Education of the Russian Federation. We are grateful to the IGM SB RAS Novosibirsk Mining University in St. Petersburg, Russia. CATOCA Mining Society, Angola, LUELE Mining Society, Angola                             
This work was supported by the RSF grant 24-27-00411.</a:t>
            </a:r>
            <a:endParaRPr lang="en-US" dirty="0"/>
          </a:p>
          <a:p>
            <a:pPr lvl="2" algn="just"/>
            <a:endParaRPr lang="en-US" dirty="0"/>
          </a:p>
          <a:p>
            <a:pPr lvl="2" algn="just"/>
            <a:endParaRPr lang="en-US" dirty="0"/>
          </a:p>
          <a:p>
            <a:pPr lvl="2" algn="just"/>
            <a:endParaRPr lang="de-DE" dirty="0"/>
          </a:p>
        </p:txBody>
      </p:sp>
      <p:pic>
        <p:nvPicPr>
          <p:cNvPr id="11" name="Рисунок 10">
            <a:extLst>
              <a:ext uri="{FF2B5EF4-FFF2-40B4-BE49-F238E27FC236}">
                <a16:creationId xmlns:a16="http://schemas.microsoft.com/office/drawing/2014/main" id="{1C4AF774-F6D1-4E27-B90F-791F402BA0AB}"/>
              </a:ext>
            </a:extLst>
          </p:cNvPr>
          <p:cNvPicPr>
            <a:picLocks noChangeAspect="1"/>
          </p:cNvPicPr>
          <p:nvPr/>
        </p:nvPicPr>
        <p:blipFill>
          <a:blip r:embed="rId2"/>
          <a:stretch>
            <a:fillRect/>
          </a:stretch>
        </p:blipFill>
        <p:spPr>
          <a:xfrm>
            <a:off x="248105" y="5535352"/>
            <a:ext cx="2323562" cy="1307004"/>
          </a:xfrm>
          <a:prstGeom prst="rect">
            <a:avLst/>
          </a:prstGeom>
        </p:spPr>
      </p:pic>
      <p:pic>
        <p:nvPicPr>
          <p:cNvPr id="12" name="Picture 2" descr="Fig. 2">
            <a:extLst>
              <a:ext uri="{FF2B5EF4-FFF2-40B4-BE49-F238E27FC236}">
                <a16:creationId xmlns:a16="http://schemas.microsoft.com/office/drawing/2014/main" id="{1D58BB1D-F9C5-4B18-8B38-CBFE68909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840" y="4998579"/>
            <a:ext cx="1869055" cy="18594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9896854-26BC-44ED-B2A2-A2B61F87DB0D}"/>
              </a:ext>
            </a:extLst>
          </p:cNvPr>
          <p:cNvSpPr txBox="1"/>
          <p:nvPr/>
        </p:nvSpPr>
        <p:spPr>
          <a:xfrm>
            <a:off x="2681278" y="5402842"/>
            <a:ext cx="7712765" cy="916982"/>
          </a:xfrm>
          <a:prstGeom prst="rect">
            <a:avLst/>
          </a:prstGeom>
          <a:noFill/>
        </p:spPr>
        <p:txBody>
          <a:bodyPr wrap="square">
            <a:spAutoFit/>
          </a:bodyPr>
          <a:lstStyle/>
          <a:p>
            <a:pPr algn="ctr">
              <a:lnSpc>
                <a:spcPct val="150000"/>
              </a:lnSpc>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Thank you for your attention!!</a:t>
            </a:r>
            <a:endParaRPr lang="ru-RU" sz="1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594001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1409</Words>
  <Application>Microsoft Office PowerPoint</Application>
  <PresentationFormat>Широкоэкранный</PresentationFormat>
  <Paragraphs>126</Paragraphs>
  <Slides>7</Slides>
  <Notes>0</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7</vt:i4>
      </vt:variant>
    </vt:vector>
  </HeadingPairs>
  <TitlesOfParts>
    <vt:vector size="14" baseType="lpstr">
      <vt:lpstr>Arial</vt:lpstr>
      <vt:lpstr>Calibri</vt:lpstr>
      <vt:lpstr>Calibri Light</vt:lpstr>
      <vt:lpstr>Segoe UI</vt:lpstr>
      <vt:lpstr>Times New Roman</vt:lpstr>
      <vt:lpstr>Тема Office</vt:lpstr>
      <vt:lpstr>Plot</vt:lpstr>
      <vt:lpstr>Mantle section 3000 through Angola and Congo based on kimberlite indicator minerals from kimberlites</vt:lpstr>
      <vt:lpstr>Презентация PowerPoint</vt:lpstr>
      <vt:lpstr>4. Structure of the mantle columns from SE Lucapa corridor and NW part of the Congo –Kasai craton  </vt:lpstr>
      <vt:lpstr>Презентация PowerPoint</vt:lpstr>
      <vt:lpstr>Презентация PowerPoint</vt:lpstr>
      <vt:lpstr>Презентация PowerPoint</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3000 mantle transect through Angola and Congo based on kimberlite indicator minerals from kimberlites</dc:title>
  <dc:creator>Ащепков Игорь Викторович</dc:creator>
  <cp:lastModifiedBy>Ащепков Игорь Викторович</cp:lastModifiedBy>
  <cp:revision>24</cp:revision>
  <dcterms:created xsi:type="dcterms:W3CDTF">2025-03-30T07:22:14Z</dcterms:created>
  <dcterms:modified xsi:type="dcterms:W3CDTF">2025-05-02T05:40:48Z</dcterms:modified>
</cp:coreProperties>
</file>