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4660"/>
  </p:normalViewPr>
  <p:slideViewPr>
    <p:cSldViewPr snapToGrid="0">
      <p:cViewPr>
        <p:scale>
          <a:sx n="66" d="100"/>
          <a:sy n="66" d="100"/>
        </p:scale>
        <p:origin x="76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03C5AD-8B7D-4945-8CBF-A288538DB4B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901B950-9497-4CF2-BB26-9CE6AE98F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C8D0B4D-6006-48E4-BD81-EA236DC100B5}"/>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5" name="Нижний колонтитул 4">
            <a:extLst>
              <a:ext uri="{FF2B5EF4-FFF2-40B4-BE49-F238E27FC236}">
                <a16:creationId xmlns:a16="http://schemas.microsoft.com/office/drawing/2014/main" id="{FC2E0E09-B39F-4A11-8F67-0820ACDC5EE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0CBB7C7-8F72-4206-8C7E-78A2774D123A}"/>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1453420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411BFD-9025-4673-A7BA-23B81A5E111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BEA4731-C3DC-460D-A48A-04166325360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726EF3-4526-42B0-A0CF-E6DDD57A4F29}"/>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5" name="Нижний колонтитул 4">
            <a:extLst>
              <a:ext uri="{FF2B5EF4-FFF2-40B4-BE49-F238E27FC236}">
                <a16:creationId xmlns:a16="http://schemas.microsoft.com/office/drawing/2014/main" id="{A5DEA70D-44CA-4AAE-9788-7BC22A5350C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4743BBC-B76A-4059-BEC9-3072F4008745}"/>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14802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059081F-0A82-40B8-97B5-E6195987BA7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45B76DD-FBD1-40D1-8FFE-409CB4D2E90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8E12C9-1DE5-4154-B608-BC0E194AE098}"/>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5" name="Нижний колонтитул 4">
            <a:extLst>
              <a:ext uri="{FF2B5EF4-FFF2-40B4-BE49-F238E27FC236}">
                <a16:creationId xmlns:a16="http://schemas.microsoft.com/office/drawing/2014/main" id="{0C0FB39C-B9AE-4E6D-937E-FDC3F78EACE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03F87A1-17D3-4110-B697-FDA12C4B6F94}"/>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26322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74BAC1-51EF-4506-A298-4523DF26C5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C5116B-16EC-4A79-90F8-AA95884D61B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A08DD34-B640-42D6-8E77-F2EAEA2B7210}"/>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5" name="Нижний колонтитул 4">
            <a:extLst>
              <a:ext uri="{FF2B5EF4-FFF2-40B4-BE49-F238E27FC236}">
                <a16:creationId xmlns:a16="http://schemas.microsoft.com/office/drawing/2014/main" id="{D3C148A5-4D74-41C5-8A88-E2BA347BB9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AB4BF68-63E0-499D-B248-EF81BC69DDCF}"/>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09905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0EB5B4-022B-4E11-AE97-BCED831BD22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45E9290-4F60-498E-AA5C-1B2963524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CF2A08A-06E6-4FEC-A65C-56B9790A3EE8}"/>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5" name="Нижний колонтитул 4">
            <a:extLst>
              <a:ext uri="{FF2B5EF4-FFF2-40B4-BE49-F238E27FC236}">
                <a16:creationId xmlns:a16="http://schemas.microsoft.com/office/drawing/2014/main" id="{BA190DA4-6FEE-4AF4-A716-1B27DFF4F02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71704C-C4AB-42C0-BEED-AF9A517DC394}"/>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95786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78D107-303B-44E4-830C-28665D7B2C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A7E7E65-2ED3-4B2E-AF75-A2739B4ADC7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F793D42-6518-4F94-9ED2-63DA1D52F90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9E2E4EA-76B5-47E1-99E3-27688D493330}"/>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6" name="Нижний колонтитул 5">
            <a:extLst>
              <a:ext uri="{FF2B5EF4-FFF2-40B4-BE49-F238E27FC236}">
                <a16:creationId xmlns:a16="http://schemas.microsoft.com/office/drawing/2014/main" id="{9A2339C2-A3E0-4E7F-83AB-FF8BE83C850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7F054C5-C280-42B3-A3BA-FBE9FACE6268}"/>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381035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9CD723-5654-49C1-BC13-C527D58035C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FCA0739-7342-446C-A9EA-02E13927D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BC16EFA-8E23-4C18-BDB4-2ED360E2855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42280DE-D58C-478A-ABA8-D71FE34E1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D819C63-762D-4DD0-9708-EB13F80AD23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27DA704-905C-45CE-B8C3-BC3058F6FCD5}"/>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8" name="Нижний колонтитул 7">
            <a:extLst>
              <a:ext uri="{FF2B5EF4-FFF2-40B4-BE49-F238E27FC236}">
                <a16:creationId xmlns:a16="http://schemas.microsoft.com/office/drawing/2014/main" id="{C088732D-5018-4AC5-A73D-4E9739296B2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A03148B-6DE5-4D4B-985E-4A90011E4DF9}"/>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69387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91A5B-2112-44A1-B621-E6CA186E11E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C51027F-98E9-4D02-ACC8-7A68B681BC3E}"/>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4" name="Нижний колонтитул 3">
            <a:extLst>
              <a:ext uri="{FF2B5EF4-FFF2-40B4-BE49-F238E27FC236}">
                <a16:creationId xmlns:a16="http://schemas.microsoft.com/office/drawing/2014/main" id="{7A47F097-58F8-45B6-A3D5-CA467EDAC52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BE38599-69DC-4620-8D7D-D6B849EBAE1E}"/>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1871323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8F81FB7-9555-4E82-8FCA-586BC07DB72F}"/>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3" name="Нижний колонтитул 2">
            <a:extLst>
              <a:ext uri="{FF2B5EF4-FFF2-40B4-BE49-F238E27FC236}">
                <a16:creationId xmlns:a16="http://schemas.microsoft.com/office/drawing/2014/main" id="{6998EBDA-A137-4E64-ABB8-37624B6254B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4F96439-0682-4A40-A5B1-BC07CAAC522F}"/>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124502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40E0B1-70F3-49BB-B223-A4469276C5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E080652-6A80-4D88-8EB9-CCBB57BFE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DE66764-17C1-4ED1-BC30-FA337631B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C467724-70F0-48F7-99CA-8864125F63B6}"/>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6" name="Нижний колонтитул 5">
            <a:extLst>
              <a:ext uri="{FF2B5EF4-FFF2-40B4-BE49-F238E27FC236}">
                <a16:creationId xmlns:a16="http://schemas.microsoft.com/office/drawing/2014/main" id="{DA20D4CD-065B-41B3-9763-E72CED3B9E2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D8D947E-7364-41E4-B5A6-171AFE1EE423}"/>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26786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6B7B3A-E1BC-4E81-B768-BCC1B946358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150D2E6-3440-4707-8D94-AF695AE50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C62FB8F-83C0-4DE9-92C5-65AE2FCB7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90CA157-14E7-4F0A-818E-7089B4EC4CB0}"/>
              </a:ext>
            </a:extLst>
          </p:cNvPr>
          <p:cNvSpPr>
            <a:spLocks noGrp="1"/>
          </p:cNvSpPr>
          <p:nvPr>
            <p:ph type="dt" sz="half" idx="10"/>
          </p:nvPr>
        </p:nvSpPr>
        <p:spPr/>
        <p:txBody>
          <a:bodyPr/>
          <a:lstStyle/>
          <a:p>
            <a:fld id="{4290162D-660D-4E84-9DA3-08984E95E7B8}" type="datetimeFigureOut">
              <a:rPr lang="ru-RU" smtClean="0"/>
              <a:t>30.03.2025</a:t>
            </a:fld>
            <a:endParaRPr lang="ru-RU"/>
          </a:p>
        </p:txBody>
      </p:sp>
      <p:sp>
        <p:nvSpPr>
          <p:cNvPr id="6" name="Нижний колонтитул 5">
            <a:extLst>
              <a:ext uri="{FF2B5EF4-FFF2-40B4-BE49-F238E27FC236}">
                <a16:creationId xmlns:a16="http://schemas.microsoft.com/office/drawing/2014/main" id="{A6836D05-15A1-49B0-99C6-BAB9F6756BC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F2C8C68-15B9-4DB0-9263-F661624524E5}"/>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328914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BA6313-B62E-4FA7-9F98-3A2AEE5DE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695C7AF-E054-47B3-9F0A-E0085C08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DD0BF60-BA84-4578-931C-F3BDD539B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0162D-660D-4E84-9DA3-08984E95E7B8}" type="datetimeFigureOut">
              <a:rPr lang="ru-RU" smtClean="0"/>
              <a:t>30.03.2025</a:t>
            </a:fld>
            <a:endParaRPr lang="ru-RU"/>
          </a:p>
        </p:txBody>
      </p:sp>
      <p:sp>
        <p:nvSpPr>
          <p:cNvPr id="5" name="Нижний колонтитул 4">
            <a:extLst>
              <a:ext uri="{FF2B5EF4-FFF2-40B4-BE49-F238E27FC236}">
                <a16:creationId xmlns:a16="http://schemas.microsoft.com/office/drawing/2014/main" id="{129B61C4-1450-4B5E-8B7B-8B4522EFA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16986D0-2CBD-4F1C-8614-692D22592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3DE3C-C387-4F3E-AFCC-634D50EF5FE6}" type="slidenum">
              <a:rPr lang="ru-RU" smtClean="0"/>
              <a:t>‹#›</a:t>
            </a:fld>
            <a:endParaRPr lang="ru-RU"/>
          </a:p>
        </p:txBody>
      </p:sp>
    </p:spTree>
    <p:extLst>
      <p:ext uri="{BB962C8B-B14F-4D97-AF65-F5344CB8AC3E}">
        <p14:creationId xmlns:p14="http://schemas.microsoft.com/office/powerpoint/2010/main" val="331890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wmf"/></Relationships>
</file>

<file path=ppt/slides/_rels/slide2.xml.rels><?xml version="1.0" encoding="UTF-8" standalone="yes"?>
<Relationships xmlns="http://schemas.openxmlformats.org/package/2006/relationships"><Relationship Id="rId8" Type="http://schemas.openxmlformats.org/officeDocument/2006/relationships/hyperlink" Target="http://www.medgu.org/" TargetMode="External"/><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4.jpeg"/><Relationship Id="rId4" Type="http://schemas.openxmlformats.org/officeDocument/2006/relationships/image" Target="../media/image9.emf"/><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18.emf"/><Relationship Id="rId12"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11" Type="http://schemas.openxmlformats.org/officeDocument/2006/relationships/image" Target="../media/image20.emf"/><Relationship Id="rId5" Type="http://schemas.openxmlformats.org/officeDocument/2006/relationships/oleObject" Target="../embeddings/oleObject2.bin"/><Relationship Id="rId10" Type="http://schemas.openxmlformats.org/officeDocument/2006/relationships/image" Target="../media/image19.emf"/><Relationship Id="rId4" Type="http://schemas.openxmlformats.org/officeDocument/2006/relationships/image" Target="../media/image15.wmf"/><Relationship Id="rId9" Type="http://schemas.openxmlformats.org/officeDocument/2006/relationships/image" Target="../media/image17.wmf"/></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D7DD2E-3479-4913-9ED3-84E918CDAB82}"/>
              </a:ext>
            </a:extLst>
          </p:cNvPr>
          <p:cNvSpPr>
            <a:spLocks noGrp="1"/>
          </p:cNvSpPr>
          <p:nvPr>
            <p:ph type="ctrTitle"/>
          </p:nvPr>
        </p:nvSpPr>
        <p:spPr>
          <a:xfrm>
            <a:off x="1033670" y="-66765"/>
            <a:ext cx="9144000" cy="886033"/>
          </a:xfrm>
        </p:spPr>
        <p:txBody>
          <a:bodyPr>
            <a:noAutofit/>
          </a:bodyPr>
          <a:lstStyle/>
          <a:p>
            <a:r>
              <a:rPr lang="en-US" sz="2800" b="1" dirty="0">
                <a:solidFill>
                  <a:srgbClr val="FF0000"/>
                </a:solidFill>
              </a:rPr>
              <a:t>The 3000 mantle transect through Angola and Congo based on kimberlite indicator minerals from kimberlites</a:t>
            </a:r>
            <a:endParaRPr lang="ru-RU" sz="2800" dirty="0">
              <a:solidFill>
                <a:srgbClr val="FF0000"/>
              </a:solidFill>
            </a:endParaRPr>
          </a:p>
        </p:txBody>
      </p:sp>
      <p:sp>
        <p:nvSpPr>
          <p:cNvPr id="5" name="TextBox 4">
            <a:extLst>
              <a:ext uri="{FF2B5EF4-FFF2-40B4-BE49-F238E27FC236}">
                <a16:creationId xmlns:a16="http://schemas.microsoft.com/office/drawing/2014/main" id="{B5B2411F-4E0A-4A8C-B129-F3E8A0ED3A03}"/>
              </a:ext>
            </a:extLst>
          </p:cNvPr>
          <p:cNvSpPr txBox="1"/>
          <p:nvPr/>
        </p:nvSpPr>
        <p:spPr>
          <a:xfrm>
            <a:off x="2292626" y="688973"/>
            <a:ext cx="8229600" cy="369332"/>
          </a:xfrm>
          <a:prstGeom prst="rect">
            <a:avLst/>
          </a:prstGeom>
          <a:noFill/>
        </p:spPr>
        <p:txBody>
          <a:bodyPr wrap="square">
            <a:spAutoFit/>
          </a:bodyPr>
          <a:lstStyle/>
          <a:p>
            <a:r>
              <a:rPr lang="pt-PT" dirty="0">
                <a:solidFill>
                  <a:srgbClr val="7030A0"/>
                </a:solidFill>
              </a:rPr>
              <a:t>,Vladimir Zinchenko</a:t>
            </a:r>
            <a:r>
              <a:rPr lang="pt-PT" baseline="30000" dirty="0">
                <a:solidFill>
                  <a:srgbClr val="7030A0"/>
                </a:solidFill>
              </a:rPr>
              <a:t>1</a:t>
            </a:r>
            <a:r>
              <a:rPr lang="pt-PT" dirty="0">
                <a:solidFill>
                  <a:srgbClr val="7030A0"/>
                </a:solidFill>
              </a:rPr>
              <a:t>, Igor Ashchepkov</a:t>
            </a:r>
            <a:r>
              <a:rPr lang="pt-PT" baseline="30000" dirty="0">
                <a:solidFill>
                  <a:srgbClr val="7030A0"/>
                </a:solidFill>
              </a:rPr>
              <a:t>2 </a:t>
            </a:r>
            <a:r>
              <a:rPr lang="pt-PT" dirty="0">
                <a:solidFill>
                  <a:srgbClr val="7030A0"/>
                </a:solidFill>
              </a:rPr>
              <a:t>, Alexandr Ivanov</a:t>
            </a:r>
            <a:r>
              <a:rPr lang="pt-PT" baseline="30000" dirty="0">
                <a:solidFill>
                  <a:srgbClr val="7030A0"/>
                </a:solidFill>
              </a:rPr>
              <a:t>3</a:t>
            </a:r>
            <a:r>
              <a:rPr lang="pt-PT" dirty="0">
                <a:solidFill>
                  <a:srgbClr val="7030A0"/>
                </a:solidFill>
              </a:rPr>
              <a:t>, Joao Tunga Felix</a:t>
            </a:r>
            <a:r>
              <a:rPr lang="pt-PT" baseline="30000" dirty="0">
                <a:solidFill>
                  <a:srgbClr val="7030A0"/>
                </a:solidFill>
              </a:rPr>
              <a:t>4</a:t>
            </a:r>
            <a:endParaRPr lang="ru-RU" dirty="0"/>
          </a:p>
        </p:txBody>
      </p:sp>
      <p:sp>
        <p:nvSpPr>
          <p:cNvPr id="7" name="TextBox 6">
            <a:extLst>
              <a:ext uri="{FF2B5EF4-FFF2-40B4-BE49-F238E27FC236}">
                <a16:creationId xmlns:a16="http://schemas.microsoft.com/office/drawing/2014/main" id="{15F73882-A87E-41FE-BDDF-ACF91E4E2827}"/>
              </a:ext>
            </a:extLst>
          </p:cNvPr>
          <p:cNvSpPr txBox="1"/>
          <p:nvPr/>
        </p:nvSpPr>
        <p:spPr>
          <a:xfrm>
            <a:off x="2809461" y="1009284"/>
            <a:ext cx="6096000" cy="1077218"/>
          </a:xfrm>
          <a:prstGeom prst="rect">
            <a:avLst/>
          </a:prstGeom>
          <a:noFill/>
        </p:spPr>
        <p:txBody>
          <a:bodyPr wrap="square">
            <a:spAutoFit/>
          </a:bodyPr>
          <a:lstStyle/>
          <a:p>
            <a:pPr marL="342900" indent="-342900">
              <a:buFontTx/>
              <a:buAutoNum type="arabicPeriod"/>
            </a:pPr>
            <a:r>
              <a:rPr lang="en-US" sz="1600" dirty="0">
                <a:solidFill>
                  <a:srgbClr val="002060"/>
                </a:solidFill>
              </a:rPr>
              <a:t>CATOCA Mining Society, Angola,                         </a:t>
            </a:r>
            <a:endParaRPr lang="ru-RU" sz="1600" dirty="0">
              <a:solidFill>
                <a:srgbClr val="002060"/>
              </a:solidFill>
            </a:endParaRPr>
          </a:p>
          <a:p>
            <a:pPr marL="342900" indent="-342900">
              <a:buAutoNum type="arabicPeriod"/>
            </a:pPr>
            <a:r>
              <a:rPr lang="en-US" sz="1600" dirty="0">
                <a:solidFill>
                  <a:srgbClr val="002060"/>
                </a:solidFill>
              </a:rPr>
              <a:t>Institute of Geology and Mineralogy of RAS, Russia </a:t>
            </a:r>
            <a:endParaRPr lang="ru-RU" sz="1600" dirty="0">
              <a:solidFill>
                <a:srgbClr val="002060"/>
              </a:solidFill>
            </a:endParaRPr>
          </a:p>
          <a:p>
            <a:pPr marL="342900" indent="-342900">
              <a:buFont typeface="Arial" panose="020B0604020202020204" pitchFamily="34" charset="0"/>
              <a:buAutoNum type="arabicPeriod"/>
            </a:pPr>
            <a:r>
              <a:rPr lang="en-US" sz="1600" dirty="0">
                <a:solidFill>
                  <a:srgbClr val="002060"/>
                </a:solidFill>
              </a:rPr>
              <a:t>Mining University of St. Petersburg, Russia</a:t>
            </a:r>
            <a:r>
              <a:rPr lang="ru-RU" sz="1600" dirty="0">
                <a:solidFill>
                  <a:srgbClr val="002060"/>
                </a:solidFill>
              </a:rPr>
              <a:t> </a:t>
            </a:r>
          </a:p>
          <a:p>
            <a:pPr marL="342900" indent="-342900">
              <a:buFont typeface="Arial" panose="020B0604020202020204" pitchFamily="34" charset="0"/>
              <a:buAutoNum type="arabicPeriod"/>
            </a:pPr>
            <a:r>
              <a:rPr lang="en-US" sz="1600" dirty="0">
                <a:solidFill>
                  <a:srgbClr val="002060"/>
                </a:solidFill>
              </a:rPr>
              <a:t>LUELE Mining Society, Angola                             </a:t>
            </a:r>
          </a:p>
        </p:txBody>
      </p:sp>
      <p:pic>
        <p:nvPicPr>
          <p:cNvPr id="8" name="Picture 2" descr="Picture background">
            <a:extLst>
              <a:ext uri="{FF2B5EF4-FFF2-40B4-BE49-F238E27FC236}">
                <a16:creationId xmlns:a16="http://schemas.microsoft.com/office/drawing/2014/main" id="{1C089144-7879-48C2-B648-23684F86E2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7670" y="60801"/>
            <a:ext cx="1747262" cy="9828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icture background">
            <a:extLst>
              <a:ext uri="{FF2B5EF4-FFF2-40B4-BE49-F238E27FC236}">
                <a16:creationId xmlns:a16="http://schemas.microsoft.com/office/drawing/2014/main" id="{E5AE97C0-0761-4753-B766-121786ED1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51" y="1689246"/>
            <a:ext cx="2228385" cy="1757534"/>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5197544F-C067-4F8B-848A-589A127D74EA}"/>
              </a:ext>
            </a:extLst>
          </p:cNvPr>
          <p:cNvPicPr>
            <a:picLocks noChangeAspect="1"/>
          </p:cNvPicPr>
          <p:nvPr/>
        </p:nvPicPr>
        <p:blipFill>
          <a:blip r:embed="rId4"/>
          <a:stretch>
            <a:fillRect/>
          </a:stretch>
        </p:blipFill>
        <p:spPr>
          <a:xfrm>
            <a:off x="8524847" y="1226298"/>
            <a:ext cx="3704885" cy="4436802"/>
          </a:xfrm>
          <a:prstGeom prst="rect">
            <a:avLst/>
          </a:prstGeom>
        </p:spPr>
      </p:pic>
      <p:sp>
        <p:nvSpPr>
          <p:cNvPr id="13" name="TextBox 12">
            <a:extLst>
              <a:ext uri="{FF2B5EF4-FFF2-40B4-BE49-F238E27FC236}">
                <a16:creationId xmlns:a16="http://schemas.microsoft.com/office/drawing/2014/main" id="{9F48DCC7-9FF9-4D22-B5A0-6DC6BC6CBA27}"/>
              </a:ext>
            </a:extLst>
          </p:cNvPr>
          <p:cNvSpPr txBox="1"/>
          <p:nvPr/>
        </p:nvSpPr>
        <p:spPr>
          <a:xfrm>
            <a:off x="8242852" y="5714687"/>
            <a:ext cx="4066393" cy="923330"/>
          </a:xfrm>
          <a:prstGeom prst="rect">
            <a:avLst/>
          </a:prstGeom>
          <a:noFill/>
        </p:spPr>
        <p:txBody>
          <a:bodyPr wrap="square">
            <a:spAutoFit/>
          </a:bodyPr>
          <a:lstStyle/>
          <a:p>
            <a:r>
              <a:rPr lang="ru-RU" b="1" dirty="0" err="1"/>
              <a:t>Fig</a:t>
            </a:r>
            <a:r>
              <a:rPr lang="ru-RU" b="1" dirty="0"/>
              <a:t>.</a:t>
            </a:r>
            <a:r>
              <a:rPr lang="en-US" b="1" dirty="0"/>
              <a:t>1</a:t>
            </a:r>
            <a:r>
              <a:rPr lang="ru-RU" b="1" dirty="0"/>
              <a:t>.</a:t>
            </a:r>
            <a:r>
              <a:rPr lang="en-US" b="1" dirty="0"/>
              <a:t> </a:t>
            </a:r>
            <a:r>
              <a:rPr lang="en-US" dirty="0"/>
              <a:t>Schematic</a:t>
            </a:r>
            <a:r>
              <a:rPr lang="en-US" b="1" dirty="0"/>
              <a:t> </a:t>
            </a:r>
            <a:r>
              <a:rPr lang="en-US" dirty="0"/>
              <a:t>map of the kimberlite location in the Congo-Kasai craton in Angola and Congo Democratic Republic</a:t>
            </a:r>
            <a:endParaRPr lang="ru-RU" dirty="0"/>
          </a:p>
        </p:txBody>
      </p:sp>
      <p:sp>
        <p:nvSpPr>
          <p:cNvPr id="15" name="TextBox 14">
            <a:extLst>
              <a:ext uri="{FF2B5EF4-FFF2-40B4-BE49-F238E27FC236}">
                <a16:creationId xmlns:a16="http://schemas.microsoft.com/office/drawing/2014/main" id="{8D4919C4-4CC3-451E-BD1C-EC34BA51CBAC}"/>
              </a:ext>
            </a:extLst>
          </p:cNvPr>
          <p:cNvSpPr txBox="1"/>
          <p:nvPr/>
        </p:nvSpPr>
        <p:spPr>
          <a:xfrm>
            <a:off x="2662224" y="1999501"/>
            <a:ext cx="6155634" cy="1796902"/>
          </a:xfrm>
          <a:prstGeom prst="rect">
            <a:avLst/>
          </a:prstGeom>
          <a:noFill/>
        </p:spPr>
        <p:txBody>
          <a:bodyPr wrap="square">
            <a:spAutoFit/>
          </a:bodyPr>
          <a:lstStyle/>
          <a:p>
            <a:pPr>
              <a:lnSpc>
                <a:spcPct val="107000"/>
              </a:lnSpc>
              <a:spcAft>
                <a:spcPts val="800"/>
              </a:spcAft>
            </a:pP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Мантийный разрез протяженностью 3000 км к юго-западу и северо-востоку через весь кратон Конго, включая Анголу и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Декратическую</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Республику Конго (ДРК) был построен на основе анализов  минералов спутников алмаза (МСА) из кимберлитов (и россыпей) с использованием мономинеральной термобарометрии (Ashchepkov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et</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al</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2017) и программного обеспечения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Surpher</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2AC5B01-640C-4467-8127-8307FE5ED6AE}"/>
              </a:ext>
            </a:extLst>
          </p:cNvPr>
          <p:cNvSpPr txBox="1"/>
          <p:nvPr/>
        </p:nvSpPr>
        <p:spPr>
          <a:xfrm>
            <a:off x="138071" y="3429000"/>
            <a:ext cx="8388626" cy="3410485"/>
          </a:xfrm>
          <a:prstGeom prst="rect">
            <a:avLst/>
          </a:prstGeom>
          <a:noFill/>
        </p:spPr>
        <p:txBody>
          <a:bodyPr wrap="square">
            <a:spAutoFit/>
          </a:bodyPr>
          <a:lstStyle/>
          <a:p>
            <a:pPr>
              <a:lnSpc>
                <a:spcPct val="107000"/>
              </a:lnSpc>
              <a:spcAft>
                <a:spcPts val="800"/>
              </a:spcAft>
            </a:pP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Разрез пересекает коридор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Лукапа</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от поля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Кунене</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до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Лушинга</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в Анголе и идет из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Мбужи</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-Май и к полю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Баналия</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в ДРК. Также был построен разрез Северо-Запад – ЮВЕ от Бас Конго до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Кунделунгу</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Весь профиль SW-NE состоит как минимум из 6 частей в   Анголе и еще 3 в ДРК,  , соответственно группировке кимберлитовых полей. Существуют районы с более высокими концентрациями трубок , соответствующими границам литосферных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террейнов</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где мантийные колонны более   гомогенизированы. Разрезы мантии демонстрируют довольно контрастную слоистость. Он более резкие и тонкие на диаграмме P-FO2 и   Fe# и менее выражены на Р-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ToC</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и Р-CaO, Fe# гранатов.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Разрез в Анголе включает в себя несколько регионов с более плотной популяцией кимберлитов, включая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Кунене</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Кубанго,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Лубанго</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и длинный отрезок от Лонго до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Каматуэ</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включая кластер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Катока</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Последняя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высокоалмазоносная</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часть разреза отличается от других частей существенным нагревом нижней части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мантиис</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относительно высоким количеством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пироксенитового</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и эклогитового материала, что, вероятно, и определяет высокое содержание алмаза. В нескольких мантийных кластерах наблюдается нагрев и увеличение Fe#, сопровождающееся низкой летучестью кислорода, что и соответствует высокому содержанию алмазов. </a:t>
            </a:r>
            <a:endParaRPr lang="ru-RU" sz="1400" dirty="0"/>
          </a:p>
        </p:txBody>
      </p:sp>
      <p:pic>
        <p:nvPicPr>
          <p:cNvPr id="19" name="Рисунок 18">
            <a:extLst>
              <a:ext uri="{FF2B5EF4-FFF2-40B4-BE49-F238E27FC236}">
                <a16:creationId xmlns:a16="http://schemas.microsoft.com/office/drawing/2014/main" id="{75F26643-861D-4A51-8EBF-3A2EC064DD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0832" y="523247"/>
            <a:ext cx="950675" cy="1077218"/>
          </a:xfrm>
          <a:prstGeom prst="rect">
            <a:avLst/>
          </a:prstGeom>
        </p:spPr>
      </p:pic>
      <p:pic>
        <p:nvPicPr>
          <p:cNvPr id="20" name="Рисунок 19">
            <a:extLst>
              <a:ext uri="{FF2B5EF4-FFF2-40B4-BE49-F238E27FC236}">
                <a16:creationId xmlns:a16="http://schemas.microsoft.com/office/drawing/2014/main" id="{DA34ECC4-41DA-4865-9011-388D9944C130}"/>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rcRect l="4348" t="7613"/>
          <a:stretch/>
        </p:blipFill>
        <p:spPr bwMode="auto">
          <a:xfrm>
            <a:off x="157733" y="264700"/>
            <a:ext cx="1177581" cy="1301829"/>
          </a:xfrm>
          <a:prstGeom prst="rect">
            <a:avLst/>
          </a:prstGeom>
          <a:noFill/>
          <a:ln>
            <a:noFill/>
          </a:ln>
        </p:spPr>
      </p:pic>
      <p:pic>
        <p:nvPicPr>
          <p:cNvPr id="22" name="Рисунок 21" descr="C:\My Doc\Всё_2011_Док\My Doc\MyDoc2020\Публикации_2020\Статья сТинту_2020\Авторы_фото\Иванов фото_3.jpg">
            <a:extLst>
              <a:ext uri="{FF2B5EF4-FFF2-40B4-BE49-F238E27FC236}">
                <a16:creationId xmlns:a16="http://schemas.microsoft.com/office/drawing/2014/main" id="{1A1B1B83-A4C7-442C-8A84-CF987D3C0B1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4847" y="1039045"/>
            <a:ext cx="1031810" cy="1486518"/>
          </a:xfrm>
          <a:prstGeom prst="rect">
            <a:avLst/>
          </a:prstGeom>
          <a:noFill/>
          <a:ln>
            <a:noFill/>
          </a:ln>
        </p:spPr>
      </p:pic>
    </p:spTree>
    <p:extLst>
      <p:ext uri="{BB962C8B-B14F-4D97-AF65-F5344CB8AC3E}">
        <p14:creationId xmlns:p14="http://schemas.microsoft.com/office/powerpoint/2010/main" val="36142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C07DC-684B-4FA1-9B35-AF07AE35A73E}"/>
              </a:ext>
            </a:extLst>
          </p:cNvPr>
          <p:cNvSpPr txBox="1"/>
          <p:nvPr/>
        </p:nvSpPr>
        <p:spPr>
          <a:xfrm>
            <a:off x="323766" y="60221"/>
            <a:ext cx="11868234" cy="1815882"/>
          </a:xfrm>
          <a:prstGeom prst="rect">
            <a:avLst/>
          </a:prstGeom>
          <a:noFill/>
        </p:spPr>
        <p:txBody>
          <a:bodyPr wrap="square">
            <a:spAutoFit/>
          </a:bodyPr>
          <a:lstStyle/>
          <a:p>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В Анголе это месторождения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Куило</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Луэле</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Катока</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и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Камафука</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Камачия</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и в Конго ДР – месторождения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Мбужи</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 Май и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Вамба</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Относительная гомогенизация мантии под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тр</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Катока</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и близких областях означает более высокую проницаемость мантию с концентрацией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протокимберлитовых</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магматических камер не только у основания литосферной мантии, но и в промежуточных и средних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пироксенитовых</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уровнях. Минералогия предполагает наличие там и слабо-окисленных эклогитов, дунитов и богатых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Mg</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ильменит и -хромит-содержащих метасоматитов. Вероятно, в таких условиях многие алмазы росли в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протокимберлитовом</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процессе в больших магматических камерах у основания литосферы, где могли образоваться  крупные зерна типа CLIPPIR в виде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мегакристов</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Самые верхние относительно тонкие слои верхних горизонтов мантии образованных в раннем архея наклонены к участку  </a:t>
            </a:r>
            <a:r>
              <a:rPr lang="ru-RU" sz="14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Катока-Камачия</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в северо-восточной части Конго, где концентрация эклогитов выше, вероятно, из-за  аккреции при субдукции. Грант РНФ 24-27-00411</a:t>
            </a:r>
            <a:endParaRPr lang="ru-RU" sz="1400" dirty="0"/>
          </a:p>
        </p:txBody>
      </p:sp>
      <p:pic>
        <p:nvPicPr>
          <p:cNvPr id="6" name="Рисунок 5">
            <a:extLst>
              <a:ext uri="{FF2B5EF4-FFF2-40B4-BE49-F238E27FC236}">
                <a16:creationId xmlns:a16="http://schemas.microsoft.com/office/drawing/2014/main" id="{C5D59C42-515B-41F2-A82B-35A93D0810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570" y="4693767"/>
            <a:ext cx="4605427" cy="1436489"/>
          </a:xfrm>
          <a:prstGeom prst="rect">
            <a:avLst/>
          </a:prstGeom>
          <a:noFill/>
          <a:ln>
            <a:noFill/>
          </a:ln>
        </p:spPr>
      </p:pic>
      <p:pic>
        <p:nvPicPr>
          <p:cNvPr id="7" name="Рисунок 6">
            <a:extLst>
              <a:ext uri="{FF2B5EF4-FFF2-40B4-BE49-F238E27FC236}">
                <a16:creationId xmlns:a16="http://schemas.microsoft.com/office/drawing/2014/main" id="{303D4D62-CF49-4D02-B0E9-BE6C197D8D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61" y="3282148"/>
            <a:ext cx="4874452" cy="1411619"/>
          </a:xfrm>
          <a:prstGeom prst="rect">
            <a:avLst/>
          </a:prstGeom>
          <a:noFill/>
          <a:ln>
            <a:noFill/>
          </a:ln>
        </p:spPr>
      </p:pic>
      <p:pic>
        <p:nvPicPr>
          <p:cNvPr id="8" name="Рисунок 7">
            <a:extLst>
              <a:ext uri="{FF2B5EF4-FFF2-40B4-BE49-F238E27FC236}">
                <a16:creationId xmlns:a16="http://schemas.microsoft.com/office/drawing/2014/main" id="{C0E4AEEB-0E9A-4F2E-AC75-9F6CADD302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93" y="1854675"/>
            <a:ext cx="4836834" cy="1416683"/>
          </a:xfrm>
          <a:prstGeom prst="rect">
            <a:avLst/>
          </a:prstGeom>
          <a:noFill/>
          <a:ln>
            <a:noFill/>
          </a:ln>
        </p:spPr>
      </p:pic>
      <p:pic>
        <p:nvPicPr>
          <p:cNvPr id="9" name="Рисунок 8">
            <a:extLst>
              <a:ext uri="{FF2B5EF4-FFF2-40B4-BE49-F238E27FC236}">
                <a16:creationId xmlns:a16="http://schemas.microsoft.com/office/drawing/2014/main" id="{42A4136D-2784-4D53-B644-6629A3B999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2630" y="3274221"/>
            <a:ext cx="4847027" cy="1394445"/>
          </a:xfrm>
          <a:prstGeom prst="rect">
            <a:avLst/>
          </a:prstGeom>
          <a:noFill/>
          <a:ln>
            <a:noFill/>
          </a:ln>
        </p:spPr>
      </p:pic>
      <p:pic>
        <p:nvPicPr>
          <p:cNvPr id="10" name="Рисунок 9">
            <a:extLst>
              <a:ext uri="{FF2B5EF4-FFF2-40B4-BE49-F238E27FC236}">
                <a16:creationId xmlns:a16="http://schemas.microsoft.com/office/drawing/2014/main" id="{F4BDD7EF-811A-4E1D-ABDC-D703A50B03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6754" y="4718987"/>
            <a:ext cx="4913613" cy="1394356"/>
          </a:xfrm>
          <a:prstGeom prst="rect">
            <a:avLst/>
          </a:prstGeom>
          <a:noFill/>
          <a:ln>
            <a:noFill/>
          </a:ln>
        </p:spPr>
      </p:pic>
      <p:sp>
        <p:nvSpPr>
          <p:cNvPr id="11" name="TextBox 10">
            <a:extLst>
              <a:ext uri="{FF2B5EF4-FFF2-40B4-BE49-F238E27FC236}">
                <a16:creationId xmlns:a16="http://schemas.microsoft.com/office/drawing/2014/main" id="{D3BD4C7F-F25E-40F0-AA57-7A5131D4CAC4}"/>
              </a:ext>
            </a:extLst>
          </p:cNvPr>
          <p:cNvSpPr txBox="1"/>
          <p:nvPr/>
        </p:nvSpPr>
        <p:spPr>
          <a:xfrm>
            <a:off x="323766" y="1830572"/>
            <a:ext cx="323967" cy="4062651"/>
          </a:xfrm>
          <a:prstGeom prst="rect">
            <a:avLst/>
          </a:prstGeom>
          <a:noFill/>
        </p:spPr>
        <p:txBody>
          <a:bodyPr wrap="square">
            <a:spAutoFit/>
          </a:bodyPr>
          <a:lstStyle/>
          <a:p>
            <a:r>
              <a:rPr lang="en-US" b="1" dirty="0"/>
              <a:t>a</a:t>
            </a:r>
          </a:p>
          <a:p>
            <a:endParaRPr lang="en-US" b="1" dirty="0"/>
          </a:p>
          <a:p>
            <a:endParaRPr lang="en-US" b="1" dirty="0"/>
          </a:p>
          <a:p>
            <a:endParaRPr lang="en-US" b="1" dirty="0"/>
          </a:p>
          <a:p>
            <a:endParaRPr lang="en-US" b="1" dirty="0"/>
          </a:p>
          <a:p>
            <a:r>
              <a:rPr lang="en-US" b="1" dirty="0"/>
              <a:t>b</a:t>
            </a:r>
          </a:p>
          <a:p>
            <a:endParaRPr lang="en-US" b="1" dirty="0"/>
          </a:p>
          <a:p>
            <a:endParaRPr lang="en-US" b="1" dirty="0"/>
          </a:p>
          <a:p>
            <a:endParaRPr lang="en-US" b="1" dirty="0"/>
          </a:p>
          <a:p>
            <a:endParaRPr lang="en-US" b="1" dirty="0"/>
          </a:p>
          <a:p>
            <a:endParaRPr lang="en-US" b="1" dirty="0"/>
          </a:p>
          <a:p>
            <a:r>
              <a:rPr lang="en-US" b="1" dirty="0"/>
              <a:t>c</a:t>
            </a:r>
          </a:p>
          <a:p>
            <a:endParaRPr lang="en-US" b="1" dirty="0"/>
          </a:p>
          <a:p>
            <a:endParaRPr lang="ru-RU" sz="2400" b="1" dirty="0"/>
          </a:p>
        </p:txBody>
      </p:sp>
      <p:sp>
        <p:nvSpPr>
          <p:cNvPr id="12" name="TextBox 11">
            <a:extLst>
              <a:ext uri="{FF2B5EF4-FFF2-40B4-BE49-F238E27FC236}">
                <a16:creationId xmlns:a16="http://schemas.microsoft.com/office/drawing/2014/main" id="{C570343E-2CE1-4859-883A-C8422CCDF4CD}"/>
              </a:ext>
            </a:extLst>
          </p:cNvPr>
          <p:cNvSpPr txBox="1"/>
          <p:nvPr/>
        </p:nvSpPr>
        <p:spPr>
          <a:xfrm>
            <a:off x="5048139" y="1721324"/>
            <a:ext cx="323967" cy="4062651"/>
          </a:xfrm>
          <a:prstGeom prst="rect">
            <a:avLst/>
          </a:prstGeom>
          <a:noFill/>
        </p:spPr>
        <p:txBody>
          <a:bodyPr wrap="square">
            <a:spAutoFit/>
          </a:bodyPr>
          <a:lstStyle/>
          <a:p>
            <a:r>
              <a:rPr lang="en-US" b="1" dirty="0"/>
              <a:t>d</a:t>
            </a:r>
          </a:p>
          <a:p>
            <a:endParaRPr lang="en-US" b="1" dirty="0"/>
          </a:p>
          <a:p>
            <a:endParaRPr lang="en-US" b="1" dirty="0"/>
          </a:p>
          <a:p>
            <a:endParaRPr lang="en-US" b="1" dirty="0"/>
          </a:p>
          <a:p>
            <a:endParaRPr lang="en-US" b="1" dirty="0"/>
          </a:p>
          <a:p>
            <a:r>
              <a:rPr lang="en-US" b="1" dirty="0"/>
              <a:t>e</a:t>
            </a:r>
          </a:p>
          <a:p>
            <a:endParaRPr lang="en-US" b="1" dirty="0"/>
          </a:p>
          <a:p>
            <a:endParaRPr lang="en-US" b="1" dirty="0"/>
          </a:p>
          <a:p>
            <a:endParaRPr lang="en-US" b="1" dirty="0"/>
          </a:p>
          <a:p>
            <a:endParaRPr lang="en-US" b="1" dirty="0"/>
          </a:p>
          <a:p>
            <a:endParaRPr lang="en-US" b="1" dirty="0"/>
          </a:p>
          <a:p>
            <a:r>
              <a:rPr lang="en-US" b="1" dirty="0"/>
              <a:t>f</a:t>
            </a:r>
          </a:p>
          <a:p>
            <a:endParaRPr lang="en-US" b="1" dirty="0"/>
          </a:p>
          <a:p>
            <a:endParaRPr lang="ru-RU" sz="2400" b="1" dirty="0"/>
          </a:p>
        </p:txBody>
      </p:sp>
      <p:pic>
        <p:nvPicPr>
          <p:cNvPr id="13" name="Рисунок 12">
            <a:extLst>
              <a:ext uri="{FF2B5EF4-FFF2-40B4-BE49-F238E27FC236}">
                <a16:creationId xmlns:a16="http://schemas.microsoft.com/office/drawing/2014/main" id="{81037BDE-0E11-4929-AF17-3D5B32A069B9}"/>
              </a:ext>
            </a:extLst>
          </p:cNvPr>
          <p:cNvPicPr>
            <a:picLocks noChangeAspect="1"/>
          </p:cNvPicPr>
          <p:nvPr/>
        </p:nvPicPr>
        <p:blipFill>
          <a:blip r:embed="rId7"/>
          <a:stretch>
            <a:fillRect/>
          </a:stretch>
        </p:blipFill>
        <p:spPr>
          <a:xfrm>
            <a:off x="5266754" y="1862883"/>
            <a:ext cx="4847028" cy="1403153"/>
          </a:xfrm>
          <a:prstGeom prst="rect">
            <a:avLst/>
          </a:prstGeom>
        </p:spPr>
      </p:pic>
      <p:sp>
        <p:nvSpPr>
          <p:cNvPr id="15" name="TextBox 14">
            <a:extLst>
              <a:ext uri="{FF2B5EF4-FFF2-40B4-BE49-F238E27FC236}">
                <a16:creationId xmlns:a16="http://schemas.microsoft.com/office/drawing/2014/main" id="{5221BE6F-E3CC-4115-81C4-B95632A81E95}"/>
              </a:ext>
            </a:extLst>
          </p:cNvPr>
          <p:cNvSpPr txBox="1"/>
          <p:nvPr/>
        </p:nvSpPr>
        <p:spPr>
          <a:xfrm>
            <a:off x="0" y="6062432"/>
            <a:ext cx="12046226" cy="646331"/>
          </a:xfrm>
          <a:prstGeom prst="rect">
            <a:avLst/>
          </a:prstGeom>
          <a:noFill/>
        </p:spPr>
        <p:txBody>
          <a:bodyPr wrap="square">
            <a:spAutoFit/>
          </a:bodyPr>
          <a:lstStyle/>
          <a:p>
            <a:pPr marL="0" lvl="2" indent="0" algn="just">
              <a:buNone/>
            </a:pPr>
            <a:r>
              <a:rPr lang="en-GB" sz="1200" b="1" dirty="0"/>
              <a:t>Fig. 2 </a:t>
            </a:r>
            <a:r>
              <a:rPr lang="en-GB" sz="1200" dirty="0"/>
              <a:t>PTXfO2 diagram for the SCLM beneath Catoca cluster pipe</a:t>
            </a:r>
            <a:r>
              <a:rPr lang="en-GB" sz="1200" b="1" dirty="0"/>
              <a:t>. </a:t>
            </a:r>
            <a:r>
              <a:rPr lang="en-GB" sz="1200" dirty="0"/>
              <a:t>Symbols: 1. </a:t>
            </a:r>
            <a:r>
              <a:rPr lang="en-GB" sz="1200" dirty="0" err="1"/>
              <a:t>Cpx</a:t>
            </a:r>
            <a:r>
              <a:rPr lang="en-GB" sz="1200" dirty="0"/>
              <a:t>: 2. PT </a:t>
            </a:r>
            <a:r>
              <a:rPr lang="en-GB" sz="1200" dirty="0">
                <a:solidFill>
                  <a:schemeClr val="accent2"/>
                </a:solidFill>
              </a:rPr>
              <a:t>(</a:t>
            </a:r>
            <a:r>
              <a:rPr lang="en-GB" sz="1200" dirty="0" err="1">
                <a:solidFill>
                  <a:schemeClr val="accent2"/>
                </a:solidFill>
              </a:rPr>
              <a:t>Nimis</a:t>
            </a:r>
            <a:r>
              <a:rPr lang="en-GB" sz="1200" dirty="0">
                <a:solidFill>
                  <a:schemeClr val="accent2"/>
                </a:solidFill>
              </a:rPr>
              <a:t>, Taylor, 2000</a:t>
            </a:r>
            <a:r>
              <a:rPr lang="en-GB" sz="1200" dirty="0"/>
              <a:t>), 2- </a:t>
            </a:r>
            <a:r>
              <a:rPr lang="en-GB" sz="1200" dirty="0" err="1"/>
              <a:t>T</a:t>
            </a:r>
            <a:r>
              <a:rPr lang="en-GB" sz="1200" baseline="30000" dirty="0" err="1"/>
              <a:t>o</a:t>
            </a:r>
            <a:r>
              <a:rPr lang="en-GB" sz="1200" dirty="0" err="1"/>
              <a:t>C</a:t>
            </a:r>
            <a:r>
              <a:rPr lang="en-GB" sz="1200" dirty="0"/>
              <a:t> (</a:t>
            </a:r>
            <a:r>
              <a:rPr lang="en-GB" sz="1200" dirty="0" err="1">
                <a:solidFill>
                  <a:schemeClr val="accent2"/>
                </a:solidFill>
              </a:rPr>
              <a:t>Nimis</a:t>
            </a:r>
            <a:r>
              <a:rPr lang="en-GB" sz="1200" dirty="0">
                <a:solidFill>
                  <a:schemeClr val="accent2"/>
                </a:solidFill>
              </a:rPr>
              <a:t>, Taylor, 2000cor</a:t>
            </a:r>
            <a:r>
              <a:rPr lang="en-GB" sz="1200" dirty="0"/>
              <a:t>) </a:t>
            </a:r>
            <a:r>
              <a:rPr lang="en-GB" sz="1200" dirty="0">
                <a:solidFill>
                  <a:schemeClr val="accent2"/>
                </a:solidFill>
              </a:rPr>
              <a:t>- Ashchepkov et al., 2017univ</a:t>
            </a:r>
            <a:r>
              <a:rPr lang="en-GB" sz="1200" dirty="0"/>
              <a:t>); 4 the same for eclogites; 5. Gar(mono)- 6. </a:t>
            </a:r>
            <a:r>
              <a:rPr lang="en-GB" sz="1200" dirty="0" err="1"/>
              <a:t>T</a:t>
            </a:r>
            <a:r>
              <a:rPr lang="en-GB" sz="1200" baseline="30000" dirty="0" err="1"/>
              <a:t>o</a:t>
            </a:r>
            <a:r>
              <a:rPr lang="en-GB" sz="1200" dirty="0" err="1"/>
              <a:t>C</a:t>
            </a:r>
            <a:r>
              <a:rPr lang="en-GB" sz="1200" dirty="0"/>
              <a:t> </a:t>
            </a:r>
            <a:r>
              <a:rPr lang="en-GB" sz="1200" dirty="0">
                <a:solidFill>
                  <a:schemeClr val="accent2"/>
                </a:solidFill>
              </a:rPr>
              <a:t>(O’Neil,  Wood, 1979mono)-P(GPa)(Ashchepkov et al., 2010</a:t>
            </a:r>
            <a:r>
              <a:rPr lang="en-GB" sz="1200" dirty="0"/>
              <a:t>) , 7- the same for eclogites; 8. Chromite: </a:t>
            </a:r>
            <a:r>
              <a:rPr lang="en-GB" sz="1200" dirty="0" err="1"/>
              <a:t>T</a:t>
            </a:r>
            <a:r>
              <a:rPr lang="en-GB" sz="1200" baseline="30000" dirty="0" err="1"/>
              <a:t>o</a:t>
            </a:r>
            <a:r>
              <a:rPr lang="en-GB" sz="1200" dirty="0" err="1"/>
              <a:t>C</a:t>
            </a:r>
            <a:r>
              <a:rPr lang="en-GB" sz="1200" dirty="0"/>
              <a:t> (</a:t>
            </a:r>
            <a:r>
              <a:rPr lang="en-GB" sz="1200" dirty="0">
                <a:solidFill>
                  <a:schemeClr val="accent2"/>
                </a:solidFill>
              </a:rPr>
              <a:t>O’Neil, Wall, 1989)- P(GPa)(Ashchepkov et al., 2010</a:t>
            </a:r>
            <a:r>
              <a:rPr lang="en-GB" sz="1200" dirty="0"/>
              <a:t>). 9. Ilmenite </a:t>
            </a:r>
            <a:r>
              <a:rPr lang="en-GB" sz="1200" dirty="0" err="1"/>
              <a:t>T</a:t>
            </a:r>
            <a:r>
              <a:rPr lang="en-GB" sz="1200" baseline="30000" dirty="0" err="1"/>
              <a:t>o</a:t>
            </a:r>
            <a:r>
              <a:rPr lang="en-GB" sz="1200" dirty="0" err="1"/>
              <a:t>C</a:t>
            </a:r>
            <a:r>
              <a:rPr lang="en-GB" sz="1200" dirty="0"/>
              <a:t> (</a:t>
            </a:r>
            <a:r>
              <a:rPr lang="en-GB" sz="1200" dirty="0">
                <a:solidFill>
                  <a:schemeClr val="accent2"/>
                </a:solidFill>
              </a:rPr>
              <a:t>Taylor et al ., 1998)- P(GPa) (Ashchepkov et al ., 2010)</a:t>
            </a:r>
            <a:r>
              <a:rPr lang="en-GB" sz="1200" dirty="0"/>
              <a:t>. Lines Graphite-Diamond </a:t>
            </a:r>
            <a:r>
              <a:rPr lang="en-GB" sz="1200" dirty="0">
                <a:solidFill>
                  <a:schemeClr val="accent2"/>
                </a:solidFill>
              </a:rPr>
              <a:t>(Kennedy, Kennedy, 1976)</a:t>
            </a:r>
            <a:r>
              <a:rPr lang="en-GB" sz="1200" dirty="0"/>
              <a:t>(red); </a:t>
            </a:r>
            <a:r>
              <a:rPr lang="en-GB" sz="1200" dirty="0">
                <a:solidFill>
                  <a:schemeClr val="accent2"/>
                </a:solidFill>
              </a:rPr>
              <a:t>(Day, 2012)</a:t>
            </a:r>
            <a:r>
              <a:rPr lang="en-GB" sz="1200" dirty="0"/>
              <a:t> pink</a:t>
            </a:r>
            <a:r>
              <a:rPr lang="en-GB" sz="1200" b="1" dirty="0"/>
              <a:t>. </a:t>
            </a:r>
            <a:r>
              <a:rPr lang="en-GB" sz="1200" dirty="0">
                <a:solidFill>
                  <a:schemeClr val="accent2"/>
                </a:solidFill>
              </a:rPr>
              <a:t>(</a:t>
            </a:r>
            <a:r>
              <a:rPr lang="en-US" sz="1200" dirty="0">
                <a:solidFill>
                  <a:schemeClr val="accent2"/>
                </a:solidFill>
              </a:rPr>
              <a:t>Ashchepkov et al.,2021; </a:t>
            </a:r>
            <a:r>
              <a:rPr lang="en-GB" sz="1200" dirty="0" err="1">
                <a:hlinkClick r:id="rId8"/>
              </a:rPr>
              <a:t>Zinchenko</a:t>
            </a:r>
            <a:r>
              <a:rPr lang="en-GB" sz="1200" dirty="0">
                <a:hlinkClick r:id="rId8"/>
              </a:rPr>
              <a:t> et al., 202</a:t>
            </a:r>
            <a:r>
              <a:rPr lang="ru-RU" sz="1200" dirty="0">
                <a:hlinkClick r:id="rId8"/>
              </a:rPr>
              <a:t>1</a:t>
            </a:r>
            <a:r>
              <a:rPr lang="en-GB" sz="1200" dirty="0">
                <a:hlinkClick r:id="rId8"/>
              </a:rPr>
              <a:t>)</a:t>
            </a:r>
            <a:endParaRPr lang="en-GB" sz="1200" dirty="0"/>
          </a:p>
        </p:txBody>
      </p:sp>
      <p:pic>
        <p:nvPicPr>
          <p:cNvPr id="16" name="Рисунок 15">
            <a:extLst>
              <a:ext uri="{FF2B5EF4-FFF2-40B4-BE49-F238E27FC236}">
                <a16:creationId xmlns:a16="http://schemas.microsoft.com/office/drawing/2014/main" id="{04CCE1FB-0B96-4012-9739-21B4CC59F48A}"/>
              </a:ext>
            </a:extLst>
          </p:cNvPr>
          <p:cNvPicPr>
            <a:picLocks noChangeAspect="1"/>
          </p:cNvPicPr>
          <p:nvPr/>
        </p:nvPicPr>
        <p:blipFill>
          <a:blip r:embed="rId9"/>
          <a:stretch>
            <a:fillRect/>
          </a:stretch>
        </p:blipFill>
        <p:spPr>
          <a:xfrm>
            <a:off x="9986039" y="1860838"/>
            <a:ext cx="1882195" cy="1058735"/>
          </a:xfrm>
          <a:prstGeom prst="rect">
            <a:avLst/>
          </a:prstGeom>
        </p:spPr>
      </p:pic>
      <p:pic>
        <p:nvPicPr>
          <p:cNvPr id="17" name="Picture 20" descr="Picture background">
            <a:extLst>
              <a:ext uri="{FF2B5EF4-FFF2-40B4-BE49-F238E27FC236}">
                <a16:creationId xmlns:a16="http://schemas.microsoft.com/office/drawing/2014/main" id="{550D323A-B076-4FC1-935D-C84EB0183B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62236" y="3061132"/>
            <a:ext cx="1729799" cy="124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89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DA057C95-CA16-4DAA-8180-4E46353FA7A6}"/>
              </a:ext>
            </a:extLst>
          </p:cNvPr>
          <p:cNvGraphicFramePr>
            <a:graphicFrameLocks noChangeAspect="1"/>
          </p:cNvGraphicFramePr>
          <p:nvPr>
            <p:extLst>
              <p:ext uri="{D42A27DB-BD31-4B8C-83A1-F6EECF244321}">
                <p14:modId xmlns:p14="http://schemas.microsoft.com/office/powerpoint/2010/main" val="658563828"/>
              </p:ext>
            </p:extLst>
          </p:nvPr>
        </p:nvGraphicFramePr>
        <p:xfrm>
          <a:off x="294198" y="333907"/>
          <a:ext cx="5913807" cy="1672499"/>
        </p:xfrm>
        <a:graphic>
          <a:graphicData uri="http://schemas.openxmlformats.org/presentationml/2006/ole">
            <mc:AlternateContent xmlns:mc="http://schemas.openxmlformats.org/markup-compatibility/2006">
              <mc:Choice xmlns:v="urn:schemas-microsoft-com:vml" Requires="v">
                <p:oleObj spid="_x0000_s1059" name="Plot" r:id="rId3" imgW="21137760" imgH="5978160" progId="Grapher.Document">
                  <p:embed/>
                </p:oleObj>
              </mc:Choice>
              <mc:Fallback>
                <p:oleObj name="Plot" r:id="rId3" imgW="21137760" imgH="5978160" progId="Grapher.Document">
                  <p:embed/>
                  <p:pic>
                    <p:nvPicPr>
                      <p:cNvPr id="17" name="Объект 16"/>
                      <p:cNvPicPr/>
                      <p:nvPr/>
                    </p:nvPicPr>
                    <p:blipFill>
                      <a:blip r:embed="rId4"/>
                      <a:stretch>
                        <a:fillRect/>
                      </a:stretch>
                    </p:blipFill>
                    <p:spPr>
                      <a:xfrm>
                        <a:off x="294198" y="333907"/>
                        <a:ext cx="5913807" cy="1672499"/>
                      </a:xfrm>
                      <a:prstGeom prst="rect">
                        <a:avLst/>
                      </a:prstGeom>
                    </p:spPr>
                  </p:pic>
                </p:oleObj>
              </mc:Fallback>
            </mc:AlternateContent>
          </a:graphicData>
        </a:graphic>
      </p:graphicFrame>
      <p:graphicFrame>
        <p:nvGraphicFramePr>
          <p:cNvPr id="5" name="Объект 4">
            <a:extLst>
              <a:ext uri="{FF2B5EF4-FFF2-40B4-BE49-F238E27FC236}">
                <a16:creationId xmlns:a16="http://schemas.microsoft.com/office/drawing/2014/main" id="{2FDC03F0-0A3D-49F0-B72C-DEA9F9659C9F}"/>
              </a:ext>
            </a:extLst>
          </p:cNvPr>
          <p:cNvGraphicFramePr>
            <a:graphicFrameLocks noChangeAspect="1"/>
          </p:cNvGraphicFramePr>
          <p:nvPr>
            <p:extLst>
              <p:ext uri="{D42A27DB-BD31-4B8C-83A1-F6EECF244321}">
                <p14:modId xmlns:p14="http://schemas.microsoft.com/office/powerpoint/2010/main" val="2459991458"/>
              </p:ext>
            </p:extLst>
          </p:nvPr>
        </p:nvGraphicFramePr>
        <p:xfrm>
          <a:off x="614610" y="2204690"/>
          <a:ext cx="5738466" cy="1661017"/>
        </p:xfrm>
        <a:graphic>
          <a:graphicData uri="http://schemas.openxmlformats.org/presentationml/2006/ole">
            <mc:AlternateContent xmlns:mc="http://schemas.openxmlformats.org/markup-compatibility/2006">
              <mc:Choice xmlns:v="urn:schemas-microsoft-com:vml" Requires="v">
                <p:oleObj spid="_x0000_s1060" name="Plot" r:id="rId5" imgW="20655000" imgH="5978160" progId="Grapher.Document">
                  <p:embed/>
                </p:oleObj>
              </mc:Choice>
              <mc:Fallback>
                <p:oleObj name="Plot" r:id="rId5" imgW="20655000" imgH="5978160" progId="Grapher.Document">
                  <p:embed/>
                  <p:pic>
                    <p:nvPicPr>
                      <p:cNvPr id="18" name="Объект 17"/>
                      <p:cNvPicPr/>
                      <p:nvPr/>
                    </p:nvPicPr>
                    <p:blipFill>
                      <a:blip r:embed="rId6"/>
                      <a:stretch>
                        <a:fillRect/>
                      </a:stretch>
                    </p:blipFill>
                    <p:spPr>
                      <a:xfrm>
                        <a:off x="614610" y="2204690"/>
                        <a:ext cx="5738466" cy="1661017"/>
                      </a:xfrm>
                      <a:prstGeom prst="rect">
                        <a:avLst/>
                      </a:prstGeom>
                    </p:spPr>
                  </p:pic>
                </p:oleObj>
              </mc:Fallback>
            </mc:AlternateContent>
          </a:graphicData>
        </a:graphic>
      </p:graphicFrame>
      <p:pic>
        <p:nvPicPr>
          <p:cNvPr id="6" name="Объект 3">
            <a:extLst>
              <a:ext uri="{FF2B5EF4-FFF2-40B4-BE49-F238E27FC236}">
                <a16:creationId xmlns:a16="http://schemas.microsoft.com/office/drawing/2014/main" id="{85469A8E-B94C-4718-9E15-75975434D4D2}"/>
              </a:ext>
            </a:extLst>
          </p:cNvPr>
          <p:cNvPicPr>
            <a:picLocks noChangeAspect="1"/>
          </p:cNvPicPr>
          <p:nvPr/>
        </p:nvPicPr>
        <p:blipFill>
          <a:blip r:embed="rId7"/>
          <a:stretch>
            <a:fillRect/>
          </a:stretch>
        </p:blipFill>
        <p:spPr>
          <a:xfrm>
            <a:off x="149128" y="3991889"/>
            <a:ext cx="6203948" cy="1670788"/>
          </a:xfrm>
          <a:prstGeom prst="rect">
            <a:avLst/>
          </a:prstGeom>
        </p:spPr>
      </p:pic>
      <p:graphicFrame>
        <p:nvGraphicFramePr>
          <p:cNvPr id="7" name="Объект 6">
            <a:extLst>
              <a:ext uri="{FF2B5EF4-FFF2-40B4-BE49-F238E27FC236}">
                <a16:creationId xmlns:a16="http://schemas.microsoft.com/office/drawing/2014/main" id="{1DCE9184-8E51-4F03-90AA-D56E3BA2FCF6}"/>
              </a:ext>
            </a:extLst>
          </p:cNvPr>
          <p:cNvGraphicFramePr>
            <a:graphicFrameLocks noChangeAspect="1"/>
          </p:cNvGraphicFramePr>
          <p:nvPr>
            <p:extLst>
              <p:ext uri="{D42A27DB-BD31-4B8C-83A1-F6EECF244321}">
                <p14:modId xmlns:p14="http://schemas.microsoft.com/office/powerpoint/2010/main" val="1660104468"/>
              </p:ext>
            </p:extLst>
          </p:nvPr>
        </p:nvGraphicFramePr>
        <p:xfrm>
          <a:off x="6396002" y="2181520"/>
          <a:ext cx="5743793" cy="1662559"/>
        </p:xfrm>
        <a:graphic>
          <a:graphicData uri="http://schemas.openxmlformats.org/presentationml/2006/ole">
            <mc:AlternateContent xmlns:mc="http://schemas.openxmlformats.org/markup-compatibility/2006">
              <mc:Choice xmlns:v="urn:schemas-microsoft-com:vml" Requires="v">
                <p:oleObj spid="_x0000_s1061" name="Plot" r:id="rId8" imgW="20655000" imgH="5978160" progId="Grapher.Document">
                  <p:embed/>
                </p:oleObj>
              </mc:Choice>
              <mc:Fallback>
                <p:oleObj name="Plot" r:id="rId8" imgW="20655000" imgH="5978160" progId="Grapher.Document">
                  <p:embed/>
                  <p:pic>
                    <p:nvPicPr>
                      <p:cNvPr id="20" name="Объект 19"/>
                      <p:cNvPicPr/>
                      <p:nvPr/>
                    </p:nvPicPr>
                    <p:blipFill>
                      <a:blip r:embed="rId9"/>
                      <a:stretch>
                        <a:fillRect/>
                      </a:stretch>
                    </p:blipFill>
                    <p:spPr>
                      <a:xfrm>
                        <a:off x="6396002" y="2181520"/>
                        <a:ext cx="5743793" cy="1662559"/>
                      </a:xfrm>
                      <a:prstGeom prst="rect">
                        <a:avLst/>
                      </a:prstGeom>
                    </p:spPr>
                  </p:pic>
                </p:oleObj>
              </mc:Fallback>
            </mc:AlternateContent>
          </a:graphicData>
        </a:graphic>
      </p:graphicFrame>
      <p:pic>
        <p:nvPicPr>
          <p:cNvPr id="8" name="Рисунок 7">
            <a:extLst>
              <a:ext uri="{FF2B5EF4-FFF2-40B4-BE49-F238E27FC236}">
                <a16:creationId xmlns:a16="http://schemas.microsoft.com/office/drawing/2014/main" id="{E4965027-A777-4626-876B-5D82775E8DE7}"/>
              </a:ext>
            </a:extLst>
          </p:cNvPr>
          <p:cNvPicPr>
            <a:picLocks noChangeAspect="1"/>
          </p:cNvPicPr>
          <p:nvPr/>
        </p:nvPicPr>
        <p:blipFill>
          <a:blip r:embed="rId10"/>
          <a:stretch>
            <a:fillRect/>
          </a:stretch>
        </p:blipFill>
        <p:spPr>
          <a:xfrm>
            <a:off x="6343916" y="4019193"/>
            <a:ext cx="5795879" cy="1643484"/>
          </a:xfrm>
          <a:prstGeom prst="rect">
            <a:avLst/>
          </a:prstGeom>
        </p:spPr>
      </p:pic>
      <p:sp>
        <p:nvSpPr>
          <p:cNvPr id="9" name="TextBox 8">
            <a:extLst>
              <a:ext uri="{FF2B5EF4-FFF2-40B4-BE49-F238E27FC236}">
                <a16:creationId xmlns:a16="http://schemas.microsoft.com/office/drawing/2014/main" id="{2111266E-E086-4391-AB0D-E9EF42786DEB}"/>
              </a:ext>
            </a:extLst>
          </p:cNvPr>
          <p:cNvSpPr txBox="1"/>
          <p:nvPr/>
        </p:nvSpPr>
        <p:spPr>
          <a:xfrm>
            <a:off x="101691" y="155428"/>
            <a:ext cx="361504" cy="4893647"/>
          </a:xfrm>
          <a:prstGeom prst="rect">
            <a:avLst/>
          </a:prstGeom>
          <a:noFill/>
        </p:spPr>
        <p:txBody>
          <a:bodyPr wrap="square">
            <a:spAutoFit/>
          </a:bodyPr>
          <a:lstStyle/>
          <a:p>
            <a:r>
              <a:rPr lang="en-US" b="1" dirty="0"/>
              <a:t>a</a:t>
            </a:r>
          </a:p>
          <a:p>
            <a:endParaRPr lang="en-US" b="1" dirty="0"/>
          </a:p>
          <a:p>
            <a:endParaRPr lang="en-US" b="1" dirty="0"/>
          </a:p>
          <a:p>
            <a:endParaRPr lang="en-US" b="1" dirty="0"/>
          </a:p>
          <a:p>
            <a:endParaRPr lang="en-US" b="1" dirty="0"/>
          </a:p>
          <a:p>
            <a:endParaRPr lang="en-US" b="1" dirty="0"/>
          </a:p>
          <a:p>
            <a:endParaRPr lang="en-US" b="1" dirty="0"/>
          </a:p>
          <a:p>
            <a:r>
              <a:rPr lang="en-US" b="1" dirty="0"/>
              <a:t>b</a:t>
            </a:r>
          </a:p>
          <a:p>
            <a:endParaRPr lang="en-US" b="1" dirty="0"/>
          </a:p>
          <a:p>
            <a:endParaRPr lang="en-US" b="1" dirty="0"/>
          </a:p>
          <a:p>
            <a:endParaRPr lang="en-US" b="1" dirty="0"/>
          </a:p>
          <a:p>
            <a:endParaRPr lang="en-US" b="1" dirty="0"/>
          </a:p>
          <a:p>
            <a:endParaRPr lang="en-US" b="1" dirty="0"/>
          </a:p>
          <a:p>
            <a:endParaRPr lang="en-US" b="1" dirty="0"/>
          </a:p>
          <a:p>
            <a:r>
              <a:rPr lang="en-US" b="1" dirty="0"/>
              <a:t>c</a:t>
            </a:r>
          </a:p>
          <a:p>
            <a:endParaRPr lang="en-US" b="1" dirty="0"/>
          </a:p>
          <a:p>
            <a:endParaRPr lang="ru-RU" sz="2400" b="1" dirty="0"/>
          </a:p>
        </p:txBody>
      </p:sp>
      <p:sp>
        <p:nvSpPr>
          <p:cNvPr id="10" name="TextBox 9">
            <a:extLst>
              <a:ext uri="{FF2B5EF4-FFF2-40B4-BE49-F238E27FC236}">
                <a16:creationId xmlns:a16="http://schemas.microsoft.com/office/drawing/2014/main" id="{92EC87E1-3B37-4A0F-92AC-D5C2350678B5}"/>
              </a:ext>
            </a:extLst>
          </p:cNvPr>
          <p:cNvSpPr txBox="1"/>
          <p:nvPr/>
        </p:nvSpPr>
        <p:spPr>
          <a:xfrm>
            <a:off x="6029700" y="368470"/>
            <a:ext cx="361504" cy="4893647"/>
          </a:xfrm>
          <a:prstGeom prst="rect">
            <a:avLst/>
          </a:prstGeom>
          <a:noFill/>
        </p:spPr>
        <p:txBody>
          <a:bodyPr wrap="square">
            <a:spAutoFit/>
          </a:bodyPr>
          <a:lstStyle/>
          <a:p>
            <a:r>
              <a:rPr lang="en-US" b="1" dirty="0"/>
              <a:t>d</a:t>
            </a:r>
          </a:p>
          <a:p>
            <a:endParaRPr lang="en-US" b="1" dirty="0"/>
          </a:p>
          <a:p>
            <a:endParaRPr lang="en-US" b="1" dirty="0"/>
          </a:p>
          <a:p>
            <a:endParaRPr lang="en-US" b="1" dirty="0"/>
          </a:p>
          <a:p>
            <a:endParaRPr lang="en-US" b="1" dirty="0"/>
          </a:p>
          <a:p>
            <a:endParaRPr lang="en-US" b="1" dirty="0"/>
          </a:p>
          <a:p>
            <a:endParaRPr lang="en-US" b="1" dirty="0"/>
          </a:p>
          <a:p>
            <a:r>
              <a:rPr lang="en-US" b="1" dirty="0"/>
              <a:t>e</a:t>
            </a:r>
          </a:p>
          <a:p>
            <a:endParaRPr lang="en-US" b="1" dirty="0"/>
          </a:p>
          <a:p>
            <a:endParaRPr lang="en-US" b="1" dirty="0"/>
          </a:p>
          <a:p>
            <a:endParaRPr lang="en-US" b="1" dirty="0"/>
          </a:p>
          <a:p>
            <a:endParaRPr lang="en-US" b="1" dirty="0"/>
          </a:p>
          <a:p>
            <a:endParaRPr lang="en-US" b="1" dirty="0"/>
          </a:p>
          <a:p>
            <a:endParaRPr lang="en-US" b="1" dirty="0"/>
          </a:p>
          <a:p>
            <a:r>
              <a:rPr lang="en-US" b="1" dirty="0"/>
              <a:t>f</a:t>
            </a:r>
          </a:p>
          <a:p>
            <a:endParaRPr lang="en-US" b="1" dirty="0"/>
          </a:p>
          <a:p>
            <a:endParaRPr lang="ru-RU" sz="2400" b="1" dirty="0"/>
          </a:p>
        </p:txBody>
      </p:sp>
      <p:pic>
        <p:nvPicPr>
          <p:cNvPr id="11" name="Рисунок 10">
            <a:extLst>
              <a:ext uri="{FF2B5EF4-FFF2-40B4-BE49-F238E27FC236}">
                <a16:creationId xmlns:a16="http://schemas.microsoft.com/office/drawing/2014/main" id="{E421A2AA-156C-46BC-A35F-2CD02D66CDEE}"/>
              </a:ext>
            </a:extLst>
          </p:cNvPr>
          <p:cNvPicPr>
            <a:picLocks noChangeAspect="1"/>
          </p:cNvPicPr>
          <p:nvPr/>
        </p:nvPicPr>
        <p:blipFill>
          <a:blip r:embed="rId11"/>
          <a:stretch>
            <a:fillRect/>
          </a:stretch>
        </p:blipFill>
        <p:spPr>
          <a:xfrm>
            <a:off x="6396002" y="330542"/>
            <a:ext cx="5795998" cy="1675864"/>
          </a:xfrm>
          <a:prstGeom prst="rect">
            <a:avLst/>
          </a:prstGeom>
        </p:spPr>
      </p:pic>
      <p:sp>
        <p:nvSpPr>
          <p:cNvPr id="12" name="Title 4">
            <a:extLst>
              <a:ext uri="{FF2B5EF4-FFF2-40B4-BE49-F238E27FC236}">
                <a16:creationId xmlns:a16="http://schemas.microsoft.com/office/drawing/2014/main" id="{DF1D52CD-00E4-4608-A890-D71DA833B699}"/>
              </a:ext>
            </a:extLst>
          </p:cNvPr>
          <p:cNvSpPr>
            <a:spLocks noGrp="1"/>
          </p:cNvSpPr>
          <p:nvPr>
            <p:ph type="title"/>
          </p:nvPr>
        </p:nvSpPr>
        <p:spPr>
          <a:xfrm>
            <a:off x="1049391" y="-35832"/>
            <a:ext cx="12848385" cy="873801"/>
          </a:xfrm>
        </p:spPr>
        <p:txBody>
          <a:bodyPr>
            <a:noAutofit/>
          </a:bodyPr>
          <a:lstStyle/>
          <a:p>
            <a:r>
              <a:rPr lang="en-GB" sz="1800" b="1" i="1" dirty="0">
                <a:solidFill>
                  <a:srgbClr val="7030A0"/>
                </a:solidFill>
              </a:rPr>
              <a:t>4. </a:t>
            </a:r>
            <a:r>
              <a:rPr lang="en-US" sz="1800" b="1" i="1" dirty="0">
                <a:solidFill>
                  <a:srgbClr val="7030A0"/>
                </a:solidFill>
              </a:rPr>
              <a:t>Structure of the mantle columns from SE </a:t>
            </a:r>
            <a:r>
              <a:rPr lang="en-US" sz="1800" b="1" i="1" dirty="0" err="1">
                <a:solidFill>
                  <a:srgbClr val="7030A0"/>
                </a:solidFill>
              </a:rPr>
              <a:t>Lucapa</a:t>
            </a:r>
            <a:r>
              <a:rPr lang="en-US" sz="1800" b="1" i="1" dirty="0">
                <a:solidFill>
                  <a:srgbClr val="7030A0"/>
                </a:solidFill>
              </a:rPr>
              <a:t> corridor and NW part of the Congo –Kasai craton</a:t>
            </a:r>
            <a:br>
              <a:rPr lang="en-US" sz="1800" dirty="0"/>
            </a:br>
            <a:br>
              <a:rPr lang="en-US" sz="1800" dirty="0"/>
            </a:br>
            <a:endParaRPr lang="en-GB" sz="1800" dirty="0"/>
          </a:p>
        </p:txBody>
      </p:sp>
      <p:sp>
        <p:nvSpPr>
          <p:cNvPr id="14" name="TextBox 13">
            <a:extLst>
              <a:ext uri="{FF2B5EF4-FFF2-40B4-BE49-F238E27FC236}">
                <a16:creationId xmlns:a16="http://schemas.microsoft.com/office/drawing/2014/main" id="{8242A5D9-95EE-4F7A-B91E-0837774F5DDE}"/>
              </a:ext>
            </a:extLst>
          </p:cNvPr>
          <p:cNvSpPr txBox="1"/>
          <p:nvPr/>
        </p:nvSpPr>
        <p:spPr>
          <a:xfrm>
            <a:off x="149128" y="5772795"/>
            <a:ext cx="9934120" cy="369332"/>
          </a:xfrm>
          <a:prstGeom prst="rect">
            <a:avLst/>
          </a:prstGeom>
          <a:noFill/>
        </p:spPr>
        <p:txBody>
          <a:bodyPr wrap="square">
            <a:spAutoFit/>
          </a:bodyPr>
          <a:lstStyle/>
          <a:p>
            <a:r>
              <a:rPr lang="en-US" b="1" dirty="0"/>
              <a:t>PTXfO2 diagrams </a:t>
            </a:r>
            <a:r>
              <a:rPr lang="en-US" sz="1800" b="1" i="1" dirty="0"/>
              <a:t>SE </a:t>
            </a:r>
            <a:r>
              <a:rPr lang="en-US" sz="1800" b="1" i="1" dirty="0" err="1"/>
              <a:t>Lucapa</a:t>
            </a:r>
            <a:r>
              <a:rPr lang="en-US" sz="1800" b="1" i="1" dirty="0"/>
              <a:t> corridor and NW part of the Congo –Kasai craton Symbol set as for </a:t>
            </a:r>
            <a:r>
              <a:rPr lang="en-US" b="1" dirty="0"/>
              <a:t> (Fig. 2)</a:t>
            </a:r>
            <a:endParaRPr lang="ru-RU" dirty="0"/>
          </a:p>
        </p:txBody>
      </p:sp>
      <p:pic>
        <p:nvPicPr>
          <p:cNvPr id="15" name="Picture 18" descr="Picture background">
            <a:extLst>
              <a:ext uri="{FF2B5EF4-FFF2-40B4-BE49-F238E27FC236}">
                <a16:creationId xmlns:a16="http://schemas.microsoft.com/office/drawing/2014/main" id="{2B553C12-AAAC-4B50-A526-528C9FBB02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83248" y="5706535"/>
            <a:ext cx="1695776" cy="108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20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5">
            <a:extLst>
              <a:ext uri="{FF2B5EF4-FFF2-40B4-BE49-F238E27FC236}">
                <a16:creationId xmlns:a16="http://schemas.microsoft.com/office/drawing/2014/main" id="{50DBFFF0-114E-4FE3-BA38-78CA61B3C502}"/>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437" y="228290"/>
            <a:ext cx="7725770" cy="5662755"/>
          </a:xfrm>
          <a:prstGeom prst="rect">
            <a:avLst/>
          </a:prstGeom>
          <a:noFill/>
          <a:ln>
            <a:noFill/>
          </a:ln>
        </p:spPr>
      </p:pic>
      <p:pic>
        <p:nvPicPr>
          <p:cNvPr id="5" name="Рисунок 4">
            <a:extLst>
              <a:ext uri="{FF2B5EF4-FFF2-40B4-BE49-F238E27FC236}">
                <a16:creationId xmlns:a16="http://schemas.microsoft.com/office/drawing/2014/main" id="{9464AFD3-FA19-4C37-99A9-0747CEC4ACCD}"/>
              </a:ext>
            </a:extLst>
          </p:cNvPr>
          <p:cNvPicPr>
            <a:picLocks noChangeAspect="1"/>
          </p:cNvPicPr>
          <p:nvPr/>
        </p:nvPicPr>
        <p:blipFill>
          <a:blip r:embed="rId3"/>
          <a:stretch>
            <a:fillRect/>
          </a:stretch>
        </p:blipFill>
        <p:spPr>
          <a:xfrm>
            <a:off x="8030537" y="3621948"/>
            <a:ext cx="3685024" cy="2144860"/>
          </a:xfrm>
          <a:prstGeom prst="rect">
            <a:avLst/>
          </a:prstGeom>
        </p:spPr>
      </p:pic>
      <p:pic>
        <p:nvPicPr>
          <p:cNvPr id="6" name="Рисунок 5">
            <a:extLst>
              <a:ext uri="{FF2B5EF4-FFF2-40B4-BE49-F238E27FC236}">
                <a16:creationId xmlns:a16="http://schemas.microsoft.com/office/drawing/2014/main" id="{20417FBF-B381-4825-9EE9-828DA41C0FB3}"/>
              </a:ext>
            </a:extLst>
          </p:cNvPr>
          <p:cNvPicPr>
            <a:picLocks noChangeAspect="1"/>
          </p:cNvPicPr>
          <p:nvPr/>
        </p:nvPicPr>
        <p:blipFill>
          <a:blip r:embed="rId4"/>
          <a:stretch>
            <a:fillRect/>
          </a:stretch>
        </p:blipFill>
        <p:spPr>
          <a:xfrm>
            <a:off x="8127175" y="104053"/>
            <a:ext cx="3687972" cy="1735110"/>
          </a:xfrm>
          <a:prstGeom prst="rect">
            <a:avLst/>
          </a:prstGeom>
        </p:spPr>
      </p:pic>
      <p:pic>
        <p:nvPicPr>
          <p:cNvPr id="7" name="Рисунок 6">
            <a:extLst>
              <a:ext uri="{FF2B5EF4-FFF2-40B4-BE49-F238E27FC236}">
                <a16:creationId xmlns:a16="http://schemas.microsoft.com/office/drawing/2014/main" id="{17D5848C-43AD-4309-8DE1-8E7203C08C0D}"/>
              </a:ext>
            </a:extLst>
          </p:cNvPr>
          <p:cNvPicPr>
            <a:picLocks noChangeAspect="1"/>
          </p:cNvPicPr>
          <p:nvPr/>
        </p:nvPicPr>
        <p:blipFill>
          <a:blip r:embed="rId5"/>
          <a:stretch>
            <a:fillRect/>
          </a:stretch>
        </p:blipFill>
        <p:spPr>
          <a:xfrm>
            <a:off x="8060403" y="1839163"/>
            <a:ext cx="3625292" cy="1737943"/>
          </a:xfrm>
          <a:prstGeom prst="rect">
            <a:avLst/>
          </a:prstGeom>
        </p:spPr>
      </p:pic>
      <p:sp>
        <p:nvSpPr>
          <p:cNvPr id="8" name="TextBox 7">
            <a:extLst>
              <a:ext uri="{FF2B5EF4-FFF2-40B4-BE49-F238E27FC236}">
                <a16:creationId xmlns:a16="http://schemas.microsoft.com/office/drawing/2014/main" id="{02984E16-0C3C-48F2-A34B-6CDB25C929B9}"/>
              </a:ext>
            </a:extLst>
          </p:cNvPr>
          <p:cNvSpPr txBox="1"/>
          <p:nvPr/>
        </p:nvSpPr>
        <p:spPr>
          <a:xfrm>
            <a:off x="-1873" y="59211"/>
            <a:ext cx="417410" cy="4616648"/>
          </a:xfrm>
          <a:prstGeom prst="rect">
            <a:avLst/>
          </a:prstGeom>
          <a:noFill/>
        </p:spPr>
        <p:txBody>
          <a:bodyPr wrap="square">
            <a:spAutoFit/>
          </a:bodyPr>
          <a:lstStyle/>
          <a:p>
            <a:r>
              <a:rPr lang="en-US" b="1" dirty="0"/>
              <a:t>a</a:t>
            </a:r>
          </a:p>
          <a:p>
            <a:endParaRPr lang="en-US" b="1" dirty="0"/>
          </a:p>
          <a:p>
            <a:endParaRPr lang="en-US" b="1" dirty="0"/>
          </a:p>
          <a:p>
            <a:endParaRPr lang="en-US" b="1" dirty="0"/>
          </a:p>
          <a:p>
            <a:endParaRPr lang="en-US" b="1" dirty="0"/>
          </a:p>
          <a:p>
            <a:endParaRPr lang="en-US" b="1" dirty="0"/>
          </a:p>
          <a:p>
            <a:endParaRPr lang="en-US" b="1" dirty="0"/>
          </a:p>
          <a:p>
            <a:r>
              <a:rPr lang="en-US" b="1" dirty="0"/>
              <a:t>b</a:t>
            </a:r>
          </a:p>
          <a:p>
            <a:endParaRPr lang="en-US" b="1" dirty="0"/>
          </a:p>
          <a:p>
            <a:endParaRPr lang="en-US" b="1" dirty="0"/>
          </a:p>
          <a:p>
            <a:endParaRPr lang="en-US" b="1" dirty="0"/>
          </a:p>
          <a:p>
            <a:endParaRPr lang="en-US" b="1" dirty="0"/>
          </a:p>
          <a:p>
            <a:endParaRPr lang="en-US" b="1" dirty="0"/>
          </a:p>
          <a:p>
            <a:r>
              <a:rPr lang="en-US" b="1" dirty="0"/>
              <a:t>c</a:t>
            </a:r>
          </a:p>
          <a:p>
            <a:endParaRPr lang="en-US" b="1" dirty="0"/>
          </a:p>
          <a:p>
            <a:endParaRPr lang="ru-RU" sz="2400" b="1" dirty="0"/>
          </a:p>
        </p:txBody>
      </p:sp>
      <p:sp>
        <p:nvSpPr>
          <p:cNvPr id="9" name="TextBox 8">
            <a:extLst>
              <a:ext uri="{FF2B5EF4-FFF2-40B4-BE49-F238E27FC236}">
                <a16:creationId xmlns:a16="http://schemas.microsoft.com/office/drawing/2014/main" id="{600B902E-2032-44C7-8289-73C606D5972A}"/>
              </a:ext>
            </a:extLst>
          </p:cNvPr>
          <p:cNvSpPr txBox="1"/>
          <p:nvPr/>
        </p:nvSpPr>
        <p:spPr>
          <a:xfrm>
            <a:off x="3916299" y="104053"/>
            <a:ext cx="417410" cy="4616648"/>
          </a:xfrm>
          <a:prstGeom prst="rect">
            <a:avLst/>
          </a:prstGeom>
          <a:noFill/>
        </p:spPr>
        <p:txBody>
          <a:bodyPr wrap="square">
            <a:spAutoFit/>
          </a:bodyPr>
          <a:lstStyle/>
          <a:p>
            <a:r>
              <a:rPr lang="en-US" b="1" dirty="0"/>
              <a:t>d</a:t>
            </a:r>
          </a:p>
          <a:p>
            <a:endParaRPr lang="en-US" b="1" dirty="0"/>
          </a:p>
          <a:p>
            <a:endParaRPr lang="en-US" b="1" dirty="0"/>
          </a:p>
          <a:p>
            <a:endParaRPr lang="en-US" b="1" dirty="0"/>
          </a:p>
          <a:p>
            <a:endParaRPr lang="en-US" b="1" dirty="0"/>
          </a:p>
          <a:p>
            <a:endParaRPr lang="en-US" b="1" dirty="0"/>
          </a:p>
          <a:p>
            <a:endParaRPr lang="en-US" b="1" dirty="0"/>
          </a:p>
          <a:p>
            <a:r>
              <a:rPr lang="en-US" b="1" dirty="0"/>
              <a:t>e</a:t>
            </a:r>
          </a:p>
          <a:p>
            <a:endParaRPr lang="en-US" b="1" dirty="0"/>
          </a:p>
          <a:p>
            <a:endParaRPr lang="en-US" b="1" dirty="0"/>
          </a:p>
          <a:p>
            <a:endParaRPr lang="en-US" b="1" dirty="0"/>
          </a:p>
          <a:p>
            <a:endParaRPr lang="en-US" b="1" dirty="0"/>
          </a:p>
          <a:p>
            <a:endParaRPr lang="en-US" b="1" dirty="0"/>
          </a:p>
          <a:p>
            <a:r>
              <a:rPr lang="en-US" b="1" dirty="0"/>
              <a:t>f</a:t>
            </a:r>
          </a:p>
          <a:p>
            <a:endParaRPr lang="en-US" b="1" dirty="0"/>
          </a:p>
          <a:p>
            <a:endParaRPr lang="ru-RU" sz="2400" b="1" dirty="0"/>
          </a:p>
        </p:txBody>
      </p:sp>
      <p:sp>
        <p:nvSpPr>
          <p:cNvPr id="10" name="TextBox 9">
            <a:extLst>
              <a:ext uri="{FF2B5EF4-FFF2-40B4-BE49-F238E27FC236}">
                <a16:creationId xmlns:a16="http://schemas.microsoft.com/office/drawing/2014/main" id="{20F084F6-A9A8-432E-9365-A9B4F23E1B19}"/>
              </a:ext>
            </a:extLst>
          </p:cNvPr>
          <p:cNvSpPr txBox="1"/>
          <p:nvPr/>
        </p:nvSpPr>
        <p:spPr>
          <a:xfrm>
            <a:off x="7789238" y="105853"/>
            <a:ext cx="417410" cy="4616648"/>
          </a:xfrm>
          <a:prstGeom prst="rect">
            <a:avLst/>
          </a:prstGeom>
          <a:noFill/>
        </p:spPr>
        <p:txBody>
          <a:bodyPr wrap="square">
            <a:spAutoFit/>
          </a:bodyPr>
          <a:lstStyle/>
          <a:p>
            <a:r>
              <a:rPr lang="en-US" b="1" dirty="0"/>
              <a:t>g</a:t>
            </a:r>
          </a:p>
          <a:p>
            <a:endParaRPr lang="en-US" b="1" dirty="0"/>
          </a:p>
          <a:p>
            <a:endParaRPr lang="en-US" b="1" dirty="0"/>
          </a:p>
          <a:p>
            <a:endParaRPr lang="en-US" b="1" dirty="0"/>
          </a:p>
          <a:p>
            <a:endParaRPr lang="en-US" b="1" dirty="0"/>
          </a:p>
          <a:p>
            <a:endParaRPr lang="en-US" b="1" dirty="0"/>
          </a:p>
          <a:p>
            <a:endParaRPr lang="en-US" b="1" dirty="0"/>
          </a:p>
          <a:p>
            <a:r>
              <a:rPr lang="en-US" b="1" dirty="0"/>
              <a:t>h</a:t>
            </a:r>
          </a:p>
          <a:p>
            <a:endParaRPr lang="en-US" b="1" dirty="0"/>
          </a:p>
          <a:p>
            <a:endParaRPr lang="en-US" b="1" dirty="0"/>
          </a:p>
          <a:p>
            <a:endParaRPr lang="en-US" b="1" dirty="0"/>
          </a:p>
          <a:p>
            <a:endParaRPr lang="en-US" b="1" dirty="0"/>
          </a:p>
          <a:p>
            <a:endParaRPr lang="en-US" b="1" dirty="0"/>
          </a:p>
          <a:p>
            <a:r>
              <a:rPr lang="en-US" b="1" dirty="0" err="1"/>
              <a:t>i</a:t>
            </a:r>
            <a:endParaRPr lang="en-US" b="1" dirty="0"/>
          </a:p>
          <a:p>
            <a:endParaRPr lang="en-US" b="1" dirty="0"/>
          </a:p>
          <a:p>
            <a:endParaRPr lang="ru-RU" sz="2400" b="1" dirty="0"/>
          </a:p>
        </p:txBody>
      </p:sp>
      <p:sp>
        <p:nvSpPr>
          <p:cNvPr id="19" name="TextBox 18">
            <a:extLst>
              <a:ext uri="{FF2B5EF4-FFF2-40B4-BE49-F238E27FC236}">
                <a16:creationId xmlns:a16="http://schemas.microsoft.com/office/drawing/2014/main" id="{77CD0CD4-ECF3-43E7-BE26-DA3ADE752700}"/>
              </a:ext>
            </a:extLst>
          </p:cNvPr>
          <p:cNvSpPr txBox="1"/>
          <p:nvPr/>
        </p:nvSpPr>
        <p:spPr>
          <a:xfrm>
            <a:off x="369988" y="5898958"/>
            <a:ext cx="11445159" cy="923330"/>
          </a:xfrm>
          <a:prstGeom prst="rect">
            <a:avLst/>
          </a:prstGeom>
          <a:noFill/>
        </p:spPr>
        <p:txBody>
          <a:bodyPr wrap="square">
            <a:spAutoFit/>
          </a:bodyPr>
          <a:lstStyle/>
          <a:p>
            <a:r>
              <a:rPr lang="ru-RU" b="1" dirty="0" err="1"/>
              <a:t>Fig</a:t>
            </a:r>
            <a:r>
              <a:rPr lang="ru-RU" b="1" dirty="0"/>
              <a:t>.</a:t>
            </a:r>
            <a:r>
              <a:rPr lang="en-US" b="1" dirty="0"/>
              <a:t>4</a:t>
            </a:r>
            <a:r>
              <a:rPr lang="ru-RU" b="1" dirty="0"/>
              <a:t>. </a:t>
            </a:r>
            <a:r>
              <a:rPr lang="ru-RU" dirty="0" err="1"/>
              <a:t>Mantle</a:t>
            </a:r>
            <a:r>
              <a:rPr lang="ru-RU" dirty="0"/>
              <a:t> </a:t>
            </a:r>
            <a:r>
              <a:rPr lang="ru-RU" dirty="0" err="1"/>
              <a:t>transect</a:t>
            </a:r>
            <a:r>
              <a:rPr lang="ru-RU" dirty="0"/>
              <a:t> </a:t>
            </a:r>
            <a:r>
              <a:rPr lang="ru-RU" dirty="0" err="1"/>
              <a:t>through</a:t>
            </a:r>
            <a:r>
              <a:rPr lang="ru-RU" dirty="0"/>
              <a:t> </a:t>
            </a:r>
            <a:r>
              <a:rPr lang="ru-RU" dirty="0" err="1"/>
              <a:t>the</a:t>
            </a:r>
            <a:r>
              <a:rPr lang="ru-RU" dirty="0"/>
              <a:t> SW-NE </a:t>
            </a:r>
            <a:r>
              <a:rPr lang="en-US" dirty="0"/>
              <a:t>of the </a:t>
            </a:r>
            <a:r>
              <a:rPr lang="en-US" dirty="0" err="1"/>
              <a:t>Lucapa</a:t>
            </a:r>
            <a:r>
              <a:rPr lang="en-US" dirty="0"/>
              <a:t> corridor</a:t>
            </a:r>
            <a:r>
              <a:rPr lang="ru-RU" dirty="0"/>
              <a:t>(: a.</a:t>
            </a:r>
            <a:r>
              <a:rPr lang="en-US" dirty="0"/>
              <a:t> </a:t>
            </a:r>
            <a:r>
              <a:rPr lang="ru-RU" dirty="0" err="1"/>
              <a:t>Δlog</a:t>
            </a:r>
            <a:r>
              <a:rPr lang="ru-RU" dirty="0"/>
              <a:t>(QMF) </a:t>
            </a:r>
            <a:r>
              <a:rPr lang="en-US" dirty="0">
                <a:solidFill>
                  <a:schemeClr val="accent2"/>
                </a:solidFill>
              </a:rPr>
              <a:t>(Gudmundsson, Wood, 1995)</a:t>
            </a:r>
            <a:r>
              <a:rPr lang="en-US" dirty="0"/>
              <a:t>; b.</a:t>
            </a:r>
            <a:r>
              <a:rPr lang="ru-RU" dirty="0"/>
              <a:t> Fe# </a:t>
            </a:r>
            <a:r>
              <a:rPr lang="en-US" dirty="0"/>
              <a:t>Gar</a:t>
            </a:r>
            <a:r>
              <a:rPr lang="ru-RU" dirty="0"/>
              <a:t>; c.</a:t>
            </a:r>
            <a:r>
              <a:rPr lang="en-US" dirty="0"/>
              <a:t> CaO Gar</a:t>
            </a:r>
            <a:r>
              <a:rPr lang="ru-RU" dirty="0"/>
              <a:t>.</a:t>
            </a:r>
            <a:r>
              <a:rPr lang="en-US" dirty="0"/>
              <a:t>; d. </a:t>
            </a:r>
            <a:r>
              <a:rPr lang="en-US" dirty="0" err="1"/>
              <a:t>T</a:t>
            </a:r>
            <a:r>
              <a:rPr lang="en-US" baseline="30000" dirty="0" err="1"/>
              <a:t>o</a:t>
            </a:r>
            <a:r>
              <a:rPr lang="en-US" dirty="0" err="1"/>
              <a:t>C</a:t>
            </a:r>
            <a:r>
              <a:rPr lang="en-US" dirty="0"/>
              <a:t> Gar(</a:t>
            </a:r>
            <a:r>
              <a:rPr lang="en-US" dirty="0">
                <a:solidFill>
                  <a:schemeClr val="accent2"/>
                </a:solidFill>
              </a:rPr>
              <a:t>O’Neil, Wood, 1979)</a:t>
            </a:r>
            <a:r>
              <a:rPr lang="en-US" dirty="0"/>
              <a:t>; e. TiO2 Gar; f. Cr2O3 Gar; g. </a:t>
            </a:r>
            <a:r>
              <a:rPr lang="en-US" dirty="0" err="1"/>
              <a:t>T</a:t>
            </a:r>
            <a:r>
              <a:rPr lang="en-US" baseline="30000" dirty="0" err="1"/>
              <a:t>o</a:t>
            </a:r>
            <a:r>
              <a:rPr lang="en-US" dirty="0" err="1"/>
              <a:t>C</a:t>
            </a:r>
            <a:r>
              <a:rPr lang="en-US" dirty="0"/>
              <a:t>  </a:t>
            </a:r>
            <a:r>
              <a:rPr lang="en-US" dirty="0" err="1"/>
              <a:t>EclPxt</a:t>
            </a:r>
            <a:r>
              <a:rPr lang="en-US" dirty="0"/>
              <a:t> (</a:t>
            </a:r>
            <a:r>
              <a:rPr lang="en-US" dirty="0" err="1">
                <a:solidFill>
                  <a:schemeClr val="accent2"/>
                </a:solidFill>
              </a:rPr>
              <a:t>Nimis</a:t>
            </a:r>
            <a:r>
              <a:rPr lang="en-US" dirty="0">
                <a:solidFill>
                  <a:schemeClr val="accent2"/>
                </a:solidFill>
              </a:rPr>
              <a:t>, Taylor, 2000</a:t>
            </a:r>
            <a:r>
              <a:rPr lang="en-US" dirty="0"/>
              <a:t>); h. Fe# </a:t>
            </a:r>
            <a:r>
              <a:rPr lang="en-US" dirty="0" err="1"/>
              <a:t>EclPxt</a:t>
            </a:r>
            <a:r>
              <a:rPr lang="en-US" dirty="0"/>
              <a:t>; </a:t>
            </a:r>
            <a:r>
              <a:rPr lang="en-US" dirty="0" err="1"/>
              <a:t>i</a:t>
            </a:r>
            <a:r>
              <a:rPr lang="en-US" dirty="0"/>
              <a:t>. FO2 </a:t>
            </a:r>
            <a:r>
              <a:rPr lang="en-US" dirty="0" err="1"/>
              <a:t>EclPxt</a:t>
            </a:r>
            <a:r>
              <a:rPr lang="en-US" dirty="0"/>
              <a:t> (</a:t>
            </a:r>
            <a:r>
              <a:rPr lang="en-US" dirty="0">
                <a:solidFill>
                  <a:schemeClr val="accent2"/>
                </a:solidFill>
              </a:rPr>
              <a:t>Ashchepkov et al., 2012</a:t>
            </a:r>
            <a:r>
              <a:rPr lang="en-US" dirty="0"/>
              <a:t>)</a:t>
            </a:r>
            <a:endParaRPr lang="ru-RU" dirty="0"/>
          </a:p>
        </p:txBody>
      </p:sp>
    </p:spTree>
    <p:extLst>
      <p:ext uri="{BB962C8B-B14F-4D97-AF65-F5344CB8AC3E}">
        <p14:creationId xmlns:p14="http://schemas.microsoft.com/office/powerpoint/2010/main" val="183911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EB3957D-5DE6-4ADB-8C6B-3835A801CD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8940" y="423917"/>
            <a:ext cx="5049981" cy="5022725"/>
          </a:xfrm>
          <a:prstGeom prst="rect">
            <a:avLst/>
          </a:prstGeom>
          <a:noFill/>
          <a:ln>
            <a:noFill/>
          </a:ln>
        </p:spPr>
      </p:pic>
      <p:sp>
        <p:nvSpPr>
          <p:cNvPr id="6" name="TextBox 5">
            <a:extLst>
              <a:ext uri="{FF2B5EF4-FFF2-40B4-BE49-F238E27FC236}">
                <a16:creationId xmlns:a16="http://schemas.microsoft.com/office/drawing/2014/main" id="{7CD294AB-651E-4291-8AE9-DA60DB461049}"/>
              </a:ext>
            </a:extLst>
          </p:cNvPr>
          <p:cNvSpPr txBox="1"/>
          <p:nvPr/>
        </p:nvSpPr>
        <p:spPr>
          <a:xfrm>
            <a:off x="204956" y="5654366"/>
            <a:ext cx="6096000" cy="923330"/>
          </a:xfrm>
          <a:prstGeom prst="rect">
            <a:avLst/>
          </a:prstGeom>
          <a:noFill/>
        </p:spPr>
        <p:txBody>
          <a:bodyPr wrap="square">
            <a:spAutoFit/>
          </a:bodyPr>
          <a:lstStyle/>
          <a:p>
            <a:r>
              <a:rPr lang="ru-RU" b="1" dirty="0" err="1"/>
              <a:t>Fig</a:t>
            </a:r>
            <a:r>
              <a:rPr lang="ru-RU" b="1" dirty="0"/>
              <a:t>.</a:t>
            </a:r>
            <a:r>
              <a:rPr lang="en-US" b="1" dirty="0"/>
              <a:t>5</a:t>
            </a:r>
            <a:r>
              <a:rPr lang="ru-RU" dirty="0"/>
              <a:t>. </a:t>
            </a:r>
            <a:r>
              <a:rPr lang="ru-RU" dirty="0" err="1"/>
              <a:t>Mantle</a:t>
            </a:r>
            <a:r>
              <a:rPr lang="ru-RU" dirty="0"/>
              <a:t> </a:t>
            </a:r>
            <a:r>
              <a:rPr lang="ru-RU" dirty="0" err="1"/>
              <a:t>transect</a:t>
            </a:r>
            <a:r>
              <a:rPr lang="ru-RU" dirty="0"/>
              <a:t> </a:t>
            </a:r>
            <a:r>
              <a:rPr lang="ru-RU" dirty="0" err="1"/>
              <a:t>through</a:t>
            </a:r>
            <a:r>
              <a:rPr lang="ru-RU" dirty="0"/>
              <a:t> </a:t>
            </a:r>
            <a:r>
              <a:rPr lang="ru-RU" dirty="0" err="1"/>
              <a:t>the</a:t>
            </a:r>
            <a:r>
              <a:rPr lang="ru-RU" dirty="0"/>
              <a:t> </a:t>
            </a:r>
            <a:r>
              <a:rPr lang="ru-RU" dirty="0" err="1"/>
              <a:t>Congo-Kasai</a:t>
            </a:r>
            <a:r>
              <a:rPr lang="ru-RU" dirty="0"/>
              <a:t> </a:t>
            </a:r>
            <a:r>
              <a:rPr lang="ru-RU" dirty="0" err="1"/>
              <a:t>craton</a:t>
            </a:r>
            <a:r>
              <a:rPr lang="ru-RU" dirty="0"/>
              <a:t> SSW-NNE (</a:t>
            </a:r>
            <a:r>
              <a:rPr lang="ru-RU" dirty="0" err="1"/>
              <a:t>Kunene-Banalia</a:t>
            </a:r>
            <a:r>
              <a:rPr lang="en-US" dirty="0"/>
              <a:t>)</a:t>
            </a:r>
            <a:r>
              <a:rPr lang="ru-RU" dirty="0"/>
              <a:t>. </a:t>
            </a:r>
            <a:r>
              <a:rPr lang="ru-RU" dirty="0" err="1"/>
              <a:t>Isolines</a:t>
            </a:r>
            <a:r>
              <a:rPr lang="ru-RU" dirty="0"/>
              <a:t>: a. </a:t>
            </a:r>
            <a:r>
              <a:rPr lang="ru-RU" dirty="0" err="1"/>
              <a:t>T</a:t>
            </a:r>
            <a:r>
              <a:rPr lang="ru-RU" baseline="30000" dirty="0" err="1"/>
              <a:t>o</a:t>
            </a:r>
            <a:r>
              <a:rPr lang="ru-RU" dirty="0" err="1"/>
              <a:t>C</a:t>
            </a:r>
            <a:r>
              <a:rPr lang="ru-RU" dirty="0"/>
              <a:t> [3,4]; b. Fe# </a:t>
            </a:r>
            <a:r>
              <a:rPr lang="ru-RU" dirty="0" err="1"/>
              <a:t>minerals</a:t>
            </a:r>
            <a:r>
              <a:rPr lang="ru-RU" dirty="0"/>
              <a:t> </a:t>
            </a:r>
            <a:r>
              <a:rPr lang="ru-RU" dirty="0" err="1"/>
              <a:t>together</a:t>
            </a:r>
            <a:r>
              <a:rPr lang="ru-RU" dirty="0"/>
              <a:t> [3]; c. </a:t>
            </a:r>
            <a:r>
              <a:rPr lang="ru-RU" dirty="0" err="1"/>
              <a:t>Δlog</a:t>
            </a:r>
            <a:r>
              <a:rPr lang="ru-RU" dirty="0"/>
              <a:t>(QMF) [5].</a:t>
            </a:r>
          </a:p>
        </p:txBody>
      </p:sp>
      <p:sp>
        <p:nvSpPr>
          <p:cNvPr id="8" name="TextBox 7">
            <a:extLst>
              <a:ext uri="{FF2B5EF4-FFF2-40B4-BE49-F238E27FC236}">
                <a16:creationId xmlns:a16="http://schemas.microsoft.com/office/drawing/2014/main" id="{C60A7B95-31D5-4CE5-8E0C-90F7B8CCF87E}"/>
              </a:ext>
            </a:extLst>
          </p:cNvPr>
          <p:cNvSpPr txBox="1"/>
          <p:nvPr/>
        </p:nvSpPr>
        <p:spPr>
          <a:xfrm>
            <a:off x="5764696" y="528864"/>
            <a:ext cx="5552661" cy="2308324"/>
          </a:xfrm>
          <a:prstGeom prst="rect">
            <a:avLst/>
          </a:prstGeom>
          <a:noFill/>
        </p:spPr>
        <p:txBody>
          <a:bodyPr wrap="square">
            <a:spAutoFit/>
          </a:bodyPr>
          <a:lstStyle/>
          <a:p>
            <a:pPr fontAlgn="base" hangingPunct="0"/>
            <a:r>
              <a:rPr lang="en-US" dirty="0"/>
              <a:t>At the upper part of SCLM most of layers from 2 to 4.5 GPa are inclined to NWW. High heating degree are found at </a:t>
            </a:r>
            <a:r>
              <a:rPr lang="en-US" dirty="0" err="1"/>
              <a:t>Kuele</a:t>
            </a:r>
            <a:r>
              <a:rPr lang="en-US" dirty="0"/>
              <a:t>, Kwanza and at starting from </a:t>
            </a:r>
            <a:r>
              <a:rPr lang="en-US" dirty="0" err="1"/>
              <a:t>Luilo</a:t>
            </a:r>
            <a:r>
              <a:rPr lang="en-US" dirty="0"/>
              <a:t> to </a:t>
            </a:r>
            <a:r>
              <a:rPr lang="en-US" dirty="0" err="1"/>
              <a:t>Kamatue</a:t>
            </a:r>
            <a:r>
              <a:rPr lang="en-US" dirty="0"/>
              <a:t>. The later region is most productive for diamonds. They have also the hated layer from 7.5 to 6 GPa. And another interesting feature they are less in Fe# from lithosphere base to upper SCLM part. These regions are also less oxidized which is favorable for the diamond stability.</a:t>
            </a:r>
          </a:p>
        </p:txBody>
      </p:sp>
      <p:pic>
        <p:nvPicPr>
          <p:cNvPr id="9" name="Picture 2" descr="01096990014946245941534.jpg">
            <a:extLst>
              <a:ext uri="{FF2B5EF4-FFF2-40B4-BE49-F238E27FC236}">
                <a16:creationId xmlns:a16="http://schemas.microsoft.com/office/drawing/2014/main" id="{E4CD1CB9-1F43-4B64-B839-A23682C97C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228386" y="3180183"/>
            <a:ext cx="2239262" cy="1681259"/>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B63748D0-2B74-4AA3-A48C-54AEA63D1B58}"/>
              </a:ext>
            </a:extLst>
          </p:cNvPr>
          <p:cNvPicPr>
            <a:picLocks noChangeAspect="1"/>
          </p:cNvPicPr>
          <p:nvPr/>
        </p:nvPicPr>
        <p:blipFill>
          <a:blip r:embed="rId4"/>
          <a:stretch>
            <a:fillRect/>
          </a:stretch>
        </p:blipFill>
        <p:spPr>
          <a:xfrm>
            <a:off x="6122504" y="3150812"/>
            <a:ext cx="2105882" cy="1579412"/>
          </a:xfrm>
          <a:prstGeom prst="rect">
            <a:avLst/>
          </a:prstGeom>
        </p:spPr>
      </p:pic>
      <p:pic>
        <p:nvPicPr>
          <p:cNvPr id="11" name="Рисунок 10">
            <a:extLst>
              <a:ext uri="{FF2B5EF4-FFF2-40B4-BE49-F238E27FC236}">
                <a16:creationId xmlns:a16="http://schemas.microsoft.com/office/drawing/2014/main" id="{E69497D8-850C-4519-BDF5-2BDDA02809C9}"/>
              </a:ext>
            </a:extLst>
          </p:cNvPr>
          <p:cNvPicPr>
            <a:picLocks noChangeAspect="1"/>
          </p:cNvPicPr>
          <p:nvPr/>
        </p:nvPicPr>
        <p:blipFill>
          <a:blip r:embed="rId5"/>
          <a:stretch>
            <a:fillRect/>
          </a:stretch>
        </p:blipFill>
        <p:spPr>
          <a:xfrm>
            <a:off x="6362504" y="4779204"/>
            <a:ext cx="1625883" cy="1768320"/>
          </a:xfrm>
          <a:prstGeom prst="rect">
            <a:avLst/>
          </a:prstGeom>
        </p:spPr>
      </p:pic>
      <p:pic>
        <p:nvPicPr>
          <p:cNvPr id="12" name="Picture 4" descr="Picture background">
            <a:extLst>
              <a:ext uri="{FF2B5EF4-FFF2-40B4-BE49-F238E27FC236}">
                <a16:creationId xmlns:a16="http://schemas.microsoft.com/office/drawing/2014/main" id="{D9B06E7D-1163-455A-9BAA-02AE370A6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1026" y="4897518"/>
            <a:ext cx="2228385" cy="175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53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7B7AB41-BBAD-45C3-B635-17BC71DB80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666" y="785191"/>
            <a:ext cx="5710765" cy="5559534"/>
          </a:xfrm>
          <a:prstGeom prst="rect">
            <a:avLst/>
          </a:prstGeom>
          <a:noFill/>
          <a:ln>
            <a:noFill/>
          </a:ln>
        </p:spPr>
      </p:pic>
      <p:sp>
        <p:nvSpPr>
          <p:cNvPr id="7" name="TextBox 6">
            <a:extLst>
              <a:ext uri="{FF2B5EF4-FFF2-40B4-BE49-F238E27FC236}">
                <a16:creationId xmlns:a16="http://schemas.microsoft.com/office/drawing/2014/main" id="{55CB0A34-73C0-4D8C-B24A-B2B038DBE86A}"/>
              </a:ext>
            </a:extLst>
          </p:cNvPr>
          <p:cNvSpPr txBox="1"/>
          <p:nvPr/>
        </p:nvSpPr>
        <p:spPr>
          <a:xfrm>
            <a:off x="834887" y="0"/>
            <a:ext cx="6096000" cy="646331"/>
          </a:xfrm>
          <a:prstGeom prst="rect">
            <a:avLst/>
          </a:prstGeom>
          <a:noFill/>
        </p:spPr>
        <p:txBody>
          <a:bodyPr wrap="square">
            <a:spAutoFit/>
          </a:bodyPr>
          <a:lstStyle/>
          <a:p>
            <a:r>
              <a:rPr lang="en-US" sz="1800" dirty="0"/>
              <a:t> </a:t>
            </a:r>
            <a:r>
              <a:rPr lang="ru-RU" sz="1800" dirty="0" err="1"/>
              <a:t>Mantle</a:t>
            </a:r>
            <a:r>
              <a:rPr lang="ru-RU" sz="1800" dirty="0"/>
              <a:t> </a:t>
            </a:r>
            <a:r>
              <a:rPr lang="ru-RU" sz="1800" dirty="0" err="1"/>
              <a:t>transect</a:t>
            </a:r>
            <a:r>
              <a:rPr lang="ru-RU" sz="1800" dirty="0"/>
              <a:t> </a:t>
            </a:r>
            <a:r>
              <a:rPr lang="ru-RU" sz="1800" dirty="0" err="1"/>
              <a:t>through</a:t>
            </a:r>
            <a:r>
              <a:rPr lang="ru-RU" sz="1800" dirty="0"/>
              <a:t> </a:t>
            </a:r>
            <a:r>
              <a:rPr lang="ru-RU" sz="1800" dirty="0" err="1"/>
              <a:t>the</a:t>
            </a:r>
            <a:r>
              <a:rPr lang="ru-RU" sz="1800" dirty="0"/>
              <a:t> </a:t>
            </a:r>
            <a:r>
              <a:rPr lang="ru-RU" sz="1800" dirty="0" err="1"/>
              <a:t>Congo-Kasai</a:t>
            </a:r>
            <a:r>
              <a:rPr lang="ru-RU" sz="1800" dirty="0"/>
              <a:t> </a:t>
            </a:r>
            <a:r>
              <a:rPr lang="ru-RU" sz="1800" dirty="0" err="1"/>
              <a:t>craton</a:t>
            </a:r>
            <a:br>
              <a:rPr lang="en-US" sz="1800" dirty="0"/>
            </a:br>
            <a:r>
              <a:rPr lang="ru-RU" sz="1800" dirty="0"/>
              <a:t> S</a:t>
            </a:r>
            <a:r>
              <a:rPr lang="en-US" sz="1800" dirty="0"/>
              <a:t>EE</a:t>
            </a:r>
            <a:r>
              <a:rPr lang="ru-RU" sz="1800" dirty="0"/>
              <a:t>-N</a:t>
            </a:r>
            <a:r>
              <a:rPr lang="en-US" sz="1800" dirty="0"/>
              <a:t>WW</a:t>
            </a:r>
            <a:r>
              <a:rPr lang="ru-RU" sz="1800" dirty="0"/>
              <a:t> (</a:t>
            </a:r>
            <a:r>
              <a:rPr lang="en-US" sz="1800" dirty="0"/>
              <a:t>Bas Congo</a:t>
            </a:r>
            <a:r>
              <a:rPr lang="ru-RU" sz="1800" dirty="0"/>
              <a:t>-</a:t>
            </a:r>
            <a:r>
              <a:rPr lang="en-US" sz="1800" dirty="0" err="1"/>
              <a:t>Kandelungu</a:t>
            </a:r>
            <a:r>
              <a:rPr lang="en-US" sz="1800" dirty="0"/>
              <a:t> fields)</a:t>
            </a:r>
            <a:endParaRPr lang="ru-RU" dirty="0"/>
          </a:p>
        </p:txBody>
      </p:sp>
      <p:sp>
        <p:nvSpPr>
          <p:cNvPr id="8" name="Text Placeholder 6">
            <a:extLst>
              <a:ext uri="{FF2B5EF4-FFF2-40B4-BE49-F238E27FC236}">
                <a16:creationId xmlns:a16="http://schemas.microsoft.com/office/drawing/2014/main" id="{EE7E3EAA-C35C-4716-9ECC-E8EAA402B0B8}"/>
              </a:ext>
            </a:extLst>
          </p:cNvPr>
          <p:cNvSpPr txBox="1">
            <a:spLocks/>
          </p:cNvSpPr>
          <p:nvPr/>
        </p:nvSpPr>
        <p:spPr>
          <a:xfrm>
            <a:off x="4810242" y="513275"/>
            <a:ext cx="4666327" cy="3705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80000"/>
              </a:lnSpc>
            </a:pPr>
            <a:r>
              <a:rPr lang="en-US" dirty="0"/>
              <a:t>The Congo part of the section contains also two regions with the similar rather high heating degree at the lithosphere base near Mbuji-May and </a:t>
            </a:r>
            <a:r>
              <a:rPr lang="en-US" dirty="0" err="1"/>
              <a:t>Badibanga</a:t>
            </a:r>
            <a:r>
              <a:rPr lang="en-US" dirty="0"/>
              <a:t> regions where the diamond bearing pipes are locating . Serious lowering of the Fe# is not detected and the structure of the mantle in Congo part looks flatter than in Angola. As well the oxidizing conditions are higher. Here in Congo DR the kimberlites with high diamond grade were not discovered but there are several diamond placers.</a:t>
            </a:r>
            <a:endParaRPr lang="en-GB" dirty="0"/>
          </a:p>
          <a:p>
            <a:pPr lvl="2">
              <a:lnSpc>
                <a:spcPct val="80000"/>
              </a:lnSpc>
            </a:pPr>
            <a:endParaRPr lang="de-DE"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r>
              <a:rPr lang="en-GB" dirty="0"/>
              <a:t> </a:t>
            </a: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p:txBody>
      </p:sp>
      <p:sp>
        <p:nvSpPr>
          <p:cNvPr id="10" name="TextBox 9">
            <a:extLst>
              <a:ext uri="{FF2B5EF4-FFF2-40B4-BE49-F238E27FC236}">
                <a16:creationId xmlns:a16="http://schemas.microsoft.com/office/drawing/2014/main" id="{7AD9A0A2-EFE2-4552-9E9B-5FF2E2C83263}"/>
              </a:ext>
            </a:extLst>
          </p:cNvPr>
          <p:cNvSpPr txBox="1"/>
          <p:nvPr/>
        </p:nvSpPr>
        <p:spPr>
          <a:xfrm>
            <a:off x="5913932" y="5022958"/>
            <a:ext cx="4009589" cy="1037317"/>
          </a:xfrm>
          <a:prstGeom prst="rect">
            <a:avLst/>
          </a:prstGeom>
          <a:noFill/>
        </p:spPr>
        <p:txBody>
          <a:bodyPr wrap="square" lIns="72000" tIns="72000" rIns="72000" bIns="72000" rtlCol="0">
            <a:spAutoFit/>
          </a:bodyPr>
          <a:lstStyle/>
          <a:p>
            <a:pPr marL="0" lvl="2">
              <a:lnSpc>
                <a:spcPct val="80000"/>
              </a:lnSpc>
              <a:spcAft>
                <a:spcPts val="600"/>
              </a:spcAft>
              <a:buClr>
                <a:srgbClr val="608BA3"/>
              </a:buClr>
            </a:pPr>
            <a:r>
              <a:rPr lang="en-US" b="1" dirty="0"/>
              <a:t>Fig.6. </a:t>
            </a:r>
            <a:r>
              <a:rPr lang="pt-BR" dirty="0"/>
              <a:t>Mantle transect through the Congo-Kasai craton NEE-SWW (Bas Congo-Kundelungu. Isolines: a. T</a:t>
            </a:r>
            <a:r>
              <a:rPr lang="pt-BR" baseline="30000" dirty="0"/>
              <a:t>o</a:t>
            </a:r>
            <a:r>
              <a:rPr lang="pt-BR" dirty="0"/>
              <a:t>C b. Fe# minerals together; c. </a:t>
            </a:r>
            <a:r>
              <a:rPr lang="el-GR" dirty="0"/>
              <a:t>Δ</a:t>
            </a:r>
            <a:r>
              <a:rPr lang="pt-BR" dirty="0"/>
              <a:t>log(QMF) </a:t>
            </a:r>
            <a:endParaRPr lang="ru-RU" dirty="0"/>
          </a:p>
        </p:txBody>
      </p:sp>
      <p:pic>
        <p:nvPicPr>
          <p:cNvPr id="11" name="Рисунок 10">
            <a:extLst>
              <a:ext uri="{FF2B5EF4-FFF2-40B4-BE49-F238E27FC236}">
                <a16:creationId xmlns:a16="http://schemas.microsoft.com/office/drawing/2014/main" id="{35C3593B-1C87-40AD-B23F-9D8082B6E9C4}"/>
              </a:ext>
            </a:extLst>
          </p:cNvPr>
          <p:cNvPicPr>
            <a:picLocks noChangeAspect="1"/>
          </p:cNvPicPr>
          <p:nvPr/>
        </p:nvPicPr>
        <p:blipFill>
          <a:blip r:embed="rId3"/>
          <a:stretch>
            <a:fillRect/>
          </a:stretch>
        </p:blipFill>
        <p:spPr>
          <a:xfrm>
            <a:off x="9467021" y="513275"/>
            <a:ext cx="2698475" cy="1798983"/>
          </a:xfrm>
          <a:prstGeom prst="rect">
            <a:avLst/>
          </a:prstGeom>
        </p:spPr>
      </p:pic>
      <p:pic>
        <p:nvPicPr>
          <p:cNvPr id="12" name="Рисунок 11">
            <a:extLst>
              <a:ext uri="{FF2B5EF4-FFF2-40B4-BE49-F238E27FC236}">
                <a16:creationId xmlns:a16="http://schemas.microsoft.com/office/drawing/2014/main" id="{E1BFE43E-B30C-42CE-8EEB-ADF02CE9A71A}"/>
              </a:ext>
            </a:extLst>
          </p:cNvPr>
          <p:cNvPicPr>
            <a:picLocks noChangeAspect="1"/>
          </p:cNvPicPr>
          <p:nvPr/>
        </p:nvPicPr>
        <p:blipFill>
          <a:blip r:embed="rId4"/>
          <a:stretch>
            <a:fillRect/>
          </a:stretch>
        </p:blipFill>
        <p:spPr>
          <a:xfrm>
            <a:off x="9613198" y="2419485"/>
            <a:ext cx="2419683" cy="1613121"/>
          </a:xfrm>
          <a:prstGeom prst="rect">
            <a:avLst/>
          </a:prstGeom>
        </p:spPr>
      </p:pic>
    </p:spTree>
    <p:extLst>
      <p:ext uri="{BB962C8B-B14F-4D97-AF65-F5344CB8AC3E}">
        <p14:creationId xmlns:p14="http://schemas.microsoft.com/office/powerpoint/2010/main" val="274457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1CE3B8-C46B-4AAA-A4CC-F851895029A8}"/>
              </a:ext>
            </a:extLst>
          </p:cNvPr>
          <p:cNvSpPr>
            <a:spLocks noGrp="1"/>
          </p:cNvSpPr>
          <p:nvPr>
            <p:ph type="title"/>
          </p:nvPr>
        </p:nvSpPr>
        <p:spPr>
          <a:xfrm>
            <a:off x="4232651" y="-311907"/>
            <a:ext cx="5637063" cy="1173013"/>
          </a:xfrm>
        </p:spPr>
        <p:txBody>
          <a:bodyPr/>
          <a:lstStyle/>
          <a:p>
            <a:r>
              <a:rPr lang="en-US" b="1" i="1" dirty="0">
                <a:solidFill>
                  <a:srgbClr val="7030A0"/>
                </a:solidFill>
                <a:latin typeface="Arial" panose="020B0604020202020204" pitchFamily="34" charset="0"/>
                <a:cs typeface="Arial" panose="020B0604020202020204" pitchFamily="34" charset="0"/>
              </a:rPr>
              <a:t>Conclusions</a:t>
            </a:r>
            <a:endParaRPr lang="ru-RU" b="1" i="1" dirty="0">
              <a:solidFill>
                <a:srgbClr val="7030A0"/>
              </a:solidFill>
              <a:latin typeface="Arial" panose="020B0604020202020204" pitchFamily="34" charset="0"/>
              <a:cs typeface="Arial" panose="020B0604020202020204" pitchFamily="34" charset="0"/>
            </a:endParaRPr>
          </a:p>
        </p:txBody>
      </p:sp>
      <p:sp>
        <p:nvSpPr>
          <p:cNvPr id="10" name="Text Placeholder 6">
            <a:extLst>
              <a:ext uri="{FF2B5EF4-FFF2-40B4-BE49-F238E27FC236}">
                <a16:creationId xmlns:a16="http://schemas.microsoft.com/office/drawing/2014/main" id="{714667F7-A6FE-467F-97EB-5A0F10269001}"/>
              </a:ext>
            </a:extLst>
          </p:cNvPr>
          <p:cNvSpPr txBox="1">
            <a:spLocks/>
          </p:cNvSpPr>
          <p:nvPr/>
        </p:nvSpPr>
        <p:spPr>
          <a:xfrm>
            <a:off x="336787" y="524282"/>
            <a:ext cx="11219542" cy="6786473"/>
          </a:xfrm>
          <a:prstGeom prst="rect">
            <a:avLst/>
          </a:prstGeom>
        </p:spPr>
        <p:txBody>
          <a:bodyPr vert="horz" wrap="square" lIns="0" tIns="0" rIns="0" bIns="0" rtlCol="0">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just"/>
            <a:r>
              <a:rPr lang="en-US" sz="2000" b="1" i="1" dirty="0">
                <a:solidFill>
                  <a:srgbClr val="00B050"/>
                </a:solidFill>
              </a:rPr>
              <a:t>There are lateral variations in the mantle composition and structure beneath the Kasai craton in Angola, whose SW parts are more depleted and subjected to the hydrous metasomatism.</a:t>
            </a:r>
          </a:p>
          <a:p>
            <a:pPr lvl="2" algn="just"/>
            <a:r>
              <a:rPr lang="en-US" sz="2000" b="1" i="1" dirty="0">
                <a:solidFill>
                  <a:srgbClr val="00B050"/>
                </a:solidFill>
              </a:rPr>
              <a:t>.There is the inclination of the depleted productive horizon from the NE to SW possibly caused by the ancient Archaean subduction</a:t>
            </a:r>
          </a:p>
          <a:p>
            <a:pPr lvl="2" algn="just"/>
            <a:r>
              <a:rPr lang="en-US" sz="2000" b="1" i="1" dirty="0">
                <a:solidFill>
                  <a:srgbClr val="00B050"/>
                </a:solidFill>
              </a:rPr>
              <a:t>Mantle structures reveal growth diamond grade in the SW direction along the </a:t>
            </a:r>
            <a:r>
              <a:rPr lang="en-US" sz="2000" b="1" i="1" dirty="0" err="1">
                <a:solidFill>
                  <a:srgbClr val="00B050"/>
                </a:solidFill>
              </a:rPr>
              <a:t>Lucapa</a:t>
            </a:r>
            <a:r>
              <a:rPr lang="en-US" sz="2000" b="1" i="1" dirty="0">
                <a:solidFill>
                  <a:srgbClr val="00B050"/>
                </a:solidFill>
              </a:rPr>
              <a:t> corridor coinciding with the decrease of FO2 and growing of depletion and increase of heating</a:t>
            </a:r>
          </a:p>
          <a:p>
            <a:pPr lvl="2" algn="just"/>
            <a:r>
              <a:rPr lang="en-US" sz="2000" b="1" i="1" dirty="0" err="1">
                <a:solidFill>
                  <a:srgbClr val="00B050"/>
                </a:solidFill>
              </a:rPr>
              <a:t>Angolian</a:t>
            </a:r>
            <a:r>
              <a:rPr lang="en-US" sz="2000" b="1" i="1" dirty="0">
                <a:solidFill>
                  <a:srgbClr val="00B050"/>
                </a:solidFill>
              </a:rPr>
              <a:t> part of </a:t>
            </a:r>
            <a:r>
              <a:rPr lang="en-US" sz="2000" b="1" i="1" dirty="0" err="1">
                <a:solidFill>
                  <a:srgbClr val="00B050"/>
                </a:solidFill>
              </a:rPr>
              <a:t>submeridional</a:t>
            </a:r>
            <a:r>
              <a:rPr lang="en-US" sz="2000" b="1" i="1" dirty="0">
                <a:solidFill>
                  <a:srgbClr val="00B050"/>
                </a:solidFill>
              </a:rPr>
              <a:t> transect consists of 6 subterrains with the inclination of layers in upper partn to North</a:t>
            </a:r>
          </a:p>
          <a:p>
            <a:pPr lvl="2" algn="just"/>
            <a:r>
              <a:rPr lang="en-US" sz="2000" b="1" i="1" dirty="0">
                <a:solidFill>
                  <a:srgbClr val="00B050"/>
                </a:solidFill>
              </a:rPr>
              <a:t> Productive NNE part of </a:t>
            </a:r>
            <a:r>
              <a:rPr lang="en-US" sz="2000" b="1" i="1" dirty="0" err="1">
                <a:solidFill>
                  <a:srgbClr val="00B050"/>
                </a:solidFill>
              </a:rPr>
              <a:t>Lucapa</a:t>
            </a:r>
            <a:r>
              <a:rPr lang="en-US" sz="2000" b="1" i="1" dirty="0">
                <a:solidFill>
                  <a:srgbClr val="00B050"/>
                </a:solidFill>
              </a:rPr>
              <a:t> corridor is collision zone with   high amount of eclogites and dunites</a:t>
            </a:r>
          </a:p>
          <a:p>
            <a:pPr lvl="2" algn="just"/>
            <a:r>
              <a:rPr lang="en-US" sz="2000" b="1" i="1" dirty="0">
                <a:solidFill>
                  <a:srgbClr val="00B050"/>
                </a:solidFill>
              </a:rPr>
              <a:t>Less productive Congo part reveal flattened structure with heated Southern part at the center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ru-RU"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Acknowledgements</a:t>
            </a:r>
            <a:endParaRPr kumimoji="0" lang="ru-RU" altLang="ru-RU"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just"/>
            <a:r>
              <a:rPr kumimoji="0" lang="en-US" altLang="ru-RU"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ru-RU"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ru-RU"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Work is the support by the Ministry of Science and Higher Education of the Russian Federation. We are grateful to IGM SB RAS Novosibirsk </a:t>
            </a:r>
            <a:r>
              <a:rPr lang="en-US" sz="2000" dirty="0">
                <a:solidFill>
                  <a:srgbClr val="002060"/>
                </a:solidFill>
              </a:rPr>
              <a:t>Mining University of St. Petersburg, Russia</a:t>
            </a:r>
            <a:r>
              <a:rPr lang="ru-RU" sz="2000" dirty="0">
                <a:solidFill>
                  <a:srgbClr val="002060"/>
                </a:solidFill>
              </a:rPr>
              <a:t> </a:t>
            </a:r>
            <a:r>
              <a:rPr kumimoji="0" lang="en-US" altLang="ru-RU" sz="2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000" dirty="0">
                <a:solidFill>
                  <a:srgbClr val="002060"/>
                </a:solidFill>
              </a:rPr>
              <a:t> CATOCA Mining Society, Angola, LUELE Mining Society, Angola                             </a:t>
            </a:r>
            <a:endParaRPr kumimoji="0" lang="en-US" altLang="ru-RU" sz="1800" b="0" i="0" u="none" strike="noStrike" cap="none" normalizeH="0" baseline="0" dirty="0">
              <a:ln>
                <a:noFill/>
              </a:ln>
              <a:solidFill>
                <a:schemeClr val="tx1"/>
              </a:solidFill>
              <a:effectLst/>
              <a:latin typeface="Arial" panose="020B0604020202020204"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n-US" altLang="ru-RU"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research is supported by Russian Science Foundation Grant RNF 24-27-00411.</a:t>
            </a:r>
            <a:endParaRPr kumimoji="0" lang="en-US" altLang="ru-RU"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2" algn="just"/>
            <a:endParaRPr lang="en-US" sz="2000" b="1" i="1" dirty="0">
              <a:solidFill>
                <a:srgbClr val="00B050"/>
              </a:solidFill>
            </a:endParaRPr>
          </a:p>
          <a:p>
            <a:pPr lvl="2" algn="just"/>
            <a:endParaRPr lang="en-US" dirty="0"/>
          </a:p>
          <a:p>
            <a:pPr lvl="2" algn="just"/>
            <a:endParaRPr lang="en-US" dirty="0"/>
          </a:p>
          <a:p>
            <a:pPr lvl="2" algn="just"/>
            <a:endParaRPr lang="en-US" dirty="0"/>
          </a:p>
          <a:p>
            <a:pPr lvl="2" algn="just"/>
            <a:endParaRPr lang="de-DE" dirty="0"/>
          </a:p>
        </p:txBody>
      </p:sp>
      <p:pic>
        <p:nvPicPr>
          <p:cNvPr id="11" name="Рисунок 10">
            <a:extLst>
              <a:ext uri="{FF2B5EF4-FFF2-40B4-BE49-F238E27FC236}">
                <a16:creationId xmlns:a16="http://schemas.microsoft.com/office/drawing/2014/main" id="{1C4AF774-F6D1-4E27-B90F-791F402BA0AB}"/>
              </a:ext>
            </a:extLst>
          </p:cNvPr>
          <p:cNvPicPr>
            <a:picLocks noChangeAspect="1"/>
          </p:cNvPicPr>
          <p:nvPr/>
        </p:nvPicPr>
        <p:blipFill>
          <a:blip r:embed="rId2"/>
          <a:stretch>
            <a:fillRect/>
          </a:stretch>
        </p:blipFill>
        <p:spPr>
          <a:xfrm>
            <a:off x="65616" y="5596032"/>
            <a:ext cx="2323562" cy="1307004"/>
          </a:xfrm>
          <a:prstGeom prst="rect">
            <a:avLst/>
          </a:prstGeom>
        </p:spPr>
      </p:pic>
      <p:pic>
        <p:nvPicPr>
          <p:cNvPr id="12" name="Picture 2" descr="Fig. 2">
            <a:extLst>
              <a:ext uri="{FF2B5EF4-FFF2-40B4-BE49-F238E27FC236}">
                <a16:creationId xmlns:a16="http://schemas.microsoft.com/office/drawing/2014/main" id="{1D58BB1D-F9C5-4B18-8B38-CBFE68909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158" y="4923591"/>
            <a:ext cx="1869055" cy="1859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896854-26BC-44ED-B2A2-A2B61F87DB0D}"/>
              </a:ext>
            </a:extLst>
          </p:cNvPr>
          <p:cNvSpPr txBox="1"/>
          <p:nvPr/>
        </p:nvSpPr>
        <p:spPr>
          <a:xfrm>
            <a:off x="2477909" y="5596032"/>
            <a:ext cx="7712765" cy="1173013"/>
          </a:xfrm>
          <a:prstGeom prst="rect">
            <a:avLst/>
          </a:prstGeom>
          <a:noFill/>
        </p:spPr>
        <p:txBody>
          <a:bodyPr wrap="square">
            <a:spAutoFit/>
          </a:bodyPr>
          <a:lstStyle/>
          <a:p>
            <a:pPr marL="0" indent="0" algn="ctr">
              <a:lnSpc>
                <a:spcPct val="150000"/>
              </a:lnSpc>
              <a:spcAft>
                <a:spcPts val="0"/>
              </a:spcAft>
              <a:buNone/>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Thank YOU  for attention!!!</a:t>
            </a:r>
            <a:endParaRPr lang="ru-RU"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ru-RU" sz="1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59400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1251</Words>
  <Application>Microsoft Office PowerPoint</Application>
  <PresentationFormat>Широкоэкранный</PresentationFormat>
  <Paragraphs>139</Paragraphs>
  <Slides>7</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7</vt:i4>
      </vt:variant>
    </vt:vector>
  </HeadingPairs>
  <TitlesOfParts>
    <vt:vector size="14" baseType="lpstr">
      <vt:lpstr>Arial</vt:lpstr>
      <vt:lpstr>Calibri</vt:lpstr>
      <vt:lpstr>Calibri Light</vt:lpstr>
      <vt:lpstr>Segoe UI</vt:lpstr>
      <vt:lpstr>Times New Roman</vt:lpstr>
      <vt:lpstr>Тема Office</vt:lpstr>
      <vt:lpstr>Plot</vt:lpstr>
      <vt:lpstr>The 3000 mantle transect through Angola and Congo based on kimberlite indicator minerals from kimberlites</vt:lpstr>
      <vt:lpstr>Презентация PowerPoint</vt:lpstr>
      <vt:lpstr>4. Structure of the mantle columns from SE Lucapa corridor and NW part of the Congo –Kasai craton  </vt:lpstr>
      <vt:lpstr>Презентация PowerPoint</vt:lpstr>
      <vt:lpstr>Презентация PowerPoint</vt:lpstr>
      <vt:lpstr>Презентация PowerPoint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3000 mantle transect through Angola and Congo based on kimberlite indicator minerals from kimberlites</dc:title>
  <dc:creator>Ащепков Игорь Викторович</dc:creator>
  <cp:lastModifiedBy>Ащепков Игорь Викторович</cp:lastModifiedBy>
  <cp:revision>12</cp:revision>
  <dcterms:created xsi:type="dcterms:W3CDTF">2025-03-30T07:22:14Z</dcterms:created>
  <dcterms:modified xsi:type="dcterms:W3CDTF">2025-03-30T12:05:52Z</dcterms:modified>
</cp:coreProperties>
</file>