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257" r:id="rId3"/>
    <p:sldId id="272" r:id="rId4"/>
    <p:sldId id="258" r:id="rId5"/>
    <p:sldId id="271" r:id="rId6"/>
    <p:sldId id="268" r:id="rId7"/>
    <p:sldId id="269" r:id="rId8"/>
    <p:sldId id="273" r:id="rId9"/>
    <p:sldId id="274" r:id="rId10"/>
    <p:sldId id="266"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0" d="100"/>
          <a:sy n="70" d="100"/>
        </p:scale>
        <p:origin x="1810" y="2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8EDAEF-2294-4F55-91F2-4F0F7D0D6FD2}" type="datetimeFigureOut">
              <a:rPr lang="it-IT" smtClean="0"/>
              <a:t>26/04/2025</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B3D936-5EA0-47F7-BB6F-2045F3768931}" type="slidenum">
              <a:rPr lang="it-IT" smtClean="0"/>
              <a:t>‹N›</a:t>
            </a:fld>
            <a:endParaRPr lang="it-IT"/>
          </a:p>
        </p:txBody>
      </p:sp>
    </p:spTree>
    <p:extLst>
      <p:ext uri="{BB962C8B-B14F-4D97-AF65-F5344CB8AC3E}">
        <p14:creationId xmlns:p14="http://schemas.microsoft.com/office/powerpoint/2010/main" val="35303611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F9B3D936-5EA0-47F7-BB6F-2045F3768931}" type="slidenum">
              <a:rPr lang="it-IT" smtClean="0"/>
              <a:t>2</a:t>
            </a:fld>
            <a:endParaRPr lang="it-IT"/>
          </a:p>
        </p:txBody>
      </p:sp>
    </p:spTree>
    <p:extLst>
      <p:ext uri="{BB962C8B-B14F-4D97-AF65-F5344CB8AC3E}">
        <p14:creationId xmlns:p14="http://schemas.microsoft.com/office/powerpoint/2010/main" val="39361071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4D8C13-6FA4-7166-31A4-3D79843AF560}"/>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D15665F1-A092-004F-E0AD-3C547E6C485E}"/>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17ED28B-0B82-E19D-20EC-DF347998A7ED}"/>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CA045F11-F57F-85BD-447E-E4F964AD84E1}"/>
              </a:ext>
            </a:extLst>
          </p:cNvPr>
          <p:cNvSpPr>
            <a:spLocks noGrp="1"/>
          </p:cNvSpPr>
          <p:nvPr>
            <p:ph type="sldNum" sz="quarter" idx="5"/>
          </p:nvPr>
        </p:nvSpPr>
        <p:spPr/>
        <p:txBody>
          <a:bodyPr/>
          <a:lstStyle/>
          <a:p>
            <a:fld id="{F9B3D936-5EA0-47F7-BB6F-2045F3768931}" type="slidenum">
              <a:rPr lang="it-IT" smtClean="0"/>
              <a:t>3</a:t>
            </a:fld>
            <a:endParaRPr lang="it-IT"/>
          </a:p>
        </p:txBody>
      </p:sp>
    </p:spTree>
    <p:extLst>
      <p:ext uri="{BB962C8B-B14F-4D97-AF65-F5344CB8AC3E}">
        <p14:creationId xmlns:p14="http://schemas.microsoft.com/office/powerpoint/2010/main" val="28100528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F9B3D936-5EA0-47F7-BB6F-2045F3768931}" type="slidenum">
              <a:rPr lang="it-IT" smtClean="0"/>
              <a:t>4</a:t>
            </a:fld>
            <a:endParaRPr lang="it-IT"/>
          </a:p>
        </p:txBody>
      </p:sp>
    </p:spTree>
    <p:extLst>
      <p:ext uri="{BB962C8B-B14F-4D97-AF65-F5344CB8AC3E}">
        <p14:creationId xmlns:p14="http://schemas.microsoft.com/office/powerpoint/2010/main" val="4358518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756993-FA35-F94D-1163-6BF11F127878}"/>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B5AC3EE5-CF28-E0CD-360E-FDA891A7C60A}"/>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DD03B328-7278-C563-C100-F6237F7CDE5E}"/>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8A5C7C18-9D5F-A91C-1CAB-705EC9A72628}"/>
              </a:ext>
            </a:extLst>
          </p:cNvPr>
          <p:cNvSpPr>
            <a:spLocks noGrp="1"/>
          </p:cNvSpPr>
          <p:nvPr>
            <p:ph type="sldNum" sz="quarter" idx="5"/>
          </p:nvPr>
        </p:nvSpPr>
        <p:spPr/>
        <p:txBody>
          <a:bodyPr/>
          <a:lstStyle/>
          <a:p>
            <a:fld id="{F9B3D936-5EA0-47F7-BB6F-2045F3768931}" type="slidenum">
              <a:rPr lang="it-IT" smtClean="0"/>
              <a:t>5</a:t>
            </a:fld>
            <a:endParaRPr lang="it-IT"/>
          </a:p>
        </p:txBody>
      </p:sp>
    </p:spTree>
    <p:extLst>
      <p:ext uri="{BB962C8B-B14F-4D97-AF65-F5344CB8AC3E}">
        <p14:creationId xmlns:p14="http://schemas.microsoft.com/office/powerpoint/2010/main" val="3603068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62754A-2D4A-55DA-D2F0-F6FCEF9B31CF}"/>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D9F0978D-4AF0-6E4A-9E44-55D1E5C38BB4}"/>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73BB096-3535-7B23-D3FD-234724CF793A}"/>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7697A529-A4CA-5716-8CFA-BFBD893DD96D}"/>
              </a:ext>
            </a:extLst>
          </p:cNvPr>
          <p:cNvSpPr>
            <a:spLocks noGrp="1"/>
          </p:cNvSpPr>
          <p:nvPr>
            <p:ph type="sldNum" sz="quarter" idx="5"/>
          </p:nvPr>
        </p:nvSpPr>
        <p:spPr/>
        <p:txBody>
          <a:bodyPr/>
          <a:lstStyle/>
          <a:p>
            <a:fld id="{F9B3D936-5EA0-47F7-BB6F-2045F3768931}" type="slidenum">
              <a:rPr lang="it-IT" smtClean="0"/>
              <a:t>6</a:t>
            </a:fld>
            <a:endParaRPr lang="it-IT"/>
          </a:p>
        </p:txBody>
      </p:sp>
    </p:spTree>
    <p:extLst>
      <p:ext uri="{BB962C8B-B14F-4D97-AF65-F5344CB8AC3E}">
        <p14:creationId xmlns:p14="http://schemas.microsoft.com/office/powerpoint/2010/main" val="6594210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C0EDEF-AD33-0C2E-AE54-690E14F10A17}"/>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CA4A5261-69CE-0F44-55C5-4321CF2CEAB1}"/>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231F1D53-26C7-7203-7210-BFA0ABC98619}"/>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12A1F64E-711F-F830-F7AA-761E4D0F960D}"/>
              </a:ext>
            </a:extLst>
          </p:cNvPr>
          <p:cNvSpPr>
            <a:spLocks noGrp="1"/>
          </p:cNvSpPr>
          <p:nvPr>
            <p:ph type="sldNum" sz="quarter" idx="5"/>
          </p:nvPr>
        </p:nvSpPr>
        <p:spPr/>
        <p:txBody>
          <a:bodyPr/>
          <a:lstStyle/>
          <a:p>
            <a:fld id="{F9B3D936-5EA0-47F7-BB6F-2045F3768931}" type="slidenum">
              <a:rPr lang="it-IT" smtClean="0"/>
              <a:t>7</a:t>
            </a:fld>
            <a:endParaRPr lang="it-IT"/>
          </a:p>
        </p:txBody>
      </p:sp>
    </p:spTree>
    <p:extLst>
      <p:ext uri="{BB962C8B-B14F-4D97-AF65-F5344CB8AC3E}">
        <p14:creationId xmlns:p14="http://schemas.microsoft.com/office/powerpoint/2010/main" val="6890772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DB7175-87F4-C782-1C54-E4BB83BE9E06}"/>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F2674BDE-E202-A7A1-1E86-B92C0E92570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7496DA8C-6F0D-B254-4C23-A46BA2FBA7FA}"/>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D0CC9BDC-A8FC-49FE-6ED4-41B460640C3B}"/>
              </a:ext>
            </a:extLst>
          </p:cNvPr>
          <p:cNvSpPr>
            <a:spLocks noGrp="1"/>
          </p:cNvSpPr>
          <p:nvPr>
            <p:ph type="sldNum" sz="quarter" idx="5"/>
          </p:nvPr>
        </p:nvSpPr>
        <p:spPr/>
        <p:txBody>
          <a:bodyPr/>
          <a:lstStyle/>
          <a:p>
            <a:fld id="{F9B3D936-5EA0-47F7-BB6F-2045F3768931}" type="slidenum">
              <a:rPr lang="it-IT" smtClean="0"/>
              <a:t>8</a:t>
            </a:fld>
            <a:endParaRPr lang="it-IT"/>
          </a:p>
        </p:txBody>
      </p:sp>
    </p:spTree>
    <p:extLst>
      <p:ext uri="{BB962C8B-B14F-4D97-AF65-F5344CB8AC3E}">
        <p14:creationId xmlns:p14="http://schemas.microsoft.com/office/powerpoint/2010/main" val="20302770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FEC2D1-6FC3-AB50-DC96-4918A41DC57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76948D20-7B80-7B9D-6E69-7048D3CD3D73}"/>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807C9084-E6B3-9176-090E-6F17F9827D71}"/>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BC870D87-3352-C915-F564-FDC2260623D0}"/>
              </a:ext>
            </a:extLst>
          </p:cNvPr>
          <p:cNvSpPr>
            <a:spLocks noGrp="1"/>
          </p:cNvSpPr>
          <p:nvPr>
            <p:ph type="sldNum" sz="quarter" idx="5"/>
          </p:nvPr>
        </p:nvSpPr>
        <p:spPr/>
        <p:txBody>
          <a:bodyPr/>
          <a:lstStyle/>
          <a:p>
            <a:fld id="{F9B3D936-5EA0-47F7-BB6F-2045F3768931}" type="slidenum">
              <a:rPr lang="it-IT" smtClean="0"/>
              <a:t>9</a:t>
            </a:fld>
            <a:endParaRPr lang="it-IT"/>
          </a:p>
        </p:txBody>
      </p:sp>
    </p:spTree>
    <p:extLst>
      <p:ext uri="{BB962C8B-B14F-4D97-AF65-F5344CB8AC3E}">
        <p14:creationId xmlns:p14="http://schemas.microsoft.com/office/powerpoint/2010/main" val="20242172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F9B3D936-5EA0-47F7-BB6F-2045F3768931}" type="slidenum">
              <a:rPr lang="it-IT" smtClean="0"/>
              <a:t>10</a:t>
            </a:fld>
            <a:endParaRPr lang="it-IT"/>
          </a:p>
        </p:txBody>
      </p:sp>
    </p:spTree>
    <p:extLst>
      <p:ext uri="{BB962C8B-B14F-4D97-AF65-F5344CB8AC3E}">
        <p14:creationId xmlns:p14="http://schemas.microsoft.com/office/powerpoint/2010/main" val="27553689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4/26/2025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4/26/2025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4/26/2025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4/26/2025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4/26/2025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4/26/2025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4/26/2025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4/26/2025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4/26/2025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4/26/2025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4/26/2025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4/26/2025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‹N›</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mailto:bcastorina@gmail.com" TargetMode="External"/><Relationship Id="rId2" Type="http://schemas.openxmlformats.org/officeDocument/2006/relationships/notesSlide" Target="../notesSlides/notesSlide9.xml"/><Relationship Id="rId1" Type="http://schemas.openxmlformats.org/officeDocument/2006/relationships/slideLayout" Target="../slideLayouts/slideLayout6.xml"/><Relationship Id="rId4" Type="http://schemas.openxmlformats.org/officeDocument/2006/relationships/hyperlink" Target="https://www.latiumvetiver.it/"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s://www.vetiver.org/vetiver-newsletter-november-2023/?utm_source=chatgpt.com"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5" Type="http://schemas.openxmlformats.org/officeDocument/2006/relationships/hyperlink" Target="https://drive.google.com/file/d/1fKYbcPJvkqNDkTBDQmT9xiOlWk8HvVm2/view" TargetMode="External"/><Relationship Id="rId4" Type="http://schemas.openxmlformats.org/officeDocument/2006/relationships/hyperlink" Target="https://www.youtube.com/watch?v=PdOkYeOPlFE"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gJq4itSbORk"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NdyZMBB3oYI" TargetMode="External"/><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RS6fxCvjz50"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s://www.vetiver.org/ICV6_PROC/ENVIRONMENTAL%20PROTECTION/8%20B%20Castorina%20Paper.pdf" TargetMode="External"/><Relationship Id="rId2" Type="http://schemas.openxmlformats.org/officeDocument/2006/relationships/notesSlide" Target="../notesSlides/notesSlide7.xml"/><Relationship Id="rId1" Type="http://schemas.openxmlformats.org/officeDocument/2006/relationships/slideLayout" Target="../slideLayouts/slideLayout6.xml"/><Relationship Id="rId5" Type="http://schemas.openxmlformats.org/officeDocument/2006/relationships/hyperlink" Target="https://www.youtube.com/watch?v=gJq4itSbORk&amp;t=30s" TargetMode="External"/><Relationship Id="rId4" Type="http://schemas.openxmlformats.org/officeDocument/2006/relationships/hyperlink" Target="https://www.vetiver.org/ICV6_PROC/ENVIRONMENTAL%20PROTECTION/8%20B%20Castrorina%20Presentation.pdf"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OY2z9xK__IA" TargetMode="External"/><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D25F302-27C5-414F-97F8-6EA0A6C028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Triangle 11">
            <a:extLst>
              <a:ext uri="{FF2B5EF4-FFF2-40B4-BE49-F238E27FC236}">
                <a16:creationId xmlns:a16="http://schemas.microsoft.com/office/drawing/2014/main" id="{830A36F8-48C2-4842-A87B-8CE8DF4E7F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8F451A30-466B-4996-9BA5-CD6ABCC6D5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81330" y="572712"/>
            <a:ext cx="8178790" cy="1597228"/>
          </a:xfrm>
        </p:spPr>
        <p:txBody>
          <a:bodyPr vert="horz" lIns="91440" tIns="45720" rIns="91440" bIns="45720" rtlCol="0" anchor="ctr">
            <a:noAutofit/>
          </a:bodyPr>
          <a:lstStyle/>
          <a:p>
            <a:pPr defTabSz="914400">
              <a:lnSpc>
                <a:spcPct val="90000"/>
              </a:lnSpc>
              <a:spcBef>
                <a:spcPts val="1200"/>
              </a:spcBef>
            </a:pPr>
            <a:r>
              <a:rPr lang="en-US" sz="3600" b="1" dirty="0"/>
              <a:t>SPES: The Danube Reclamation Initiative</a:t>
            </a:r>
            <a:br>
              <a:rPr lang="en-US" sz="3600" b="1" dirty="0"/>
            </a:br>
            <a:r>
              <a:rPr lang="en-US" sz="3600" b="1" dirty="0"/>
              <a:t>for a Sustainable Mediterranean Future</a:t>
            </a:r>
            <a:br>
              <a:rPr lang="en-US" sz="3600" b="1" dirty="0"/>
            </a:br>
            <a:r>
              <a:rPr lang="en-US" sz="3600" b="1" u="sng" dirty="0"/>
              <a:t>Links to Supplementary Materials</a:t>
            </a:r>
          </a:p>
        </p:txBody>
      </p:sp>
      <p:pic>
        <p:nvPicPr>
          <p:cNvPr id="5" name="Immagine 4" descr="Immagine che contiene modello, pixel, parole crociate, punto&#10;&#10;Il contenuto generato dall'IA potrebbe non essere corretto.">
            <a:extLst>
              <a:ext uri="{FF2B5EF4-FFF2-40B4-BE49-F238E27FC236}">
                <a16:creationId xmlns:a16="http://schemas.microsoft.com/office/drawing/2014/main" id="{600F3751-5387-64BF-72F9-0E17417672E6}"/>
              </a:ext>
            </a:extLst>
          </p:cNvPr>
          <p:cNvPicPr>
            <a:picLocks noChangeAspect="1"/>
          </p:cNvPicPr>
          <p:nvPr/>
        </p:nvPicPr>
        <p:blipFill>
          <a:blip r:embed="rId2"/>
          <a:srcRect l="1710" r="1138" b="-1"/>
          <a:stretch/>
        </p:blipFill>
        <p:spPr>
          <a:xfrm>
            <a:off x="711888" y="3335867"/>
            <a:ext cx="2650489" cy="2728198"/>
          </a:xfrm>
          <a:prstGeom prst="rect">
            <a:avLst/>
          </a:prstGeom>
        </p:spPr>
      </p:pic>
      <p:sp>
        <p:nvSpPr>
          <p:cNvPr id="3" name="TextBox 2"/>
          <p:cNvSpPr txBox="1"/>
          <p:nvPr/>
        </p:nvSpPr>
        <p:spPr>
          <a:xfrm>
            <a:off x="3974336" y="2601240"/>
            <a:ext cx="3885384" cy="2728198"/>
          </a:xfrm>
          <a:prstGeom prst="rect">
            <a:avLst/>
          </a:prstGeom>
        </p:spPr>
        <p:txBody>
          <a:bodyPr vert="horz" lIns="91440" tIns="45720" rIns="91440" bIns="45720" rtlCol="0" anchor="t">
            <a:normAutofit/>
          </a:bodyPr>
          <a:lstStyle/>
          <a:p>
            <a:pPr defTabSz="914400">
              <a:lnSpc>
                <a:spcPct val="90000"/>
              </a:lnSpc>
              <a:spcAft>
                <a:spcPts val="600"/>
              </a:spcAft>
            </a:pPr>
            <a:r>
              <a:rPr lang="en-US" sz="2400" b="1" i="1" dirty="0">
                <a:effectLst/>
              </a:rPr>
              <a:t>Author: Benito Castorina </a:t>
            </a:r>
          </a:p>
          <a:p>
            <a:pPr defTabSz="914400">
              <a:lnSpc>
                <a:spcPct val="90000"/>
              </a:lnSpc>
              <a:spcAft>
                <a:spcPts val="600"/>
              </a:spcAft>
            </a:pPr>
            <a:r>
              <a:rPr lang="en-US" sz="2400" b="1" i="1" dirty="0">
                <a:effectLst/>
              </a:rPr>
              <a:t>Coordinator of the Italian Network of The Vetiver Network International (TVNI) </a:t>
            </a:r>
          </a:p>
          <a:p>
            <a:pPr defTabSz="914400">
              <a:lnSpc>
                <a:spcPct val="90000"/>
              </a:lnSpc>
              <a:spcAft>
                <a:spcPts val="600"/>
              </a:spcAft>
            </a:pPr>
            <a:r>
              <a:rPr lang="en-US" sz="2400" b="1" i="1" dirty="0">
                <a:effectLst/>
              </a:rPr>
              <a:t>Owner of </a:t>
            </a:r>
            <a:r>
              <a:rPr lang="en-US" sz="2400" b="1" i="1" dirty="0"/>
              <a:t>firm</a:t>
            </a:r>
            <a:r>
              <a:rPr lang="en-US" sz="2400" b="1" i="1" dirty="0">
                <a:effectLst/>
              </a:rPr>
              <a:t> Latium Vetiver</a:t>
            </a:r>
            <a:endParaRPr lang="en-US" sz="24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69" y="78023"/>
            <a:ext cx="7887760" cy="1152063"/>
          </a:xfrm>
        </p:spPr>
        <p:txBody>
          <a:bodyPr>
            <a:normAutofit/>
          </a:bodyPr>
          <a:lstStyle/>
          <a:p>
            <a:r>
              <a:rPr sz="4000" b="1" dirty="0">
                <a:latin typeface="Times New Roman" panose="02020603050405020304" pitchFamily="18" charset="0"/>
                <a:cs typeface="Times New Roman" panose="02020603050405020304" pitchFamily="18" charset="0"/>
              </a:rPr>
              <a:t>Final Message</a:t>
            </a:r>
            <a:endParaRPr sz="4000" b="1" dirty="0"/>
          </a:p>
        </p:txBody>
      </p:sp>
      <p:sp>
        <p:nvSpPr>
          <p:cNvPr id="3" name="TextBox 2"/>
          <p:cNvSpPr txBox="1"/>
          <p:nvPr/>
        </p:nvSpPr>
        <p:spPr>
          <a:xfrm>
            <a:off x="941617" y="1085958"/>
            <a:ext cx="7636327" cy="5444696"/>
          </a:xfrm>
          <a:prstGeom prst="rect">
            <a:avLst/>
          </a:prstGeom>
          <a:noFill/>
        </p:spPr>
        <p:txBody>
          <a:bodyPr wrap="square">
            <a:spAutoFit/>
          </a:bodyPr>
          <a:lstStyle/>
          <a:p>
            <a:pPr>
              <a:lnSpc>
                <a:spcPct val="107000"/>
              </a:lnSpc>
              <a:spcAft>
                <a:spcPts val="1200"/>
              </a:spcAft>
            </a:pP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The Danube Reclamation Project through the SPES System </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offers a concrete, sustainable, and replicable vision to tackle the great challenges of our time. </a:t>
            </a:r>
          </a:p>
          <a:p>
            <a:pPr>
              <a:lnSpc>
                <a:spcPct val="107000"/>
              </a:lnSpc>
              <a:spcAft>
                <a:spcPts val="1200"/>
              </a:spcAft>
            </a:pP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It is not just a technical project but a </a:t>
            </a: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manifesto for a new economic and environmental paradigm</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 placing life, water, biodiversity, and human dignity at the center, in harmony with the planet.</a:t>
            </a:r>
          </a:p>
          <a:p>
            <a:pPr>
              <a:lnSpc>
                <a:spcPct val="107000"/>
              </a:lnSpc>
              <a:spcAft>
                <a:spcPts val="1200"/>
              </a:spcAft>
            </a:pPr>
            <a:r>
              <a:rPr lang="fr-FR" sz="2400" b="0" i="0" u="none" strike="noStrike" baseline="0" dirty="0">
                <a:solidFill>
                  <a:srgbClr val="000000"/>
                </a:solidFill>
                <a:latin typeface="Times New Roman" panose="02020603050405020304" pitchFamily="18" charset="0"/>
              </a:rPr>
              <a:t>Email </a:t>
            </a:r>
            <a:r>
              <a:rPr lang="fr-FR" sz="2400" b="0" i="0" u="none" strike="noStrike" baseline="0" dirty="0">
                <a:solidFill>
                  <a:srgbClr val="0070C0"/>
                </a:solidFill>
                <a:latin typeface="Times New Roman" panose="02020603050405020304" pitchFamily="18" charset="0"/>
                <a:hlinkClick r:id="rId3">
                  <a:extLst>
                    <a:ext uri="{A12FA001-AC4F-418D-AE19-62706E023703}">
                      <ahyp:hlinkClr xmlns:ahyp="http://schemas.microsoft.com/office/drawing/2018/hyperlinkcolor" val="tx"/>
                    </a:ext>
                  </a:extLst>
                </a:hlinkClick>
              </a:rPr>
              <a:t>bcastorina@gmail.com</a:t>
            </a:r>
            <a:endParaRPr lang="fr-FR" sz="2400" b="0" i="0" u="none" strike="noStrike" baseline="0" dirty="0">
              <a:solidFill>
                <a:srgbClr val="0070C0"/>
              </a:solidFill>
              <a:latin typeface="Times New Roman" panose="02020603050405020304" pitchFamily="18" charset="0"/>
            </a:endParaRPr>
          </a:p>
          <a:p>
            <a:pPr>
              <a:lnSpc>
                <a:spcPct val="107000"/>
              </a:lnSpc>
              <a:spcAft>
                <a:spcPts val="1200"/>
              </a:spcAft>
            </a:pPr>
            <a:r>
              <a:rPr lang="fr-FR" sz="2400" b="0" i="0" u="none" strike="noStrike" baseline="0" dirty="0">
                <a:solidFill>
                  <a:srgbClr val="000000"/>
                </a:solidFill>
                <a:latin typeface="Times New Roman" panose="02020603050405020304" pitchFamily="18" charset="0"/>
              </a:rPr>
              <a:t>Site: </a:t>
            </a:r>
            <a:r>
              <a:rPr lang="fr-FR" sz="2400" b="0" i="0" u="none" strike="noStrike" baseline="0" dirty="0">
                <a:solidFill>
                  <a:srgbClr val="0070C0"/>
                </a:solidFill>
                <a:latin typeface="Times New Roman" panose="02020603050405020304" pitchFamily="18" charset="0"/>
                <a:hlinkClick r:id="rId4">
                  <a:extLst>
                    <a:ext uri="{A12FA001-AC4F-418D-AE19-62706E023703}">
                      <ahyp:hlinkClr xmlns:ahyp="http://schemas.microsoft.com/office/drawing/2018/hyperlinkcolor" val="tx"/>
                    </a:ext>
                  </a:extLst>
                </a:hlinkClick>
              </a:rPr>
              <a:t>https://www.latiumvetiver.it</a:t>
            </a:r>
            <a:endParaRPr lang="fr-FR" sz="2400" b="0" i="0" u="none" strike="noStrike" baseline="0" dirty="0">
              <a:solidFill>
                <a:srgbClr val="0070C0"/>
              </a:solidFill>
              <a:latin typeface="Times New Roman" panose="02020603050405020304" pitchFamily="18" charset="0"/>
            </a:endParaRPr>
          </a:p>
          <a:p>
            <a:pPr>
              <a:lnSpc>
                <a:spcPct val="107000"/>
              </a:lnSpc>
              <a:spcAft>
                <a:spcPts val="1200"/>
              </a:spcAft>
            </a:pPr>
            <a:r>
              <a:rPr lang="fr-FR" sz="2400" b="0" i="0" u="none" strike="noStrike" baseline="0" dirty="0">
                <a:solidFill>
                  <a:srgbClr val="0000FF"/>
                </a:solidFill>
                <a:latin typeface="Times New Roman" panose="02020603050405020304" pitchFamily="18" charset="0"/>
              </a:rPr>
              <a:t> </a:t>
            </a:r>
            <a:r>
              <a:rPr lang="fr-FR" sz="2400" dirty="0" err="1">
                <a:latin typeface="Times New Roman" panose="02020603050405020304" pitchFamily="18" charset="0"/>
              </a:rPr>
              <a:t>Cellphone</a:t>
            </a:r>
            <a:r>
              <a:rPr lang="fr-FR" sz="2400" dirty="0">
                <a:latin typeface="Times New Roman" panose="02020603050405020304" pitchFamily="18" charset="0"/>
              </a:rPr>
              <a:t>: +39 3384603719</a:t>
            </a:r>
            <a:endPar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7000"/>
              </a:lnSpc>
              <a:spcAft>
                <a:spcPts val="3600"/>
              </a:spcAft>
            </a:pPr>
            <a:r>
              <a:rPr lang="en-US" sz="4000" b="1" kern="0" dirty="0">
                <a:latin typeface="Times New Roman" panose="02020603050405020304" pitchFamily="18" charset="0"/>
                <a:ea typeface="Aptos" panose="020B0004020202020204" pitchFamily="34" charset="0"/>
                <a:cs typeface="Times New Roman" panose="02020603050405020304" pitchFamily="18" charset="0"/>
              </a:rPr>
              <a:t>THANK YOU!</a:t>
            </a:r>
            <a:endParaRPr lang="it-IT" sz="4000" b="1"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02772"/>
            <a:ext cx="8229600" cy="774238"/>
          </a:xfrm>
        </p:spPr>
        <p:txBody>
          <a:bodyPr>
            <a:normAutofit/>
          </a:bodyPr>
          <a:lstStyle/>
          <a:p>
            <a:r>
              <a:rPr lang="it-IT" sz="3600" b="1" kern="100" dirty="0">
                <a:effectLst/>
                <a:latin typeface="Times New Roman" panose="02020603050405020304" pitchFamily="18" charset="0"/>
                <a:ea typeface="Aptos" panose="020B0004020202020204" pitchFamily="34" charset="0"/>
                <a:cs typeface="Times New Roman" panose="02020603050405020304" pitchFamily="18" charset="0"/>
              </a:rPr>
              <a:t>BRIEF PROFESSIONAL PROFILE</a:t>
            </a:r>
            <a:endParaRPr sz="4000" b="1" dirty="0">
              <a:latin typeface="Times New Roman" panose="02020603050405020304" pitchFamily="18" charset="0"/>
              <a:cs typeface="Times New Roman" panose="02020603050405020304" pitchFamily="18" charset="0"/>
            </a:endParaRPr>
          </a:p>
        </p:txBody>
      </p:sp>
      <p:sp>
        <p:nvSpPr>
          <p:cNvPr id="3" name="TextBox 2"/>
          <p:cNvSpPr txBox="1"/>
          <p:nvPr/>
        </p:nvSpPr>
        <p:spPr>
          <a:xfrm>
            <a:off x="533400" y="1192884"/>
            <a:ext cx="8142514" cy="4893647"/>
          </a:xfrm>
          <a:prstGeom prst="rect">
            <a:avLst/>
          </a:prstGeom>
          <a:noFill/>
        </p:spPr>
        <p:txBody>
          <a:bodyPr wrap="square">
            <a:spAutoFit/>
          </a:bodyPr>
          <a:lstStyle/>
          <a:p>
            <a:r>
              <a:rPr lang="it-IT" sz="2400" dirty="0">
                <a:effectLst/>
                <a:latin typeface="Times New Roman" panose="02020603050405020304" pitchFamily="18" charset="0"/>
                <a:ea typeface="Times New Roman" panose="02020603050405020304" pitchFamily="18" charset="0"/>
              </a:rPr>
              <a:t>Benito Castorina </a:t>
            </a:r>
            <a:r>
              <a:rPr lang="it-IT" sz="2400" dirty="0" err="1">
                <a:effectLst/>
                <a:latin typeface="Times New Roman" panose="02020603050405020304" pitchFamily="18" charset="0"/>
                <a:ea typeface="Times New Roman" panose="02020603050405020304" pitchFamily="18" charset="0"/>
              </a:rPr>
              <a:t>is</a:t>
            </a:r>
            <a:r>
              <a:rPr lang="it-IT" sz="2400" dirty="0">
                <a:effectLst/>
                <a:latin typeface="Times New Roman" panose="02020603050405020304" pitchFamily="18" charset="0"/>
                <a:ea typeface="Times New Roman" panose="02020603050405020304" pitchFamily="18" charset="0"/>
              </a:rPr>
              <a:t> an </a:t>
            </a:r>
            <a:r>
              <a:rPr lang="it-IT" sz="2400" dirty="0" err="1">
                <a:effectLst/>
                <a:latin typeface="Times New Roman" panose="02020603050405020304" pitchFamily="18" charset="0"/>
                <a:ea typeface="Times New Roman" panose="02020603050405020304" pitchFamily="18" charset="0"/>
              </a:rPr>
              <a:t>architect</a:t>
            </a:r>
            <a:r>
              <a:rPr lang="it-IT" sz="2400" dirty="0">
                <a:effectLst/>
                <a:latin typeface="Times New Roman" panose="02020603050405020304" pitchFamily="18" charset="0"/>
                <a:ea typeface="Times New Roman" panose="02020603050405020304" pitchFamily="18" charset="0"/>
              </a:rPr>
              <a:t> </a:t>
            </a:r>
            <a:r>
              <a:rPr lang="it-IT" sz="2400" dirty="0" err="1">
                <a:effectLst/>
                <a:latin typeface="Times New Roman" panose="02020603050405020304" pitchFamily="18" charset="0"/>
                <a:ea typeface="Times New Roman" panose="02020603050405020304" pitchFamily="18" charset="0"/>
              </a:rPr>
              <a:t>mainly</a:t>
            </a:r>
            <a:r>
              <a:rPr lang="it-IT" sz="2400" dirty="0">
                <a:effectLst/>
                <a:latin typeface="Times New Roman" panose="02020603050405020304" pitchFamily="18" charset="0"/>
                <a:ea typeface="Times New Roman" panose="02020603050405020304" pitchFamily="18" charset="0"/>
              </a:rPr>
              <a:t> </a:t>
            </a:r>
            <a:r>
              <a:rPr lang="it-IT" sz="2400" dirty="0" err="1">
                <a:effectLst/>
                <a:latin typeface="Times New Roman" panose="02020603050405020304" pitchFamily="18" charset="0"/>
                <a:ea typeface="Times New Roman" panose="02020603050405020304" pitchFamily="18" charset="0"/>
              </a:rPr>
              <a:t>known</a:t>
            </a:r>
            <a:r>
              <a:rPr lang="it-IT" sz="2400" dirty="0">
                <a:effectLst/>
                <a:latin typeface="Times New Roman" panose="02020603050405020304" pitchFamily="18" charset="0"/>
                <a:ea typeface="Times New Roman" panose="02020603050405020304" pitchFamily="18" charset="0"/>
              </a:rPr>
              <a:t> for </a:t>
            </a:r>
            <a:r>
              <a:rPr lang="it-IT" sz="2400" dirty="0" err="1">
                <a:effectLst/>
                <a:latin typeface="Times New Roman" panose="02020603050405020304" pitchFamily="18" charset="0"/>
                <a:ea typeface="Times New Roman" panose="02020603050405020304" pitchFamily="18" charset="0"/>
              </a:rPr>
              <a:t>his</a:t>
            </a:r>
            <a:r>
              <a:rPr lang="it-IT" sz="2400" dirty="0">
                <a:effectLst/>
                <a:latin typeface="Times New Roman" panose="02020603050405020304" pitchFamily="18" charset="0"/>
                <a:ea typeface="Times New Roman" panose="02020603050405020304" pitchFamily="18" charset="0"/>
              </a:rPr>
              <a:t> innovative work in </a:t>
            </a:r>
            <a:r>
              <a:rPr lang="it-IT" sz="2400" dirty="0" err="1">
                <a:effectLst/>
                <a:latin typeface="Times New Roman" panose="02020603050405020304" pitchFamily="18" charset="0"/>
                <a:ea typeface="Times New Roman" panose="02020603050405020304" pitchFamily="18" charset="0"/>
              </a:rPr>
              <a:t>environmental</a:t>
            </a:r>
            <a:r>
              <a:rPr lang="it-IT" sz="2400" dirty="0">
                <a:effectLst/>
                <a:latin typeface="Times New Roman" panose="02020603050405020304" pitchFamily="18" charset="0"/>
                <a:ea typeface="Times New Roman" panose="02020603050405020304" pitchFamily="18" charset="0"/>
              </a:rPr>
              <a:t> engineering and </a:t>
            </a:r>
            <a:r>
              <a:rPr lang="it-IT" sz="2400" dirty="0" err="1">
                <a:effectLst/>
                <a:latin typeface="Times New Roman" panose="02020603050405020304" pitchFamily="18" charset="0"/>
                <a:ea typeface="Times New Roman" panose="02020603050405020304" pitchFamily="18" charset="0"/>
              </a:rPr>
              <a:t>sustainable</a:t>
            </a:r>
            <a:r>
              <a:rPr lang="it-IT" sz="2400" dirty="0">
                <a:effectLst/>
                <a:latin typeface="Times New Roman" panose="02020603050405020304" pitchFamily="18" charset="0"/>
                <a:ea typeface="Times New Roman" panose="02020603050405020304" pitchFamily="18" charset="0"/>
              </a:rPr>
              <a:t> practices. He </a:t>
            </a:r>
            <a:r>
              <a:rPr lang="it-IT" sz="2400" dirty="0" err="1">
                <a:effectLst/>
                <a:latin typeface="Times New Roman" panose="02020603050405020304" pitchFamily="18" charset="0"/>
                <a:ea typeface="Times New Roman" panose="02020603050405020304" pitchFamily="18" charset="0"/>
              </a:rPr>
              <a:t>is</a:t>
            </a:r>
            <a:r>
              <a:rPr lang="it-IT" sz="2400" dirty="0">
                <a:effectLst/>
                <a:latin typeface="Times New Roman" panose="02020603050405020304" pitchFamily="18" charset="0"/>
                <a:ea typeface="Times New Roman" panose="02020603050405020304" pitchFamily="18" charset="0"/>
              </a:rPr>
              <a:t> the founder of Latium Vetiver, an </a:t>
            </a:r>
            <a:r>
              <a:rPr lang="it-IT" sz="2400" dirty="0" err="1">
                <a:effectLst/>
                <a:latin typeface="Times New Roman" panose="02020603050405020304" pitchFamily="18" charset="0"/>
                <a:ea typeface="Times New Roman" panose="02020603050405020304" pitchFamily="18" charset="0"/>
              </a:rPr>
              <a:t>Italian</a:t>
            </a:r>
            <a:r>
              <a:rPr lang="it-IT" sz="2400" dirty="0">
                <a:effectLst/>
                <a:latin typeface="Times New Roman" panose="02020603050405020304" pitchFamily="18" charset="0"/>
                <a:ea typeface="Times New Roman" panose="02020603050405020304" pitchFamily="18" charset="0"/>
              </a:rPr>
              <a:t> company </a:t>
            </a:r>
            <a:r>
              <a:rPr lang="it-IT" sz="2400" dirty="0" err="1">
                <a:effectLst/>
                <a:latin typeface="Times New Roman" panose="02020603050405020304" pitchFamily="18" charset="0"/>
                <a:ea typeface="Times New Roman" panose="02020603050405020304" pitchFamily="18" charset="0"/>
              </a:rPr>
              <a:t>specializing</a:t>
            </a:r>
            <a:r>
              <a:rPr lang="it-IT" sz="2400" dirty="0">
                <a:effectLst/>
                <a:latin typeface="Times New Roman" panose="02020603050405020304" pitchFamily="18" charset="0"/>
                <a:ea typeface="Times New Roman" panose="02020603050405020304" pitchFamily="18" charset="0"/>
              </a:rPr>
              <a:t> in the use of Vetiver </a:t>
            </a:r>
            <a:r>
              <a:rPr lang="it-IT" sz="2400" dirty="0" err="1">
                <a:effectLst/>
                <a:latin typeface="Times New Roman" panose="02020603050405020304" pitchFamily="18" charset="0"/>
                <a:ea typeface="Times New Roman" panose="02020603050405020304" pitchFamily="18" charset="0"/>
              </a:rPr>
              <a:t>grass</a:t>
            </a:r>
            <a:r>
              <a:rPr lang="it-IT" sz="2400" dirty="0">
                <a:effectLst/>
                <a:latin typeface="Times New Roman" panose="02020603050405020304" pitchFamily="18" charset="0"/>
                <a:ea typeface="Times New Roman" panose="02020603050405020304" pitchFamily="18" charset="0"/>
              </a:rPr>
              <a:t> for </a:t>
            </a:r>
            <a:r>
              <a:rPr lang="it-IT" sz="2400" dirty="0" err="1">
                <a:effectLst/>
                <a:latin typeface="Times New Roman" panose="02020603050405020304" pitchFamily="18" charset="0"/>
                <a:ea typeface="Times New Roman" panose="02020603050405020304" pitchFamily="18" charset="0"/>
              </a:rPr>
              <a:t>ecological</a:t>
            </a:r>
            <a:r>
              <a:rPr lang="it-IT" sz="2400" dirty="0">
                <a:effectLst/>
                <a:latin typeface="Times New Roman" panose="02020603050405020304" pitchFamily="18" charset="0"/>
                <a:ea typeface="Times New Roman" panose="02020603050405020304" pitchFamily="18" charset="0"/>
              </a:rPr>
              <a:t> </a:t>
            </a:r>
            <a:r>
              <a:rPr lang="it-IT" sz="2400" dirty="0" err="1">
                <a:effectLst/>
                <a:latin typeface="Times New Roman" panose="02020603050405020304" pitchFamily="18" charset="0"/>
                <a:ea typeface="Times New Roman" panose="02020603050405020304" pitchFamily="18" charset="0"/>
              </a:rPr>
              <a:t>solutions</a:t>
            </a:r>
            <a:r>
              <a:rPr lang="it-IT" sz="2400" dirty="0">
                <a:effectLst/>
                <a:latin typeface="Times New Roman" panose="02020603050405020304" pitchFamily="18" charset="0"/>
                <a:ea typeface="Times New Roman" panose="02020603050405020304" pitchFamily="18" charset="0"/>
              </a:rPr>
              <a:t>. Castorina </a:t>
            </a:r>
            <a:r>
              <a:rPr lang="it-IT" sz="2400" dirty="0" err="1">
                <a:effectLst/>
                <a:latin typeface="Times New Roman" panose="02020603050405020304" pitchFamily="18" charset="0"/>
                <a:ea typeface="Times New Roman" panose="02020603050405020304" pitchFamily="18" charset="0"/>
              </a:rPr>
              <a:t>has</a:t>
            </a:r>
            <a:r>
              <a:rPr lang="it-IT" sz="2400" dirty="0">
                <a:effectLst/>
                <a:latin typeface="Times New Roman" panose="02020603050405020304" pitchFamily="18" charset="0"/>
                <a:ea typeface="Times New Roman" panose="02020603050405020304" pitchFamily="18" charset="0"/>
              </a:rPr>
              <a:t> </a:t>
            </a:r>
            <a:r>
              <a:rPr lang="it-IT" sz="2400" dirty="0" err="1">
                <a:effectLst/>
                <a:latin typeface="Times New Roman" panose="02020603050405020304" pitchFamily="18" charset="0"/>
                <a:ea typeface="Times New Roman" panose="02020603050405020304" pitchFamily="18" charset="0"/>
              </a:rPr>
              <a:t>introduced</a:t>
            </a:r>
            <a:r>
              <a:rPr lang="it-IT" sz="2400" dirty="0">
                <a:effectLst/>
                <a:latin typeface="Times New Roman" panose="02020603050405020304" pitchFamily="18" charset="0"/>
                <a:ea typeface="Times New Roman" panose="02020603050405020304" pitchFamily="18" charset="0"/>
              </a:rPr>
              <a:t> </a:t>
            </a:r>
            <a:r>
              <a:rPr lang="it-IT" sz="2400" dirty="0" err="1">
                <a:effectLst/>
                <a:latin typeface="Times New Roman" panose="02020603050405020304" pitchFamily="18" charset="0"/>
                <a:ea typeface="Times New Roman" panose="02020603050405020304" pitchFamily="18" charset="0"/>
              </a:rPr>
              <a:t>innovations</a:t>
            </a:r>
            <a:r>
              <a:rPr lang="it-IT" sz="2400" dirty="0">
                <a:effectLst/>
                <a:latin typeface="Times New Roman" panose="02020603050405020304" pitchFamily="18" charset="0"/>
                <a:ea typeface="Times New Roman" panose="02020603050405020304" pitchFamily="18" charset="0"/>
              </a:rPr>
              <a:t> of the Vetiver System in </a:t>
            </a:r>
            <a:r>
              <a:rPr lang="it-IT" sz="2400" dirty="0" err="1">
                <a:effectLst/>
                <a:latin typeface="Times New Roman" panose="02020603050405020304" pitchFamily="18" charset="0"/>
                <a:ea typeface="Times New Roman" panose="02020603050405020304" pitchFamily="18" charset="0"/>
              </a:rPr>
              <a:t>Italy</a:t>
            </a:r>
            <a:r>
              <a:rPr lang="it-IT" sz="2400" dirty="0">
                <a:effectLst/>
                <a:latin typeface="Times New Roman" panose="02020603050405020304" pitchFamily="18" charset="0"/>
                <a:ea typeface="Times New Roman" panose="02020603050405020304" pitchFamily="18" charset="0"/>
              </a:rPr>
              <a:t> and </a:t>
            </a:r>
            <a:r>
              <a:rPr lang="it-IT" sz="2400" dirty="0" err="1">
                <a:effectLst/>
                <a:latin typeface="Times New Roman" panose="02020603050405020304" pitchFamily="18" charset="0"/>
                <a:ea typeface="Times New Roman" panose="02020603050405020304" pitchFamily="18" charset="0"/>
              </a:rPr>
              <a:t>abroad</a:t>
            </a:r>
            <a:r>
              <a:rPr lang="it-IT" sz="2400" dirty="0">
                <a:effectLst/>
                <a:latin typeface="Times New Roman" panose="02020603050405020304" pitchFamily="18" charset="0"/>
                <a:ea typeface="Times New Roman" panose="02020603050405020304" pitchFamily="18" charset="0"/>
              </a:rPr>
              <a:t>, </a:t>
            </a:r>
            <a:r>
              <a:rPr lang="it-IT" sz="2400" dirty="0" err="1">
                <a:effectLst/>
                <a:latin typeface="Times New Roman" panose="02020603050405020304" pitchFamily="18" charset="0"/>
                <a:ea typeface="Times New Roman" panose="02020603050405020304" pitchFamily="18" charset="0"/>
              </a:rPr>
              <a:t>inspired</a:t>
            </a:r>
            <a:r>
              <a:rPr lang="it-IT" sz="2400" dirty="0">
                <a:effectLst/>
                <a:latin typeface="Times New Roman" panose="02020603050405020304" pitchFamily="18" charset="0"/>
                <a:ea typeface="Times New Roman" panose="02020603050405020304" pitchFamily="18" charset="0"/>
              </a:rPr>
              <a:t> by global </a:t>
            </a:r>
            <a:r>
              <a:rPr lang="it-IT" sz="2400" dirty="0" err="1">
                <a:effectLst/>
                <a:latin typeface="Times New Roman" panose="02020603050405020304" pitchFamily="18" charset="0"/>
                <a:ea typeface="Times New Roman" panose="02020603050405020304" pitchFamily="18" charset="0"/>
              </a:rPr>
              <a:t>experiences</a:t>
            </a:r>
            <a:r>
              <a:rPr lang="it-IT" sz="2400" dirty="0">
                <a:effectLst/>
                <a:latin typeface="Times New Roman" panose="02020603050405020304" pitchFamily="18" charset="0"/>
                <a:ea typeface="Times New Roman" panose="02020603050405020304" pitchFamily="18" charset="0"/>
              </a:rPr>
              <a:t> with "The Vetiver Network International (TVNI)." In 2023, he </a:t>
            </a:r>
            <a:r>
              <a:rPr lang="it-IT" sz="2400" dirty="0" err="1">
                <a:effectLst/>
                <a:latin typeface="Times New Roman" panose="02020603050405020304" pitchFamily="18" charset="0"/>
                <a:ea typeface="Times New Roman" panose="02020603050405020304" pitchFamily="18" charset="0"/>
              </a:rPr>
              <a:t>became</a:t>
            </a:r>
            <a:r>
              <a:rPr lang="it-IT" sz="2400" dirty="0">
                <a:effectLst/>
                <a:latin typeface="Times New Roman" panose="02020603050405020304" pitchFamily="18" charset="0"/>
                <a:ea typeface="Times New Roman" panose="02020603050405020304" pitchFamily="18" charset="0"/>
              </a:rPr>
              <a:t> the </a:t>
            </a:r>
            <a:r>
              <a:rPr lang="it-IT" sz="2400" dirty="0" err="1">
                <a:effectLst/>
                <a:latin typeface="Times New Roman" panose="02020603050405020304" pitchFamily="18" charset="0"/>
                <a:ea typeface="Times New Roman" panose="02020603050405020304" pitchFamily="18" charset="0"/>
              </a:rPr>
              <a:t>Italian</a:t>
            </a:r>
            <a:r>
              <a:rPr lang="it-IT" sz="2400" dirty="0">
                <a:effectLst/>
                <a:latin typeface="Times New Roman" panose="02020603050405020304" pitchFamily="18" charset="0"/>
                <a:ea typeface="Times New Roman" panose="02020603050405020304" pitchFamily="18" charset="0"/>
              </a:rPr>
              <a:t> Coordinator of TVNI. His work </a:t>
            </a:r>
            <a:r>
              <a:rPr lang="it-IT" sz="2400" dirty="0" err="1">
                <a:effectLst/>
                <a:latin typeface="Times New Roman" panose="02020603050405020304" pitchFamily="18" charset="0"/>
                <a:ea typeface="Times New Roman" panose="02020603050405020304" pitchFamily="18" charset="0"/>
              </a:rPr>
              <a:t>focuses</a:t>
            </a:r>
            <a:r>
              <a:rPr lang="it-IT" sz="2400" dirty="0">
                <a:effectLst/>
                <a:latin typeface="Times New Roman" panose="02020603050405020304" pitchFamily="18" charset="0"/>
                <a:ea typeface="Times New Roman" panose="02020603050405020304" pitchFamily="18" charset="0"/>
              </a:rPr>
              <a:t> on "</a:t>
            </a:r>
            <a:r>
              <a:rPr lang="it-IT" sz="2400" dirty="0" err="1">
                <a:effectLst/>
                <a:latin typeface="Times New Roman" panose="02020603050405020304" pitchFamily="18" charset="0"/>
                <a:ea typeface="Times New Roman" panose="02020603050405020304" pitchFamily="18" charset="0"/>
              </a:rPr>
              <a:t>Integrated</a:t>
            </a:r>
            <a:r>
              <a:rPr lang="it-IT" sz="2400" dirty="0">
                <a:effectLst/>
                <a:latin typeface="Times New Roman" panose="02020603050405020304" pitchFamily="18" charset="0"/>
                <a:ea typeface="Times New Roman" panose="02020603050405020304" pitchFamily="18" charset="0"/>
              </a:rPr>
              <a:t> </a:t>
            </a:r>
            <a:r>
              <a:rPr lang="it-IT" sz="2400" dirty="0" err="1">
                <a:effectLst/>
                <a:latin typeface="Times New Roman" panose="02020603050405020304" pitchFamily="18" charset="0"/>
                <a:ea typeface="Times New Roman" panose="02020603050405020304" pitchFamily="18" charset="0"/>
              </a:rPr>
              <a:t>Environmental</a:t>
            </a:r>
            <a:r>
              <a:rPr lang="it-IT" sz="2400" dirty="0">
                <a:effectLst/>
                <a:latin typeface="Times New Roman" panose="02020603050405020304" pitchFamily="18" charset="0"/>
                <a:ea typeface="Times New Roman" panose="02020603050405020304" pitchFamily="18" charset="0"/>
              </a:rPr>
              <a:t> Architecture," </a:t>
            </a:r>
            <a:r>
              <a:rPr lang="it-IT" sz="2400" dirty="0" err="1">
                <a:effectLst/>
                <a:latin typeface="Times New Roman" panose="02020603050405020304" pitchFamily="18" charset="0"/>
                <a:ea typeface="Times New Roman" panose="02020603050405020304" pitchFamily="18" charset="0"/>
              </a:rPr>
              <a:t>combining</a:t>
            </a:r>
            <a:r>
              <a:rPr lang="it-IT" sz="2400" dirty="0">
                <a:effectLst/>
                <a:latin typeface="Times New Roman" panose="02020603050405020304" pitchFamily="18" charset="0"/>
                <a:ea typeface="Times New Roman" panose="02020603050405020304" pitchFamily="18" charset="0"/>
              </a:rPr>
              <a:t> Vetiver </a:t>
            </a:r>
            <a:r>
              <a:rPr lang="it-IT" sz="2400" dirty="0" err="1">
                <a:effectLst/>
                <a:latin typeface="Times New Roman" panose="02020603050405020304" pitchFamily="18" charset="0"/>
                <a:ea typeface="Times New Roman" panose="02020603050405020304" pitchFamily="18" charset="0"/>
              </a:rPr>
              <a:t>technology</a:t>
            </a:r>
            <a:r>
              <a:rPr lang="it-IT" sz="2400" dirty="0">
                <a:effectLst/>
                <a:latin typeface="Times New Roman" panose="02020603050405020304" pitchFamily="18" charset="0"/>
                <a:ea typeface="Times New Roman" panose="02020603050405020304" pitchFamily="18" charset="0"/>
              </a:rPr>
              <a:t> with </a:t>
            </a:r>
            <a:r>
              <a:rPr lang="it-IT" sz="2400" dirty="0" err="1">
                <a:effectLst/>
                <a:latin typeface="Times New Roman" panose="02020603050405020304" pitchFamily="18" charset="0"/>
                <a:ea typeface="Times New Roman" panose="02020603050405020304" pitchFamily="18" charset="0"/>
              </a:rPr>
              <a:t>traditional</a:t>
            </a:r>
            <a:r>
              <a:rPr lang="it-IT" sz="2400" dirty="0">
                <a:effectLst/>
                <a:latin typeface="Times New Roman" panose="02020603050405020304" pitchFamily="18" charset="0"/>
                <a:ea typeface="Times New Roman" panose="02020603050405020304" pitchFamily="18" charset="0"/>
              </a:rPr>
              <a:t> and </a:t>
            </a:r>
            <a:r>
              <a:rPr lang="it-IT" sz="2400" dirty="0" err="1">
                <a:effectLst/>
                <a:latin typeface="Times New Roman" panose="02020603050405020304" pitchFamily="18" charset="0"/>
                <a:ea typeface="Times New Roman" panose="02020603050405020304" pitchFamily="18" charset="0"/>
              </a:rPr>
              <a:t>modern</a:t>
            </a:r>
            <a:r>
              <a:rPr lang="it-IT" sz="2400" dirty="0">
                <a:effectLst/>
                <a:latin typeface="Times New Roman" panose="02020603050405020304" pitchFamily="18" charset="0"/>
                <a:ea typeface="Times New Roman" panose="02020603050405020304" pitchFamily="18" charset="0"/>
              </a:rPr>
              <a:t> engineering </a:t>
            </a:r>
            <a:r>
              <a:rPr lang="it-IT" sz="2400" dirty="0" err="1">
                <a:effectLst/>
                <a:latin typeface="Times New Roman" panose="02020603050405020304" pitchFamily="18" charset="0"/>
                <a:ea typeface="Times New Roman" panose="02020603050405020304" pitchFamily="18" charset="0"/>
              </a:rPr>
              <a:t>methods</a:t>
            </a:r>
            <a:r>
              <a:rPr lang="it-IT" sz="2400" dirty="0">
                <a:effectLst/>
                <a:latin typeface="Times New Roman" panose="02020603050405020304" pitchFamily="18" charset="0"/>
                <a:ea typeface="Times New Roman" panose="02020603050405020304" pitchFamily="18" charset="0"/>
              </a:rPr>
              <a:t> to </a:t>
            </a:r>
            <a:r>
              <a:rPr lang="it-IT" sz="2400" dirty="0" err="1">
                <a:effectLst/>
                <a:latin typeface="Times New Roman" panose="02020603050405020304" pitchFamily="18" charset="0"/>
                <a:ea typeface="Times New Roman" panose="02020603050405020304" pitchFamily="18" charset="0"/>
              </a:rPr>
              <a:t>achieve</a:t>
            </a:r>
            <a:r>
              <a:rPr lang="it-IT" sz="2400" dirty="0">
                <a:effectLst/>
                <a:latin typeface="Times New Roman" panose="02020603050405020304" pitchFamily="18" charset="0"/>
                <a:ea typeface="Times New Roman" panose="02020603050405020304" pitchFamily="18" charset="0"/>
              </a:rPr>
              <a:t> the best </a:t>
            </a:r>
            <a:r>
              <a:rPr lang="it-IT" sz="2400" dirty="0" err="1">
                <a:effectLst/>
                <a:latin typeface="Times New Roman" panose="02020603050405020304" pitchFamily="18" charset="0"/>
                <a:ea typeface="Times New Roman" panose="02020603050405020304" pitchFamily="18" charset="0"/>
              </a:rPr>
              <a:t>results</a:t>
            </a:r>
            <a:r>
              <a:rPr lang="it-IT" sz="2400" dirty="0">
                <a:effectLst/>
                <a:latin typeface="Times New Roman" panose="02020603050405020304" pitchFamily="18" charset="0"/>
                <a:ea typeface="Times New Roman" panose="02020603050405020304" pitchFamily="18" charset="0"/>
              </a:rPr>
              <a:t> </a:t>
            </a:r>
            <a:r>
              <a:rPr lang="it-IT" sz="2400" dirty="0" err="1">
                <a:effectLst/>
                <a:latin typeface="Times New Roman" panose="02020603050405020304" pitchFamily="18" charset="0"/>
                <a:ea typeface="Times New Roman" panose="02020603050405020304" pitchFamily="18" charset="0"/>
              </a:rPr>
              <a:t>at</a:t>
            </a:r>
            <a:r>
              <a:rPr lang="it-IT" sz="2400" dirty="0">
                <a:effectLst/>
                <a:latin typeface="Times New Roman" panose="02020603050405020304" pitchFamily="18" charset="0"/>
                <a:ea typeface="Times New Roman" panose="02020603050405020304" pitchFamily="18" charset="0"/>
              </a:rPr>
              <a:t> the </a:t>
            </a:r>
            <a:r>
              <a:rPr lang="it-IT" sz="2400" dirty="0" err="1">
                <a:effectLst/>
                <a:latin typeface="Times New Roman" panose="02020603050405020304" pitchFamily="18" charset="0"/>
                <a:ea typeface="Times New Roman" panose="02020603050405020304" pitchFamily="18" charset="0"/>
              </a:rPr>
              <a:t>lowest</a:t>
            </a:r>
            <a:r>
              <a:rPr lang="it-IT" sz="2400" dirty="0">
                <a:effectLst/>
                <a:latin typeface="Times New Roman" panose="02020603050405020304" pitchFamily="18" charset="0"/>
                <a:ea typeface="Times New Roman" panose="02020603050405020304" pitchFamily="18" charset="0"/>
              </a:rPr>
              <a:t> costs. Along with </a:t>
            </a:r>
            <a:r>
              <a:rPr lang="it-IT" sz="2400" dirty="0" err="1">
                <a:effectLst/>
                <a:latin typeface="Times New Roman" panose="02020603050405020304" pitchFamily="18" charset="0"/>
                <a:ea typeface="Times New Roman" panose="02020603050405020304" pitchFamily="18" charset="0"/>
              </a:rPr>
              <a:t>his</a:t>
            </a:r>
            <a:r>
              <a:rPr lang="it-IT" sz="2400" dirty="0">
                <a:effectLst/>
                <a:latin typeface="Times New Roman" panose="02020603050405020304" pitchFamily="18" charset="0"/>
                <a:ea typeface="Times New Roman" panose="02020603050405020304" pitchFamily="18" charset="0"/>
              </a:rPr>
              <a:t> </a:t>
            </a:r>
            <a:r>
              <a:rPr lang="it-IT" sz="2400" dirty="0" err="1">
                <a:effectLst/>
                <a:latin typeface="Times New Roman" panose="02020603050405020304" pitchFamily="18" charset="0"/>
                <a:ea typeface="Times New Roman" panose="02020603050405020304" pitchFamily="18" charset="0"/>
              </a:rPr>
              <a:t>entrepreneurial</a:t>
            </a:r>
            <a:r>
              <a:rPr lang="it-IT" sz="2400" dirty="0">
                <a:effectLst/>
                <a:latin typeface="Times New Roman" panose="02020603050405020304" pitchFamily="18" charset="0"/>
                <a:ea typeface="Times New Roman" panose="02020603050405020304" pitchFamily="18" charset="0"/>
              </a:rPr>
              <a:t> activities, he </a:t>
            </a:r>
            <a:r>
              <a:rPr lang="it-IT" sz="2400" dirty="0" err="1">
                <a:effectLst/>
                <a:latin typeface="Times New Roman" panose="02020603050405020304" pitchFamily="18" charset="0"/>
                <a:ea typeface="Times New Roman" panose="02020603050405020304" pitchFamily="18" charset="0"/>
              </a:rPr>
              <a:t>has</a:t>
            </a:r>
            <a:r>
              <a:rPr lang="it-IT" sz="2400" dirty="0">
                <a:effectLst/>
                <a:latin typeface="Times New Roman" panose="02020603050405020304" pitchFamily="18" charset="0"/>
                <a:ea typeface="Times New Roman" panose="02020603050405020304" pitchFamily="18" charset="0"/>
              </a:rPr>
              <a:t> </a:t>
            </a:r>
            <a:r>
              <a:rPr lang="it-IT" sz="2400" dirty="0" err="1">
                <a:effectLst/>
                <a:latin typeface="Times New Roman" panose="02020603050405020304" pitchFamily="18" charset="0"/>
                <a:ea typeface="Times New Roman" panose="02020603050405020304" pitchFamily="18" charset="0"/>
              </a:rPr>
              <a:t>collaborated</a:t>
            </a:r>
            <a:r>
              <a:rPr lang="it-IT" sz="2400" dirty="0">
                <a:effectLst/>
                <a:latin typeface="Times New Roman" panose="02020603050405020304" pitchFamily="18" charset="0"/>
                <a:ea typeface="Times New Roman" panose="02020603050405020304" pitchFamily="18" charset="0"/>
              </a:rPr>
              <a:t> </a:t>
            </a:r>
            <a:r>
              <a:rPr lang="it-IT" sz="2400" dirty="0" err="1">
                <a:effectLst/>
                <a:latin typeface="Times New Roman" panose="02020603050405020304" pitchFamily="18" charset="0"/>
                <a:ea typeface="Times New Roman" panose="02020603050405020304" pitchFamily="18" charset="0"/>
              </a:rPr>
              <a:t>extensively</a:t>
            </a:r>
            <a:r>
              <a:rPr lang="it-IT" sz="2400" dirty="0">
                <a:effectLst/>
                <a:latin typeface="Times New Roman" panose="02020603050405020304" pitchFamily="18" charset="0"/>
                <a:ea typeface="Times New Roman" panose="02020603050405020304" pitchFamily="18" charset="0"/>
              </a:rPr>
              <a:t> with </a:t>
            </a:r>
            <a:r>
              <a:rPr lang="it-IT" sz="2400" dirty="0" err="1">
                <a:effectLst/>
                <a:latin typeface="Times New Roman" panose="02020603050405020304" pitchFamily="18" charset="0"/>
                <a:ea typeface="Times New Roman" panose="02020603050405020304" pitchFamily="18" charset="0"/>
              </a:rPr>
              <a:t>universities</a:t>
            </a:r>
            <a:r>
              <a:rPr lang="it-IT" sz="2400" dirty="0">
                <a:effectLst/>
                <a:latin typeface="Times New Roman" panose="02020603050405020304" pitchFamily="18" charset="0"/>
                <a:ea typeface="Times New Roman" panose="02020603050405020304" pitchFamily="18" charset="0"/>
              </a:rPr>
              <a:t> and </a:t>
            </a:r>
            <a:r>
              <a:rPr lang="it-IT" sz="2400" dirty="0" err="1">
                <a:effectLst/>
                <a:latin typeface="Times New Roman" panose="02020603050405020304" pitchFamily="18" charset="0"/>
                <a:ea typeface="Times New Roman" panose="02020603050405020304" pitchFamily="18" charset="0"/>
              </a:rPr>
              <a:t>research</a:t>
            </a:r>
            <a:r>
              <a:rPr lang="it-IT" sz="2400" dirty="0">
                <a:effectLst/>
                <a:latin typeface="Times New Roman" panose="02020603050405020304" pitchFamily="18" charset="0"/>
                <a:ea typeface="Times New Roman" panose="02020603050405020304" pitchFamily="18" charset="0"/>
              </a:rPr>
              <a:t> centers.</a:t>
            </a:r>
            <a:endParaRPr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BC2933-CDC6-032C-5D23-D11C778ABD7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A86730B-4ACE-F097-0F61-B0FF50BC621F}"/>
              </a:ext>
            </a:extLst>
          </p:cNvPr>
          <p:cNvSpPr>
            <a:spLocks noGrp="1"/>
          </p:cNvSpPr>
          <p:nvPr>
            <p:ph type="title"/>
          </p:nvPr>
        </p:nvSpPr>
        <p:spPr>
          <a:xfrm>
            <a:off x="489857" y="174171"/>
            <a:ext cx="8229600" cy="870857"/>
          </a:xfrm>
        </p:spPr>
        <p:txBody>
          <a:bodyPr>
            <a:normAutofit/>
          </a:bodyPr>
          <a:lstStyle/>
          <a:p>
            <a:r>
              <a:rPr lang="it-IT" sz="3600" b="1" kern="100" dirty="0">
                <a:effectLst/>
                <a:latin typeface="Times New Roman" panose="02020603050405020304" pitchFamily="18" charset="0"/>
                <a:ea typeface="Aptos" panose="020B0004020202020204" pitchFamily="34" charset="0"/>
                <a:cs typeface="Times New Roman" panose="02020603050405020304" pitchFamily="18" charset="0"/>
              </a:rPr>
              <a:t>BRIEF PROFESSIONAL PROFILE</a:t>
            </a:r>
            <a:endParaRPr sz="4000" b="1"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4717ADD5-805B-E3BA-556B-1392639CEB9D}"/>
              </a:ext>
            </a:extLst>
          </p:cNvPr>
          <p:cNvSpPr txBox="1"/>
          <p:nvPr/>
        </p:nvSpPr>
        <p:spPr>
          <a:xfrm>
            <a:off x="315685" y="1161678"/>
            <a:ext cx="8577943" cy="5305555"/>
          </a:xfrm>
          <a:prstGeom prst="rect">
            <a:avLst/>
          </a:prstGeom>
          <a:noFill/>
        </p:spPr>
        <p:txBody>
          <a:bodyPr wrap="square">
            <a:spAutoFit/>
          </a:bodyPr>
          <a:lstStyle/>
          <a:p>
            <a:pPr>
              <a:lnSpc>
                <a:spcPct val="107000"/>
              </a:lnSpc>
              <a:spcAft>
                <a:spcPts val="800"/>
              </a:spcAft>
              <a:buNone/>
            </a:pPr>
            <a:r>
              <a:rPr lang="it-IT" sz="2400" b="1" kern="100" dirty="0" err="1">
                <a:effectLst/>
                <a:latin typeface="Times New Roman" panose="02020603050405020304" pitchFamily="18" charset="0"/>
                <a:ea typeface="Aptos" panose="020B0004020202020204" pitchFamily="34" charset="0"/>
                <a:cs typeface="Times New Roman" panose="02020603050405020304" pitchFamily="18" charset="0"/>
              </a:rPr>
              <a:t>Italian</a:t>
            </a:r>
            <a:r>
              <a:rPr lang="it-IT" sz="2400" b="1" kern="100" dirty="0">
                <a:effectLst/>
                <a:latin typeface="Times New Roman" panose="02020603050405020304" pitchFamily="18" charset="0"/>
                <a:ea typeface="Aptos" panose="020B0004020202020204" pitchFamily="34" charset="0"/>
                <a:cs typeface="Times New Roman" panose="02020603050405020304" pitchFamily="18" charset="0"/>
              </a:rPr>
              <a:t> Vetiver Network</a:t>
            </a:r>
            <a:r>
              <a:rPr lang="it-IT" sz="2400" b="1" kern="100" dirty="0">
                <a:latin typeface="Times New Roman" panose="02020603050405020304" pitchFamily="18" charset="0"/>
                <a:ea typeface="Aptos" panose="020B0004020202020204" pitchFamily="34" charset="0"/>
                <a:cs typeface="Times New Roman" panose="02020603050405020304" pitchFamily="18" charset="0"/>
              </a:rPr>
              <a:t> </a:t>
            </a:r>
            <a:r>
              <a:rPr lang="it-IT" sz="2400" kern="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it-IT" sz="2400" u="sng" kern="100" dirty="0">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https://www.vetiver.org/vetiver-newsletter-november-2023/?</a:t>
            </a:r>
            <a:r>
              <a:rPr lang="it-IT" sz="2400" u="sng" kern="100" dirty="0" err="1">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utm_source</a:t>
            </a:r>
            <a:r>
              <a:rPr lang="it-IT" sz="2400" u="sng" kern="100" dirty="0">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=chatgpt.com</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a:t>
            </a:r>
          </a:p>
          <a:p>
            <a:pPr>
              <a:lnSpc>
                <a:spcPct val="107000"/>
              </a:lnSpc>
              <a:spcAft>
                <a:spcPts val="800"/>
              </a:spcAft>
            </a:pP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In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July</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of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this</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year</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[2003] Benito Castorina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became</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the Coordinator of the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Italian</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Vetiver Network. Benito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is</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longtime</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proponent</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of Vetiver Grass Technologies and in 2015 he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was</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awarded</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 Certificate of Technical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Excellence</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by TVNI for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his</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work in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Bio</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-Engineering, Plant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Propagation</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and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Phytoremediation</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He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is</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also</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engaged</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in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looking</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at</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innovative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uses</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of Vetiver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biomass</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for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renewable</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energy,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specifically</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to produce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hydrogen</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gas. A </a:t>
            </a:r>
            <a:r>
              <a:rPr lang="it-IT" sz="2400" u="sng" kern="100" dirty="0">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YouTube video</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on the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subject</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is</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available</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You</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can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find</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out more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about</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Benito’s</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work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through</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the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two</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papers he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presented</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at</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the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recent</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ICV-7 in Thailand, and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those</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may</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be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found</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in the </a:t>
            </a:r>
            <a:r>
              <a:rPr lang="it-IT" sz="2400" u="sng" kern="100" dirty="0" err="1">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Proceeding</a:t>
            </a:r>
            <a:r>
              <a:rPr lang="it-IT" sz="2400" u="sng" kern="100" dirty="0" err="1">
                <a:solidFill>
                  <a:srgbClr val="0000FF"/>
                </a:solidFill>
                <a:effectLst/>
                <a:latin typeface="Times New Roman" panose="02020603050405020304" pitchFamily="18" charset="0"/>
                <a:ea typeface="Aptos" panose="020B000402020202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s</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from the Conference. </a:t>
            </a:r>
          </a:p>
        </p:txBody>
      </p:sp>
    </p:spTree>
    <p:extLst>
      <p:ext uri="{BB962C8B-B14F-4D97-AF65-F5344CB8AC3E}">
        <p14:creationId xmlns:p14="http://schemas.microsoft.com/office/powerpoint/2010/main" val="35759028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372" y="-1"/>
            <a:ext cx="8692242" cy="1467293"/>
          </a:xfrm>
        </p:spPr>
        <p:txBody>
          <a:bodyPr>
            <a:normAutofit/>
          </a:bodyPr>
          <a:lstStyle/>
          <a:p>
            <a:pPr>
              <a:spcBef>
                <a:spcPts val="0"/>
              </a:spcBef>
            </a:pPr>
            <a:r>
              <a:rPr lang="en-US" sz="2700" b="1" i="0" u="none" strike="noStrike" baseline="0" dirty="0">
                <a:solidFill>
                  <a:srgbClr val="000000"/>
                </a:solidFill>
                <a:latin typeface="Times New Roman" panose="02020603050405020304" pitchFamily="18" charset="0"/>
              </a:rPr>
              <a:t>Efficiency of Vetiver for the Phytoremediation of Contaminated Land </a:t>
            </a:r>
            <a:br>
              <a:rPr lang="en-US" sz="2700" b="0" i="0" u="none" strike="noStrike" baseline="0" dirty="0">
                <a:solidFill>
                  <a:srgbClr val="000000"/>
                </a:solidFill>
                <a:latin typeface="Times New Roman" panose="02020603050405020304" pitchFamily="18" charset="0"/>
              </a:rPr>
            </a:br>
            <a:r>
              <a:rPr lang="it-IT" sz="2700" b="1" i="0" u="none" strike="noStrike" baseline="0" dirty="0">
                <a:solidFill>
                  <a:srgbClr val="000000"/>
                </a:solidFill>
                <a:latin typeface="Times New Roman" panose="02020603050405020304" pitchFamily="18" charset="0"/>
              </a:rPr>
              <a:t>in the “Valle Del Sacco” (Rome, </a:t>
            </a:r>
            <a:r>
              <a:rPr lang="it-IT" sz="2700" b="1" i="0" u="none" strike="noStrike" baseline="0" dirty="0" err="1">
                <a:solidFill>
                  <a:srgbClr val="000000"/>
                </a:solidFill>
                <a:latin typeface="Times New Roman" panose="02020603050405020304" pitchFamily="18" charset="0"/>
              </a:rPr>
              <a:t>Italy</a:t>
            </a:r>
            <a:r>
              <a:rPr lang="it-IT" sz="2700" b="1" i="0" u="none" strike="noStrike" baseline="0" dirty="0">
                <a:solidFill>
                  <a:srgbClr val="000000"/>
                </a:solidFill>
                <a:latin typeface="Times New Roman" panose="02020603050405020304" pitchFamily="18" charset="0"/>
              </a:rPr>
              <a:t>) </a:t>
            </a:r>
            <a:endParaRPr sz="2400" b="1" dirty="0">
              <a:latin typeface="Times New Roman" panose="02020603050405020304" pitchFamily="18" charset="0"/>
              <a:cs typeface="Times New Roman" panose="02020603050405020304" pitchFamily="18" charset="0"/>
            </a:endParaRPr>
          </a:p>
        </p:txBody>
      </p:sp>
      <p:sp>
        <p:nvSpPr>
          <p:cNvPr id="3" name="TextBox 2"/>
          <p:cNvSpPr txBox="1"/>
          <p:nvPr/>
        </p:nvSpPr>
        <p:spPr>
          <a:xfrm>
            <a:off x="201386" y="1467293"/>
            <a:ext cx="8741227" cy="5124480"/>
          </a:xfrm>
          <a:prstGeom prst="rect">
            <a:avLst/>
          </a:prstGeom>
          <a:noFill/>
        </p:spPr>
        <p:txBody>
          <a:bodyPr wrap="square">
            <a:spAutoFit/>
          </a:bodyPr>
          <a:lstStyle/>
          <a:p>
            <a:pPr>
              <a:spcBef>
                <a:spcPts val="600"/>
              </a:spcBef>
              <a:spcAft>
                <a:spcPts val="1200"/>
              </a:spcAft>
            </a:pP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The Project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presented</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in 2021 by Latium Vetiver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involves</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raising</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the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embankments</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in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three</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distinct</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phases</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each</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six</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months</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apart</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With the premise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that</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in the Latium Vetiver nursery, for the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consolidation</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of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slopes</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a Rapid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Rooting</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System (RRS)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is</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produced</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composed</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of ready-to-use Vetiver hedges and a Vetiver filter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barrier</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simulator (Vetiver Hedge Simulator).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This</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system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performs</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the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function</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of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retaining</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the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soil</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right</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from the moment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it</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is</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put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into</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place, and in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this</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specific</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case, of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raising</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the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embankments</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in the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shortest</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time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possible</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The Project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is</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based</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on the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results</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of the studies, projects and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interventions</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carried</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out over the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years</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by Latium Vetiver in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collaboration</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with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firms</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universities</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and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research</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centres,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as</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well</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as</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on the information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provided</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by the international Vetiver network.</a:t>
            </a:r>
            <a:endParaRPr lang="en-US" sz="2400" kern="0" dirty="0">
              <a:solidFill>
                <a:srgbClr val="000000"/>
              </a:solidFill>
              <a:latin typeface="Times New Roman" panose="02020603050405020304" pitchFamily="18" charset="0"/>
              <a:ea typeface="Times New Roman" panose="02020603050405020304" pitchFamily="18" charset="0"/>
            </a:endParaRPr>
          </a:p>
          <a:p>
            <a:pPr>
              <a:spcBef>
                <a:spcPts val="600"/>
              </a:spcBef>
              <a:spcAft>
                <a:spcPts val="1200"/>
              </a:spcAft>
            </a:pPr>
            <a:r>
              <a:rPr lang="en-US" sz="2400" kern="0" dirty="0">
                <a:solidFill>
                  <a:srgbClr val="0070C0"/>
                </a:solidFill>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https://www.youtube.com/watch?v=gJq4itSbORk</a:t>
            </a:r>
            <a:endParaRPr lang="en-US" sz="2400" kern="0" dirty="0">
              <a:solidFill>
                <a:srgbClr val="0070C0"/>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F56572-6213-0BF7-744A-AB91961936F2}"/>
            </a:ext>
          </a:extLst>
        </p:cNvPr>
        <p:cNvGrpSpPr/>
        <p:nvPr/>
      </p:nvGrpSpPr>
      <p:grpSpPr>
        <a:xfrm>
          <a:off x="0" y="0"/>
          <a:ext cx="0" cy="0"/>
          <a:chOff x="0" y="0"/>
          <a:chExt cx="0" cy="0"/>
        </a:xfrm>
      </p:grpSpPr>
      <p:pic>
        <p:nvPicPr>
          <p:cNvPr id="5" name="Immagine 4">
            <a:extLst>
              <a:ext uri="{FF2B5EF4-FFF2-40B4-BE49-F238E27FC236}">
                <a16:creationId xmlns:a16="http://schemas.microsoft.com/office/drawing/2014/main" id="{C6A199EA-A91E-9A0E-56FE-34A9A7BBD18C}"/>
              </a:ext>
            </a:extLst>
          </p:cNvPr>
          <p:cNvPicPr>
            <a:picLocks noChangeAspect="1"/>
          </p:cNvPicPr>
          <p:nvPr/>
        </p:nvPicPr>
        <p:blipFill>
          <a:blip r:embed="rId3"/>
          <a:stretch>
            <a:fillRect/>
          </a:stretch>
        </p:blipFill>
        <p:spPr>
          <a:xfrm>
            <a:off x="315686" y="1066799"/>
            <a:ext cx="4256314" cy="5312230"/>
          </a:xfrm>
          <a:prstGeom prst="rect">
            <a:avLst/>
          </a:prstGeom>
        </p:spPr>
      </p:pic>
      <p:sp>
        <p:nvSpPr>
          <p:cNvPr id="11" name="CasellaDiTesto 10">
            <a:extLst>
              <a:ext uri="{FF2B5EF4-FFF2-40B4-BE49-F238E27FC236}">
                <a16:creationId xmlns:a16="http://schemas.microsoft.com/office/drawing/2014/main" id="{C7DD5901-CCBF-E922-602E-284B03F35605}"/>
              </a:ext>
            </a:extLst>
          </p:cNvPr>
          <p:cNvSpPr txBox="1"/>
          <p:nvPr/>
        </p:nvSpPr>
        <p:spPr>
          <a:xfrm>
            <a:off x="1719943" y="265054"/>
            <a:ext cx="4572000" cy="646331"/>
          </a:xfrm>
          <a:prstGeom prst="rect">
            <a:avLst/>
          </a:prstGeom>
          <a:noFill/>
        </p:spPr>
        <p:txBody>
          <a:bodyPr wrap="square">
            <a:spAutoFit/>
          </a:bodyPr>
          <a:lstStyle/>
          <a:p>
            <a:pPr algn="ctr"/>
            <a:r>
              <a:rPr lang="it-IT" sz="3600" b="1" dirty="0">
                <a:latin typeface="Times New Roman" panose="02020603050405020304" pitchFamily="18" charset="0"/>
                <a:cs typeface="Times New Roman" panose="02020603050405020304" pitchFamily="18" charset="0"/>
              </a:rPr>
              <a:t>Links</a:t>
            </a:r>
            <a:endParaRPr lang="it-IT" sz="3600" dirty="0"/>
          </a:p>
        </p:txBody>
      </p:sp>
      <p:pic>
        <p:nvPicPr>
          <p:cNvPr id="3" name="Immagine 2" descr="Immagine che contiene modello, punto, pixel, monocromatico&#10;&#10;Il contenuto generato dall'IA potrebbe non essere corretto.">
            <a:extLst>
              <a:ext uri="{FF2B5EF4-FFF2-40B4-BE49-F238E27FC236}">
                <a16:creationId xmlns:a16="http://schemas.microsoft.com/office/drawing/2014/main" id="{4A8BE461-54B5-4F8C-3936-1AA891A3702D}"/>
              </a:ext>
            </a:extLst>
          </p:cNvPr>
          <p:cNvPicPr>
            <a:picLocks noChangeAspect="1"/>
          </p:cNvPicPr>
          <p:nvPr/>
        </p:nvPicPr>
        <p:blipFill>
          <a:blip r:embed="rId4"/>
          <a:stretch>
            <a:fillRect/>
          </a:stretch>
        </p:blipFill>
        <p:spPr>
          <a:xfrm>
            <a:off x="5320570" y="2457628"/>
            <a:ext cx="2857143" cy="2857143"/>
          </a:xfrm>
          <a:prstGeom prst="rect">
            <a:avLst/>
          </a:prstGeom>
        </p:spPr>
      </p:pic>
    </p:spTree>
    <p:extLst>
      <p:ext uri="{BB962C8B-B14F-4D97-AF65-F5344CB8AC3E}">
        <p14:creationId xmlns:p14="http://schemas.microsoft.com/office/powerpoint/2010/main" val="3141644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A96FA1-A93A-7008-4BFD-07A3DB3DB63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25F7BAB-8EA3-6434-7B3A-6317E9A2C2BB}"/>
              </a:ext>
            </a:extLst>
          </p:cNvPr>
          <p:cNvSpPr>
            <a:spLocks noGrp="1"/>
          </p:cNvSpPr>
          <p:nvPr>
            <p:ph type="title"/>
          </p:nvPr>
        </p:nvSpPr>
        <p:spPr/>
        <p:txBody>
          <a:bodyPr>
            <a:normAutofit fontScale="90000"/>
          </a:bodyPr>
          <a:lstStyle/>
          <a:p>
            <a:r>
              <a:rPr sz="4000" b="1" dirty="0">
                <a:latin typeface="Times New Roman" panose="02020603050405020304" pitchFamily="18" charset="0"/>
                <a:cs typeface="Times New Roman" panose="02020603050405020304" pitchFamily="18" charset="0"/>
              </a:rPr>
              <a:t>The </a:t>
            </a:r>
            <a:r>
              <a:rPr lang="it-IT" sz="4000" b="1" dirty="0">
                <a:latin typeface="Times New Roman" panose="02020603050405020304" pitchFamily="18" charset="0"/>
                <a:cs typeface="Times New Roman" panose="02020603050405020304" pitchFamily="18" charset="0"/>
              </a:rPr>
              <a:t>use of Vetiver to </a:t>
            </a:r>
            <a:r>
              <a:rPr lang="it-IT" sz="4000" b="1" dirty="0" err="1">
                <a:latin typeface="Times New Roman" panose="02020603050405020304" pitchFamily="18" charset="0"/>
                <a:cs typeface="Times New Roman" panose="02020603050405020304" pitchFamily="18" charset="0"/>
              </a:rPr>
              <a:t>raise</a:t>
            </a:r>
            <a:r>
              <a:rPr lang="it-IT" sz="4000" b="1" dirty="0">
                <a:latin typeface="Times New Roman" panose="02020603050405020304" pitchFamily="18" charset="0"/>
                <a:cs typeface="Times New Roman" panose="02020603050405020304" pitchFamily="18" charset="0"/>
              </a:rPr>
              <a:t> </a:t>
            </a:r>
            <a:r>
              <a:rPr lang="it-IT" sz="4000" b="1" dirty="0" err="1">
                <a:latin typeface="Times New Roman" panose="02020603050405020304" pitchFamily="18" charset="0"/>
                <a:cs typeface="Times New Roman" panose="02020603050405020304" pitchFamily="18" charset="0"/>
              </a:rPr>
              <a:t>river</a:t>
            </a:r>
            <a:r>
              <a:rPr lang="it-IT" sz="4000" b="1" dirty="0">
                <a:latin typeface="Times New Roman" panose="02020603050405020304" pitchFamily="18" charset="0"/>
                <a:cs typeface="Times New Roman" panose="02020603050405020304" pitchFamily="18" charset="0"/>
              </a:rPr>
              <a:t> banks</a:t>
            </a:r>
            <a:endParaRPr sz="4000" b="1"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EF50D710-84A3-7ACD-5DFB-4095E2A80909}"/>
              </a:ext>
            </a:extLst>
          </p:cNvPr>
          <p:cNvSpPr txBox="1"/>
          <p:nvPr/>
        </p:nvSpPr>
        <p:spPr>
          <a:xfrm>
            <a:off x="457200" y="1417638"/>
            <a:ext cx="8001000" cy="5038623"/>
          </a:xfrm>
          <a:prstGeom prst="rect">
            <a:avLst/>
          </a:prstGeom>
          <a:noFill/>
        </p:spPr>
        <p:txBody>
          <a:bodyPr wrap="square">
            <a:spAutoFit/>
          </a:bodyPr>
          <a:lstStyle/>
          <a:p>
            <a:endParaRPr lang="en-US" sz="2400" kern="0" dirty="0">
              <a:latin typeface="Times New Roman" panose="02020603050405020304" pitchFamily="18" charset="0"/>
              <a:ea typeface="Times New Roman" panose="02020603050405020304" pitchFamily="18" charset="0"/>
            </a:endParaRPr>
          </a:p>
          <a:p>
            <a:pPr algn="just">
              <a:lnSpc>
                <a:spcPct val="107000"/>
              </a:lnSpc>
              <a:spcAft>
                <a:spcPts val="800"/>
              </a:spcAft>
            </a:pP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This</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paper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intends</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to illustrate the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proposal</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formulated</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by the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firm</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Latium Vetiver of Benito Castorina and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accepted</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by the Lazio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Region</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on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February</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22, 2021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Ufente</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River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Contract</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to solve the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problem</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of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river</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flooding</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due to the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lowering</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of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its</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banks. The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effectiveness</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of Vetiver, in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this</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specific</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case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as</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the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only</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possible</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solution</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will</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be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demonstrated</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as</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an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example</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to be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replicated</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a:t>
            </a:r>
          </a:p>
          <a:p>
            <a:pPr>
              <a:spcAft>
                <a:spcPts val="600"/>
              </a:spcAft>
            </a:pPr>
            <a:endParaRPr lang="en-US" sz="2400" kern="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600"/>
              </a:spcAft>
            </a:pPr>
            <a:endParaRPr lang="en-US" sz="2400" kern="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600"/>
              </a:spcAft>
            </a:pPr>
            <a:r>
              <a:rPr lang="it-IT" sz="2400" dirty="0">
                <a:solidFill>
                  <a:srgbClr val="0070C0"/>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https://www.youtube.com/watch?v=NdyZMBB3oYI</a:t>
            </a:r>
            <a:endParaRPr lang="it-IT" sz="2400" dirty="0">
              <a:solidFill>
                <a:srgbClr val="0070C0"/>
              </a:solidFill>
              <a:latin typeface="Times New Roman" panose="02020603050405020304" pitchFamily="18" charset="0"/>
              <a:cs typeface="Times New Roman" panose="02020603050405020304" pitchFamily="18" charset="0"/>
            </a:endParaRPr>
          </a:p>
          <a:p>
            <a:pPr>
              <a:spcAft>
                <a:spcPts val="600"/>
              </a:spcAft>
            </a:pPr>
            <a:endParaRP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73152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127E37-76DE-1BF1-3F90-EB8E4A0178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597A6D3-1003-E9A7-D2C9-A7939C00EF4C}"/>
              </a:ext>
            </a:extLst>
          </p:cNvPr>
          <p:cNvSpPr>
            <a:spLocks noGrp="1"/>
          </p:cNvSpPr>
          <p:nvPr>
            <p:ph type="title"/>
          </p:nvPr>
        </p:nvSpPr>
        <p:spPr>
          <a:xfrm>
            <a:off x="329770" y="88827"/>
            <a:ext cx="8229600" cy="727601"/>
          </a:xfrm>
        </p:spPr>
        <p:txBody>
          <a:bodyPr>
            <a:normAutofit/>
          </a:bodyPr>
          <a:lstStyle/>
          <a:p>
            <a:r>
              <a:rPr lang="it-IT" sz="4000" b="1" dirty="0">
                <a:latin typeface="Times New Roman" panose="02020603050405020304" pitchFamily="18" charset="0"/>
                <a:cs typeface="Times New Roman" panose="02020603050405020304" pitchFamily="18" charset="0"/>
              </a:rPr>
              <a:t>Links</a:t>
            </a:r>
            <a:endParaRPr sz="4000" b="1"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41E17EE8-83BD-30FF-155D-16FADAB49ED7}"/>
              </a:ext>
            </a:extLst>
          </p:cNvPr>
          <p:cNvSpPr txBox="1"/>
          <p:nvPr/>
        </p:nvSpPr>
        <p:spPr>
          <a:xfrm>
            <a:off x="152401" y="956548"/>
            <a:ext cx="8991599" cy="5708358"/>
          </a:xfrm>
          <a:prstGeom prst="rect">
            <a:avLst/>
          </a:prstGeom>
          <a:noFill/>
        </p:spPr>
        <p:txBody>
          <a:bodyPr wrap="square">
            <a:spAutoFit/>
          </a:bodyPr>
          <a:lstStyle/>
          <a:p>
            <a:pPr>
              <a:lnSpc>
                <a:spcPct val="107000"/>
              </a:lnSpc>
              <a:spcAft>
                <a:spcPts val="800"/>
              </a:spcAft>
              <a:buNone/>
            </a:pPr>
            <a:r>
              <a:rPr lang="it-IT" sz="3600" b="1" kern="100" dirty="0">
                <a:effectLst/>
                <a:latin typeface="Times New Roman" panose="02020603050405020304" pitchFamily="18" charset="0"/>
                <a:ea typeface="Aptos" panose="020B0004020202020204" pitchFamily="34" charset="0"/>
                <a:cs typeface="Times New Roman" panose="02020603050405020304" pitchFamily="18" charset="0"/>
              </a:rPr>
              <a:t>Vetiver </a:t>
            </a:r>
            <a:r>
              <a:rPr lang="it-IT" sz="3600" b="1" kern="100" dirty="0" err="1">
                <a:effectLst/>
                <a:latin typeface="Times New Roman" panose="02020603050405020304" pitchFamily="18" charset="0"/>
                <a:ea typeface="Aptos" panose="020B0004020202020204" pitchFamily="34" charset="0"/>
                <a:cs typeface="Times New Roman" panose="02020603050405020304" pitchFamily="18" charset="0"/>
              </a:rPr>
              <a:t>Biomass</a:t>
            </a:r>
            <a:r>
              <a:rPr lang="it-IT" sz="3600" b="1" kern="100" dirty="0">
                <a:effectLst/>
                <a:latin typeface="Times New Roman" panose="02020603050405020304" pitchFamily="18" charset="0"/>
                <a:ea typeface="Aptos" panose="020B0004020202020204" pitchFamily="34" charset="0"/>
                <a:cs typeface="Times New Roman" panose="02020603050405020304" pitchFamily="18" charset="0"/>
              </a:rPr>
              <a:t> for production of </a:t>
            </a:r>
            <a:r>
              <a:rPr lang="it-IT" sz="3600" b="1" kern="100" dirty="0" err="1">
                <a:effectLst/>
                <a:latin typeface="Times New Roman" panose="02020603050405020304" pitchFamily="18" charset="0"/>
                <a:ea typeface="Aptos" panose="020B0004020202020204" pitchFamily="34" charset="0"/>
                <a:cs typeface="Times New Roman" panose="02020603050405020304" pitchFamily="18" charset="0"/>
              </a:rPr>
              <a:t>Hydrogen</a:t>
            </a:r>
            <a:r>
              <a:rPr lang="it-IT" sz="3600" b="1" kern="100" dirty="0">
                <a:effectLst/>
                <a:latin typeface="Times New Roman" panose="02020603050405020304" pitchFamily="18" charset="0"/>
                <a:ea typeface="Aptos" panose="020B0004020202020204" pitchFamily="34" charset="0"/>
                <a:cs typeface="Times New Roman" panose="02020603050405020304" pitchFamily="18" charset="0"/>
              </a:rPr>
              <a:t> </a:t>
            </a:r>
          </a:p>
          <a:p>
            <a:pPr>
              <a:lnSpc>
                <a:spcPct val="107000"/>
              </a:lnSpc>
              <a:spcAft>
                <a:spcPts val="800"/>
              </a:spcAft>
            </a:pPr>
            <a:r>
              <a:rPr lang="en-US" sz="2400" dirty="0">
                <a:latin typeface="Times New Roman" panose="02020603050405020304" pitchFamily="18" charset="0"/>
                <a:cs typeface="Times New Roman" panose="02020603050405020304" pitchFamily="18" charset="0"/>
              </a:rPr>
              <a:t>One hectare of </a:t>
            </a:r>
            <a:r>
              <a:rPr lang="en-US" sz="2400" b="1" dirty="0">
                <a:latin typeface="Times New Roman" panose="02020603050405020304" pitchFamily="18" charset="0"/>
                <a:cs typeface="Times New Roman" panose="02020603050405020304" pitchFamily="18" charset="0"/>
              </a:rPr>
              <a:t>Vetiver captures 154 tons of CO₂ per year</a:t>
            </a:r>
            <a:r>
              <a:rPr lang="en-US" sz="2400" dirty="0">
                <a:latin typeface="Times New Roman" panose="02020603050405020304" pitchFamily="18" charset="0"/>
                <a:cs typeface="Times New Roman" panose="02020603050405020304" pitchFamily="18" charset="0"/>
              </a:rPr>
              <a:t>, compared to just 3 tons per hectare per year captured by a forest.</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Currently, atmospheric CO₂ levels exceed 340 parts per million, while the optimal level to rebalance vital cycles would be around 330 ppm.</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Cultivating Vetiver and using it to produce hydrogen addresses both environmental and energy challenges at the same time, offering a clean, non-polluting solution.</a:t>
            </a:r>
          </a:p>
          <a:p>
            <a:pPr>
              <a:lnSpc>
                <a:spcPct val="107000"/>
              </a:lnSpc>
              <a:spcAft>
                <a:spcPts val="800"/>
              </a:spcAft>
            </a:pPr>
            <a:r>
              <a:rPr lang="en-US" sz="2400" dirty="0">
                <a:latin typeface="Times New Roman" panose="02020603050405020304" pitchFamily="18" charset="0"/>
                <a:cs typeface="Times New Roman" panose="02020603050405020304" pitchFamily="18" charset="0"/>
              </a:rPr>
              <a:t>Vetiver in a fluidized bed reactor following the Water Gas Shift Reaction (WGSR) is transformed into a syngas containing 64% hydrogen and 36% CO</a:t>
            </a:r>
            <a:r>
              <a:rPr lang="en-US" sz="2400" baseline="-25000" dirty="0">
                <a:latin typeface="Times New Roman" panose="02020603050405020304" pitchFamily="18" charset="0"/>
                <a:cs typeface="Times New Roman" panose="02020603050405020304" pitchFamily="18" charset="0"/>
              </a:rPr>
              <a:t>2</a:t>
            </a:r>
            <a:r>
              <a:rPr lang="en-US" sz="240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(no tar is produced in the process and the gas is N</a:t>
            </a:r>
            <a:r>
              <a:rPr lang="en-US" sz="2400" b="1" baseline="-25000" dirty="0">
                <a:latin typeface="Times New Roman" panose="02020603050405020304" pitchFamily="18" charset="0"/>
                <a:cs typeface="Times New Roman" panose="02020603050405020304" pitchFamily="18" charset="0"/>
              </a:rPr>
              <a:t>2</a:t>
            </a:r>
            <a:r>
              <a:rPr lang="en-US" sz="2400" b="1" dirty="0">
                <a:latin typeface="Times New Roman" panose="02020603050405020304" pitchFamily="18" charset="0"/>
                <a:cs typeface="Times New Roman" panose="02020603050405020304" pitchFamily="18" charset="0"/>
              </a:rPr>
              <a:t> free)</a:t>
            </a:r>
            <a:r>
              <a:rPr lang="en-US" sz="2400" dirty="0">
                <a:latin typeface="Times New Roman" panose="02020603050405020304" pitchFamily="18" charset="0"/>
                <a:cs typeface="Times New Roman" panose="02020603050405020304" pitchFamily="18" charset="0"/>
              </a:rPr>
              <a:t>.</a:t>
            </a:r>
            <a:r>
              <a:rPr lang="it-IT" sz="240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 </a:t>
            </a:r>
            <a:endParaRPr lang="it-IT" sz="2400" b="1" kern="100" dirty="0">
              <a:latin typeface="Times New Roman" panose="02020603050405020304" pitchFamily="18" charset="0"/>
              <a:ea typeface="Aptos" panose="020B0004020202020204" pitchFamily="34" charset="0"/>
              <a:cs typeface="Times New Roman" panose="02020603050405020304" pitchFamily="18" charset="0"/>
              <a:sym typeface="Wingdings" panose="05000000000000000000" pitchFamily="2" charset="2"/>
            </a:endParaRPr>
          </a:p>
          <a:p>
            <a:pPr>
              <a:lnSpc>
                <a:spcPct val="107000"/>
              </a:lnSpc>
              <a:spcAft>
                <a:spcPts val="800"/>
              </a:spcAft>
              <a:buNone/>
            </a:pPr>
            <a:r>
              <a:rPr lang="it-IT" sz="2400" b="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u="sng" kern="100" dirty="0">
                <a:solidFill>
                  <a:srgbClr val="467886"/>
                </a:solidFill>
                <a:effectLst/>
                <a:latin typeface="Times New Roman" panose="02020603050405020304" pitchFamily="18" charset="0"/>
                <a:ea typeface="Aptos" panose="020B0004020202020204" pitchFamily="34" charset="0"/>
                <a:cs typeface="Times New Roman" panose="02020603050405020304" pitchFamily="18" charset="0"/>
                <a:hlinkClick r:id="rId3"/>
              </a:rPr>
              <a:t>https://www.youtube.com/watch?v=RS6fxCvjz50</a:t>
            </a:r>
            <a:endParaRPr lang="it-IT" sz="240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902673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D160CB-4BEE-C7FC-DA10-85E78076D30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CB9CAF0-6E3B-4436-B3B3-76DF5E9415C8}"/>
              </a:ext>
            </a:extLst>
          </p:cNvPr>
          <p:cNvSpPr>
            <a:spLocks noGrp="1"/>
          </p:cNvSpPr>
          <p:nvPr>
            <p:ph type="title"/>
          </p:nvPr>
        </p:nvSpPr>
        <p:spPr>
          <a:xfrm>
            <a:off x="329770" y="-5878"/>
            <a:ext cx="8229600" cy="789649"/>
          </a:xfrm>
        </p:spPr>
        <p:txBody>
          <a:bodyPr>
            <a:normAutofit/>
          </a:bodyPr>
          <a:lstStyle/>
          <a:p>
            <a:r>
              <a:rPr lang="it-IT" sz="4000" b="1" dirty="0">
                <a:latin typeface="Times New Roman" panose="02020603050405020304" pitchFamily="18" charset="0"/>
                <a:cs typeface="Times New Roman" panose="02020603050405020304" pitchFamily="18" charset="0"/>
              </a:rPr>
              <a:t>links</a:t>
            </a:r>
            <a:endParaRPr sz="4000" b="1"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C29FFED8-AF1E-9CE8-760C-5A9E5D35C162}"/>
              </a:ext>
            </a:extLst>
          </p:cNvPr>
          <p:cNvSpPr txBox="1"/>
          <p:nvPr/>
        </p:nvSpPr>
        <p:spPr>
          <a:xfrm>
            <a:off x="92528" y="715924"/>
            <a:ext cx="8958943" cy="6000938"/>
          </a:xfrm>
          <a:prstGeom prst="rect">
            <a:avLst/>
          </a:prstGeom>
          <a:noFill/>
        </p:spPr>
        <p:txBody>
          <a:bodyPr wrap="square">
            <a:spAutoFit/>
          </a:bodyPr>
          <a:lstStyle/>
          <a:p>
            <a:pPr>
              <a:lnSpc>
                <a:spcPct val="107000"/>
              </a:lnSpc>
              <a:spcAft>
                <a:spcPts val="800"/>
              </a:spcAft>
              <a:buNone/>
            </a:pPr>
            <a:r>
              <a:rPr lang="it-IT" sz="3600" b="1" kern="100" dirty="0">
                <a:effectLst/>
                <a:latin typeface="Times New Roman" panose="02020603050405020304" pitchFamily="18" charset="0"/>
                <a:ea typeface="Aptos" panose="020B0004020202020204" pitchFamily="34" charset="0"/>
                <a:cs typeface="Times New Roman" panose="02020603050405020304" pitchFamily="18" charset="0"/>
              </a:rPr>
              <a:t>Vetiver for </a:t>
            </a:r>
            <a:r>
              <a:rPr lang="it-IT" sz="3600" b="1" kern="100" dirty="0" err="1">
                <a:effectLst/>
                <a:latin typeface="Times New Roman" panose="02020603050405020304" pitchFamily="18" charset="0"/>
                <a:ea typeface="Aptos" panose="020B0004020202020204" pitchFamily="34" charset="0"/>
                <a:cs typeface="Times New Roman" panose="02020603050405020304" pitchFamily="18" charset="0"/>
              </a:rPr>
              <a:t>Phytoremediation</a:t>
            </a:r>
            <a:r>
              <a:rPr lang="it-IT" sz="3600" b="1" kern="100" dirty="0">
                <a:effectLst/>
                <a:latin typeface="Times New Roman" panose="02020603050405020304" pitchFamily="18" charset="0"/>
                <a:ea typeface="Aptos" panose="020B0004020202020204" pitchFamily="34" charset="0"/>
                <a:cs typeface="Times New Roman" panose="02020603050405020304" pitchFamily="18" charset="0"/>
              </a:rPr>
              <a:t> </a:t>
            </a:r>
          </a:p>
          <a:p>
            <a:pPr>
              <a:lnSpc>
                <a:spcPct val="107000"/>
              </a:lnSpc>
              <a:spcAft>
                <a:spcPts val="800"/>
              </a:spcAft>
              <a:buNone/>
            </a:pPr>
            <a:r>
              <a:rPr lang="en-US" sz="2400" dirty="0">
                <a:latin typeface="Times New Roman" panose="02020603050405020304" pitchFamily="18" charset="0"/>
                <a:cs typeface="Times New Roman" panose="02020603050405020304" pitchFamily="18" charset="0"/>
              </a:rPr>
              <a:t>The solution involves the use of Vetiver, a non-invasive grass that, through its roots, releases a high amount of oxygen (chlorophyll photosynthesis: 6CO₂ + 6H₂O = C₆H₁₂O₆ + 6O₂), thereby activating biological processes (to multiply the bacterial flora) and chemical processes (to immobilize part of the toxins). Other toxins are absorbed and incorporated both into the roots and the leaves of the Vetiver plant.</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This solution is also ideal for those aiming to produce truly organic products, as Vetiver helps eliminate heavy metals, atrazine, residues from the use of fertilizers and pesticides, and other contaminants that may be present in the soil, including those of natural origin.</a:t>
            </a:r>
            <a:endParaRPr lang="it-IT" sz="2400" b="1" kern="100" dirty="0">
              <a:effectLst/>
              <a:latin typeface="Times New Roman" panose="02020603050405020304" pitchFamily="18" charset="0"/>
              <a:ea typeface="Aptos" panose="020B0004020202020204" pitchFamily="34" charset="0"/>
              <a:cs typeface="Times New Roman" panose="02020603050405020304" pitchFamily="18" charset="0"/>
            </a:endParaRPr>
          </a:p>
          <a:p>
            <a:pPr>
              <a:lnSpc>
                <a:spcPct val="107000"/>
              </a:lnSpc>
              <a:buNone/>
            </a:pPr>
            <a:r>
              <a:rPr lang="it-IT" sz="2400" u="sng" kern="100" dirty="0">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8 B Castorina Paper.pdf (vetiver.org)</a:t>
            </a:r>
            <a:endParaRPr lang="it-IT" sz="2400" kern="100" dirty="0">
              <a:solidFill>
                <a:srgbClr val="0070C0"/>
              </a:solidFill>
              <a:latin typeface="Times New Roman" panose="02020603050405020304" pitchFamily="18" charset="0"/>
              <a:ea typeface="Aptos" panose="020B0004020202020204" pitchFamily="34" charset="0"/>
              <a:cs typeface="Times New Roman" panose="02020603050405020304" pitchFamily="18" charset="0"/>
            </a:endParaRPr>
          </a:p>
          <a:p>
            <a:pPr>
              <a:lnSpc>
                <a:spcPct val="107000"/>
              </a:lnSpc>
              <a:buNone/>
            </a:pPr>
            <a:r>
              <a:rPr lang="it-IT" sz="2400" u="sng" dirty="0">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Presentazione di PowerPoint (vetiver.org)</a:t>
            </a:r>
            <a:endParaRPr lang="it-IT" sz="2400" b="1" kern="100" dirty="0">
              <a:solidFill>
                <a:srgbClr val="0070C0"/>
              </a:solidFill>
              <a:latin typeface="Times New Roman" panose="02020603050405020304" pitchFamily="18" charset="0"/>
              <a:ea typeface="Aptos" panose="020B0004020202020204" pitchFamily="34" charset="0"/>
              <a:cs typeface="Times New Roman" panose="02020603050405020304" pitchFamily="18" charset="0"/>
            </a:endParaRPr>
          </a:p>
          <a:p>
            <a:pPr>
              <a:lnSpc>
                <a:spcPct val="107000"/>
              </a:lnSpc>
              <a:buNone/>
            </a:pPr>
            <a:r>
              <a:rPr lang="it-IT" sz="2400" u="sng" kern="100" dirty="0">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https://www.youtube.com/watch?v=gJq4itSbORk&amp;t=30s</a:t>
            </a:r>
            <a:endParaRPr lang="it-IT" sz="2400" kern="100" dirty="0">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3354757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1BB4B0-86CE-2D06-113E-4260EEBEAF9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F51599-1808-49DB-7DAF-168A95FDA3E9}"/>
              </a:ext>
            </a:extLst>
          </p:cNvPr>
          <p:cNvSpPr>
            <a:spLocks noGrp="1"/>
          </p:cNvSpPr>
          <p:nvPr>
            <p:ph type="title"/>
          </p:nvPr>
        </p:nvSpPr>
        <p:spPr>
          <a:xfrm>
            <a:off x="395084" y="23074"/>
            <a:ext cx="8229600" cy="808884"/>
          </a:xfrm>
        </p:spPr>
        <p:txBody>
          <a:bodyPr>
            <a:normAutofit/>
          </a:bodyPr>
          <a:lstStyle/>
          <a:p>
            <a:pPr>
              <a:spcBef>
                <a:spcPts val="0"/>
              </a:spcBef>
            </a:pPr>
            <a:r>
              <a:rPr lang="it-IT" sz="4000" b="1" dirty="0">
                <a:latin typeface="Times New Roman" panose="02020603050405020304" pitchFamily="18" charset="0"/>
                <a:cs typeface="Times New Roman" panose="02020603050405020304" pitchFamily="18" charset="0"/>
              </a:rPr>
              <a:t>links</a:t>
            </a:r>
            <a:endParaRPr sz="4000" b="1"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087A7571-1459-36E1-0D56-740B73073049}"/>
              </a:ext>
            </a:extLst>
          </p:cNvPr>
          <p:cNvSpPr txBox="1"/>
          <p:nvPr/>
        </p:nvSpPr>
        <p:spPr>
          <a:xfrm>
            <a:off x="174170" y="681588"/>
            <a:ext cx="8969829" cy="6000938"/>
          </a:xfrm>
          <a:prstGeom prst="rect">
            <a:avLst/>
          </a:prstGeom>
          <a:noFill/>
        </p:spPr>
        <p:txBody>
          <a:bodyPr wrap="square">
            <a:spAutoFit/>
          </a:bodyPr>
          <a:lstStyle/>
          <a:p>
            <a:pPr>
              <a:lnSpc>
                <a:spcPct val="107000"/>
              </a:lnSpc>
              <a:spcAft>
                <a:spcPts val="800"/>
              </a:spcAft>
            </a:pPr>
            <a:r>
              <a:rPr lang="it-IT" sz="3600" b="1" kern="100" dirty="0" err="1">
                <a:effectLst/>
                <a:latin typeface="Times New Roman" panose="02020603050405020304" pitchFamily="18" charset="0"/>
                <a:ea typeface="Aptos" panose="020B0004020202020204" pitchFamily="34" charset="0"/>
                <a:cs typeface="Times New Roman" panose="02020603050405020304" pitchFamily="18" charset="0"/>
              </a:rPr>
              <a:t>European</a:t>
            </a:r>
            <a:r>
              <a:rPr lang="it-IT" sz="3600" b="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3600" b="1" kern="100" dirty="0" err="1">
                <a:effectLst/>
                <a:latin typeface="Times New Roman" panose="02020603050405020304" pitchFamily="18" charset="0"/>
                <a:ea typeface="Aptos" panose="020B0004020202020204" pitchFamily="34" charset="0"/>
                <a:cs typeface="Times New Roman" panose="02020603050405020304" pitchFamily="18" charset="0"/>
              </a:rPr>
              <a:t>Competitivity</a:t>
            </a:r>
            <a:r>
              <a:rPr lang="it-IT" sz="3600" b="1" kern="100" dirty="0">
                <a:effectLst/>
                <a:latin typeface="Times New Roman" panose="02020603050405020304" pitchFamily="18" charset="0"/>
                <a:ea typeface="Aptos" panose="020B0004020202020204" pitchFamily="34" charset="0"/>
                <a:cs typeface="Times New Roman" panose="02020603050405020304" pitchFamily="18" charset="0"/>
              </a:rPr>
              <a:t> </a:t>
            </a:r>
          </a:p>
          <a:p>
            <a:pPr>
              <a:lnSpc>
                <a:spcPct val="107000"/>
              </a:lnSpc>
              <a:spcAft>
                <a:spcPts val="800"/>
              </a:spcAft>
            </a:pPr>
            <a:r>
              <a:rPr lang="it-IT" sz="2400" dirty="0">
                <a:effectLst/>
                <a:latin typeface="Times New Roman" panose="02020603050405020304" pitchFamily="18" charset="0"/>
                <a:ea typeface="Aptos" panose="020B0004020202020204" pitchFamily="34" charset="0"/>
                <a:cs typeface="Times New Roman" panose="02020603050405020304" pitchFamily="18" charset="0"/>
              </a:rPr>
              <a:t>The </a:t>
            </a:r>
            <a:r>
              <a:rPr lang="it-IT" sz="2400" dirty="0" err="1">
                <a:effectLst/>
                <a:latin typeface="Times New Roman" panose="02020603050405020304" pitchFamily="18" charset="0"/>
                <a:ea typeface="Aptos" panose="020B0004020202020204" pitchFamily="34" charset="0"/>
                <a:cs typeface="Times New Roman" panose="02020603050405020304" pitchFamily="18" charset="0"/>
              </a:rPr>
              <a:t>aim</a:t>
            </a:r>
            <a:r>
              <a:rPr lang="it-IT" sz="2400" dirty="0">
                <a:effectLst/>
                <a:latin typeface="Times New Roman" panose="02020603050405020304" pitchFamily="18" charset="0"/>
                <a:ea typeface="Aptos" panose="020B0004020202020204" pitchFamily="34" charset="0"/>
                <a:cs typeface="Times New Roman" panose="02020603050405020304" pitchFamily="18" charset="0"/>
              </a:rPr>
              <a:t> of the Project </a:t>
            </a:r>
            <a:r>
              <a:rPr lang="it-IT" sz="2400" dirty="0" err="1">
                <a:effectLst/>
                <a:latin typeface="Times New Roman" panose="02020603050405020304" pitchFamily="18" charset="0"/>
                <a:ea typeface="Aptos" panose="020B0004020202020204" pitchFamily="34" charset="0"/>
                <a:cs typeface="Times New Roman" panose="02020603050405020304" pitchFamily="18" charset="0"/>
              </a:rPr>
              <a:t>is</a:t>
            </a:r>
            <a:r>
              <a:rPr lang="it-IT" sz="2400" dirty="0">
                <a:effectLst/>
                <a:latin typeface="Times New Roman" panose="02020603050405020304" pitchFamily="18" charset="0"/>
                <a:ea typeface="Aptos" panose="020B0004020202020204" pitchFamily="34" charset="0"/>
                <a:cs typeface="Times New Roman" panose="02020603050405020304" pitchFamily="18" charset="0"/>
              </a:rPr>
              <a:t> to </a:t>
            </a:r>
            <a:r>
              <a:rPr lang="it-IT" sz="2400" dirty="0" err="1">
                <a:effectLst/>
                <a:latin typeface="Times New Roman" panose="02020603050405020304" pitchFamily="18" charset="0"/>
                <a:ea typeface="Aptos" panose="020B0004020202020204" pitchFamily="34" charset="0"/>
                <a:cs typeface="Times New Roman" panose="02020603050405020304" pitchFamily="18" charset="0"/>
              </a:rPr>
              <a:t>interest</a:t>
            </a:r>
            <a:r>
              <a:rPr lang="it-IT" sz="2400" dirty="0">
                <a:effectLst/>
                <a:latin typeface="Times New Roman" panose="02020603050405020304" pitchFamily="18" charset="0"/>
                <a:ea typeface="Aptos" panose="020B0004020202020204" pitchFamily="34" charset="0"/>
                <a:cs typeface="Times New Roman" panose="02020603050405020304" pitchFamily="18" charset="0"/>
              </a:rPr>
              <a:t> large companies in </a:t>
            </a:r>
            <a:r>
              <a:rPr lang="it-IT" sz="2400" dirty="0" err="1">
                <a:effectLst/>
                <a:latin typeface="Times New Roman" panose="02020603050405020304" pitchFamily="18" charset="0"/>
                <a:ea typeface="Aptos" panose="020B0004020202020204" pitchFamily="34" charset="0"/>
                <a:cs typeface="Times New Roman" panose="02020603050405020304" pitchFamily="18" charset="0"/>
              </a:rPr>
              <a:t>investing</a:t>
            </a:r>
            <a:r>
              <a:rPr lang="it-IT" sz="2400" dirty="0">
                <a:effectLst/>
                <a:latin typeface="Times New Roman" panose="02020603050405020304" pitchFamily="18" charset="0"/>
                <a:ea typeface="Aptos" panose="020B0004020202020204" pitchFamily="34" charset="0"/>
                <a:cs typeface="Times New Roman" panose="02020603050405020304" pitchFamily="18" charset="0"/>
              </a:rPr>
              <a:t> in a project </a:t>
            </a:r>
            <a:r>
              <a:rPr lang="it-IT" sz="2400" dirty="0" err="1">
                <a:effectLst/>
                <a:latin typeface="Times New Roman" panose="02020603050405020304" pitchFamily="18" charset="0"/>
                <a:ea typeface="Aptos" panose="020B0004020202020204" pitchFamily="34" charset="0"/>
                <a:cs typeface="Times New Roman" panose="02020603050405020304" pitchFamily="18" charset="0"/>
              </a:rPr>
              <a:t>that</a:t>
            </a:r>
            <a:r>
              <a:rPr lang="it-IT" sz="24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dirty="0" err="1">
                <a:effectLst/>
                <a:latin typeface="Times New Roman" panose="02020603050405020304" pitchFamily="18" charset="0"/>
                <a:ea typeface="Aptos" panose="020B0004020202020204" pitchFamily="34" charset="0"/>
                <a:cs typeface="Times New Roman" panose="02020603050405020304" pitchFamily="18" charset="0"/>
              </a:rPr>
              <a:t>offers</a:t>
            </a:r>
            <a:r>
              <a:rPr lang="it-IT" sz="24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dirty="0" err="1">
                <a:effectLst/>
                <a:latin typeface="Times New Roman" panose="02020603050405020304" pitchFamily="18" charset="0"/>
                <a:ea typeface="Aptos" panose="020B0004020202020204" pitchFamily="34" charset="0"/>
                <a:cs typeface="Times New Roman" panose="02020603050405020304" pitchFamily="18" charset="0"/>
              </a:rPr>
              <a:t>them</a:t>
            </a:r>
            <a:r>
              <a:rPr lang="it-IT" sz="24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dirty="0" err="1">
                <a:effectLst/>
                <a:latin typeface="Times New Roman" panose="02020603050405020304" pitchFamily="18" charset="0"/>
                <a:ea typeface="Aptos" panose="020B0004020202020204" pitchFamily="34" charset="0"/>
                <a:cs typeface="Times New Roman" panose="02020603050405020304" pitchFamily="18" charset="0"/>
              </a:rPr>
              <a:t>great</a:t>
            </a:r>
            <a:r>
              <a:rPr lang="it-IT" sz="2400" dirty="0">
                <a:effectLst/>
                <a:latin typeface="Times New Roman" panose="02020603050405020304" pitchFamily="18" charset="0"/>
                <a:ea typeface="Aptos" panose="020B0004020202020204" pitchFamily="34" charset="0"/>
                <a:cs typeface="Times New Roman" panose="02020603050405020304" pitchFamily="18" charset="0"/>
              </a:rPr>
              <a:t> commercial </a:t>
            </a:r>
            <a:r>
              <a:rPr lang="it-IT" sz="2400" dirty="0" err="1">
                <a:effectLst/>
                <a:latin typeface="Times New Roman" panose="02020603050405020304" pitchFamily="18" charset="0"/>
                <a:ea typeface="Aptos" panose="020B0004020202020204" pitchFamily="34" charset="0"/>
                <a:cs typeface="Times New Roman" panose="02020603050405020304" pitchFamily="18" charset="0"/>
              </a:rPr>
              <a:t>opportunities</a:t>
            </a:r>
            <a:r>
              <a:rPr lang="it-IT" sz="2400" dirty="0">
                <a:effectLst/>
                <a:latin typeface="Times New Roman" panose="02020603050405020304" pitchFamily="18" charset="0"/>
                <a:ea typeface="Aptos" panose="020B0004020202020204" pitchFamily="34" charset="0"/>
                <a:cs typeface="Times New Roman" panose="02020603050405020304" pitchFamily="18" charset="0"/>
              </a:rPr>
              <a:t> and the </a:t>
            </a:r>
            <a:r>
              <a:rPr lang="it-IT" sz="2400" dirty="0" err="1">
                <a:effectLst/>
                <a:latin typeface="Times New Roman" panose="02020603050405020304" pitchFamily="18" charset="0"/>
                <a:ea typeface="Aptos" panose="020B0004020202020204" pitchFamily="34" charset="0"/>
                <a:cs typeface="Times New Roman" panose="02020603050405020304" pitchFamily="18" charset="0"/>
              </a:rPr>
              <a:t>European</a:t>
            </a:r>
            <a:r>
              <a:rPr lang="it-IT" sz="2400" dirty="0">
                <a:effectLst/>
                <a:latin typeface="Times New Roman" panose="02020603050405020304" pitchFamily="18" charset="0"/>
                <a:ea typeface="Aptos" panose="020B0004020202020204" pitchFamily="34" charset="0"/>
                <a:cs typeface="Times New Roman" panose="02020603050405020304" pitchFamily="18" charset="0"/>
              </a:rPr>
              <a:t> institutions the </a:t>
            </a:r>
            <a:r>
              <a:rPr lang="it-IT" sz="2400" dirty="0" err="1">
                <a:effectLst/>
                <a:latin typeface="Times New Roman" panose="02020603050405020304" pitchFamily="18" charset="0"/>
                <a:ea typeface="Aptos" panose="020B0004020202020204" pitchFamily="34" charset="0"/>
                <a:cs typeface="Times New Roman" panose="02020603050405020304" pitchFamily="18" charset="0"/>
              </a:rPr>
              <a:t>opportunity</a:t>
            </a:r>
            <a:r>
              <a:rPr lang="it-IT" sz="2400" dirty="0">
                <a:effectLst/>
                <a:latin typeface="Times New Roman" panose="02020603050405020304" pitchFamily="18" charset="0"/>
                <a:ea typeface="Aptos" panose="020B0004020202020204" pitchFamily="34" charset="0"/>
                <a:cs typeface="Times New Roman" panose="02020603050405020304" pitchFamily="18" charset="0"/>
              </a:rPr>
              <a:t> to </a:t>
            </a:r>
            <a:r>
              <a:rPr lang="it-IT" sz="2400" dirty="0" err="1">
                <a:effectLst/>
                <a:latin typeface="Times New Roman" panose="02020603050405020304" pitchFamily="18" charset="0"/>
                <a:ea typeface="Aptos" panose="020B0004020202020204" pitchFamily="34" charset="0"/>
                <a:cs typeface="Times New Roman" panose="02020603050405020304" pitchFamily="18" charset="0"/>
              </a:rPr>
              <a:t>direct</a:t>
            </a:r>
            <a:r>
              <a:rPr lang="it-IT" sz="2400" dirty="0">
                <a:effectLst/>
                <a:latin typeface="Times New Roman" panose="02020603050405020304" pitchFamily="18" charset="0"/>
                <a:ea typeface="Aptos" panose="020B0004020202020204" pitchFamily="34" charset="0"/>
                <a:cs typeface="Times New Roman" panose="02020603050405020304" pitchFamily="18" charset="0"/>
              </a:rPr>
              <a:t> investments in </a:t>
            </a:r>
            <a:r>
              <a:rPr lang="it-IT" sz="2400" dirty="0" err="1">
                <a:effectLst/>
                <a:latin typeface="Times New Roman" panose="02020603050405020304" pitchFamily="18" charset="0"/>
                <a:ea typeface="Aptos" panose="020B0004020202020204" pitchFamily="34" charset="0"/>
                <a:cs typeface="Times New Roman" panose="02020603050405020304" pitchFamily="18" charset="0"/>
              </a:rPr>
              <a:t>this</a:t>
            </a:r>
            <a:r>
              <a:rPr lang="it-IT" sz="2400" dirty="0">
                <a:effectLst/>
                <a:latin typeface="Times New Roman" panose="02020603050405020304" pitchFamily="18" charset="0"/>
                <a:ea typeface="Aptos" panose="020B0004020202020204" pitchFamily="34" charset="0"/>
                <a:cs typeface="Times New Roman" panose="02020603050405020304" pitchFamily="18" charset="0"/>
              </a:rPr>
              <a:t> moment of </a:t>
            </a:r>
            <a:r>
              <a:rPr lang="it-IT" sz="2400" dirty="0" err="1">
                <a:effectLst/>
                <a:latin typeface="Times New Roman" panose="02020603050405020304" pitchFamily="18" charset="0"/>
                <a:ea typeface="Aptos" panose="020B0004020202020204" pitchFamily="34" charset="0"/>
                <a:cs typeface="Times New Roman" panose="02020603050405020304" pitchFamily="18" charset="0"/>
              </a:rPr>
              <a:t>great</a:t>
            </a:r>
            <a:r>
              <a:rPr lang="it-IT" sz="24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dirty="0" err="1">
                <a:effectLst/>
                <a:latin typeface="Times New Roman" panose="02020603050405020304" pitchFamily="18" charset="0"/>
                <a:ea typeface="Aptos" panose="020B0004020202020204" pitchFamily="34" charset="0"/>
                <a:cs typeface="Times New Roman" panose="02020603050405020304" pitchFamily="18" charset="0"/>
              </a:rPr>
              <a:t>economic</a:t>
            </a:r>
            <a:r>
              <a:rPr lang="it-IT" sz="24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dirty="0" err="1">
                <a:effectLst/>
                <a:latin typeface="Times New Roman" panose="02020603050405020304" pitchFamily="18" charset="0"/>
                <a:ea typeface="Aptos" panose="020B0004020202020204" pitchFamily="34" charset="0"/>
                <a:cs typeface="Times New Roman" panose="02020603050405020304" pitchFamily="18" charset="0"/>
              </a:rPr>
              <a:t>political</a:t>
            </a:r>
            <a:r>
              <a:rPr lang="it-IT" sz="2400" dirty="0">
                <a:effectLst/>
                <a:latin typeface="Times New Roman" panose="02020603050405020304" pitchFamily="18" charset="0"/>
                <a:ea typeface="Aptos" panose="020B0004020202020204" pitchFamily="34" charset="0"/>
                <a:cs typeface="Times New Roman" panose="02020603050405020304" pitchFamily="18" charset="0"/>
              </a:rPr>
              <a:t> and </a:t>
            </a:r>
            <a:r>
              <a:rPr lang="it-IT" sz="2400" dirty="0" err="1">
                <a:effectLst/>
                <a:latin typeface="Times New Roman" panose="02020603050405020304" pitchFamily="18" charset="0"/>
                <a:ea typeface="Aptos" panose="020B0004020202020204" pitchFamily="34" charset="0"/>
                <a:cs typeface="Times New Roman" panose="02020603050405020304" pitchFamily="18" charset="0"/>
              </a:rPr>
              <a:t>geopolitical</a:t>
            </a:r>
            <a:r>
              <a:rPr lang="it-IT" sz="24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dirty="0" err="1">
                <a:effectLst/>
                <a:latin typeface="Times New Roman" panose="02020603050405020304" pitchFamily="18" charset="0"/>
                <a:ea typeface="Aptos" panose="020B0004020202020204" pitchFamily="34" charset="0"/>
                <a:cs typeface="Times New Roman" panose="02020603050405020304" pitchFamily="18" charset="0"/>
              </a:rPr>
              <a:t>instability</a:t>
            </a:r>
            <a:r>
              <a:rPr lang="it-IT" sz="2400" dirty="0">
                <a:effectLst/>
                <a:latin typeface="Times New Roman" panose="02020603050405020304" pitchFamily="18" charset="0"/>
                <a:ea typeface="Aptos" panose="020B0004020202020204" pitchFamily="34" charset="0"/>
                <a:cs typeface="Times New Roman" panose="02020603050405020304" pitchFamily="18" charset="0"/>
              </a:rPr>
              <a:t> in </a:t>
            </a:r>
            <a:r>
              <a:rPr lang="it-IT" sz="2400" dirty="0" err="1">
                <a:effectLst/>
                <a:latin typeface="Times New Roman" panose="02020603050405020304" pitchFamily="18" charset="0"/>
                <a:ea typeface="Aptos" panose="020B0004020202020204" pitchFamily="34" charset="0"/>
                <a:cs typeface="Times New Roman" panose="02020603050405020304" pitchFamily="18" charset="0"/>
              </a:rPr>
              <a:t>which</a:t>
            </a:r>
            <a:r>
              <a:rPr lang="it-IT" sz="2400" dirty="0">
                <a:effectLst/>
                <a:latin typeface="Times New Roman" panose="02020603050405020304" pitchFamily="18" charset="0"/>
                <a:ea typeface="Aptos" panose="020B0004020202020204" pitchFamily="34" charset="0"/>
                <a:cs typeface="Times New Roman" panose="02020603050405020304" pitchFamily="18" charset="0"/>
              </a:rPr>
              <a:t> the EU can take on a </a:t>
            </a:r>
            <a:r>
              <a:rPr lang="it-IT" sz="2400" dirty="0" err="1">
                <a:effectLst/>
                <a:latin typeface="Times New Roman" panose="02020603050405020304" pitchFamily="18" charset="0"/>
                <a:ea typeface="Aptos" panose="020B0004020202020204" pitchFamily="34" charset="0"/>
                <a:cs typeface="Times New Roman" panose="02020603050405020304" pitchFamily="18" charset="0"/>
              </a:rPr>
              <a:t>leading</a:t>
            </a:r>
            <a:r>
              <a:rPr lang="it-IT" sz="24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dirty="0" err="1">
                <a:effectLst/>
                <a:latin typeface="Times New Roman" panose="02020603050405020304" pitchFamily="18" charset="0"/>
                <a:ea typeface="Aptos" panose="020B0004020202020204" pitchFamily="34" charset="0"/>
                <a:cs typeface="Times New Roman" panose="02020603050405020304" pitchFamily="18" charset="0"/>
              </a:rPr>
              <a:t>role</a:t>
            </a:r>
            <a:r>
              <a:rPr lang="it-IT" sz="2400" dirty="0">
                <a:effectLst/>
                <a:latin typeface="Times New Roman" panose="02020603050405020304" pitchFamily="18" charset="0"/>
                <a:ea typeface="Aptos" panose="020B0004020202020204" pitchFamily="34" charset="0"/>
                <a:cs typeface="Times New Roman" panose="02020603050405020304" pitchFamily="18" charset="0"/>
              </a:rPr>
              <a:t> in a </a:t>
            </a:r>
            <a:r>
              <a:rPr lang="it-IT" sz="2400" dirty="0" err="1">
                <a:effectLst/>
                <a:latin typeface="Times New Roman" panose="02020603050405020304" pitchFamily="18" charset="0"/>
                <a:ea typeface="Aptos" panose="020B0004020202020204" pitchFamily="34" charset="0"/>
                <a:cs typeface="Times New Roman" panose="02020603050405020304" pitchFamily="18" charset="0"/>
              </a:rPr>
              <a:t>strategic</a:t>
            </a:r>
            <a:r>
              <a:rPr lang="it-IT" sz="2400" dirty="0">
                <a:effectLst/>
                <a:latin typeface="Times New Roman" panose="02020603050405020304" pitchFamily="18" charset="0"/>
                <a:ea typeface="Aptos" panose="020B0004020202020204" pitchFamily="34" charset="0"/>
                <a:cs typeface="Times New Roman" panose="02020603050405020304" pitchFamily="18" charset="0"/>
              </a:rPr>
              <a:t> action </a:t>
            </a:r>
            <a:r>
              <a:rPr lang="it-IT" sz="2400" dirty="0" err="1">
                <a:effectLst/>
                <a:latin typeface="Times New Roman" panose="02020603050405020304" pitchFamily="18" charset="0"/>
                <a:ea typeface="Aptos" panose="020B0004020202020204" pitchFamily="34" charset="0"/>
                <a:cs typeface="Times New Roman" panose="02020603050405020304" pitchFamily="18" charset="0"/>
              </a:rPr>
              <a:t>that</a:t>
            </a:r>
            <a:r>
              <a:rPr lang="it-IT" sz="24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dirty="0" err="1">
                <a:effectLst/>
                <a:latin typeface="Times New Roman" panose="02020603050405020304" pitchFamily="18" charset="0"/>
                <a:ea typeface="Aptos" panose="020B0004020202020204" pitchFamily="34" charset="0"/>
                <a:cs typeface="Times New Roman" panose="02020603050405020304" pitchFamily="18" charset="0"/>
              </a:rPr>
              <a:t>would</a:t>
            </a:r>
            <a:r>
              <a:rPr lang="it-IT" sz="2400" dirty="0">
                <a:effectLst/>
                <a:latin typeface="Times New Roman" panose="02020603050405020304" pitchFamily="18" charset="0"/>
                <a:ea typeface="Aptos" panose="020B0004020202020204" pitchFamily="34" charset="0"/>
                <a:cs typeface="Times New Roman" panose="02020603050405020304" pitchFamily="18" charset="0"/>
              </a:rPr>
              <a:t> unite the 44 countries, </a:t>
            </a:r>
            <a:r>
              <a:rPr lang="it-IT" sz="2400" dirty="0" err="1">
                <a:effectLst/>
                <a:latin typeface="Times New Roman" panose="02020603050405020304" pitchFamily="18" charset="0"/>
                <a:ea typeface="Aptos" panose="020B0004020202020204" pitchFamily="34" charset="0"/>
                <a:cs typeface="Times New Roman" panose="02020603050405020304" pitchFamily="18" charset="0"/>
              </a:rPr>
              <a:t>which</a:t>
            </a:r>
            <a:r>
              <a:rPr lang="it-IT" sz="24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dirty="0" err="1">
                <a:effectLst/>
                <a:latin typeface="Times New Roman" panose="02020603050405020304" pitchFamily="18" charset="0"/>
                <a:ea typeface="Aptos" panose="020B0004020202020204" pitchFamily="34" charset="0"/>
                <a:cs typeface="Times New Roman" panose="02020603050405020304" pitchFamily="18" charset="0"/>
              </a:rPr>
              <a:t>directly</a:t>
            </a:r>
            <a:r>
              <a:rPr lang="it-IT" sz="2400" dirty="0">
                <a:effectLst/>
                <a:latin typeface="Times New Roman" panose="02020603050405020304" pitchFamily="18" charset="0"/>
                <a:ea typeface="Aptos" panose="020B0004020202020204" pitchFamily="34" charset="0"/>
                <a:cs typeface="Times New Roman" panose="02020603050405020304" pitchFamily="18" charset="0"/>
              </a:rPr>
              <a:t> or </a:t>
            </a:r>
            <a:r>
              <a:rPr lang="it-IT" sz="2400" dirty="0" err="1">
                <a:effectLst/>
                <a:latin typeface="Times New Roman" panose="02020603050405020304" pitchFamily="18" charset="0"/>
                <a:ea typeface="Aptos" panose="020B0004020202020204" pitchFamily="34" charset="0"/>
                <a:cs typeface="Times New Roman" panose="02020603050405020304" pitchFamily="18" charset="0"/>
              </a:rPr>
              <a:t>indirectly</a:t>
            </a:r>
            <a:r>
              <a:rPr lang="it-IT" sz="24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dirty="0" err="1">
                <a:effectLst/>
                <a:latin typeface="Times New Roman" panose="02020603050405020304" pitchFamily="18" charset="0"/>
                <a:ea typeface="Aptos" panose="020B0004020202020204" pitchFamily="34" charset="0"/>
                <a:cs typeface="Times New Roman" panose="02020603050405020304" pitchFamily="18" charset="0"/>
              </a:rPr>
              <a:t>suffer</a:t>
            </a:r>
            <a:r>
              <a:rPr lang="it-IT" sz="24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dirty="0" err="1">
                <a:effectLst/>
                <a:latin typeface="Times New Roman" panose="02020603050405020304" pitchFamily="18" charset="0"/>
                <a:ea typeface="Aptos" panose="020B0004020202020204" pitchFamily="34" charset="0"/>
                <a:cs typeface="Times New Roman" panose="02020603050405020304" pitchFamily="18" charset="0"/>
              </a:rPr>
              <a:t>increasingly</a:t>
            </a:r>
            <a:r>
              <a:rPr lang="it-IT" sz="2400" dirty="0">
                <a:effectLst/>
                <a:latin typeface="Times New Roman" panose="02020603050405020304" pitchFamily="18" charset="0"/>
                <a:ea typeface="Aptos" panose="020B0004020202020204" pitchFamily="34" charset="0"/>
                <a:cs typeface="Times New Roman" panose="02020603050405020304" pitchFamily="18" charset="0"/>
              </a:rPr>
              <a:t> from the </a:t>
            </a:r>
            <a:r>
              <a:rPr lang="it-IT" sz="2400" dirty="0" err="1">
                <a:effectLst/>
                <a:latin typeface="Times New Roman" panose="02020603050405020304" pitchFamily="18" charset="0"/>
                <a:ea typeface="Aptos" panose="020B0004020202020204" pitchFamily="34" charset="0"/>
                <a:cs typeface="Times New Roman" panose="02020603050405020304" pitchFamily="18" charset="0"/>
              </a:rPr>
              <a:t>effects</a:t>
            </a:r>
            <a:r>
              <a:rPr lang="it-IT" sz="2400" dirty="0">
                <a:effectLst/>
                <a:latin typeface="Times New Roman" panose="02020603050405020304" pitchFamily="18" charset="0"/>
                <a:ea typeface="Aptos" panose="020B0004020202020204" pitchFamily="34" charset="0"/>
                <a:cs typeface="Times New Roman" panose="02020603050405020304" pitchFamily="18" charset="0"/>
              </a:rPr>
              <a:t> of </a:t>
            </a:r>
            <a:r>
              <a:rPr lang="it-IT" sz="2400" dirty="0" err="1">
                <a:effectLst/>
                <a:latin typeface="Times New Roman" panose="02020603050405020304" pitchFamily="18" charset="0"/>
                <a:ea typeface="Aptos" panose="020B0004020202020204" pitchFamily="34" charset="0"/>
                <a:cs typeface="Times New Roman" panose="02020603050405020304" pitchFamily="18" charset="0"/>
              </a:rPr>
              <a:t>pollution</a:t>
            </a:r>
            <a:r>
              <a:rPr lang="it-IT" sz="2400" dirty="0">
                <a:effectLst/>
                <a:latin typeface="Times New Roman" panose="02020603050405020304" pitchFamily="18" charset="0"/>
                <a:ea typeface="Aptos" panose="020B0004020202020204" pitchFamily="34" charset="0"/>
                <a:cs typeface="Times New Roman" panose="02020603050405020304" pitchFamily="18" charset="0"/>
              </a:rPr>
              <a:t> of the </a:t>
            </a:r>
            <a:r>
              <a:rPr lang="it-IT" sz="2400" dirty="0" err="1">
                <a:effectLst/>
                <a:latin typeface="Times New Roman" panose="02020603050405020304" pitchFamily="18" charset="0"/>
                <a:ea typeface="Aptos" panose="020B0004020202020204" pitchFamily="34" charset="0"/>
                <a:cs typeface="Times New Roman" panose="02020603050405020304" pitchFamily="18" charset="0"/>
              </a:rPr>
              <a:t>Danube</a:t>
            </a:r>
            <a:r>
              <a:rPr lang="it-IT" sz="24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dirty="0" err="1">
                <a:effectLst/>
                <a:latin typeface="Times New Roman" panose="02020603050405020304" pitchFamily="18" charset="0"/>
                <a:ea typeface="Aptos" panose="020B0004020202020204" pitchFamily="34" charset="0"/>
                <a:cs typeface="Times New Roman" panose="02020603050405020304" pitchFamily="18" charset="0"/>
              </a:rPr>
              <a:t>waters</a:t>
            </a:r>
            <a:r>
              <a:rPr lang="it-IT" sz="2400" dirty="0">
                <a:effectLst/>
                <a:latin typeface="Times New Roman" panose="02020603050405020304" pitchFamily="18" charset="0"/>
                <a:ea typeface="Aptos" panose="020B0004020202020204" pitchFamily="34" charset="0"/>
                <a:cs typeface="Times New Roman" panose="02020603050405020304" pitchFamily="18" charset="0"/>
              </a:rPr>
              <a:t>, to solve a </a:t>
            </a:r>
            <a:r>
              <a:rPr lang="it-IT" sz="2400" dirty="0" err="1">
                <a:effectLst/>
                <a:latin typeface="Times New Roman" panose="02020603050405020304" pitchFamily="18" charset="0"/>
                <a:ea typeface="Aptos" panose="020B0004020202020204" pitchFamily="34" charset="0"/>
                <a:cs typeface="Times New Roman" panose="02020603050405020304" pitchFamily="18" charset="0"/>
              </a:rPr>
              <a:t>significant</a:t>
            </a:r>
            <a:r>
              <a:rPr lang="it-IT" sz="24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dirty="0" err="1">
                <a:effectLst/>
                <a:latin typeface="Times New Roman" panose="02020603050405020304" pitchFamily="18" charset="0"/>
                <a:ea typeface="Aptos" panose="020B0004020202020204" pitchFamily="34" charset="0"/>
                <a:cs typeface="Times New Roman" panose="02020603050405020304" pitchFamily="18" charset="0"/>
              </a:rPr>
              <a:t>problem</a:t>
            </a:r>
            <a:r>
              <a:rPr lang="it-IT" sz="2400" dirty="0">
                <a:effectLst/>
                <a:latin typeface="Times New Roman" panose="02020603050405020304" pitchFamily="18" charset="0"/>
                <a:ea typeface="Aptos" panose="020B0004020202020204" pitchFamily="34" charset="0"/>
                <a:cs typeface="Times New Roman" panose="02020603050405020304" pitchFamily="18" charset="0"/>
              </a:rPr>
              <a:t>. But </a:t>
            </a:r>
            <a:r>
              <a:rPr lang="it-IT" sz="2400" dirty="0" err="1">
                <a:effectLst/>
                <a:latin typeface="Times New Roman" panose="02020603050405020304" pitchFamily="18" charset="0"/>
                <a:ea typeface="Aptos" panose="020B0004020202020204" pitchFamily="34" charset="0"/>
                <a:cs typeface="Times New Roman" panose="02020603050405020304" pitchFamily="18" charset="0"/>
              </a:rPr>
              <a:t>also</a:t>
            </a:r>
            <a:r>
              <a:rPr lang="it-IT" sz="2400" dirty="0">
                <a:effectLst/>
                <a:latin typeface="Times New Roman" panose="02020603050405020304" pitchFamily="18" charset="0"/>
                <a:ea typeface="Aptos" panose="020B0004020202020204" pitchFamily="34" charset="0"/>
                <a:cs typeface="Times New Roman" panose="02020603050405020304" pitchFamily="18" charset="0"/>
              </a:rPr>
              <a:t> an </a:t>
            </a:r>
            <a:r>
              <a:rPr lang="it-IT" sz="2400" dirty="0" err="1">
                <a:effectLst/>
                <a:latin typeface="Times New Roman" panose="02020603050405020304" pitchFamily="18" charset="0"/>
                <a:ea typeface="Aptos" panose="020B0004020202020204" pitchFamily="34" charset="0"/>
                <a:cs typeface="Times New Roman" panose="02020603050405020304" pitchFamily="18" charset="0"/>
              </a:rPr>
              <a:t>opportunity</a:t>
            </a:r>
            <a:r>
              <a:rPr lang="it-IT" sz="2400" dirty="0">
                <a:effectLst/>
                <a:latin typeface="Times New Roman" panose="02020603050405020304" pitchFamily="18" charset="0"/>
                <a:ea typeface="Aptos" panose="020B0004020202020204" pitchFamily="34" charset="0"/>
                <a:cs typeface="Times New Roman" panose="02020603050405020304" pitchFamily="18" charset="0"/>
              </a:rPr>
              <a:t> to use the VS in the 44 countries </a:t>
            </a:r>
            <a:r>
              <a:rPr lang="it-IT" sz="2400" dirty="0" err="1">
                <a:effectLst/>
                <a:latin typeface="Times New Roman" panose="02020603050405020304" pitchFamily="18" charset="0"/>
                <a:ea typeface="Aptos" panose="020B0004020202020204" pitchFamily="34" charset="0"/>
                <a:cs typeface="Times New Roman" panose="02020603050405020304" pitchFamily="18" charset="0"/>
              </a:rPr>
              <a:t>affected</a:t>
            </a:r>
            <a:r>
              <a:rPr lang="it-IT" sz="2400" dirty="0">
                <a:effectLst/>
                <a:latin typeface="Times New Roman" panose="02020603050405020304" pitchFamily="18" charset="0"/>
                <a:ea typeface="Aptos" panose="020B0004020202020204" pitchFamily="34" charset="0"/>
                <a:cs typeface="Times New Roman" panose="02020603050405020304" pitchFamily="18" charset="0"/>
              </a:rPr>
              <a:t> by the project, </a:t>
            </a:r>
            <a:r>
              <a:rPr lang="it-IT" sz="2400" dirty="0" err="1">
                <a:effectLst/>
                <a:latin typeface="Times New Roman" panose="02020603050405020304" pitchFamily="18" charset="0"/>
                <a:ea typeface="Aptos" panose="020B0004020202020204" pitchFamily="34" charset="0"/>
                <a:cs typeface="Times New Roman" panose="02020603050405020304" pitchFamily="18" charset="0"/>
              </a:rPr>
              <a:t>which</a:t>
            </a:r>
            <a:r>
              <a:rPr lang="it-IT" sz="2400" dirty="0">
                <a:effectLst/>
                <a:latin typeface="Times New Roman" panose="02020603050405020304" pitchFamily="18" charset="0"/>
                <a:ea typeface="Aptos" panose="020B0004020202020204" pitchFamily="34" charset="0"/>
                <a:cs typeface="Times New Roman" panose="02020603050405020304" pitchFamily="18" charset="0"/>
              </a:rPr>
              <a:t> are: the countries </a:t>
            </a:r>
            <a:r>
              <a:rPr lang="it-IT" sz="2400" dirty="0" err="1">
                <a:effectLst/>
                <a:latin typeface="Times New Roman" panose="02020603050405020304" pitchFamily="18" charset="0"/>
                <a:ea typeface="Aptos" panose="020B0004020202020204" pitchFamily="34" charset="0"/>
                <a:cs typeface="Times New Roman" panose="02020603050405020304" pitchFamily="18" charset="0"/>
              </a:rPr>
              <a:t>that</a:t>
            </a:r>
            <a:r>
              <a:rPr lang="it-IT" sz="2400" dirty="0">
                <a:effectLst/>
                <a:latin typeface="Times New Roman" panose="02020603050405020304" pitchFamily="18" charset="0"/>
                <a:ea typeface="Aptos" panose="020B0004020202020204" pitchFamily="34" charset="0"/>
                <a:cs typeface="Times New Roman" panose="02020603050405020304" pitchFamily="18" charset="0"/>
              </a:rPr>
              <a:t> the </a:t>
            </a:r>
            <a:r>
              <a:rPr lang="it-IT" sz="2400" dirty="0" err="1">
                <a:effectLst/>
                <a:latin typeface="Times New Roman" panose="02020603050405020304" pitchFamily="18" charset="0"/>
                <a:ea typeface="Aptos" panose="020B0004020202020204" pitchFamily="34" charset="0"/>
                <a:cs typeface="Times New Roman" panose="02020603050405020304" pitchFamily="18" charset="0"/>
              </a:rPr>
              <a:t>river</a:t>
            </a:r>
            <a:r>
              <a:rPr lang="it-IT" sz="2400" dirty="0">
                <a:effectLst/>
                <a:latin typeface="Times New Roman" panose="02020603050405020304" pitchFamily="18" charset="0"/>
                <a:ea typeface="Aptos" panose="020B0004020202020204" pitchFamily="34" charset="0"/>
                <a:cs typeface="Times New Roman" panose="02020603050405020304" pitchFamily="18" charset="0"/>
              </a:rPr>
              <a:t> crosses, the countries over </a:t>
            </a:r>
            <a:r>
              <a:rPr lang="it-IT" sz="2400" dirty="0" err="1">
                <a:effectLst/>
                <a:latin typeface="Times New Roman" panose="02020603050405020304" pitchFamily="18" charset="0"/>
                <a:ea typeface="Aptos" panose="020B0004020202020204" pitchFamily="34" charset="0"/>
                <a:cs typeface="Times New Roman" panose="02020603050405020304" pitchFamily="18" charset="0"/>
              </a:rPr>
              <a:t>which</a:t>
            </a:r>
            <a:r>
              <a:rPr lang="it-IT" sz="24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dirty="0" err="1">
                <a:effectLst/>
                <a:latin typeface="Times New Roman" panose="02020603050405020304" pitchFamily="18" charset="0"/>
                <a:ea typeface="Aptos" panose="020B0004020202020204" pitchFamily="34" charset="0"/>
                <a:cs typeface="Times New Roman" panose="02020603050405020304" pitchFamily="18" charset="0"/>
              </a:rPr>
              <a:t>its</a:t>
            </a:r>
            <a:r>
              <a:rPr lang="it-IT" sz="24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dirty="0" err="1">
                <a:effectLst/>
                <a:latin typeface="Times New Roman" panose="02020603050405020304" pitchFamily="18" charset="0"/>
                <a:ea typeface="Aptos" panose="020B0004020202020204" pitchFamily="34" charset="0"/>
                <a:cs typeface="Times New Roman" panose="02020603050405020304" pitchFamily="18" charset="0"/>
              </a:rPr>
              <a:t>hydrographic</a:t>
            </a:r>
            <a:r>
              <a:rPr lang="it-IT" sz="24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dirty="0" err="1">
                <a:effectLst/>
                <a:latin typeface="Times New Roman" panose="02020603050405020304" pitchFamily="18" charset="0"/>
                <a:ea typeface="Aptos" panose="020B0004020202020204" pitchFamily="34" charset="0"/>
                <a:cs typeface="Times New Roman" panose="02020603050405020304" pitchFamily="18" charset="0"/>
              </a:rPr>
              <a:t>basin</a:t>
            </a:r>
            <a:r>
              <a:rPr lang="it-IT" sz="24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dirty="0" err="1">
                <a:effectLst/>
                <a:latin typeface="Times New Roman" panose="02020603050405020304" pitchFamily="18" charset="0"/>
                <a:ea typeface="Aptos" panose="020B0004020202020204" pitchFamily="34" charset="0"/>
                <a:cs typeface="Times New Roman" panose="02020603050405020304" pitchFamily="18" charset="0"/>
              </a:rPr>
              <a:t>extends</a:t>
            </a:r>
            <a:r>
              <a:rPr lang="it-IT" sz="2400" dirty="0">
                <a:effectLst/>
                <a:latin typeface="Times New Roman" panose="02020603050405020304" pitchFamily="18" charset="0"/>
                <a:ea typeface="Aptos" panose="020B0004020202020204" pitchFamily="34" charset="0"/>
                <a:cs typeface="Times New Roman" panose="02020603050405020304" pitchFamily="18" charset="0"/>
              </a:rPr>
              <a:t> and the countries </a:t>
            </a:r>
            <a:r>
              <a:rPr lang="it-IT" sz="2400" dirty="0" err="1">
                <a:effectLst/>
                <a:latin typeface="Times New Roman" panose="02020603050405020304" pitchFamily="18" charset="0"/>
                <a:ea typeface="Aptos" panose="020B0004020202020204" pitchFamily="34" charset="0"/>
                <a:cs typeface="Times New Roman" panose="02020603050405020304" pitchFamily="18" charset="0"/>
              </a:rPr>
              <a:t>essentially</a:t>
            </a:r>
            <a:r>
              <a:rPr lang="it-IT" sz="24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dirty="0" err="1">
                <a:effectLst/>
                <a:latin typeface="Times New Roman" panose="02020603050405020304" pitchFamily="18" charset="0"/>
                <a:ea typeface="Aptos" panose="020B0004020202020204" pitchFamily="34" charset="0"/>
                <a:cs typeface="Times New Roman" panose="02020603050405020304" pitchFamily="18" charset="0"/>
              </a:rPr>
              <a:t>bathed</a:t>
            </a:r>
            <a:r>
              <a:rPr lang="it-IT" sz="2400" dirty="0">
                <a:effectLst/>
                <a:latin typeface="Times New Roman" panose="02020603050405020304" pitchFamily="18" charset="0"/>
                <a:ea typeface="Aptos" panose="020B0004020202020204" pitchFamily="34" charset="0"/>
                <a:cs typeface="Times New Roman" panose="02020603050405020304" pitchFamily="18" charset="0"/>
              </a:rPr>
              <a:t> by the Black Sea and the </a:t>
            </a:r>
            <a:r>
              <a:rPr lang="it-IT" sz="2400" dirty="0" err="1">
                <a:effectLst/>
                <a:latin typeface="Times New Roman" panose="02020603050405020304" pitchFamily="18" charset="0"/>
                <a:ea typeface="Aptos" panose="020B0004020202020204" pitchFamily="34" charset="0"/>
                <a:cs typeface="Times New Roman" panose="02020603050405020304" pitchFamily="18" charset="0"/>
              </a:rPr>
              <a:t>Mediterranean</a:t>
            </a:r>
            <a:r>
              <a:rPr lang="it-IT" sz="2400" dirty="0">
                <a:effectLst/>
                <a:latin typeface="Times New Roman" panose="02020603050405020304" pitchFamily="18" charset="0"/>
                <a:ea typeface="Aptos" panose="020B0004020202020204" pitchFamily="34" charset="0"/>
                <a:cs typeface="Times New Roman" panose="02020603050405020304" pitchFamily="18" charset="0"/>
              </a:rPr>
              <a:t> Sea</a:t>
            </a:r>
            <a:endParaRPr lang="it-IT" sz="3600" b="1" kern="100" dirty="0">
              <a:effectLst/>
              <a:latin typeface="Times New Roman" panose="02020603050405020304" pitchFamily="18" charset="0"/>
              <a:ea typeface="Aptos" panose="020B0004020202020204" pitchFamily="34" charset="0"/>
              <a:cs typeface="Times New Roman" panose="02020603050405020304" pitchFamily="18" charset="0"/>
              <a:sym typeface="Wingdings" panose="05000000000000000000" pitchFamily="2" charset="2"/>
            </a:endParaRPr>
          </a:p>
          <a:p>
            <a:pPr>
              <a:lnSpc>
                <a:spcPct val="107000"/>
              </a:lnSpc>
              <a:spcAft>
                <a:spcPts val="800"/>
              </a:spcAft>
            </a:pPr>
            <a:r>
              <a:rPr lang="it-IT" sz="1800" kern="100" dirty="0">
                <a:effectLst/>
                <a:latin typeface="Aptos" panose="020B0004020202020204" pitchFamily="34" charset="0"/>
                <a:ea typeface="Aptos" panose="020B0004020202020204" pitchFamily="34" charset="0"/>
                <a:cs typeface="Times New Roman" panose="02020603050405020304" pitchFamily="18" charset="0"/>
              </a:rPr>
              <a:t>  </a:t>
            </a:r>
            <a:r>
              <a:rPr lang="it-IT" sz="2400" u="sng" kern="100" dirty="0">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https://www.youtube.com/watch?v=OY2z9xK__IA</a:t>
            </a:r>
            <a:endParaRPr lang="it-IT" sz="2400" kern="100" dirty="0">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5971797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1326</TotalTime>
  <Words>1147</Words>
  <Application>Microsoft Office PowerPoint</Application>
  <PresentationFormat>Presentazione su schermo (4:3)</PresentationFormat>
  <Paragraphs>50</Paragraphs>
  <Slides>10</Slides>
  <Notes>9</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10</vt:i4>
      </vt:variant>
    </vt:vector>
  </HeadingPairs>
  <TitlesOfParts>
    <vt:vector size="15" baseType="lpstr">
      <vt:lpstr>Aptos</vt:lpstr>
      <vt:lpstr>Arial</vt:lpstr>
      <vt:lpstr>Calibri</vt:lpstr>
      <vt:lpstr>Times New Roman</vt:lpstr>
      <vt:lpstr>Office Theme</vt:lpstr>
      <vt:lpstr>SPES: The Danube Reclamation Initiative for a Sustainable Mediterranean Future Links to Supplementary Materials</vt:lpstr>
      <vt:lpstr>BRIEF PROFESSIONAL PROFILE</vt:lpstr>
      <vt:lpstr>BRIEF PROFESSIONAL PROFILE</vt:lpstr>
      <vt:lpstr>Efficiency of Vetiver for the Phytoremediation of Contaminated Land  in the “Valle Del Sacco” (Rome, Italy) </vt:lpstr>
      <vt:lpstr>Presentazione standard di PowerPoint</vt:lpstr>
      <vt:lpstr>The use of Vetiver to raise river banks</vt:lpstr>
      <vt:lpstr>Links</vt:lpstr>
      <vt:lpstr>links</vt:lpstr>
      <vt:lpstr>links</vt:lpstr>
      <vt:lpstr>Final Message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Benito Castorina</dc:creator>
  <cp:keywords/>
  <dc:description>generated using python-pptx</dc:description>
  <cp:lastModifiedBy>benito castorina</cp:lastModifiedBy>
  <cp:revision>54</cp:revision>
  <dcterms:created xsi:type="dcterms:W3CDTF">2013-01-27T09:14:16Z</dcterms:created>
  <dcterms:modified xsi:type="dcterms:W3CDTF">2025-04-26T17:11:13Z</dcterms:modified>
  <cp:category/>
</cp:coreProperties>
</file>