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608-4BEE-8AD5-5C0786EB1C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608-4BEE-8AD5-5C0786EB1C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608-4BEE-8AD5-5C0786EB1CD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608-4BEE-8AD5-5C0786EB1CD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6608-4BEE-8AD5-5C0786EB1CD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6608-4BEE-8AD5-5C0786EB1CD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6608-4BEE-8AD5-5C0786EB1CD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Plastic Pellets</c:v>
                </c:pt>
                <c:pt idx="1">
                  <c:v>Personal Care Products</c:v>
                </c:pt>
                <c:pt idx="2">
                  <c:v>Marine Coatings</c:v>
                </c:pt>
                <c:pt idx="3">
                  <c:v>Road Markings</c:v>
                </c:pt>
                <c:pt idx="4">
                  <c:v>City Dust</c:v>
                </c:pt>
                <c:pt idx="5">
                  <c:v>Tyres</c:v>
                </c:pt>
                <c:pt idx="6">
                  <c:v>Synthetic Textiles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0.3</c:v>
                </c:pt>
                <c:pt idx="1">
                  <c:v>2</c:v>
                </c:pt>
                <c:pt idx="2">
                  <c:v>3.7</c:v>
                </c:pt>
                <c:pt idx="3">
                  <c:v>7</c:v>
                </c:pt>
                <c:pt idx="4">
                  <c:v>24</c:v>
                </c:pt>
                <c:pt idx="5">
                  <c:v>28</c:v>
                </c:pt>
                <c:pt idx="6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608-4BEE-8AD5-5C0786EB1CD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3.8577124813171472E-2"/>
          <c:y val="6.0696858599858974E-2"/>
          <c:w val="0.92679320995802428"/>
          <c:h val="8.049574623163481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199D8-EE05-4488-AC3F-5C67F30BF324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16381F-DCA4-453D-BDF3-ACF255D11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73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6381F-DCA4-453D-BDF3-ACF255D114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530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6381F-DCA4-453D-BDF3-ACF255D114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43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6381F-DCA4-453D-BDF3-ACF255D114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5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6381F-DCA4-453D-BDF3-ACF255D114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63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6381F-DCA4-453D-BDF3-ACF255D114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36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curve represents </a:t>
            </a:r>
            <a:r>
              <a:rPr lang="en-US" b="1" dirty="0"/>
              <a:t>how microplastics move through the porous medium</a:t>
            </a:r>
            <a:r>
              <a:rPr lang="en-US" dirty="0"/>
              <a:t> in response to different treatments.</a:t>
            </a:r>
          </a:p>
          <a:p>
            <a:r>
              <a:rPr lang="en-US" b="1" dirty="0"/>
              <a:t>1️⃣ Control (PP Only) – Brown Solid 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Slowest breakthrough</a:t>
            </a:r>
            <a:r>
              <a:rPr lang="en-US" dirty="0"/>
              <a:t> (delayed curve).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Why?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 pure soil, </a:t>
            </a:r>
            <a:r>
              <a:rPr lang="en-US" b="1" dirty="0"/>
              <a:t>microplastics are retained due to adsorption and filtration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absence of external chemicals</a:t>
            </a:r>
            <a:r>
              <a:rPr lang="en-US" dirty="0"/>
              <a:t> means normal </a:t>
            </a:r>
            <a:r>
              <a:rPr lang="en-US" b="1" dirty="0"/>
              <a:t>hydrodynamic and adhesion forces</a:t>
            </a:r>
            <a:r>
              <a:rPr lang="en-US" dirty="0"/>
              <a:t> act on MPs.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Takes </a:t>
            </a:r>
            <a:r>
              <a:rPr lang="en-US" b="1" dirty="0"/>
              <a:t>longer for microplastics to fully exit</a:t>
            </a:r>
            <a:r>
              <a:rPr lang="en-US" dirty="0"/>
              <a:t>.</a:t>
            </a:r>
          </a:p>
          <a:p>
            <a:r>
              <a:rPr lang="en-US" b="1" dirty="0"/>
              <a:t>2️⃣ Humic Acid (PP + HA + Soil) – Green Dotted 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Fastest breakthrough (earliest rising curve).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Why?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Electrostatic repulsion</a:t>
            </a:r>
            <a:r>
              <a:rPr lang="en-US" dirty="0"/>
              <a:t>: Humic acid coats microplastics, </a:t>
            </a:r>
            <a:r>
              <a:rPr lang="en-US" b="1" dirty="0"/>
              <a:t>preventing adhesion</a:t>
            </a:r>
            <a:r>
              <a:rPr lang="en-US" dirty="0"/>
              <a:t> to soil particles.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Steric hindrance</a:t>
            </a:r>
            <a:r>
              <a:rPr lang="en-US" dirty="0"/>
              <a:t>: Organic molecules in humic acid create a </a:t>
            </a:r>
            <a:r>
              <a:rPr lang="en-US" b="1" dirty="0"/>
              <a:t>barrier</a:t>
            </a:r>
            <a:r>
              <a:rPr lang="en-US" dirty="0"/>
              <a:t> that reduces interaction between MPs and soil.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MPs travel faster and exit earlier</a:t>
            </a:r>
            <a:r>
              <a:rPr lang="en-US" dirty="0"/>
              <a:t>.</a:t>
            </a:r>
          </a:p>
          <a:p>
            <a:r>
              <a:rPr lang="en-US" b="1" dirty="0"/>
              <a:t>3️⃣ NPK Fertilizer (PP + NPK + Soil) – Blue Dashed 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Faster than control but slower than humic acid.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Why?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NPK </a:t>
            </a:r>
            <a:r>
              <a:rPr lang="en-US" b="1" dirty="0"/>
              <a:t>alters soil structure</a:t>
            </a:r>
            <a:r>
              <a:rPr lang="en-US" dirty="0"/>
              <a:t> by </a:t>
            </a:r>
            <a:r>
              <a:rPr lang="en-US" b="1" dirty="0"/>
              <a:t>changing particle aggregation and microbial activity</a:t>
            </a:r>
            <a:r>
              <a:rPr lang="en-US" dirty="0"/>
              <a:t>, which can </a:t>
            </a:r>
            <a:r>
              <a:rPr lang="en-US" b="1" dirty="0"/>
              <a:t>reduce microplastic retention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Some microbial processes can </a:t>
            </a:r>
            <a:r>
              <a:rPr lang="en-US" b="1" dirty="0"/>
              <a:t>alter MP surface properties</a:t>
            </a:r>
            <a:r>
              <a:rPr lang="en-US" dirty="0"/>
              <a:t>, increasing their movement.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MPs exit earlier than control but later than humic acid.</a:t>
            </a:r>
            <a:endParaRPr lang="en-US" dirty="0"/>
          </a:p>
          <a:p>
            <a:r>
              <a:rPr lang="en-US" b="1" dirty="0"/>
              <a:t>4️⃣ Vermicompost (PP + Vermicompost + Soil) – Purple Dashed 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Moderate transport rate (between control and NPK).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Why?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Vermicompost </a:t>
            </a:r>
            <a:r>
              <a:rPr lang="en-US" b="1" dirty="0"/>
              <a:t>contains organic matter</a:t>
            </a:r>
            <a:r>
              <a:rPr lang="en-US" dirty="0"/>
              <a:t>, which can </a:t>
            </a:r>
            <a:r>
              <a:rPr lang="en-US" b="1" dirty="0"/>
              <a:t>enhance MP mobility</a:t>
            </a:r>
            <a:r>
              <a:rPr lang="en-US" dirty="0"/>
              <a:t> by coating their surfaces.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However, it also </a:t>
            </a:r>
            <a:r>
              <a:rPr lang="en-US" b="1" dirty="0"/>
              <a:t>increases soil porosity</a:t>
            </a:r>
            <a:r>
              <a:rPr lang="en-US" dirty="0"/>
              <a:t>, leading to </a:t>
            </a:r>
            <a:r>
              <a:rPr lang="en-US" b="1" dirty="0"/>
              <a:t>some MP retention</a:t>
            </a:r>
            <a:r>
              <a:rPr lang="en-US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Breakthrough is slightly faster than control but slower than NPK and humic acid.</a:t>
            </a:r>
          </a:p>
          <a:p>
            <a:r>
              <a:rPr lang="en-US" b="1" dirty="0"/>
              <a:t>Breaking it down: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</a:t>
            </a:r>
            <a:r>
              <a:rPr lang="en-US" dirty="0"/>
              <a:t> = The concentration of microplastics in the effluent (outflow) at a given time.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C₀</a:t>
            </a:r>
            <a:r>
              <a:rPr lang="en-US" dirty="0"/>
              <a:t> = The initial concentration of microplastics in the influent (inflow or input solution).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C/C₀</a:t>
            </a:r>
            <a:r>
              <a:rPr lang="en-US" dirty="0"/>
              <a:t> = The </a:t>
            </a:r>
            <a:r>
              <a:rPr lang="en-US" b="1" dirty="0"/>
              <a:t>relative concentration</a:t>
            </a:r>
            <a:r>
              <a:rPr lang="en-US" dirty="0"/>
              <a:t> (i.e., how much of the initial microplastic concentration is detected in the outflow over time).</a:t>
            </a:r>
          </a:p>
          <a:p>
            <a:r>
              <a:rPr lang="en-US" b="1" dirty="0"/>
              <a:t>Interpretation in Breakthrough Curves: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C/C₀ = 0</a:t>
            </a:r>
            <a:r>
              <a:rPr lang="en-US" dirty="0"/>
              <a:t> → No microplastics detected in the outflow (initial phase, retention in soil).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C/C₀ = 0.5</a:t>
            </a:r>
            <a:r>
              <a:rPr lang="en-US" dirty="0"/>
              <a:t> → </a:t>
            </a:r>
            <a:r>
              <a:rPr lang="en-US" b="1" dirty="0"/>
              <a:t>Breakthrough time</a:t>
            </a:r>
            <a:r>
              <a:rPr lang="en-US" dirty="0"/>
              <a:t> → Half of the initial concentration has reached the outlet.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C/C₀ = 1</a:t>
            </a:r>
            <a:r>
              <a:rPr lang="en-US" dirty="0"/>
              <a:t> → Complete breakthrough → The outlet concentration equals the input concentration, meaning no further retention is occurring.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6381F-DCA4-453D-BDF3-ACF255D114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31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Microplastic pollution in agricultural soils</a:t>
            </a:r>
            <a:r>
              <a:rPr lang="en-US" dirty="0"/>
              <a:t> can be </a:t>
            </a:r>
            <a:r>
              <a:rPr lang="en-US" b="1" dirty="0"/>
              <a:t>increased by fertilizers (NPK) and organic amendments (humic acid, vermicompost)</a:t>
            </a:r>
            <a:r>
              <a:rPr lang="en-US" dirty="0"/>
              <a:t>.</a:t>
            </a:r>
            <a:r>
              <a:rPr lang="en-US" b="1" dirty="0"/>
              <a:t>Humic acid enhances MP mobility the most</a:t>
            </a:r>
            <a:r>
              <a:rPr lang="en-US" dirty="0"/>
              <a:t>, meaning soils with </a:t>
            </a:r>
            <a:r>
              <a:rPr lang="en-US" b="1" dirty="0"/>
              <a:t>high organic matter can facilitate MP leaching into groundwater</a:t>
            </a:r>
            <a:r>
              <a:rPr lang="en-US" dirty="0"/>
              <a:t>. </a:t>
            </a:r>
            <a:r>
              <a:rPr lang="en-US" b="1" dirty="0"/>
              <a:t>Understanding breakthrough dynamics helps in environmental risk assessment of MPs in soils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16381F-DCA4-453D-BDF3-ACF255D114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9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0340B-A5B3-660D-7104-27435B3A2C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FF27EA-1FD1-CA3E-F82E-054A480A6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A4691-D0EF-F67B-30A2-32A372AF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123B-8F06-443A-BB91-9FA15D0EBAE8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8E746-8FB9-CC93-EEC5-EE042518E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FD3DD-3DB2-96E8-8CB6-BBB3479DF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CEE2-E4A0-4C81-BC16-8253FFE7C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51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9A7F3-BE95-A6FE-B692-D8015551C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0289EE-B618-C0A6-377D-266AFC536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C2AD3E-69CF-ACA3-3DCB-87320240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123B-8F06-443A-BB91-9FA15D0EBAE8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CA164-2073-4047-F241-01BF5F69F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ABBA2-6C64-D4EB-E98B-13E584110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CEE2-E4A0-4C81-BC16-8253FFE7C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0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B420B4-E6D0-4F48-D334-8AB36B15C5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BADBE5-47B9-DCFF-56AA-68EB79584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74D32-932E-1C7E-11EF-E3245338F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123B-8F06-443A-BB91-9FA15D0EBAE8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98DA0-F343-517A-D2F0-1ACED0DF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A2ED4-CDE6-0F90-8444-A21023188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CEE2-E4A0-4C81-BC16-8253FFE7C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92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055F1-1334-05F6-1213-955CF6A4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96311-A578-2F87-C9AB-558D16AC9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861E4-3E38-849C-18FA-3F5E77B3A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123B-8F06-443A-BB91-9FA15D0EBAE8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0EA25-F34B-EA5C-6ACC-15F7A635B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50C70-432B-4513-391C-08DA7740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CEE2-E4A0-4C81-BC16-8253FFE7C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3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C8D9B-875B-817A-3BAB-7A968530D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93E93-BD80-3FBC-6697-0CA8B3033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0C728-3393-38A0-649B-627C8D125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123B-8F06-443A-BB91-9FA15D0EBAE8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A0390-E213-62A8-A766-634EAF4A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A9161-0D1E-9761-870C-9963A160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CEE2-E4A0-4C81-BC16-8253FFE7C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5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AFC14-417D-1C8B-3D77-047710C99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4199D-C581-337F-C657-18683756AE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EFED0-2A15-D208-D768-834B59614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9E404-2365-62A3-8918-0B82F7D7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123B-8F06-443A-BB91-9FA15D0EBAE8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FDFBD-AE0E-50BF-91A7-5944AA96B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F785A-830E-CB45-9FB5-FE39D6E1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CEE2-E4A0-4C81-BC16-8253FFE7C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16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34574-B587-088B-8C7E-5430DAB7D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B0685-EB88-B70A-FC67-CDC94FC78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813F3-712B-15FB-38AB-12E225A8C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DBFFF4-70D5-FBBF-293F-DF09C5778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FF5F2-B3A2-A6F8-0541-0D8DF7277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509531-0BD9-2E45-7DF4-CA6CC05E7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123B-8F06-443A-BB91-9FA15D0EBAE8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F2C435-0280-8337-75B4-219AAC59A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75153D-74F8-B974-B646-36D8B0E6F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CEE2-E4A0-4C81-BC16-8253FFE7C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7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C6F7C-AE5B-E99F-8D76-88DA62E19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CD1AB2-E988-EA7D-421F-2EE6229FF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123B-8F06-443A-BB91-9FA15D0EBAE8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1DF2E2-B6F6-22DB-5F91-0498D8CDD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2F8314-164B-7841-2D8E-E973B1DD4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CEE2-E4A0-4C81-BC16-8253FFE7C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8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F0154-6318-D18C-33A2-FC34C2211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123B-8F06-443A-BB91-9FA15D0EBAE8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531377-FD63-BEC9-DFE7-041FB110A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5C86E-0D76-4E68-0F15-AC5ED26E6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CEE2-E4A0-4C81-BC16-8253FFE7C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0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713B8-4302-5F56-2C12-05FB3CDAE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ACF82-C861-5DAB-47C9-CFDA99011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F0D5FA-826D-E503-0E63-AC47B2775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2112FF-0EF7-80E4-033E-A613E4404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123B-8F06-443A-BB91-9FA15D0EBAE8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DCD64-FDE0-8366-E458-5694C55E0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26999-64E8-70B7-E0E0-530E5DF98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CEE2-E4A0-4C81-BC16-8253FFE7C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3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10F0-0F7A-3209-B94E-A375CBC54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3D2AAC-E9D9-F6BE-FE22-469B4E75E9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C5C5-E252-434A-E69E-CA20152D3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CDDE3-6F6E-0866-2E4A-4FB797E48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6123B-8F06-443A-BB91-9FA15D0EBAE8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EAA364-2E5D-2150-347F-91E2C36F6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4A018-647D-F734-71AA-8A8A5F67E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ECCEE2-E4A0-4C81-BC16-8253FFE7C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77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9EA1FB-ECF1-2F5E-7516-AC522E6F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6B0CD3-2B5A-0A8B-32DA-F49CB2755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70263-8B90-F867-453F-A5FEE1C71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76123B-8F06-443A-BB91-9FA15D0EBAE8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4D558-7AE3-11BA-F066-48483BAC1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44806-58D3-9608-E64A-5D1A15410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ECCEE2-E4A0-4C81-BC16-8253FFE7C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41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guardian.com/sustainable-business/2017/feb/22/plasticsrecycling-trash-chemicals-styrofoam-packaging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126/science.aaz5819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museum.org.uk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video game&#10;&#10;Description automatically generated">
            <a:extLst>
              <a:ext uri="{FF2B5EF4-FFF2-40B4-BE49-F238E27FC236}">
                <a16:creationId xmlns:a16="http://schemas.microsoft.com/office/drawing/2014/main" id="{4E14C228-9AC9-364E-6A9D-0D49FF81F3C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26" y="-23743"/>
            <a:ext cx="12260826" cy="696123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FA2867D-2E87-EE4A-5FC8-12E9DC8E73F3}"/>
              </a:ext>
            </a:extLst>
          </p:cNvPr>
          <p:cNvSpPr/>
          <p:nvPr/>
        </p:nvSpPr>
        <p:spPr>
          <a:xfrm>
            <a:off x="2571135" y="5762628"/>
            <a:ext cx="6617110" cy="9781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5F04C01-A70E-AE92-F29D-F04279D70E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34834" y="2670296"/>
            <a:ext cx="6145161" cy="786581"/>
          </a:xfrm>
          <a:prstGeom prst="roundRect">
            <a:avLst/>
          </a:prstGeom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9BAE79-1721-D1AA-CFB2-97C0494492EB}"/>
              </a:ext>
            </a:extLst>
          </p:cNvPr>
          <p:cNvSpPr/>
          <p:nvPr/>
        </p:nvSpPr>
        <p:spPr>
          <a:xfrm>
            <a:off x="1705898" y="1327118"/>
            <a:ext cx="8780204" cy="108863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F4EE6D-AB59-43F4-F2C3-8E9035EA2E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89470" y="1455939"/>
            <a:ext cx="8613059" cy="830997"/>
          </a:xfrm>
          <a:prstGeom prst="rect">
            <a:avLst/>
          </a:prstGeom>
          <a:noFill/>
          <a:ln>
            <a:solidFill>
              <a:schemeClr val="bg1"/>
            </a:solidFill>
            <a:prstDash val="lgDashDotDot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Drip Irrigation Promoted Migration of Microplastic Particles Across Vertical Soil Columns</a:t>
            </a:r>
            <a:endParaRPr lang="en-US" sz="2400" b="1" u="sng" dirty="0">
              <a:solidFill>
                <a:srgbClr val="FFFF00"/>
              </a:solidFill>
              <a:latin typeface="Gill Sans MT" panose="020B0502020104020203" pitchFamily="34" charset="0"/>
            </a:endParaRPr>
          </a:p>
        </p:txBody>
      </p:sp>
      <p:pic>
        <p:nvPicPr>
          <p:cNvPr id="6" name="Picture 5" descr="A logo with text on it">
            <a:extLst>
              <a:ext uri="{FF2B5EF4-FFF2-40B4-BE49-F238E27FC236}">
                <a16:creationId xmlns:a16="http://schemas.microsoft.com/office/drawing/2014/main" id="{E9297BD4-AEA3-BD16-AC66-D6C79B55039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7" y="132906"/>
            <a:ext cx="2418125" cy="12657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E4F68C-8A5F-FA49-1ACB-637B27692A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31690" y="273689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European Geosciences Union (EGU)</a:t>
            </a:r>
          </a:p>
        </p:txBody>
      </p:sp>
      <p:pic>
        <p:nvPicPr>
          <p:cNvPr id="10" name="Picture 9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9510AFD8-5929-03AA-562B-F68C75CD6B3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807" y="77054"/>
            <a:ext cx="2732377" cy="12657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724531-CA1C-B484-F776-26D657F2C78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230128" y="5807968"/>
            <a:ext cx="7299124" cy="887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IN" sz="1600" b="1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Mohd Faraz Khan </a:t>
            </a:r>
            <a:r>
              <a:rPr lang="en-IN" sz="1600" b="1" baseline="30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IN" sz="1600" b="1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Chandrashekhar Prasad Ojha </a:t>
            </a:r>
            <a:r>
              <a:rPr lang="en-IN" sz="1600" b="1" baseline="300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endParaRPr lang="en-US" sz="1600" dirty="0"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i="1" baseline="30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2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>
                <a:solidFill>
                  <a:srgbClr val="FFFF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PhD Student Department of Civil Engineering, Indian Institute of Technology Roorkee, Roorkee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i="1" baseline="300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 </a:t>
            </a:r>
            <a:r>
              <a:rPr lang="en-US" sz="12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Professor</a:t>
            </a:r>
            <a:r>
              <a:rPr lang="en-US" sz="1200" b="1" i="1" baseline="30000" dirty="0">
                <a:solidFill>
                  <a:schemeClr val="accent4">
                    <a:lumMod val="40000"/>
                    <a:lumOff val="60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b="1" i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Civil Engineering, Indian Institute of Technology Roorkee, Roorkee </a:t>
            </a:r>
            <a:endParaRPr lang="en-US" sz="2400" b="1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919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ABE120D-3882-CFBE-FB9C-5191396F7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114909" y="0"/>
            <a:ext cx="9484263" cy="5545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and Method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6B6626-EB8E-B168-06E2-BE21EFD2D5A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7174"/>
            <a:ext cx="8768137" cy="52232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9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Microplastic Preparation:-Materials:</a:t>
            </a:r>
            <a:r>
              <a:rPr lang="en-US" sz="19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Polypropylene MPs were used. </a:t>
            </a:r>
            <a:r>
              <a:rPr lang="en-US" sz="19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Preparation:</a:t>
            </a:r>
            <a:r>
              <a:rPr lang="en-US" sz="19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Plastics were of 35-40 microns size.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9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Soil Selection and Preparation:-Source:</a:t>
            </a:r>
            <a:r>
              <a:rPr lang="en-US" sz="19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Sand was collected from a riverbed. </a:t>
            </a:r>
            <a:r>
              <a:rPr lang="en-US" sz="19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Cleaning:</a:t>
            </a:r>
            <a:r>
              <a:rPr lang="en-US" sz="19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Washed, dried, and treated at 550°C to remove organic matter. </a:t>
            </a:r>
            <a:r>
              <a:rPr lang="en-US" sz="19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Gradation:</a:t>
            </a:r>
            <a:r>
              <a:rPr lang="en-US" sz="19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Fluvial Sand was sieved to ensure a well-graded particle size distribution.</a:t>
            </a:r>
            <a:endParaRPr lang="en-US" sz="1900" kern="1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9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Column Setup:-Column Dimensions:</a:t>
            </a:r>
            <a:r>
              <a:rPr lang="en-US" sz="19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cm diameter and 31.5 cm depth. </a:t>
            </a:r>
            <a:r>
              <a:rPr lang="en-US" sz="19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Layering: </a:t>
            </a:r>
            <a:r>
              <a:rPr lang="en-US" sz="19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Uniform sand layer for effluent discharge.1.18 mm sized IS sieved Gravel at bottom acting as a base </a:t>
            </a:r>
            <a:r>
              <a:rPr lang="en-US" sz="19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Simulation:</a:t>
            </a:r>
            <a:r>
              <a:rPr lang="en-US" sz="19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Water was applied via bottle dripper system mimicking agricultural system. </a:t>
            </a:r>
            <a:r>
              <a:rPr lang="en-US" sz="19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Drip </a:t>
            </a:r>
            <a:r>
              <a:rPr lang="en-US" sz="19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pumping rate at one L/Hour.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9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Experimental Conditions:-Duration:-</a:t>
            </a:r>
            <a:r>
              <a:rPr lang="en-US" sz="19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Experiments ran for 1-2 days. Effluent Collection: Effluent water was collected at intervals.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US" sz="19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Microplastic Extraction :-Method:</a:t>
            </a:r>
            <a:r>
              <a:rPr lang="en-US" sz="19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Water was collected as leachate and passed through vacuum filteration assembly and collected on a 0.22-micron membrane filter paper. </a:t>
            </a:r>
            <a:r>
              <a:rPr lang="en-US" sz="19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Analysis:</a:t>
            </a:r>
            <a:r>
              <a:rPr lang="en-US" sz="19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Supernatant was filtered, and MPs were visualized using fluorescence microscopy which were dyed with Coumarin 6 .</a:t>
            </a:r>
            <a:endParaRPr lang="en-US" sz="19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Mangal" panose="02040503050203030202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800" kern="100" dirty="0">
              <a:latin typeface="Aptos" panose="020B0004020202020204" pitchFamily="34" charset="0"/>
              <a:ea typeface="Aptos" panose="020B0004020202020204" pitchFamily="34" charset="0"/>
              <a:cs typeface="Mangal" panose="02040503050203030202" pitchFamily="18" charset="0"/>
            </a:endParaRPr>
          </a:p>
          <a:p>
            <a:endParaRPr lang="en-US" dirty="0"/>
          </a:p>
        </p:txBody>
      </p:sp>
      <p:pic>
        <p:nvPicPr>
          <p:cNvPr id="9" name="Picture 8" descr="A couple of plastic bottles with labels&#10;&#10;Description automatically generated">
            <a:extLst>
              <a:ext uri="{FF2B5EF4-FFF2-40B4-BE49-F238E27FC236}">
                <a16:creationId xmlns:a16="http://schemas.microsoft.com/office/drawing/2014/main" id="{D854241E-A8E5-213B-4B0E-AAAA5ABD06B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9" t="32018" r="5314" b="33449"/>
          <a:stretch/>
        </p:blipFill>
        <p:spPr>
          <a:xfrm>
            <a:off x="8768137" y="103274"/>
            <a:ext cx="3336252" cy="31185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metal sieve with a wire mesh&#10;&#10;Description automatically generated">
            <a:extLst>
              <a:ext uri="{FF2B5EF4-FFF2-40B4-BE49-F238E27FC236}">
                <a16:creationId xmlns:a16="http://schemas.microsoft.com/office/drawing/2014/main" id="{EB6060E1-0C91-EC1D-0B54-638DA32BC2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t="9530" r="29808" b="5549"/>
          <a:stretch/>
        </p:blipFill>
        <p:spPr>
          <a:xfrm rot="5400000">
            <a:off x="8709491" y="3359828"/>
            <a:ext cx="3453544" cy="33362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225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80A5C87-A6C9-D1B2-243B-4916A202B4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114909" y="0"/>
            <a:ext cx="9484263" cy="5545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676CF-0CC9-865D-A538-C8736E34B7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01401" y="6287955"/>
            <a:ext cx="7511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Fig.4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MPs Column Studies Transport Setup</a:t>
            </a:r>
            <a:endParaRPr lang="en-US" sz="2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4A8FF-9690-25BD-C724-B547E54575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438" y="605654"/>
            <a:ext cx="31578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1.Material</a:t>
            </a:r>
          </a:p>
          <a:p>
            <a:pPr algn="ctr"/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Polypropylene MPs Particles </a:t>
            </a:r>
          </a:p>
          <a:p>
            <a:pPr algn="ctr"/>
            <a:r>
              <a:rPr lang="en-US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Size:- 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35-40 µ</a:t>
            </a:r>
            <a:r>
              <a:rPr lang="en-US" sz="1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25137F-18F2-E023-FE6A-B58AD596C6A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3201" y="3158949"/>
            <a:ext cx="29946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.Column Packing</a:t>
            </a:r>
          </a:p>
          <a:p>
            <a:pPr algn="ctr"/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MPs Placed in the Upper in 5 cm layer.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350A8E-9203-9D5E-F508-5D68C4B6436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6994" y="1550697"/>
            <a:ext cx="35424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Column Material</a:t>
            </a:r>
          </a:p>
          <a:p>
            <a:pPr algn="ctr"/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Fluvial Sand</a:t>
            </a:r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was collected from a riverbed. Washed, dried, and</a:t>
            </a:r>
          </a:p>
          <a:p>
            <a:pPr algn="ctr"/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treated at 550°C to remove </a:t>
            </a:r>
          </a:p>
          <a:p>
            <a:pPr algn="ctr"/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organic matter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B6F37A-C2E7-5FDD-03A1-45C0954EAF4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5949" y="5657214"/>
            <a:ext cx="3084871" cy="961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US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Drip </a:t>
            </a:r>
            <a:r>
              <a:rPr lang="en-US" sz="1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Simulation:</a:t>
            </a:r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Water was applied via 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dripper</a:t>
            </a:r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system one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L/</a:t>
            </a:r>
            <a:r>
              <a:rPr lang="en-US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hour</a:t>
            </a:r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Intensity.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7D65C1-AA26-7611-028E-50841C02006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74898" y="840516"/>
            <a:ext cx="27398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5.Experimental Duration</a:t>
            </a:r>
          </a:p>
          <a:p>
            <a:pPr algn="ctr"/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Experiments ran for 1-2 Days.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23F9A9-CDA7-3C05-82BC-7096C057925C}"/>
              </a:ext>
            </a:extLst>
          </p:cNvPr>
          <p:cNvSpPr txBox="1">
            <a:spLocks/>
          </p:cNvSpPr>
          <p:nvPr/>
        </p:nvSpPr>
        <p:spPr>
          <a:xfrm>
            <a:off x="8620101" y="1937898"/>
            <a:ext cx="31676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6.Effluent Collection</a:t>
            </a:r>
          </a:p>
          <a:p>
            <a:pPr algn="ctr"/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Effluent water was collected at </a:t>
            </a:r>
          </a:p>
          <a:p>
            <a:pPr algn="ctr"/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intervals.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4A1EE3-AE6C-3B88-C7C0-002DD5FF847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832673" y="2928117"/>
            <a:ext cx="280710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7.Microplastic Extraction </a:t>
            </a:r>
          </a:p>
          <a:p>
            <a:pPr algn="ctr"/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Water was collected as leachate </a:t>
            </a:r>
          </a:p>
          <a:p>
            <a:pPr algn="ctr"/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passed through vacuum filteration assembly </a:t>
            </a:r>
          </a:p>
          <a:p>
            <a:pPr algn="ctr"/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collected on a 0.22-micron </a:t>
            </a:r>
          </a:p>
          <a:p>
            <a:pPr algn="ctr"/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membrane filter paper.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458B3F-CAFA-DE09-3464-71C9424E2D5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56889" y="4681889"/>
            <a:ext cx="3167687" cy="1656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Analysis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800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Supernatant was filtered, and MPs were visualized using fluorescence microscopy which were dyed with Coumarin 6 .</a:t>
            </a:r>
            <a:endParaRPr lang="en-US" sz="18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group of water dispensers on a shelf">
            <a:extLst>
              <a:ext uri="{FF2B5EF4-FFF2-40B4-BE49-F238E27FC236}">
                <a16:creationId xmlns:a16="http://schemas.microsoft.com/office/drawing/2014/main" id="{01F5CA40-2039-52A8-7E9D-A54ACF3B1D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79" y="722348"/>
            <a:ext cx="3386533" cy="3791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black and grey sand&#10;&#10;AI-generated content may be incorrect.">
            <a:extLst>
              <a:ext uri="{FF2B5EF4-FFF2-40B4-BE49-F238E27FC236}">
                <a16:creationId xmlns:a16="http://schemas.microsoft.com/office/drawing/2014/main" id="{BBB5C4BE-53C1-095E-34CE-714CB628E2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0" b="20500"/>
          <a:stretch/>
        </p:blipFill>
        <p:spPr>
          <a:xfrm>
            <a:off x="1024265" y="4093693"/>
            <a:ext cx="1152496" cy="1442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A blue and black device with a blue tube and a blue cylinder&#10;&#10;AI-generated content may be incorrect.">
            <a:extLst>
              <a:ext uri="{FF2B5EF4-FFF2-40B4-BE49-F238E27FC236}">
                <a16:creationId xmlns:a16="http://schemas.microsoft.com/office/drawing/2014/main" id="{D8B8BFAA-2545-2098-65BB-82340E55F6B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9" t="8030" r="22209" b="7983"/>
          <a:stretch/>
        </p:blipFill>
        <p:spPr>
          <a:xfrm>
            <a:off x="9210714" y="5190573"/>
            <a:ext cx="2175120" cy="1459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CC3117-07C1-F9FF-0BEA-05E87BF83BD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22919" y="2030231"/>
            <a:ext cx="327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12F3A-89B2-49AC-0536-EA20A0E44D68}"/>
              </a:ext>
            </a:extLst>
          </p:cNvPr>
          <p:cNvSpPr txBox="1"/>
          <p:nvPr/>
        </p:nvSpPr>
        <p:spPr>
          <a:xfrm>
            <a:off x="6004958" y="2091786"/>
            <a:ext cx="6126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NPK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88569F-B24B-BA81-9853-1DF4A919D2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388324" y="2095395"/>
            <a:ext cx="439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H.A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AEE55-507E-C48E-9F0C-95BF0CB6BF1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50341" y="2095790"/>
            <a:ext cx="4665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O.M</a:t>
            </a:r>
          </a:p>
        </p:txBody>
      </p:sp>
    </p:spTree>
    <p:extLst>
      <p:ext uri="{BB962C8B-B14F-4D97-AF65-F5344CB8AC3E}">
        <p14:creationId xmlns:p14="http://schemas.microsoft.com/office/powerpoint/2010/main" val="317958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FBCA8A-8EB2-5438-EBB4-12963591BC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114909" y="0"/>
            <a:ext cx="9484263" cy="5545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 descr="A graph of a graph showing a number of micro-raman spectrum">
            <a:extLst>
              <a:ext uri="{FF2B5EF4-FFF2-40B4-BE49-F238E27FC236}">
                <a16:creationId xmlns:a16="http://schemas.microsoft.com/office/drawing/2014/main" id="{F5674E05-CD6D-89D3-C31B-57F0BB3905E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164" y="708088"/>
            <a:ext cx="3687458" cy="28864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8011A2-1BB7-561D-1DB7-1E20E260227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75155" y="3590470"/>
            <a:ext cx="4994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Fig. 6 µ-Raman Polypropylene (PP)</a:t>
            </a:r>
            <a:endParaRPr lang="en-US" sz="20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red background with yellow particles&#10;&#10;AI-generated content may be incorrect.">
            <a:extLst>
              <a:ext uri="{FF2B5EF4-FFF2-40B4-BE49-F238E27FC236}">
                <a16:creationId xmlns:a16="http://schemas.microsoft.com/office/drawing/2014/main" id="{E4918E6E-C870-16C7-5DCF-E6A1BB653D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8" r="5749"/>
          <a:stretch/>
        </p:blipFill>
        <p:spPr>
          <a:xfrm>
            <a:off x="8787518" y="3990580"/>
            <a:ext cx="1868779" cy="2048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CA59C7-1981-A98B-1E60-02D3B5CFEA4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-10866" y="6353251"/>
            <a:ext cx="471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Baguet Script" panose="00000500000000000000" pitchFamily="2" charset="0"/>
                <a:cs typeface="Times New Roman" panose="02020603050405020304" pitchFamily="18" charset="0"/>
              </a:rPr>
              <a:t>Fluorescence Microscope- Optika B-383 PLI/LD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Baguet Script" panose="00000500000000000000" pitchFamily="2" charset="0"/>
                <a:cs typeface="Times New Roman" panose="02020603050405020304" pitchFamily="18" charset="0"/>
              </a:rPr>
              <a:t>µ-Raman-Renishaw Invia Confocal Raman Microscope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6507EB-88E7-AA10-9ACF-C5615942ABE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719220" y="5906975"/>
            <a:ext cx="41062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Fig.7 Fluorescence Microscope- Optika B-383 PLI/LD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7F869-A11A-17B7-2204-640088BA8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4" r="13147" b="62241"/>
          <a:stretch/>
        </p:blipFill>
        <p:spPr>
          <a:xfrm>
            <a:off x="555798" y="930706"/>
            <a:ext cx="1846898" cy="2246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A06161-B380-1E11-E803-6958D10F7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5" t="16824" r="82450" b="59850"/>
          <a:stretch/>
        </p:blipFill>
        <p:spPr>
          <a:xfrm>
            <a:off x="3326095" y="963362"/>
            <a:ext cx="1991974" cy="2181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5394A3-0E02-900A-AC01-E51B94D88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8" r="21478" b="64529"/>
          <a:stretch/>
        </p:blipFill>
        <p:spPr>
          <a:xfrm>
            <a:off x="3464404" y="3790525"/>
            <a:ext cx="1846897" cy="2153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38BC7E-86A6-D081-94BA-1FC983A60F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2" t="75472" r="6733"/>
          <a:stretch/>
        </p:blipFill>
        <p:spPr>
          <a:xfrm>
            <a:off x="536221" y="3790525"/>
            <a:ext cx="1886051" cy="2085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CC436A-1579-9560-49CE-AB77FAE2907B}"/>
              </a:ext>
            </a:extLst>
          </p:cNvPr>
          <p:cNvSpPr txBox="1"/>
          <p:nvPr/>
        </p:nvSpPr>
        <p:spPr>
          <a:xfrm>
            <a:off x="637186" y="3283039"/>
            <a:ext cx="1778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Column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D1C011-B928-DC07-B3BD-4ED72E3B3B19}"/>
              </a:ext>
            </a:extLst>
          </p:cNvPr>
          <p:cNvSpPr txBox="1"/>
          <p:nvPr/>
        </p:nvSpPr>
        <p:spPr>
          <a:xfrm>
            <a:off x="575294" y="5927294"/>
            <a:ext cx="1876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VERMICOMPOST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69390A-71E5-B34E-9021-4A9E20C44050}"/>
              </a:ext>
            </a:extLst>
          </p:cNvPr>
          <p:cNvSpPr txBox="1"/>
          <p:nvPr/>
        </p:nvSpPr>
        <p:spPr>
          <a:xfrm>
            <a:off x="3655921" y="5964197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HUMIC ACID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A78BEC-B099-0938-04E4-E3E4F317B623}"/>
              </a:ext>
            </a:extLst>
          </p:cNvPr>
          <p:cNvSpPr txBox="1"/>
          <p:nvPr/>
        </p:nvSpPr>
        <p:spPr>
          <a:xfrm>
            <a:off x="4081518" y="3269253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NPK</a:t>
            </a:r>
          </a:p>
        </p:txBody>
      </p:sp>
    </p:spTree>
    <p:extLst>
      <p:ext uri="{BB962C8B-B14F-4D97-AF65-F5344CB8AC3E}">
        <p14:creationId xmlns:p14="http://schemas.microsoft.com/office/powerpoint/2010/main" val="1820860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2C8510A-9CCC-98E0-8C16-B2F212758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909" y="0"/>
            <a:ext cx="9484263" cy="5545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8.Conclusion</a:t>
            </a:r>
          </a:p>
        </p:txBody>
      </p:sp>
      <p:pic>
        <p:nvPicPr>
          <p:cNvPr id="3" name="Picture 2" descr="A close-up of a microscope">
            <a:extLst>
              <a:ext uri="{FF2B5EF4-FFF2-40B4-BE49-F238E27FC236}">
                <a16:creationId xmlns:a16="http://schemas.microsoft.com/office/drawing/2014/main" id="{733C359B-5BD2-C066-F317-751A5AA8E5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06" y="3241380"/>
            <a:ext cx="2816289" cy="31463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close-up of a microscope">
            <a:extLst>
              <a:ext uri="{FF2B5EF4-FFF2-40B4-BE49-F238E27FC236}">
                <a16:creationId xmlns:a16="http://schemas.microsoft.com/office/drawing/2014/main" id="{99A50CEE-61BC-4D5E-2223-F1ACB73A3D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006" y="101715"/>
            <a:ext cx="2816288" cy="31463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FD80D1-4EC3-CACA-FDCC-D384174DDAB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766762" y="6457890"/>
            <a:ext cx="6654776" cy="40011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Fig.9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MPs FESEM Image PP</a:t>
            </a:r>
            <a:endParaRPr lang="en-US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D04A3B7-E66F-4139-0A63-4CD2CC652F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030929" y="4165308"/>
            <a:ext cx="501445" cy="554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155655C-6F33-3E35-7D16-EB6012878460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9281652" y="1268361"/>
            <a:ext cx="363793" cy="210154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182883F-28F7-8EA4-186C-0080A8E1639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580742" y="1038154"/>
            <a:ext cx="1048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Elliptical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D70937E-E112-5A3A-E4ED-66EDC39BA9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780206" y="1292540"/>
            <a:ext cx="501445" cy="554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2CB1235-8EDA-1B56-22F9-8D357499D1A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V="1">
            <a:off x="9513504" y="4228970"/>
            <a:ext cx="363793" cy="210154"/>
          </a:xfrm>
          <a:prstGeom prst="straightConnector1">
            <a:avLst/>
          </a:prstGeom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49E6234-9A0E-DA9E-DA95-C54353D1AF8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35401" y="399981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Angular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64183C-DD74-4124-67BF-845135C70C4F}"/>
              </a:ext>
            </a:extLst>
          </p:cNvPr>
          <p:cNvSpPr txBox="1"/>
          <p:nvPr/>
        </p:nvSpPr>
        <p:spPr>
          <a:xfrm>
            <a:off x="388882" y="933057"/>
            <a:ext cx="773624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Humic Acid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shows the fastest microplastic transport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electrostatic repulsion &amp; steric hindrance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b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NPK fertilizer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increases mobility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altering soil structure and microbial activity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Vermicompost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moderately increases MP movement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balancing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adsorption and transport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 column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retains MPs the longest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showing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transport due to natural soil filtration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624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F9718F-48F3-89CA-3100-133758B5316F}"/>
              </a:ext>
            </a:extLst>
          </p:cNvPr>
          <p:cNvSpPr txBox="1">
            <a:spLocks/>
          </p:cNvSpPr>
          <p:nvPr/>
        </p:nvSpPr>
        <p:spPr>
          <a:xfrm>
            <a:off x="52226" y="677762"/>
            <a:ext cx="12087547" cy="52232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1) Wright, S. L.; Kelly, F. J. Plastic and human health: A micro issue? Environ. Sci. Technol. 2017, 51 (12), 6634−6647.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2) MacArthur, D. E.;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Waughray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, D.;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Stuchtey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, R. M., The New Plastics Economy: Rethinking the Future of Plastics; World Economic Forum, 2016.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3) Nizzetto, L.; Futter, M.;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Langaas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, S. Are agricultural soils dumps for microplastics of urban origin? Environ. Sci. Technol. 2016, 50 (20), 10777−10779.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4) O’Connor, M. C., Only 14% of plastics are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recycledCan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 tech innovation tackle the rest? The Guardian, 22 February, 2017; https:// </a:t>
            </a:r>
            <a:r>
              <a:rPr lang="en-US" sz="1800" u="sng" dirty="0">
                <a:latin typeface="Times New Roman" panose="02020603050405020304" pitchFamily="18" charset="0"/>
                <a:ea typeface="DengXian" panose="02010600030101010101" pitchFamily="2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www.theguardian.com/sustainable-business/2017/feb/22/plasticsrecycling-trash-chemicals-styrofoam-packaging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5)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Dris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, R.; Imhof, H.; Sanchez, W.;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Gasperi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, J.;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Galgani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, F.; Tassin, B.; Laforsch, C. Beyond the ocean: Contamination of freshwater ecosystems with (micro-) plastic particles. Environ. Chem. 2015, 12, 539.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6) Reed, C. Dawn of the Plasticene age. New Sci. 2015, 225, 28−32.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7) Panko, J. M.; Chu, J.; Kreider, M. L.;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Unice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, K. M. Measurement of airborne concentrations of tire and road wear particles in urban and rural areas of France, Japan, and the United States. Atmos. Environ. 2013, 72, 192−199.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8) Barnes, D. K.;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Galgani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, F.; Thompson, R. C.;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Barlaz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, M. Accumulation and fragmentation of plastic debris in global environments. Philos. Trans. R. Soc., B 2009, 364 (1526), 1985−98.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9) Thompson, R. C.; Moore, C. J.;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vom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 Saal, F. S.; Swan, S. H. Plastics, the environment and human health: Current consensus and future trends. Philos. Trans. R. Soc., B 2009, 364 (1526), 2153−66.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10) da Costa, J. P.; Santos, P. S. M.; Duarte, A. C.; Rocha-Santos, T. (Nano)plastics in the environment - Sources, fates and effects. Sci. Total Environ. 2016, 566−567, 15−26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11) Nizzetto, L.; Bussi, G.; Futter, M. N.; Butterfield, D.; Whitehead, P. G. A theoretical assessment of microplastic transport in river catchments and their retention by soils and river sediments. Environ. Sci. Process Impacts 2016, 18 (8), 1050−9.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12) Dubaish, F.; Liebezeit, G. Suspended microplastics and black carbon particles in the Jade system, Southern north sea. Water, Air, Soil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Pollut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. 2013, 224 (2), 1352.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13)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Zubris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, K. A. V.; Richards, B. K. Synthetic fibers as an indicator of land application of sludge. Environ. </a:t>
            </a:r>
            <a:r>
              <a:rPr lang="en-US" sz="180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Pollut</a:t>
            </a:r>
            <a:r>
              <a:rPr lang="en-US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. 2005, 138 (2), 201−211.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ea typeface="DengXian" panose="020B0503020204020204" pitchFamily="2" charset="-122"/>
            </a:endParaRPr>
          </a:p>
          <a:p>
            <a:pPr marL="0" indent="0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9316088-BFCD-255D-9619-3A31B5075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909" y="0"/>
            <a:ext cx="9484263" cy="5545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9.References</a:t>
            </a:r>
          </a:p>
        </p:txBody>
      </p:sp>
    </p:spTree>
    <p:extLst>
      <p:ext uri="{BB962C8B-B14F-4D97-AF65-F5344CB8AC3E}">
        <p14:creationId xmlns:p14="http://schemas.microsoft.com/office/powerpoint/2010/main" val="1284351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90677A-9D88-F159-42E4-C998A2830F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114909" y="0"/>
            <a:ext cx="9484263" cy="5545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9.References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13689D3-0E06-66AE-A38D-B378B2D2B3F6}"/>
              </a:ext>
            </a:extLst>
          </p:cNvPr>
          <p:cNvSpPr txBox="1">
            <a:spLocks/>
          </p:cNvSpPr>
          <p:nvPr/>
        </p:nvSpPr>
        <p:spPr>
          <a:xfrm>
            <a:off x="219982" y="633210"/>
            <a:ext cx="11903192" cy="52232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Times New Roman" panose="02020603050405020304" pitchFamily="18" charset="0"/>
                <a:ea typeface="DengXian" panose="02010600030101010101" pitchFamily="2" charset="-122"/>
              </a:rPr>
              <a:t>24.IUCN , Primary Microplastics in the Oceans, 2017)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25.Lassen, Carsten, et al. "Microplastics: occurrence, effects and sources of releases to the environment in Denmark." (2015).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Times New Roman" panose="02020603050405020304" pitchFamily="18" charset="0"/>
                <a:ea typeface="DengXian Light" panose="02010600030101010101" pitchFamily="2" charset="-122"/>
              </a:rPr>
              <a:t>27.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Janice Brahney et al.</a:t>
            </a:r>
            <a:r>
              <a:rPr lang="en-US" sz="18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Plastic rain in protected areas of the United States.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Science368,1257-1260(2020).DOI:</a:t>
            </a:r>
            <a:r>
              <a:rPr lang="en-US" sz="18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10.1126/science.aaz5819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highlight>
                  <a:srgbClr val="FFFFFF"/>
                </a:highlight>
                <a:latin typeface="Times New Roman" panose="02020603050405020304" pitchFamily="18" charset="0"/>
                <a:ea typeface="DengXian Light" panose="02010600030101010101" pitchFamily="2" charset="-122"/>
              </a:rPr>
              <a:t>28.</a:t>
            </a:r>
            <a:r>
              <a:rPr lang="en-US" sz="18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Kwak, Jin Il, and Youn-Joo An. "Length-and polymer-dependent ecotoxicities of microfibers to the earthworm Eisenia </a:t>
            </a:r>
            <a:r>
              <a:rPr lang="en-US" sz="18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andrei</a:t>
            </a:r>
            <a:r>
              <a:rPr lang="en-US" sz="18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."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Comparative Biochemistry and Physiology Part C: Toxicology &amp; Pharmacology 257 (2022): 109354.</a:t>
            </a: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29. Bläsing, Melanie, and Wulf </a:t>
            </a:r>
            <a:r>
              <a:rPr lang="en-US" sz="18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Amelung</a:t>
            </a:r>
            <a:r>
              <a:rPr lang="en-US" sz="18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 "Plastics in soil: Analytical methods and possible sources."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Science of the total environment 612 (2018): 422-435.</a:t>
            </a: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30. Weithmann, Nicolas, et al. "Organic fertilizer as a vehicle for the entry of microplastic into the environment."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Science advances 4.4 (2018): eaap8060.</a:t>
            </a: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31. Baensch-Baltruschat, Beate, et al. "</a:t>
            </a:r>
            <a:r>
              <a:rPr lang="en-US" sz="18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Tyre</a:t>
            </a:r>
            <a:r>
              <a:rPr lang="en-US" sz="18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and road wear particles (TRWP)-A review of generation, properties, emissions, human health risk, ecotoxicity, and fate in the environment." 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Science of the total Environment 733 (2020): 137823.</a:t>
            </a: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32.Rillig, Matthias C., Rosolino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Ingraffia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and Anderson A. de Souza Machado. "Microplastic incorporation into soil in agroecosystems." 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Frontiers in plant science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8 (2017): 305719.</a:t>
            </a: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33.</a:t>
            </a:r>
            <a:r>
              <a:rPr lang="en-US" sz="1800" dirty="0">
                <a:solidFill>
                  <a:srgbClr val="21212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21212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Maaß</a:t>
            </a:r>
            <a:r>
              <a:rPr lang="en-US" sz="1800" dirty="0">
                <a:solidFill>
                  <a:srgbClr val="21212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S, </a:t>
            </a:r>
            <a:r>
              <a:rPr lang="en-US" sz="1800" dirty="0" err="1">
                <a:solidFill>
                  <a:srgbClr val="21212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Daphi</a:t>
            </a:r>
            <a:r>
              <a:rPr lang="en-US" sz="1800" dirty="0">
                <a:solidFill>
                  <a:srgbClr val="21212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D, Lehmann A, Rillig MC. Transport of microplastics by two collembolan species. Environ </a:t>
            </a:r>
            <a:r>
              <a:rPr lang="en-US" sz="1800" dirty="0" err="1">
                <a:solidFill>
                  <a:srgbClr val="21212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Pollut</a:t>
            </a:r>
            <a:r>
              <a:rPr lang="en-US" sz="1800" dirty="0">
                <a:solidFill>
                  <a:srgbClr val="21212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 2017 Jun;225:456-459. </a:t>
            </a:r>
            <a:r>
              <a:rPr lang="en-US" sz="1800" dirty="0" err="1">
                <a:solidFill>
                  <a:srgbClr val="21212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doi</a:t>
            </a:r>
            <a:r>
              <a:rPr lang="en-US" sz="1800" dirty="0">
                <a:solidFill>
                  <a:srgbClr val="21212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: 10.1016/j.envpol.2017.03.009. </a:t>
            </a:r>
            <a:r>
              <a:rPr lang="en-US" sz="1800" dirty="0" err="1">
                <a:solidFill>
                  <a:srgbClr val="21212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Epub</a:t>
            </a:r>
            <a:r>
              <a:rPr lang="en-US" sz="1800" dirty="0">
                <a:solidFill>
                  <a:srgbClr val="21212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2017 Mar 17. PMID: 28318789.</a:t>
            </a: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21212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34.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Hidalgo-Ruz, Valeria, et al. "Microplastics in the marine environment: a review of the methods used for identification and quantification." 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Environmental science &amp; technology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46.6 (2012): 3060-3075.</a:t>
            </a: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35. Browne, Mark A., Tamara S. Galloway, and Richard C. Thompson. "Spatial patterns of plastic debris along estuarine shorelines." 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Environmental science &amp; technology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44.9 (2010): 3404-3409.</a:t>
            </a:r>
          </a:p>
          <a:p>
            <a:pPr marL="0" indent="0" algn="just" eaLnBrk="0" fontAlgn="base" hangingPunc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36.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Geyer, Roland, Jenna R. </a:t>
            </a:r>
            <a:r>
              <a:rPr lang="en-US" sz="1800" dirty="0" err="1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Jambeck</a:t>
            </a:r>
            <a:r>
              <a:rPr lang="en-US" sz="1800" dirty="0">
                <a:solidFill>
                  <a:srgbClr val="222222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, and Kara Lavender Law. "Production, use, and fate of all plastics ever made." </a:t>
            </a:r>
            <a:r>
              <a:rPr lang="en-US" sz="1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Science advances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3.7 (2017): e1700782.</a:t>
            </a:r>
          </a:p>
          <a:p>
            <a:pPr marL="0" indent="0" algn="just" eaLnBrk="0" hangingPunc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14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F080A6-9C6B-8097-3293-E499D81F91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114909" y="0"/>
            <a:ext cx="9484263" cy="5545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9.References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DA4DF6-281E-1F26-EBF5-E1668DE4B0DD}"/>
              </a:ext>
            </a:extLst>
          </p:cNvPr>
          <p:cNvSpPr txBox="1"/>
          <p:nvPr/>
        </p:nvSpPr>
        <p:spPr>
          <a:xfrm>
            <a:off x="235974" y="813644"/>
            <a:ext cx="113660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8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37.Potential Health Impact of Microplastics: A Review of Environmental Distribution, Human Exposure, and Toxic </a:t>
            </a:r>
            <a:r>
              <a:rPr lang="en-US" sz="180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Effects.Yue</a:t>
            </a:r>
            <a:r>
              <a:rPr lang="en-US" sz="18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Li, Le Tao, Qiong Wang, </a:t>
            </a:r>
            <a:r>
              <a:rPr lang="en-US" sz="180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Fengbang</a:t>
            </a:r>
            <a:r>
              <a:rPr lang="en-US" sz="18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Wang, Gang Li, and </a:t>
            </a:r>
            <a:r>
              <a:rPr lang="en-US" sz="180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Maoyong</a:t>
            </a:r>
            <a:r>
              <a:rPr lang="en-US" sz="18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Song.</a:t>
            </a:r>
            <a:r>
              <a:rPr lang="en-US" sz="180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en-US" sz="18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&amp; Health</a:t>
            </a:r>
            <a:r>
              <a:rPr lang="en-US" sz="18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2023 </a:t>
            </a:r>
            <a:r>
              <a:rPr lang="en-US" sz="180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80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(4), 249-257.DOI: 10.1021/envhealth.3c00052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38.Andrady, A. L. Microplastics in the Marine Environment. Mar.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Pollut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Bull. 2011, 62 (8), 1596−1605</a:t>
            </a:r>
          </a:p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39.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CFCF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0" i="0" dirty="0">
                <a:solidFill>
                  <a:srgbClr val="333333"/>
                </a:solidFill>
                <a:effectLst/>
                <a:highlight>
                  <a:srgbClr val="FCFCF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Lwanga, E.H., </a:t>
            </a:r>
            <a:r>
              <a:rPr lang="en-US" sz="1800" b="0" i="0" dirty="0" err="1">
                <a:solidFill>
                  <a:srgbClr val="333333"/>
                </a:solidFill>
                <a:effectLst/>
                <a:highlight>
                  <a:srgbClr val="FCFCF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Beriot</a:t>
            </a:r>
            <a:r>
              <a:rPr lang="en-US" sz="1800" b="0" i="0" dirty="0">
                <a:solidFill>
                  <a:srgbClr val="333333"/>
                </a:solidFill>
                <a:effectLst/>
                <a:highlight>
                  <a:srgbClr val="FCFCF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N., </a:t>
            </a:r>
            <a:r>
              <a:rPr lang="en-US" sz="1800" b="0" i="0" dirty="0" err="1">
                <a:solidFill>
                  <a:srgbClr val="333333"/>
                </a:solidFill>
                <a:effectLst/>
                <a:highlight>
                  <a:srgbClr val="FCFCF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Corradini</a:t>
            </a:r>
            <a:r>
              <a:rPr lang="en-US" sz="1800" b="0" i="0" dirty="0">
                <a:solidFill>
                  <a:srgbClr val="333333"/>
                </a:solidFill>
                <a:effectLst/>
                <a:highlight>
                  <a:srgbClr val="FCFCF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F. </a:t>
            </a:r>
            <a:r>
              <a:rPr lang="en-US" sz="1800" b="0" i="1" dirty="0">
                <a:solidFill>
                  <a:srgbClr val="333333"/>
                </a:solidFill>
                <a:effectLst/>
                <a:highlight>
                  <a:srgbClr val="FCFCF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800" b="0" i="0" dirty="0">
                <a:solidFill>
                  <a:srgbClr val="333333"/>
                </a:solidFill>
                <a:effectLst/>
                <a:highlight>
                  <a:srgbClr val="FCFCF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Review of microplastic sources, transport pathways and correlations with other soil stressors: a journey from agricultural sites into the environment. </a:t>
            </a:r>
            <a:r>
              <a:rPr lang="en-US" sz="1800" b="0" i="1" dirty="0">
                <a:solidFill>
                  <a:srgbClr val="333333"/>
                </a:solidFill>
                <a:effectLst/>
                <a:highlight>
                  <a:srgbClr val="FCFCF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Chem. Biol. Technol. Agric.</a:t>
            </a:r>
            <a:r>
              <a:rPr lang="en-US" sz="1800" b="0" i="0" dirty="0">
                <a:solidFill>
                  <a:srgbClr val="333333"/>
                </a:solidFill>
                <a:effectLst/>
                <a:highlight>
                  <a:srgbClr val="FCFCF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b="1" i="0" dirty="0">
                <a:solidFill>
                  <a:srgbClr val="333333"/>
                </a:solidFill>
                <a:effectLst/>
                <a:highlight>
                  <a:srgbClr val="FCFCF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800" b="0" i="0" dirty="0">
                <a:solidFill>
                  <a:srgbClr val="333333"/>
                </a:solidFill>
                <a:effectLst/>
                <a:highlight>
                  <a:srgbClr val="FCFCF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20 (2022). https://doi.org/10.1186/s40538-021-00278-9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40. Kung, Hsin-Chieh &amp; Wu, Chien-Hsing &amp; Cheruiyot, Nicholas &amp; Mutuku, Justus &amp; Huang, Bo-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Wun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Chang-Chien, Guo-Ping. (2023). The Current Status of Atmospheric Micro/Nanoplastics Research: Characterization, Analytical Methods, Fate, and Human Health Risk. Aerosol and Air Quality Research. 23. 220362. 10.4209/aaqr.220362. </a:t>
            </a:r>
          </a:p>
        </p:txBody>
      </p:sp>
    </p:spTree>
    <p:extLst>
      <p:ext uri="{BB962C8B-B14F-4D97-AF65-F5344CB8AC3E}">
        <p14:creationId xmlns:p14="http://schemas.microsoft.com/office/powerpoint/2010/main" val="213569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0BC9DE-919C-BB45-7607-3AA0D275D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518" y="163661"/>
            <a:ext cx="7042080" cy="5545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1.Introduction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D55A0CC-69D9-3BF2-1E92-2205CAAF8DC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6025" y="1111754"/>
            <a:ext cx="4115148" cy="24118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Fully synthetic plastic was invented in </a:t>
            </a:r>
            <a:r>
              <a:rPr lang="en-US" b="1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1907</a:t>
            </a: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He combined two known chemicals, formaldehyde &amp; phenol, under heat and pressure. </a:t>
            </a:r>
          </a:p>
          <a:p>
            <a:endParaRPr lang="en-US" dirty="0"/>
          </a:p>
        </p:txBody>
      </p:sp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242791AC-20FD-7A8D-AED8-9C077C4D5F9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84" y="934773"/>
            <a:ext cx="2262553" cy="3077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group of colorful buttons&#10;&#10;Description automatically generated">
            <a:extLst>
              <a:ext uri="{FF2B5EF4-FFF2-40B4-BE49-F238E27FC236}">
                <a16:creationId xmlns:a16="http://schemas.microsoft.com/office/drawing/2014/main" id="{2B0A8E18-8EBD-05B1-9C0D-AECD5620A8A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213" y="934773"/>
            <a:ext cx="3077012" cy="2317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2E8B23-AA63-06E9-4E87-125F67CAA81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61875" y="4043704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Leo H. Baekeland</a:t>
            </a:r>
          </a:p>
        </p:txBody>
      </p:sp>
      <p:pic>
        <p:nvPicPr>
          <p:cNvPr id="9" name="Picture 8" descr="A black telephone with a cord&#10;&#10;Description automatically generated">
            <a:extLst>
              <a:ext uri="{FF2B5EF4-FFF2-40B4-BE49-F238E27FC236}">
                <a16:creationId xmlns:a16="http://schemas.microsoft.com/office/drawing/2014/main" id="{CFEC2229-10E8-683A-B88C-8A9FC1DEDE4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7749" b="6511"/>
          <a:stretch/>
        </p:blipFill>
        <p:spPr>
          <a:xfrm>
            <a:off x="581410" y="3654621"/>
            <a:ext cx="3701694" cy="2215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9080EF-B23D-9161-40B0-19723D6B018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25938" y="5870283"/>
            <a:ext cx="401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Bakelite type telephone made in 1930s</a:t>
            </a:r>
          </a:p>
        </p:txBody>
      </p:sp>
      <p:pic>
        <p:nvPicPr>
          <p:cNvPr id="18" name="Picture 17" descr="A close-up of a radio&#10;&#10;Description automatically generated">
            <a:extLst>
              <a:ext uri="{FF2B5EF4-FFF2-40B4-BE49-F238E27FC236}">
                <a16:creationId xmlns:a16="http://schemas.microsoft.com/office/drawing/2014/main" id="{E9AE883C-20C8-D36A-0510-7BAE2618163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213" y="3605581"/>
            <a:ext cx="3164574" cy="2239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F7F6D5-21BD-4D67-FB4C-349B839E4918}"/>
              </a:ext>
            </a:extLst>
          </p:cNvPr>
          <p:cNvSpPr txBox="1"/>
          <p:nvPr/>
        </p:nvSpPr>
        <p:spPr>
          <a:xfrm>
            <a:off x="8017927" y="5923227"/>
            <a:ext cx="320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 receiver in Bakelite case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BF1967-51C3-AEC4-E124-2E256514FE6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67208" y="6428643"/>
            <a:ext cx="60412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:-(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https://www.sciencemuseum.org.uk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606804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319F0A3-A6A6-1E1A-7801-0EE71F6DAFB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1577" y="904799"/>
            <a:ext cx="6096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Global production of  plastics </a:t>
            </a:r>
            <a:r>
              <a:rPr lang="en-US" sz="2800" b="1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8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320 million tons (Mt) per year</a:t>
            </a:r>
            <a:r>
              <a:rPr lang="en-US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aseline="300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b="0" i="0" baseline="3000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Plastic </a:t>
            </a:r>
            <a:r>
              <a:rPr lang="en-US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roduction is expected to double in the next 20 years.</a:t>
            </a:r>
            <a:r>
              <a:rPr lang="en-US" sz="2800" b="0" i="0" baseline="300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6–26% is recycled, meaning up to 94% ends up in  landfills or released into the environment.</a:t>
            </a:r>
            <a:r>
              <a:rPr lang="en-US" sz="2800" b="0" i="0" baseline="300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urrent era has been referred to as the </a:t>
            </a:r>
            <a:r>
              <a:rPr lang="en-US" sz="2800" b="0" i="1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Plasticene</a:t>
            </a:r>
            <a:r>
              <a:rPr lang="en-US" sz="28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0" i="0" baseline="300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MPs </a:t>
            </a:r>
            <a:r>
              <a:rPr lang="en-US" sz="28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has been detected in air,</a:t>
            </a:r>
            <a:r>
              <a:rPr lang="en-US" sz="2800" b="0" i="0" baseline="300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8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oceans,</a:t>
            </a:r>
            <a:r>
              <a:rPr lang="en-US" sz="2800" b="0" i="0" baseline="300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8-10</a:t>
            </a:r>
            <a:r>
              <a:rPr lang="en-US" sz="28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soils, sediments, &amp; surface waters .</a:t>
            </a:r>
            <a:r>
              <a:rPr lang="en-US" sz="2800" b="0" i="0" baseline="300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11-13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52BFDC9-55C7-7081-0928-F5CDED279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61" y="199169"/>
            <a:ext cx="7042080" cy="5545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 Problem Statement</a:t>
            </a:r>
          </a:p>
        </p:txBody>
      </p:sp>
      <p:pic>
        <p:nvPicPr>
          <p:cNvPr id="7" name="Content Placeholder 4" descr="A diagram of a factory">
            <a:extLst>
              <a:ext uri="{FF2B5EF4-FFF2-40B4-BE49-F238E27FC236}">
                <a16:creationId xmlns:a16="http://schemas.microsoft.com/office/drawing/2014/main" id="{720EF1C8-40CC-6B35-A211-48C003BC569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30" y="632869"/>
            <a:ext cx="7291460" cy="5104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929F2F-3AC9-82C2-8CD7-A257DE9DAD2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74901" y="5887934"/>
            <a:ext cx="714772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Global production, use, and fate of polymer resins, synthetic fibers, and additives (1950 to 2015; in million metric tons).</a:t>
            </a:r>
            <a:r>
              <a:rPr lang="en-US" b="0" i="0" baseline="3000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br>
              <a:rPr lang="en-US" dirty="0"/>
            </a:br>
            <a:r>
              <a:rPr lang="en-US" b="1" i="1" baseline="300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baseline="30000" dirty="0">
                <a:solidFill>
                  <a:srgbClr val="FF0000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Revisualized</a:t>
            </a:r>
            <a:r>
              <a:rPr lang="en-US" b="1" i="1" baseline="30000" dirty="0">
                <a:solidFill>
                  <a:srgbClr val="333333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b="1" i="1" baseline="30000" dirty="0">
              <a:solidFill>
                <a:srgbClr val="333333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402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88046A-0131-EE16-4F73-95F6243570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039166" y="219266"/>
            <a:ext cx="7042080" cy="5545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 Introduction to Microplastics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3BF9D-BF41-C29A-96BC-62351C1E7F7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88206" y="1000826"/>
            <a:ext cx="91439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Microplastics</a:t>
            </a:r>
            <a:r>
              <a:rPr lang="en-US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are fragments of </a:t>
            </a:r>
            <a:r>
              <a:rPr lang="en-US" sz="2400" b="0" i="0" u="none" strike="noStrike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plastic</a:t>
            </a:r>
            <a:r>
              <a:rPr lang="en-US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less than 5 mm in length, </a:t>
            </a:r>
            <a:r>
              <a:rPr lang="en-US" sz="2400" baseline="30000" dirty="0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according to the U.S. NOAA*</a:t>
            </a:r>
            <a:r>
              <a:rPr lang="en-US" sz="2400" baseline="30000" dirty="0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20,21</a:t>
            </a:r>
            <a:r>
              <a:rPr lang="en-US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and the ECA**. </a:t>
            </a:r>
            <a:r>
              <a:rPr lang="en-US" sz="2400" baseline="30000" dirty="0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2400" b="0" i="0" dirty="0">
              <a:solidFill>
                <a:srgbClr val="202122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="0" i="0" u="none" strike="noStrike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ollution</a:t>
            </a:r>
            <a:r>
              <a:rPr lang="en-US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by entering </a:t>
            </a:r>
            <a:r>
              <a:rPr lang="en-US" sz="2400" b="0" i="0" u="none" strike="noStrike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  <a:r>
              <a:rPr lang="en-US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0" i="0" u="none" strike="noStrike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ecosystems</a:t>
            </a:r>
            <a:r>
              <a:rPr lang="en-US" sz="24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from sources, including</a:t>
            </a:r>
            <a:r>
              <a:rPr lang="en-US" sz="2400" dirty="0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aseline="30000" dirty="0">
                <a:solidFill>
                  <a:srgbClr val="202122"/>
                </a:solidFill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20-22</a:t>
            </a:r>
            <a:endParaRPr lang="en-US" sz="2400" b="0" i="0" dirty="0">
              <a:solidFill>
                <a:srgbClr val="202122"/>
              </a:solidFill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Plastic Pollutant Size Classification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black and pink arrows">
            <a:extLst>
              <a:ext uri="{FF2B5EF4-FFF2-40B4-BE49-F238E27FC236}">
                <a16:creationId xmlns:a16="http://schemas.microsoft.com/office/drawing/2014/main" id="{272A50FF-7BD9-DD64-5C6F-580F74A581F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62" y="1995108"/>
            <a:ext cx="8109221" cy="1058423"/>
          </a:xfrm>
          <a:prstGeom prst="rect">
            <a:avLst/>
          </a:prstGeom>
        </p:spPr>
      </p:pic>
      <p:pic>
        <p:nvPicPr>
          <p:cNvPr id="7" name="Picture 6" descr="A close up of a black background">
            <a:extLst>
              <a:ext uri="{FF2B5EF4-FFF2-40B4-BE49-F238E27FC236}">
                <a16:creationId xmlns:a16="http://schemas.microsoft.com/office/drawing/2014/main" id="{E38BA9E8-CD8F-9CDA-7901-8F56F6CA0BD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16" y="3283145"/>
            <a:ext cx="9181089" cy="1363964"/>
          </a:xfrm>
          <a:prstGeom prst="rect">
            <a:avLst/>
          </a:prstGeom>
        </p:spPr>
      </p:pic>
      <p:pic>
        <p:nvPicPr>
          <p:cNvPr id="8" name="Picture 6" descr="Image result for microbeads">
            <a:extLst>
              <a:ext uri="{FF2B5EF4-FFF2-40B4-BE49-F238E27FC236}">
                <a16:creationId xmlns:a16="http://schemas.microsoft.com/office/drawing/2014/main" id="{95B78DCB-726F-CAA6-ABAF-644250DCF3D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>
            <a:off x="1120549" y="4647109"/>
            <a:ext cx="1878491" cy="1739175"/>
          </a:xfrm>
          <a:prstGeom prst="ellipse">
            <a:avLst/>
          </a:prstGeom>
          <a:ln w="63500" cap="rnd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F59D4-A285-9515-B88C-AA00EC6828D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5" t="323" r="3875" b="-323"/>
          <a:stretch/>
        </p:blipFill>
        <p:spPr>
          <a:xfrm>
            <a:off x="3318649" y="4624378"/>
            <a:ext cx="2020248" cy="1835167"/>
          </a:xfrm>
          <a:prstGeom prst="ellipse">
            <a:avLst/>
          </a:prstGeom>
          <a:ln w="63500" cap="rnd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4" descr="Image result for large plastic fragment">
            <a:extLst>
              <a:ext uri="{FF2B5EF4-FFF2-40B4-BE49-F238E27FC236}">
                <a16:creationId xmlns:a16="http://schemas.microsoft.com/office/drawing/2014/main" id="{E742CA40-DAF6-685F-9E1A-9191D741574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8" r="16588"/>
          <a:stretch/>
        </p:blipFill>
        <p:spPr bwMode="auto">
          <a:xfrm>
            <a:off x="5676371" y="4712737"/>
            <a:ext cx="2020248" cy="1695401"/>
          </a:xfrm>
          <a:prstGeom prst="ellipse">
            <a:avLst/>
          </a:prstGeom>
          <a:ln w="63500" cap="rnd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 result for plastic beach bottle">
            <a:extLst>
              <a:ext uri="{FF2B5EF4-FFF2-40B4-BE49-F238E27FC236}">
                <a16:creationId xmlns:a16="http://schemas.microsoft.com/office/drawing/2014/main" id="{9324C908-B774-696E-347F-8D440B12016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8" r="762"/>
          <a:stretch/>
        </p:blipFill>
        <p:spPr bwMode="auto">
          <a:xfrm>
            <a:off x="8306432" y="4746508"/>
            <a:ext cx="1825773" cy="1695401"/>
          </a:xfrm>
          <a:prstGeom prst="ellipse">
            <a:avLst/>
          </a:prstGeom>
          <a:ln w="63500" cap="rnd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F3991B-D5D8-6A3F-800D-63E0BC17556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2958" y="6562056"/>
            <a:ext cx="11489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Oceanic and Atmospheric Administration                                                            **European Chemical Agency</a:t>
            </a:r>
          </a:p>
        </p:txBody>
      </p:sp>
    </p:spTree>
    <p:extLst>
      <p:ext uri="{BB962C8B-B14F-4D97-AF65-F5344CB8AC3E}">
        <p14:creationId xmlns:p14="http://schemas.microsoft.com/office/powerpoint/2010/main" val="273711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592A2E-5C01-563A-7FE2-8A0F4DF65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007" y="199170"/>
            <a:ext cx="10320307" cy="5545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1.4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Releases of Primary Microplastics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6035D39-A9A8-65D5-5852-7670F4D60855}"/>
              </a:ext>
            </a:extLst>
          </p:cNvPr>
          <p:cNvGraphicFramePr>
            <a:graphicFrameLocks noGrp="1" noDrilldown="1" noMove="1" noResize="1"/>
          </p:cNvGraphicFramePr>
          <p:nvPr>
            <p:extLst>
              <p:ext uri="{D42A27DB-BD31-4B8C-83A1-F6EECF244321}">
                <p14:modId xmlns:p14="http://schemas.microsoft.com/office/powerpoint/2010/main" val="193792378"/>
              </p:ext>
            </p:extLst>
          </p:nvPr>
        </p:nvGraphicFramePr>
        <p:xfrm>
          <a:off x="2049807" y="438228"/>
          <a:ext cx="8068227" cy="6220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030CDD-8FAA-0DFE-AEA3-A80B81BD7A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9304" y="1815279"/>
            <a:ext cx="481203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1.Cosmetics Industry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(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Microbeads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Example:-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Poly-Ethylene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Poly-Propylene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0D3304-4732-DEEE-099D-07156B7331C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724388" y="1708512"/>
            <a:ext cx="31949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3.Manufactured goods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Pellets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Granules and small resin pellets are raw material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Accidental spillage during transport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Inappropriate use as packing materials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025FED-60BE-ED47-94DD-B055C8E852B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14768" y="4599454"/>
            <a:ext cx="367901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4.Coastal Tourism</a:t>
            </a:r>
          </a:p>
          <a:p>
            <a:pPr marL="0" indent="0" algn="ctr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Fragments 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Fibres &amp; Films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Recreational Activities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(ghost nets &amp; fishing gears)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75DEF2-874B-5BDD-D6DF-8C3D5E88A17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9304" y="4042729"/>
            <a:ext cx="454906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2.Clothing</a:t>
            </a:r>
          </a:p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Fibres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Example:-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Synthetic fibres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(i.e. , nylon ,acrylic ) 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Source:-shed from clothing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load of laundry=1,900 fibres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0903E0-EDFE-371E-BADA-2B313E2D0B0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65991" y="6498041"/>
            <a:ext cx="83762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Source:-</a:t>
            </a:r>
            <a:r>
              <a:rPr lang="en-US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Union of Conservation &amp; Nature</a:t>
            </a:r>
          </a:p>
        </p:txBody>
      </p:sp>
    </p:spTree>
    <p:extLst>
      <p:ext uri="{BB962C8B-B14F-4D97-AF65-F5344CB8AC3E}">
        <p14:creationId xmlns:p14="http://schemas.microsoft.com/office/powerpoint/2010/main" val="1583662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B7ECD52-E22B-0248-A880-A980D2B01C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259319" y="189231"/>
            <a:ext cx="6874633" cy="5545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Plastics  reach the soil?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CBE0FD-94ED-DC20-271B-2E6F3B17422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12506" y="997130"/>
            <a:ext cx="47686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Aerial deposition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endParaRPr lang="en-US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Discarded plastic litter fragmentation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Plastic mulching or other agricultural products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Compost of sewage sludge addition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Vehicular Tire abrasion 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</a:p>
        </p:txBody>
      </p:sp>
      <p:pic>
        <p:nvPicPr>
          <p:cNvPr id="9" name="Content Placeholder 5" descr="Close-up of a pile of dirt">
            <a:extLst>
              <a:ext uri="{FF2B5EF4-FFF2-40B4-BE49-F238E27FC236}">
                <a16:creationId xmlns:a16="http://schemas.microsoft.com/office/drawing/2014/main" id="{43A00B97-540D-F901-30F9-BD6B8AB5539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076" y="762238"/>
            <a:ext cx="4611329" cy="26667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A plastic bottle with a red cap on the ground">
            <a:extLst>
              <a:ext uri="{FF2B5EF4-FFF2-40B4-BE49-F238E27FC236}">
                <a16:creationId xmlns:a16="http://schemas.microsoft.com/office/drawing/2014/main" id="{22A781C7-B048-E7D1-84DA-DAE3FF75E11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146" y="3725908"/>
            <a:ext cx="4533259" cy="28283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4653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0483595-E9AD-2323-CDC0-77ECDF7FA3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2019479" y="159734"/>
            <a:ext cx="8153042" cy="5545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</a:t>
            </a:r>
            <a:r>
              <a:rPr lang="en-US" sz="1400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of microplastics into soil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4DA58B-4762-BF9C-18A6-FD8660B3035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2230" y="1016505"/>
            <a:ext cx="6562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Earthworms efficiently transport various sized microplastic beads down into the soil(10 cm depth,21 days)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pic>
        <p:nvPicPr>
          <p:cNvPr id="6" name="Content Placeholder 21" descr="A close-up of a worm&#10;&#10;Description automatically generated">
            <a:extLst>
              <a:ext uri="{FF2B5EF4-FFF2-40B4-BE49-F238E27FC236}">
                <a16:creationId xmlns:a16="http://schemas.microsoft.com/office/drawing/2014/main" id="{20240227-B0EA-2E7F-9E44-A14D1F19D74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98" y="1118919"/>
            <a:ext cx="4371734" cy="2399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30E3F-EDD4-5868-6AFA-78A7A09574B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2230" y="2598003"/>
            <a:ext cx="64418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Collembola (spp.) transport microplastic beads horizontally(several cm within days)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pic>
        <p:nvPicPr>
          <p:cNvPr id="8" name="Picture 7" descr="A white insect on a brown surface">
            <a:extLst>
              <a:ext uri="{FF2B5EF4-FFF2-40B4-BE49-F238E27FC236}">
                <a16:creationId xmlns:a16="http://schemas.microsoft.com/office/drawing/2014/main" id="{A260FCF1-AF55-1E80-04B3-68B1498B283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98" y="3719262"/>
            <a:ext cx="4399557" cy="2486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A8574D-9A39-F3EF-CFBB-4B5D8124EEB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32230" y="4390086"/>
            <a:ext cx="70542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noteworthy means of transportation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Plowing, Harvesting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 channels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Movement with water</a:t>
            </a:r>
          </a:p>
        </p:txBody>
      </p:sp>
    </p:spTree>
    <p:extLst>
      <p:ext uri="{BB962C8B-B14F-4D97-AF65-F5344CB8AC3E}">
        <p14:creationId xmlns:p14="http://schemas.microsoft.com/office/powerpoint/2010/main" val="276452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1FE0146-A5B1-6F17-B08D-72F205E400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3995761" y="417492"/>
            <a:ext cx="4796547" cy="5545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kern="0" dirty="0">
                <a:solidFill>
                  <a:schemeClr val="tx2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3.Literature Review </a:t>
            </a:r>
            <a:br>
              <a:rPr lang="en-US" b="1" kern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8" descr="A diagram of a farm">
            <a:extLst>
              <a:ext uri="{FF2B5EF4-FFF2-40B4-BE49-F238E27FC236}">
                <a16:creationId xmlns:a16="http://schemas.microsoft.com/office/drawing/2014/main" id="{2725FCB1-108C-24A7-9297-82AA595202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74" y="585529"/>
            <a:ext cx="7751854" cy="5468430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B11386-A8E0-6B85-F46A-0BD3FA62DC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680519" y="804041"/>
            <a:ext cx="429873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Impacts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Reproductive and Developmental Toxicity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Uptake of Endocrine Disruptive additives(BPA)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Reduced food security due to disturbed soil microbiomes</a:t>
            </a:r>
          </a:p>
          <a:p>
            <a:endParaRPr lang="en-US" b="1" dirty="0"/>
          </a:p>
        </p:txBody>
      </p:sp>
      <p:pic>
        <p:nvPicPr>
          <p:cNvPr id="7" name="Picture 6" descr="A bird with a pile of objects">
            <a:extLst>
              <a:ext uri="{FF2B5EF4-FFF2-40B4-BE49-F238E27FC236}">
                <a16:creationId xmlns:a16="http://schemas.microsoft.com/office/drawing/2014/main" id="{6600462C-EB76-EFF4-F2C5-5DCB7C121E8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029" y="4255874"/>
            <a:ext cx="3557710" cy="2514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4799F2-043A-0FF9-882D-CBDBC24A6BE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84518" y="6119944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Fig.2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Microplastic Pathways to Human through soil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Revisualization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29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newspaper&#10;&#10;Description automatically generated">
            <a:extLst>
              <a:ext uri="{FF2B5EF4-FFF2-40B4-BE49-F238E27FC236}">
                <a16:creationId xmlns:a16="http://schemas.microsoft.com/office/drawing/2014/main" id="{C9EF0D16-3CA8-9281-3FFA-3934CC84D12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1" t="18788" r="11171" b="43788"/>
          <a:stretch/>
        </p:blipFill>
        <p:spPr>
          <a:xfrm>
            <a:off x="5496289" y="1221500"/>
            <a:ext cx="6538394" cy="44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0759E76-8ED8-42CD-CA5F-515DD62633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1193568" y="149903"/>
            <a:ext cx="9484263" cy="554587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Gaps</a:t>
            </a:r>
            <a:endParaRPr 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09D27C-545B-C8EC-DEB4-DAEDC0996DB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704490"/>
            <a:ext cx="10776903" cy="5545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1.Transport mechanism of MPs on land is still poorly understood.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D6ED3C-DC12-55A2-3B4D-FB8D3EAF1AF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361" y="1602815"/>
            <a:ext cx="4805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2.Role of environmental factors such as rainfall, temperature, and wind in the distribution and transport of microplastics in soil.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FA802F-904E-C314-1B71-FF42957E5F0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392382" y="5691845"/>
            <a:ext cx="5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Fig.3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MPs Transport Pathways on Land 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C717CA-E902-3DEB-81DE-365A9DC2F96F}"/>
              </a:ext>
            </a:extLst>
          </p:cNvPr>
          <p:cNvSpPr txBox="1"/>
          <p:nvPr/>
        </p:nvSpPr>
        <p:spPr>
          <a:xfrm>
            <a:off x="345361" y="3516213"/>
            <a:ext cx="4805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3.Examining how soil organisms (e.g., earthworms) interact with microplastics and influence their transport and fate in soil.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C59C60-E3E5-659E-D870-49D4E2A1B3C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361" y="5368680"/>
            <a:ext cx="583368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4.Studying the degradation processes of microplastics in soil, including physical fragmentation, chemical weathering, and biological degradation.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C29C1C31-91E7-10F2-B596-FD140B68C31A}"/>
              </a:ext>
            </a:extLst>
          </p:cNvPr>
          <p:cNvSpPr>
            <a:spLocks/>
          </p:cNvSpPr>
          <p:nvPr/>
        </p:nvSpPr>
        <p:spPr>
          <a:xfrm>
            <a:off x="2696874" y="1230717"/>
            <a:ext cx="447902" cy="449163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A5E70EC-24F9-0A55-B935-612A8E655E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46598" y="3221179"/>
            <a:ext cx="398178" cy="429465"/>
          </a:xfrm>
          <a:prstGeom prst="downArrow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8943F91B-2DA3-1EF2-A38A-1804773B23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781724" y="5085873"/>
            <a:ext cx="412776" cy="424973"/>
          </a:xfrm>
          <a:prstGeom prst="downArrow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89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2781</Words>
  <Application>Microsoft Office PowerPoint</Application>
  <PresentationFormat>Widescreen</PresentationFormat>
  <Paragraphs>205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Aptos</vt:lpstr>
      <vt:lpstr>Aptos Display</vt:lpstr>
      <vt:lpstr>Arial</vt:lpstr>
      <vt:lpstr>Baguet Script</vt:lpstr>
      <vt:lpstr>Calibri</vt:lpstr>
      <vt:lpstr>Gill Sans MT</vt:lpstr>
      <vt:lpstr>Symbol</vt:lpstr>
      <vt:lpstr>Times New Roman</vt:lpstr>
      <vt:lpstr>Wingdings</vt:lpstr>
      <vt:lpstr>Office Theme</vt:lpstr>
      <vt:lpstr>PowerPoint Presentation</vt:lpstr>
      <vt:lpstr>1.Introduction</vt:lpstr>
      <vt:lpstr>1.2 Problem Statement</vt:lpstr>
      <vt:lpstr>1.3 Introduction to Microplastics</vt:lpstr>
      <vt:lpstr>1.4 Global Releases of Primary Microplastics24</vt:lpstr>
      <vt:lpstr>2.1 How Plastics  reach the soil?</vt:lpstr>
      <vt:lpstr>2.2 Transport of microplastics into soil</vt:lpstr>
      <vt:lpstr>3.Literature Review  </vt:lpstr>
      <vt:lpstr>4. Research Gaps</vt:lpstr>
      <vt:lpstr>5. Material and Method</vt:lpstr>
      <vt:lpstr>6. Experimental Setup</vt:lpstr>
      <vt:lpstr>7. Results</vt:lpstr>
      <vt:lpstr>8.Conclusion</vt:lpstr>
      <vt:lpstr>9.References</vt:lpstr>
      <vt:lpstr>9.References</vt:lpstr>
      <vt:lpstr>9.References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Mohd Faraz Khan PW2969213</dc:creator>
  <cp:lastModifiedBy>Mohd Faraz Khan PW2969213</cp:lastModifiedBy>
  <cp:revision>24</cp:revision>
  <dcterms:created xsi:type="dcterms:W3CDTF">2025-01-07T07:19:50Z</dcterms:created>
  <dcterms:modified xsi:type="dcterms:W3CDTF">2025-05-01T14:11:55Z</dcterms:modified>
</cp:coreProperties>
</file>