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429" r:id="rId2"/>
    <p:sldId id="397" r:id="rId3"/>
    <p:sldId id="258" r:id="rId4"/>
    <p:sldId id="425" r:id="rId5"/>
    <p:sldId id="398" r:id="rId6"/>
    <p:sldId id="404" r:id="rId7"/>
    <p:sldId id="386" r:id="rId8"/>
    <p:sldId id="385" r:id="rId9"/>
    <p:sldId id="407" r:id="rId10"/>
    <p:sldId id="406" r:id="rId11"/>
    <p:sldId id="399" r:id="rId12"/>
    <p:sldId id="427" r:id="rId13"/>
    <p:sldId id="428" r:id="rId14"/>
    <p:sldId id="426" r:id="rId15"/>
    <p:sldId id="421" r:id="rId16"/>
    <p:sldId id="417" r:id="rId17"/>
    <p:sldId id="400" r:id="rId18"/>
    <p:sldId id="424" r:id="rId19"/>
    <p:sldId id="41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86" autoAdjust="0"/>
    <p:restoredTop sz="94404" autoAdjust="0"/>
  </p:normalViewPr>
  <p:slideViewPr>
    <p:cSldViewPr snapToGrid="0">
      <p:cViewPr varScale="1">
        <p:scale>
          <a:sx n="114" d="100"/>
          <a:sy n="114" d="100"/>
        </p:scale>
        <p:origin x="229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AAFAF-179A-4D9D-9844-2F061DE32681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AA15C-8327-47BA-B148-6793C70BF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19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AA15C-8327-47BA-B148-6793C70BFB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86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Impetus for a lot of the work we all do</a:t>
            </a:r>
          </a:p>
          <a:p>
            <a:endParaRPr lang="en-US" dirty="0"/>
          </a:p>
          <a:p>
            <a:r>
              <a:rPr lang="en-US" dirty="0"/>
              <a:t>Change in mean annual temperature from 1960-2021</a:t>
            </a:r>
          </a:p>
          <a:p>
            <a:endParaRPr lang="en-US" dirty="0"/>
          </a:p>
          <a:p>
            <a:r>
              <a:rPr lang="en-US" dirty="0"/>
              <a:t>Arctic and boreal regions are warming much faster than the rest of the planet</a:t>
            </a:r>
          </a:p>
          <a:p>
            <a:endParaRPr lang="en-US" dirty="0"/>
          </a:p>
          <a:p>
            <a:r>
              <a:rPr lang="en-US" dirty="0"/>
              <a:t>The often cited statistic is the Arctic is warming 2 times faster than the rest of the planet…</a:t>
            </a:r>
          </a:p>
          <a:p>
            <a:endParaRPr lang="en-US" dirty="0"/>
          </a:p>
          <a:p>
            <a:r>
              <a:rPr lang="en-US" dirty="0"/>
              <a:t>…But new research suggests it might actually be closer to 4 times faster</a:t>
            </a:r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Temperature change (°C) of a specified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 period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over a specified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interval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based on local linear trends.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https://data.giss.nasa.gov/gistemp/maps/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822A6-DDC3-4BE5-9772-AEE7B5D713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01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39DCF-446C-41C5-907E-94199B792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73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AA15C-8327-47BA-B148-6793C70BFB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71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Backbone of predictors are Landsat based data</a:t>
            </a:r>
          </a:p>
          <a:p>
            <a:r>
              <a:rPr lang="en-US" dirty="0"/>
              <a:t>Won’t go into details</a:t>
            </a:r>
          </a:p>
          <a:p>
            <a:r>
              <a:rPr lang="en-US" dirty="0"/>
              <a:t>In a nutshell we use a large Landsat time series along with an algorithm called the CCDC</a:t>
            </a:r>
          </a:p>
          <a:p>
            <a:r>
              <a:rPr lang="en-US" dirty="0"/>
              <a:t>The CCDC essentially models patterns of seasonal reflectance as well as interannual patterns</a:t>
            </a:r>
          </a:p>
          <a:p>
            <a:r>
              <a:rPr lang="en-US" dirty="0"/>
              <a:t>We can use these models to create these maps of synthetic or modeled reflectance for a particular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AA15C-8327-47BA-B148-6793C70BFB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66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AA15C-8327-47BA-B148-6793C70BFB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30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247C8-4ADD-27EA-41D1-803123F47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606254-25E6-B36D-9F11-9741C35E34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F78DE-FB63-0DC5-2C3B-037FBC79F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E8D1B-7045-4C28-B09E-D0774790FE9B}" type="datetime1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0128C-8FD0-AB9B-9723-D58335F9B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56F6F-A227-0F31-B951-7E1E94529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57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B1EBB-1B66-4F57-3049-27D2F08A4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72862B-F57F-0A00-EE86-CD5A514A0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5CA0B-1B3A-01EA-9B6D-2C71DBB9F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3797-2F49-438C-9D9F-D2FAE33CF880}" type="datetime1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3EE97-4FE4-BD46-C3C6-898035AD2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D2CAF-3801-A335-B2F0-C810B8DE1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46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2E5099-68CD-C054-3F5E-E93B9FBE9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E8C3FF-B053-5E3D-61D6-A16A5E15A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6FF53-D237-AE18-C118-E96E91278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A4CD-D809-4AB9-BDAB-6E5B942DA576}" type="datetime1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76291-82FB-43B8-99EA-CD92BC884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8FE19-D47C-013F-F112-3E1910075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35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5CC68-EEA6-5199-9030-32B061589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9B931-FF2B-04D3-57CC-E4669D00C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3762E-3F1E-6DC2-0D2C-83A21D4B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BB93-49F2-48CC-B72F-17E41B7A0E54}" type="datetime1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F7DC7-47E1-D300-850D-D44FED241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88F04-C510-D4D6-12D1-FAB6E4EBE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7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52E32-371F-C979-5F14-4B0618A8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C984A-D089-CA59-0F5E-E99F9F9DC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D0696-B6B4-B868-76AE-A191A76EE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B5DD5-9E80-40AF-8FFD-B066F9A332EF}" type="datetime1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8423D-8243-D341-5050-F1FEFAB73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249FB-BA22-CE34-69B5-5386B82C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50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F8EE5-8A2E-5254-4B43-A16528C61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C7096-36EE-8546-BBF1-9DA7BC4787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62BB1D-ACC1-CA26-B305-51AC98EEB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1BD16-6FE6-FAA8-9699-30EF1C8FB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9FC1D-003F-4B9F-820E-D27618EFBE75}" type="datetime1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0A518-848F-E3A5-A9BB-B6DFD737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3CE2D-5864-1152-2F90-740252551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84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97C8-EE9F-A16C-D186-075C61BA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37600-8151-8806-B2E3-E8E98A3ED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9B3D38-16A4-E7F1-ECC0-99CEBD9E6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A86A93-EFF4-0494-9218-6AC1FC0136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28070D-52FC-6B1C-2748-35D54CFD6F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E5F2E8-8ADB-9724-0091-F410686B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83ABF-FDCC-4AFF-BE4C-AB647D17261F}" type="datetime1">
              <a:rPr lang="en-US" smtClean="0"/>
              <a:t>4/17/2025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BF103D-F127-0108-E296-BD979616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EF01AE-6590-DA18-86A9-5965ACE3A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6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1A128-172A-8528-40AF-4F559F18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898314-3A00-5B58-2D65-E5396ACEA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9249D-2359-4927-8105-01096E4B98D7}" type="datetime1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0E853F-95D5-97EF-748C-4C1AFE61A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7B8714-9749-3E01-C5E1-B916302A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0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62A00B-DEC8-5782-DFEC-932D6C9FB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9739F-9415-47F3-AF51-BC06191D3EF9}" type="datetime1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4BA6B6-01D4-5A50-2D97-E728D3A2B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E24E5-5B9E-5C7D-F133-8AFD0DAA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6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ECB9-39B4-A07B-F1E2-C1095ABB8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723B3-0AE7-8040-FD9B-48F4B1923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CF4EDA-BF03-C332-FDD5-4EEE41EC9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79660-FE39-BC3A-0653-7E3B4C36D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41BF-87EF-4FD6-BBE6-C8191B6BD383}" type="datetime1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53D7A-3E41-DCD4-9B44-19194E52B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7E1CB-4E27-8954-3A99-8A3C3345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70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D2A2F-E407-C43E-7AF2-7E6E53963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784548-0E90-75B6-F2BE-D7A6DC9F6A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339F1-D8F0-6BA2-585A-A5D53066A8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0CBC5-EB38-8794-06D4-1B8FBBA0A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D388-A0FE-44B6-9CB6-F3A7013880B5}" type="datetime1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243F3-B03D-1CB7-9A80-E15A4E510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466CF-E5AA-4141-D282-0EFE76320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47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3183D-A720-A830-247E-8338981AA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0D1A2-8C66-7F9B-6176-34F8D68D0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AAD3-8CF3-73F5-00B9-3B135C1F99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B629E-7E60-4DE4-930C-39866505AEE5}" type="datetime1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E1C23-7821-74F3-AFA6-CE1C54B439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42C9F-FCAA-2B95-5BC2-695220B442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2FBBA-B902-4401-9E24-24ECF42EC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2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1D0D06-F0C3-10AC-5532-B12107EBA2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rcRect t="9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5B8A3-BAE6-4E80-8581-3EEDCE324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578" y="1278"/>
            <a:ext cx="11341294" cy="2791838"/>
          </a:xfrm>
        </p:spPr>
        <p:txBody>
          <a:bodyPr>
            <a:normAutofit fontScale="90000"/>
          </a:bodyPr>
          <a:lstStyle/>
          <a:p>
            <a:pPr algn="l"/>
            <a:r>
              <a:rPr lang="en-US" sz="6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Next generation Arctic vegetation maps</a:t>
            </a:r>
            <a:br>
              <a:rPr lang="en-US" sz="6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Aboveground plant biomass and woody dominance mapped at 30 m resolution across the tundra biome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9769E7-AE66-4417-9310-A1CA317B1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578" y="3177613"/>
            <a:ext cx="3799636" cy="3295889"/>
          </a:xfrm>
        </p:spPr>
        <p:txBody>
          <a:bodyPr>
            <a:normAutofit fontScale="92500"/>
          </a:bodyPr>
          <a:lstStyle/>
          <a:p>
            <a:pPr algn="l"/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Kathleen </a:t>
            </a:r>
            <a:r>
              <a:rPr lang="en-US" sz="3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Orndahl</a:t>
            </a:r>
            <a:endParaRPr lang="en-US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Northern Arizona University</a:t>
            </a:r>
          </a:p>
          <a:p>
            <a:pPr algn="l"/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Logan Berner,</a:t>
            </a:r>
            <a:b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Matt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Macander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Scott J. Goetz &amp;</a:t>
            </a:r>
            <a:b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Arctic Plant Biomass Synthesis Network</a:t>
            </a:r>
          </a:p>
          <a:p>
            <a:pPr algn="r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AF6FD7D-AE4C-A1E6-7477-292240791F36}"/>
              </a:ext>
            </a:extLst>
          </p:cNvPr>
          <p:cNvGrpSpPr/>
          <p:nvPr/>
        </p:nvGrpSpPr>
        <p:grpSpPr>
          <a:xfrm>
            <a:off x="3811350" y="5519737"/>
            <a:ext cx="8180555" cy="1338263"/>
            <a:chOff x="160950" y="5372786"/>
            <a:chExt cx="8180555" cy="133826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1EE831E-6C74-48A6-9A51-04E6C2EBF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1662" y="5640667"/>
              <a:ext cx="2189843" cy="802500"/>
            </a:xfrm>
            <a:prstGeom prst="rect">
              <a:avLst/>
            </a:prstGeom>
          </p:spPr>
        </p:pic>
        <p:pic>
          <p:nvPicPr>
            <p:cNvPr id="1026" name="Picture 2" descr="Early Career Research Program - NASA Science">
              <a:extLst>
                <a:ext uri="{FF2B5EF4-FFF2-40B4-BE49-F238E27FC236}">
                  <a16:creationId xmlns:a16="http://schemas.microsoft.com/office/drawing/2014/main" id="{F1C4D5E8-68FE-B099-281E-1757D900B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86" b="95536" l="2667" r="96889">
                          <a14:foregroundMark x1="21333" y1="15179" x2="3556" y2="40625"/>
                          <a14:foregroundMark x1="3556" y1="40625" x2="4889" y2="69196"/>
                          <a14:foregroundMark x1="4889" y1="69196" x2="25778" y2="87946"/>
                          <a14:foregroundMark x1="25778" y1="87946" x2="31556" y2="90179"/>
                          <a14:foregroundMark x1="6667" y1="32589" x2="6222" y2="59375"/>
                          <a14:foregroundMark x1="6222" y1="59375" x2="6222" y2="59375"/>
                          <a14:foregroundMark x1="23111" y1="10268" x2="52000" y2="6250"/>
                          <a14:foregroundMark x1="52000" y1="6250" x2="59556" y2="31250"/>
                          <a14:foregroundMark x1="59556" y1="31250" x2="32000" y2="56250"/>
                          <a14:foregroundMark x1="32000" y1="56250" x2="58667" y2="63393"/>
                          <a14:foregroundMark x1="58667" y1="63393" x2="28889" y2="51339"/>
                          <a14:foregroundMark x1="28889" y1="51339" x2="36000" y2="47768"/>
                          <a14:foregroundMark x1="40889" y1="61161" x2="26222" y2="62946"/>
                          <a14:foregroundMark x1="45778" y1="66518" x2="28889" y2="66518"/>
                          <a14:foregroundMark x1="46667" y1="70536" x2="43111" y2="66518"/>
                          <a14:foregroundMark x1="9333" y1="50000" x2="27111" y2="53125"/>
                          <a14:foregroundMark x1="23556" y1="53571" x2="21333" y2="59375"/>
                          <a14:foregroundMark x1="28000" y1="58482" x2="34222" y2="60268"/>
                          <a14:foregroundMark x1="21333" y1="66518" x2="34222" y2="69196"/>
                          <a14:foregroundMark x1="39111" y1="53571" x2="52889" y2="53571"/>
                          <a14:foregroundMark x1="64444" y1="54464" x2="51556" y2="60714"/>
                          <a14:foregroundMark x1="62222" y1="54018" x2="53778" y2="58036"/>
                          <a14:foregroundMark x1="52889" y1="65179" x2="63556" y2="68304"/>
                          <a14:foregroundMark x1="68889" y1="54464" x2="68889" y2="68304"/>
                          <a14:foregroundMark x1="71556" y1="53125" x2="72889" y2="60268"/>
                          <a14:foregroundMark x1="75556" y1="54018" x2="75111" y2="60268"/>
                          <a14:foregroundMark x1="74667" y1="63393" x2="77778" y2="69643"/>
                          <a14:foregroundMark x1="44000" y1="75446" x2="46222" y2="76786"/>
                          <a14:foregroundMark x1="56444" y1="74107" x2="65333" y2="76786"/>
                          <a14:foregroundMark x1="2667" y1="42411" x2="2667" y2="47321"/>
                          <a14:foregroundMark x1="40444" y1="5357" x2="47111" y2="4018"/>
                          <a14:foregroundMark x1="46222" y1="2232" x2="52444" y2="2679"/>
                          <a14:foregroundMark x1="85778" y1="21875" x2="91556" y2="31696"/>
                          <a14:foregroundMark x1="95111" y1="36607" x2="96889" y2="49554"/>
                          <a14:foregroundMark x1="31111" y1="93304" x2="43556" y2="95536"/>
                          <a14:foregroundMark x1="72889" y1="90179" x2="77333" y2="86607"/>
                          <a14:foregroundMark x1="71111" y1="10268" x2="72889" y2="120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50" y="5439283"/>
              <a:ext cx="1210650" cy="1205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663AFDC-5E73-EA75-7B7F-E8868C8D2F24}"/>
                </a:ext>
              </a:extLst>
            </p:cNvPr>
            <p:cNvGrpSpPr/>
            <p:nvPr/>
          </p:nvGrpSpPr>
          <p:grpSpPr>
            <a:xfrm>
              <a:off x="1486830" y="5439282"/>
              <a:ext cx="2322303" cy="1205270"/>
              <a:chOff x="2412836" y="4159701"/>
              <a:chExt cx="3470608" cy="180123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C647D0A-3F9F-0D42-6E83-9C9C6FE69A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7398" b="93112" l="7500" r="96600">
                            <a14:foregroundMark x1="9100" y1="50510" x2="9100" y2="50510"/>
                            <a14:foregroundMark x1="8500" y1="33673" x2="8500" y2="33673"/>
                            <a14:foregroundMark x1="7500" y1="50510" x2="7500" y2="50510"/>
                            <a14:foregroundMark x1="14100" y1="22959" x2="14100" y2="22959"/>
                            <a14:foregroundMark x1="18600" y1="91327" x2="18600" y2="91327"/>
                            <a14:foregroundMark x1="25000" y1="93622" x2="25000" y2="93622"/>
                            <a14:foregroundMark x1="11300" y1="35204" x2="11300" y2="35204"/>
                            <a14:foregroundMark x1="18300" y1="15306" x2="18300" y2="15306"/>
                            <a14:foregroundMark x1="25200" y1="11735" x2="25200" y2="11735"/>
                            <a14:foregroundMark x1="23800" y1="12245" x2="23800" y2="12245"/>
                            <a14:foregroundMark x1="31300" y1="13010" x2="31300" y2="13010"/>
                            <a14:foregroundMark x1="36100" y1="22704" x2="36100" y2="22704"/>
                            <a14:foregroundMark x1="35300" y1="20408" x2="35300" y2="20408"/>
                            <a14:foregroundMark x1="39200" y1="34439" x2="39200" y2="34439"/>
                            <a14:foregroundMark x1="16400" y1="43367" x2="16400" y2="43367"/>
                            <a14:foregroundMark x1="18100" y1="48980" x2="18100" y2="48980"/>
                            <a14:foregroundMark x1="24600" y1="47959" x2="24600" y2="47959"/>
                            <a14:foregroundMark x1="26100" y1="51020" x2="26100" y2="51020"/>
                            <a14:foregroundMark x1="25100" y1="50510" x2="25100" y2="50510"/>
                            <a14:foregroundMark x1="31800" y1="50510" x2="31800" y2="50510"/>
                            <a14:foregroundMark x1="49400" y1="46429" x2="49400" y2="46429"/>
                            <a14:foregroundMark x1="53300" y1="34184" x2="53300" y2="34184"/>
                            <a14:foregroundMark x1="55100" y1="31122" x2="55100" y2="31122"/>
                            <a14:foregroundMark x1="57700" y1="29337" x2="57700" y2="29337"/>
                            <a14:foregroundMark x1="62000" y1="31633" x2="62000" y2="31633"/>
                            <a14:foregroundMark x1="63300" y1="32908" x2="63300" y2="32908"/>
                            <a14:foregroundMark x1="60300" y1="44133" x2="60300" y2="44133"/>
                            <a14:foregroundMark x1="56900" y1="56122" x2="56900" y2="56122"/>
                            <a14:foregroundMark x1="56100" y1="47959" x2="56100" y2="47959"/>
                            <a14:foregroundMark x1="49200" y1="48724" x2="49200" y2="48724"/>
                            <a14:foregroundMark x1="67100" y1="48469" x2="67100" y2="48469"/>
                            <a14:foregroundMark x1="49700" y1="63010" x2="49700" y2="63010"/>
                            <a14:foregroundMark x1="52100" y1="70918" x2="52100" y2="70918"/>
                            <a14:foregroundMark x1="58800" y1="75765" x2="58800" y2="75765"/>
                            <a14:foregroundMark x1="54500" y1="42857" x2="54500" y2="42857"/>
                            <a14:foregroundMark x1="79300" y1="48469" x2="79300" y2="48469"/>
                            <a14:foregroundMark x1="79700" y1="52806" x2="79700" y2="52806"/>
                            <a14:foregroundMark x1="89500" y1="44898" x2="89500" y2="44898"/>
                            <a14:foregroundMark x1="89900" y1="51531" x2="89900" y2="51531"/>
                            <a14:foregroundMark x1="90400" y1="54592" x2="90400" y2="54592"/>
                            <a14:foregroundMark x1="89900" y1="45408" x2="89900" y2="45408"/>
                            <a14:foregroundMark x1="96600" y1="42602" x2="96600" y2="42602"/>
                            <a14:foregroundMark x1="96500" y1="48214" x2="96500" y2="48214"/>
                            <a14:foregroundMark x1="18600" y1="8929" x2="18600" y2="8929"/>
                            <a14:foregroundMark x1="25100" y1="7908" x2="25100" y2="7908"/>
                            <a14:foregroundMark x1="18400" y1="93112" x2="18400" y2="93112"/>
                            <a14:foregroundMark x1="32300" y1="93112" x2="32300" y2="93112"/>
                            <a14:foregroundMark x1="55500" y1="54337" x2="55500" y2="54337"/>
                            <a14:backgroundMark x1="22600" y1="15306" x2="22600" y2="153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5" r="54466"/>
              <a:stretch/>
            </p:blipFill>
            <p:spPr>
              <a:xfrm>
                <a:off x="2412836" y="4159701"/>
                <a:ext cx="1843936" cy="1801238"/>
              </a:xfrm>
              <a:prstGeom prst="rect">
                <a:avLst/>
              </a:prstGeom>
            </p:spPr>
          </p:pic>
          <p:pic>
            <p:nvPicPr>
              <p:cNvPr id="1028" name="Picture 4" descr="NNA Logo">
                <a:extLst>
                  <a:ext uri="{FF2B5EF4-FFF2-40B4-BE49-F238E27FC236}">
                    <a16:creationId xmlns:a16="http://schemas.microsoft.com/office/drawing/2014/main" id="{6DC2CB68-F35A-8E55-6E7A-227E66A884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8901" y="4243049"/>
                <a:ext cx="1634543" cy="16345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9F193734-1627-A56B-1AAB-7B9C577AA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548" y="5372786"/>
              <a:ext cx="2275340" cy="1338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BA98B-7432-7554-8525-7BA0372FD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1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04"/>
    </mc:Choice>
    <mc:Fallback xmlns="">
      <p:transition spd="slow" advTm="2130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44C77-C7C9-115C-DFC9-4EFC2439A9D9}"/>
              </a:ext>
            </a:extLst>
          </p:cNvPr>
          <p:cNvSpPr txBox="1">
            <a:spLocks/>
          </p:cNvSpPr>
          <p:nvPr/>
        </p:nvSpPr>
        <p:spPr>
          <a:xfrm rot="16200000">
            <a:off x="-1247539" y="3025486"/>
            <a:ext cx="3327472" cy="8070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Biomass maps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B3D196-8E47-40DA-771A-768F84ED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 descr="A group of different colored maps&#10;&#10;AI-generated content may be incorrect.">
            <a:extLst>
              <a:ext uri="{FF2B5EF4-FFF2-40B4-BE49-F238E27FC236}">
                <a16:creationId xmlns:a16="http://schemas.microsoft.com/office/drawing/2014/main" id="{A402044C-9AF3-4EEC-82E4-AE6CA5D14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24"/>
          <a:stretch/>
        </p:blipFill>
        <p:spPr>
          <a:xfrm>
            <a:off x="1019904" y="293187"/>
            <a:ext cx="6963565" cy="6271625"/>
          </a:xfrm>
          <a:prstGeom prst="rect">
            <a:avLst/>
          </a:prstGeom>
        </p:spPr>
      </p:pic>
      <p:pic>
        <p:nvPicPr>
          <p:cNvPr id="6" name="Picture 5" descr="A group of different colored maps&#10;&#10;AI-generated content may be incorrect.">
            <a:extLst>
              <a:ext uri="{FF2B5EF4-FFF2-40B4-BE49-F238E27FC236}">
                <a16:creationId xmlns:a16="http://schemas.microsoft.com/office/drawing/2014/main" id="{C4E7678E-9224-5584-24DF-1ABDABB19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2" t="67569"/>
          <a:stretch/>
        </p:blipFill>
        <p:spPr>
          <a:xfrm>
            <a:off x="8027544" y="746406"/>
            <a:ext cx="4137136" cy="2988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0A7E37-0A73-00A7-9171-0C5981E0CA0A}"/>
              </a:ext>
            </a:extLst>
          </p:cNvPr>
          <p:cNvSpPr txBox="1"/>
          <p:nvPr/>
        </p:nvSpPr>
        <p:spPr>
          <a:xfrm>
            <a:off x="7918323" y="338529"/>
            <a:ext cx="3943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MS Reference Sans Serif" panose="020B0604030504040204" pitchFamily="34" charset="0"/>
                <a:cs typeface="Arial" panose="020B0604020202020204" pitchFamily="34" charset="0"/>
              </a:rPr>
              <a:t>Woody Plant Dominance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262DFA-D78A-694E-F48C-F61A4B4706DD}"/>
              </a:ext>
            </a:extLst>
          </p:cNvPr>
          <p:cNvSpPr txBox="1"/>
          <p:nvPr/>
        </p:nvSpPr>
        <p:spPr>
          <a:xfrm>
            <a:off x="7983469" y="3674136"/>
            <a:ext cx="405857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2020 Pan-Arctic biomass maps and associated uncertainty</a:t>
            </a:r>
          </a:p>
        </p:txBody>
      </p:sp>
    </p:spTree>
    <p:extLst>
      <p:ext uri="{BB962C8B-B14F-4D97-AF65-F5344CB8AC3E}">
        <p14:creationId xmlns:p14="http://schemas.microsoft.com/office/powerpoint/2010/main" val="87890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398A4E-D610-1241-723C-69EEA401DF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 t="9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5B8A3-BAE6-4E80-8581-3EEDCE324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5454102" cy="2791838"/>
          </a:xfrm>
        </p:spPr>
        <p:txBody>
          <a:bodyPr>
            <a:normAutofit fontScale="90000"/>
          </a:bodyPr>
          <a:lstStyle/>
          <a:p>
            <a:pPr algn="r"/>
            <a:r>
              <a:rPr lang="en-US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8E8293-70A4-D792-B3A9-46E82A59E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12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A99A-B602-07D5-C161-2642AC32E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 descr="A diagram of a plant&#10;&#10;AI-generated content may be incorrect.">
            <a:extLst>
              <a:ext uri="{FF2B5EF4-FFF2-40B4-BE49-F238E27FC236}">
                <a16:creationId xmlns:a16="http://schemas.microsoft.com/office/drawing/2014/main" id="{509C3A3A-3209-5077-5AA6-746E5AE76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3" t="-657" b="1991"/>
          <a:stretch/>
        </p:blipFill>
        <p:spPr>
          <a:xfrm>
            <a:off x="0" y="91441"/>
            <a:ext cx="8078460" cy="6766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953896-825D-6EBA-F67C-2E0954CA9338}"/>
              </a:ext>
            </a:extLst>
          </p:cNvPr>
          <p:cNvSpPr txBox="1"/>
          <p:nvPr/>
        </p:nvSpPr>
        <p:spPr>
          <a:xfrm>
            <a:off x="8036266" y="1724175"/>
            <a:ext cx="389186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Reasonable accuracy</a:t>
            </a:r>
          </a:p>
          <a:p>
            <a:pPr algn="ctr"/>
            <a:endParaRPr lang="en-US" sz="2400" dirty="0"/>
          </a:p>
          <a:p>
            <a:pPr algn="ctr"/>
            <a:r>
              <a:rPr lang="en-US" sz="3200" dirty="0"/>
              <a:t>*Plant biomass excludes lichens</a:t>
            </a:r>
          </a:p>
        </p:txBody>
      </p:sp>
    </p:spTree>
    <p:extLst>
      <p:ext uri="{BB962C8B-B14F-4D97-AF65-F5344CB8AC3E}">
        <p14:creationId xmlns:p14="http://schemas.microsoft.com/office/powerpoint/2010/main" val="3201467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8557A2-D6F1-0F20-7ED4-BFE9AA1D0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13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500083-DF25-A08A-531E-DD5E59680CDE}"/>
              </a:ext>
            </a:extLst>
          </p:cNvPr>
          <p:cNvGrpSpPr/>
          <p:nvPr/>
        </p:nvGrpSpPr>
        <p:grpSpPr>
          <a:xfrm>
            <a:off x="497296" y="4392178"/>
            <a:ext cx="11294942" cy="2242301"/>
            <a:chOff x="1042416" y="4072128"/>
            <a:chExt cx="8712360" cy="172959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E76B3D7-0600-1998-5FE4-1207E96B1001}"/>
                </a:ext>
              </a:extLst>
            </p:cNvPr>
            <p:cNvGrpSpPr/>
            <p:nvPr/>
          </p:nvGrpSpPr>
          <p:grpSpPr>
            <a:xfrm>
              <a:off x="1042416" y="4072128"/>
              <a:ext cx="8712360" cy="993648"/>
              <a:chOff x="-2359152" y="3944112"/>
              <a:chExt cx="8712360" cy="993648"/>
            </a:xfrm>
          </p:grpSpPr>
          <p:pic>
            <p:nvPicPr>
              <p:cNvPr id="5" name="Picture 4" descr="A collage of a map of a mountain&#10;&#10;AI-generated content may be incorrect.">
                <a:extLst>
                  <a:ext uri="{FF2B5EF4-FFF2-40B4-BE49-F238E27FC236}">
                    <a16:creationId xmlns:a16="http://schemas.microsoft.com/office/drawing/2014/main" id="{F33F4BCA-3260-E1B9-8EF0-679261F9EB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61" t="48844" b="36667"/>
              <a:stretch/>
            </p:blipFill>
            <p:spPr>
              <a:xfrm>
                <a:off x="1956816" y="3944112"/>
                <a:ext cx="4396392" cy="993648"/>
              </a:xfrm>
              <a:prstGeom prst="rect">
                <a:avLst/>
              </a:prstGeom>
            </p:spPr>
          </p:pic>
          <p:pic>
            <p:nvPicPr>
              <p:cNvPr id="8" name="Picture 7" descr="A collage of a map of a mountain&#10;&#10;AI-generated content may be incorrect.">
                <a:extLst>
                  <a:ext uri="{FF2B5EF4-FFF2-40B4-BE49-F238E27FC236}">
                    <a16:creationId xmlns:a16="http://schemas.microsoft.com/office/drawing/2014/main" id="{4A09072D-2F1C-B5F2-D9BC-6DABBDE8F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19" t="17200" r="1176" b="68311"/>
              <a:stretch/>
            </p:blipFill>
            <p:spPr>
              <a:xfrm>
                <a:off x="-2359152" y="3944112"/>
                <a:ext cx="4315968" cy="993648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8F75565-1908-E593-01CD-3864FE3084DF}"/>
                </a:ext>
              </a:extLst>
            </p:cNvPr>
            <p:cNvSpPr txBox="1"/>
            <p:nvPr/>
          </p:nvSpPr>
          <p:spPr>
            <a:xfrm>
              <a:off x="3296681" y="5065776"/>
              <a:ext cx="2023964" cy="735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30 m</a:t>
              </a:r>
            </a:p>
            <a:p>
              <a:pPr algn="ctr"/>
              <a:r>
                <a:rPr lang="en-US" sz="2400" b="1" dirty="0"/>
                <a:t>Orndahl et al. 2024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69224A-C0CF-73BF-8C33-3CE7722EE23A}"/>
                </a:ext>
              </a:extLst>
            </p:cNvPr>
            <p:cNvSpPr txBox="1"/>
            <p:nvPr/>
          </p:nvSpPr>
          <p:spPr>
            <a:xfrm>
              <a:off x="5547693" y="5065775"/>
              <a:ext cx="1881127" cy="735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300 m</a:t>
              </a:r>
            </a:p>
            <a:p>
              <a:pPr algn="ctr"/>
              <a:r>
                <a:rPr lang="en-US" sz="2400" b="1" dirty="0"/>
                <a:t>Spawn et al. 2020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8B622F-4B74-E31F-8A8E-ADB57EFC2F0C}"/>
                </a:ext>
              </a:extLst>
            </p:cNvPr>
            <p:cNvSpPr txBox="1"/>
            <p:nvPr/>
          </p:nvSpPr>
          <p:spPr>
            <a:xfrm>
              <a:off x="7608194" y="5065774"/>
              <a:ext cx="2116108" cy="735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8 km</a:t>
              </a:r>
            </a:p>
            <a:p>
              <a:pPr algn="ctr"/>
              <a:r>
                <a:rPr lang="en-US" sz="2400" b="1" dirty="0" err="1"/>
                <a:t>Raynolds</a:t>
              </a:r>
              <a:r>
                <a:rPr lang="en-US" sz="2400" b="1" dirty="0"/>
                <a:t> et al. 2012</a:t>
              </a:r>
            </a:p>
          </p:txBody>
        </p:sp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26042CD-42D9-6151-386D-AFD7C4DDF6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804399"/>
              </p:ext>
            </p:extLst>
          </p:nvPr>
        </p:nvGraphicFramePr>
        <p:xfrm>
          <a:off x="497296" y="2821489"/>
          <a:ext cx="11214092" cy="13716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803523">
                  <a:extLst>
                    <a:ext uri="{9D8B030D-6E8A-4147-A177-3AD203B41FA5}">
                      <a16:colId xmlns:a16="http://schemas.microsoft.com/office/drawing/2014/main" val="3531582241"/>
                    </a:ext>
                  </a:extLst>
                </a:gridCol>
                <a:gridCol w="2803523">
                  <a:extLst>
                    <a:ext uri="{9D8B030D-6E8A-4147-A177-3AD203B41FA5}">
                      <a16:colId xmlns:a16="http://schemas.microsoft.com/office/drawing/2014/main" val="1862441108"/>
                    </a:ext>
                  </a:extLst>
                </a:gridCol>
                <a:gridCol w="2803523">
                  <a:extLst>
                    <a:ext uri="{9D8B030D-6E8A-4147-A177-3AD203B41FA5}">
                      <a16:colId xmlns:a16="http://schemas.microsoft.com/office/drawing/2014/main" val="843574277"/>
                    </a:ext>
                  </a:extLst>
                </a:gridCol>
                <a:gridCol w="2803523">
                  <a:extLst>
                    <a:ext uri="{9D8B030D-6E8A-4147-A177-3AD203B41FA5}">
                      <a16:colId xmlns:a16="http://schemas.microsoft.com/office/drawing/2014/main" val="3805899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/>
                        <a:t>High Arctic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168 [88, 295] </a:t>
                      </a:r>
                      <a:r>
                        <a:rPr lang="en-US" sz="2400" b="0" dirty="0" err="1"/>
                        <a:t>Tg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199 </a:t>
                      </a:r>
                      <a:r>
                        <a:rPr lang="en-US" sz="2400" b="0" dirty="0" err="1"/>
                        <a:t>Tg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322 </a:t>
                      </a:r>
                      <a:r>
                        <a:rPr lang="en-US" sz="2400" b="0" dirty="0" err="1"/>
                        <a:t>Tg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622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Low Arctic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1296 [790, 2081] </a:t>
                      </a:r>
                      <a:r>
                        <a:rPr lang="en-US" sz="2400" dirty="0" err="1"/>
                        <a:t>Tg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1365 </a:t>
                      </a:r>
                      <a:r>
                        <a:rPr lang="en-US" sz="2400" dirty="0" err="1"/>
                        <a:t>Tg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1488 </a:t>
                      </a:r>
                      <a:r>
                        <a:rPr lang="en-US" sz="2400" dirty="0" err="1"/>
                        <a:t>Tg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4913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Pan Arctic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1464 [877, 2375] </a:t>
                      </a:r>
                      <a:r>
                        <a:rPr lang="en-US" sz="2400" b="1" dirty="0" err="1"/>
                        <a:t>Tg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1564 </a:t>
                      </a:r>
                      <a:r>
                        <a:rPr lang="en-US" sz="2400" b="1" dirty="0" err="1"/>
                        <a:t>Tg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1809 </a:t>
                      </a:r>
                      <a:r>
                        <a:rPr lang="en-US" sz="2400" b="1" dirty="0" err="1"/>
                        <a:t>Tg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358276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BE227E7-713E-1B7F-9336-A228311C9D4F}"/>
              </a:ext>
            </a:extLst>
          </p:cNvPr>
          <p:cNvSpPr txBox="1"/>
          <p:nvPr/>
        </p:nvSpPr>
        <p:spPr>
          <a:xfrm>
            <a:off x="473884" y="367458"/>
            <a:ext cx="11237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Total Pan Arctic biomass similar across resolutions, more detail resolved @ 30 m </a:t>
            </a:r>
          </a:p>
        </p:txBody>
      </p:sp>
    </p:spTree>
    <p:extLst>
      <p:ext uri="{BB962C8B-B14F-4D97-AF65-F5344CB8AC3E}">
        <p14:creationId xmlns:p14="http://schemas.microsoft.com/office/powerpoint/2010/main" val="1149641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D7FD1-C095-3624-2118-BC9B6C96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14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AB19C-0EF9-6678-5916-AED322CE20F9}"/>
              </a:ext>
            </a:extLst>
          </p:cNvPr>
          <p:cNvSpPr txBox="1"/>
          <p:nvPr/>
        </p:nvSpPr>
        <p:spPr>
          <a:xfrm>
            <a:off x="0" y="0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30 m resolution illustrates how fine scale patterns are shaped by local topography/hydrology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709411-A582-A7CF-E38D-3019E55CEAB8}"/>
              </a:ext>
            </a:extLst>
          </p:cNvPr>
          <p:cNvGrpSpPr/>
          <p:nvPr/>
        </p:nvGrpSpPr>
        <p:grpSpPr>
          <a:xfrm>
            <a:off x="333060" y="2438400"/>
            <a:ext cx="5762940" cy="4283075"/>
            <a:chOff x="482651" y="2438400"/>
            <a:chExt cx="5762940" cy="4283075"/>
          </a:xfrm>
        </p:grpSpPr>
        <p:pic>
          <p:nvPicPr>
            <p:cNvPr id="3" name="Picture 2" descr="A collage of images of land&#10;&#10;AI-generated content may be incorrect.">
              <a:extLst>
                <a:ext uri="{FF2B5EF4-FFF2-40B4-BE49-F238E27FC236}">
                  <a16:creationId xmlns:a16="http://schemas.microsoft.com/office/drawing/2014/main" id="{9C7CA106-16A4-C6F0-F2D2-2B752F49F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67407" r="50868" b="8159"/>
            <a:stretch/>
          </p:blipFill>
          <p:spPr>
            <a:xfrm>
              <a:off x="1533435" y="2463800"/>
              <a:ext cx="4483317" cy="3294269"/>
            </a:xfrm>
            <a:prstGeom prst="rect">
              <a:avLst/>
            </a:prstGeom>
          </p:spPr>
        </p:pic>
        <p:pic>
          <p:nvPicPr>
            <p:cNvPr id="4" name="Picture 3" descr="A collage of images of land&#10;&#10;AI-generated content may be incorrect.">
              <a:extLst>
                <a:ext uri="{FF2B5EF4-FFF2-40B4-BE49-F238E27FC236}">
                  <a16:creationId xmlns:a16="http://schemas.microsoft.com/office/drawing/2014/main" id="{B9826994-C080-A330-DA83-BF2969A5D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87" t="92666"/>
            <a:stretch/>
          </p:blipFill>
          <p:spPr>
            <a:xfrm>
              <a:off x="482651" y="5758069"/>
              <a:ext cx="5762940" cy="96340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1C371F2-9C26-7EFC-273B-5A23F9BC1E4A}"/>
                </a:ext>
              </a:extLst>
            </p:cNvPr>
            <p:cNvSpPr/>
            <p:nvPr/>
          </p:nvSpPr>
          <p:spPr>
            <a:xfrm>
              <a:off x="1490870" y="2438400"/>
              <a:ext cx="1199321" cy="795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A collage of images of land&#10;&#10;AI-generated content may be incorrect.">
            <a:extLst>
              <a:ext uri="{FF2B5EF4-FFF2-40B4-BE49-F238E27FC236}">
                <a16:creationId xmlns:a16="http://schemas.microsoft.com/office/drawing/2014/main" id="{39D71B89-99FA-43A0-A4E0-968B57970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0" t="67407" b="8159"/>
          <a:stretch/>
        </p:blipFill>
        <p:spPr>
          <a:xfrm>
            <a:off x="6730275" y="2564384"/>
            <a:ext cx="4714965" cy="32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1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images of land&#10;&#10;AI-generated content may be incorrect.">
            <a:extLst>
              <a:ext uri="{FF2B5EF4-FFF2-40B4-BE49-F238E27FC236}">
                <a16:creationId xmlns:a16="http://schemas.microsoft.com/office/drawing/2014/main" id="{85AE6668-983E-3C67-8038-C82217998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" y="0"/>
            <a:ext cx="525984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D2483F-068C-023F-97B0-B0D0E71EEAA4}"/>
              </a:ext>
            </a:extLst>
          </p:cNvPr>
          <p:cNvSpPr txBox="1"/>
          <p:nvPr/>
        </p:nvSpPr>
        <p:spPr>
          <a:xfrm>
            <a:off x="5617161" y="2274838"/>
            <a:ext cx="61816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Maps pick up legacy of disturbance across the Arctic</a:t>
            </a:r>
          </a:p>
        </p:txBody>
      </p:sp>
    </p:spTree>
    <p:extLst>
      <p:ext uri="{BB962C8B-B14F-4D97-AF65-F5344CB8AC3E}">
        <p14:creationId xmlns:p14="http://schemas.microsoft.com/office/powerpoint/2010/main" val="205389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B79C5F-3EE7-1240-E3BB-96B8501DE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BF7BC0-C9E1-3D55-589E-88A295FD59DB}"/>
              </a:ext>
            </a:extLst>
          </p:cNvPr>
          <p:cNvSpPr txBox="1"/>
          <p:nvPr/>
        </p:nvSpPr>
        <p:spPr>
          <a:xfrm>
            <a:off x="6206427" y="1905506"/>
            <a:ext cx="57891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Biomass was correlated with climate (thawing degree days)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72659B-FB5D-6239-8073-3A4EE31763DE}"/>
              </a:ext>
            </a:extLst>
          </p:cNvPr>
          <p:cNvGrpSpPr/>
          <p:nvPr/>
        </p:nvGrpSpPr>
        <p:grpSpPr>
          <a:xfrm>
            <a:off x="0" y="1078139"/>
            <a:ext cx="6430890" cy="4701722"/>
            <a:chOff x="0" y="1078139"/>
            <a:chExt cx="6430890" cy="470172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96F8381-9B21-D288-49F3-CC840EDA3644}"/>
                </a:ext>
              </a:extLst>
            </p:cNvPr>
            <p:cNvGrpSpPr/>
            <p:nvPr/>
          </p:nvGrpSpPr>
          <p:grpSpPr>
            <a:xfrm>
              <a:off x="0" y="1078139"/>
              <a:ext cx="6430890" cy="4701722"/>
              <a:chOff x="3466" y="-405667"/>
              <a:chExt cx="6430890" cy="4701722"/>
            </a:xfrm>
          </p:grpSpPr>
          <p:pic>
            <p:nvPicPr>
              <p:cNvPr id="4" name="Picture 3" descr="A graph of a diagram&#10;&#10;AI-generated content may be incorrect.">
                <a:extLst>
                  <a:ext uri="{FF2B5EF4-FFF2-40B4-BE49-F238E27FC236}">
                    <a16:creationId xmlns:a16="http://schemas.microsoft.com/office/drawing/2014/main" id="{C4573C0E-7139-05AD-0528-BB589E5DA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2133"/>
              <a:stretch/>
            </p:blipFill>
            <p:spPr>
              <a:xfrm>
                <a:off x="3466" y="-405667"/>
                <a:ext cx="6430890" cy="3848142"/>
              </a:xfrm>
              <a:prstGeom prst="rect">
                <a:avLst/>
              </a:prstGeom>
            </p:spPr>
          </p:pic>
          <p:pic>
            <p:nvPicPr>
              <p:cNvPr id="8" name="Picture 7" descr="A graph of a diagram&#10;&#10;AI-generated content may be incorrect.">
                <a:extLst>
                  <a:ext uri="{FF2B5EF4-FFF2-40B4-BE49-F238E27FC236}">
                    <a16:creationId xmlns:a16="http://schemas.microsoft.com/office/drawing/2014/main" id="{0C46928C-0185-1E55-9CE6-17B3AA2A90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000"/>
              <a:stretch/>
            </p:blipFill>
            <p:spPr>
              <a:xfrm>
                <a:off x="781042" y="3610255"/>
                <a:ext cx="5485935" cy="685800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3B2B747-533B-2E96-5349-8078C2F3928A}"/>
                </a:ext>
              </a:extLst>
            </p:cNvPr>
            <p:cNvSpPr/>
            <p:nvPr/>
          </p:nvSpPr>
          <p:spPr>
            <a:xfrm>
              <a:off x="0" y="1078139"/>
              <a:ext cx="671119" cy="5577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8707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EE2769-AB05-EBD3-BA32-D727BA5A0B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 t="9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5B8A3-BAE6-4E80-8581-3EEDCE324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8873836" cy="2791838"/>
          </a:xfrm>
        </p:spPr>
        <p:txBody>
          <a:bodyPr>
            <a:normAutofit fontScale="90000"/>
          </a:bodyPr>
          <a:lstStyle/>
          <a:p>
            <a:pPr algn="r"/>
            <a:r>
              <a:rPr lang="en-US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next?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C1C8BB-3653-6401-8DBF-242A82C7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31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73451-A6C0-C39A-7C27-B4520F1AE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846" y="1"/>
            <a:ext cx="10519954" cy="20025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Applications:</a:t>
            </a:r>
          </a:p>
          <a:p>
            <a:pPr marL="0" indent="0" algn="ctr">
              <a:buNone/>
            </a:pP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C3AF27-A3F0-B332-19F2-D6321B9C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18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4B3CA2-02C7-BB6A-5176-E57E21E07734}"/>
              </a:ext>
            </a:extLst>
          </p:cNvPr>
          <p:cNvSpPr txBox="1">
            <a:spLocks/>
          </p:cNvSpPr>
          <p:nvPr/>
        </p:nvSpPr>
        <p:spPr>
          <a:xfrm>
            <a:off x="833846" y="4191144"/>
            <a:ext cx="10519954" cy="21188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Coming soon: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Change! 2000-2020</a:t>
            </a:r>
          </a:p>
          <a:p>
            <a:endParaRPr lang="en-US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09A9A7-33BA-16FE-A803-C2D33AD38654}"/>
              </a:ext>
            </a:extLst>
          </p:cNvPr>
          <p:cNvSpPr txBox="1">
            <a:spLocks/>
          </p:cNvSpPr>
          <p:nvPr/>
        </p:nvSpPr>
        <p:spPr>
          <a:xfrm>
            <a:off x="833846" y="1792225"/>
            <a:ext cx="10519954" cy="2679191"/>
          </a:xfrm>
          <a:prstGeom prst="rect">
            <a:avLst/>
          </a:prstGeom>
        </p:spPr>
        <p:txBody>
          <a:bodyPr vert="horz" lIns="91440" tIns="45720" rIns="91440" bIns="45720" numCol="2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Wildlife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 accounting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Ecosystem modeling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use planning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Snow models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Wildfire/fuels modeling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collection prioritization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validation</a:t>
            </a:r>
          </a:p>
        </p:txBody>
      </p:sp>
    </p:spTree>
    <p:extLst>
      <p:ext uri="{BB962C8B-B14F-4D97-AF65-F5344CB8AC3E}">
        <p14:creationId xmlns:p14="http://schemas.microsoft.com/office/powerpoint/2010/main" val="877048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A82AE8-5507-61AD-920F-C326D3A5A1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 t="9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5B8A3-BAE6-4E80-8581-3EEDCE324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480" y="228600"/>
            <a:ext cx="6163056" cy="2185416"/>
          </a:xfrm>
        </p:spPr>
        <p:txBody>
          <a:bodyPr>
            <a:normAutofit/>
          </a:bodyPr>
          <a:lstStyle/>
          <a:p>
            <a:pPr algn="l"/>
            <a:r>
              <a:rPr lang="en-US" sz="10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br>
              <a:rPr lang="en-US" sz="10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Kathleen.Orndahl@nau.edu</a:t>
            </a:r>
            <a:endParaRPr lang="en-US" sz="10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295FFB-8809-3FAC-2C46-9DD5099AE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A qr code with a dinosaur&#10;&#10;AI-generated content may be incorrect.">
            <a:extLst>
              <a:ext uri="{FF2B5EF4-FFF2-40B4-BE49-F238E27FC236}">
                <a16:creationId xmlns:a16="http://schemas.microsoft.com/office/drawing/2014/main" id="{4426820C-062B-CE7C-00D4-805D1D3ED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542" y="1773936"/>
            <a:ext cx="4846955" cy="48469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6284F2D-39D2-B68F-2268-A8F49077DA76}"/>
              </a:ext>
            </a:extLst>
          </p:cNvPr>
          <p:cNvSpPr txBox="1">
            <a:spLocks/>
          </p:cNvSpPr>
          <p:nvPr/>
        </p:nvSpPr>
        <p:spPr>
          <a:xfrm>
            <a:off x="994538" y="4754880"/>
            <a:ext cx="5579998" cy="1376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Scan for maps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endParaRPr lang="en-US" sz="2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5962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233677-D6BE-8F0C-5F1F-0D21627DE9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 t="9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5B8A3-BAE6-4E80-8581-3EEDCE324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5454102" cy="2791838"/>
          </a:xfrm>
        </p:spPr>
        <p:txBody>
          <a:bodyPr>
            <a:normAutofit/>
          </a:bodyPr>
          <a:lstStyle/>
          <a:p>
            <a:pPr algn="r"/>
            <a:r>
              <a:rPr lang="en-US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6232D8-39B0-D8C7-7523-B7E976F5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9"/>
    </mc:Choice>
    <mc:Fallback xmlns="">
      <p:transition spd="slow" advTm="1086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7EC3B2-811E-4FFF-894F-13AE27584727}"/>
              </a:ext>
            </a:extLst>
          </p:cNvPr>
          <p:cNvSpPr/>
          <p:nvPr/>
        </p:nvSpPr>
        <p:spPr>
          <a:xfrm>
            <a:off x="0" y="6444952"/>
            <a:ext cx="12192000" cy="413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240F-447C-410B-9908-2AA6FECF9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38" b="11844"/>
          <a:stretch/>
        </p:blipFill>
        <p:spPr>
          <a:xfrm>
            <a:off x="777875" y="577044"/>
            <a:ext cx="10668000" cy="5370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D5E70D-673F-B4CA-CB24-85A2EDB3850E}"/>
              </a:ext>
            </a:extLst>
          </p:cNvPr>
          <p:cNvSpPr txBox="1"/>
          <p:nvPr/>
        </p:nvSpPr>
        <p:spPr>
          <a:xfrm>
            <a:off x="113791" y="79107"/>
            <a:ext cx="11996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Arctic and boreal regions are warming 2-4 times faster than the rest of the planet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7E14DE-CB07-801F-E6FD-EBC6BE261D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026" b="1709"/>
          <a:stretch/>
        </p:blipFill>
        <p:spPr>
          <a:xfrm>
            <a:off x="1493806" y="5965791"/>
            <a:ext cx="9236137" cy="4907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CC14F-391E-4139-B766-076BDFCDF15A}"/>
              </a:ext>
            </a:extLst>
          </p:cNvPr>
          <p:cNvSpPr txBox="1"/>
          <p:nvPr/>
        </p:nvSpPr>
        <p:spPr>
          <a:xfrm>
            <a:off x="0" y="6330574"/>
            <a:ext cx="2115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NASA GISS Surface </a:t>
            </a:r>
          </a:p>
          <a:p>
            <a:r>
              <a:rPr lang="en-US" sz="1400" dirty="0"/>
              <a:t>Temperature Analysis (v4)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836331-1483-A004-533D-E499ABD59715}"/>
              </a:ext>
            </a:extLst>
          </p:cNvPr>
          <p:cNvSpPr txBox="1"/>
          <p:nvPr/>
        </p:nvSpPr>
        <p:spPr>
          <a:xfrm>
            <a:off x="3173148" y="6406813"/>
            <a:ext cx="5845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Changes in mean annual temperature from 1960-2021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6CD20-AC7D-2FB8-733F-7DE782D9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03"/>
    </mc:Choice>
    <mc:Fallback xmlns="">
      <p:transition spd="slow" advTm="4220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FEB07575-841E-6227-1B42-540E4ED04C7F}"/>
              </a:ext>
            </a:extLst>
          </p:cNvPr>
          <p:cNvGrpSpPr/>
          <p:nvPr/>
        </p:nvGrpSpPr>
        <p:grpSpPr>
          <a:xfrm>
            <a:off x="4774369" y="1525080"/>
            <a:ext cx="7077465" cy="4093428"/>
            <a:chOff x="5216402" y="2047557"/>
            <a:chExt cx="7077465" cy="409342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8C271A-1258-8E4B-9201-677C1DDAC5E4}"/>
                </a:ext>
              </a:extLst>
            </p:cNvPr>
            <p:cNvSpPr txBox="1"/>
            <p:nvPr/>
          </p:nvSpPr>
          <p:spPr>
            <a:xfrm>
              <a:off x="6147889" y="2047557"/>
              <a:ext cx="6145978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BIOMASS</a:t>
              </a:r>
            </a:p>
            <a:p>
              <a:endParaRPr lang="en-US" sz="3200" dirty="0">
                <a:solidFill>
                  <a:schemeClr val="bg1"/>
                </a:solidFill>
              </a:endParaRP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chemeClr val="bg1"/>
                  </a:solidFill>
                </a:rPr>
                <a:t>Fundamental ecosystem property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chemeClr val="bg1"/>
                  </a:solidFill>
                </a:rPr>
                <a:t>Sensitive to changes in climate 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chemeClr val="bg1"/>
                  </a:solidFill>
                </a:rPr>
                <a:t>Closely tied with ecological function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chemeClr val="bg1"/>
                  </a:solidFill>
                </a:rPr>
                <a:t>Carbon accounting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9594CACB-7B38-31C2-09EE-C78ED918CE34}"/>
                </a:ext>
              </a:extLst>
            </p:cNvPr>
            <p:cNvSpPr/>
            <p:nvPr/>
          </p:nvSpPr>
          <p:spPr>
            <a:xfrm>
              <a:off x="5216402" y="3645780"/>
              <a:ext cx="809223" cy="896983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00CD65-5920-C43C-3330-17CF4A1BDE41}"/>
              </a:ext>
            </a:extLst>
          </p:cNvPr>
          <p:cNvGrpSpPr/>
          <p:nvPr/>
        </p:nvGrpSpPr>
        <p:grpSpPr>
          <a:xfrm>
            <a:off x="36269" y="307243"/>
            <a:ext cx="4225692" cy="6138640"/>
            <a:chOff x="36269" y="307243"/>
            <a:chExt cx="4225692" cy="61386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9194B00-B2CC-4E46-9180-F20C3497D5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5988" b="10489"/>
            <a:stretch/>
          </p:blipFill>
          <p:spPr>
            <a:xfrm>
              <a:off x="36269" y="307243"/>
              <a:ext cx="4225692" cy="613864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5A5A0DA-2258-4735-AC19-30E1CEC9AA39}"/>
                </a:ext>
              </a:extLst>
            </p:cNvPr>
            <p:cNvSpPr/>
            <p:nvPr/>
          </p:nvSpPr>
          <p:spPr>
            <a:xfrm>
              <a:off x="117115" y="1473200"/>
              <a:ext cx="1711685" cy="801638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46D283-B235-C6B3-BAAC-F64ACFB2F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C8ED8D-8319-FA12-0DFD-CCFC321C03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 t="9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5B8A3-BAE6-4E80-8581-3EEDCE324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5454102" cy="2791838"/>
          </a:xfrm>
        </p:spPr>
        <p:txBody>
          <a:bodyPr>
            <a:normAutofit/>
          </a:bodyPr>
          <a:lstStyle/>
          <a:p>
            <a:pPr algn="r"/>
            <a:r>
              <a:rPr lang="en-US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2092C4-3077-827B-7B48-00B7A5DDA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29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54C1E67-C719-67F7-1076-84B13A275C49}"/>
              </a:ext>
            </a:extLst>
          </p:cNvPr>
          <p:cNvGrpSpPr/>
          <p:nvPr/>
        </p:nvGrpSpPr>
        <p:grpSpPr>
          <a:xfrm>
            <a:off x="438148" y="1246122"/>
            <a:ext cx="11315703" cy="4365756"/>
            <a:chOff x="384464" y="90054"/>
            <a:chExt cx="10975900" cy="5611089"/>
          </a:xfrm>
          <a:solidFill>
            <a:schemeClr val="accent2">
              <a:lumMod val="75000"/>
            </a:schemeClr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E0DB9-B15C-6F5D-F66A-1484B84BF962}"/>
                </a:ext>
              </a:extLst>
            </p:cNvPr>
            <p:cNvSpPr/>
            <p:nvPr/>
          </p:nvSpPr>
          <p:spPr>
            <a:xfrm>
              <a:off x="384464" y="90054"/>
              <a:ext cx="3252354" cy="214366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Field-Based Calibration / Validation Data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77E6A73-5E9C-7437-0F17-B190B8087439}"/>
                </a:ext>
              </a:extLst>
            </p:cNvPr>
            <p:cNvSpPr/>
            <p:nvPr/>
          </p:nvSpPr>
          <p:spPr>
            <a:xfrm>
              <a:off x="384464" y="3830780"/>
              <a:ext cx="3252354" cy="1870363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Remotely Sensed</a:t>
              </a:r>
            </a:p>
            <a:p>
              <a:pPr algn="ctr"/>
              <a:r>
                <a:rPr lang="en-US" sz="3200" dirty="0"/>
                <a:t>Predictor Data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D6C69AA-1CCC-85C2-AE67-E9E61E4839F6}"/>
                </a:ext>
              </a:extLst>
            </p:cNvPr>
            <p:cNvSpPr/>
            <p:nvPr/>
          </p:nvSpPr>
          <p:spPr>
            <a:xfrm>
              <a:off x="4090555" y="1960418"/>
              <a:ext cx="3252354" cy="187036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Random Forest</a:t>
              </a:r>
            </a:p>
            <a:p>
              <a:pPr algn="ctr"/>
              <a:r>
                <a:rPr lang="en-US" sz="3200" dirty="0"/>
                <a:t>Model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4ABC3B2-0997-4545-16EF-DD7E1100C3DC}"/>
                </a:ext>
              </a:extLst>
            </p:cNvPr>
            <p:cNvSpPr/>
            <p:nvPr/>
          </p:nvSpPr>
          <p:spPr>
            <a:xfrm>
              <a:off x="8108010" y="1492828"/>
              <a:ext cx="3252354" cy="280415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Biomass Maps</a:t>
              </a:r>
            </a:p>
            <a:p>
              <a:pPr marL="457200" indent="-457200">
                <a:buFontTx/>
                <a:buChar char="-"/>
              </a:pPr>
              <a:r>
                <a:rPr lang="en-US" sz="3200" dirty="0"/>
                <a:t>Plant</a:t>
              </a:r>
            </a:p>
            <a:p>
              <a:pPr marL="457200" indent="-457200">
                <a:buFontTx/>
                <a:buChar char="-"/>
              </a:pPr>
              <a:r>
                <a:rPr lang="en-US" sz="3200" dirty="0"/>
                <a:t>Woody plant</a:t>
              </a:r>
            </a:p>
          </p:txBody>
        </p:sp>
      </p:grp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37A5BE6B-7FFF-542B-AEAC-C8B035D969E9}"/>
              </a:ext>
            </a:extLst>
          </p:cNvPr>
          <p:cNvCxnSpPr>
            <a:cxnSpLocks/>
            <a:stCxn id="2" idx="3"/>
            <a:endCxn id="5" idx="0"/>
          </p:cNvCxnSpPr>
          <p:nvPr/>
        </p:nvCxnSpPr>
        <p:spPr>
          <a:xfrm>
            <a:off x="3791192" y="2080071"/>
            <a:ext cx="2144306" cy="621304"/>
          </a:xfrm>
          <a:prstGeom prst="bentConnector2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546699D5-DD3F-1FA3-7179-89D2E8447D4F}"/>
              </a:ext>
            </a:extLst>
          </p:cNvPr>
          <p:cNvCxnSpPr>
            <a:stCxn id="3" idx="3"/>
            <a:endCxn id="5" idx="2"/>
          </p:cNvCxnSpPr>
          <p:nvPr/>
        </p:nvCxnSpPr>
        <p:spPr>
          <a:xfrm flipV="1">
            <a:off x="3791192" y="4156627"/>
            <a:ext cx="2144306" cy="727625"/>
          </a:xfrm>
          <a:prstGeom prst="bentConnector2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227C1191-AF5B-F60B-4333-219C667A7BDE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7612020" y="3428461"/>
            <a:ext cx="788787" cy="540"/>
          </a:xfrm>
          <a:prstGeom prst="bentConnector3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CE999-44CC-98B7-E0AA-48E6969B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24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p of the world&#10;&#10;AI-generated content may be incorrect.">
            <a:extLst>
              <a:ext uri="{FF2B5EF4-FFF2-40B4-BE49-F238E27FC236}">
                <a16:creationId xmlns:a16="http://schemas.microsoft.com/office/drawing/2014/main" id="{D8CB6FB4-E90E-2800-8A70-A83166EDD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" b="7423"/>
          <a:stretch/>
        </p:blipFill>
        <p:spPr>
          <a:xfrm>
            <a:off x="838200" y="0"/>
            <a:ext cx="6757757" cy="61457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4DE837-196C-372A-6E50-10374DA3E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42368" y="2766219"/>
            <a:ext cx="6210300" cy="1325563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Calibration/validation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610B63-0BDF-F418-9C16-7E567DA177EF}"/>
              </a:ext>
            </a:extLst>
          </p:cNvPr>
          <p:cNvSpPr txBox="1"/>
          <p:nvPr/>
        </p:nvSpPr>
        <p:spPr>
          <a:xfrm>
            <a:off x="7217447" y="2459504"/>
            <a:ext cx="44824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333333"/>
                </a:solidFill>
                <a:effectLst/>
              </a:rPr>
              <a:t>The Arctic Plant Aboveground Biomass Synthesis Dataset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Berner et al. (2024)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50+ collaborators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2,000+ biomass harvest plots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200+ unique sites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CC314-05BD-875A-9A05-42453BD2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7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64877D-8C3D-A801-18F5-5F5D00368438}"/>
              </a:ext>
            </a:extLst>
          </p:cNvPr>
          <p:cNvGrpSpPr/>
          <p:nvPr/>
        </p:nvGrpSpPr>
        <p:grpSpPr>
          <a:xfrm>
            <a:off x="2019765" y="6058550"/>
            <a:ext cx="5576192" cy="681122"/>
            <a:chOff x="7659149" y="4081135"/>
            <a:chExt cx="5576192" cy="6811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CC7BEB6-9617-EB3F-0931-162A36606EC4}"/>
                </a:ext>
              </a:extLst>
            </p:cNvPr>
            <p:cNvSpPr/>
            <p:nvPr/>
          </p:nvSpPr>
          <p:spPr>
            <a:xfrm>
              <a:off x="7659149" y="4186106"/>
              <a:ext cx="159390" cy="15939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1A5C491-E3C8-86C8-5CF0-C79A0954DBAC}"/>
                </a:ext>
              </a:extLst>
            </p:cNvPr>
            <p:cNvSpPr/>
            <p:nvPr/>
          </p:nvSpPr>
          <p:spPr>
            <a:xfrm>
              <a:off x="7659149" y="4497896"/>
              <a:ext cx="159390" cy="15939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FFFC86-D040-AB3C-021D-0923FBCA8326}"/>
                </a:ext>
              </a:extLst>
            </p:cNvPr>
            <p:cNvSpPr txBox="1"/>
            <p:nvPr/>
          </p:nvSpPr>
          <p:spPr>
            <a:xfrm>
              <a:off x="8120543" y="4392925"/>
              <a:ext cx="23374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vegetated (field based)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B88DE7-D743-6610-0B0B-A8E5D7C689CF}"/>
                </a:ext>
              </a:extLst>
            </p:cNvPr>
            <p:cNvSpPr txBox="1"/>
            <p:nvPr/>
          </p:nvSpPr>
          <p:spPr>
            <a:xfrm>
              <a:off x="8120543" y="4081135"/>
              <a:ext cx="5114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un-vegetated (created from high resolution imagery)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7398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4A01B72-E105-E319-3617-1766A97EBC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78071" r="57006"/>
          <a:stretch/>
        </p:blipFill>
        <p:spPr bwMode="auto">
          <a:xfrm>
            <a:off x="3073702" y="4095871"/>
            <a:ext cx="2089186" cy="20852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E0D2A1-2DF9-9285-3511-51A2878B8678}"/>
              </a:ext>
            </a:extLst>
          </p:cNvPr>
          <p:cNvSpPr txBox="1">
            <a:spLocks/>
          </p:cNvSpPr>
          <p:nvPr/>
        </p:nvSpPr>
        <p:spPr>
          <a:xfrm rot="16200000">
            <a:off x="-2337524" y="3139556"/>
            <a:ext cx="5775683" cy="8070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Predictor data (Landsat)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81F6D-B17E-CA1A-6D69-488A726A8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8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8860DC-B288-73DE-F30E-A0B8FBCE2F7A}"/>
              </a:ext>
            </a:extLst>
          </p:cNvPr>
          <p:cNvGrpSpPr/>
          <p:nvPr/>
        </p:nvGrpSpPr>
        <p:grpSpPr>
          <a:xfrm>
            <a:off x="5149908" y="136525"/>
            <a:ext cx="6921384" cy="6300678"/>
            <a:chOff x="3346474" y="0"/>
            <a:chExt cx="7536974" cy="68610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B9C6500-068A-8236-61EE-C22E13D2F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496"/>
            <a:stretch/>
          </p:blipFill>
          <p:spPr bwMode="auto">
            <a:xfrm>
              <a:off x="3346474" y="0"/>
              <a:ext cx="6757900" cy="68610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E1E800-A13C-2EAC-959D-731742429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02" t="78071" r="6997" b="11546"/>
            <a:stretch/>
          </p:blipFill>
          <p:spPr bwMode="auto">
            <a:xfrm rot="16200000">
              <a:off x="9451086" y="4772688"/>
              <a:ext cx="2067137" cy="7975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DCB3CE-E84A-4C9F-C8CF-BF9E4458830B}"/>
              </a:ext>
            </a:extLst>
          </p:cNvPr>
          <p:cNvGrpSpPr/>
          <p:nvPr/>
        </p:nvGrpSpPr>
        <p:grpSpPr>
          <a:xfrm>
            <a:off x="1333540" y="437736"/>
            <a:ext cx="3436659" cy="3276072"/>
            <a:chOff x="1449919" y="301537"/>
            <a:chExt cx="3436659" cy="327607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CA1EF07-6269-AFD0-0CFB-958C7835FC6C}"/>
                </a:ext>
              </a:extLst>
            </p:cNvPr>
            <p:cNvGrpSpPr/>
            <p:nvPr/>
          </p:nvGrpSpPr>
          <p:grpSpPr>
            <a:xfrm>
              <a:off x="1449919" y="1281465"/>
              <a:ext cx="2984547" cy="2296144"/>
              <a:chOff x="1275033" y="1018556"/>
              <a:chExt cx="2984547" cy="2296144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0BE7AC1-85D5-605E-7856-837B462E97A4}"/>
                  </a:ext>
                </a:extLst>
              </p:cNvPr>
              <p:cNvGrpSpPr/>
              <p:nvPr/>
            </p:nvGrpSpPr>
            <p:grpSpPr>
              <a:xfrm>
                <a:off x="1275033" y="1018556"/>
                <a:ext cx="2976553" cy="2296144"/>
                <a:chOff x="1069293" y="1846624"/>
                <a:chExt cx="2532965" cy="1953956"/>
              </a:xfrm>
            </p:grpSpPr>
            <p:pic>
              <p:nvPicPr>
                <p:cNvPr id="8" name="Picture 7" descr="A blue and orange dotted line&#10;&#10;AI-generated content may be incorrect.">
                  <a:extLst>
                    <a:ext uri="{FF2B5EF4-FFF2-40B4-BE49-F238E27FC236}">
                      <a16:creationId xmlns:a16="http://schemas.microsoft.com/office/drawing/2014/main" id="{73CE4C49-C11D-0F7F-677A-8EB271E472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13072" y="1846624"/>
                  <a:ext cx="2089186" cy="1650282"/>
                </a:xfrm>
                <a:prstGeom prst="rect">
                  <a:avLst/>
                </a:prstGeom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12B6023-06AB-B7E3-F68B-C3BBDE322181}"/>
                    </a:ext>
                  </a:extLst>
                </p:cNvPr>
                <p:cNvSpPr txBox="1"/>
                <p:nvPr/>
              </p:nvSpPr>
              <p:spPr>
                <a:xfrm>
                  <a:off x="2108085" y="3338915"/>
                  <a:ext cx="89916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TIME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EF1D9E6-0741-D9F1-D99E-A6B9381CC9E1}"/>
                    </a:ext>
                  </a:extLst>
                </p:cNvPr>
                <p:cNvSpPr txBox="1"/>
                <p:nvPr/>
              </p:nvSpPr>
              <p:spPr>
                <a:xfrm rot="16200000">
                  <a:off x="850546" y="2402832"/>
                  <a:ext cx="89916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NDVI</a:t>
                  </a:r>
                </a:p>
              </p:txBody>
            </p:sp>
          </p:grp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A81EB68-0A48-683B-FEA8-75CD0F7B2A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20240" y="1615440"/>
                <a:ext cx="2339340" cy="548640"/>
              </a:xfrm>
              <a:prstGeom prst="lin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4BA88D8-F69B-08B9-0955-E5DC35BCEBD6}"/>
                </a:ext>
              </a:extLst>
            </p:cNvPr>
            <p:cNvCxnSpPr>
              <a:cxnSpLocks/>
            </p:cNvCxnSpPr>
            <p:nvPr/>
          </p:nvCxnSpPr>
          <p:spPr>
            <a:xfrm>
              <a:off x="1965960" y="532370"/>
              <a:ext cx="4191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386125B-DCA8-0DCF-0233-FDC28C8BC9FD}"/>
                </a:ext>
              </a:extLst>
            </p:cNvPr>
            <p:cNvSpPr txBox="1"/>
            <p:nvPr/>
          </p:nvSpPr>
          <p:spPr>
            <a:xfrm>
              <a:off x="2431522" y="301537"/>
              <a:ext cx="2455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Interannual trend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144A06C-9416-AC67-251E-371C8132300B}"/>
                </a:ext>
              </a:extLst>
            </p:cNvPr>
            <p:cNvCxnSpPr>
              <a:cxnSpLocks/>
            </p:cNvCxnSpPr>
            <p:nvPr/>
          </p:nvCxnSpPr>
          <p:spPr>
            <a:xfrm>
              <a:off x="1965960" y="951470"/>
              <a:ext cx="41910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FAD0984-7E6B-1ABE-66AA-121CD2838355}"/>
                </a:ext>
              </a:extLst>
            </p:cNvPr>
            <p:cNvSpPr txBox="1"/>
            <p:nvPr/>
          </p:nvSpPr>
          <p:spPr>
            <a:xfrm>
              <a:off x="2431522" y="720637"/>
              <a:ext cx="2455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Seasonal trend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4780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73451-A6C0-C39A-7C27-B4520F1AE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6550" y="247650"/>
            <a:ext cx="5018900" cy="23780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RANDOM FOREST</a:t>
            </a:r>
          </a:p>
          <a:p>
            <a:pPr algn="ctr"/>
            <a:r>
              <a:rPr lang="en-US" sz="3200" dirty="0"/>
              <a:t>Nested cross validation</a:t>
            </a:r>
          </a:p>
          <a:p>
            <a:pPr algn="ctr"/>
            <a:r>
              <a:rPr lang="en-US" sz="3200" dirty="0"/>
              <a:t>Feature selection</a:t>
            </a:r>
          </a:p>
          <a:p>
            <a:pPr algn="ctr"/>
            <a:r>
              <a:rPr lang="en-US" sz="3200" dirty="0"/>
              <a:t>Hyperparameter tuning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0ADB54-E318-4293-5FDE-C8C8C4A03AC0}"/>
              </a:ext>
            </a:extLst>
          </p:cNvPr>
          <p:cNvSpPr txBox="1">
            <a:spLocks/>
          </p:cNvSpPr>
          <p:nvPr/>
        </p:nvSpPr>
        <p:spPr>
          <a:xfrm rot="16200000">
            <a:off x="-318221" y="3025485"/>
            <a:ext cx="1713635" cy="8070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Model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B47E2F-6645-6875-895A-36193170B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FBBA-B902-4401-9E24-24ECF42ECF95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 descr="GIF showing Random Forest decision model">
            <a:extLst>
              <a:ext uri="{FF2B5EF4-FFF2-40B4-BE49-F238E27FC236}">
                <a16:creationId xmlns:a16="http://schemas.microsoft.com/office/drawing/2014/main" id="{D6077D67-CA33-7A16-6DFC-967BE46C9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4"/>
          <a:stretch/>
        </p:blipFill>
        <p:spPr bwMode="auto">
          <a:xfrm>
            <a:off x="1311984" y="2712720"/>
            <a:ext cx="10457816" cy="392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361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9378</TotalTime>
  <Words>534</Words>
  <Application>Microsoft Office PowerPoint</Application>
  <PresentationFormat>Widescreen</PresentationFormat>
  <Paragraphs>131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MS Reference Sans Serif</vt:lpstr>
      <vt:lpstr>Wingdings</vt:lpstr>
      <vt:lpstr>Office Theme</vt:lpstr>
      <vt:lpstr>Next generation Arctic vegetation maps  Aboveground plant biomass and woody dominance mapped at 30 m resolution across the tundra biome</vt:lpstr>
      <vt:lpstr>Why?</vt:lpstr>
      <vt:lpstr>PowerPoint Presentation</vt:lpstr>
      <vt:lpstr>PowerPoint Presentation</vt:lpstr>
      <vt:lpstr>How?</vt:lpstr>
      <vt:lpstr>PowerPoint Presentation</vt:lpstr>
      <vt:lpstr>Calibration/validation data</vt:lpstr>
      <vt:lpstr>PowerPoint Presentation</vt:lpstr>
      <vt:lpstr>PowerPoint Presentation</vt:lpstr>
      <vt:lpstr>PowerPoint Presentation</vt:lpstr>
      <vt:lpstr>What?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next?</vt:lpstr>
      <vt:lpstr>PowerPoint Presentation</vt:lpstr>
      <vt:lpstr>Questions? Kathleen.Orndahl@nau.edu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the Next Generation of Aboveground Vegetation Biomass Maps for the Arctic</dc:title>
  <dc:creator>Kathleen Marie Orndahl</dc:creator>
  <cp:lastModifiedBy>Kathleen Marie Orndahl</cp:lastModifiedBy>
  <cp:revision>93</cp:revision>
  <dcterms:created xsi:type="dcterms:W3CDTF">2023-11-10T17:47:02Z</dcterms:created>
  <dcterms:modified xsi:type="dcterms:W3CDTF">2025-04-17T21:21:02Z</dcterms:modified>
</cp:coreProperties>
</file>