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205400" cy="31503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53A"/>
    <a:srgbClr val="191995"/>
    <a:srgbClr val="0977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03" autoAdjust="0"/>
  </p:normalViewPr>
  <p:slideViewPr>
    <p:cSldViewPr snapToGrid="0">
      <p:cViewPr varScale="1">
        <p:scale>
          <a:sx n="18" d="100"/>
          <a:sy n="18" d="100"/>
        </p:scale>
        <p:origin x="801"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F3A06-71EE-447B-9FDF-36F356C8D632}" type="datetimeFigureOut">
              <a:rPr lang="en-US" smtClean="0"/>
              <a:t>4/25/2025</a:t>
            </a:fld>
            <a:endParaRPr lang="en-US"/>
          </a:p>
        </p:txBody>
      </p:sp>
      <p:sp>
        <p:nvSpPr>
          <p:cNvPr id="4" name="Slide Image Placeholder 3"/>
          <p:cNvSpPr>
            <a:spLocks noGrp="1" noRot="1" noChangeAspect="1"/>
          </p:cNvSpPr>
          <p:nvPr>
            <p:ph type="sldImg" idx="2"/>
          </p:nvPr>
        </p:nvSpPr>
        <p:spPr>
          <a:xfrm>
            <a:off x="1312863" y="1143000"/>
            <a:ext cx="4232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CE953-2841-46B9-A71B-F3D411292C99}" type="slidenum">
              <a:rPr lang="en-US" smtClean="0"/>
              <a:t>‹Nr.›</a:t>
            </a:fld>
            <a:endParaRPr lang="en-US"/>
          </a:p>
        </p:txBody>
      </p:sp>
    </p:spTree>
    <p:extLst>
      <p:ext uri="{BB962C8B-B14F-4D97-AF65-F5344CB8AC3E}">
        <p14:creationId xmlns:p14="http://schemas.microsoft.com/office/powerpoint/2010/main" val="162624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CE953-2841-46B9-A71B-F3D411292C99}" type="slidenum">
              <a:rPr lang="en-US" smtClean="0"/>
              <a:t>1</a:t>
            </a:fld>
            <a:endParaRPr lang="en-US"/>
          </a:p>
        </p:txBody>
      </p:sp>
    </p:spTree>
    <p:extLst>
      <p:ext uri="{BB962C8B-B14F-4D97-AF65-F5344CB8AC3E}">
        <p14:creationId xmlns:p14="http://schemas.microsoft.com/office/powerpoint/2010/main" val="111700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40405" y="5155855"/>
            <a:ext cx="36724590" cy="10968038"/>
          </a:xfrm>
        </p:spPr>
        <p:txBody>
          <a:bodyPr anchor="b"/>
          <a:lstStyle>
            <a:lvl1pPr algn="ctr">
              <a:defRPr sz="27563"/>
            </a:lvl1pPr>
          </a:lstStyle>
          <a:p>
            <a:r>
              <a:rPr lang="en-US"/>
              <a:t>Click to edit Master title style</a:t>
            </a:r>
            <a:endParaRPr lang="en-US" dirty="0"/>
          </a:p>
        </p:txBody>
      </p:sp>
      <p:sp>
        <p:nvSpPr>
          <p:cNvPr id="3" name="Subtitle 2"/>
          <p:cNvSpPr>
            <a:spLocks noGrp="1"/>
          </p:cNvSpPr>
          <p:nvPr>
            <p:ph type="subTitle" idx="1"/>
          </p:nvPr>
        </p:nvSpPr>
        <p:spPr>
          <a:xfrm>
            <a:off x="5400675" y="16546862"/>
            <a:ext cx="32404050" cy="7606157"/>
          </a:xfrm>
        </p:spPr>
        <p:txBody>
          <a:bodyPr/>
          <a:lstStyle>
            <a:lvl1pPr marL="0" indent="0" algn="ctr">
              <a:buNone/>
              <a:defRPr sz="11025"/>
            </a:lvl1pPr>
            <a:lvl2pPr marL="2100285" indent="0" algn="ctr">
              <a:buNone/>
              <a:defRPr sz="9188"/>
            </a:lvl2pPr>
            <a:lvl3pPr marL="4200571" indent="0" algn="ctr">
              <a:buNone/>
              <a:defRPr sz="8269"/>
            </a:lvl3pPr>
            <a:lvl4pPr marL="6300856" indent="0" algn="ctr">
              <a:buNone/>
              <a:defRPr sz="7350"/>
            </a:lvl4pPr>
            <a:lvl5pPr marL="8401141" indent="0" algn="ctr">
              <a:buNone/>
              <a:defRPr sz="7350"/>
            </a:lvl5pPr>
            <a:lvl6pPr marL="10501427" indent="0" algn="ctr">
              <a:buNone/>
              <a:defRPr sz="7350"/>
            </a:lvl6pPr>
            <a:lvl7pPr marL="12601712" indent="0" algn="ctr">
              <a:buNone/>
              <a:defRPr sz="7350"/>
            </a:lvl7pPr>
            <a:lvl8pPr marL="14701998" indent="0" algn="ctr">
              <a:buNone/>
              <a:defRPr sz="7350"/>
            </a:lvl8pPr>
            <a:lvl9pPr marL="16802283" indent="0" algn="ctr">
              <a:buNone/>
              <a:defRPr sz="7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4939CE-39A0-44E2-BE5A-1D462F5BB921}"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92451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939CE-39A0-44E2-BE5A-1D462F5BB921}"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114541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8867" y="1677293"/>
            <a:ext cx="9316164" cy="2669813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70373" y="1677293"/>
            <a:ext cx="27408426" cy="2669813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939CE-39A0-44E2-BE5A-1D462F5BB921}"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170501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939CE-39A0-44E2-BE5A-1D462F5BB921}"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319294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7871" y="7854116"/>
            <a:ext cx="37264658" cy="13104761"/>
          </a:xfrm>
        </p:spPr>
        <p:txBody>
          <a:bodyPr anchor="b"/>
          <a:lstStyle>
            <a:lvl1pPr>
              <a:defRPr sz="27563"/>
            </a:lvl1pPr>
          </a:lstStyle>
          <a:p>
            <a:r>
              <a:rPr lang="en-US"/>
              <a:t>Click to edit Master title style</a:t>
            </a:r>
            <a:endParaRPr lang="en-US" dirty="0"/>
          </a:p>
        </p:txBody>
      </p:sp>
      <p:sp>
        <p:nvSpPr>
          <p:cNvPr id="3" name="Text Placeholder 2"/>
          <p:cNvSpPr>
            <a:spLocks noGrp="1"/>
          </p:cNvSpPr>
          <p:nvPr>
            <p:ph type="body" idx="1"/>
          </p:nvPr>
        </p:nvSpPr>
        <p:spPr>
          <a:xfrm>
            <a:off x="2947871" y="21082853"/>
            <a:ext cx="37264658" cy="6891484"/>
          </a:xfrm>
        </p:spPr>
        <p:txBody>
          <a:bodyPr/>
          <a:lstStyle>
            <a:lvl1pPr marL="0" indent="0">
              <a:buNone/>
              <a:defRPr sz="11025">
                <a:solidFill>
                  <a:schemeClr val="tx1"/>
                </a:solidFill>
              </a:defRPr>
            </a:lvl1pPr>
            <a:lvl2pPr marL="2100285" indent="0">
              <a:buNone/>
              <a:defRPr sz="9188">
                <a:solidFill>
                  <a:schemeClr val="tx1">
                    <a:tint val="75000"/>
                  </a:schemeClr>
                </a:solidFill>
              </a:defRPr>
            </a:lvl2pPr>
            <a:lvl3pPr marL="4200571" indent="0">
              <a:buNone/>
              <a:defRPr sz="8269">
                <a:solidFill>
                  <a:schemeClr val="tx1">
                    <a:tint val="75000"/>
                  </a:schemeClr>
                </a:solidFill>
              </a:defRPr>
            </a:lvl3pPr>
            <a:lvl4pPr marL="6300856" indent="0">
              <a:buNone/>
              <a:defRPr sz="7350">
                <a:solidFill>
                  <a:schemeClr val="tx1">
                    <a:tint val="75000"/>
                  </a:schemeClr>
                </a:solidFill>
              </a:defRPr>
            </a:lvl4pPr>
            <a:lvl5pPr marL="8401141" indent="0">
              <a:buNone/>
              <a:defRPr sz="7350">
                <a:solidFill>
                  <a:schemeClr val="tx1">
                    <a:tint val="75000"/>
                  </a:schemeClr>
                </a:solidFill>
              </a:defRPr>
            </a:lvl5pPr>
            <a:lvl6pPr marL="10501427" indent="0">
              <a:buNone/>
              <a:defRPr sz="7350">
                <a:solidFill>
                  <a:schemeClr val="tx1">
                    <a:tint val="75000"/>
                  </a:schemeClr>
                </a:solidFill>
              </a:defRPr>
            </a:lvl6pPr>
            <a:lvl7pPr marL="12601712" indent="0">
              <a:buNone/>
              <a:defRPr sz="7350">
                <a:solidFill>
                  <a:schemeClr val="tx1">
                    <a:tint val="75000"/>
                  </a:schemeClr>
                </a:solidFill>
              </a:defRPr>
            </a:lvl7pPr>
            <a:lvl8pPr marL="14701998" indent="0">
              <a:buNone/>
              <a:defRPr sz="7350">
                <a:solidFill>
                  <a:schemeClr val="tx1">
                    <a:tint val="75000"/>
                  </a:schemeClr>
                </a:solidFill>
              </a:defRPr>
            </a:lvl8pPr>
            <a:lvl9pPr marL="16802283" indent="0">
              <a:buNone/>
              <a:defRPr sz="73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939CE-39A0-44E2-BE5A-1D462F5BB921}"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158740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70371" y="8386465"/>
            <a:ext cx="18362295" cy="199889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872734" y="8386465"/>
            <a:ext cx="18362295" cy="199889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4939CE-39A0-44E2-BE5A-1D462F5BB921}"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12865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998" y="1677300"/>
            <a:ext cx="37264658" cy="6089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76003" y="7722843"/>
            <a:ext cx="18277907" cy="3784846"/>
          </a:xfrm>
        </p:spPr>
        <p:txBody>
          <a:bodyPr anchor="b"/>
          <a:lstStyle>
            <a:lvl1pPr marL="0" indent="0">
              <a:buNone/>
              <a:defRPr sz="11025" b="1"/>
            </a:lvl1pPr>
            <a:lvl2pPr marL="2100285" indent="0">
              <a:buNone/>
              <a:defRPr sz="9188" b="1"/>
            </a:lvl2pPr>
            <a:lvl3pPr marL="4200571" indent="0">
              <a:buNone/>
              <a:defRPr sz="8269" b="1"/>
            </a:lvl3pPr>
            <a:lvl4pPr marL="6300856" indent="0">
              <a:buNone/>
              <a:defRPr sz="7350" b="1"/>
            </a:lvl4pPr>
            <a:lvl5pPr marL="8401141" indent="0">
              <a:buNone/>
              <a:defRPr sz="7350" b="1"/>
            </a:lvl5pPr>
            <a:lvl6pPr marL="10501427" indent="0">
              <a:buNone/>
              <a:defRPr sz="7350" b="1"/>
            </a:lvl6pPr>
            <a:lvl7pPr marL="12601712" indent="0">
              <a:buNone/>
              <a:defRPr sz="7350" b="1"/>
            </a:lvl7pPr>
            <a:lvl8pPr marL="14701998" indent="0">
              <a:buNone/>
              <a:defRPr sz="7350" b="1"/>
            </a:lvl8pPr>
            <a:lvl9pPr marL="16802283" indent="0">
              <a:buNone/>
              <a:defRPr sz="7350" b="1"/>
            </a:lvl9pPr>
          </a:lstStyle>
          <a:p>
            <a:pPr lvl="0"/>
            <a:r>
              <a:rPr lang="en-US"/>
              <a:t>Edit Master text styles</a:t>
            </a:r>
          </a:p>
        </p:txBody>
      </p:sp>
      <p:sp>
        <p:nvSpPr>
          <p:cNvPr id="4" name="Content Placeholder 3"/>
          <p:cNvSpPr>
            <a:spLocks noGrp="1"/>
          </p:cNvSpPr>
          <p:nvPr>
            <p:ph sz="half" idx="2"/>
          </p:nvPr>
        </p:nvSpPr>
        <p:spPr>
          <a:xfrm>
            <a:off x="2976003" y="11507689"/>
            <a:ext cx="18277907" cy="16926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872736" y="7722843"/>
            <a:ext cx="18367922" cy="3784846"/>
          </a:xfrm>
        </p:spPr>
        <p:txBody>
          <a:bodyPr anchor="b"/>
          <a:lstStyle>
            <a:lvl1pPr marL="0" indent="0">
              <a:buNone/>
              <a:defRPr sz="11025" b="1"/>
            </a:lvl1pPr>
            <a:lvl2pPr marL="2100285" indent="0">
              <a:buNone/>
              <a:defRPr sz="9188" b="1"/>
            </a:lvl2pPr>
            <a:lvl3pPr marL="4200571" indent="0">
              <a:buNone/>
              <a:defRPr sz="8269" b="1"/>
            </a:lvl3pPr>
            <a:lvl4pPr marL="6300856" indent="0">
              <a:buNone/>
              <a:defRPr sz="7350" b="1"/>
            </a:lvl4pPr>
            <a:lvl5pPr marL="8401141" indent="0">
              <a:buNone/>
              <a:defRPr sz="7350" b="1"/>
            </a:lvl5pPr>
            <a:lvl6pPr marL="10501427" indent="0">
              <a:buNone/>
              <a:defRPr sz="7350" b="1"/>
            </a:lvl6pPr>
            <a:lvl7pPr marL="12601712" indent="0">
              <a:buNone/>
              <a:defRPr sz="7350" b="1"/>
            </a:lvl7pPr>
            <a:lvl8pPr marL="14701998" indent="0">
              <a:buNone/>
              <a:defRPr sz="7350" b="1"/>
            </a:lvl8pPr>
            <a:lvl9pPr marL="16802283" indent="0">
              <a:buNone/>
              <a:defRPr sz="7350" b="1"/>
            </a:lvl9pPr>
          </a:lstStyle>
          <a:p>
            <a:pPr lvl="0"/>
            <a:r>
              <a:rPr lang="en-US"/>
              <a:t>Edit Master text styles</a:t>
            </a:r>
          </a:p>
        </p:txBody>
      </p:sp>
      <p:sp>
        <p:nvSpPr>
          <p:cNvPr id="6" name="Content Placeholder 5"/>
          <p:cNvSpPr>
            <a:spLocks noGrp="1"/>
          </p:cNvSpPr>
          <p:nvPr>
            <p:ph sz="quarter" idx="4"/>
          </p:nvPr>
        </p:nvSpPr>
        <p:spPr>
          <a:xfrm>
            <a:off x="21872736" y="11507689"/>
            <a:ext cx="18367922" cy="16926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939CE-39A0-44E2-BE5A-1D462F5BB921}"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319297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4939CE-39A0-44E2-BE5A-1D462F5BB921}"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41083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939CE-39A0-44E2-BE5A-1D462F5BB921}"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256000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999" y="2100262"/>
            <a:ext cx="13934866" cy="7350919"/>
          </a:xfrm>
        </p:spPr>
        <p:txBody>
          <a:bodyPr anchor="b"/>
          <a:lstStyle>
            <a:lvl1pPr>
              <a:defRPr sz="14700"/>
            </a:lvl1pPr>
          </a:lstStyle>
          <a:p>
            <a:r>
              <a:rPr lang="en-US"/>
              <a:t>Click to edit Master title style</a:t>
            </a:r>
            <a:endParaRPr lang="en-US" dirty="0"/>
          </a:p>
        </p:txBody>
      </p:sp>
      <p:sp>
        <p:nvSpPr>
          <p:cNvPr id="3" name="Content Placeholder 2"/>
          <p:cNvSpPr>
            <a:spLocks noGrp="1"/>
          </p:cNvSpPr>
          <p:nvPr>
            <p:ph idx="1"/>
          </p:nvPr>
        </p:nvSpPr>
        <p:spPr>
          <a:xfrm>
            <a:off x="18367922" y="4535991"/>
            <a:ext cx="21872734" cy="22388215"/>
          </a:xfrm>
        </p:spPr>
        <p:txBody>
          <a:bodyPr/>
          <a:lstStyle>
            <a:lvl1pPr>
              <a:defRPr sz="14700"/>
            </a:lvl1pPr>
            <a:lvl2pPr>
              <a:defRPr sz="12863"/>
            </a:lvl2pPr>
            <a:lvl3pPr>
              <a:defRPr sz="11025"/>
            </a:lvl3pPr>
            <a:lvl4pPr>
              <a:defRPr sz="9188"/>
            </a:lvl4pPr>
            <a:lvl5pPr>
              <a:defRPr sz="9188"/>
            </a:lvl5pPr>
            <a:lvl6pPr>
              <a:defRPr sz="9188"/>
            </a:lvl6pPr>
            <a:lvl7pPr>
              <a:defRPr sz="9188"/>
            </a:lvl7pPr>
            <a:lvl8pPr>
              <a:defRPr sz="9188"/>
            </a:lvl8pPr>
            <a:lvl9pPr>
              <a:defRPr sz="91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75999" y="9451181"/>
            <a:ext cx="13934866" cy="17509483"/>
          </a:xfrm>
        </p:spPr>
        <p:txBody>
          <a:bodyPr/>
          <a:lstStyle>
            <a:lvl1pPr marL="0" indent="0">
              <a:buNone/>
              <a:defRPr sz="7350"/>
            </a:lvl1pPr>
            <a:lvl2pPr marL="2100285" indent="0">
              <a:buNone/>
              <a:defRPr sz="6431"/>
            </a:lvl2pPr>
            <a:lvl3pPr marL="4200571" indent="0">
              <a:buNone/>
              <a:defRPr sz="5513"/>
            </a:lvl3pPr>
            <a:lvl4pPr marL="6300856" indent="0">
              <a:buNone/>
              <a:defRPr sz="4594"/>
            </a:lvl4pPr>
            <a:lvl5pPr marL="8401141" indent="0">
              <a:buNone/>
              <a:defRPr sz="4594"/>
            </a:lvl5pPr>
            <a:lvl6pPr marL="10501427" indent="0">
              <a:buNone/>
              <a:defRPr sz="4594"/>
            </a:lvl6pPr>
            <a:lvl7pPr marL="12601712" indent="0">
              <a:buNone/>
              <a:defRPr sz="4594"/>
            </a:lvl7pPr>
            <a:lvl8pPr marL="14701998" indent="0">
              <a:buNone/>
              <a:defRPr sz="4594"/>
            </a:lvl8pPr>
            <a:lvl9pPr marL="16802283" indent="0">
              <a:buNone/>
              <a:defRPr sz="4594"/>
            </a:lvl9pPr>
          </a:lstStyle>
          <a:p>
            <a:pPr lvl="0"/>
            <a:r>
              <a:rPr lang="en-US"/>
              <a:t>Edit Master text styles</a:t>
            </a:r>
          </a:p>
        </p:txBody>
      </p:sp>
      <p:sp>
        <p:nvSpPr>
          <p:cNvPr id="5" name="Date Placeholder 4"/>
          <p:cNvSpPr>
            <a:spLocks noGrp="1"/>
          </p:cNvSpPr>
          <p:nvPr>
            <p:ph type="dt" sz="half" idx="10"/>
          </p:nvPr>
        </p:nvSpPr>
        <p:spPr/>
        <p:txBody>
          <a:bodyPr/>
          <a:lstStyle/>
          <a:p>
            <a:fld id="{6E4939CE-39A0-44E2-BE5A-1D462F5BB921}"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170649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999" y="2100262"/>
            <a:ext cx="13934866" cy="7350919"/>
          </a:xfrm>
        </p:spPr>
        <p:txBody>
          <a:bodyPr anchor="b"/>
          <a:lstStyle>
            <a:lvl1pPr>
              <a:defRPr sz="14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367922" y="4535991"/>
            <a:ext cx="21872734" cy="22388215"/>
          </a:xfrm>
        </p:spPr>
        <p:txBody>
          <a:bodyPr anchor="t"/>
          <a:lstStyle>
            <a:lvl1pPr marL="0" indent="0">
              <a:buNone/>
              <a:defRPr sz="14700"/>
            </a:lvl1pPr>
            <a:lvl2pPr marL="2100285" indent="0">
              <a:buNone/>
              <a:defRPr sz="12863"/>
            </a:lvl2pPr>
            <a:lvl3pPr marL="4200571" indent="0">
              <a:buNone/>
              <a:defRPr sz="11025"/>
            </a:lvl3pPr>
            <a:lvl4pPr marL="6300856" indent="0">
              <a:buNone/>
              <a:defRPr sz="9188"/>
            </a:lvl4pPr>
            <a:lvl5pPr marL="8401141" indent="0">
              <a:buNone/>
              <a:defRPr sz="9188"/>
            </a:lvl5pPr>
            <a:lvl6pPr marL="10501427" indent="0">
              <a:buNone/>
              <a:defRPr sz="9188"/>
            </a:lvl6pPr>
            <a:lvl7pPr marL="12601712" indent="0">
              <a:buNone/>
              <a:defRPr sz="9188"/>
            </a:lvl7pPr>
            <a:lvl8pPr marL="14701998" indent="0">
              <a:buNone/>
              <a:defRPr sz="9188"/>
            </a:lvl8pPr>
            <a:lvl9pPr marL="16802283" indent="0">
              <a:buNone/>
              <a:defRPr sz="9188"/>
            </a:lvl9pPr>
          </a:lstStyle>
          <a:p>
            <a:r>
              <a:rPr lang="en-US"/>
              <a:t>Click icon to add picture</a:t>
            </a:r>
            <a:endParaRPr lang="en-US" dirty="0"/>
          </a:p>
        </p:txBody>
      </p:sp>
      <p:sp>
        <p:nvSpPr>
          <p:cNvPr id="4" name="Text Placeholder 3"/>
          <p:cNvSpPr>
            <a:spLocks noGrp="1"/>
          </p:cNvSpPr>
          <p:nvPr>
            <p:ph type="body" sz="half" idx="2"/>
          </p:nvPr>
        </p:nvSpPr>
        <p:spPr>
          <a:xfrm>
            <a:off x="2975999" y="9451181"/>
            <a:ext cx="13934866" cy="17509483"/>
          </a:xfrm>
        </p:spPr>
        <p:txBody>
          <a:bodyPr/>
          <a:lstStyle>
            <a:lvl1pPr marL="0" indent="0">
              <a:buNone/>
              <a:defRPr sz="7350"/>
            </a:lvl1pPr>
            <a:lvl2pPr marL="2100285" indent="0">
              <a:buNone/>
              <a:defRPr sz="6431"/>
            </a:lvl2pPr>
            <a:lvl3pPr marL="4200571" indent="0">
              <a:buNone/>
              <a:defRPr sz="5513"/>
            </a:lvl3pPr>
            <a:lvl4pPr marL="6300856" indent="0">
              <a:buNone/>
              <a:defRPr sz="4594"/>
            </a:lvl4pPr>
            <a:lvl5pPr marL="8401141" indent="0">
              <a:buNone/>
              <a:defRPr sz="4594"/>
            </a:lvl5pPr>
            <a:lvl6pPr marL="10501427" indent="0">
              <a:buNone/>
              <a:defRPr sz="4594"/>
            </a:lvl6pPr>
            <a:lvl7pPr marL="12601712" indent="0">
              <a:buNone/>
              <a:defRPr sz="4594"/>
            </a:lvl7pPr>
            <a:lvl8pPr marL="14701998" indent="0">
              <a:buNone/>
              <a:defRPr sz="4594"/>
            </a:lvl8pPr>
            <a:lvl9pPr marL="16802283" indent="0">
              <a:buNone/>
              <a:defRPr sz="4594"/>
            </a:lvl9pPr>
          </a:lstStyle>
          <a:p>
            <a:pPr lvl="0"/>
            <a:r>
              <a:rPr lang="en-US"/>
              <a:t>Edit Master text styles</a:t>
            </a:r>
          </a:p>
        </p:txBody>
      </p:sp>
      <p:sp>
        <p:nvSpPr>
          <p:cNvPr id="5" name="Date Placeholder 4"/>
          <p:cNvSpPr>
            <a:spLocks noGrp="1"/>
          </p:cNvSpPr>
          <p:nvPr>
            <p:ph type="dt" sz="half" idx="10"/>
          </p:nvPr>
        </p:nvSpPr>
        <p:spPr/>
        <p:txBody>
          <a:bodyPr/>
          <a:lstStyle/>
          <a:p>
            <a:fld id="{6E4939CE-39A0-44E2-BE5A-1D462F5BB921}"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68754-9594-4E4C-9D58-749F9A9C3F89}" type="slidenum">
              <a:rPr lang="en-US" smtClean="0"/>
              <a:t>‹Nr.›</a:t>
            </a:fld>
            <a:endParaRPr lang="en-US"/>
          </a:p>
        </p:txBody>
      </p:sp>
    </p:spTree>
    <p:extLst>
      <p:ext uri="{BB962C8B-B14F-4D97-AF65-F5344CB8AC3E}">
        <p14:creationId xmlns:p14="http://schemas.microsoft.com/office/powerpoint/2010/main" val="385105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371" y="1677300"/>
            <a:ext cx="37264658" cy="6089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70371" y="8386465"/>
            <a:ext cx="37264658" cy="199889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70371" y="29199490"/>
            <a:ext cx="9721215" cy="1677293"/>
          </a:xfrm>
          <a:prstGeom prst="rect">
            <a:avLst/>
          </a:prstGeom>
        </p:spPr>
        <p:txBody>
          <a:bodyPr vert="horz" lIns="91440" tIns="45720" rIns="91440" bIns="45720" rtlCol="0" anchor="ctr"/>
          <a:lstStyle>
            <a:lvl1pPr algn="l">
              <a:defRPr sz="5513">
                <a:solidFill>
                  <a:schemeClr val="tx1">
                    <a:tint val="75000"/>
                  </a:schemeClr>
                </a:solidFill>
              </a:defRPr>
            </a:lvl1pPr>
          </a:lstStyle>
          <a:p>
            <a:fld id="{6E4939CE-39A0-44E2-BE5A-1D462F5BB921}" type="datetimeFigureOut">
              <a:rPr lang="en-US" smtClean="0"/>
              <a:t>4/25/2025</a:t>
            </a:fld>
            <a:endParaRPr lang="en-US"/>
          </a:p>
        </p:txBody>
      </p:sp>
      <p:sp>
        <p:nvSpPr>
          <p:cNvPr id="5" name="Footer Placeholder 4"/>
          <p:cNvSpPr>
            <a:spLocks noGrp="1"/>
          </p:cNvSpPr>
          <p:nvPr>
            <p:ph type="ftr" sz="quarter" idx="3"/>
          </p:nvPr>
        </p:nvSpPr>
        <p:spPr>
          <a:xfrm>
            <a:off x="14311789" y="29199490"/>
            <a:ext cx="14581823" cy="1677293"/>
          </a:xfrm>
          <a:prstGeom prst="rect">
            <a:avLst/>
          </a:prstGeom>
        </p:spPr>
        <p:txBody>
          <a:bodyPr vert="horz" lIns="91440" tIns="45720" rIns="91440" bIns="45720" rtlCol="0" anchor="ctr"/>
          <a:lstStyle>
            <a:lvl1pPr algn="ctr">
              <a:defRPr sz="55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513814" y="29199490"/>
            <a:ext cx="9721215" cy="1677293"/>
          </a:xfrm>
          <a:prstGeom prst="rect">
            <a:avLst/>
          </a:prstGeom>
        </p:spPr>
        <p:txBody>
          <a:bodyPr vert="horz" lIns="91440" tIns="45720" rIns="91440" bIns="45720" rtlCol="0" anchor="ctr"/>
          <a:lstStyle>
            <a:lvl1pPr algn="r">
              <a:defRPr sz="5513">
                <a:solidFill>
                  <a:schemeClr val="tx1">
                    <a:tint val="75000"/>
                  </a:schemeClr>
                </a:solidFill>
              </a:defRPr>
            </a:lvl1pPr>
          </a:lstStyle>
          <a:p>
            <a:fld id="{FE568754-9594-4E4C-9D58-749F9A9C3F89}" type="slidenum">
              <a:rPr lang="en-US" smtClean="0"/>
              <a:t>‹Nr.›</a:t>
            </a:fld>
            <a:endParaRPr lang="en-US"/>
          </a:p>
        </p:txBody>
      </p:sp>
    </p:spTree>
    <p:extLst>
      <p:ext uri="{BB962C8B-B14F-4D97-AF65-F5344CB8AC3E}">
        <p14:creationId xmlns:p14="http://schemas.microsoft.com/office/powerpoint/2010/main" val="2068179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200571" rtl="0" eaLnBrk="1" latinLnBrk="0" hangingPunct="1">
        <a:lnSpc>
          <a:spcPct val="90000"/>
        </a:lnSpc>
        <a:spcBef>
          <a:spcPct val="0"/>
        </a:spcBef>
        <a:buNone/>
        <a:defRPr sz="20213" kern="1200">
          <a:solidFill>
            <a:schemeClr val="tx1"/>
          </a:solidFill>
          <a:latin typeface="+mj-lt"/>
          <a:ea typeface="+mj-ea"/>
          <a:cs typeface="+mj-cs"/>
        </a:defRPr>
      </a:lvl1pPr>
    </p:titleStyle>
    <p:bodyStyle>
      <a:lvl1pPr marL="1050143" indent="-1050143" algn="l" defTabSz="4200571" rtl="0" eaLnBrk="1" latinLnBrk="0" hangingPunct="1">
        <a:lnSpc>
          <a:spcPct val="90000"/>
        </a:lnSpc>
        <a:spcBef>
          <a:spcPts val="4594"/>
        </a:spcBef>
        <a:buFont typeface="Arial" panose="020B0604020202020204" pitchFamily="34" charset="0"/>
        <a:buChar char="•"/>
        <a:defRPr sz="12863" kern="1200">
          <a:solidFill>
            <a:schemeClr val="tx1"/>
          </a:solidFill>
          <a:latin typeface="+mn-lt"/>
          <a:ea typeface="+mn-ea"/>
          <a:cs typeface="+mn-cs"/>
        </a:defRPr>
      </a:lvl1pPr>
      <a:lvl2pPr marL="3150428" indent="-1050143" algn="l" defTabSz="4200571" rtl="0" eaLnBrk="1" latinLnBrk="0" hangingPunct="1">
        <a:lnSpc>
          <a:spcPct val="90000"/>
        </a:lnSpc>
        <a:spcBef>
          <a:spcPts val="2297"/>
        </a:spcBef>
        <a:buFont typeface="Arial" panose="020B0604020202020204" pitchFamily="34" charset="0"/>
        <a:buChar char="•"/>
        <a:defRPr sz="11025" kern="1200">
          <a:solidFill>
            <a:schemeClr val="tx1"/>
          </a:solidFill>
          <a:latin typeface="+mn-lt"/>
          <a:ea typeface="+mn-ea"/>
          <a:cs typeface="+mn-cs"/>
        </a:defRPr>
      </a:lvl2pPr>
      <a:lvl3pPr marL="5250713" indent="-1050143" algn="l" defTabSz="4200571" rtl="0" eaLnBrk="1" latinLnBrk="0" hangingPunct="1">
        <a:lnSpc>
          <a:spcPct val="90000"/>
        </a:lnSpc>
        <a:spcBef>
          <a:spcPts val="2297"/>
        </a:spcBef>
        <a:buFont typeface="Arial" panose="020B0604020202020204" pitchFamily="34" charset="0"/>
        <a:buChar char="•"/>
        <a:defRPr sz="9188" kern="1200">
          <a:solidFill>
            <a:schemeClr val="tx1"/>
          </a:solidFill>
          <a:latin typeface="+mn-lt"/>
          <a:ea typeface="+mn-ea"/>
          <a:cs typeface="+mn-cs"/>
        </a:defRPr>
      </a:lvl3pPr>
      <a:lvl4pPr marL="7350999" indent="-1050143" algn="l" defTabSz="4200571" rtl="0" eaLnBrk="1" latinLnBrk="0" hangingPunct="1">
        <a:lnSpc>
          <a:spcPct val="90000"/>
        </a:lnSpc>
        <a:spcBef>
          <a:spcPts val="2297"/>
        </a:spcBef>
        <a:buFont typeface="Arial" panose="020B0604020202020204" pitchFamily="34" charset="0"/>
        <a:buChar char="•"/>
        <a:defRPr sz="8269" kern="1200">
          <a:solidFill>
            <a:schemeClr val="tx1"/>
          </a:solidFill>
          <a:latin typeface="+mn-lt"/>
          <a:ea typeface="+mn-ea"/>
          <a:cs typeface="+mn-cs"/>
        </a:defRPr>
      </a:lvl4pPr>
      <a:lvl5pPr marL="9451284" indent="-1050143" algn="l" defTabSz="4200571" rtl="0" eaLnBrk="1" latinLnBrk="0" hangingPunct="1">
        <a:lnSpc>
          <a:spcPct val="90000"/>
        </a:lnSpc>
        <a:spcBef>
          <a:spcPts val="2297"/>
        </a:spcBef>
        <a:buFont typeface="Arial" panose="020B0604020202020204" pitchFamily="34" charset="0"/>
        <a:buChar char="•"/>
        <a:defRPr sz="8269" kern="1200">
          <a:solidFill>
            <a:schemeClr val="tx1"/>
          </a:solidFill>
          <a:latin typeface="+mn-lt"/>
          <a:ea typeface="+mn-ea"/>
          <a:cs typeface="+mn-cs"/>
        </a:defRPr>
      </a:lvl5pPr>
      <a:lvl6pPr marL="11551569" indent="-1050143" algn="l" defTabSz="4200571" rtl="0" eaLnBrk="1" latinLnBrk="0" hangingPunct="1">
        <a:lnSpc>
          <a:spcPct val="90000"/>
        </a:lnSpc>
        <a:spcBef>
          <a:spcPts val="2297"/>
        </a:spcBef>
        <a:buFont typeface="Arial" panose="020B0604020202020204" pitchFamily="34" charset="0"/>
        <a:buChar char="•"/>
        <a:defRPr sz="8269" kern="1200">
          <a:solidFill>
            <a:schemeClr val="tx1"/>
          </a:solidFill>
          <a:latin typeface="+mn-lt"/>
          <a:ea typeface="+mn-ea"/>
          <a:cs typeface="+mn-cs"/>
        </a:defRPr>
      </a:lvl6pPr>
      <a:lvl7pPr marL="13651855" indent="-1050143" algn="l" defTabSz="4200571" rtl="0" eaLnBrk="1" latinLnBrk="0" hangingPunct="1">
        <a:lnSpc>
          <a:spcPct val="90000"/>
        </a:lnSpc>
        <a:spcBef>
          <a:spcPts val="2297"/>
        </a:spcBef>
        <a:buFont typeface="Arial" panose="020B0604020202020204" pitchFamily="34" charset="0"/>
        <a:buChar char="•"/>
        <a:defRPr sz="8269" kern="1200">
          <a:solidFill>
            <a:schemeClr val="tx1"/>
          </a:solidFill>
          <a:latin typeface="+mn-lt"/>
          <a:ea typeface="+mn-ea"/>
          <a:cs typeface="+mn-cs"/>
        </a:defRPr>
      </a:lvl7pPr>
      <a:lvl8pPr marL="15752140" indent="-1050143" algn="l" defTabSz="4200571" rtl="0" eaLnBrk="1" latinLnBrk="0" hangingPunct="1">
        <a:lnSpc>
          <a:spcPct val="90000"/>
        </a:lnSpc>
        <a:spcBef>
          <a:spcPts val="2297"/>
        </a:spcBef>
        <a:buFont typeface="Arial" panose="020B0604020202020204" pitchFamily="34" charset="0"/>
        <a:buChar char="•"/>
        <a:defRPr sz="8269" kern="1200">
          <a:solidFill>
            <a:schemeClr val="tx1"/>
          </a:solidFill>
          <a:latin typeface="+mn-lt"/>
          <a:ea typeface="+mn-ea"/>
          <a:cs typeface="+mn-cs"/>
        </a:defRPr>
      </a:lvl8pPr>
      <a:lvl9pPr marL="17852426" indent="-1050143" algn="l" defTabSz="4200571" rtl="0" eaLnBrk="1" latinLnBrk="0" hangingPunct="1">
        <a:lnSpc>
          <a:spcPct val="90000"/>
        </a:lnSpc>
        <a:spcBef>
          <a:spcPts val="2297"/>
        </a:spcBef>
        <a:buFont typeface="Arial" panose="020B0604020202020204" pitchFamily="34" charset="0"/>
        <a:buChar char="•"/>
        <a:defRPr sz="8269" kern="1200">
          <a:solidFill>
            <a:schemeClr val="tx1"/>
          </a:solidFill>
          <a:latin typeface="+mn-lt"/>
          <a:ea typeface="+mn-ea"/>
          <a:cs typeface="+mn-cs"/>
        </a:defRPr>
      </a:lvl9pPr>
    </p:bodyStyle>
    <p:otherStyle>
      <a:defPPr>
        <a:defRPr lang="en-US"/>
      </a:defPPr>
      <a:lvl1pPr marL="0" algn="l" defTabSz="4200571" rtl="0" eaLnBrk="1" latinLnBrk="0" hangingPunct="1">
        <a:defRPr sz="8269" kern="1200">
          <a:solidFill>
            <a:schemeClr val="tx1"/>
          </a:solidFill>
          <a:latin typeface="+mn-lt"/>
          <a:ea typeface="+mn-ea"/>
          <a:cs typeface="+mn-cs"/>
        </a:defRPr>
      </a:lvl1pPr>
      <a:lvl2pPr marL="2100285" algn="l" defTabSz="4200571" rtl="0" eaLnBrk="1" latinLnBrk="0" hangingPunct="1">
        <a:defRPr sz="8269" kern="1200">
          <a:solidFill>
            <a:schemeClr val="tx1"/>
          </a:solidFill>
          <a:latin typeface="+mn-lt"/>
          <a:ea typeface="+mn-ea"/>
          <a:cs typeface="+mn-cs"/>
        </a:defRPr>
      </a:lvl2pPr>
      <a:lvl3pPr marL="4200571" algn="l" defTabSz="4200571" rtl="0" eaLnBrk="1" latinLnBrk="0" hangingPunct="1">
        <a:defRPr sz="8269" kern="1200">
          <a:solidFill>
            <a:schemeClr val="tx1"/>
          </a:solidFill>
          <a:latin typeface="+mn-lt"/>
          <a:ea typeface="+mn-ea"/>
          <a:cs typeface="+mn-cs"/>
        </a:defRPr>
      </a:lvl3pPr>
      <a:lvl4pPr marL="6300856" algn="l" defTabSz="4200571" rtl="0" eaLnBrk="1" latinLnBrk="0" hangingPunct="1">
        <a:defRPr sz="8269" kern="1200">
          <a:solidFill>
            <a:schemeClr val="tx1"/>
          </a:solidFill>
          <a:latin typeface="+mn-lt"/>
          <a:ea typeface="+mn-ea"/>
          <a:cs typeface="+mn-cs"/>
        </a:defRPr>
      </a:lvl4pPr>
      <a:lvl5pPr marL="8401141" algn="l" defTabSz="4200571" rtl="0" eaLnBrk="1" latinLnBrk="0" hangingPunct="1">
        <a:defRPr sz="8269" kern="1200">
          <a:solidFill>
            <a:schemeClr val="tx1"/>
          </a:solidFill>
          <a:latin typeface="+mn-lt"/>
          <a:ea typeface="+mn-ea"/>
          <a:cs typeface="+mn-cs"/>
        </a:defRPr>
      </a:lvl5pPr>
      <a:lvl6pPr marL="10501427" algn="l" defTabSz="4200571" rtl="0" eaLnBrk="1" latinLnBrk="0" hangingPunct="1">
        <a:defRPr sz="8269" kern="1200">
          <a:solidFill>
            <a:schemeClr val="tx1"/>
          </a:solidFill>
          <a:latin typeface="+mn-lt"/>
          <a:ea typeface="+mn-ea"/>
          <a:cs typeface="+mn-cs"/>
        </a:defRPr>
      </a:lvl6pPr>
      <a:lvl7pPr marL="12601712" algn="l" defTabSz="4200571" rtl="0" eaLnBrk="1" latinLnBrk="0" hangingPunct="1">
        <a:defRPr sz="8269" kern="1200">
          <a:solidFill>
            <a:schemeClr val="tx1"/>
          </a:solidFill>
          <a:latin typeface="+mn-lt"/>
          <a:ea typeface="+mn-ea"/>
          <a:cs typeface="+mn-cs"/>
        </a:defRPr>
      </a:lvl7pPr>
      <a:lvl8pPr marL="14701998" algn="l" defTabSz="4200571" rtl="0" eaLnBrk="1" latinLnBrk="0" hangingPunct="1">
        <a:defRPr sz="8269" kern="1200">
          <a:solidFill>
            <a:schemeClr val="tx1"/>
          </a:solidFill>
          <a:latin typeface="+mn-lt"/>
          <a:ea typeface="+mn-ea"/>
          <a:cs typeface="+mn-cs"/>
        </a:defRPr>
      </a:lvl8pPr>
      <a:lvl9pPr marL="16802283" algn="l" defTabSz="4200571" rtl="0" eaLnBrk="1" latinLnBrk="0" hangingPunct="1">
        <a:defRPr sz="82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feld 7">
            <a:extLst>
              <a:ext uri="{FF2B5EF4-FFF2-40B4-BE49-F238E27FC236}">
                <a16:creationId xmlns:a16="http://schemas.microsoft.com/office/drawing/2014/main" id="{BF3CDB6E-6DBC-488D-8E39-F018A21E33E6}"/>
              </a:ext>
            </a:extLst>
          </p:cNvPr>
          <p:cNvSpPr txBox="1">
            <a:spLocks noChangeArrowheads="1"/>
          </p:cNvSpPr>
          <p:nvPr/>
        </p:nvSpPr>
        <p:spPr bwMode="auto">
          <a:xfrm>
            <a:off x="689826" y="5639049"/>
            <a:ext cx="10640324" cy="249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8682" tIns="51472" rIns="128682" bIns="51472"/>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algn="just"/>
            <a:endParaRPr lang="en-US" altLang="de-DE" sz="1200" dirty="0"/>
          </a:p>
          <a:p>
            <a:pPr algn="just"/>
            <a:r>
              <a:rPr lang="en-US" altLang="de-DE" sz="3200" dirty="0"/>
              <a:t>Soil organic matter contains large amounts of carbon (C) and nitrogen (N) and is an essential food source for soil microbes and plants. C and N are critical to all biological processes, where C serves as an energy source and N is considered the most important limiting element for vegetation growth. The stoichiometric relationship between carbon and nitrogen (C:N) is a key indicator of nutrient cycling, soil health and biological activity, and how this affects soil properties and ecosystem functioning.</a:t>
            </a:r>
          </a:p>
          <a:p>
            <a:pPr algn="just"/>
            <a:endParaRPr lang="en-US" altLang="de-DE" sz="3200" dirty="0"/>
          </a:p>
          <a:p>
            <a:pPr algn="just"/>
            <a:r>
              <a:rPr lang="en-US" altLang="de-DE" sz="3200" dirty="0"/>
              <a:t>However, very little research has addressed the spatial variability of soil C:N stoichiometry over large areas and the underlying influence of environmental predictors. The frequency distribution over Germany (Figure 1) shows a wide C:N range from 5.86 to 39.14 with a strong skewness and a long tail towards higher ratios. Our objectives to better understand the spatial distribution are (</a:t>
            </a:r>
            <a:r>
              <a:rPr lang="en-US" altLang="de-DE" sz="3200" dirty="0" err="1"/>
              <a:t>i</a:t>
            </a:r>
            <a:r>
              <a:rPr lang="en-US" altLang="de-DE" sz="3200" dirty="0"/>
              <a:t>) to identify key environmental predictors of soil C:N stoichiometry using causal analysis and (ii) to clarify how the importance of different environmental predictors varies in predicting C:N stoichiometry.</a:t>
            </a:r>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altLang="de-DE" sz="3200" dirty="0"/>
          </a:p>
          <a:p>
            <a:pPr algn="just"/>
            <a:endParaRPr lang="en-US" sz="3200" dirty="0">
              <a:latin typeface="Arial" panose="020B0604020202020204" pitchFamily="34" charset="0"/>
              <a:ea typeface="ＭＳ Ｐゴシック" panose="020B0600070205080204" pitchFamily="34" charset="-128"/>
            </a:endParaRPr>
          </a:p>
          <a:p>
            <a:pPr algn="just"/>
            <a:endParaRPr lang="en-US" sz="3200" dirty="0"/>
          </a:p>
          <a:p>
            <a:pPr algn="just"/>
            <a:endParaRPr lang="en-US" sz="3200" dirty="0">
              <a:latin typeface="Arial" panose="020B0604020202020204" pitchFamily="34" charset="0"/>
              <a:ea typeface="ＭＳ Ｐゴシック" panose="020B0600070205080204" pitchFamily="34" charset="-128"/>
            </a:endParaRPr>
          </a:p>
          <a:p>
            <a:pPr algn="just"/>
            <a:r>
              <a:rPr lang="en-US" sz="3200" dirty="0">
                <a:latin typeface="Arial" panose="020B0604020202020204" pitchFamily="34" charset="0"/>
                <a:ea typeface="ＭＳ Ｐゴシック" panose="020B0600070205080204" pitchFamily="34" charset="-128"/>
              </a:rPr>
              <a:t>As environmental predictors (Figure 2), we used soil properties such as acidity (pH), topographic variables such as elevation (MSL), and land use practices as reflected by remotely sensed Normalized Difference Vegetation Index (NDVI). Statistical relationships between environmental predictors and C:N stoichiometry were calculated using generalized additive models (GAM) and structural equation modelling (SEM) (Figure 3).</a:t>
            </a:r>
            <a:r>
              <a:rPr lang="en-US" altLang="de-DE" sz="3200" dirty="0"/>
              <a:t> </a:t>
            </a:r>
          </a:p>
          <a:p>
            <a:pPr algn="just">
              <a:lnSpc>
                <a:spcPct val="120000"/>
              </a:lnSpc>
            </a:pPr>
            <a:endParaRPr lang="en-US" altLang="de-DE" sz="3200" dirty="0"/>
          </a:p>
          <a:p>
            <a:pPr algn="just">
              <a:lnSpc>
                <a:spcPct val="120000"/>
              </a:lnSpc>
            </a:pPr>
            <a:endParaRPr lang="en-US" altLang="de-DE" sz="3200" dirty="0"/>
          </a:p>
          <a:p>
            <a:pPr algn="just">
              <a:lnSpc>
                <a:spcPct val="120000"/>
              </a:lnSpc>
            </a:pPr>
            <a:endParaRPr lang="en-US" altLang="de-DE" sz="3200" dirty="0"/>
          </a:p>
        </p:txBody>
      </p:sp>
      <p:pic>
        <p:nvPicPr>
          <p:cNvPr id="15" name="Picture 14">
            <a:extLst>
              <a:ext uri="{FF2B5EF4-FFF2-40B4-BE49-F238E27FC236}">
                <a16:creationId xmlns:a16="http://schemas.microsoft.com/office/drawing/2014/main" id="{C4388838-5A35-46AF-BD8D-B09B377DA389}"/>
              </a:ext>
            </a:extLst>
          </p:cNvPr>
          <p:cNvPicPr>
            <a:picLocks noChangeAspect="1"/>
          </p:cNvPicPr>
          <p:nvPr/>
        </p:nvPicPr>
        <p:blipFill rotWithShape="1">
          <a:blip r:embed="rId3">
            <a:extLst>
              <a:ext uri="{28A0092B-C50C-407E-A947-70E740481C1C}">
                <a14:useLocalDpi xmlns:a14="http://schemas.microsoft.com/office/drawing/2010/main" val="0"/>
              </a:ext>
            </a:extLst>
          </a:blip>
          <a:srcRect t="6016" b="4500"/>
          <a:stretch/>
        </p:blipFill>
        <p:spPr>
          <a:xfrm>
            <a:off x="12132988" y="5524521"/>
            <a:ext cx="11289146" cy="5259844"/>
          </a:xfrm>
          <a:prstGeom prst="rect">
            <a:avLst/>
          </a:prstGeom>
        </p:spPr>
      </p:pic>
      <p:pic>
        <p:nvPicPr>
          <p:cNvPr id="28" name="Picture 27">
            <a:extLst>
              <a:ext uri="{FF2B5EF4-FFF2-40B4-BE49-F238E27FC236}">
                <a16:creationId xmlns:a16="http://schemas.microsoft.com/office/drawing/2014/main" id="{ABBDCE61-702D-4A10-A9BF-A2C7AAD651DD}"/>
              </a:ext>
            </a:extLst>
          </p:cNvPr>
          <p:cNvPicPr>
            <a:picLocks noChangeAspect="1"/>
          </p:cNvPicPr>
          <p:nvPr/>
        </p:nvPicPr>
        <p:blipFill>
          <a:blip r:embed="rId4"/>
          <a:stretch>
            <a:fillRect/>
          </a:stretch>
        </p:blipFill>
        <p:spPr>
          <a:xfrm>
            <a:off x="12211761" y="14366002"/>
            <a:ext cx="5737379" cy="7682381"/>
          </a:xfrm>
          <a:prstGeom prst="rect">
            <a:avLst/>
          </a:prstGeom>
        </p:spPr>
      </p:pic>
      <p:pic>
        <p:nvPicPr>
          <p:cNvPr id="33" name="Picture 32">
            <a:extLst>
              <a:ext uri="{FF2B5EF4-FFF2-40B4-BE49-F238E27FC236}">
                <a16:creationId xmlns:a16="http://schemas.microsoft.com/office/drawing/2014/main" id="{4D026C29-6C45-4FB9-8618-ACE430D31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4824" y="13630381"/>
            <a:ext cx="25144569" cy="9281349"/>
          </a:xfrm>
          <a:prstGeom prst="rect">
            <a:avLst/>
          </a:prstGeom>
        </p:spPr>
      </p:pic>
      <p:pic>
        <p:nvPicPr>
          <p:cNvPr id="22" name="Picture 21">
            <a:extLst>
              <a:ext uri="{FF2B5EF4-FFF2-40B4-BE49-F238E27FC236}">
                <a16:creationId xmlns:a16="http://schemas.microsoft.com/office/drawing/2014/main" id="{73473D84-8CA0-4B10-9927-9A0A3A12D8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959" y="17185846"/>
            <a:ext cx="8507432" cy="7523914"/>
          </a:xfrm>
          <a:prstGeom prst="rect">
            <a:avLst/>
          </a:prstGeom>
        </p:spPr>
      </p:pic>
      <p:sp>
        <p:nvSpPr>
          <p:cNvPr id="79" name="Rectangle 78">
            <a:extLst>
              <a:ext uri="{FF2B5EF4-FFF2-40B4-BE49-F238E27FC236}">
                <a16:creationId xmlns:a16="http://schemas.microsoft.com/office/drawing/2014/main" id="{5C0ECDE9-BD8B-4CC4-8CBB-D88FE097424A}"/>
              </a:ext>
            </a:extLst>
          </p:cNvPr>
          <p:cNvSpPr/>
          <p:nvPr/>
        </p:nvSpPr>
        <p:spPr>
          <a:xfrm>
            <a:off x="27220781" y="22745998"/>
            <a:ext cx="8123956" cy="8309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Figure 6:</a:t>
            </a:r>
            <a:r>
              <a:rPr lang="fa-IR"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 </a:t>
            </a:r>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Influence of environmental predictors on C:N </a:t>
            </a:r>
            <a:r>
              <a:rPr lang="en-US" altLang="de-DE"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stoichiometry</a:t>
            </a:r>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 by SEM analysis</a:t>
            </a:r>
          </a:p>
        </p:txBody>
      </p:sp>
      <p:sp>
        <p:nvSpPr>
          <p:cNvPr id="6" name="Rectangle 5">
            <a:extLst>
              <a:ext uri="{FF2B5EF4-FFF2-40B4-BE49-F238E27FC236}">
                <a16:creationId xmlns:a16="http://schemas.microsoft.com/office/drawing/2014/main" id="{DE048904-3818-4FB0-A3D1-C2592BE85402}"/>
              </a:ext>
            </a:extLst>
          </p:cNvPr>
          <p:cNvSpPr/>
          <p:nvPr/>
        </p:nvSpPr>
        <p:spPr>
          <a:xfrm>
            <a:off x="0" y="-6886"/>
            <a:ext cx="43205400" cy="3824704"/>
          </a:xfrm>
          <a:prstGeom prst="rect">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37">
              <a:solidFill>
                <a:schemeClr val="bg1">
                  <a:lumMod val="85000"/>
                </a:schemeClr>
              </a:solidFill>
            </a:endParaRPr>
          </a:p>
        </p:txBody>
      </p:sp>
      <p:pic>
        <p:nvPicPr>
          <p:cNvPr id="7" name="Picture 6">
            <a:extLst>
              <a:ext uri="{FF2B5EF4-FFF2-40B4-BE49-F238E27FC236}">
                <a16:creationId xmlns:a16="http://schemas.microsoft.com/office/drawing/2014/main" id="{BAD8E361-D52F-40AE-9D3A-C76CBE8D5DC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422631" y="1771514"/>
            <a:ext cx="5764301" cy="1837840"/>
          </a:xfrm>
          <a:prstGeom prst="rect">
            <a:avLst/>
          </a:prstGeom>
        </p:spPr>
      </p:pic>
      <p:sp>
        <p:nvSpPr>
          <p:cNvPr id="12" name="Rectangle 11">
            <a:extLst>
              <a:ext uri="{FF2B5EF4-FFF2-40B4-BE49-F238E27FC236}">
                <a16:creationId xmlns:a16="http://schemas.microsoft.com/office/drawing/2014/main" id="{886C3D69-FE2A-4F56-8A4D-9829AABE9772}"/>
              </a:ext>
            </a:extLst>
          </p:cNvPr>
          <p:cNvSpPr/>
          <p:nvPr/>
        </p:nvSpPr>
        <p:spPr>
          <a:xfrm>
            <a:off x="-352047" y="412133"/>
            <a:ext cx="43557447" cy="1446550"/>
          </a:xfrm>
          <a:prstGeom prst="rect">
            <a:avLst/>
          </a:prstGeom>
        </p:spPr>
        <p:txBody>
          <a:bodyPr wrap="square">
            <a:spAutoFit/>
          </a:bodyPr>
          <a:lstStyle/>
          <a:p>
            <a:pPr algn="ctr"/>
            <a:r>
              <a:rPr lang="en-US" sz="8800" b="1" dirty="0">
                <a:solidFill>
                  <a:srgbClr val="A0153A"/>
                </a:solidFill>
                <a:latin typeface="Times New Roman" panose="02020603050405020304" pitchFamily="18" charset="0"/>
                <a:cs typeface="Times New Roman" panose="02020603050405020304" pitchFamily="18" charset="0"/>
              </a:rPr>
              <a:t>Identifying the Spatial Drivers of Soil Carbon-Nitrogen Stoichiometry in Germany</a:t>
            </a:r>
            <a:endParaRPr lang="en-US" sz="8500" b="1" dirty="0">
              <a:solidFill>
                <a:srgbClr val="A0153A"/>
              </a:solidFill>
              <a:latin typeface="League"/>
              <a:cs typeface="Times New Roman" panose="02020603050405020304" pitchFamily="18" charset="0"/>
            </a:endParaRPr>
          </a:p>
        </p:txBody>
      </p:sp>
      <p:sp>
        <p:nvSpPr>
          <p:cNvPr id="13" name="Rectangle 12">
            <a:extLst>
              <a:ext uri="{FF2B5EF4-FFF2-40B4-BE49-F238E27FC236}">
                <a16:creationId xmlns:a16="http://schemas.microsoft.com/office/drawing/2014/main" id="{516A4C67-66EB-459C-B7EC-67A669A9CB36}"/>
              </a:ext>
            </a:extLst>
          </p:cNvPr>
          <p:cNvSpPr/>
          <p:nvPr/>
        </p:nvSpPr>
        <p:spPr>
          <a:xfrm>
            <a:off x="-5557833" y="1936779"/>
            <a:ext cx="47128788" cy="769441"/>
          </a:xfrm>
          <a:prstGeom prst="rect">
            <a:avLst/>
          </a:prstGeom>
        </p:spPr>
        <p:txBody>
          <a:bodyPr wrap="square">
            <a:spAutoFit/>
          </a:bodyPr>
          <a:lstStyle/>
          <a:p>
            <a:pPr algn="ctr"/>
            <a:r>
              <a:rPr lang="en-US" sz="4400" b="1" dirty="0"/>
              <a:t>Pegah Khosravani</a:t>
            </a:r>
            <a:r>
              <a:rPr lang="en-US" sz="4400" b="1" baseline="30000" dirty="0"/>
              <a:t>1*</a:t>
            </a:r>
            <a:r>
              <a:rPr lang="en-US" sz="4400" b="1" dirty="0"/>
              <a:t>, </a:t>
            </a:r>
            <a:r>
              <a:rPr lang="en-US" sz="4400" b="1" dirty="0" err="1"/>
              <a:t>Ndiye</a:t>
            </a:r>
            <a:r>
              <a:rPr lang="en-US" sz="4400" b="1" dirty="0"/>
              <a:t> Michael Kebonye</a:t>
            </a:r>
            <a:r>
              <a:rPr lang="en-US" sz="4400" b="1" baseline="30000" dirty="0"/>
              <a:t>1,2</a:t>
            </a:r>
            <a:r>
              <a:rPr lang="en-US" sz="4400" b="1" dirty="0"/>
              <a:t>, Majid Baghernejad</a:t>
            </a:r>
            <a:r>
              <a:rPr lang="en-US" sz="4400" b="1" baseline="30000" dirty="0"/>
              <a:t>3</a:t>
            </a:r>
            <a:r>
              <a:rPr lang="en-US" sz="4400" b="1" dirty="0"/>
              <a:t>, Ali Akbar Moosavi</a:t>
            </a:r>
            <a:r>
              <a:rPr lang="en-US" sz="4400" b="1" baseline="30000" dirty="0"/>
              <a:t>3</a:t>
            </a:r>
            <a:r>
              <a:rPr lang="en-US" sz="4400" b="1" dirty="0"/>
              <a:t>, </a:t>
            </a:r>
            <a:r>
              <a:rPr lang="en-US" sz="4400" b="1" dirty="0" err="1"/>
              <a:t>Seyed</a:t>
            </a:r>
            <a:r>
              <a:rPr lang="en-US" sz="4400" b="1" dirty="0"/>
              <a:t> </a:t>
            </a:r>
            <a:r>
              <a:rPr lang="en-US" sz="4400" b="1" dirty="0" err="1"/>
              <a:t>Roohollah</a:t>
            </a:r>
            <a:r>
              <a:rPr lang="en-US" sz="4400" b="1" dirty="0"/>
              <a:t> Mousavi</a:t>
            </a:r>
            <a:r>
              <a:rPr lang="en-US" sz="4400" b="1" baseline="30000" dirty="0"/>
              <a:t>4</a:t>
            </a:r>
            <a:r>
              <a:rPr lang="en-US" sz="4400" b="1" dirty="0"/>
              <a:t>, and Thomas Scholten</a:t>
            </a:r>
            <a:r>
              <a:rPr lang="en-US" sz="4400" b="1" baseline="30000" dirty="0"/>
              <a:t>1,2</a:t>
            </a:r>
            <a:endParaRPr lang="en-US" sz="4400" b="1" baseline="30000" dirty="0">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0DACF3DC-7A9B-4711-BA1A-FB8ACD9231BC}"/>
              </a:ext>
            </a:extLst>
          </p:cNvPr>
          <p:cNvSpPr/>
          <p:nvPr/>
        </p:nvSpPr>
        <p:spPr>
          <a:xfrm>
            <a:off x="24145305" y="6005781"/>
            <a:ext cx="7546776"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rgbClr val="A0153A"/>
                </a:solidFill>
                <a:latin typeface="Arial" panose="020B0604020202020204" pitchFamily="34" charset="0"/>
                <a:ea typeface="ＭＳ Ｐゴシック" panose="020B0600070205080204" pitchFamily="34" charset="-128"/>
              </a:rPr>
              <a:t>Cubist machine learning model</a:t>
            </a:r>
          </a:p>
        </p:txBody>
      </p:sp>
      <p:sp>
        <p:nvSpPr>
          <p:cNvPr id="77" name="Rectangle 76">
            <a:extLst>
              <a:ext uri="{FF2B5EF4-FFF2-40B4-BE49-F238E27FC236}">
                <a16:creationId xmlns:a16="http://schemas.microsoft.com/office/drawing/2014/main" id="{81AB48E6-58CB-4C60-80D9-6C939CE0B531}"/>
              </a:ext>
            </a:extLst>
          </p:cNvPr>
          <p:cNvSpPr/>
          <p:nvPr/>
        </p:nvSpPr>
        <p:spPr>
          <a:xfrm>
            <a:off x="12256076" y="22747972"/>
            <a:ext cx="6951407" cy="12003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Figure 4: Spatial prediction of the C:N </a:t>
            </a:r>
            <a:r>
              <a:rPr lang="en-US" sz="2400" b="1" dirty="0" err="1">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stoi-chiometry</a:t>
            </a:r>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 for Germany using the Cubist model</a:t>
            </a:r>
          </a:p>
        </p:txBody>
      </p:sp>
      <p:sp>
        <p:nvSpPr>
          <p:cNvPr id="81" name="Rectangle 80">
            <a:extLst>
              <a:ext uri="{FF2B5EF4-FFF2-40B4-BE49-F238E27FC236}">
                <a16:creationId xmlns:a16="http://schemas.microsoft.com/office/drawing/2014/main" id="{2117BDB9-EBC3-4D57-8BC7-A41470E61877}"/>
              </a:ext>
            </a:extLst>
          </p:cNvPr>
          <p:cNvSpPr/>
          <p:nvPr/>
        </p:nvSpPr>
        <p:spPr>
          <a:xfrm>
            <a:off x="35422631" y="27395236"/>
            <a:ext cx="8460034" cy="584775"/>
          </a:xfrm>
          <a:prstGeom prst="rect">
            <a:avLst/>
          </a:prstGeom>
          <a:noFill/>
        </p:spPr>
        <p:txBody>
          <a:bodyPr wrap="square">
            <a:spAutoFit/>
          </a:bodyPr>
          <a:lstStyle/>
          <a:p>
            <a:pPr algn="ctr"/>
            <a:r>
              <a:rPr lang="en-US" sz="32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pegah.khosravani@uni-tuebingen.de</a:t>
            </a:r>
          </a:p>
        </p:txBody>
      </p:sp>
      <p:pic>
        <p:nvPicPr>
          <p:cNvPr id="3" name="Picture 2">
            <a:extLst>
              <a:ext uri="{FF2B5EF4-FFF2-40B4-BE49-F238E27FC236}">
                <a16:creationId xmlns:a16="http://schemas.microsoft.com/office/drawing/2014/main" id="{E72893D9-D240-4B11-941B-5611D6A60A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28117" y="29862228"/>
            <a:ext cx="1069685" cy="1496876"/>
          </a:xfrm>
          <a:prstGeom prst="rect">
            <a:avLst/>
          </a:prstGeom>
        </p:spPr>
      </p:pic>
      <p:sp>
        <p:nvSpPr>
          <p:cNvPr id="21" name="Rectangle 20">
            <a:extLst>
              <a:ext uri="{FF2B5EF4-FFF2-40B4-BE49-F238E27FC236}">
                <a16:creationId xmlns:a16="http://schemas.microsoft.com/office/drawing/2014/main" id="{A92653EC-9D31-4E21-83A1-D423A8537B9C}"/>
              </a:ext>
            </a:extLst>
          </p:cNvPr>
          <p:cNvSpPr/>
          <p:nvPr/>
        </p:nvSpPr>
        <p:spPr>
          <a:xfrm>
            <a:off x="1772375" y="2641044"/>
            <a:ext cx="33266233" cy="954107"/>
          </a:xfrm>
          <a:prstGeom prst="rect">
            <a:avLst/>
          </a:prstGeom>
        </p:spPr>
        <p:txBody>
          <a:bodyPr wrap="square">
            <a:spAutoFit/>
          </a:bodyPr>
          <a:lstStyle/>
          <a:p>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University of Tübingen, Department of Geosciences, Soil Science and Geomorphology, Germany. </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University of Tübingen, Cluster of Excellence Machine Learning: New Perspectives for Science, Germany. </a:t>
            </a:r>
          </a:p>
          <a:p>
            <a:r>
              <a:rPr lang="en-US" sz="2800" dirty="0">
                <a:latin typeface="Arial" panose="020B0604020202020204" pitchFamily="34" charset="0"/>
                <a:cs typeface="Arial" panose="020B0604020202020204" pitchFamily="34" charset="0"/>
              </a:rPr>
              <a:t> </a:t>
            </a:r>
            <a:r>
              <a:rPr lang="en-US" sz="2800" baseline="300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 Shiraz University, Department of Soil Science, Iran. </a:t>
            </a:r>
            <a:r>
              <a:rPr lang="en-US" sz="2800" baseline="30000" dirty="0">
                <a:latin typeface="Arial" panose="020B0604020202020204" pitchFamily="34" charset="0"/>
                <a:cs typeface="Arial" panose="020B0604020202020204" pitchFamily="34" charset="0"/>
              </a:rPr>
              <a:t>4</a:t>
            </a:r>
            <a:r>
              <a:rPr lang="en-US" sz="2800" dirty="0">
                <a:latin typeface="Arial" panose="020B0604020202020204" pitchFamily="34" charset="0"/>
                <a:cs typeface="Arial" panose="020B0604020202020204" pitchFamily="34" charset="0"/>
              </a:rPr>
              <a:t> University of Tehran, Department of Soil Science, Iran.      </a:t>
            </a:r>
          </a:p>
        </p:txBody>
      </p:sp>
      <p:sp>
        <p:nvSpPr>
          <p:cNvPr id="45" name="Rectangle 44">
            <a:extLst>
              <a:ext uri="{FF2B5EF4-FFF2-40B4-BE49-F238E27FC236}">
                <a16:creationId xmlns:a16="http://schemas.microsoft.com/office/drawing/2014/main" id="{6896F116-6922-4C04-A903-4EA7050ACA50}"/>
              </a:ext>
            </a:extLst>
          </p:cNvPr>
          <p:cNvSpPr/>
          <p:nvPr/>
        </p:nvSpPr>
        <p:spPr>
          <a:xfrm>
            <a:off x="11726199" y="4435114"/>
            <a:ext cx="195943" cy="26730052"/>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44B4D11-D3B7-4135-9DED-9030156869AC}"/>
              </a:ext>
            </a:extLst>
          </p:cNvPr>
          <p:cNvSpPr/>
          <p:nvPr/>
        </p:nvSpPr>
        <p:spPr>
          <a:xfrm>
            <a:off x="12226964" y="11234594"/>
            <a:ext cx="9705228" cy="8309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Figure 2: Spatial distribution of environmental predictors over Germany with a spatial resolution of 250 m/pixel </a:t>
            </a:r>
          </a:p>
        </p:txBody>
      </p:sp>
      <p:sp>
        <p:nvSpPr>
          <p:cNvPr id="53" name="Rectangle 52">
            <a:extLst>
              <a:ext uri="{FF2B5EF4-FFF2-40B4-BE49-F238E27FC236}">
                <a16:creationId xmlns:a16="http://schemas.microsoft.com/office/drawing/2014/main" id="{69A5DBFB-6D9B-4253-A6EE-79CBB8F85A18}"/>
              </a:ext>
            </a:extLst>
          </p:cNvPr>
          <p:cNvSpPr/>
          <p:nvPr/>
        </p:nvSpPr>
        <p:spPr>
          <a:xfrm>
            <a:off x="35292789" y="4262285"/>
            <a:ext cx="5748532" cy="107721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rgbClr val="A0153A"/>
                </a:solidFill>
                <a:latin typeface="Arial" panose="020B0604020202020204" pitchFamily="34" charset="0"/>
                <a:ea typeface="ＭＳ Ｐゴシック" panose="020B0600070205080204" pitchFamily="34" charset="-128"/>
              </a:rPr>
              <a:t>GAM and SEM models </a:t>
            </a:r>
          </a:p>
          <a:p>
            <a:pPr algn="ctr"/>
            <a:r>
              <a:rPr lang="en-US" sz="3200" b="1" dirty="0">
                <a:solidFill>
                  <a:srgbClr val="A0153A"/>
                </a:solidFill>
                <a:latin typeface="Arial" panose="020B0604020202020204" pitchFamily="34" charset="0"/>
                <a:ea typeface="ＭＳ Ｐゴシック" panose="020B0600070205080204" pitchFamily="34" charset="-128"/>
              </a:rPr>
              <a:t>for effective analysis</a:t>
            </a:r>
          </a:p>
        </p:txBody>
      </p:sp>
      <p:sp>
        <p:nvSpPr>
          <p:cNvPr id="56" name="Rectangle 55">
            <a:extLst>
              <a:ext uri="{FF2B5EF4-FFF2-40B4-BE49-F238E27FC236}">
                <a16:creationId xmlns:a16="http://schemas.microsoft.com/office/drawing/2014/main" id="{3D3BF757-D9A4-4836-AB1E-DBF9E7F60296}"/>
              </a:ext>
            </a:extLst>
          </p:cNvPr>
          <p:cNvSpPr/>
          <p:nvPr/>
        </p:nvSpPr>
        <p:spPr>
          <a:xfrm>
            <a:off x="33384639" y="11210504"/>
            <a:ext cx="8959839" cy="8309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Figure 3: Graphical relationship between C:N stoichiometry and environmental predictors</a:t>
            </a:r>
          </a:p>
        </p:txBody>
      </p:sp>
      <p:sp>
        <p:nvSpPr>
          <p:cNvPr id="18" name="Rectangle 17">
            <a:extLst>
              <a:ext uri="{FF2B5EF4-FFF2-40B4-BE49-F238E27FC236}">
                <a16:creationId xmlns:a16="http://schemas.microsoft.com/office/drawing/2014/main" id="{DC09212C-1D7C-4C87-9B32-11E8EBDDC85C}"/>
              </a:ext>
            </a:extLst>
          </p:cNvPr>
          <p:cNvSpPr/>
          <p:nvPr/>
        </p:nvSpPr>
        <p:spPr>
          <a:xfrm>
            <a:off x="24259018" y="12493517"/>
            <a:ext cx="6691777" cy="842627"/>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de-DE" sz="4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Results</a:t>
            </a:r>
          </a:p>
        </p:txBody>
      </p:sp>
      <p:pic>
        <p:nvPicPr>
          <p:cNvPr id="73" name="Picture 72">
            <a:extLst>
              <a:ext uri="{FF2B5EF4-FFF2-40B4-BE49-F238E27FC236}">
                <a16:creationId xmlns:a16="http://schemas.microsoft.com/office/drawing/2014/main" id="{8C27B69C-916C-408F-A2D1-E585DEC69080}"/>
              </a:ext>
            </a:extLst>
          </p:cNvPr>
          <p:cNvPicPr>
            <a:picLocks noChangeAspect="1"/>
          </p:cNvPicPr>
          <p:nvPr/>
        </p:nvPicPr>
        <p:blipFill rotWithShape="1">
          <a:blip r:embed="rId9"/>
          <a:srcRect r="48405"/>
          <a:stretch/>
        </p:blipFill>
        <p:spPr>
          <a:xfrm>
            <a:off x="38424438" y="27855765"/>
            <a:ext cx="2813727" cy="2201529"/>
          </a:xfrm>
          <a:prstGeom prst="rect">
            <a:avLst/>
          </a:prstGeom>
        </p:spPr>
      </p:pic>
      <p:sp>
        <p:nvSpPr>
          <p:cNvPr id="75" name="TextBox 74">
            <a:extLst>
              <a:ext uri="{FF2B5EF4-FFF2-40B4-BE49-F238E27FC236}">
                <a16:creationId xmlns:a16="http://schemas.microsoft.com/office/drawing/2014/main" id="{B697F112-2242-49A6-BBD6-E987536ED868}"/>
              </a:ext>
            </a:extLst>
          </p:cNvPr>
          <p:cNvSpPr txBox="1"/>
          <p:nvPr/>
        </p:nvSpPr>
        <p:spPr>
          <a:xfrm>
            <a:off x="36106110" y="25891797"/>
            <a:ext cx="7320099" cy="1601722"/>
          </a:xfrm>
          <a:prstGeom prst="rect">
            <a:avLst/>
          </a:prstGeom>
          <a:noFill/>
        </p:spPr>
        <p:txBody>
          <a:bodyPr wrap="square" rtlCol="0">
            <a:spAutoFit/>
          </a:bodyPr>
          <a:lstStyle/>
          <a:p>
            <a:pPr algn="ctr" defTabSz="869692">
              <a:spcAft>
                <a:spcPts val="1000"/>
              </a:spcAft>
            </a:pPr>
            <a:r>
              <a:rPr lang="en-ZA" sz="3200" dirty="0">
                <a:solidFill>
                  <a:prstClr val="black"/>
                </a:solidFill>
                <a:latin typeface="Arial" panose="020B0604020202020204" pitchFamily="34" charset="0"/>
                <a:ea typeface="Calibri" panose="020F0502020204030204" pitchFamily="34" charset="0"/>
                <a:cs typeface="Arial" panose="020B0604020202020204" pitchFamily="34" charset="0"/>
              </a:rPr>
              <a:t>Department of Geosciences, Soil Science and Geomorphology, University of Tübingen, Germany</a:t>
            </a:r>
          </a:p>
        </p:txBody>
      </p:sp>
      <p:sp>
        <p:nvSpPr>
          <p:cNvPr id="86" name="Rectangle 85">
            <a:extLst>
              <a:ext uri="{FF2B5EF4-FFF2-40B4-BE49-F238E27FC236}">
                <a16:creationId xmlns:a16="http://schemas.microsoft.com/office/drawing/2014/main" id="{A29B272D-1223-42BD-A394-3803B58BB65B}"/>
              </a:ext>
            </a:extLst>
          </p:cNvPr>
          <p:cNvSpPr/>
          <p:nvPr/>
        </p:nvSpPr>
        <p:spPr>
          <a:xfrm>
            <a:off x="41517844" y="8392362"/>
            <a:ext cx="307971" cy="299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1287A4-B0E3-445F-984F-935EFCC652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05601" y="29860083"/>
            <a:ext cx="1626770" cy="1626770"/>
          </a:xfrm>
          <a:prstGeom prst="rect">
            <a:avLst/>
          </a:prstGeom>
        </p:spPr>
      </p:pic>
      <p:sp>
        <p:nvSpPr>
          <p:cNvPr id="10" name="Rectangle 98">
            <a:extLst>
              <a:ext uri="{FF2B5EF4-FFF2-40B4-BE49-F238E27FC236}">
                <a16:creationId xmlns:a16="http://schemas.microsoft.com/office/drawing/2014/main" id="{FBBC927B-7BF6-BEF5-9839-5B65AC4BD42C}"/>
              </a:ext>
            </a:extLst>
          </p:cNvPr>
          <p:cNvSpPr/>
          <p:nvPr/>
        </p:nvSpPr>
        <p:spPr>
          <a:xfrm>
            <a:off x="742955" y="24709760"/>
            <a:ext cx="10771677" cy="8309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Figure 1: Frequency distribution and descriptive parameters of C:N stoichiometry for Germany</a:t>
            </a:r>
          </a:p>
        </p:txBody>
      </p:sp>
      <p:sp>
        <p:nvSpPr>
          <p:cNvPr id="19" name="Rectangle 52">
            <a:extLst>
              <a:ext uri="{FF2B5EF4-FFF2-40B4-BE49-F238E27FC236}">
                <a16:creationId xmlns:a16="http://schemas.microsoft.com/office/drawing/2014/main" id="{C4A5B02A-7B71-258E-9125-8EC8045DA2BD}"/>
              </a:ext>
            </a:extLst>
          </p:cNvPr>
          <p:cNvSpPr/>
          <p:nvPr/>
        </p:nvSpPr>
        <p:spPr>
          <a:xfrm>
            <a:off x="15025901" y="4347833"/>
            <a:ext cx="5748532" cy="107721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rgbClr val="A0153A"/>
                </a:solidFill>
                <a:latin typeface="Arial" panose="020B0604020202020204" pitchFamily="34" charset="0"/>
                <a:ea typeface="ＭＳ Ｐゴシック" panose="020B0600070205080204" pitchFamily="34" charset="-128"/>
              </a:rPr>
              <a:t>Environmental predictors for spatial analyses</a:t>
            </a:r>
          </a:p>
        </p:txBody>
      </p:sp>
      <p:sp>
        <p:nvSpPr>
          <p:cNvPr id="57" name="Rectangle 56">
            <a:extLst>
              <a:ext uri="{FF2B5EF4-FFF2-40B4-BE49-F238E27FC236}">
                <a16:creationId xmlns:a16="http://schemas.microsoft.com/office/drawing/2014/main" id="{33081EBF-FE86-4670-862F-F6E1CC047AF7}"/>
              </a:ext>
            </a:extLst>
          </p:cNvPr>
          <p:cNvSpPr/>
          <p:nvPr/>
        </p:nvSpPr>
        <p:spPr>
          <a:xfrm>
            <a:off x="19196510" y="22694701"/>
            <a:ext cx="6495974" cy="8309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Figure 5: Cubist model validation and environmental predictors importance</a:t>
            </a:r>
          </a:p>
        </p:txBody>
      </p:sp>
      <p:sp>
        <p:nvSpPr>
          <p:cNvPr id="58" name="Rectangle 57">
            <a:extLst>
              <a:ext uri="{FF2B5EF4-FFF2-40B4-BE49-F238E27FC236}">
                <a16:creationId xmlns:a16="http://schemas.microsoft.com/office/drawing/2014/main" id="{FE4B4A1D-1B21-4CFA-8670-5B32038E166A}"/>
              </a:ext>
            </a:extLst>
          </p:cNvPr>
          <p:cNvSpPr/>
          <p:nvPr/>
        </p:nvSpPr>
        <p:spPr>
          <a:xfrm>
            <a:off x="2260622" y="4585494"/>
            <a:ext cx="6691777" cy="842627"/>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a:r>
              <a:rPr lang="en-US" sz="4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Introduction</a:t>
            </a:r>
          </a:p>
          <a:p>
            <a:pPr algn="ctr"/>
            <a:endParaRPr lang="en-GB" altLang="de-DE" sz="4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0" name="Rectangle 59">
            <a:extLst>
              <a:ext uri="{FF2B5EF4-FFF2-40B4-BE49-F238E27FC236}">
                <a16:creationId xmlns:a16="http://schemas.microsoft.com/office/drawing/2014/main" id="{4FBE7DA6-C77F-4E60-8AD8-0BDD65A07284}"/>
              </a:ext>
            </a:extLst>
          </p:cNvPr>
          <p:cNvSpPr/>
          <p:nvPr/>
        </p:nvSpPr>
        <p:spPr>
          <a:xfrm>
            <a:off x="24259018" y="4558251"/>
            <a:ext cx="6691777" cy="842627"/>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a:r>
              <a:rPr lang="en-US" sz="4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Materials and methods</a:t>
            </a:r>
          </a:p>
          <a:p>
            <a:pPr algn="ctr"/>
            <a:endParaRPr lang="en-GB" altLang="de-DE" sz="4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3" name="Rectangle 62">
            <a:extLst>
              <a:ext uri="{FF2B5EF4-FFF2-40B4-BE49-F238E27FC236}">
                <a16:creationId xmlns:a16="http://schemas.microsoft.com/office/drawing/2014/main" id="{9BE0C9A4-5BD8-47B2-A6C3-2D0C26CD2027}"/>
              </a:ext>
            </a:extLst>
          </p:cNvPr>
          <p:cNvSpPr/>
          <p:nvPr/>
        </p:nvSpPr>
        <p:spPr>
          <a:xfrm>
            <a:off x="36357616" y="24326006"/>
            <a:ext cx="6691777" cy="842627"/>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de-DE" sz="4400" b="1" kern="0" dirty="0">
              <a:solidFill>
                <a:srgbClr val="FFFFFF"/>
              </a:solidFill>
              <a:latin typeface="Arial"/>
            </a:endParaRPr>
          </a:p>
          <a:p>
            <a:pPr algn="ctr" defTabSz="914400">
              <a:defRPr/>
            </a:pPr>
            <a:r>
              <a:rPr lang="de-DE" sz="4400" b="1" kern="0" dirty="0">
                <a:solidFill>
                  <a:srgbClr val="FFFFFF"/>
                </a:solidFill>
                <a:latin typeface="Arial"/>
              </a:rPr>
              <a:t>Contact information</a:t>
            </a:r>
          </a:p>
          <a:p>
            <a:pPr algn="ctr" defTabSz="914400">
              <a:defRPr/>
            </a:pPr>
            <a:endParaRPr lang="de-DE"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ACAA459-48E8-4029-B582-A718A2C1B1AB}"/>
              </a:ext>
            </a:extLst>
          </p:cNvPr>
          <p:cNvSpPr txBox="1"/>
          <p:nvPr/>
        </p:nvSpPr>
        <p:spPr>
          <a:xfrm>
            <a:off x="36306759" y="25229356"/>
            <a:ext cx="6691777" cy="584775"/>
          </a:xfrm>
          <a:prstGeom prst="rect">
            <a:avLst/>
          </a:prstGeom>
          <a:noFill/>
        </p:spPr>
        <p:txBody>
          <a:bodyPr wrap="square" rtlCol="0">
            <a:spAutoFit/>
          </a:bodyPr>
          <a:lstStyle/>
          <a:p>
            <a:pPr algn="ctr" defTabSz="869692">
              <a:spcAft>
                <a:spcPts val="1000"/>
              </a:spcAft>
            </a:pPr>
            <a:r>
              <a:rPr lang="en-ZA" sz="3200" u="sng"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Pegah Khosravani</a:t>
            </a:r>
          </a:p>
        </p:txBody>
      </p:sp>
      <p:sp>
        <p:nvSpPr>
          <p:cNvPr id="5" name="Rectangle 4">
            <a:extLst>
              <a:ext uri="{FF2B5EF4-FFF2-40B4-BE49-F238E27FC236}">
                <a16:creationId xmlns:a16="http://schemas.microsoft.com/office/drawing/2014/main" id="{B67574BE-49FF-40BD-8866-71EDCE6AF2F1}"/>
              </a:ext>
            </a:extLst>
          </p:cNvPr>
          <p:cNvSpPr/>
          <p:nvPr/>
        </p:nvSpPr>
        <p:spPr>
          <a:xfrm>
            <a:off x="12226964" y="25665087"/>
            <a:ext cx="23419896" cy="5509200"/>
          </a:xfrm>
          <a:prstGeom prst="rect">
            <a:avLst/>
          </a:prstGeom>
        </p:spPr>
        <p:txBody>
          <a:bodyPr wrap="square">
            <a:spAutoFit/>
          </a:bodyPr>
          <a:lstStyle/>
          <a:p>
            <a:pPr algn="just"/>
            <a:r>
              <a:rPr lang="en-US" sz="3200" dirty="0">
                <a:latin typeface="Arial" panose="020B0604020202020204" pitchFamily="34" charset="0"/>
                <a:ea typeface="ＭＳ Ｐゴシック" panose="020B0600070205080204" pitchFamily="34" charset="-128"/>
              </a:rPr>
              <a:t>The Cubist model reduces the range of the C:N stoichiometry by around 50 % from 33.28 to 15.89, with the high values being significantly more attenuated than low values (Figures 4 and 5). High values occur in areas with low pH such as the lowlands of northern Germany where acidic soils restrict microbial decomposition and nitrogen mineralization, leading to carbon accumulation. Conversely, lower C:N stoichiometry </a:t>
            </a:r>
            <a:r>
              <a:rPr lang="fa-IR" sz="3200" dirty="0">
                <a:latin typeface="Arial" panose="020B0604020202020204" pitchFamily="34" charset="0"/>
                <a:ea typeface="ＭＳ Ｐゴシック" panose="020B0600070205080204" pitchFamily="34" charset="-128"/>
              </a:rPr>
              <a:t>characterizes</a:t>
            </a:r>
            <a:r>
              <a:rPr lang="en-US" sz="3200" dirty="0">
                <a:latin typeface="Arial" panose="020B0604020202020204" pitchFamily="34" charset="0"/>
                <a:ea typeface="ＭＳ Ｐゴシック" panose="020B0600070205080204" pitchFamily="34" charset="-128"/>
              </a:rPr>
              <a:t> southern and central Germany including mid-latitude mountains and part of the Alps with calcareous soils from marl- and limestone, overcoming cooler temperatures at higher elevations. However, elevation plays a pivotal role for C:N stoichiometry in high mountain areas with soils from granitic rocks.</a:t>
            </a:r>
          </a:p>
          <a:p>
            <a:pPr algn="just"/>
            <a:endParaRPr lang="en-US" sz="3200" dirty="0">
              <a:latin typeface="Arial" panose="020B0604020202020204" pitchFamily="34" charset="0"/>
              <a:ea typeface="ＭＳ Ｐゴシック" panose="020B0600070205080204" pitchFamily="34" charset="-128"/>
            </a:endParaRPr>
          </a:p>
          <a:p>
            <a:pPr algn="just"/>
            <a:r>
              <a:rPr lang="en-US" sz="3200" dirty="0">
                <a:latin typeface="Arial" panose="020B0604020202020204" pitchFamily="34" charset="0"/>
                <a:ea typeface="ＭＳ Ｐゴシック" panose="020B0600070205080204" pitchFamily="34" charset="-128"/>
              </a:rPr>
              <a:t>Both SEM</a:t>
            </a:r>
            <a:r>
              <a:rPr lang="fa-IR" sz="3200" dirty="0">
                <a:latin typeface="Arial" panose="020B0604020202020204" pitchFamily="34" charset="0"/>
                <a:ea typeface="ＭＳ Ｐゴシック" panose="020B0600070205080204" pitchFamily="34" charset="-128"/>
              </a:rPr>
              <a:t> </a:t>
            </a:r>
            <a:r>
              <a:rPr lang="en-US" sz="3200" dirty="0">
                <a:latin typeface="Arial" panose="020B0604020202020204" pitchFamily="34" charset="0"/>
                <a:ea typeface="ＭＳ Ｐゴシック" panose="020B0600070205080204" pitchFamily="34" charset="-128"/>
              </a:rPr>
              <a:t>and GAM</a:t>
            </a:r>
            <a:r>
              <a:rPr lang="fa-IR" sz="3200" dirty="0">
                <a:latin typeface="Arial" panose="020B0604020202020204" pitchFamily="34" charset="0"/>
                <a:ea typeface="ＭＳ Ｐゴシック" panose="020B0600070205080204" pitchFamily="34" charset="-128"/>
              </a:rPr>
              <a:t> </a:t>
            </a:r>
            <a:r>
              <a:rPr lang="en-US" sz="3200" dirty="0">
                <a:latin typeface="Arial" panose="020B0604020202020204" pitchFamily="34" charset="0"/>
                <a:ea typeface="ＭＳ Ｐゴシック" panose="020B0600070205080204" pitchFamily="34" charset="-128"/>
              </a:rPr>
              <a:t>analyses confirm these trends, with SEM revealing a negative relationship between C:N stoichiometry and pH, elevation, and vegetation cover (Figures 6, 7). The Cubist model validates these findings (R² = 0.63, CCC = 0.76), highlighting pH, elevation, and latitude as essential predictors for C:N stoichiometry in Germany.</a:t>
            </a:r>
          </a:p>
          <a:p>
            <a:pPr algn="just"/>
            <a:endParaRPr lang="en-US" sz="3200" dirty="0">
              <a:latin typeface="Arial" panose="020B0604020202020204" pitchFamily="34" charset="0"/>
              <a:ea typeface="ＭＳ Ｐゴシック" panose="020B0600070205080204" pitchFamily="34" charset="-128"/>
            </a:endParaRPr>
          </a:p>
        </p:txBody>
      </p:sp>
      <p:sp>
        <p:nvSpPr>
          <p:cNvPr id="82" name="Rectangle 81">
            <a:extLst>
              <a:ext uri="{FF2B5EF4-FFF2-40B4-BE49-F238E27FC236}">
                <a16:creationId xmlns:a16="http://schemas.microsoft.com/office/drawing/2014/main" id="{0435E959-6260-422D-9251-57794A94C6A6}"/>
              </a:ext>
            </a:extLst>
          </p:cNvPr>
          <p:cNvSpPr/>
          <p:nvPr/>
        </p:nvSpPr>
        <p:spPr>
          <a:xfrm>
            <a:off x="35968397" y="22745998"/>
            <a:ext cx="6256581" cy="12003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Figure 7 :</a:t>
            </a:r>
            <a:r>
              <a:rPr lang="fa-IR"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 </a:t>
            </a:r>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Multivariate analysis of environmental predictors influencing C:N </a:t>
            </a:r>
            <a:r>
              <a:rPr lang="en-US" altLang="de-DE"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stoichiometry u</a:t>
            </a:r>
            <a:r>
              <a:rPr lang="en-US" sz="2400" b="1" dirty="0">
                <a:solidFill>
                  <a:sysClr val="windowText" lastClr="000000"/>
                </a:solidFill>
                <a:latin typeface="Arial" panose="020B0604020202020204" pitchFamily="34" charset="0"/>
                <a:ea typeface="ＭＳ Ｐゴシック" panose="020B0600070205080204" pitchFamily="34" charset="-128"/>
                <a:cs typeface="Arial" panose="020B0604020202020204" pitchFamily="34" charset="0"/>
              </a:rPr>
              <a:t>sing GAM model.</a:t>
            </a:r>
          </a:p>
        </p:txBody>
      </p:sp>
      <p:sp>
        <p:nvSpPr>
          <p:cNvPr id="76" name="Rectangle 75">
            <a:extLst>
              <a:ext uri="{FF2B5EF4-FFF2-40B4-BE49-F238E27FC236}">
                <a16:creationId xmlns:a16="http://schemas.microsoft.com/office/drawing/2014/main" id="{139091AC-1BFC-4580-995A-5ECF0BECCA59}"/>
              </a:ext>
            </a:extLst>
          </p:cNvPr>
          <p:cNvSpPr/>
          <p:nvPr/>
        </p:nvSpPr>
        <p:spPr>
          <a:xfrm>
            <a:off x="35779938" y="23977639"/>
            <a:ext cx="188459" cy="7281224"/>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95"/>
              </a:solidFill>
            </a:endParaRPr>
          </a:p>
        </p:txBody>
      </p:sp>
      <p:sp>
        <p:nvSpPr>
          <p:cNvPr id="80" name="Textfeld 7">
            <a:extLst>
              <a:ext uri="{FF2B5EF4-FFF2-40B4-BE49-F238E27FC236}">
                <a16:creationId xmlns:a16="http://schemas.microsoft.com/office/drawing/2014/main" id="{78C565D8-1885-49FD-8A66-8119DC00D7B5}"/>
              </a:ext>
            </a:extLst>
          </p:cNvPr>
          <p:cNvSpPr txBox="1">
            <a:spLocks noChangeArrowheads="1"/>
          </p:cNvSpPr>
          <p:nvPr/>
        </p:nvSpPr>
        <p:spPr bwMode="auto">
          <a:xfrm>
            <a:off x="23777628" y="6810742"/>
            <a:ext cx="8362924" cy="53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8682" tIns="51472" rIns="128682" bIns="51472"/>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algn="just"/>
            <a:r>
              <a:rPr lang="en-US" altLang="de-DE" sz="3200" dirty="0"/>
              <a:t>The Cubist machine learning model was chosen for predicting soil C:N stoichiometry due to its critical ability to process large, multifaceted datasets and model complex, non-linear interactions among environmental predictors like pH, elevation, and vegetation, ensuring robust and accurate predictions essential for understanding spatial </a:t>
            </a:r>
            <a:r>
              <a:rPr lang="en-US" altLang="de-DE" sz="3200" dirty="0" err="1"/>
              <a:t>biogeo</a:t>
            </a:r>
            <a:r>
              <a:rPr lang="en-US" altLang="de-DE" sz="3200" dirty="0"/>
              <a:t>-chemical dynamics.</a:t>
            </a:r>
            <a:endParaRPr lang="fa-IR" altLang="de-DE" sz="3200" dirty="0"/>
          </a:p>
        </p:txBody>
      </p:sp>
      <p:sp>
        <p:nvSpPr>
          <p:cNvPr id="84" name="Rectangle 83">
            <a:extLst>
              <a:ext uri="{FF2B5EF4-FFF2-40B4-BE49-F238E27FC236}">
                <a16:creationId xmlns:a16="http://schemas.microsoft.com/office/drawing/2014/main" id="{BB5104DB-8D1E-4827-ACB2-1EB23925DA76}"/>
              </a:ext>
            </a:extLst>
          </p:cNvPr>
          <p:cNvSpPr/>
          <p:nvPr/>
        </p:nvSpPr>
        <p:spPr>
          <a:xfrm rot="5400000">
            <a:off x="27543487" y="8621370"/>
            <a:ext cx="122841" cy="30712475"/>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95"/>
              </a:solidFill>
            </a:endParaRPr>
          </a:p>
        </p:txBody>
      </p:sp>
      <p:sp>
        <p:nvSpPr>
          <p:cNvPr id="85" name="Rechteck 87">
            <a:extLst>
              <a:ext uri="{FF2B5EF4-FFF2-40B4-BE49-F238E27FC236}">
                <a16:creationId xmlns:a16="http://schemas.microsoft.com/office/drawing/2014/main" id="{D44F0B5F-30FA-46FC-857D-6FC6852AE491}"/>
              </a:ext>
            </a:extLst>
          </p:cNvPr>
          <p:cNvSpPr/>
          <p:nvPr/>
        </p:nvSpPr>
        <p:spPr>
          <a:xfrm>
            <a:off x="20529004" y="24342128"/>
            <a:ext cx="6691777" cy="810385"/>
          </a:xfrm>
          <a:prstGeom prst="rect">
            <a:avLst/>
          </a:prstGeom>
          <a:solidFill>
            <a:srgbClr val="A0153A"/>
          </a:solidFill>
          <a:ln w="25400" cap="flat" cmpd="sng" algn="ctr">
            <a:solidFill>
              <a:srgbClr val="19199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4400" b="1" kern="0" dirty="0">
                <a:solidFill>
                  <a:srgbClr val="FFFFFF"/>
                </a:solidFill>
                <a:latin typeface="Arial"/>
                <a:ea typeface="+mn-ea"/>
              </a:rPr>
              <a:t>Main </a:t>
            </a:r>
            <a:r>
              <a:rPr lang="de-DE" sz="4400" b="1" kern="0" dirty="0" err="1">
                <a:solidFill>
                  <a:srgbClr val="FFFFFF"/>
                </a:solidFill>
                <a:latin typeface="Arial"/>
                <a:ea typeface="+mn-ea"/>
              </a:rPr>
              <a:t>findings</a:t>
            </a:r>
            <a:r>
              <a:rPr lang="de-DE" sz="4400" b="1" kern="0" dirty="0">
                <a:solidFill>
                  <a:srgbClr val="FFFFFF"/>
                </a:solidFill>
                <a:latin typeface="Arial"/>
                <a:ea typeface="+mn-ea"/>
              </a:rPr>
              <a:t>             </a:t>
            </a:r>
            <a:endParaRPr kumimoji="0" lang="de-DE" sz="4400" b="1" i="0" u="none" strike="noStrike" kern="0" cap="none" spc="0" normalizeH="0" baseline="0" noProof="0" dirty="0">
              <a:ln>
                <a:noFill/>
              </a:ln>
              <a:solidFill>
                <a:srgbClr val="FFFFFF"/>
              </a:solidFill>
              <a:effectLst/>
              <a:uLnTx/>
              <a:uFillTx/>
              <a:latin typeface="Arial"/>
              <a:ea typeface="+mn-ea"/>
              <a:cs typeface="+mn-cs"/>
            </a:endParaRPr>
          </a:p>
        </p:txBody>
      </p:sp>
      <p:sp>
        <p:nvSpPr>
          <p:cNvPr id="87" name="Rectangle 52">
            <a:extLst>
              <a:ext uri="{FF2B5EF4-FFF2-40B4-BE49-F238E27FC236}">
                <a16:creationId xmlns:a16="http://schemas.microsoft.com/office/drawing/2014/main" id="{02038E30-0F0B-4952-BEDC-9729BAB18666}"/>
              </a:ext>
            </a:extLst>
          </p:cNvPr>
          <p:cNvSpPr/>
          <p:nvPr/>
        </p:nvSpPr>
        <p:spPr>
          <a:xfrm>
            <a:off x="12318191" y="13424929"/>
            <a:ext cx="5748532"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rgbClr val="A0153A"/>
                </a:solidFill>
                <a:latin typeface="Arial" panose="020B0604020202020204" pitchFamily="34" charset="0"/>
                <a:ea typeface="ＭＳ Ｐゴシック" panose="020B0600070205080204" pitchFamily="34" charset="-128"/>
              </a:rPr>
              <a:t>Spatial prediction map</a:t>
            </a:r>
          </a:p>
        </p:txBody>
      </p:sp>
      <p:sp>
        <p:nvSpPr>
          <p:cNvPr id="88" name="Rectangle 52">
            <a:extLst>
              <a:ext uri="{FF2B5EF4-FFF2-40B4-BE49-F238E27FC236}">
                <a16:creationId xmlns:a16="http://schemas.microsoft.com/office/drawing/2014/main" id="{900CA850-E5DB-40EC-B59D-C21FE7F266F7}"/>
              </a:ext>
            </a:extLst>
          </p:cNvPr>
          <p:cNvSpPr/>
          <p:nvPr/>
        </p:nvSpPr>
        <p:spPr>
          <a:xfrm>
            <a:off x="20937955" y="13445606"/>
            <a:ext cx="2874266"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rgbClr val="A0153A"/>
                </a:solidFill>
                <a:latin typeface="Arial" panose="020B0604020202020204" pitchFamily="34" charset="0"/>
                <a:ea typeface="ＭＳ Ｐゴシック" panose="020B0600070205080204" pitchFamily="34" charset="-128"/>
              </a:rPr>
              <a:t>Cubist result</a:t>
            </a:r>
          </a:p>
        </p:txBody>
      </p:sp>
      <p:sp>
        <p:nvSpPr>
          <p:cNvPr id="89" name="Rectangle 52">
            <a:extLst>
              <a:ext uri="{FF2B5EF4-FFF2-40B4-BE49-F238E27FC236}">
                <a16:creationId xmlns:a16="http://schemas.microsoft.com/office/drawing/2014/main" id="{7D355E20-3845-4AAE-BFA4-7AF10DFE7045}"/>
              </a:ext>
            </a:extLst>
          </p:cNvPr>
          <p:cNvSpPr/>
          <p:nvPr/>
        </p:nvSpPr>
        <p:spPr>
          <a:xfrm>
            <a:off x="29845626" y="13424929"/>
            <a:ext cx="2874266"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rgbClr val="A0153A"/>
                </a:solidFill>
                <a:latin typeface="Arial" panose="020B0604020202020204" pitchFamily="34" charset="0"/>
                <a:ea typeface="ＭＳ Ｐゴシック" panose="020B0600070205080204" pitchFamily="34" charset="-128"/>
              </a:rPr>
              <a:t>SEM result</a:t>
            </a:r>
          </a:p>
        </p:txBody>
      </p:sp>
      <p:sp>
        <p:nvSpPr>
          <p:cNvPr id="90" name="Rectangle 52">
            <a:extLst>
              <a:ext uri="{FF2B5EF4-FFF2-40B4-BE49-F238E27FC236}">
                <a16:creationId xmlns:a16="http://schemas.microsoft.com/office/drawing/2014/main" id="{C621D861-9D3D-429A-99CA-9CDE59895839}"/>
              </a:ext>
            </a:extLst>
          </p:cNvPr>
          <p:cNvSpPr/>
          <p:nvPr/>
        </p:nvSpPr>
        <p:spPr>
          <a:xfrm>
            <a:off x="37864559" y="13421274"/>
            <a:ext cx="2874266"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a:solidFill>
                  <a:srgbClr val="A0153A"/>
                </a:solidFill>
                <a:latin typeface="Arial" panose="020B0604020202020204" pitchFamily="34" charset="0"/>
                <a:ea typeface="ＭＳ Ｐゴシック" panose="020B0600070205080204" pitchFamily="34" charset="-128"/>
              </a:rPr>
              <a:t>GAM result</a:t>
            </a:r>
          </a:p>
        </p:txBody>
      </p:sp>
      <p:sp>
        <p:nvSpPr>
          <p:cNvPr id="14" name="Rectangle 13">
            <a:extLst>
              <a:ext uri="{FF2B5EF4-FFF2-40B4-BE49-F238E27FC236}">
                <a16:creationId xmlns:a16="http://schemas.microsoft.com/office/drawing/2014/main" id="{6EE7A4DF-B423-45B5-B1CF-6300FEB2A0CF}"/>
              </a:ext>
            </a:extLst>
          </p:cNvPr>
          <p:cNvSpPr/>
          <p:nvPr/>
        </p:nvSpPr>
        <p:spPr>
          <a:xfrm>
            <a:off x="0" y="3808129"/>
            <a:ext cx="43205400" cy="460633"/>
          </a:xfrm>
          <a:prstGeom prst="rect">
            <a:avLst/>
          </a:prstGeom>
          <a:solidFill>
            <a:srgbClr val="A0153A"/>
          </a:solidFill>
          <a:ln>
            <a:solidFill>
              <a:srgbClr val="19199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237">
              <a:solidFill>
                <a:srgbClr val="191995"/>
              </a:solidFill>
            </a:endParaRPr>
          </a:p>
        </p:txBody>
      </p:sp>
      <p:sp>
        <p:nvSpPr>
          <p:cNvPr id="83" name="Rectangle 82">
            <a:extLst>
              <a:ext uri="{FF2B5EF4-FFF2-40B4-BE49-F238E27FC236}">
                <a16:creationId xmlns:a16="http://schemas.microsoft.com/office/drawing/2014/main" id="{FD2973E6-E71D-42F1-8A43-A6CB445B2836}"/>
              </a:ext>
            </a:extLst>
          </p:cNvPr>
          <p:cNvSpPr/>
          <p:nvPr/>
        </p:nvSpPr>
        <p:spPr>
          <a:xfrm rot="5400000">
            <a:off x="27543487" y="-3217870"/>
            <a:ext cx="122841" cy="30712475"/>
          </a:xfrm>
          <a:prstGeom prst="rect">
            <a:avLst/>
          </a:prstGeom>
          <a:solidFill>
            <a:srgbClr val="A0153A"/>
          </a:solidFill>
          <a:ln>
            <a:solidFill>
              <a:srgbClr val="191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95"/>
              </a:solidFill>
            </a:endParaRPr>
          </a:p>
        </p:txBody>
      </p:sp>
      <p:pic>
        <p:nvPicPr>
          <p:cNvPr id="51" name="Picture 50">
            <a:extLst>
              <a:ext uri="{FF2B5EF4-FFF2-40B4-BE49-F238E27FC236}">
                <a16:creationId xmlns:a16="http://schemas.microsoft.com/office/drawing/2014/main" id="{B7551504-5842-4DA2-947E-24590856C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32544" y="5183031"/>
            <a:ext cx="9876897" cy="6129101"/>
          </a:xfrm>
          <a:prstGeom prst="rect">
            <a:avLst/>
          </a:prstGeom>
        </p:spPr>
      </p:pic>
    </p:spTree>
    <p:extLst>
      <p:ext uri="{BB962C8B-B14F-4D97-AF65-F5344CB8AC3E}">
        <p14:creationId xmlns:p14="http://schemas.microsoft.com/office/powerpoint/2010/main" val="2988019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770</Words>
  <Application>Microsoft Office PowerPoint</Application>
  <PresentationFormat>Benutzerdefiniert</PresentationFormat>
  <Paragraphs>60</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League</vt:lpstr>
      <vt:lpstr>Times New Roman</vt:lpstr>
      <vt:lpstr>Office Theme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Pegah</dc:creator>
  <cp:lastModifiedBy>reviewer</cp:lastModifiedBy>
  <cp:revision>227</cp:revision>
  <dcterms:created xsi:type="dcterms:W3CDTF">2025-04-10T08:14:40Z</dcterms:created>
  <dcterms:modified xsi:type="dcterms:W3CDTF">2025-04-25T09:55:10Z</dcterms:modified>
</cp:coreProperties>
</file>