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7"/>
  </p:notesMasterIdLst>
  <p:sldIdLst>
    <p:sldId id="256" r:id="rId6"/>
  </p:sldIdLst>
  <p:sldSz cx="42803763" cy="3027521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0BE"/>
    <a:srgbClr val="86A33C"/>
    <a:srgbClr val="80A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4"/>
    <p:restoredTop sz="94715"/>
  </p:normalViewPr>
  <p:slideViewPr>
    <p:cSldViewPr snapToGrid="0">
      <p:cViewPr varScale="1">
        <p:scale>
          <a:sx n="22" d="100"/>
          <a:sy n="22" d="100"/>
        </p:scale>
        <p:origin x="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B806A71-C3BE-41B8-80E5-C39F63DF6A1F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3BBEE45-1030-4176-82E4-E71689B58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29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BEE45-1030-4176-82E4-E71689B582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2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706C-924E-6D42-AE81-E88C81078F4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2DAB-83D8-3B40-8D98-CB2ADCAA8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5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706C-924E-6D42-AE81-E88C81078F4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2DAB-83D8-3B40-8D98-CB2ADCAA8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706C-924E-6D42-AE81-E88C81078F4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2DAB-83D8-3B40-8D98-CB2ADCAA8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706C-924E-6D42-AE81-E88C81078F4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2DAB-83D8-3B40-8D98-CB2ADCAA8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706C-924E-6D42-AE81-E88C81078F4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2DAB-83D8-3B40-8D98-CB2ADCAA8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2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706C-924E-6D42-AE81-E88C81078F4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2DAB-83D8-3B40-8D98-CB2ADCAA8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3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706C-924E-6D42-AE81-E88C81078F4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2DAB-83D8-3B40-8D98-CB2ADCAA8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6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706C-924E-6D42-AE81-E88C81078F4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2DAB-83D8-3B40-8D98-CB2ADCAA8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9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706C-924E-6D42-AE81-E88C81078F4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2DAB-83D8-3B40-8D98-CB2ADCAA8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4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706C-924E-6D42-AE81-E88C81078F4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2DAB-83D8-3B40-8D98-CB2ADCAA8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706C-924E-6D42-AE81-E88C81078F4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2DAB-83D8-3B40-8D98-CB2ADCAA8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E9706C-924E-6D42-AE81-E88C81078F4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4C2DAB-83D8-3B40-8D98-CB2ADCAA8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0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w.ac.uk/publication/assessing-climate-change-impacts-water-quality-scottish-standing-waters" TargetMode="External"/><Relationship Id="rId13" Type="http://schemas.openxmlformats.org/officeDocument/2006/relationships/image" Target="../media/image9.jpg"/><Relationship Id="rId18" Type="http://schemas.openxmlformats.org/officeDocument/2006/relationships/image" Target="../media/image14.jpeg"/><Relationship Id="rId26" Type="http://schemas.openxmlformats.org/officeDocument/2006/relationships/image" Target="../media/image22.jpeg"/><Relationship Id="rId3" Type="http://schemas.openxmlformats.org/officeDocument/2006/relationships/image" Target="../media/image1.png"/><Relationship Id="rId21" Type="http://schemas.openxmlformats.org/officeDocument/2006/relationships/image" Target="../media/image17.jpeg"/><Relationship Id="rId7" Type="http://schemas.openxmlformats.org/officeDocument/2006/relationships/image" Target="../media/image5.png"/><Relationship Id="rId12" Type="http://schemas.openxmlformats.org/officeDocument/2006/relationships/image" Target="../media/image8.jpg"/><Relationship Id="rId17" Type="http://schemas.openxmlformats.org/officeDocument/2006/relationships/image" Target="../media/image13.jpeg"/><Relationship Id="rId25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jpeg"/><Relationship Id="rId29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20.jpeg"/><Relationship Id="rId5" Type="http://schemas.openxmlformats.org/officeDocument/2006/relationships/image" Target="../media/image3.jpg"/><Relationship Id="rId15" Type="http://schemas.openxmlformats.org/officeDocument/2006/relationships/image" Target="../media/image11.jpg"/><Relationship Id="rId23" Type="http://schemas.openxmlformats.org/officeDocument/2006/relationships/image" Target="../media/image19.jpeg"/><Relationship Id="rId28" Type="http://schemas.openxmlformats.org/officeDocument/2006/relationships/image" Target="../media/image24.jpeg"/><Relationship Id="rId10" Type="http://schemas.openxmlformats.org/officeDocument/2006/relationships/image" Target="../media/image6.png"/><Relationship Id="rId19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hyperlink" Target="https://www.crew.ac.uk/publication/mitigating-climate-change-phase-2" TargetMode="External"/><Relationship Id="rId14" Type="http://schemas.openxmlformats.org/officeDocument/2006/relationships/image" Target="../media/image10.jpg"/><Relationship Id="rId22" Type="http://schemas.openxmlformats.org/officeDocument/2006/relationships/image" Target="../media/image18.jpg"/><Relationship Id="rId27" Type="http://schemas.openxmlformats.org/officeDocument/2006/relationships/image" Target="../media/image23.jpe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CE01AA7-7687-C86A-C650-03FE4BC7EE35}"/>
              </a:ext>
            </a:extLst>
          </p:cNvPr>
          <p:cNvSpPr/>
          <p:nvPr/>
        </p:nvSpPr>
        <p:spPr>
          <a:xfrm>
            <a:off x="11241461" y="8568602"/>
            <a:ext cx="10536423" cy="4485257"/>
          </a:xfrm>
          <a:prstGeom prst="rect">
            <a:avLst/>
          </a:prstGeom>
          <a:solidFill>
            <a:srgbClr val="64A0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9963E0-65CC-81B3-A8E5-58925CA53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" y="-1105823"/>
            <a:ext cx="42818699" cy="3484641"/>
          </a:xfrm>
          <a:prstGeom prst="rect">
            <a:avLst/>
          </a:prstGeom>
        </p:spPr>
      </p:pic>
      <p:pic>
        <p:nvPicPr>
          <p:cNvPr id="24" name="Picture 23" descr="A blue rectangle with black lines&#10;&#10;Description automatically generated">
            <a:extLst>
              <a:ext uri="{FF2B5EF4-FFF2-40B4-BE49-F238E27FC236}">
                <a16:creationId xmlns:a16="http://schemas.microsoft.com/office/drawing/2014/main" id="{1BDF58CC-38B8-2325-354B-D4BCBF121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36" y="7740118"/>
            <a:ext cx="10602537" cy="20026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29A457-633C-12C0-061D-40F4196990B5}"/>
              </a:ext>
            </a:extLst>
          </p:cNvPr>
          <p:cNvSpPr txBox="1"/>
          <p:nvPr/>
        </p:nvSpPr>
        <p:spPr>
          <a:xfrm>
            <a:off x="614678" y="2623204"/>
            <a:ext cx="32781383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GB" sz="8400" dirty="0">
                <a:latin typeface="Calibri" panose="020F0502020204030204" pitchFamily="34" charset="0"/>
                <a:cs typeface="Calibri" panose="020F0502020204030204" pitchFamily="34" charset="0"/>
              </a:rPr>
              <a:t>Understanding the effects of future climate, land cover and land management change on total phosphorus losses to lakes in Scotland</a:t>
            </a:r>
            <a:endParaRPr lang="en-US" sz="8400" dirty="0">
              <a:solidFill>
                <a:srgbClr val="373A3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2612C-C9FE-1161-589D-E87175E231F9}"/>
              </a:ext>
            </a:extLst>
          </p:cNvPr>
          <p:cNvSpPr txBox="1"/>
          <p:nvPr/>
        </p:nvSpPr>
        <p:spPr>
          <a:xfrm>
            <a:off x="-42130" y="8747409"/>
            <a:ext cx="10113138" cy="10833735"/>
          </a:xfrm>
          <a:prstGeom prst="rect">
            <a:avLst/>
          </a:prstGeom>
          <a:noFill/>
        </p:spPr>
        <p:txBody>
          <a:bodyPr wrap="square" lIns="396000" rtlCol="0">
            <a:spAutoFit/>
          </a:bodyPr>
          <a:lstStyle/>
          <a:p>
            <a:pPr algn="just">
              <a:lnSpc>
                <a:spcPts val="4600"/>
              </a:lnSpc>
            </a:pPr>
            <a:br>
              <a:rPr lang="en-US" sz="3400" dirty="0">
                <a:solidFill>
                  <a:schemeClr val="bg1"/>
                </a:solidFill>
                <a:latin typeface="Calibri"/>
              </a:rPr>
            </a:b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Lakes are warming globally. </a:t>
            </a:r>
            <a:r>
              <a:rPr lang="en-GB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Scotland’s standing waters are already warming and this will continue into the future</a:t>
            </a:r>
            <a:r>
              <a:rPr lang="en-GB" sz="3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These changes are likely to cause more frequent and/or more intense algal blooms, increasing the risk of harmful algal blooms (cyanobacteria) releasing toxins into the water. These toxins can lead to detrimental environmental and health impacts.</a:t>
            </a:r>
          </a:p>
          <a:p>
            <a:pPr algn="just">
              <a:lnSpc>
                <a:spcPts val="4600"/>
              </a:lnSpc>
            </a:pPr>
            <a:r>
              <a:rPr lang="en-GB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ts val="4600"/>
              </a:lnSpc>
            </a:pPr>
            <a:r>
              <a:rPr lang="en-GB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project</a:t>
            </a:r>
            <a:r>
              <a:rPr lang="en-GB" sz="34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explored strategies to mitigate the effects of climate change on Scottish standing waters.</a:t>
            </a:r>
          </a:p>
          <a:p>
            <a:pPr algn="just">
              <a:lnSpc>
                <a:spcPts val="4600"/>
              </a:lnSpc>
            </a:pPr>
            <a:endParaRPr lang="en-GB" sz="3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simulated terrestrial losses of total phosphorus (TP) to Scotland’s standing waters via surface and sub-surface pathways to assess: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potential of land management measures to mitigate TP loss for a baseline period up to 2020.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combined effects of land use and climatic change scenarios on future TP losses until 2080.</a:t>
            </a:r>
            <a:endParaRPr lang="en-US" sz="3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DF8CBEA-C5FA-4FA3-7FC3-0A5BBAB28F83}"/>
              </a:ext>
            </a:extLst>
          </p:cNvPr>
          <p:cNvSpPr/>
          <p:nvPr/>
        </p:nvSpPr>
        <p:spPr>
          <a:xfrm>
            <a:off x="22391726" y="25560808"/>
            <a:ext cx="20412037" cy="4714405"/>
          </a:xfrm>
          <a:prstGeom prst="roundRect">
            <a:avLst>
              <a:gd name="adj" fmla="val 0"/>
            </a:avLst>
          </a:prstGeom>
          <a:solidFill>
            <a:srgbClr val="872175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55BE2D-9695-63B9-F84D-876D7F479132}"/>
              </a:ext>
            </a:extLst>
          </p:cNvPr>
          <p:cNvSpPr/>
          <p:nvPr/>
        </p:nvSpPr>
        <p:spPr>
          <a:xfrm>
            <a:off x="10926944" y="7512964"/>
            <a:ext cx="11148326" cy="20122237"/>
          </a:xfrm>
          <a:prstGeom prst="rect">
            <a:avLst/>
          </a:prstGeom>
          <a:noFill/>
          <a:ln w="127000" cap="sq">
            <a:solidFill>
              <a:srgbClr val="373A3A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BAAD90-D0B0-4463-2DF8-A1C8574BE6D0}"/>
              </a:ext>
            </a:extLst>
          </p:cNvPr>
          <p:cNvSpPr/>
          <p:nvPr/>
        </p:nvSpPr>
        <p:spPr>
          <a:xfrm>
            <a:off x="22391726" y="7512964"/>
            <a:ext cx="19780004" cy="17833685"/>
          </a:xfrm>
          <a:prstGeom prst="rect">
            <a:avLst/>
          </a:prstGeom>
          <a:noFill/>
          <a:ln w="127000" cap="sq">
            <a:solidFill>
              <a:srgbClr val="373A3A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4DC70D-7918-4E1A-F511-0A447D310409}"/>
              </a:ext>
            </a:extLst>
          </p:cNvPr>
          <p:cNvSpPr txBox="1"/>
          <p:nvPr/>
        </p:nvSpPr>
        <p:spPr>
          <a:xfrm>
            <a:off x="11083293" y="7983054"/>
            <a:ext cx="7442053" cy="61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5200" b="1" dirty="0">
                <a:solidFill>
                  <a:srgbClr val="80A23D"/>
                </a:solidFill>
                <a:latin typeface="Calibri"/>
              </a:rPr>
              <a:t>Methods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9C150-5DC0-CD37-0C31-7D4056D87A2B}"/>
              </a:ext>
            </a:extLst>
          </p:cNvPr>
          <p:cNvSpPr txBox="1"/>
          <p:nvPr/>
        </p:nvSpPr>
        <p:spPr>
          <a:xfrm>
            <a:off x="22545620" y="7839789"/>
            <a:ext cx="16966310" cy="61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5200" b="1" dirty="0">
                <a:solidFill>
                  <a:srgbClr val="86A33C"/>
                </a:solidFill>
                <a:latin typeface="Calibri"/>
              </a:rPr>
              <a:t>Results</a:t>
            </a:r>
            <a:endParaRPr lang="en-US" sz="2800" dirty="0">
              <a:solidFill>
                <a:srgbClr val="569BBE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1F36C5-9F21-B43C-63A1-FA00FC028979}"/>
              </a:ext>
            </a:extLst>
          </p:cNvPr>
          <p:cNvSpPr txBox="1"/>
          <p:nvPr/>
        </p:nvSpPr>
        <p:spPr>
          <a:xfrm>
            <a:off x="291583" y="27842423"/>
            <a:ext cx="5283682" cy="22639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373A3A"/>
                </a:solidFill>
              </a:rPr>
              <a:t>Acknowledgements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373A3A"/>
                </a:solidFill>
              </a:rPr>
              <a:t>This research was funded by Scotland’s Centre of Expertise for Waters (CREW), which is funded by the Scottish Government. CREW is a partnership between the James Hutton Institute, and Scottish higher education and research institutes.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F444F7-8935-A130-A3CF-8FBC76763C84}"/>
              </a:ext>
            </a:extLst>
          </p:cNvPr>
          <p:cNvSpPr txBox="1"/>
          <p:nvPr/>
        </p:nvSpPr>
        <p:spPr>
          <a:xfrm>
            <a:off x="22614763" y="26053862"/>
            <a:ext cx="19556967" cy="388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5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Targeted extensive land-based mitigation measures focused on the management of soil nutrient status at or below agronomic optimum can significantly reduce TP losses.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should include holistic management of soils to maximise soil organic matter content and nutrient use efficiency.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impacts can be reduced by following more sustainable land management scenarios.</a:t>
            </a:r>
          </a:p>
          <a:p>
            <a:pPr marL="457200" indent="-457200">
              <a:lnSpc>
                <a:spcPts val="4600"/>
              </a:lnSpc>
              <a:buFont typeface="Wingdings" charset="2"/>
              <a:buChar char="§"/>
            </a:pPr>
            <a:endParaRPr lang="en-US" sz="34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21" name="Picture 20" descr="A logo for a company&#10;&#10;Description automatically generated">
            <a:extLst>
              <a:ext uri="{FF2B5EF4-FFF2-40B4-BE49-F238E27FC236}">
                <a16:creationId xmlns:a16="http://schemas.microsoft.com/office/drawing/2014/main" id="{6A16C5D5-D218-B179-C3F4-8E5B57311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2926" y="2798526"/>
            <a:ext cx="5447364" cy="2450640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6CB42D20-052C-698E-2A7D-2DA17BF88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75" y="5362194"/>
            <a:ext cx="2837928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Miriam Glendell</a:t>
            </a:r>
            <a:r>
              <a:rPr kumimoji="0" lang="en-US" altLang="en-US" sz="2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Zisis Gagkas</a:t>
            </a:r>
            <a:r>
              <a:rPr kumimoji="0" lang="en-US" altLang="en-US" sz="2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Kerr Adams</a:t>
            </a:r>
            <a:r>
              <a:rPr kumimoji="0" lang="en-US" altLang="en-US" sz="2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Linda May</a:t>
            </a:r>
            <a:r>
              <a:rPr kumimoji="0" lang="en-US" altLang="en-US" sz="2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Phil Taylor</a:t>
            </a:r>
            <a:r>
              <a:rPr kumimoji="0" lang="en-US" altLang="en-US" sz="2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James Hutton Institute, Environmental and Biochemical Sciences Group, Aberdeen, United Kingdom</a:t>
            </a:r>
            <a:b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2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 Centre of Ecology &amp; Hydrology, Edinburgh, UK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Miriam.Glendell@hutton.ac.uk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1F2FB7-8AE4-86E1-9DEC-02A0D08E5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6061" y="5282133"/>
            <a:ext cx="6107029" cy="17606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3969E5-3DCE-66B9-73A8-F4F647FB5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88248" y="5817021"/>
            <a:ext cx="5447364" cy="9990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E468D1-2D50-4DC2-77D3-A12198A5946B}"/>
              </a:ext>
            </a:extLst>
          </p:cNvPr>
          <p:cNvSpPr txBox="1"/>
          <p:nvPr/>
        </p:nvSpPr>
        <p:spPr>
          <a:xfrm>
            <a:off x="5740282" y="27860821"/>
            <a:ext cx="16300482" cy="2575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solidFill>
                  <a:srgbClr val="373A3A"/>
                </a:solidFill>
              </a:rPr>
              <a:t>References</a:t>
            </a:r>
          </a:p>
          <a:p>
            <a:pPr>
              <a:lnSpc>
                <a:spcPts val="2400"/>
              </a:lnSpc>
            </a:pPr>
            <a:r>
              <a:rPr lang="en-US" dirty="0">
                <a:solidFill>
                  <a:srgbClr val="373A3A"/>
                </a:solidFill>
              </a:rPr>
              <a:t>1. May, L. et al. (2022) </a:t>
            </a:r>
            <a:r>
              <a:rPr lang="en-GB" i="1" dirty="0">
                <a:effectLst/>
              </a:rPr>
              <a:t>Assessing climate change impacts on the water quality of Scottish standing waters</a:t>
            </a:r>
            <a:r>
              <a:rPr lang="en-GB" dirty="0">
                <a:effectLst/>
              </a:rPr>
              <a:t>. </a:t>
            </a:r>
            <a:r>
              <a:rPr lang="en-GB" dirty="0">
                <a:effectLst/>
                <a:hlinkClick r:id="rId8"/>
              </a:rPr>
              <a:t>https://www.crew.ac.uk/publication/assessing-climate-change-impacts-water-quality-scottish-standing-waters</a:t>
            </a:r>
            <a:r>
              <a:rPr lang="en-GB" dirty="0">
                <a:effectLst/>
              </a:rPr>
              <a:t> </a:t>
            </a:r>
            <a:endParaRPr lang="en-US" dirty="0">
              <a:solidFill>
                <a:srgbClr val="373A3A"/>
              </a:solidFill>
            </a:endParaRPr>
          </a:p>
          <a:p>
            <a:r>
              <a:rPr lang="en-GB" dirty="0"/>
              <a:t>2. May, L., Glendell, M. et al. (2024) </a:t>
            </a:r>
            <a:r>
              <a:rPr lang="en-GB" i="1" dirty="0"/>
              <a:t>Mitigating Climate Change Impacts on the Water Quality of Scottish Standing Waters</a:t>
            </a:r>
            <a:r>
              <a:rPr lang="en-GB" dirty="0"/>
              <a:t>. Centre of Expertise for Waters </a:t>
            </a:r>
            <a:r>
              <a:rPr lang="en-GB" dirty="0">
                <a:hlinkClick r:id="rId9"/>
              </a:rPr>
              <a:t>https://www.crew.ac.uk/publication/mitigating-climate-change-phase-2</a:t>
            </a:r>
            <a:endParaRPr lang="en-GB" dirty="0"/>
          </a:p>
          <a:p>
            <a:r>
              <a:rPr lang="en-GB" dirty="0"/>
              <a:t>3. Glendell et al. (2022) </a:t>
            </a:r>
            <a:r>
              <a:rPr lang="en-GB" dirty="0">
                <a:effectLst/>
              </a:rPr>
              <a:t>A systems approach to modelling phosphorus pollution risk in Scottish rivers using a spatial Bayesian Belief Network helps targeting effective mitigation measures. Front. Env. Sci. 10.3389/fenvs.2022.976933 </a:t>
            </a:r>
          </a:p>
          <a:p>
            <a:r>
              <a:rPr lang="en-GB" dirty="0"/>
              <a:t>4. Brown, C. </a:t>
            </a:r>
            <a:r>
              <a:rPr lang="en-GB" i="1" dirty="0"/>
              <a:t>et al.</a:t>
            </a:r>
            <a:r>
              <a:rPr lang="en-GB" dirty="0"/>
              <a:t> (2022) Agent-Based </a:t>
            </a:r>
            <a:r>
              <a:rPr lang="en-GB" dirty="0" err="1"/>
              <a:t>Modeling</a:t>
            </a:r>
            <a:r>
              <a:rPr lang="en-GB" dirty="0"/>
              <a:t> of Alternative Futures in the British Land Use System. </a:t>
            </a:r>
            <a:r>
              <a:rPr lang="en-GB" i="1" dirty="0"/>
              <a:t>Earth’s Future</a:t>
            </a:r>
            <a:r>
              <a:rPr lang="en-GB" dirty="0"/>
              <a:t> </a:t>
            </a:r>
            <a:r>
              <a:rPr lang="en-GB" b="1" dirty="0"/>
              <a:t>10. </a:t>
            </a:r>
            <a:r>
              <a:rPr lang="en-GB" dirty="0"/>
              <a:t>10.1029/2022EF002905</a:t>
            </a:r>
          </a:p>
        </p:txBody>
      </p:sp>
      <p:pic>
        <p:nvPicPr>
          <p:cNvPr id="26" name="Picture 2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317C87B-72B8-0093-E3F1-CA45CA849E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45140" y="2786380"/>
            <a:ext cx="2575814" cy="2575814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0C4E38F-C4D6-7C91-250F-418D5752EF00}"/>
              </a:ext>
            </a:extLst>
          </p:cNvPr>
          <p:cNvSpPr txBox="1">
            <a:spLocks/>
          </p:cNvSpPr>
          <p:nvPr/>
        </p:nvSpPr>
        <p:spPr>
          <a:xfrm>
            <a:off x="177442" y="26139098"/>
            <a:ext cx="10217779" cy="1703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99934"/>
              </a:buClr>
              <a:buFont typeface="Wingdings" charset="2"/>
              <a:buChar char="§"/>
              <a:defRPr sz="32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9E15"/>
              </a:buClr>
              <a:buFont typeface="Wingdings" charset="2"/>
              <a:buChar char="§"/>
              <a:defRPr sz="28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48C"/>
              </a:buClr>
              <a:buFont typeface="Wingdings" charset="2"/>
              <a:buChar char="§"/>
              <a:defRPr sz="24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CF009E"/>
              </a:buClr>
              <a:buFont typeface="Wingdings" charset="2"/>
              <a:buChar char="§"/>
              <a:defRPr sz="20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3175"/>
              </a:buClr>
              <a:buFont typeface="Wingdings" charset="2"/>
              <a:buChar char="§"/>
              <a:defRPr sz="20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Figure 1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Agricultural diffuse pollution is the second most important cause of freshwaters failing to achieve Good Ecological Status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Europe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TP, temperature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flushing rate are three critical risk factors affecting the likelihood of algal blooms occurring in lakes.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EF6D822B-2BC9-B05E-0359-A11AF41FF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13622"/>
              </p:ext>
            </p:extLst>
          </p:nvPr>
        </p:nvGraphicFramePr>
        <p:xfrm>
          <a:off x="11243809" y="13429729"/>
          <a:ext cx="10505750" cy="4955415"/>
        </p:xfrm>
        <a:graphic>
          <a:graphicData uri="http://schemas.openxmlformats.org/drawingml/2006/table">
            <a:tbl>
              <a:tblPr firstRow="1" firstCol="1" bandRow="1"/>
              <a:tblGrid>
                <a:gridCol w="6403460">
                  <a:extLst>
                    <a:ext uri="{9D8B030D-6E8A-4147-A177-3AD203B41FA5}">
                      <a16:colId xmlns:a16="http://schemas.microsoft.com/office/drawing/2014/main" val="1721961119"/>
                    </a:ext>
                  </a:extLst>
                </a:gridCol>
                <a:gridCol w="2157464">
                  <a:extLst>
                    <a:ext uri="{9D8B030D-6E8A-4147-A177-3AD203B41FA5}">
                      <a16:colId xmlns:a16="http://schemas.microsoft.com/office/drawing/2014/main" val="1095193357"/>
                    </a:ext>
                  </a:extLst>
                </a:gridCol>
                <a:gridCol w="1944826">
                  <a:extLst>
                    <a:ext uri="{9D8B030D-6E8A-4147-A177-3AD203B41FA5}">
                      <a16:colId xmlns:a16="http://schemas.microsoft.com/office/drawing/2014/main" val="394961033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Shared Socio-economic Pathways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Climate change scenarios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7564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RCP2.6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Low emissions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RCP6.0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High emissions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13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SSP1 – Sustainability</a:t>
                      </a:r>
                      <a:r>
                        <a:rPr lang="en-GB" sz="28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: Sustainable and co-operative society, intensive agriculture decreasing over time. Sustainable land use.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2040, 2060, 2080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2040, 2060, 2080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03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SSP3 – Regional rivalry</a:t>
                      </a:r>
                      <a:r>
                        <a:rPr lang="en-GB" sz="28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: Food production dominates land uses, with other ecosystem services as by-products of enforced low-intensity management.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2040, 2060, 2080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2040, 2060, 2080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540007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82BB71E8-3EDC-B1E8-EA57-5753F950CADD}"/>
              </a:ext>
            </a:extLst>
          </p:cNvPr>
          <p:cNvSpPr txBox="1"/>
          <p:nvPr/>
        </p:nvSpPr>
        <p:spPr>
          <a:xfrm>
            <a:off x="11220815" y="19598871"/>
            <a:ext cx="10616246" cy="7867448"/>
          </a:xfrm>
          <a:prstGeom prst="rect">
            <a:avLst/>
          </a:prstGeom>
          <a:solidFill>
            <a:srgbClr val="64A0BE"/>
          </a:solidFill>
        </p:spPr>
        <p:txBody>
          <a:bodyPr wrap="square" lIns="360000" tIns="360000" rIns="360000" bIns="36000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Five mitigation scenarios were modelled under current climate conditions: </a:t>
            </a:r>
            <a:b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S1: Baseline for 2020 based on current land cover</a:t>
            </a:r>
            <a:br>
              <a:rPr lang="en-GB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S2: Fertiliser application rate below agronomic 		   	   optimum</a:t>
            </a:r>
            <a:br>
              <a:rPr lang="en-GB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S3: Fertiliser application rate at agronomic optimum</a:t>
            </a:r>
            <a:br>
              <a:rPr lang="en-GB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S4: Increase the extent of buffer strips to 8m</a:t>
            </a:r>
            <a:br>
              <a:rPr lang="en-GB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S5: Maximum mitigation (fertilisers below agronomic 	   optimum and increased buffer strips)</a:t>
            </a:r>
            <a:endParaRPr lang="en-US" sz="3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45043383-65AC-A498-EAC0-CF7428F31B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35395" y="10003507"/>
            <a:ext cx="9881030" cy="5035222"/>
          </a:xfrm>
          <a:prstGeom prst="rect">
            <a:avLst/>
          </a:prstGeom>
          <a:ln w="6350">
            <a:solidFill>
              <a:srgbClr val="64A0BE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F9FD71-B2D9-9E5B-650D-990E3BE514EC}"/>
              </a:ext>
            </a:extLst>
          </p:cNvPr>
          <p:cNvSpPr txBox="1">
            <a:spLocks/>
          </p:cNvSpPr>
          <p:nvPr/>
        </p:nvSpPr>
        <p:spPr>
          <a:xfrm>
            <a:off x="11235059" y="18547322"/>
            <a:ext cx="10507856" cy="872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99934"/>
              </a:buClr>
              <a:buFont typeface="Wingdings" charset="2"/>
              <a:buChar char="§"/>
              <a:defRPr sz="32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9E15"/>
              </a:buClr>
              <a:buFont typeface="Wingdings" charset="2"/>
              <a:buChar char="§"/>
              <a:defRPr sz="28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48C"/>
              </a:buClr>
              <a:buFont typeface="Wingdings" charset="2"/>
              <a:buChar char="§"/>
              <a:defRPr sz="24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CF009E"/>
              </a:buClr>
              <a:buFont typeface="Wingdings" charset="2"/>
              <a:buChar char="§"/>
              <a:defRPr sz="20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3175"/>
              </a:buClr>
              <a:buFont typeface="Wingdings" charset="2"/>
              <a:buChar char="§"/>
              <a:defRPr sz="20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1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373A3A"/>
                </a:solidFill>
                <a:latin typeface="Calibri"/>
              </a:rPr>
              <a:t>Combined climatic and socio-economic impacts were simulated using scenarios of greenhouse gas emission (RCPs) and land cover change (SSPs).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4051D4-C439-F49C-D967-A438A16BB792}"/>
              </a:ext>
            </a:extLst>
          </p:cNvPr>
          <p:cNvSpPr txBox="1">
            <a:spLocks/>
          </p:cNvSpPr>
          <p:nvPr/>
        </p:nvSpPr>
        <p:spPr>
          <a:xfrm>
            <a:off x="22646549" y="15813888"/>
            <a:ext cx="7920411" cy="711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99934"/>
              </a:buClr>
              <a:buFont typeface="Wingdings" charset="2"/>
              <a:buChar char="§"/>
              <a:defRPr sz="32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9E15"/>
              </a:buClr>
              <a:buFont typeface="Wingdings" charset="2"/>
              <a:buChar char="§"/>
              <a:defRPr sz="28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48C"/>
              </a:buClr>
              <a:buFont typeface="Wingdings" charset="2"/>
              <a:buChar char="§"/>
              <a:defRPr sz="24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CF009E"/>
              </a:buClr>
              <a:buFont typeface="Wingdings" charset="2"/>
              <a:buChar char="§"/>
              <a:defRPr sz="20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3175"/>
              </a:buClr>
              <a:buFont typeface="Wingdings" charset="2"/>
              <a:buChar char="§"/>
              <a:defRPr sz="20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Figure 2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TP losses under mitigation scenarios S1-S5 under current climate.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9D13F8-779C-18E7-457B-595A8DE41283}"/>
              </a:ext>
            </a:extLst>
          </p:cNvPr>
          <p:cNvSpPr txBox="1">
            <a:spLocks/>
          </p:cNvSpPr>
          <p:nvPr/>
        </p:nvSpPr>
        <p:spPr>
          <a:xfrm>
            <a:off x="31516554" y="15466998"/>
            <a:ext cx="9564070" cy="711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99934"/>
              </a:buClr>
              <a:buFont typeface="Wingdings" charset="2"/>
              <a:buChar char="§"/>
              <a:defRPr sz="32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9E15"/>
              </a:buClr>
              <a:buFont typeface="Wingdings" charset="2"/>
              <a:buChar char="§"/>
              <a:defRPr sz="28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48C"/>
              </a:buClr>
              <a:buFont typeface="Wingdings" charset="2"/>
              <a:buChar char="§"/>
              <a:defRPr sz="24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CF009E"/>
              </a:buClr>
              <a:buFont typeface="Wingdings" charset="2"/>
              <a:buChar char="§"/>
              <a:defRPr sz="20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3175"/>
              </a:buClr>
              <a:buFont typeface="Wingdings" charset="2"/>
              <a:buChar char="§"/>
              <a:defRPr sz="20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Figure 3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Projected landcover change under two RCP2.6 x SSP1 and RCP6.0 x SSP3 scenarios based on CRAFTY GB</a:t>
            </a:r>
            <a:r>
              <a:rPr kumimoji="0" lang="en-GB" sz="2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1D3DA83-75C5-2E5D-34BC-3F4FD2EE74C8}"/>
              </a:ext>
            </a:extLst>
          </p:cNvPr>
          <p:cNvGrpSpPr/>
          <p:nvPr/>
        </p:nvGrpSpPr>
        <p:grpSpPr>
          <a:xfrm>
            <a:off x="31121366" y="17110289"/>
            <a:ext cx="10253710" cy="8040810"/>
            <a:chOff x="22655393" y="17438891"/>
            <a:chExt cx="10485833" cy="8397750"/>
          </a:xfrm>
        </p:grpSpPr>
        <p:pic>
          <p:nvPicPr>
            <p:cNvPr id="63" name="Content Placeholder 23">
              <a:extLst>
                <a:ext uri="{FF2B5EF4-FFF2-40B4-BE49-F238E27FC236}">
                  <a16:creationId xmlns:a16="http://schemas.microsoft.com/office/drawing/2014/main" id="{F1FB1B86-3C28-0BDA-482A-380ACB258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27964680" y="21876841"/>
              <a:ext cx="5176546" cy="2846880"/>
            </a:xfrm>
            <a:prstGeom prst="rect">
              <a:avLst/>
            </a:prstGeom>
            <a:ln>
              <a:solidFill>
                <a:srgbClr val="799934"/>
              </a:solidFill>
            </a:ln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CE143CC-ACA9-2FF2-9A56-DBDE9E9F880A}"/>
                </a:ext>
              </a:extLst>
            </p:cNvPr>
            <p:cNvGrpSpPr/>
            <p:nvPr/>
          </p:nvGrpSpPr>
          <p:grpSpPr>
            <a:xfrm>
              <a:off x="22655393" y="17438891"/>
              <a:ext cx="10485833" cy="8397750"/>
              <a:chOff x="31501354" y="17130911"/>
              <a:chExt cx="10485833" cy="8397750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5B49FC3F-368C-6EB8-6521-EC72AEB8C9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/>
              <a:stretch/>
            </p:blipFill>
            <p:spPr>
              <a:xfrm>
                <a:off x="31646643" y="21581317"/>
                <a:ext cx="4971562" cy="2839819"/>
              </a:xfrm>
              <a:prstGeom prst="rect">
                <a:avLst/>
              </a:prstGeom>
              <a:ln>
                <a:solidFill>
                  <a:srgbClr val="799934"/>
                </a:solidFill>
              </a:ln>
            </p:spPr>
          </p:pic>
          <p:pic>
            <p:nvPicPr>
              <p:cNvPr id="65" name="Content Placeholder 23">
                <a:extLst>
                  <a:ext uri="{FF2B5EF4-FFF2-40B4-BE49-F238E27FC236}">
                    <a16:creationId xmlns:a16="http://schemas.microsoft.com/office/drawing/2014/main" id="{B015337B-3799-3B6D-1D01-A71487116D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/>
              <a:stretch/>
            </p:blipFill>
            <p:spPr>
              <a:xfrm>
                <a:off x="31634280" y="18187150"/>
                <a:ext cx="4983925" cy="2846880"/>
              </a:xfrm>
              <a:prstGeom prst="rect">
                <a:avLst/>
              </a:prstGeom>
              <a:ln>
                <a:solidFill>
                  <a:srgbClr val="799934"/>
                </a:solidFill>
              </a:ln>
            </p:spPr>
          </p:pic>
          <p:pic>
            <p:nvPicPr>
              <p:cNvPr id="66" name="Content Placeholder 23">
                <a:extLst>
                  <a:ext uri="{FF2B5EF4-FFF2-40B4-BE49-F238E27FC236}">
                    <a16:creationId xmlns:a16="http://schemas.microsoft.com/office/drawing/2014/main" id="{AC81B9C7-FA08-E97E-F2AF-A10296E33D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36810641" y="18187150"/>
                <a:ext cx="5176546" cy="2846880"/>
              </a:xfrm>
              <a:prstGeom prst="rect">
                <a:avLst/>
              </a:prstGeom>
              <a:ln>
                <a:solidFill>
                  <a:srgbClr val="5D842F"/>
                </a:solidFill>
              </a:ln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7FB4FFD-B2FD-FE46-42FE-791EC736B4A2}"/>
                  </a:ext>
                </a:extLst>
              </p:cNvPr>
              <p:cNvSpPr txBox="1"/>
              <p:nvPr/>
            </p:nvSpPr>
            <p:spPr>
              <a:xfrm>
                <a:off x="33296336" y="17141970"/>
                <a:ext cx="1943161" cy="461665"/>
              </a:xfrm>
              <a:prstGeom prst="rect">
                <a:avLst/>
              </a:prstGeom>
              <a:solidFill>
                <a:srgbClr val="64A0BE"/>
              </a:solidFill>
            </p:spPr>
            <p:txBody>
              <a:bodyPr wrap="none" rtlCol="0">
                <a:spAutoFit/>
              </a:bodyPr>
              <a:lstStyle/>
              <a:p>
                <a:pPr defTabSz="171450"/>
                <a:r>
                  <a:rPr lang="en-GB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Soil erosion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0B59057-1D55-4E8F-6E0D-2FEB9AEB7B12}"/>
                  </a:ext>
                </a:extLst>
              </p:cNvPr>
              <p:cNvSpPr txBox="1"/>
              <p:nvPr/>
            </p:nvSpPr>
            <p:spPr>
              <a:xfrm>
                <a:off x="38683556" y="17130911"/>
                <a:ext cx="1143262" cy="461665"/>
              </a:xfrm>
              <a:prstGeom prst="rect">
                <a:avLst/>
              </a:prstGeom>
              <a:solidFill>
                <a:srgbClr val="64A0BE"/>
              </a:solidFill>
            </p:spPr>
            <p:txBody>
              <a:bodyPr wrap="none" rtlCol="0">
                <a:spAutoFit/>
              </a:bodyPr>
              <a:lstStyle/>
              <a:p>
                <a:pPr defTabSz="171450"/>
                <a:r>
                  <a:rPr lang="en-GB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Drains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BF3C676-341E-636A-FCAA-73448295F233}"/>
                  </a:ext>
                </a:extLst>
              </p:cNvPr>
              <p:cNvSpPr txBox="1"/>
              <p:nvPr/>
            </p:nvSpPr>
            <p:spPr>
              <a:xfrm>
                <a:off x="31675938" y="17670821"/>
                <a:ext cx="2733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71450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RCP2.6 x SSP1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BD7F959-9487-BB1A-8B21-363FBB773DFE}"/>
                  </a:ext>
                </a:extLst>
              </p:cNvPr>
              <p:cNvSpPr txBox="1"/>
              <p:nvPr/>
            </p:nvSpPr>
            <p:spPr>
              <a:xfrm>
                <a:off x="31585287" y="21111279"/>
                <a:ext cx="2733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71450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RCP6.0 x SSP3</a:t>
                </a:r>
              </a:p>
            </p:txBody>
          </p:sp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04F73F08-FBEC-B2A8-7957-575DAB11DB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501354" y="24638911"/>
                <a:ext cx="10352906" cy="889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rgbClr val="799934"/>
                  </a:buClr>
                  <a:buFont typeface="Wingdings" charset="2"/>
                  <a:buChar char="§"/>
                  <a:defRPr sz="3200" kern="1200">
                    <a:solidFill>
                      <a:srgbClr val="555559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FF9E15"/>
                  </a:buClr>
                  <a:buFont typeface="Wingdings" charset="2"/>
                  <a:buChar char="§"/>
                  <a:defRPr sz="2800" kern="1200">
                    <a:solidFill>
                      <a:srgbClr val="55555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00748C"/>
                  </a:buClr>
                  <a:buFont typeface="Wingdings" charset="2"/>
                  <a:buChar char="§"/>
                  <a:defRPr sz="2400" kern="1200">
                    <a:solidFill>
                      <a:srgbClr val="55555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rgbClr val="CF009E"/>
                  </a:buClr>
                  <a:buFont typeface="Wingdings" charset="2"/>
                  <a:buChar char="§"/>
                  <a:defRPr sz="2000" kern="1200">
                    <a:solidFill>
                      <a:srgbClr val="55555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rgbClr val="853175"/>
                  </a:buClr>
                  <a:buFont typeface="Wingdings" charset="2"/>
                  <a:buChar char="§"/>
                  <a:defRPr sz="2000" kern="1200">
                    <a:solidFill>
                      <a:srgbClr val="55555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Figure 5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Simulated TP losses from soil erosion and field drains under two future scenarios a) RCP2.6 x SSP1 and b) RCP6.0 x SSP3.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BA785E3-D806-B2E3-68D7-876B6E71F3FC}"/>
              </a:ext>
            </a:extLst>
          </p:cNvPr>
          <p:cNvSpPr txBox="1"/>
          <p:nvPr/>
        </p:nvSpPr>
        <p:spPr>
          <a:xfrm>
            <a:off x="31388270" y="7734903"/>
            <a:ext cx="10175280" cy="2112026"/>
          </a:xfrm>
          <a:prstGeom prst="rect">
            <a:avLst/>
          </a:prstGeom>
          <a:solidFill>
            <a:srgbClr val="64A0BE"/>
          </a:solidFill>
        </p:spPr>
        <p:txBody>
          <a:bodyPr wrap="square" lIns="360000" tIns="360000" rIns="360000" bIns="360000" rtlCol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GB" sz="3400" dirty="0">
                <a:solidFill>
                  <a:schemeClr val="bg1"/>
                </a:solidFill>
                <a:latin typeface="Calibri"/>
              </a:rPr>
              <a:t>More sustainable land </a:t>
            </a:r>
            <a:r>
              <a:rPr lang="en-GB" sz="3400">
                <a:solidFill>
                  <a:schemeClr val="bg1"/>
                </a:solidFill>
                <a:latin typeface="Calibri"/>
              </a:rPr>
              <a:t>use coupled with </a:t>
            </a:r>
            <a:r>
              <a:rPr lang="en-GB" sz="3400" dirty="0">
                <a:solidFill>
                  <a:schemeClr val="bg1"/>
                </a:solidFill>
                <a:latin typeface="Calibri"/>
              </a:rPr>
              <a:t>lower emission scenarios can help to mitigate climate change impacts on future phosphorus losses.</a:t>
            </a:r>
            <a:endParaRPr lang="en-US" sz="3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5205CF1-5DF4-3C8B-B1B7-AB4B8ED54819}"/>
              </a:ext>
            </a:extLst>
          </p:cNvPr>
          <p:cNvSpPr txBox="1">
            <a:spLocks/>
          </p:cNvSpPr>
          <p:nvPr/>
        </p:nvSpPr>
        <p:spPr>
          <a:xfrm>
            <a:off x="22626370" y="23900040"/>
            <a:ext cx="8139805" cy="13644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99934"/>
              </a:buClr>
              <a:buFont typeface="Wingdings" charset="2"/>
              <a:buChar char="§"/>
              <a:defRPr sz="32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9E15"/>
              </a:buClr>
              <a:buFont typeface="Wingdings" charset="2"/>
              <a:buChar char="§"/>
              <a:defRPr sz="28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48C"/>
              </a:buClr>
              <a:buFont typeface="Wingdings" charset="2"/>
              <a:buChar char="§"/>
              <a:defRPr sz="24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CF009E"/>
              </a:buClr>
              <a:buFont typeface="Wingdings" charset="2"/>
              <a:buChar char="§"/>
              <a:defRPr sz="20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3175"/>
              </a:buClr>
              <a:buFont typeface="Wingdings" charset="2"/>
              <a:buChar char="§"/>
              <a:defRPr sz="20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Figure 4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TP losses under two future scenarios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RCP2.6 x SSP1 (16-20% reduction on baseline) and b) RCP6.0 x SSP3 (77-138% increase on baseline).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48EE63C-95A8-5E4F-640A-6462AC9E3C30}"/>
              </a:ext>
            </a:extLst>
          </p:cNvPr>
          <p:cNvSpPr/>
          <p:nvPr/>
        </p:nvSpPr>
        <p:spPr>
          <a:xfrm>
            <a:off x="31082632" y="16682020"/>
            <a:ext cx="10480917" cy="7617148"/>
          </a:xfrm>
          <a:prstGeom prst="rect">
            <a:avLst/>
          </a:prstGeom>
          <a:noFill/>
          <a:ln>
            <a:solidFill>
              <a:srgbClr val="64A0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633C4BA-3077-B380-AEC8-BE00B7B5696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4679" y="19935411"/>
            <a:ext cx="9191212" cy="583786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5F35E6-9E19-1379-547D-985A3858D077}"/>
              </a:ext>
            </a:extLst>
          </p:cNvPr>
          <p:cNvSpPr txBox="1"/>
          <p:nvPr/>
        </p:nvSpPr>
        <p:spPr>
          <a:xfrm>
            <a:off x="352297" y="8587940"/>
            <a:ext cx="21665380" cy="61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5200" b="1" dirty="0">
                <a:solidFill>
                  <a:schemeClr val="bg1"/>
                </a:solidFill>
                <a:latin typeface="Calibri"/>
              </a:rPr>
              <a:t>Introduction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48128B-B9CD-0CFD-EE90-279895D66F13}"/>
              </a:ext>
            </a:extLst>
          </p:cNvPr>
          <p:cNvGrpSpPr>
            <a:grpSpLocks noChangeAspect="1"/>
          </p:cNvGrpSpPr>
          <p:nvPr/>
        </p:nvGrpSpPr>
        <p:grpSpPr>
          <a:xfrm>
            <a:off x="23170968" y="8506085"/>
            <a:ext cx="7537503" cy="7107465"/>
            <a:chOff x="11991377" y="9124280"/>
            <a:chExt cx="8229888" cy="77603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491701D-E6B8-594A-B982-06009DFCE3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991377" y="9124280"/>
              <a:ext cx="8229888" cy="7760348"/>
              <a:chOff x="-14880283" y="6352629"/>
              <a:chExt cx="22931781" cy="21623454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E84A4B8-616B-6A4C-0AA7-1DB72F4CFEC5}"/>
                  </a:ext>
                </a:extLst>
              </p:cNvPr>
              <p:cNvGrpSpPr/>
              <p:nvPr/>
            </p:nvGrpSpPr>
            <p:grpSpPr>
              <a:xfrm>
                <a:off x="-14880283" y="6352629"/>
                <a:ext cx="22931781" cy="21623454"/>
                <a:chOff x="-14880283" y="6352629"/>
                <a:chExt cx="22931781" cy="21623454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B7ACA249-633C-685E-6EAE-F6CB14D9584B}"/>
                    </a:ext>
                  </a:extLst>
                </p:cNvPr>
                <p:cNvGrpSpPr/>
                <p:nvPr/>
              </p:nvGrpSpPr>
              <p:grpSpPr>
                <a:xfrm>
                  <a:off x="-14880283" y="6426859"/>
                  <a:ext cx="15082166" cy="10775921"/>
                  <a:chOff x="10765196" y="15119319"/>
                  <a:chExt cx="15082166" cy="10775921"/>
                </a:xfrm>
              </p:grpSpPr>
              <p:pic>
                <p:nvPicPr>
                  <p:cNvPr id="69" name="Picture 68" descr="A map of the united kingdom&#10;&#10;AI-generated content may be incorrect.">
                    <a:extLst>
                      <a:ext uri="{FF2B5EF4-FFF2-40B4-BE49-F238E27FC236}">
                        <a16:creationId xmlns:a16="http://schemas.microsoft.com/office/drawing/2014/main" id="{205959D9-386F-A4F3-CB67-F7167FCAF9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8289847" y="15119319"/>
                    <a:ext cx="7557515" cy="10689335"/>
                  </a:xfrm>
                  <a:prstGeom prst="rect">
                    <a:avLst/>
                  </a:prstGeom>
                </p:spPr>
              </p:pic>
              <p:pic>
                <p:nvPicPr>
                  <p:cNvPr id="71" name="Picture 70" descr="A map of the united kingdom&#10;&#10;AI-generated content may be incorrect.">
                    <a:extLst>
                      <a:ext uri="{FF2B5EF4-FFF2-40B4-BE49-F238E27FC236}">
                        <a16:creationId xmlns:a16="http://schemas.microsoft.com/office/drawing/2014/main" id="{6436AAED-E189-6F36-A4D2-B55F83B33A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0765196" y="15205906"/>
                    <a:ext cx="7557515" cy="1068933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0" name="Picture 59" descr="A map of scotland with green and blue areas&#10;&#10;AI-generated content may be incorrect.">
                  <a:extLst>
                    <a:ext uri="{FF2B5EF4-FFF2-40B4-BE49-F238E27FC236}">
                      <a16:creationId xmlns:a16="http://schemas.microsoft.com/office/drawing/2014/main" id="{5E4DC406-6003-188F-E001-603AEEED1F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9496" y="6352629"/>
                  <a:ext cx="7557515" cy="10689336"/>
                </a:xfrm>
                <a:prstGeom prst="rect">
                  <a:avLst/>
                </a:prstGeom>
              </p:spPr>
            </p:pic>
            <p:pic>
              <p:nvPicPr>
                <p:cNvPr id="61" name="Picture 60" descr="A map of the united kingdom&#10;&#10;AI-generated content may be incorrect.">
                  <a:extLst>
                    <a:ext uri="{FF2B5EF4-FFF2-40B4-BE49-F238E27FC236}">
                      <a16:creationId xmlns:a16="http://schemas.microsoft.com/office/drawing/2014/main" id="{7D508C95-CFF5-8519-7490-D919D936C8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3983" y="17286747"/>
                  <a:ext cx="7557515" cy="10689336"/>
                </a:xfrm>
                <a:prstGeom prst="rect">
                  <a:avLst/>
                </a:prstGeom>
              </p:spPr>
            </p:pic>
            <p:pic>
              <p:nvPicPr>
                <p:cNvPr id="62" name="Picture 61" descr="A map of the united kingdom&#10;&#10;AI-generated content may be incorrect.">
                  <a:extLst>
                    <a:ext uri="{FF2B5EF4-FFF2-40B4-BE49-F238E27FC236}">
                      <a16:creationId xmlns:a16="http://schemas.microsoft.com/office/drawing/2014/main" id="{79817C19-7273-4A61-D3C6-CF5A6EF449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-7315162" y="17058024"/>
                  <a:ext cx="7557515" cy="10689337"/>
                </a:xfrm>
                <a:prstGeom prst="rect">
                  <a:avLst/>
                </a:prstGeom>
              </p:spPr>
            </p:pic>
          </p:grpSp>
          <p:pic>
            <p:nvPicPr>
              <p:cNvPr id="54" name="Picture 53" descr="A chart of weight loss&#10;&#10;AI-generated content may be incorrect.">
                <a:extLst>
                  <a:ext uri="{FF2B5EF4-FFF2-40B4-BE49-F238E27FC236}">
                    <a16:creationId xmlns:a16="http://schemas.microsoft.com/office/drawing/2014/main" id="{11C3990C-AC5E-D34B-01D6-AA9400EBB7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14839832" y="19500858"/>
                <a:ext cx="7159784" cy="5599910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B437E8-2A8C-8FFB-BA25-CE784EFFB4C4}"/>
                </a:ext>
              </a:extLst>
            </p:cNvPr>
            <p:cNvSpPr txBox="1"/>
            <p:nvPr/>
          </p:nvSpPr>
          <p:spPr>
            <a:xfrm>
              <a:off x="15294227" y="9675507"/>
              <a:ext cx="1078507" cy="571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highlight>
                    <a:srgbClr val="FFFF00"/>
                  </a:highlight>
                </a:rPr>
                <a:t>-46%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3D0CD9-12DC-47A6-B1C0-5A24F3C388D4}"/>
                </a:ext>
              </a:extLst>
            </p:cNvPr>
            <p:cNvSpPr txBox="1"/>
            <p:nvPr/>
          </p:nvSpPr>
          <p:spPr>
            <a:xfrm>
              <a:off x="18041823" y="9639911"/>
              <a:ext cx="1049032" cy="571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highlight>
                    <a:srgbClr val="FFFF00"/>
                  </a:highlight>
                </a:rPr>
                <a:t>-19%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37C217-ECD6-1324-8562-B5AAF0F2E84B}"/>
                </a:ext>
              </a:extLst>
            </p:cNvPr>
            <p:cNvSpPr txBox="1"/>
            <p:nvPr/>
          </p:nvSpPr>
          <p:spPr>
            <a:xfrm>
              <a:off x="15338291" y="13518525"/>
              <a:ext cx="839001" cy="571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highlight>
                    <a:srgbClr val="FFFF00"/>
                  </a:highlight>
                </a:rPr>
                <a:t>-1%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6682B6-1EF2-80F6-25BF-F064D4ED9A41}"/>
                </a:ext>
              </a:extLst>
            </p:cNvPr>
            <p:cNvSpPr txBox="1"/>
            <p:nvPr/>
          </p:nvSpPr>
          <p:spPr>
            <a:xfrm>
              <a:off x="18118486" y="13565288"/>
              <a:ext cx="1078507" cy="571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highlight>
                    <a:srgbClr val="FFFF00"/>
                  </a:highlight>
                </a:rPr>
                <a:t>-46%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F2A036-E5B7-B932-7DAE-704F75CAE8FC}"/>
                </a:ext>
              </a:extLst>
            </p:cNvPr>
            <p:cNvSpPr txBox="1"/>
            <p:nvPr/>
          </p:nvSpPr>
          <p:spPr>
            <a:xfrm>
              <a:off x="12563982" y="9385002"/>
              <a:ext cx="518425" cy="436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S1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3ADFB23-D623-E510-BD71-6AE1C6CFD23D}"/>
                </a:ext>
              </a:extLst>
            </p:cNvPr>
            <p:cNvSpPr txBox="1"/>
            <p:nvPr/>
          </p:nvSpPr>
          <p:spPr>
            <a:xfrm>
              <a:off x="15280020" y="9340272"/>
              <a:ext cx="518425" cy="436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S2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0B7910-F7BA-8527-6E0F-288153207B8F}"/>
                </a:ext>
              </a:extLst>
            </p:cNvPr>
            <p:cNvSpPr txBox="1"/>
            <p:nvPr/>
          </p:nvSpPr>
          <p:spPr>
            <a:xfrm>
              <a:off x="18020259" y="9317334"/>
              <a:ext cx="518425" cy="436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S3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82D2FFE-E69A-8556-C90D-CB2A1AFEC9AE}"/>
                </a:ext>
              </a:extLst>
            </p:cNvPr>
            <p:cNvSpPr txBox="1"/>
            <p:nvPr/>
          </p:nvSpPr>
          <p:spPr>
            <a:xfrm>
              <a:off x="15335727" y="13172904"/>
              <a:ext cx="518425" cy="436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S4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067CB1D-7094-B76E-8190-8BA85FAE6A79}"/>
                </a:ext>
              </a:extLst>
            </p:cNvPr>
            <p:cNvSpPr txBox="1"/>
            <p:nvPr/>
          </p:nvSpPr>
          <p:spPr>
            <a:xfrm>
              <a:off x="18126767" y="13221376"/>
              <a:ext cx="518425" cy="436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S5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4A08A3F-7CDF-ADB4-4CFE-600F0083CDB8}"/>
              </a:ext>
            </a:extLst>
          </p:cNvPr>
          <p:cNvGrpSpPr>
            <a:grpSpLocks noChangeAspect="1"/>
          </p:cNvGrpSpPr>
          <p:nvPr/>
        </p:nvGrpSpPr>
        <p:grpSpPr>
          <a:xfrm>
            <a:off x="23039184" y="16769559"/>
            <a:ext cx="7446461" cy="7168853"/>
            <a:chOff x="43626710" y="16696324"/>
            <a:chExt cx="8129625" cy="7826548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1557D2F-FF1E-D368-24A1-B3F4880D48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626710" y="16696324"/>
              <a:ext cx="8129625" cy="7826548"/>
              <a:chOff x="5685048" y="7919753"/>
              <a:chExt cx="22237064" cy="21408054"/>
            </a:xfrm>
          </p:grpSpPr>
          <p:pic>
            <p:nvPicPr>
              <p:cNvPr id="101" name="Picture 100" descr="A map of the united kingdom&#10;&#10;AI-generated content may be incorrect.">
                <a:extLst>
                  <a:ext uri="{FF2B5EF4-FFF2-40B4-BE49-F238E27FC236}">
                    <a16:creationId xmlns:a16="http://schemas.microsoft.com/office/drawing/2014/main" id="{5087839E-5741-3E9A-9A7B-86D9E12418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956422" y="18628200"/>
                <a:ext cx="7557516" cy="10689336"/>
              </a:xfrm>
              <a:prstGeom prst="rect">
                <a:avLst/>
              </a:prstGeom>
            </p:spPr>
          </p:pic>
          <p:pic>
            <p:nvPicPr>
              <p:cNvPr id="102" name="Picture 101" descr="A map of the united kingdom&#10;&#10;AI-generated content may be incorrect.">
                <a:extLst>
                  <a:ext uri="{FF2B5EF4-FFF2-40B4-BE49-F238E27FC236}">
                    <a16:creationId xmlns:a16="http://schemas.microsoft.com/office/drawing/2014/main" id="{C7DBC91B-EFD9-43A8-B3CF-D1B4688C8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364596" y="18534049"/>
                <a:ext cx="7557516" cy="10689336"/>
              </a:xfrm>
              <a:prstGeom prst="rect">
                <a:avLst/>
              </a:prstGeom>
            </p:spPr>
          </p:pic>
          <p:pic>
            <p:nvPicPr>
              <p:cNvPr id="103" name="Picture 102" descr="A map of scotland with green and blue areas&#10;&#10;AI-generated content may be incorrect.">
                <a:extLst>
                  <a:ext uri="{FF2B5EF4-FFF2-40B4-BE49-F238E27FC236}">
                    <a16:creationId xmlns:a16="http://schemas.microsoft.com/office/drawing/2014/main" id="{BA72491A-B387-ABA5-896C-D8C71E670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85048" y="7977445"/>
                <a:ext cx="7557516" cy="10689336"/>
              </a:xfrm>
              <a:prstGeom prst="rect">
                <a:avLst/>
              </a:prstGeom>
            </p:spPr>
          </p:pic>
          <p:pic>
            <p:nvPicPr>
              <p:cNvPr id="104" name="Picture 103" descr="A map of scotland with green and blue areas&#10;&#10;AI-generated content may be incorrect.">
                <a:extLst>
                  <a:ext uri="{FF2B5EF4-FFF2-40B4-BE49-F238E27FC236}">
                    <a16:creationId xmlns:a16="http://schemas.microsoft.com/office/drawing/2014/main" id="{A2292EA2-4644-5D4A-42FF-0CE88C016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170697" y="7942302"/>
                <a:ext cx="7557516" cy="10689336"/>
              </a:xfrm>
              <a:prstGeom prst="rect">
                <a:avLst/>
              </a:prstGeom>
            </p:spPr>
          </p:pic>
          <p:pic>
            <p:nvPicPr>
              <p:cNvPr id="105" name="Picture 104" descr="A map of scotland with green and blue shades&#10;&#10;AI-generated content may be incorrect.">
                <a:extLst>
                  <a:ext uri="{FF2B5EF4-FFF2-40B4-BE49-F238E27FC236}">
                    <a16:creationId xmlns:a16="http://schemas.microsoft.com/office/drawing/2014/main" id="{0E7D4B26-C36C-9969-BAEA-369EB749B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364596" y="7919753"/>
                <a:ext cx="7557516" cy="10689336"/>
              </a:xfrm>
              <a:prstGeom prst="rect">
                <a:avLst/>
              </a:prstGeom>
            </p:spPr>
          </p:pic>
          <p:pic>
            <p:nvPicPr>
              <p:cNvPr id="106" name="Picture 105" descr="A map of the united kingdom&#10;&#10;AI-generated content may be incorrect.">
                <a:extLst>
                  <a:ext uri="{FF2B5EF4-FFF2-40B4-BE49-F238E27FC236}">
                    <a16:creationId xmlns:a16="http://schemas.microsoft.com/office/drawing/2014/main" id="{406D9AE8-D75E-F1E6-607D-C96F4629F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15362" y="18638471"/>
                <a:ext cx="7557516" cy="10689336"/>
              </a:xfrm>
              <a:prstGeom prst="rect">
                <a:avLst/>
              </a:prstGeom>
            </p:spPr>
          </p:pic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1E4891F-B615-B7F6-4187-42D2C03ACC7A}"/>
                </a:ext>
              </a:extLst>
            </p:cNvPr>
            <p:cNvSpPr txBox="1"/>
            <p:nvPr/>
          </p:nvSpPr>
          <p:spPr>
            <a:xfrm>
              <a:off x="43903682" y="16781538"/>
              <a:ext cx="717888" cy="4001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a)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51F139B-8FA8-72BE-CF44-C6E6527F0E40}"/>
                </a:ext>
              </a:extLst>
            </p:cNvPr>
            <p:cNvSpPr txBox="1"/>
            <p:nvPr/>
          </p:nvSpPr>
          <p:spPr>
            <a:xfrm>
              <a:off x="43905143" y="20651074"/>
              <a:ext cx="717888" cy="4001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b)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69D9E51-7DD5-E8F1-BC5B-FBA8AFADD902}"/>
                </a:ext>
              </a:extLst>
            </p:cNvPr>
            <p:cNvSpPr txBox="1"/>
            <p:nvPr/>
          </p:nvSpPr>
          <p:spPr>
            <a:xfrm>
              <a:off x="44801740" y="17278954"/>
              <a:ext cx="707306" cy="387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2040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5A95106-2F69-4F52-951C-216A0CDA1C36}"/>
                </a:ext>
              </a:extLst>
            </p:cNvPr>
            <p:cNvSpPr txBox="1"/>
            <p:nvPr/>
          </p:nvSpPr>
          <p:spPr>
            <a:xfrm>
              <a:off x="50035667" y="17278954"/>
              <a:ext cx="707306" cy="387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2080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011B591-2F10-F576-6CA4-10D7B2E8A916}"/>
                </a:ext>
              </a:extLst>
            </p:cNvPr>
            <p:cNvSpPr txBox="1"/>
            <p:nvPr/>
          </p:nvSpPr>
          <p:spPr>
            <a:xfrm>
              <a:off x="47521134" y="17280776"/>
              <a:ext cx="707306" cy="387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2060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0482493-938B-A5E6-A8D2-D4DDF048C43E}"/>
                </a:ext>
              </a:extLst>
            </p:cNvPr>
            <p:cNvSpPr txBox="1"/>
            <p:nvPr/>
          </p:nvSpPr>
          <p:spPr>
            <a:xfrm>
              <a:off x="44759588" y="21244597"/>
              <a:ext cx="707306" cy="387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2040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5FACCB7-1137-16E5-F819-678BF4759446}"/>
                </a:ext>
              </a:extLst>
            </p:cNvPr>
            <p:cNvSpPr txBox="1"/>
            <p:nvPr/>
          </p:nvSpPr>
          <p:spPr>
            <a:xfrm>
              <a:off x="49993515" y="21244597"/>
              <a:ext cx="707306" cy="387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2080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E58DB5B-6F10-0197-CADF-D778C9C9FD0C}"/>
                </a:ext>
              </a:extLst>
            </p:cNvPr>
            <p:cNvSpPr txBox="1"/>
            <p:nvPr/>
          </p:nvSpPr>
          <p:spPr>
            <a:xfrm>
              <a:off x="47478982" y="21246419"/>
              <a:ext cx="707306" cy="387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2060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941791C6-E1C5-13FB-8B8B-A34EDB8E8F9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285265" y="9272547"/>
            <a:ext cx="5346042" cy="3064957"/>
          </a:xfrm>
          <a:prstGeom prst="rect">
            <a:avLst/>
          </a:prstGeom>
          <a:solidFill>
            <a:schemeClr val="bg1"/>
          </a:solidFill>
          <a:ln>
            <a:solidFill>
              <a:srgbClr val="64A0BE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D6A97E-55EF-2668-EE2C-D3AB25C64AAA}"/>
              </a:ext>
            </a:extLst>
          </p:cNvPr>
          <p:cNvSpPr txBox="1"/>
          <p:nvPr/>
        </p:nvSpPr>
        <p:spPr>
          <a:xfrm>
            <a:off x="11110832" y="8532560"/>
            <a:ext cx="5346041" cy="4420350"/>
          </a:xfrm>
          <a:prstGeom prst="rect">
            <a:avLst/>
          </a:prstGeom>
          <a:noFill/>
        </p:spPr>
        <p:txBody>
          <a:bodyPr wrap="square" lIns="360000" tIns="360000" rIns="360000" bIns="360000" rtlCol="0">
            <a:spAutoFit/>
          </a:bodyPr>
          <a:lstStyle/>
          <a:p>
            <a:pPr>
              <a:lnSpc>
                <a:spcPts val="3600"/>
              </a:lnSpc>
            </a:pPr>
            <a:r>
              <a:rPr kumimoji="0" lang="en-GB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Bayesian network model </a:t>
            </a:r>
            <a:r>
              <a:rPr lang="en-GB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Phosphorisk</a:t>
            </a:r>
            <a:r>
              <a:rPr lang="en-GB" sz="3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was used to simulate TP losses from </a:t>
            </a:r>
            <a:r>
              <a:rPr lang="en-US" sz="3400" dirty="0">
                <a:solidFill>
                  <a:schemeClr val="bg1"/>
                </a:solidFill>
                <a:latin typeface="Calibri"/>
              </a:rPr>
              <a:t>runoff/soil erosion, field drains, farmyards, septic tanks and sewage treatment works in Scotland.</a:t>
            </a:r>
          </a:p>
        </p:txBody>
      </p:sp>
      <p:pic>
        <p:nvPicPr>
          <p:cNvPr id="41" name="Picture 40" descr="A yellow and blue sign with a camera&#10;&#10;AI-generated content may be incorrect.">
            <a:extLst>
              <a:ext uri="{FF2B5EF4-FFF2-40B4-BE49-F238E27FC236}">
                <a16:creationId xmlns:a16="http://schemas.microsoft.com/office/drawing/2014/main" id="{10D14A46-6166-E218-CAD9-FA0B3514594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0384413" y="-140676"/>
            <a:ext cx="2064023" cy="28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45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A4E93FF4C2BE4AAE34416947F19D44" ma:contentTypeVersion="3" ma:contentTypeDescription="Create a new document." ma:contentTypeScope="" ma:versionID="b61f8900bbcbefe60d56afa4ec190cf5">
  <xsd:schema xmlns:xsd="http://www.w3.org/2001/XMLSchema" xmlns:xs="http://www.w3.org/2001/XMLSchema" xmlns:p="http://schemas.microsoft.com/office/2006/metadata/properties" xmlns:ns2="dd4118c1-80c0-4fd0-a895-4f8cc7b15db9" targetNamespace="http://schemas.microsoft.com/office/2006/metadata/properties" ma:root="true" ma:fieldsID="5854ac3fdb0c84965518add5fafb6e35" ns2:_="">
    <xsd:import namespace="dd4118c1-80c0-4fd0-a895-4f8cc7b15db9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118c1-80c0-4fd0-a895-4f8cc7b15db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0fbbd0a1-8703-46e1-8d9e-cad271c09ae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a9d32c9-126f-4343-9ebe-808524d350ec}" ma:internalName="TaxCatchAll" ma:showField="CatchAllData" ma:web="dd4118c1-80c0-4fd0-a895-4f8cc7b15d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a9d32c9-126f-4343-9ebe-808524d350ec}" ma:internalName="TaxCatchAllLabel" ma:readOnly="true" ma:showField="CatchAllDataLabel" ma:web="dd4118c1-80c0-4fd0-a895-4f8cc7b15d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d4118c1-80c0-4fd0-a895-4f8cc7b15db9">6X5HV3WVA3CC-2-1424</_dlc_DocId>
    <TaxCatchAll xmlns="dd4118c1-80c0-4fd0-a895-4f8cc7b15db9"/>
    <_dlc_DocIdUrl xmlns="dd4118c1-80c0-4fd0-a895-4f8cc7b15db9">
      <Url>https://connect.hutton.ac.uk/_layouts/15/DocIdRedir.aspx?ID=6X5HV3WVA3CC-2-1424</Url>
      <Description>6X5HV3WVA3CC-2-1424</Description>
    </_dlc_DocIdUrl>
    <TaxKeywordTaxHTField xmlns="dd4118c1-80c0-4fd0-a895-4f8cc7b15db9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C01DDCDB-D7F2-4C5F-B9DB-225BCC5BAF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118c1-80c0-4fd0-a895-4f8cc7b15d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619897-7E6E-40E5-9673-74F432C0245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7EA5E6C-11EE-4233-A789-46B1FEFF358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AD66766-1477-46A0-8150-F302CE99599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dd4118c1-80c0-4fd0-a895-4f8cc7b15db9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9c0cf9b-95a9-4ed9-8c9f-08b60a31829d}" enabled="0" method="" siteId="{b9c0cf9b-95a9-4ed9-8c9f-08b60a31829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</TotalTime>
  <Words>867</Words>
  <Application>Microsoft Office PowerPoint</Application>
  <PresentationFormat>Custom</PresentationFormat>
  <Paragraphs>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Horne</dc:creator>
  <cp:lastModifiedBy>Miriam Glendell</cp:lastModifiedBy>
  <cp:revision>33</cp:revision>
  <cp:lastPrinted>2025-04-16T13:42:36Z</cp:lastPrinted>
  <dcterms:created xsi:type="dcterms:W3CDTF">2024-06-06T08:13:14Z</dcterms:created>
  <dcterms:modified xsi:type="dcterms:W3CDTF">2025-04-16T14:55:18Z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_dlc_DocIdItemGuid">
    <vt:lpwstr>81d27124-c5d4-476a-8513-3df36863b37f</vt:lpwstr>
  </property>
  <property fmtid="{D5CDD505-2E9C-101B-9397-08002B2CF9AE}" pid="4" name="ContentTypeId">
    <vt:lpwstr>0x010100C0A4E93FF4C2BE4AAE34416947F19D44</vt:lpwstr>
  </property>
</Properties>
</file>