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377"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B4E9"/>
    <a:srgbClr val="8E7CC3"/>
    <a:srgbClr val="3AA17E"/>
    <a:srgbClr val="7F7F7F"/>
    <a:srgbClr val="BAD4D0"/>
    <a:srgbClr val="A5A5A5"/>
    <a:srgbClr val="416B64"/>
    <a:srgbClr val="609C92"/>
    <a:srgbClr val="000000"/>
    <a:srgbClr val="4601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86861" autoAdjust="0"/>
  </p:normalViewPr>
  <p:slideViewPr>
    <p:cSldViewPr snapToGrid="0">
      <p:cViewPr varScale="1">
        <p:scale>
          <a:sx n="60" d="100"/>
          <a:sy n="60" d="100"/>
        </p:scale>
        <p:origin x="56" y="60"/>
      </p:cViewPr>
      <p:guideLst>
        <p:guide orient="horz" pos="2160"/>
        <p:guide pos="3840"/>
      </p:guideLst>
    </p:cSldViewPr>
  </p:slideViewPr>
  <p:notesTextViewPr>
    <p:cViewPr>
      <p:scale>
        <a:sx n="1" d="1"/>
        <a:sy n="1" d="1"/>
      </p:scale>
      <p:origin x="0" y="0"/>
    </p:cViewPr>
  </p:notesTextViewPr>
  <p:notesViewPr>
    <p:cSldViewPr snapToGrid="0">
      <p:cViewPr varScale="1">
        <p:scale>
          <a:sx n="97" d="100"/>
          <a:sy n="97" d="100"/>
        </p:scale>
        <p:origin x="-3654"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A2FE8C-5EB7-4C68-9E4D-87C585211CA4}" type="datetimeFigureOut">
              <a:rPr lang="nl-NL" smtClean="0"/>
              <a:t>27-4-2025</a:t>
            </a:fld>
            <a:endParaRPr lang="nl-N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9D24D5-CF90-4C8F-868C-493DE5C1FE64}" type="slidenum">
              <a:rPr lang="nl-NL" smtClean="0"/>
              <a:t>‹#›</a:t>
            </a:fld>
            <a:endParaRPr lang="nl-NL"/>
          </a:p>
        </p:txBody>
      </p:sp>
    </p:spTree>
    <p:extLst>
      <p:ext uri="{BB962C8B-B14F-4D97-AF65-F5344CB8AC3E}">
        <p14:creationId xmlns:p14="http://schemas.microsoft.com/office/powerpoint/2010/main" val="2229363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8500FD-FCCA-7354-CA75-F79A676E50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595A8A7-04E7-90E2-0DB6-DD220CC7D49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D3B81C-7994-6F92-8AA8-713CE3C6D908}"/>
              </a:ext>
            </a:extLst>
          </p:cNvPr>
          <p:cNvSpPr>
            <a:spLocks noGrp="1"/>
          </p:cNvSpPr>
          <p:nvPr>
            <p:ph type="body" idx="1"/>
          </p:nvPr>
        </p:nvSpPr>
        <p:spPr/>
        <p:txBody>
          <a:bodyPr/>
          <a:lstStyle/>
          <a:p>
            <a:r>
              <a:rPr lang="en-GB" sz="1200" dirty="0">
                <a:latin typeface="Franca Medium" panose="020B0604020202020204" charset="0"/>
              </a:rPr>
              <a:t>My results </a:t>
            </a:r>
            <a:r>
              <a:rPr lang="en-GB" sz="1200" dirty="0" err="1">
                <a:latin typeface="Franca Medium" panose="020B0604020202020204" charset="0"/>
              </a:rPr>
              <a:t>ar</a:t>
            </a:r>
            <a:r>
              <a:rPr lang="en-GB" sz="1200" dirty="0">
                <a:latin typeface="Franca Medium" panose="020B0604020202020204" charset="0"/>
              </a:rPr>
              <a:t> </a:t>
            </a:r>
            <a:r>
              <a:rPr lang="en-GB" sz="1200" dirty="0" err="1">
                <a:latin typeface="Franca Medium" panose="020B0604020202020204" charset="0"/>
              </a:rPr>
              <a:t>eprelimenary</a:t>
            </a:r>
            <a:r>
              <a:rPr lang="en-GB" sz="1200" dirty="0">
                <a:latin typeface="Franca Medium" panose="020B0604020202020204" charset="0"/>
              </a:rPr>
              <a:t> but these are the take away message we can draw so far.</a:t>
            </a:r>
          </a:p>
          <a:p>
            <a:endParaRPr lang="en-GB" sz="1200" dirty="0">
              <a:latin typeface="Franca Medium" panose="020B0604020202020204" charset="0"/>
            </a:endParaRPr>
          </a:p>
          <a:p>
            <a:r>
              <a:rPr lang="en-GB" sz="1200" dirty="0">
                <a:latin typeface="Franca Medium" panose="020B0604020202020204" charset="0"/>
              </a:rPr>
              <a:t>A combination of hazards, instead of singular hazards, changes flood impact, even under static exposure and </a:t>
            </a:r>
            <a:r>
              <a:rPr lang="en-GB" sz="1200" dirty="0" err="1">
                <a:latin typeface="Franca Medium" panose="020B0604020202020204" charset="0"/>
              </a:rPr>
              <a:t>vulnera</a:t>
            </a:r>
            <a:endParaRPr lang="nl-NL" dirty="0"/>
          </a:p>
        </p:txBody>
      </p:sp>
      <p:sp>
        <p:nvSpPr>
          <p:cNvPr id="4" name="Slide Number Placeholder 3">
            <a:extLst>
              <a:ext uri="{FF2B5EF4-FFF2-40B4-BE49-F238E27FC236}">
                <a16:creationId xmlns:a16="http://schemas.microsoft.com/office/drawing/2014/main" id="{BC9AC1E1-4261-8484-0859-7EC2AB82DAE6}"/>
              </a:ext>
            </a:extLst>
          </p:cNvPr>
          <p:cNvSpPr>
            <a:spLocks noGrp="1"/>
          </p:cNvSpPr>
          <p:nvPr>
            <p:ph type="sldNum" sz="quarter" idx="5"/>
          </p:nvPr>
        </p:nvSpPr>
        <p:spPr/>
        <p:txBody>
          <a:bodyPr/>
          <a:lstStyle/>
          <a:p>
            <a:fld id="{D69D24D5-CF90-4C8F-868C-493DE5C1FE64}" type="slidenum">
              <a:rPr lang="nl-NL" smtClean="0"/>
              <a:t>1</a:t>
            </a:fld>
            <a:endParaRPr lang="nl-NL"/>
          </a:p>
        </p:txBody>
      </p:sp>
    </p:spTree>
    <p:extLst>
      <p:ext uri="{BB962C8B-B14F-4D97-AF65-F5344CB8AC3E}">
        <p14:creationId xmlns:p14="http://schemas.microsoft.com/office/powerpoint/2010/main" val="39529111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hyperlink" Target="http://www.compass-climate.eu/" TargetMode="External"/><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2A7BA-0794-455F-AED4-E9809CCCEE88}"/>
              </a:ext>
            </a:extLst>
          </p:cNvPr>
          <p:cNvSpPr>
            <a:spLocks noGrp="1"/>
          </p:cNvSpPr>
          <p:nvPr>
            <p:ph type="ctrTitle"/>
          </p:nvPr>
        </p:nvSpPr>
        <p:spPr>
          <a:xfrm>
            <a:off x="1663429" y="866327"/>
            <a:ext cx="8579796" cy="1361872"/>
          </a:xfrm>
        </p:spPr>
        <p:txBody>
          <a:bodyPr anchor="b">
            <a:normAutofit/>
          </a:bodyPr>
          <a:lstStyle>
            <a:lvl1pPr algn="ctr">
              <a:defRPr sz="4800" b="1">
                <a:solidFill>
                  <a:srgbClr val="609C92"/>
                </a:solidFill>
              </a:defRPr>
            </a:lvl1pPr>
          </a:lstStyle>
          <a:p>
            <a:r>
              <a:rPr lang="en-US" dirty="0"/>
              <a:t>Click to edit Master title</a:t>
            </a:r>
            <a:endParaRPr lang="nl-NL" dirty="0"/>
          </a:p>
        </p:txBody>
      </p:sp>
      <p:sp>
        <p:nvSpPr>
          <p:cNvPr id="3" name="Subtitle 2">
            <a:extLst>
              <a:ext uri="{FF2B5EF4-FFF2-40B4-BE49-F238E27FC236}">
                <a16:creationId xmlns:a16="http://schemas.microsoft.com/office/drawing/2014/main" id="{E38463B7-5D02-48A0-A532-2C17DB5100B3}"/>
              </a:ext>
            </a:extLst>
          </p:cNvPr>
          <p:cNvSpPr>
            <a:spLocks noGrp="1"/>
          </p:cNvSpPr>
          <p:nvPr>
            <p:ph type="subTitle" idx="1" hasCustomPrompt="1"/>
          </p:nvPr>
        </p:nvSpPr>
        <p:spPr>
          <a:xfrm>
            <a:off x="1663429" y="2386994"/>
            <a:ext cx="8579796" cy="805658"/>
          </a:xfrm>
        </p:spPr>
        <p:txBody>
          <a:bodyPr>
            <a:normAutofit/>
          </a:bodyPr>
          <a:lstStyle>
            <a:lvl1pPr marL="0" indent="0" algn="ctr">
              <a:buNone/>
              <a:defRPr lang="en-US" sz="2400" b="1" kern="1200" baseline="0" dirty="0" smtClean="0">
                <a:solidFill>
                  <a:srgbClr val="609C92"/>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218940" y="264698"/>
            <a:ext cx="2749182" cy="57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
          <p:cNvSpPr/>
          <p:nvPr userDrawn="1"/>
        </p:nvSpPr>
        <p:spPr>
          <a:xfrm>
            <a:off x="0" y="6207071"/>
            <a:ext cx="12192000" cy="549146"/>
          </a:xfrm>
          <a:prstGeom prst="rect">
            <a:avLst/>
          </a:prstGeom>
          <a:solidFill>
            <a:srgbClr val="609C92"/>
          </a:solidFill>
          <a:ln>
            <a:solidFill>
              <a:srgbClr val="609C92"/>
            </a:solidFill>
          </a:ln>
        </p:spPr>
        <p:txBody>
          <a:bodyPr spcFirstLastPara="1" wrap="square" lIns="91425" tIns="91425" rIns="91425" bIns="91425" anchor="ctr" anchorCtr="0">
            <a:noAutofit/>
          </a:bodyPr>
          <a:lstStyle/>
          <a:p>
            <a:pPr algn="r">
              <a:lnSpc>
                <a:spcPct val="100000"/>
              </a:lnSpc>
              <a:spcAft>
                <a:spcPts val="0"/>
              </a:spcAft>
            </a:pPr>
            <a:r>
              <a:rPr lang="en-US" sz="1000" spc="30" dirty="0">
                <a:solidFill>
                  <a:schemeClr val="bg1"/>
                </a:solidFill>
              </a:rPr>
              <a:t>The COMPASS project has received funding from the European Union’s HORIZON</a:t>
            </a:r>
            <a:r>
              <a:rPr lang="en-US" sz="1000" spc="30" baseline="0" dirty="0">
                <a:solidFill>
                  <a:schemeClr val="bg1"/>
                </a:solidFill>
              </a:rPr>
              <a:t> </a:t>
            </a:r>
          </a:p>
          <a:p>
            <a:pPr algn="r">
              <a:lnSpc>
                <a:spcPct val="100000"/>
              </a:lnSpc>
              <a:spcAft>
                <a:spcPts val="0"/>
              </a:spcAft>
            </a:pPr>
            <a:r>
              <a:rPr lang="en-US" sz="1000" dirty="0">
                <a:solidFill>
                  <a:schemeClr val="bg1"/>
                </a:solidFill>
              </a:rPr>
              <a:t>Research and Innovation Actions Programme under Grant Agreement No. 101135481</a:t>
            </a:r>
          </a:p>
        </p:txBody>
      </p:sp>
      <p:pic>
        <p:nvPicPr>
          <p:cNvPr id="1028" name="Picture 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089995" y="6320165"/>
            <a:ext cx="532173" cy="36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Rectangle 16"/>
          <p:cNvSpPr/>
          <p:nvPr userDrawn="1"/>
        </p:nvSpPr>
        <p:spPr>
          <a:xfrm>
            <a:off x="0" y="6188550"/>
            <a:ext cx="12192000" cy="549146"/>
          </a:xfrm>
          <a:prstGeom prst="rect">
            <a:avLst/>
          </a:prstGeom>
          <a:solidFill>
            <a:srgbClr val="609C92"/>
          </a:solidFill>
          <a:ln>
            <a:solidFill>
              <a:srgbClr val="609C92"/>
            </a:solidFill>
          </a:ln>
        </p:spPr>
        <p:txBody>
          <a:bodyPr spcFirstLastPara="1" wrap="square" lIns="91425" tIns="91425" rIns="91425" bIns="91425" anchor="ctr" anchorCtr="0">
            <a:noAutofit/>
          </a:bodyPr>
          <a:lstStyle/>
          <a:p>
            <a:pPr algn="r">
              <a:lnSpc>
                <a:spcPct val="100000"/>
              </a:lnSpc>
              <a:spcAft>
                <a:spcPts val="0"/>
              </a:spcAft>
            </a:pPr>
            <a:r>
              <a:rPr lang="en-US" sz="1000" spc="30" dirty="0">
                <a:solidFill>
                  <a:schemeClr val="bg1"/>
                </a:solidFill>
              </a:rPr>
              <a:t>The COMPASS project has received funding from the European Union’s HORIZON</a:t>
            </a:r>
            <a:r>
              <a:rPr lang="en-US" sz="1000" spc="30" baseline="0" dirty="0">
                <a:solidFill>
                  <a:schemeClr val="bg1"/>
                </a:solidFill>
              </a:rPr>
              <a:t> </a:t>
            </a:r>
          </a:p>
          <a:p>
            <a:pPr algn="r">
              <a:lnSpc>
                <a:spcPct val="100000"/>
              </a:lnSpc>
              <a:spcAft>
                <a:spcPts val="0"/>
              </a:spcAft>
            </a:pPr>
            <a:r>
              <a:rPr lang="en-US" sz="1000" dirty="0">
                <a:solidFill>
                  <a:schemeClr val="bg1"/>
                </a:solidFill>
              </a:rPr>
              <a:t>Research and Innovation Actions Programme under Grant Agreement No. 101135481</a:t>
            </a:r>
          </a:p>
        </p:txBody>
      </p:sp>
      <p:sp>
        <p:nvSpPr>
          <p:cNvPr id="6" name="TextBox 5"/>
          <p:cNvSpPr txBox="1"/>
          <p:nvPr userDrawn="1"/>
        </p:nvSpPr>
        <p:spPr>
          <a:xfrm>
            <a:off x="2758698" y="3363132"/>
            <a:ext cx="1379349" cy="369332"/>
          </a:xfrm>
          <a:prstGeom prst="rect">
            <a:avLst/>
          </a:prstGeom>
          <a:noFill/>
        </p:spPr>
        <p:txBody>
          <a:bodyPr wrap="square" rtlCol="0">
            <a:spAutoFit/>
          </a:bodyPr>
          <a:lstStyle/>
          <a:p>
            <a:endParaRPr lang="en-US" dirty="0"/>
          </a:p>
        </p:txBody>
      </p:sp>
      <p:sp>
        <p:nvSpPr>
          <p:cNvPr id="23" name="Content Placeholder 5"/>
          <p:cNvSpPr>
            <a:spLocks noGrp="1"/>
          </p:cNvSpPr>
          <p:nvPr>
            <p:ph idx="10" hasCustomPrompt="1"/>
          </p:nvPr>
        </p:nvSpPr>
        <p:spPr>
          <a:xfrm>
            <a:off x="1661584" y="3325790"/>
            <a:ext cx="8579797" cy="623816"/>
          </a:xfrm>
        </p:spPr>
        <p:txBody>
          <a:bodyPr>
            <a:normAutofit/>
          </a:bodyPr>
          <a:lstStyle>
            <a:lvl1pPr>
              <a:defRPr sz="2400" b="1" i="0" baseline="0">
                <a:solidFill>
                  <a:schemeClr val="accent2"/>
                </a:solidFill>
              </a:defRPr>
            </a:lvl1pPr>
          </a:lstStyle>
          <a:p>
            <a:pPr marL="0" indent="0" algn="ctr">
              <a:buNone/>
            </a:pPr>
            <a:r>
              <a:rPr lang="en-US" dirty="0"/>
              <a:t>Click to add Presenters</a:t>
            </a:r>
          </a:p>
        </p:txBody>
      </p:sp>
      <p:sp>
        <p:nvSpPr>
          <p:cNvPr id="24" name="Content Placeholder 5"/>
          <p:cNvSpPr>
            <a:spLocks noGrp="1"/>
          </p:cNvSpPr>
          <p:nvPr>
            <p:ph idx="11" hasCustomPrompt="1"/>
          </p:nvPr>
        </p:nvSpPr>
        <p:spPr>
          <a:xfrm>
            <a:off x="1667166" y="4011479"/>
            <a:ext cx="8579797" cy="517926"/>
          </a:xfrm>
        </p:spPr>
        <p:txBody>
          <a:bodyPr>
            <a:normAutofit/>
          </a:bodyPr>
          <a:lstStyle>
            <a:lvl1pPr>
              <a:defRPr sz="2000" b="1" i="0" baseline="0">
                <a:solidFill>
                  <a:schemeClr val="accent2"/>
                </a:solidFill>
              </a:defRPr>
            </a:lvl1pPr>
          </a:lstStyle>
          <a:p>
            <a:pPr marL="0" indent="0" algn="ctr">
              <a:buNone/>
            </a:pPr>
            <a:r>
              <a:rPr lang="en-US" dirty="0"/>
              <a:t>Click to add Event, Date</a:t>
            </a:r>
          </a:p>
        </p:txBody>
      </p:sp>
      <p:sp>
        <p:nvSpPr>
          <p:cNvPr id="25" name="Subtitle 2">
            <a:extLst>
              <a:ext uri="{FF2B5EF4-FFF2-40B4-BE49-F238E27FC236}">
                <a16:creationId xmlns:a16="http://schemas.microsoft.com/office/drawing/2014/main" id="{E38463B7-5D02-48A0-A532-2C17DB5100B3}"/>
              </a:ext>
            </a:extLst>
          </p:cNvPr>
          <p:cNvSpPr txBox="1">
            <a:spLocks/>
          </p:cNvSpPr>
          <p:nvPr userDrawn="1"/>
        </p:nvSpPr>
        <p:spPr>
          <a:xfrm>
            <a:off x="-841526" y="3205821"/>
            <a:ext cx="8579796" cy="80565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lang="en-US" sz="2400" b="1" kern="1200" baseline="0" dirty="0" smtClean="0">
                <a:solidFill>
                  <a:srgbClr val="609C9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pic>
        <p:nvPicPr>
          <p:cNvPr id="14" name="Picture 13"/>
          <p:cNvPicPr/>
          <p:nvPr userDrawn="1"/>
        </p:nvPicPr>
        <p:blipFill rotWithShape="1">
          <a:blip r:embed="rId4">
            <a:extLst>
              <a:ext uri="{28A0092B-C50C-407E-A947-70E740481C1C}">
                <a14:useLocalDpi xmlns:a14="http://schemas.microsoft.com/office/drawing/2010/main" val="0"/>
              </a:ext>
            </a:extLst>
          </a:blip>
          <a:srcRect l="3223" t="18980" b="17139"/>
          <a:stretch/>
        </p:blipFill>
        <p:spPr bwMode="auto">
          <a:xfrm>
            <a:off x="5900415" y="6241141"/>
            <a:ext cx="1713938" cy="459594"/>
          </a:xfrm>
          <a:prstGeom prst="rect">
            <a:avLst/>
          </a:prstGeom>
          <a:noFill/>
          <a:ln>
            <a:noFill/>
          </a:ln>
        </p:spPr>
      </p:pic>
    </p:spTree>
    <p:extLst>
      <p:ext uri="{BB962C8B-B14F-4D97-AF65-F5344CB8AC3E}">
        <p14:creationId xmlns:p14="http://schemas.microsoft.com/office/powerpoint/2010/main" val="96032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8A5AF-FB0A-4485-A746-91AD91E928C3}"/>
              </a:ext>
            </a:extLst>
          </p:cNvPr>
          <p:cNvSpPr>
            <a:spLocks noGrp="1"/>
          </p:cNvSpPr>
          <p:nvPr>
            <p:ph type="title"/>
          </p:nvPr>
        </p:nvSpPr>
        <p:spPr/>
        <p:txBody>
          <a:bodyPr/>
          <a:lstStyle>
            <a:lvl1pPr>
              <a:defRPr b="1" baseline="0">
                <a:solidFill>
                  <a:srgbClr val="609C92"/>
                </a:solidFill>
              </a:defRPr>
            </a:lvl1pPr>
          </a:lstStyle>
          <a:p>
            <a:r>
              <a:rPr lang="en-US" dirty="0"/>
              <a:t>Click to edit Master title style</a:t>
            </a:r>
            <a:endParaRPr lang="nl-NL" dirty="0"/>
          </a:p>
        </p:txBody>
      </p:sp>
      <p:sp>
        <p:nvSpPr>
          <p:cNvPr id="3" name="Content Placeholder 2">
            <a:extLst>
              <a:ext uri="{FF2B5EF4-FFF2-40B4-BE49-F238E27FC236}">
                <a16:creationId xmlns:a16="http://schemas.microsoft.com/office/drawing/2014/main" id="{8CC6AD86-8685-46EF-925D-90C8F0A915F8}"/>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NL" dirty="0"/>
          </a:p>
        </p:txBody>
      </p:sp>
      <p:pic>
        <p:nvPicPr>
          <p:cNvPr id="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906235" y="6355532"/>
            <a:ext cx="1374590" cy="28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15888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79ADF-552D-423B-BE9B-55125843F3F1}"/>
              </a:ext>
            </a:extLst>
          </p:cNvPr>
          <p:cNvSpPr>
            <a:spLocks noGrp="1"/>
          </p:cNvSpPr>
          <p:nvPr>
            <p:ph type="title"/>
          </p:nvPr>
        </p:nvSpPr>
        <p:spPr/>
        <p:txBody>
          <a:bodyPr/>
          <a:lstStyle>
            <a:lvl1pPr>
              <a:defRPr b="1">
                <a:solidFill>
                  <a:srgbClr val="609C92"/>
                </a:solidFill>
              </a:defRPr>
            </a:lvl1pPr>
          </a:lstStyle>
          <a:p>
            <a:r>
              <a:rPr lang="en-US" dirty="0"/>
              <a:t>Click to edit Master title style</a:t>
            </a:r>
            <a:endParaRPr lang="nl-NL" dirty="0"/>
          </a:p>
        </p:txBody>
      </p:sp>
      <p:sp>
        <p:nvSpPr>
          <p:cNvPr id="3" name="Content Placeholder 2">
            <a:extLst>
              <a:ext uri="{FF2B5EF4-FFF2-40B4-BE49-F238E27FC236}">
                <a16:creationId xmlns:a16="http://schemas.microsoft.com/office/drawing/2014/main" id="{037C30D2-A3BF-46AB-B20C-59B16769F062}"/>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NL" dirty="0"/>
          </a:p>
        </p:txBody>
      </p:sp>
      <p:sp>
        <p:nvSpPr>
          <p:cNvPr id="4" name="Content Placeholder 3">
            <a:extLst>
              <a:ext uri="{FF2B5EF4-FFF2-40B4-BE49-F238E27FC236}">
                <a16:creationId xmlns:a16="http://schemas.microsoft.com/office/drawing/2014/main" id="{0894679C-A0FB-41E5-94E0-EA145DF6BA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pic>
        <p:nvPicPr>
          <p:cNvPr id="12"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906235" y="6355532"/>
            <a:ext cx="1374590" cy="28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0008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79ADF-552D-423B-BE9B-55125843F3F1}"/>
              </a:ext>
            </a:extLst>
          </p:cNvPr>
          <p:cNvSpPr>
            <a:spLocks noGrp="1"/>
          </p:cNvSpPr>
          <p:nvPr>
            <p:ph type="title"/>
          </p:nvPr>
        </p:nvSpPr>
        <p:spPr/>
        <p:txBody>
          <a:bodyPr/>
          <a:lstStyle>
            <a:lvl1pPr>
              <a:defRPr b="1">
                <a:solidFill>
                  <a:srgbClr val="609C92"/>
                </a:solidFill>
              </a:defRPr>
            </a:lvl1pPr>
          </a:lstStyle>
          <a:p>
            <a:r>
              <a:rPr lang="en-US" dirty="0"/>
              <a:t>Click to edit Master title style</a:t>
            </a:r>
            <a:endParaRPr lang="nl-NL" dirty="0"/>
          </a:p>
        </p:txBody>
      </p:sp>
      <p:sp>
        <p:nvSpPr>
          <p:cNvPr id="3" name="Content Placeholder 2">
            <a:extLst>
              <a:ext uri="{FF2B5EF4-FFF2-40B4-BE49-F238E27FC236}">
                <a16:creationId xmlns:a16="http://schemas.microsoft.com/office/drawing/2014/main" id="{037C30D2-A3BF-46AB-B20C-59B16769F062}"/>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NL" dirty="0"/>
          </a:p>
        </p:txBody>
      </p:sp>
      <p:pic>
        <p:nvPicPr>
          <p:cNvPr id="12"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906235" y="6355532"/>
            <a:ext cx="1374590" cy="28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Table 4"/>
          <p:cNvGraphicFramePr>
            <a:graphicFrameLocks noGrp="1"/>
          </p:cNvGraphicFramePr>
          <p:nvPr userDrawn="1">
            <p:extLst>
              <p:ext uri="{D42A27DB-BD31-4B8C-83A1-F6EECF244321}">
                <p14:modId xmlns:p14="http://schemas.microsoft.com/office/powerpoint/2010/main" val="1811537079"/>
              </p:ext>
            </p:extLst>
          </p:nvPr>
        </p:nvGraphicFramePr>
        <p:xfrm>
          <a:off x="6222567" y="1843293"/>
          <a:ext cx="5129940" cy="4389120"/>
        </p:xfrm>
        <a:graphic>
          <a:graphicData uri="http://schemas.openxmlformats.org/drawingml/2006/table">
            <a:tbl>
              <a:tblPr firstRow="1" bandRow="1">
                <a:tableStyleId>{93296810-A885-4BE3-A3E7-6D5BEEA58F35}</a:tableStyleId>
              </a:tblPr>
              <a:tblGrid>
                <a:gridCol w="1282485">
                  <a:extLst>
                    <a:ext uri="{9D8B030D-6E8A-4147-A177-3AD203B41FA5}">
                      <a16:colId xmlns:a16="http://schemas.microsoft.com/office/drawing/2014/main" val="20000"/>
                    </a:ext>
                  </a:extLst>
                </a:gridCol>
                <a:gridCol w="1282485">
                  <a:extLst>
                    <a:ext uri="{9D8B030D-6E8A-4147-A177-3AD203B41FA5}">
                      <a16:colId xmlns:a16="http://schemas.microsoft.com/office/drawing/2014/main" val="20001"/>
                    </a:ext>
                  </a:extLst>
                </a:gridCol>
                <a:gridCol w="1282485">
                  <a:extLst>
                    <a:ext uri="{9D8B030D-6E8A-4147-A177-3AD203B41FA5}">
                      <a16:colId xmlns:a16="http://schemas.microsoft.com/office/drawing/2014/main" val="20002"/>
                    </a:ext>
                  </a:extLst>
                </a:gridCol>
                <a:gridCol w="1282485">
                  <a:extLst>
                    <a:ext uri="{9D8B030D-6E8A-4147-A177-3AD203B41FA5}">
                      <a16:colId xmlns:a16="http://schemas.microsoft.com/office/drawing/2014/main" val="20003"/>
                    </a:ext>
                  </a:extLst>
                </a:gridCol>
              </a:tblGrid>
              <a:tr h="359128">
                <a:tc>
                  <a:txBody>
                    <a:bodyPr/>
                    <a:lstStyle/>
                    <a:p>
                      <a:endParaRPr lang="en-US" dirty="0"/>
                    </a:p>
                  </a:txBody>
                  <a:tcPr>
                    <a:solidFill>
                      <a:srgbClr val="609C92"/>
                    </a:solidFill>
                  </a:tcPr>
                </a:tc>
                <a:tc>
                  <a:txBody>
                    <a:bodyPr/>
                    <a:lstStyle/>
                    <a:p>
                      <a:endParaRPr lang="en-US" dirty="0"/>
                    </a:p>
                  </a:txBody>
                  <a:tcPr>
                    <a:solidFill>
                      <a:srgbClr val="609C92"/>
                    </a:solidFill>
                  </a:tcPr>
                </a:tc>
                <a:tc>
                  <a:txBody>
                    <a:bodyPr/>
                    <a:lstStyle/>
                    <a:p>
                      <a:endParaRPr lang="en-US" dirty="0"/>
                    </a:p>
                  </a:txBody>
                  <a:tcPr>
                    <a:solidFill>
                      <a:srgbClr val="609C92"/>
                    </a:solidFill>
                  </a:tcPr>
                </a:tc>
                <a:tc>
                  <a:txBody>
                    <a:bodyPr/>
                    <a:lstStyle/>
                    <a:p>
                      <a:endParaRPr lang="en-US" dirty="0"/>
                    </a:p>
                  </a:txBody>
                  <a:tcPr>
                    <a:solidFill>
                      <a:srgbClr val="609C92"/>
                    </a:solidFill>
                  </a:tcPr>
                </a:tc>
                <a:extLst>
                  <a:ext uri="{0D108BD9-81ED-4DB2-BD59-A6C34878D82A}">
                    <a16:rowId xmlns:a16="http://schemas.microsoft.com/office/drawing/2014/main" val="10000"/>
                  </a:ext>
                </a:extLst>
              </a:tr>
              <a:tr h="359128">
                <a:tc>
                  <a:txBody>
                    <a:bodyPr/>
                    <a:lstStyle/>
                    <a:p>
                      <a:endParaRPr lang="en-US" dirty="0"/>
                    </a:p>
                  </a:txBody>
                  <a:tcPr>
                    <a:solidFill>
                      <a:srgbClr val="E0ECEA"/>
                    </a:solidFill>
                  </a:tcPr>
                </a:tc>
                <a:tc>
                  <a:txBody>
                    <a:bodyPr/>
                    <a:lstStyle/>
                    <a:p>
                      <a:endParaRPr lang="en-US"/>
                    </a:p>
                  </a:txBody>
                  <a:tcPr>
                    <a:solidFill>
                      <a:srgbClr val="E0ECEA"/>
                    </a:solidFill>
                  </a:tcPr>
                </a:tc>
                <a:tc>
                  <a:txBody>
                    <a:bodyPr/>
                    <a:lstStyle/>
                    <a:p>
                      <a:endParaRPr lang="en-US"/>
                    </a:p>
                  </a:txBody>
                  <a:tcPr>
                    <a:solidFill>
                      <a:srgbClr val="E0ECEA"/>
                    </a:solidFill>
                  </a:tcPr>
                </a:tc>
                <a:tc>
                  <a:txBody>
                    <a:bodyPr/>
                    <a:lstStyle/>
                    <a:p>
                      <a:endParaRPr lang="en-US"/>
                    </a:p>
                  </a:txBody>
                  <a:tcPr>
                    <a:solidFill>
                      <a:srgbClr val="E0ECEA"/>
                    </a:solidFill>
                  </a:tcPr>
                </a:tc>
                <a:extLst>
                  <a:ext uri="{0D108BD9-81ED-4DB2-BD59-A6C34878D82A}">
                    <a16:rowId xmlns:a16="http://schemas.microsoft.com/office/drawing/2014/main" val="10001"/>
                  </a:ext>
                </a:extLst>
              </a:tr>
              <a:tr h="359128">
                <a:tc>
                  <a:txBody>
                    <a:bodyPr/>
                    <a:lstStyle/>
                    <a:p>
                      <a:endParaRPr lang="en-US" dirty="0"/>
                    </a:p>
                  </a:txBody>
                  <a:tcPr>
                    <a:solidFill>
                      <a:srgbClr val="E0ECEA"/>
                    </a:solidFill>
                  </a:tcPr>
                </a:tc>
                <a:tc>
                  <a:txBody>
                    <a:bodyPr/>
                    <a:lstStyle/>
                    <a:p>
                      <a:endParaRPr lang="en-US" dirty="0"/>
                    </a:p>
                  </a:txBody>
                  <a:tcPr>
                    <a:solidFill>
                      <a:srgbClr val="E0ECEA"/>
                    </a:solidFill>
                  </a:tcPr>
                </a:tc>
                <a:tc>
                  <a:txBody>
                    <a:bodyPr/>
                    <a:lstStyle/>
                    <a:p>
                      <a:endParaRPr lang="en-US" dirty="0"/>
                    </a:p>
                  </a:txBody>
                  <a:tcPr>
                    <a:solidFill>
                      <a:srgbClr val="E0ECEA"/>
                    </a:solidFill>
                  </a:tcPr>
                </a:tc>
                <a:tc>
                  <a:txBody>
                    <a:bodyPr/>
                    <a:lstStyle/>
                    <a:p>
                      <a:endParaRPr lang="en-US" dirty="0"/>
                    </a:p>
                  </a:txBody>
                  <a:tcPr>
                    <a:solidFill>
                      <a:srgbClr val="E0ECEA"/>
                    </a:solidFill>
                  </a:tcPr>
                </a:tc>
                <a:extLst>
                  <a:ext uri="{0D108BD9-81ED-4DB2-BD59-A6C34878D82A}">
                    <a16:rowId xmlns:a16="http://schemas.microsoft.com/office/drawing/2014/main" val="10002"/>
                  </a:ext>
                </a:extLst>
              </a:tr>
              <a:tr h="359128">
                <a:tc>
                  <a:txBody>
                    <a:bodyPr/>
                    <a:lstStyle/>
                    <a:p>
                      <a:endParaRPr lang="en-US"/>
                    </a:p>
                  </a:txBody>
                  <a:tcPr>
                    <a:solidFill>
                      <a:srgbClr val="E0ECEA"/>
                    </a:solidFill>
                  </a:tcPr>
                </a:tc>
                <a:tc>
                  <a:txBody>
                    <a:bodyPr/>
                    <a:lstStyle/>
                    <a:p>
                      <a:endParaRPr lang="en-US" dirty="0"/>
                    </a:p>
                  </a:txBody>
                  <a:tcPr>
                    <a:solidFill>
                      <a:srgbClr val="E0ECEA"/>
                    </a:solidFill>
                  </a:tcPr>
                </a:tc>
                <a:tc>
                  <a:txBody>
                    <a:bodyPr/>
                    <a:lstStyle/>
                    <a:p>
                      <a:endParaRPr lang="en-US"/>
                    </a:p>
                  </a:txBody>
                  <a:tcPr>
                    <a:solidFill>
                      <a:srgbClr val="E0ECEA"/>
                    </a:solidFill>
                  </a:tcPr>
                </a:tc>
                <a:tc>
                  <a:txBody>
                    <a:bodyPr/>
                    <a:lstStyle/>
                    <a:p>
                      <a:endParaRPr lang="en-US"/>
                    </a:p>
                  </a:txBody>
                  <a:tcPr>
                    <a:solidFill>
                      <a:srgbClr val="E0ECEA"/>
                    </a:solidFill>
                  </a:tcPr>
                </a:tc>
                <a:extLst>
                  <a:ext uri="{0D108BD9-81ED-4DB2-BD59-A6C34878D82A}">
                    <a16:rowId xmlns:a16="http://schemas.microsoft.com/office/drawing/2014/main" val="10003"/>
                  </a:ext>
                </a:extLst>
              </a:tr>
              <a:tr h="359128">
                <a:tc>
                  <a:txBody>
                    <a:bodyPr/>
                    <a:lstStyle/>
                    <a:p>
                      <a:endParaRPr lang="en-US"/>
                    </a:p>
                  </a:txBody>
                  <a:tcPr>
                    <a:solidFill>
                      <a:srgbClr val="E0ECEA"/>
                    </a:solidFill>
                  </a:tcPr>
                </a:tc>
                <a:tc>
                  <a:txBody>
                    <a:bodyPr/>
                    <a:lstStyle/>
                    <a:p>
                      <a:endParaRPr lang="en-US" dirty="0"/>
                    </a:p>
                  </a:txBody>
                  <a:tcPr>
                    <a:solidFill>
                      <a:srgbClr val="E0ECEA"/>
                    </a:solidFill>
                  </a:tcPr>
                </a:tc>
                <a:tc>
                  <a:txBody>
                    <a:bodyPr/>
                    <a:lstStyle/>
                    <a:p>
                      <a:endParaRPr lang="en-US" dirty="0"/>
                    </a:p>
                  </a:txBody>
                  <a:tcPr>
                    <a:solidFill>
                      <a:srgbClr val="E0ECEA"/>
                    </a:solidFill>
                  </a:tcPr>
                </a:tc>
                <a:tc>
                  <a:txBody>
                    <a:bodyPr/>
                    <a:lstStyle/>
                    <a:p>
                      <a:endParaRPr lang="en-US" dirty="0"/>
                    </a:p>
                  </a:txBody>
                  <a:tcPr>
                    <a:solidFill>
                      <a:srgbClr val="E0ECEA"/>
                    </a:solidFill>
                  </a:tcPr>
                </a:tc>
                <a:extLst>
                  <a:ext uri="{0D108BD9-81ED-4DB2-BD59-A6C34878D82A}">
                    <a16:rowId xmlns:a16="http://schemas.microsoft.com/office/drawing/2014/main" val="10004"/>
                  </a:ext>
                </a:extLst>
              </a:tr>
              <a:tr h="359128">
                <a:tc>
                  <a:txBody>
                    <a:bodyPr/>
                    <a:lstStyle/>
                    <a:p>
                      <a:endParaRPr lang="en-US"/>
                    </a:p>
                  </a:txBody>
                  <a:tcPr>
                    <a:solidFill>
                      <a:srgbClr val="E0ECEA"/>
                    </a:solidFill>
                  </a:tcPr>
                </a:tc>
                <a:tc>
                  <a:txBody>
                    <a:bodyPr/>
                    <a:lstStyle/>
                    <a:p>
                      <a:endParaRPr lang="en-US" dirty="0"/>
                    </a:p>
                  </a:txBody>
                  <a:tcPr>
                    <a:solidFill>
                      <a:srgbClr val="E0ECEA"/>
                    </a:solidFill>
                  </a:tcPr>
                </a:tc>
                <a:tc>
                  <a:txBody>
                    <a:bodyPr/>
                    <a:lstStyle/>
                    <a:p>
                      <a:endParaRPr lang="en-US" dirty="0"/>
                    </a:p>
                  </a:txBody>
                  <a:tcPr>
                    <a:solidFill>
                      <a:srgbClr val="E0ECEA"/>
                    </a:solidFill>
                  </a:tcPr>
                </a:tc>
                <a:tc>
                  <a:txBody>
                    <a:bodyPr/>
                    <a:lstStyle/>
                    <a:p>
                      <a:endParaRPr lang="en-US" dirty="0"/>
                    </a:p>
                  </a:txBody>
                  <a:tcPr>
                    <a:solidFill>
                      <a:srgbClr val="E0ECEA"/>
                    </a:solidFill>
                  </a:tcPr>
                </a:tc>
                <a:extLst>
                  <a:ext uri="{0D108BD9-81ED-4DB2-BD59-A6C34878D82A}">
                    <a16:rowId xmlns:a16="http://schemas.microsoft.com/office/drawing/2014/main" val="10005"/>
                  </a:ext>
                </a:extLst>
              </a:tr>
              <a:tr h="359128">
                <a:tc>
                  <a:txBody>
                    <a:bodyPr/>
                    <a:lstStyle/>
                    <a:p>
                      <a:endParaRPr lang="en-US"/>
                    </a:p>
                  </a:txBody>
                  <a:tcPr>
                    <a:solidFill>
                      <a:srgbClr val="E0ECEA"/>
                    </a:solidFill>
                  </a:tcPr>
                </a:tc>
                <a:tc>
                  <a:txBody>
                    <a:bodyPr/>
                    <a:lstStyle/>
                    <a:p>
                      <a:endParaRPr lang="en-US"/>
                    </a:p>
                  </a:txBody>
                  <a:tcPr>
                    <a:solidFill>
                      <a:srgbClr val="E0ECEA"/>
                    </a:solidFill>
                  </a:tcPr>
                </a:tc>
                <a:tc>
                  <a:txBody>
                    <a:bodyPr/>
                    <a:lstStyle/>
                    <a:p>
                      <a:endParaRPr lang="en-US" dirty="0"/>
                    </a:p>
                  </a:txBody>
                  <a:tcPr>
                    <a:solidFill>
                      <a:srgbClr val="E0ECEA"/>
                    </a:solidFill>
                  </a:tcPr>
                </a:tc>
                <a:tc>
                  <a:txBody>
                    <a:bodyPr/>
                    <a:lstStyle/>
                    <a:p>
                      <a:endParaRPr lang="en-US" dirty="0"/>
                    </a:p>
                  </a:txBody>
                  <a:tcPr>
                    <a:solidFill>
                      <a:srgbClr val="E0ECEA"/>
                    </a:solidFill>
                  </a:tcPr>
                </a:tc>
                <a:extLst>
                  <a:ext uri="{0D108BD9-81ED-4DB2-BD59-A6C34878D82A}">
                    <a16:rowId xmlns:a16="http://schemas.microsoft.com/office/drawing/2014/main" val="10006"/>
                  </a:ext>
                </a:extLst>
              </a:tr>
              <a:tr h="359128">
                <a:tc>
                  <a:txBody>
                    <a:bodyPr/>
                    <a:lstStyle/>
                    <a:p>
                      <a:endParaRPr lang="en-US"/>
                    </a:p>
                  </a:txBody>
                  <a:tcPr>
                    <a:solidFill>
                      <a:srgbClr val="E0ECEA"/>
                    </a:solidFill>
                  </a:tcPr>
                </a:tc>
                <a:tc>
                  <a:txBody>
                    <a:bodyPr/>
                    <a:lstStyle/>
                    <a:p>
                      <a:endParaRPr lang="en-US"/>
                    </a:p>
                  </a:txBody>
                  <a:tcPr>
                    <a:solidFill>
                      <a:srgbClr val="E0ECEA"/>
                    </a:solidFill>
                  </a:tcPr>
                </a:tc>
                <a:tc>
                  <a:txBody>
                    <a:bodyPr/>
                    <a:lstStyle/>
                    <a:p>
                      <a:endParaRPr lang="en-US" dirty="0"/>
                    </a:p>
                  </a:txBody>
                  <a:tcPr>
                    <a:solidFill>
                      <a:srgbClr val="E0ECEA"/>
                    </a:solidFill>
                  </a:tcPr>
                </a:tc>
                <a:tc>
                  <a:txBody>
                    <a:bodyPr/>
                    <a:lstStyle/>
                    <a:p>
                      <a:endParaRPr lang="en-US" dirty="0"/>
                    </a:p>
                  </a:txBody>
                  <a:tcPr>
                    <a:solidFill>
                      <a:srgbClr val="E0ECEA"/>
                    </a:solidFill>
                  </a:tcPr>
                </a:tc>
                <a:extLst>
                  <a:ext uri="{0D108BD9-81ED-4DB2-BD59-A6C34878D82A}">
                    <a16:rowId xmlns:a16="http://schemas.microsoft.com/office/drawing/2014/main" val="10007"/>
                  </a:ext>
                </a:extLst>
              </a:tr>
              <a:tr h="359128">
                <a:tc>
                  <a:txBody>
                    <a:bodyPr/>
                    <a:lstStyle/>
                    <a:p>
                      <a:endParaRPr lang="en-US"/>
                    </a:p>
                  </a:txBody>
                  <a:tcPr>
                    <a:solidFill>
                      <a:srgbClr val="E0ECEA"/>
                    </a:solidFill>
                  </a:tcPr>
                </a:tc>
                <a:tc>
                  <a:txBody>
                    <a:bodyPr/>
                    <a:lstStyle/>
                    <a:p>
                      <a:endParaRPr lang="en-US"/>
                    </a:p>
                  </a:txBody>
                  <a:tcPr>
                    <a:solidFill>
                      <a:srgbClr val="E0ECEA"/>
                    </a:solidFill>
                  </a:tcPr>
                </a:tc>
                <a:tc>
                  <a:txBody>
                    <a:bodyPr/>
                    <a:lstStyle/>
                    <a:p>
                      <a:endParaRPr lang="en-US" dirty="0"/>
                    </a:p>
                  </a:txBody>
                  <a:tcPr>
                    <a:solidFill>
                      <a:srgbClr val="E0ECEA"/>
                    </a:solidFill>
                  </a:tcPr>
                </a:tc>
                <a:tc>
                  <a:txBody>
                    <a:bodyPr/>
                    <a:lstStyle/>
                    <a:p>
                      <a:endParaRPr lang="en-US" dirty="0"/>
                    </a:p>
                  </a:txBody>
                  <a:tcPr>
                    <a:solidFill>
                      <a:srgbClr val="E0ECEA"/>
                    </a:solidFill>
                  </a:tcPr>
                </a:tc>
                <a:extLst>
                  <a:ext uri="{0D108BD9-81ED-4DB2-BD59-A6C34878D82A}">
                    <a16:rowId xmlns:a16="http://schemas.microsoft.com/office/drawing/2014/main" val="10008"/>
                  </a:ext>
                </a:extLst>
              </a:tr>
              <a:tr h="359128">
                <a:tc>
                  <a:txBody>
                    <a:bodyPr/>
                    <a:lstStyle/>
                    <a:p>
                      <a:endParaRPr lang="en-US"/>
                    </a:p>
                  </a:txBody>
                  <a:tcPr>
                    <a:solidFill>
                      <a:srgbClr val="E0ECEA"/>
                    </a:solidFill>
                  </a:tcPr>
                </a:tc>
                <a:tc>
                  <a:txBody>
                    <a:bodyPr/>
                    <a:lstStyle/>
                    <a:p>
                      <a:endParaRPr lang="en-US"/>
                    </a:p>
                  </a:txBody>
                  <a:tcPr>
                    <a:solidFill>
                      <a:srgbClr val="E0ECEA"/>
                    </a:solidFill>
                  </a:tcPr>
                </a:tc>
                <a:tc>
                  <a:txBody>
                    <a:bodyPr/>
                    <a:lstStyle/>
                    <a:p>
                      <a:endParaRPr lang="en-US" dirty="0"/>
                    </a:p>
                  </a:txBody>
                  <a:tcPr>
                    <a:solidFill>
                      <a:srgbClr val="E0ECEA"/>
                    </a:solidFill>
                  </a:tcPr>
                </a:tc>
                <a:tc>
                  <a:txBody>
                    <a:bodyPr/>
                    <a:lstStyle/>
                    <a:p>
                      <a:endParaRPr lang="en-US" dirty="0"/>
                    </a:p>
                  </a:txBody>
                  <a:tcPr>
                    <a:solidFill>
                      <a:srgbClr val="E0ECEA"/>
                    </a:solidFill>
                  </a:tcPr>
                </a:tc>
                <a:extLst>
                  <a:ext uri="{0D108BD9-81ED-4DB2-BD59-A6C34878D82A}">
                    <a16:rowId xmlns:a16="http://schemas.microsoft.com/office/drawing/2014/main" val="10009"/>
                  </a:ext>
                </a:extLst>
              </a:tr>
              <a:tr h="359128">
                <a:tc>
                  <a:txBody>
                    <a:bodyPr/>
                    <a:lstStyle/>
                    <a:p>
                      <a:endParaRPr lang="en-US"/>
                    </a:p>
                  </a:txBody>
                  <a:tcPr>
                    <a:solidFill>
                      <a:srgbClr val="E0ECEA"/>
                    </a:solidFill>
                  </a:tcPr>
                </a:tc>
                <a:tc>
                  <a:txBody>
                    <a:bodyPr/>
                    <a:lstStyle/>
                    <a:p>
                      <a:endParaRPr lang="en-US"/>
                    </a:p>
                  </a:txBody>
                  <a:tcPr>
                    <a:solidFill>
                      <a:srgbClr val="E0ECEA"/>
                    </a:solidFill>
                  </a:tcPr>
                </a:tc>
                <a:tc>
                  <a:txBody>
                    <a:bodyPr/>
                    <a:lstStyle/>
                    <a:p>
                      <a:endParaRPr lang="en-US" dirty="0"/>
                    </a:p>
                  </a:txBody>
                  <a:tcPr>
                    <a:solidFill>
                      <a:srgbClr val="E0ECEA"/>
                    </a:solidFill>
                  </a:tcPr>
                </a:tc>
                <a:tc>
                  <a:txBody>
                    <a:bodyPr/>
                    <a:lstStyle/>
                    <a:p>
                      <a:endParaRPr lang="en-US" dirty="0"/>
                    </a:p>
                  </a:txBody>
                  <a:tcPr>
                    <a:solidFill>
                      <a:srgbClr val="E0ECEA"/>
                    </a:solidFill>
                  </a:tcPr>
                </a:tc>
                <a:extLst>
                  <a:ext uri="{0D108BD9-81ED-4DB2-BD59-A6C34878D82A}">
                    <a16:rowId xmlns:a16="http://schemas.microsoft.com/office/drawing/2014/main" val="10010"/>
                  </a:ext>
                </a:extLst>
              </a:tr>
              <a:tr h="359128">
                <a:tc>
                  <a:txBody>
                    <a:bodyPr/>
                    <a:lstStyle/>
                    <a:p>
                      <a:endParaRPr lang="en-US"/>
                    </a:p>
                  </a:txBody>
                  <a:tcPr>
                    <a:solidFill>
                      <a:srgbClr val="E0ECEA"/>
                    </a:solidFill>
                  </a:tcPr>
                </a:tc>
                <a:tc>
                  <a:txBody>
                    <a:bodyPr/>
                    <a:lstStyle/>
                    <a:p>
                      <a:endParaRPr lang="en-US"/>
                    </a:p>
                  </a:txBody>
                  <a:tcPr>
                    <a:solidFill>
                      <a:srgbClr val="E0ECEA"/>
                    </a:solidFill>
                  </a:tcPr>
                </a:tc>
                <a:tc>
                  <a:txBody>
                    <a:bodyPr/>
                    <a:lstStyle/>
                    <a:p>
                      <a:endParaRPr lang="en-US" dirty="0"/>
                    </a:p>
                  </a:txBody>
                  <a:tcPr>
                    <a:solidFill>
                      <a:srgbClr val="E0ECEA"/>
                    </a:solidFill>
                  </a:tcPr>
                </a:tc>
                <a:tc>
                  <a:txBody>
                    <a:bodyPr/>
                    <a:lstStyle/>
                    <a:p>
                      <a:endParaRPr lang="en-US" dirty="0"/>
                    </a:p>
                  </a:txBody>
                  <a:tcPr>
                    <a:solidFill>
                      <a:srgbClr val="E0ECEA"/>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959203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78266" y="4898155"/>
            <a:ext cx="3168710" cy="6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ontent Placeholder 5"/>
          <p:cNvSpPr>
            <a:spLocks noGrp="1"/>
          </p:cNvSpPr>
          <p:nvPr>
            <p:ph idx="1" hasCustomPrompt="1"/>
          </p:nvPr>
        </p:nvSpPr>
        <p:spPr>
          <a:xfrm>
            <a:off x="830451" y="1199343"/>
            <a:ext cx="10515600" cy="2125043"/>
          </a:xfrm>
        </p:spPr>
        <p:txBody>
          <a:bodyPr/>
          <a:lstStyle>
            <a:lvl1pPr>
              <a:defRPr baseline="0">
                <a:solidFill>
                  <a:schemeClr val="tx1"/>
                </a:solidFill>
              </a:defRPr>
            </a:lvl1pPr>
          </a:lstStyle>
          <a:p>
            <a:pPr marL="0" indent="0" algn="ctr">
              <a:buNone/>
            </a:pPr>
            <a:r>
              <a:rPr lang="en-US" sz="3400" b="1" dirty="0"/>
              <a:t>Thank you!</a:t>
            </a:r>
          </a:p>
          <a:p>
            <a:pPr marL="0" indent="0" algn="ctr">
              <a:buNone/>
            </a:pPr>
            <a:endParaRPr lang="en-US" sz="3000" b="1" dirty="0"/>
          </a:p>
          <a:p>
            <a:pPr marL="0" indent="0" algn="ctr">
              <a:buNone/>
            </a:pPr>
            <a:r>
              <a:rPr lang="en-US" dirty="0"/>
              <a:t>Name of presenter</a:t>
            </a:r>
          </a:p>
          <a:p>
            <a:pPr marL="0" indent="0" algn="ctr">
              <a:buNone/>
            </a:pPr>
            <a:r>
              <a:rPr lang="en-US" dirty="0"/>
              <a:t>Contact: Email address</a:t>
            </a:r>
          </a:p>
        </p:txBody>
      </p:sp>
      <p:sp>
        <p:nvSpPr>
          <p:cNvPr id="4" name="Rectangle 3"/>
          <p:cNvSpPr/>
          <p:nvPr userDrawn="1"/>
        </p:nvSpPr>
        <p:spPr>
          <a:xfrm>
            <a:off x="8385276" y="5545654"/>
            <a:ext cx="3453540" cy="1107996"/>
          </a:xfrm>
          <a:prstGeom prst="rect">
            <a:avLst/>
          </a:prstGeom>
          <a:solidFill>
            <a:schemeClr val="bg1"/>
          </a:solidFill>
        </p:spPr>
        <p:txBody>
          <a:bodyPr wrap="square">
            <a:spAutoFit/>
          </a:bodyPr>
          <a:lstStyle/>
          <a:p>
            <a:pPr algn="ctr"/>
            <a:r>
              <a:rPr lang="en-US" sz="1400" b="1" i="0" u="none" strike="noStrike" kern="1200" baseline="0" dirty="0">
                <a:solidFill>
                  <a:srgbClr val="609C92"/>
                </a:solidFill>
                <a:latin typeface="+mn-lt"/>
                <a:ea typeface="+mn-ea"/>
                <a:cs typeface="+mn-cs"/>
              </a:rPr>
              <a:t>Compound extremes attribution of climate change: towards an operational service</a:t>
            </a:r>
          </a:p>
          <a:p>
            <a:pPr algn="ctr">
              <a:spcBef>
                <a:spcPts val="600"/>
              </a:spcBef>
            </a:pPr>
            <a:r>
              <a:rPr lang="en-US" sz="1400" b="1" i="0" u="none" strike="noStrike" kern="1200" baseline="0" dirty="0">
                <a:solidFill>
                  <a:srgbClr val="609C92"/>
                </a:solidFill>
                <a:latin typeface="+mn-lt"/>
                <a:ea typeface="+mn-ea"/>
                <a:cs typeface="+mn-cs"/>
                <a:hlinkClick r:id="rId3"/>
              </a:rPr>
              <a:t>www.compass-climate.eu</a:t>
            </a:r>
            <a:r>
              <a:rPr lang="en-US" sz="1400" b="1" i="0" u="none" strike="noStrike" kern="1200" baseline="0" dirty="0">
                <a:solidFill>
                  <a:srgbClr val="609C92"/>
                </a:solidFill>
                <a:latin typeface="+mn-lt"/>
                <a:ea typeface="+mn-ea"/>
                <a:cs typeface="+mn-cs"/>
              </a:rPr>
              <a:t> </a:t>
            </a:r>
          </a:p>
          <a:p>
            <a:pPr algn="ctr">
              <a:spcBef>
                <a:spcPts val="600"/>
              </a:spcBef>
            </a:pPr>
            <a:endParaRPr lang="en-US" sz="1400" b="1" i="0" u="none" strike="noStrike" kern="1200" baseline="0" dirty="0">
              <a:solidFill>
                <a:srgbClr val="609C92"/>
              </a:solidFill>
              <a:latin typeface="+mn-lt"/>
              <a:ea typeface="+mn-ea"/>
              <a:cs typeface="+mn-cs"/>
            </a:endParaRPr>
          </a:p>
        </p:txBody>
      </p:sp>
      <p:sp>
        <p:nvSpPr>
          <p:cNvPr id="7" name="Rectangle 6"/>
          <p:cNvSpPr/>
          <p:nvPr userDrawn="1"/>
        </p:nvSpPr>
        <p:spPr>
          <a:xfrm>
            <a:off x="2076610" y="5597909"/>
            <a:ext cx="4693405" cy="400110"/>
          </a:xfrm>
          <a:prstGeom prst="rect">
            <a:avLst/>
          </a:prstGeom>
        </p:spPr>
        <p:txBody>
          <a:bodyPr wrap="square">
            <a:spAutoFit/>
          </a:bodyPr>
          <a:lstStyle/>
          <a:p>
            <a:pPr algn="just">
              <a:lnSpc>
                <a:spcPct val="100000"/>
              </a:lnSpc>
              <a:spcAft>
                <a:spcPts val="0"/>
              </a:spcAft>
            </a:pPr>
            <a:r>
              <a:rPr lang="en-US" sz="1000" spc="10" baseline="0" dirty="0">
                <a:solidFill>
                  <a:schemeClr val="tx1"/>
                </a:solidFill>
              </a:rPr>
              <a:t>The COMPASS project has received funding from the European Union’s HORIZON </a:t>
            </a:r>
          </a:p>
          <a:p>
            <a:pPr algn="just">
              <a:lnSpc>
                <a:spcPct val="100000"/>
              </a:lnSpc>
              <a:spcAft>
                <a:spcPts val="0"/>
              </a:spcAft>
            </a:pPr>
            <a:r>
              <a:rPr lang="en-US" sz="1000" spc="10" baseline="0" dirty="0">
                <a:solidFill>
                  <a:schemeClr val="tx1"/>
                </a:solidFill>
              </a:rPr>
              <a:t>Research and Innovation Actions Programme under Grant Agreement No. 101135481</a:t>
            </a:r>
          </a:p>
        </p:txBody>
      </p:sp>
      <p:sp>
        <p:nvSpPr>
          <p:cNvPr id="15" name="Content Placeholder 5"/>
          <p:cNvSpPr>
            <a:spLocks noGrp="1"/>
          </p:cNvSpPr>
          <p:nvPr>
            <p:ph idx="10" hasCustomPrompt="1"/>
          </p:nvPr>
        </p:nvSpPr>
        <p:spPr>
          <a:xfrm>
            <a:off x="836971" y="3479374"/>
            <a:ext cx="10515600" cy="798162"/>
          </a:xfrm>
        </p:spPr>
        <p:txBody>
          <a:bodyPr>
            <a:normAutofit/>
          </a:bodyPr>
          <a:lstStyle>
            <a:lvl1pPr>
              <a:defRPr sz="1600" i="1" baseline="0"/>
            </a:lvl1pPr>
          </a:lstStyle>
          <a:p>
            <a:pPr marL="0" indent="0" algn="ctr">
              <a:buNone/>
            </a:pPr>
            <a:r>
              <a:rPr lang="en-US" dirty="0"/>
              <a:t>Company/Institute Logo</a:t>
            </a:r>
          </a:p>
        </p:txBody>
      </p:sp>
      <p:sp>
        <p:nvSpPr>
          <p:cNvPr id="2" name="Rectangle 1"/>
          <p:cNvSpPr/>
          <p:nvPr userDrawn="1"/>
        </p:nvSpPr>
        <p:spPr>
          <a:xfrm>
            <a:off x="414015" y="6120617"/>
            <a:ext cx="6356000" cy="707886"/>
          </a:xfrm>
          <a:prstGeom prst="rect">
            <a:avLst/>
          </a:prstGeom>
        </p:spPr>
        <p:txBody>
          <a:bodyPr wrap="square">
            <a:spAutoFit/>
          </a:bodyPr>
          <a:lstStyle/>
          <a:p>
            <a:pPr algn="l"/>
            <a:r>
              <a:rPr lang="en-US" sz="1000" b="1" kern="1200" dirty="0">
                <a:solidFill>
                  <a:schemeClr val="tx1"/>
                </a:solidFill>
                <a:effectLst/>
                <a:latin typeface="+mn-lt"/>
                <a:ea typeface="+mn-ea"/>
                <a:cs typeface="+mn-cs"/>
              </a:rPr>
              <a:t>Disclaimer</a:t>
            </a:r>
            <a:r>
              <a:rPr lang="en-US" sz="1000" kern="1200" dirty="0">
                <a:solidFill>
                  <a:schemeClr val="tx1"/>
                </a:solidFill>
                <a:effectLst/>
                <a:latin typeface="+mn-lt"/>
                <a:ea typeface="+mn-ea"/>
                <a:cs typeface="+mn-cs"/>
              </a:rPr>
              <a:t>	</a:t>
            </a:r>
          </a:p>
          <a:p>
            <a:pPr algn="l"/>
            <a:r>
              <a:rPr lang="en-US" sz="1000" kern="1200" dirty="0">
                <a:solidFill>
                  <a:schemeClr val="tx1"/>
                </a:solidFill>
                <a:effectLst/>
                <a:latin typeface="+mn-lt"/>
                <a:ea typeface="+mn-ea"/>
                <a:cs typeface="+mn-cs"/>
              </a:rPr>
              <a:t>Funded by the European Union. Views and opinions expressed are however those of the author(s) only and do not necessarily reflect those of the European Union or of the European Health and Digital Executive Agency (HADEA). Neither the European Union nor the granting authority HADEA can be held responsible for them</a:t>
            </a:r>
          </a:p>
        </p:txBody>
      </p:sp>
      <p:pic>
        <p:nvPicPr>
          <p:cNvPr id="10" name="Picture 9"/>
          <p:cNvPicPr/>
          <p:nvPr userDrawn="1"/>
        </p:nvPicPr>
        <p:blipFill rotWithShape="1">
          <a:blip r:embed="rId4">
            <a:extLst>
              <a:ext uri="{28A0092B-C50C-407E-A947-70E740481C1C}">
                <a14:useLocalDpi xmlns:a14="http://schemas.microsoft.com/office/drawing/2010/main" val="0"/>
              </a:ext>
            </a:extLst>
          </a:blip>
          <a:srcRect l="3223" t="18980" b="17139"/>
          <a:stretch/>
        </p:blipFill>
        <p:spPr bwMode="auto">
          <a:xfrm>
            <a:off x="414015" y="5568167"/>
            <a:ext cx="1713938" cy="459594"/>
          </a:xfrm>
          <a:prstGeom prst="rect">
            <a:avLst/>
          </a:prstGeom>
          <a:noFill/>
          <a:ln>
            <a:noFill/>
          </a:ln>
        </p:spPr>
      </p:pic>
    </p:spTree>
    <p:extLst>
      <p:ext uri="{BB962C8B-B14F-4D97-AF65-F5344CB8AC3E}">
        <p14:creationId xmlns:p14="http://schemas.microsoft.com/office/powerpoint/2010/main" val="25638959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0EB0E4-B7C8-410C-846D-9F646C5832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a:extLst>
              <a:ext uri="{FF2B5EF4-FFF2-40B4-BE49-F238E27FC236}">
                <a16:creationId xmlns:a16="http://schemas.microsoft.com/office/drawing/2014/main" id="{773B1535-400D-487C-8293-BC2E240D53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1043488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B9FE36-6642-3441-E901-5944C9B6E7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DE692E-E97F-055A-25F6-0B346C7AB044}"/>
              </a:ext>
            </a:extLst>
          </p:cNvPr>
          <p:cNvSpPr>
            <a:spLocks noGrp="1"/>
          </p:cNvSpPr>
          <p:nvPr>
            <p:ph type="title"/>
          </p:nvPr>
        </p:nvSpPr>
        <p:spPr/>
        <p:txBody>
          <a:bodyPr>
            <a:normAutofit/>
          </a:bodyPr>
          <a:lstStyle/>
          <a:p>
            <a:r>
              <a:rPr lang="en-US" sz="3600" dirty="0"/>
              <a:t>Reference</a:t>
            </a:r>
          </a:p>
        </p:txBody>
      </p:sp>
      <p:sp>
        <p:nvSpPr>
          <p:cNvPr id="5" name="Tijdelijke aanduiding voor inhoud 6">
            <a:extLst>
              <a:ext uri="{FF2B5EF4-FFF2-40B4-BE49-F238E27FC236}">
                <a16:creationId xmlns:a16="http://schemas.microsoft.com/office/drawing/2014/main" id="{38C4963E-AC14-82EC-56F5-41F7423EA877}"/>
              </a:ext>
            </a:extLst>
          </p:cNvPr>
          <p:cNvSpPr txBox="1">
            <a:spLocks/>
          </p:cNvSpPr>
          <p:nvPr/>
        </p:nvSpPr>
        <p:spPr>
          <a:xfrm>
            <a:off x="981777" y="1768613"/>
            <a:ext cx="10372023" cy="3167454"/>
          </a:xfrm>
          <a:prstGeom prst="rect">
            <a:avLst/>
          </a:prstGeom>
        </p:spPr>
        <p:txBody>
          <a:bodyPr vert="horz" lIns="0" tIns="0" rIns="0" bIns="0" numCol="1" rtlCol="0" anchor="t" anchorCtr="0">
            <a:noAutofit/>
          </a:bodyPr>
          <a:lstStyle>
            <a:lvl1pPr marL="0" indent="0" algn="l" defTabSz="3210276" rtl="0" eaLnBrk="1" latinLnBrk="0" hangingPunct="1">
              <a:lnSpc>
                <a:spcPct val="125000"/>
              </a:lnSpc>
              <a:spcBef>
                <a:spcPts val="0"/>
              </a:spcBef>
              <a:buFont typeface="Arial" panose="020B0604020202020204" pitchFamily="34" charset="0"/>
              <a:buNone/>
              <a:defRPr sz="3400" kern="1200">
                <a:solidFill>
                  <a:schemeClr val="tx1"/>
                </a:solidFill>
                <a:latin typeface="Franca Book" panose="02010003040000000000" pitchFamily="50" charset="0"/>
                <a:ea typeface="+mn-ea"/>
                <a:cs typeface="Arial" panose="020B0604020202020204" pitchFamily="34" charset="0"/>
              </a:defRPr>
            </a:lvl1pPr>
            <a:lvl2pPr marL="0" indent="-396000" algn="l" defTabSz="3210276" rtl="0" eaLnBrk="1" latinLnBrk="0" hangingPunct="1">
              <a:lnSpc>
                <a:spcPct val="125000"/>
              </a:lnSpc>
              <a:spcBef>
                <a:spcPts val="0"/>
              </a:spcBef>
              <a:buFont typeface="Arial" panose="020B0604020202020204" pitchFamily="34" charset="0"/>
              <a:buChar char="•"/>
              <a:defRPr lang="nl-NL" sz="3400" kern="1200" dirty="0">
                <a:solidFill>
                  <a:schemeClr val="tx1"/>
                </a:solidFill>
                <a:latin typeface="Franca Book" panose="02010003040000000000" pitchFamily="50" charset="0"/>
                <a:ea typeface="+mn-ea"/>
                <a:cs typeface="Arial" panose="020B0604020202020204" pitchFamily="34" charset="0"/>
              </a:defRPr>
            </a:lvl2pPr>
            <a:lvl3pPr marL="0" indent="-396000" algn="l" defTabSz="3210276" rtl="0" eaLnBrk="1" latinLnBrk="0" hangingPunct="1">
              <a:lnSpc>
                <a:spcPct val="125000"/>
              </a:lnSpc>
              <a:spcBef>
                <a:spcPts val="0"/>
              </a:spcBef>
              <a:buFont typeface="Arial" panose="020B0604020202020204" pitchFamily="34" charset="0"/>
              <a:buChar char="−"/>
              <a:defRPr lang="nl-NL" sz="3400" kern="1200" dirty="0">
                <a:solidFill>
                  <a:schemeClr val="tx1"/>
                </a:solidFill>
                <a:latin typeface="Franca Book" panose="02010003040000000000" pitchFamily="50" charset="0"/>
                <a:ea typeface="+mn-ea"/>
                <a:cs typeface="Arial" panose="020B0604020202020204" pitchFamily="34" charset="0"/>
              </a:defRPr>
            </a:lvl3pPr>
            <a:lvl4pPr marL="0" indent="0" algn="l" defTabSz="3210276" rtl="0" eaLnBrk="1" latinLnBrk="0" hangingPunct="1">
              <a:lnSpc>
                <a:spcPct val="95000"/>
              </a:lnSpc>
              <a:spcBef>
                <a:spcPts val="0"/>
              </a:spcBef>
              <a:spcAft>
                <a:spcPts val="2300"/>
              </a:spcAft>
              <a:buFont typeface="Arial" panose="020B0604020202020204" pitchFamily="34" charset="0"/>
              <a:buNone/>
              <a:defRPr lang="nl-NL" sz="6185" b="1" kern="1200" dirty="0">
                <a:solidFill>
                  <a:schemeClr val="tx2"/>
                </a:solidFill>
                <a:latin typeface="Franca Book" panose="02010003040000000000" pitchFamily="50" charset="0"/>
                <a:ea typeface="+mn-ea"/>
                <a:cs typeface="Arial" panose="020B0604020202020204" pitchFamily="34" charset="0"/>
              </a:defRPr>
            </a:lvl4pPr>
            <a:lvl5pPr marL="0" indent="-396000" algn="l" defTabSz="3210276" rtl="0" eaLnBrk="1" latinLnBrk="0" hangingPunct="1">
              <a:lnSpc>
                <a:spcPct val="125000"/>
              </a:lnSpc>
              <a:spcBef>
                <a:spcPts val="0"/>
              </a:spcBef>
              <a:buSzPct val="90000"/>
              <a:buFont typeface="+mj-lt"/>
              <a:buAutoNum type="arabicPeriod"/>
              <a:defRPr lang="nl-NL" sz="3400" kern="1200" dirty="0">
                <a:solidFill>
                  <a:schemeClr val="tx1"/>
                </a:solidFill>
                <a:latin typeface="Franca Book" panose="02010003040000000000" pitchFamily="50" charset="0"/>
                <a:ea typeface="+mn-ea"/>
                <a:cs typeface="Arial" panose="020B0604020202020204" pitchFamily="34" charset="0"/>
              </a:defRPr>
            </a:lvl5pPr>
            <a:lvl6pPr marL="792000" indent="-396000" algn="l" defTabSz="3210276" rtl="0" eaLnBrk="1" latinLnBrk="0" hangingPunct="1">
              <a:lnSpc>
                <a:spcPct val="125000"/>
              </a:lnSpc>
              <a:spcBef>
                <a:spcPts val="0"/>
              </a:spcBef>
              <a:buSzPct val="95000"/>
              <a:buFont typeface="+mj-lt"/>
              <a:buAutoNum type="arabicPeriod"/>
              <a:defRPr lang="nl-NL" sz="3400" kern="1200" dirty="0" smtClean="0">
                <a:solidFill>
                  <a:schemeClr val="tx1"/>
                </a:solidFill>
                <a:latin typeface="Franca Book" panose="02010003040000000000" pitchFamily="50" charset="0"/>
                <a:ea typeface="+mn-ea"/>
                <a:cs typeface="Arial" panose="020B0604020202020204" pitchFamily="34" charset="0"/>
              </a:defRPr>
            </a:lvl6pPr>
            <a:lvl7pPr marL="0" indent="0" algn="l" defTabSz="3210276" rtl="0" eaLnBrk="1" latinLnBrk="0" hangingPunct="1">
              <a:lnSpc>
                <a:spcPct val="125000"/>
              </a:lnSpc>
              <a:spcBef>
                <a:spcPts val="0"/>
              </a:spcBef>
              <a:buFont typeface="Arial" panose="020B0604020202020204" pitchFamily="34" charset="0"/>
              <a:buNone/>
              <a:defRPr lang="nl-NL" sz="3400" kern="1200" dirty="0" smtClean="0">
                <a:solidFill>
                  <a:schemeClr val="tx1"/>
                </a:solidFill>
                <a:latin typeface="Franca Book" panose="02010003040000000000" pitchFamily="50" charset="0"/>
                <a:ea typeface="+mn-ea"/>
                <a:cs typeface="Arial" panose="020B0604020202020204" pitchFamily="34" charset="0"/>
              </a:defRPr>
            </a:lvl7pPr>
            <a:lvl8pPr marL="0" indent="0" algn="l" defTabSz="3210276" rtl="0" eaLnBrk="1" latinLnBrk="0" hangingPunct="1">
              <a:lnSpc>
                <a:spcPct val="125000"/>
              </a:lnSpc>
              <a:spcBef>
                <a:spcPts val="0"/>
              </a:spcBef>
              <a:buFont typeface="Arial" panose="020B0604020202020204" pitchFamily="34" charset="0"/>
              <a:buNone/>
              <a:defRPr lang="nl-NL" sz="3400" kern="1200" dirty="0" smtClean="0">
                <a:solidFill>
                  <a:schemeClr val="tx1"/>
                </a:solidFill>
                <a:latin typeface="Franca Book" panose="02010003040000000000" pitchFamily="50" charset="0"/>
                <a:ea typeface="+mn-ea"/>
                <a:cs typeface="Arial" panose="020B0604020202020204" pitchFamily="34" charset="0"/>
              </a:defRPr>
            </a:lvl8pPr>
            <a:lvl9pPr marL="0" indent="0" algn="l" defTabSz="3210276" rtl="0" eaLnBrk="1" latinLnBrk="0" hangingPunct="1">
              <a:lnSpc>
                <a:spcPct val="125000"/>
              </a:lnSpc>
              <a:spcBef>
                <a:spcPts val="0"/>
              </a:spcBef>
              <a:buFont typeface="Arial" panose="020B0604020202020204" pitchFamily="34" charset="0"/>
              <a:buNone/>
              <a:defRPr lang="nl-NL" sz="3400" kern="1200" dirty="0">
                <a:solidFill>
                  <a:schemeClr val="tx1"/>
                </a:solidFill>
                <a:latin typeface="Franca Book" panose="02010003040000000000" pitchFamily="50" charset="0"/>
                <a:ea typeface="+mn-ea"/>
                <a:cs typeface="Arial" panose="020B0604020202020204" pitchFamily="34" charset="0"/>
              </a:defRPr>
            </a:lvl9pPr>
          </a:lstStyle>
          <a:p>
            <a:pPr lvl="1" indent="0">
              <a:buNone/>
            </a:pPr>
            <a:r>
              <a:rPr lang="nl-NL" sz="2000" dirty="0"/>
              <a:t>Mester, B., </a:t>
            </a:r>
            <a:r>
              <a:rPr lang="nl-NL" sz="2000" dirty="0" err="1"/>
              <a:t>Vogt</a:t>
            </a:r>
            <a:r>
              <a:rPr lang="nl-NL" sz="2000" dirty="0"/>
              <a:t>, T., Bryant, S., Otto, C., </a:t>
            </a:r>
            <a:r>
              <a:rPr lang="nl-NL" sz="2000" dirty="0" err="1"/>
              <a:t>Frieler</a:t>
            </a:r>
            <a:r>
              <a:rPr lang="nl-NL" sz="2000" dirty="0"/>
              <a:t>, K., &amp; Schewe, J. (2023). Human </a:t>
            </a:r>
            <a:r>
              <a:rPr lang="nl-NL" sz="2000" dirty="0" err="1"/>
              <a:t>displacements</a:t>
            </a:r>
            <a:r>
              <a:rPr lang="nl-NL" sz="2000" dirty="0"/>
              <a:t> </a:t>
            </a:r>
            <a:r>
              <a:rPr lang="nl-NL" sz="2000" dirty="0" err="1"/>
              <a:t>from</a:t>
            </a:r>
            <a:r>
              <a:rPr lang="nl-NL" sz="2000" dirty="0"/>
              <a:t> </a:t>
            </a:r>
            <a:r>
              <a:rPr lang="nl-NL" sz="2000" dirty="0" err="1"/>
              <a:t>Tropical</a:t>
            </a:r>
            <a:r>
              <a:rPr lang="nl-NL" sz="2000" dirty="0"/>
              <a:t> </a:t>
            </a:r>
            <a:r>
              <a:rPr lang="nl-NL" sz="2000" dirty="0" err="1"/>
              <a:t>Cyclone</a:t>
            </a:r>
            <a:r>
              <a:rPr lang="nl-NL" sz="2000" dirty="0"/>
              <a:t> </a:t>
            </a:r>
            <a:r>
              <a:rPr lang="nl-NL" sz="2000" dirty="0" err="1"/>
              <a:t>Idai</a:t>
            </a:r>
            <a:r>
              <a:rPr lang="nl-NL" sz="2000" dirty="0"/>
              <a:t> </a:t>
            </a:r>
            <a:r>
              <a:rPr lang="nl-NL" sz="2000" dirty="0" err="1"/>
              <a:t>attributable</a:t>
            </a:r>
            <a:r>
              <a:rPr lang="nl-NL" sz="2000" dirty="0"/>
              <a:t> </a:t>
            </a:r>
            <a:r>
              <a:rPr lang="nl-NL" sz="2000" dirty="0" err="1"/>
              <a:t>to</a:t>
            </a:r>
            <a:r>
              <a:rPr lang="nl-NL" sz="2000" dirty="0"/>
              <a:t> </a:t>
            </a:r>
            <a:r>
              <a:rPr lang="nl-NL" sz="2000" dirty="0" err="1"/>
              <a:t>climate</a:t>
            </a:r>
            <a:r>
              <a:rPr lang="nl-NL" sz="2000" dirty="0"/>
              <a:t> change. Hazards Earth </a:t>
            </a:r>
            <a:r>
              <a:rPr lang="nl-NL" sz="2000" dirty="0" err="1"/>
              <a:t>Syst</a:t>
            </a:r>
            <a:r>
              <a:rPr lang="nl-NL" sz="2000" dirty="0"/>
              <a:t>. </a:t>
            </a:r>
            <a:r>
              <a:rPr lang="nl-NL" sz="2000" dirty="0" err="1"/>
              <a:t>Sci</a:t>
            </a:r>
            <a:r>
              <a:rPr lang="nl-NL" sz="2000" dirty="0"/>
              <a:t>, 23, 3467–3485. https://doi.org/10.5194/nhess-23-3467-2023 </a:t>
            </a:r>
            <a:endParaRPr lang="en-GB" sz="2000" dirty="0">
              <a:latin typeface="Franca Medium" panose="020B0604020202020204" charset="0"/>
            </a:endParaRPr>
          </a:p>
        </p:txBody>
      </p:sp>
    </p:spTree>
    <p:extLst>
      <p:ext uri="{BB962C8B-B14F-4D97-AF65-F5344CB8AC3E}">
        <p14:creationId xmlns:p14="http://schemas.microsoft.com/office/powerpoint/2010/main" val="22476360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1A9C176337EE14DB3789CF1A4E975B0" ma:contentTypeVersion="15" ma:contentTypeDescription="Create a new document." ma:contentTypeScope="" ma:versionID="ab5dead2880fb51b1787734719a84cd2">
  <xsd:schema xmlns:xsd="http://www.w3.org/2001/XMLSchema" xmlns:xs="http://www.w3.org/2001/XMLSchema" xmlns:p="http://schemas.microsoft.com/office/2006/metadata/properties" xmlns:ns2="9ffe79ce-50a7-4541-b8ce-aa354948ed6d" xmlns:ns3="e25e482b-95a4-47e3-b5cc-442a0851cbe0" targetNamespace="http://schemas.microsoft.com/office/2006/metadata/properties" ma:root="true" ma:fieldsID="770e95fe538c42df293be7e11c2167bb" ns2:_="" ns3:_="">
    <xsd:import namespace="9ffe79ce-50a7-4541-b8ce-aa354948ed6d"/>
    <xsd:import namespace="e25e482b-95a4-47e3-b5cc-442a0851cbe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fe79ce-50a7-4541-b8ce-aa354948ed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23b92cde-922f-41e6-b057-b97c56e4b7ba"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25e482b-95a4-47e3-b5cc-442a0851cbe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8922e4f-a9f8-426f-81f7-41fa2cb52153}" ma:internalName="TaxCatchAll" ma:showField="CatchAllData" ma:web="e25e482b-95a4-47e3-b5cc-442a0851cbe0">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ffe79ce-50a7-4541-b8ce-aa354948ed6d">
      <Terms xmlns="http://schemas.microsoft.com/office/infopath/2007/PartnerControls"/>
    </lcf76f155ced4ddcb4097134ff3c332f>
    <TaxCatchAll xmlns="e25e482b-95a4-47e3-b5cc-442a0851cbe0" xsi:nil="true"/>
  </documentManagement>
</p:properties>
</file>

<file path=customXml/itemProps1.xml><?xml version="1.0" encoding="utf-8"?>
<ds:datastoreItem xmlns:ds="http://schemas.openxmlformats.org/officeDocument/2006/customXml" ds:itemID="{BB17B0E4-FC94-4EF5-92D7-9991259873E2}">
  <ds:schemaRefs>
    <ds:schemaRef ds:uri="http://schemas.microsoft.com/sharepoint/v3/contenttype/forms"/>
  </ds:schemaRefs>
</ds:datastoreItem>
</file>

<file path=customXml/itemProps2.xml><?xml version="1.0" encoding="utf-8"?>
<ds:datastoreItem xmlns:ds="http://schemas.openxmlformats.org/officeDocument/2006/customXml" ds:itemID="{F54E2FC8-2031-4C2E-BAE9-D4ED85E36C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ffe79ce-50a7-4541-b8ce-aa354948ed6d"/>
    <ds:schemaRef ds:uri="e25e482b-95a4-47e3-b5cc-442a0851cb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61C600B-F524-437B-AB7B-DB6961509EAF}">
  <ds:schemaRefs>
    <ds:schemaRef ds:uri="http://www.w3.org/XML/1998/namespace"/>
    <ds:schemaRef ds:uri="http://schemas.microsoft.com/office/2006/metadata/properties"/>
    <ds:schemaRef ds:uri="http://schemas.microsoft.com/office/infopath/2007/PartnerControls"/>
    <ds:schemaRef ds:uri="http://purl.org/dc/elements/1.1/"/>
    <ds:schemaRef ds:uri="http://purl.org/dc/dcmitype/"/>
    <ds:schemaRef ds:uri="5f88a56b-c830-47b8-8812-c2e3f4862368"/>
    <ds:schemaRef ds:uri="http://schemas.microsoft.com/office/2006/documentManagement/types"/>
    <ds:schemaRef ds:uri="http://purl.org/dc/terms/"/>
    <ds:schemaRef ds:uri="http://schemas.openxmlformats.org/package/2006/metadata/core-properties"/>
    <ds:schemaRef ds:uri="80a0c0d3-4424-4f87-827d-18758f842914"/>
    <ds:schemaRef ds:uri="9ffe79ce-50a7-4541-b8ce-aa354948ed6d"/>
    <ds:schemaRef ds:uri="e25e482b-95a4-47e3-b5cc-442a0851cbe0"/>
  </ds:schemaRefs>
</ds:datastoreItem>
</file>

<file path=docMetadata/LabelInfo.xml><?xml version="1.0" encoding="utf-8"?>
<clbl:labelList xmlns:clbl="http://schemas.microsoft.com/office/2020/mipLabelMetadata">
  <clbl:label id="{15f3fe0e-d712-4981-bc7c-fe949af215bb}" enabled="0" method="" siteId="{15f3fe0e-d712-4981-bc7c-fe949af215bb}" removed="1"/>
</clbl:labelList>
</file>

<file path=docProps/app.xml><?xml version="1.0" encoding="utf-8"?>
<Properties xmlns="http://schemas.openxmlformats.org/officeDocument/2006/extended-properties" xmlns:vt="http://schemas.openxmlformats.org/officeDocument/2006/docPropsVTypes">
  <TotalTime>17819</TotalTime>
  <Words>97</Words>
  <Application>Microsoft Office PowerPoint</Application>
  <PresentationFormat>Widescreen</PresentationFormat>
  <Paragraphs>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Franca Medium</vt:lpstr>
      <vt:lpstr>Office Theme</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Harm Duel</dc:creator>
  <cp:lastModifiedBy>Doris Vertegaal</cp:lastModifiedBy>
  <cp:revision>80</cp:revision>
  <dcterms:created xsi:type="dcterms:W3CDTF">2022-11-21T19:50:40Z</dcterms:created>
  <dcterms:modified xsi:type="dcterms:W3CDTF">2025-04-27T20:23:49Z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0x01010041A9C176337EE14DB3789CF1A4E975B0</vt:lpwstr>
  </property>
  <property fmtid="{D5CDD505-2E9C-101B-9397-08002B2CF9AE}" pid="3" name="MediaServiceImageTags">
    <vt:lpwstr/>
  </property>
</Properties>
</file>