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5" autoAdjust="0"/>
    <p:restoredTop sz="94660"/>
  </p:normalViewPr>
  <p:slideViewPr>
    <p:cSldViewPr snapToGrid="0">
      <p:cViewPr>
        <p:scale>
          <a:sx n="75" d="100"/>
          <a:sy n="75" d="100"/>
        </p:scale>
        <p:origin x="1308" y="9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B43338-1833-4FE7-8C9E-02DADE9148CB}" type="doc">
      <dgm:prSet loTypeId="urn:microsoft.com/office/officeart/2005/8/layout/hProcess9" loCatId="process" qsTypeId="urn:microsoft.com/office/officeart/2005/8/quickstyle/simple1" qsCatId="simple" csTypeId="urn:microsoft.com/office/officeart/2005/8/colors/colorful4" csCatId="colorful" phldr="1"/>
      <dgm:spPr/>
    </dgm:pt>
    <dgm:pt modelId="{D1DAABD0-F0D9-4E9C-9BC3-2767A4D6EA98}">
      <dgm:prSet phldrT="[Texto]"/>
      <dgm:spPr/>
      <dgm:t>
        <a:bodyPr/>
        <a:lstStyle/>
        <a:p>
          <a:r>
            <a:rPr lang="es-MX" dirty="0" err="1"/>
            <a:t>Sampled</a:t>
          </a:r>
          <a:r>
            <a:rPr lang="es-MX" dirty="0"/>
            <a:t> 96 </a:t>
          </a:r>
          <a:r>
            <a:rPr lang="es-MX" dirty="0" err="1"/>
            <a:t>water</a:t>
          </a:r>
          <a:r>
            <a:rPr lang="es-MX" dirty="0"/>
            <a:t> </a:t>
          </a:r>
          <a:r>
            <a:rPr lang="es-MX" dirty="0" err="1"/>
            <a:t>sources</a:t>
          </a:r>
          <a:r>
            <a:rPr lang="es-MX" dirty="0"/>
            <a:t> (</a:t>
          </a:r>
          <a:r>
            <a:rPr lang="es-MX" dirty="0" err="1"/>
            <a:t>wells</a:t>
          </a:r>
          <a:r>
            <a:rPr lang="es-MX" dirty="0"/>
            <a:t>, </a:t>
          </a:r>
          <a:r>
            <a:rPr lang="es-MX" dirty="0" err="1"/>
            <a:t>springs</a:t>
          </a:r>
          <a:r>
            <a:rPr lang="es-MX" dirty="0"/>
            <a:t>, </a:t>
          </a:r>
          <a:r>
            <a:rPr lang="es-MX" dirty="0" err="1"/>
            <a:t>rivers</a:t>
          </a:r>
          <a:r>
            <a:rPr lang="es-MX" dirty="0"/>
            <a:t>, </a:t>
          </a:r>
          <a:r>
            <a:rPr lang="es-MX" dirty="0" err="1"/>
            <a:t>lakes</a:t>
          </a:r>
          <a:r>
            <a:rPr lang="es-MX" dirty="0"/>
            <a:t>) </a:t>
          </a:r>
          <a:r>
            <a:rPr lang="es-MX" dirty="0" err="1"/>
            <a:t>during</a:t>
          </a:r>
          <a:r>
            <a:rPr lang="es-MX" dirty="0"/>
            <a:t> </a:t>
          </a:r>
          <a:r>
            <a:rPr lang="es-MX" dirty="0" err="1"/>
            <a:t>dry</a:t>
          </a:r>
          <a:r>
            <a:rPr lang="es-MX" dirty="0"/>
            <a:t> </a:t>
          </a:r>
          <a:r>
            <a:rPr lang="es-MX" dirty="0" err="1"/>
            <a:t>season</a:t>
          </a:r>
          <a:r>
            <a:rPr lang="es-MX" dirty="0"/>
            <a:t> (April 2025)</a:t>
          </a:r>
        </a:p>
      </dgm:t>
    </dgm:pt>
    <dgm:pt modelId="{D88E29B4-4058-47AA-B864-A963639C577D}" type="parTrans" cxnId="{8A6484ED-50D6-484D-83B9-F9D99D9CE7BC}">
      <dgm:prSet/>
      <dgm:spPr/>
      <dgm:t>
        <a:bodyPr/>
        <a:lstStyle/>
        <a:p>
          <a:endParaRPr lang="es-MX"/>
        </a:p>
      </dgm:t>
    </dgm:pt>
    <dgm:pt modelId="{6E1DFA6C-23A9-486B-A2C0-121241515AC2}" type="sibTrans" cxnId="{8A6484ED-50D6-484D-83B9-F9D99D9CE7BC}">
      <dgm:prSet/>
      <dgm:spPr/>
      <dgm:t>
        <a:bodyPr/>
        <a:lstStyle/>
        <a:p>
          <a:endParaRPr lang="es-MX"/>
        </a:p>
      </dgm:t>
    </dgm:pt>
    <dgm:pt modelId="{C52D9708-39F0-4002-B666-A6336FFC74BC}">
      <dgm:prSet phldrT="[Texto]"/>
      <dgm:spPr/>
      <dgm:t>
        <a:bodyPr/>
        <a:lstStyle/>
        <a:p>
          <a:r>
            <a:rPr lang="es-MX" dirty="0"/>
            <a:t>Long-</a:t>
          </a:r>
          <a:r>
            <a:rPr lang="es-MX" dirty="0" err="1"/>
            <a:t>term</a:t>
          </a:r>
          <a:r>
            <a:rPr lang="es-MX" dirty="0"/>
            <a:t> </a:t>
          </a:r>
          <a:r>
            <a:rPr lang="es-MX" dirty="0" err="1"/>
            <a:t>isotope</a:t>
          </a:r>
          <a:r>
            <a:rPr lang="es-MX" dirty="0"/>
            <a:t> </a:t>
          </a:r>
          <a:r>
            <a:rPr lang="es-MX" dirty="0" err="1"/>
            <a:t>rainfall</a:t>
          </a:r>
          <a:r>
            <a:rPr lang="es-MX" dirty="0"/>
            <a:t> </a:t>
          </a:r>
          <a:r>
            <a:rPr lang="es-MX" dirty="0" err="1"/>
            <a:t>measurements</a:t>
          </a:r>
          <a:r>
            <a:rPr lang="es-MX" dirty="0"/>
            <a:t> </a:t>
          </a:r>
          <a:r>
            <a:rPr lang="es-MX" dirty="0" err="1"/>
            <a:t>used</a:t>
          </a:r>
          <a:r>
            <a:rPr lang="es-MX" dirty="0"/>
            <a:t> as </a:t>
          </a:r>
          <a:r>
            <a:rPr lang="es-MX" dirty="0" err="1"/>
            <a:t>reference</a:t>
          </a:r>
          <a:r>
            <a:rPr lang="es-MX" dirty="0"/>
            <a:t> in dual </a:t>
          </a:r>
          <a:r>
            <a:rPr lang="es-MX" dirty="0" err="1"/>
            <a:t>isotope</a:t>
          </a:r>
          <a:r>
            <a:rPr lang="es-MX" dirty="0"/>
            <a:t> </a:t>
          </a:r>
          <a:r>
            <a:rPr lang="es-MX" dirty="0" err="1"/>
            <a:t>plots</a:t>
          </a:r>
          <a:r>
            <a:rPr lang="es-MX" dirty="0"/>
            <a:t> (RENIP Querétaro)</a:t>
          </a:r>
        </a:p>
      </dgm:t>
    </dgm:pt>
    <dgm:pt modelId="{89EB8150-8D86-4F2F-9E0B-AEC1CEFDD140}" type="parTrans" cxnId="{925E4444-FB3C-4FA7-AC4A-266D8DFD5BAE}">
      <dgm:prSet/>
      <dgm:spPr/>
      <dgm:t>
        <a:bodyPr/>
        <a:lstStyle/>
        <a:p>
          <a:endParaRPr lang="es-MX"/>
        </a:p>
      </dgm:t>
    </dgm:pt>
    <dgm:pt modelId="{5074028A-13D9-42BE-BB63-05CAB9D1D4D7}" type="sibTrans" cxnId="{925E4444-FB3C-4FA7-AC4A-266D8DFD5BAE}">
      <dgm:prSet/>
      <dgm:spPr/>
      <dgm:t>
        <a:bodyPr/>
        <a:lstStyle/>
        <a:p>
          <a:endParaRPr lang="es-MX"/>
        </a:p>
      </dgm:t>
    </dgm:pt>
    <dgm:pt modelId="{DA90D7D6-8CBF-456A-B89F-26D771A1A86C}">
      <dgm:prSet phldrT="[Texto]"/>
      <dgm:spPr/>
      <dgm:t>
        <a:bodyPr/>
        <a:lstStyle/>
        <a:p>
          <a:r>
            <a:rPr lang="es-MX" dirty="0" err="1"/>
            <a:t>Plot</a:t>
          </a:r>
          <a:r>
            <a:rPr lang="es-MX" dirty="0"/>
            <a:t> dual-</a:t>
          </a:r>
          <a:r>
            <a:rPr lang="es-MX" dirty="0" err="1"/>
            <a:t>isotope</a:t>
          </a:r>
          <a:r>
            <a:rPr lang="es-MX" dirty="0"/>
            <a:t> </a:t>
          </a:r>
          <a:r>
            <a:rPr lang="es-MX" dirty="0" err="1"/>
            <a:t>diagrams</a:t>
          </a:r>
          <a:r>
            <a:rPr lang="es-MX" dirty="0"/>
            <a:t> </a:t>
          </a:r>
          <a:r>
            <a:rPr lang="es-MX" dirty="0" err="1"/>
            <a:t>including</a:t>
          </a:r>
          <a:r>
            <a:rPr lang="es-MX" dirty="0"/>
            <a:t> global (GMWL) and regional </a:t>
          </a:r>
          <a:r>
            <a:rPr lang="es-MX" dirty="0" err="1"/>
            <a:t>meteoric</a:t>
          </a:r>
          <a:r>
            <a:rPr lang="es-MX" dirty="0"/>
            <a:t> </a:t>
          </a:r>
          <a:r>
            <a:rPr lang="es-MX" dirty="0" err="1"/>
            <a:t>water</a:t>
          </a:r>
          <a:r>
            <a:rPr lang="es-MX" dirty="0"/>
            <a:t> </a:t>
          </a:r>
          <a:r>
            <a:rPr lang="es-MX" dirty="0" err="1"/>
            <a:t>lines</a:t>
          </a:r>
          <a:endParaRPr lang="es-MX" dirty="0"/>
        </a:p>
      </dgm:t>
    </dgm:pt>
    <dgm:pt modelId="{C79496C5-D77A-4CAE-A9CB-0842BE455E10}" type="parTrans" cxnId="{FF4CD2A6-9627-48FB-BCCD-90F4F031F884}">
      <dgm:prSet/>
      <dgm:spPr/>
      <dgm:t>
        <a:bodyPr/>
        <a:lstStyle/>
        <a:p>
          <a:endParaRPr lang="es-MX"/>
        </a:p>
      </dgm:t>
    </dgm:pt>
    <dgm:pt modelId="{C9D2671C-F7AD-4DAD-9F07-0D038F75B223}" type="sibTrans" cxnId="{FF4CD2A6-9627-48FB-BCCD-90F4F031F884}">
      <dgm:prSet/>
      <dgm:spPr/>
      <dgm:t>
        <a:bodyPr/>
        <a:lstStyle/>
        <a:p>
          <a:endParaRPr lang="es-MX"/>
        </a:p>
      </dgm:t>
    </dgm:pt>
    <dgm:pt modelId="{5D234774-7B0E-4852-B87D-933E1A35DD01}" type="pres">
      <dgm:prSet presAssocID="{F1B43338-1833-4FE7-8C9E-02DADE9148CB}" presName="CompostProcess" presStyleCnt="0">
        <dgm:presLayoutVars>
          <dgm:dir/>
          <dgm:resizeHandles val="exact"/>
        </dgm:presLayoutVars>
      </dgm:prSet>
      <dgm:spPr/>
    </dgm:pt>
    <dgm:pt modelId="{619958F5-E039-4307-8DEA-9114027472DE}" type="pres">
      <dgm:prSet presAssocID="{F1B43338-1833-4FE7-8C9E-02DADE9148CB}" presName="arrow" presStyleLbl="bgShp" presStyleIdx="0" presStyleCnt="1"/>
      <dgm:spPr/>
    </dgm:pt>
    <dgm:pt modelId="{D0ADB5C5-C90C-41A6-A9CB-0F2BACD08B0C}" type="pres">
      <dgm:prSet presAssocID="{F1B43338-1833-4FE7-8C9E-02DADE9148CB}" presName="linearProcess" presStyleCnt="0"/>
      <dgm:spPr/>
    </dgm:pt>
    <dgm:pt modelId="{C20BD82A-15B4-4088-9697-DEDDA89504C7}" type="pres">
      <dgm:prSet presAssocID="{D1DAABD0-F0D9-4E9C-9BC3-2767A4D6EA98}" presName="textNode" presStyleLbl="node1" presStyleIdx="0" presStyleCnt="3">
        <dgm:presLayoutVars>
          <dgm:bulletEnabled val="1"/>
        </dgm:presLayoutVars>
      </dgm:prSet>
      <dgm:spPr/>
    </dgm:pt>
    <dgm:pt modelId="{916239EE-D46E-42E3-B770-06E24E58953B}" type="pres">
      <dgm:prSet presAssocID="{6E1DFA6C-23A9-486B-A2C0-121241515AC2}" presName="sibTrans" presStyleCnt="0"/>
      <dgm:spPr/>
    </dgm:pt>
    <dgm:pt modelId="{570B6AA3-509B-4DCB-BC5E-AA70FBE78D69}" type="pres">
      <dgm:prSet presAssocID="{C52D9708-39F0-4002-B666-A6336FFC74BC}" presName="textNode" presStyleLbl="node1" presStyleIdx="1" presStyleCnt="3">
        <dgm:presLayoutVars>
          <dgm:bulletEnabled val="1"/>
        </dgm:presLayoutVars>
      </dgm:prSet>
      <dgm:spPr/>
    </dgm:pt>
    <dgm:pt modelId="{FF79D831-540F-4E5C-899F-1452E4042EE5}" type="pres">
      <dgm:prSet presAssocID="{5074028A-13D9-42BE-BB63-05CAB9D1D4D7}" presName="sibTrans" presStyleCnt="0"/>
      <dgm:spPr/>
    </dgm:pt>
    <dgm:pt modelId="{383E987D-23BD-448B-9104-1C35DF612094}" type="pres">
      <dgm:prSet presAssocID="{DA90D7D6-8CBF-456A-B89F-26D771A1A86C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72B76B1D-8077-442D-BA9C-B65683546D5C}" type="presOf" srcId="{F1B43338-1833-4FE7-8C9E-02DADE9148CB}" destId="{5D234774-7B0E-4852-B87D-933E1A35DD01}" srcOrd="0" destOrd="0" presId="urn:microsoft.com/office/officeart/2005/8/layout/hProcess9"/>
    <dgm:cxn modelId="{0E4DF62A-DD94-48E7-8AB7-4C72EF92B9AF}" type="presOf" srcId="{C52D9708-39F0-4002-B666-A6336FFC74BC}" destId="{570B6AA3-509B-4DCB-BC5E-AA70FBE78D69}" srcOrd="0" destOrd="0" presId="urn:microsoft.com/office/officeart/2005/8/layout/hProcess9"/>
    <dgm:cxn modelId="{8FE14D43-B538-4157-801A-5444716FBC4E}" type="presOf" srcId="{D1DAABD0-F0D9-4E9C-9BC3-2767A4D6EA98}" destId="{C20BD82A-15B4-4088-9697-DEDDA89504C7}" srcOrd="0" destOrd="0" presId="urn:microsoft.com/office/officeart/2005/8/layout/hProcess9"/>
    <dgm:cxn modelId="{925E4444-FB3C-4FA7-AC4A-266D8DFD5BAE}" srcId="{F1B43338-1833-4FE7-8C9E-02DADE9148CB}" destId="{C52D9708-39F0-4002-B666-A6336FFC74BC}" srcOrd="1" destOrd="0" parTransId="{89EB8150-8D86-4F2F-9E0B-AEC1CEFDD140}" sibTransId="{5074028A-13D9-42BE-BB63-05CAB9D1D4D7}"/>
    <dgm:cxn modelId="{FF4CD2A6-9627-48FB-BCCD-90F4F031F884}" srcId="{F1B43338-1833-4FE7-8C9E-02DADE9148CB}" destId="{DA90D7D6-8CBF-456A-B89F-26D771A1A86C}" srcOrd="2" destOrd="0" parTransId="{C79496C5-D77A-4CAE-A9CB-0842BE455E10}" sibTransId="{C9D2671C-F7AD-4DAD-9F07-0D038F75B223}"/>
    <dgm:cxn modelId="{1ED293DC-A4BD-44E9-AB59-AF96CAA9598F}" type="presOf" srcId="{DA90D7D6-8CBF-456A-B89F-26D771A1A86C}" destId="{383E987D-23BD-448B-9104-1C35DF612094}" srcOrd="0" destOrd="0" presId="urn:microsoft.com/office/officeart/2005/8/layout/hProcess9"/>
    <dgm:cxn modelId="{8A6484ED-50D6-484D-83B9-F9D99D9CE7BC}" srcId="{F1B43338-1833-4FE7-8C9E-02DADE9148CB}" destId="{D1DAABD0-F0D9-4E9C-9BC3-2767A4D6EA98}" srcOrd="0" destOrd="0" parTransId="{D88E29B4-4058-47AA-B864-A963639C577D}" sibTransId="{6E1DFA6C-23A9-486B-A2C0-121241515AC2}"/>
    <dgm:cxn modelId="{09B4C15A-C406-4569-856B-48FD7D8FFBF3}" type="presParOf" srcId="{5D234774-7B0E-4852-B87D-933E1A35DD01}" destId="{619958F5-E039-4307-8DEA-9114027472DE}" srcOrd="0" destOrd="0" presId="urn:microsoft.com/office/officeart/2005/8/layout/hProcess9"/>
    <dgm:cxn modelId="{336B179F-6DA6-4840-B23A-3A705435439B}" type="presParOf" srcId="{5D234774-7B0E-4852-B87D-933E1A35DD01}" destId="{D0ADB5C5-C90C-41A6-A9CB-0F2BACD08B0C}" srcOrd="1" destOrd="0" presId="urn:microsoft.com/office/officeart/2005/8/layout/hProcess9"/>
    <dgm:cxn modelId="{E2175B6D-8DDD-4DFA-8E55-C9F6E0EF5E91}" type="presParOf" srcId="{D0ADB5C5-C90C-41A6-A9CB-0F2BACD08B0C}" destId="{C20BD82A-15B4-4088-9697-DEDDA89504C7}" srcOrd="0" destOrd="0" presId="urn:microsoft.com/office/officeart/2005/8/layout/hProcess9"/>
    <dgm:cxn modelId="{1F354CB1-065E-487A-BFF9-DC086C2E9142}" type="presParOf" srcId="{D0ADB5C5-C90C-41A6-A9CB-0F2BACD08B0C}" destId="{916239EE-D46E-42E3-B770-06E24E58953B}" srcOrd="1" destOrd="0" presId="urn:microsoft.com/office/officeart/2005/8/layout/hProcess9"/>
    <dgm:cxn modelId="{96A1ADFB-1B65-4C7D-806D-A03A553BBFA2}" type="presParOf" srcId="{D0ADB5C5-C90C-41A6-A9CB-0F2BACD08B0C}" destId="{570B6AA3-509B-4DCB-BC5E-AA70FBE78D69}" srcOrd="2" destOrd="0" presId="urn:microsoft.com/office/officeart/2005/8/layout/hProcess9"/>
    <dgm:cxn modelId="{E004CEAB-F3B0-4DBF-87ED-84890EF39E2B}" type="presParOf" srcId="{D0ADB5C5-C90C-41A6-A9CB-0F2BACD08B0C}" destId="{FF79D831-540F-4E5C-899F-1452E4042EE5}" srcOrd="3" destOrd="0" presId="urn:microsoft.com/office/officeart/2005/8/layout/hProcess9"/>
    <dgm:cxn modelId="{55E393FC-3EC4-4982-9CAA-B3BC00677647}" type="presParOf" srcId="{D0ADB5C5-C90C-41A6-A9CB-0F2BACD08B0C}" destId="{383E987D-23BD-448B-9104-1C35DF612094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9958F5-E039-4307-8DEA-9114027472DE}">
      <dsp:nvSpPr>
        <dsp:cNvPr id="0" name=""/>
        <dsp:cNvSpPr/>
      </dsp:nvSpPr>
      <dsp:spPr>
        <a:xfrm>
          <a:off x="769102" y="0"/>
          <a:ext cx="8716489" cy="3571139"/>
        </a:xfrm>
        <a:prstGeom prst="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0BD82A-15B4-4088-9697-DEDDA89504C7}">
      <dsp:nvSpPr>
        <dsp:cNvPr id="0" name=""/>
        <dsp:cNvSpPr/>
      </dsp:nvSpPr>
      <dsp:spPr>
        <a:xfrm>
          <a:off x="11015" y="1071341"/>
          <a:ext cx="3300729" cy="142845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 err="1"/>
            <a:t>Sampled</a:t>
          </a:r>
          <a:r>
            <a:rPr lang="es-MX" sz="2000" kern="1200" dirty="0"/>
            <a:t> 96 </a:t>
          </a:r>
          <a:r>
            <a:rPr lang="es-MX" sz="2000" kern="1200" dirty="0" err="1"/>
            <a:t>water</a:t>
          </a:r>
          <a:r>
            <a:rPr lang="es-MX" sz="2000" kern="1200" dirty="0"/>
            <a:t> </a:t>
          </a:r>
          <a:r>
            <a:rPr lang="es-MX" sz="2000" kern="1200" dirty="0" err="1"/>
            <a:t>sources</a:t>
          </a:r>
          <a:r>
            <a:rPr lang="es-MX" sz="2000" kern="1200" dirty="0"/>
            <a:t> (</a:t>
          </a:r>
          <a:r>
            <a:rPr lang="es-MX" sz="2000" kern="1200" dirty="0" err="1"/>
            <a:t>wells</a:t>
          </a:r>
          <a:r>
            <a:rPr lang="es-MX" sz="2000" kern="1200" dirty="0"/>
            <a:t>, </a:t>
          </a:r>
          <a:r>
            <a:rPr lang="es-MX" sz="2000" kern="1200" dirty="0" err="1"/>
            <a:t>springs</a:t>
          </a:r>
          <a:r>
            <a:rPr lang="es-MX" sz="2000" kern="1200" dirty="0"/>
            <a:t>, </a:t>
          </a:r>
          <a:r>
            <a:rPr lang="es-MX" sz="2000" kern="1200" dirty="0" err="1"/>
            <a:t>rivers</a:t>
          </a:r>
          <a:r>
            <a:rPr lang="es-MX" sz="2000" kern="1200" dirty="0"/>
            <a:t>, </a:t>
          </a:r>
          <a:r>
            <a:rPr lang="es-MX" sz="2000" kern="1200" dirty="0" err="1"/>
            <a:t>lakes</a:t>
          </a:r>
          <a:r>
            <a:rPr lang="es-MX" sz="2000" kern="1200" dirty="0"/>
            <a:t>) </a:t>
          </a:r>
          <a:r>
            <a:rPr lang="es-MX" sz="2000" kern="1200" dirty="0" err="1"/>
            <a:t>during</a:t>
          </a:r>
          <a:r>
            <a:rPr lang="es-MX" sz="2000" kern="1200" dirty="0"/>
            <a:t> </a:t>
          </a:r>
          <a:r>
            <a:rPr lang="es-MX" sz="2000" kern="1200" dirty="0" err="1"/>
            <a:t>dry</a:t>
          </a:r>
          <a:r>
            <a:rPr lang="es-MX" sz="2000" kern="1200" dirty="0"/>
            <a:t> </a:t>
          </a:r>
          <a:r>
            <a:rPr lang="es-MX" sz="2000" kern="1200" dirty="0" err="1"/>
            <a:t>season</a:t>
          </a:r>
          <a:r>
            <a:rPr lang="es-MX" sz="2000" kern="1200" dirty="0"/>
            <a:t> (April 2025)</a:t>
          </a:r>
        </a:p>
      </dsp:txBody>
      <dsp:txXfrm>
        <a:off x="80746" y="1141072"/>
        <a:ext cx="3161267" cy="1288993"/>
      </dsp:txXfrm>
    </dsp:sp>
    <dsp:sp modelId="{570B6AA3-509B-4DCB-BC5E-AA70FBE78D69}">
      <dsp:nvSpPr>
        <dsp:cNvPr id="0" name=""/>
        <dsp:cNvSpPr/>
      </dsp:nvSpPr>
      <dsp:spPr>
        <a:xfrm>
          <a:off x="3476982" y="1071341"/>
          <a:ext cx="3300729" cy="1428455"/>
        </a:xfrm>
        <a:prstGeom prst="roundRect">
          <a:avLst/>
        </a:prstGeom>
        <a:solidFill>
          <a:schemeClr val="accent4">
            <a:hueOff val="3299968"/>
            <a:satOff val="-14601"/>
            <a:lumOff val="-245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/>
            <a:t>Long-</a:t>
          </a:r>
          <a:r>
            <a:rPr lang="es-MX" sz="2000" kern="1200" dirty="0" err="1"/>
            <a:t>term</a:t>
          </a:r>
          <a:r>
            <a:rPr lang="es-MX" sz="2000" kern="1200" dirty="0"/>
            <a:t> </a:t>
          </a:r>
          <a:r>
            <a:rPr lang="es-MX" sz="2000" kern="1200" dirty="0" err="1"/>
            <a:t>isotope</a:t>
          </a:r>
          <a:r>
            <a:rPr lang="es-MX" sz="2000" kern="1200" dirty="0"/>
            <a:t> </a:t>
          </a:r>
          <a:r>
            <a:rPr lang="es-MX" sz="2000" kern="1200" dirty="0" err="1"/>
            <a:t>rainfall</a:t>
          </a:r>
          <a:r>
            <a:rPr lang="es-MX" sz="2000" kern="1200" dirty="0"/>
            <a:t> </a:t>
          </a:r>
          <a:r>
            <a:rPr lang="es-MX" sz="2000" kern="1200" dirty="0" err="1"/>
            <a:t>measurements</a:t>
          </a:r>
          <a:r>
            <a:rPr lang="es-MX" sz="2000" kern="1200" dirty="0"/>
            <a:t> </a:t>
          </a:r>
          <a:r>
            <a:rPr lang="es-MX" sz="2000" kern="1200" dirty="0" err="1"/>
            <a:t>used</a:t>
          </a:r>
          <a:r>
            <a:rPr lang="es-MX" sz="2000" kern="1200" dirty="0"/>
            <a:t> as </a:t>
          </a:r>
          <a:r>
            <a:rPr lang="es-MX" sz="2000" kern="1200" dirty="0" err="1"/>
            <a:t>reference</a:t>
          </a:r>
          <a:r>
            <a:rPr lang="es-MX" sz="2000" kern="1200" dirty="0"/>
            <a:t> in dual </a:t>
          </a:r>
          <a:r>
            <a:rPr lang="es-MX" sz="2000" kern="1200" dirty="0" err="1"/>
            <a:t>isotope</a:t>
          </a:r>
          <a:r>
            <a:rPr lang="es-MX" sz="2000" kern="1200" dirty="0"/>
            <a:t> </a:t>
          </a:r>
          <a:r>
            <a:rPr lang="es-MX" sz="2000" kern="1200" dirty="0" err="1"/>
            <a:t>plots</a:t>
          </a:r>
          <a:r>
            <a:rPr lang="es-MX" sz="2000" kern="1200" dirty="0"/>
            <a:t> (RENIP Querétaro)</a:t>
          </a:r>
        </a:p>
      </dsp:txBody>
      <dsp:txXfrm>
        <a:off x="3546713" y="1141072"/>
        <a:ext cx="3161267" cy="1288993"/>
      </dsp:txXfrm>
    </dsp:sp>
    <dsp:sp modelId="{383E987D-23BD-448B-9104-1C35DF612094}">
      <dsp:nvSpPr>
        <dsp:cNvPr id="0" name=""/>
        <dsp:cNvSpPr/>
      </dsp:nvSpPr>
      <dsp:spPr>
        <a:xfrm>
          <a:off x="6942948" y="1071341"/>
          <a:ext cx="3300729" cy="1428455"/>
        </a:xfrm>
        <a:prstGeom prst="roundRect">
          <a:avLst/>
        </a:prstGeom>
        <a:solidFill>
          <a:schemeClr val="accent4">
            <a:hueOff val="6599937"/>
            <a:satOff val="-29202"/>
            <a:lumOff val="-490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 err="1"/>
            <a:t>Plot</a:t>
          </a:r>
          <a:r>
            <a:rPr lang="es-MX" sz="2000" kern="1200" dirty="0"/>
            <a:t> dual-</a:t>
          </a:r>
          <a:r>
            <a:rPr lang="es-MX" sz="2000" kern="1200" dirty="0" err="1"/>
            <a:t>isotope</a:t>
          </a:r>
          <a:r>
            <a:rPr lang="es-MX" sz="2000" kern="1200" dirty="0"/>
            <a:t> </a:t>
          </a:r>
          <a:r>
            <a:rPr lang="es-MX" sz="2000" kern="1200" dirty="0" err="1"/>
            <a:t>diagrams</a:t>
          </a:r>
          <a:r>
            <a:rPr lang="es-MX" sz="2000" kern="1200" dirty="0"/>
            <a:t> </a:t>
          </a:r>
          <a:r>
            <a:rPr lang="es-MX" sz="2000" kern="1200" dirty="0" err="1"/>
            <a:t>including</a:t>
          </a:r>
          <a:r>
            <a:rPr lang="es-MX" sz="2000" kern="1200" dirty="0"/>
            <a:t> global (GMWL) and regional </a:t>
          </a:r>
          <a:r>
            <a:rPr lang="es-MX" sz="2000" kern="1200" dirty="0" err="1"/>
            <a:t>meteoric</a:t>
          </a:r>
          <a:r>
            <a:rPr lang="es-MX" sz="2000" kern="1200" dirty="0"/>
            <a:t> </a:t>
          </a:r>
          <a:r>
            <a:rPr lang="es-MX" sz="2000" kern="1200" dirty="0" err="1"/>
            <a:t>water</a:t>
          </a:r>
          <a:r>
            <a:rPr lang="es-MX" sz="2000" kern="1200" dirty="0"/>
            <a:t> </a:t>
          </a:r>
          <a:r>
            <a:rPr lang="es-MX" sz="2000" kern="1200" dirty="0" err="1"/>
            <a:t>lines</a:t>
          </a:r>
          <a:endParaRPr lang="es-MX" sz="2000" kern="1200" dirty="0"/>
        </a:p>
      </dsp:txBody>
      <dsp:txXfrm>
        <a:off x="7012679" y="1141072"/>
        <a:ext cx="3161267" cy="12889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9A274F-DF23-4C46-A54B-B8EA870A3440}" type="datetimeFigureOut">
              <a:rPr lang="es-MX" smtClean="0"/>
              <a:t>28/04/2025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BAFE03-B2C5-48E9-A97D-60766FD9ED7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742202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BAFE03-B2C5-48E9-A97D-60766FD9ED78}" type="slidenum">
              <a:rPr lang="es-MX" smtClean="0"/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07640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457DBF-1F42-8868-69DC-3D2C1176D3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E00E1FA-2F43-0CF2-5C91-64DF4BB46B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056CD05-5ED8-FF94-D341-21CB22B70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0F74B-8BCA-4D39-BBDD-73DDF230B21C}" type="datetimeFigureOut">
              <a:rPr lang="es-MX" smtClean="0"/>
              <a:t>28/04/2025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0802C3F-64FC-4AEE-35E8-4640A4764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579A8F-5A51-5EC0-D764-0C69E944A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DD2E4-EF2C-454E-8943-9D3A681D0B3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14350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9AD43E-5C8A-2B7C-4C79-3015C3E89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035CB83-E645-65FB-209A-54458FC61B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512178-C87D-D3E6-B2A1-87DDFD660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0F74B-8BCA-4D39-BBDD-73DDF230B21C}" type="datetimeFigureOut">
              <a:rPr lang="es-MX" smtClean="0"/>
              <a:t>28/04/2025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9691331-5D32-BE62-A949-15E1C0231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51CCA98-28A2-5EB6-275B-27360E6A1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DD2E4-EF2C-454E-8943-9D3A681D0B3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81137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C412FA0-4662-404C-6E5C-A0C02EB5CD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4645AC4-DE72-6040-6581-45733105E3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AFE78F9-9086-3D85-A731-B8FB15424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0F74B-8BCA-4D39-BBDD-73DDF230B21C}" type="datetimeFigureOut">
              <a:rPr lang="es-MX" smtClean="0"/>
              <a:t>28/04/2025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D9DA917-54C9-1006-C0D3-3893B14F0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5D73A44-BA3A-E64C-36A7-5F2765A0C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DD2E4-EF2C-454E-8943-9D3A681D0B3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57029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FEDA01-BC16-10B1-A90B-2A6EFC546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DC92EEE-467D-6F0B-7AF7-E87E39C6E3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7BEA1AD-6DF6-CD8F-48CD-E2619B3E7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0F74B-8BCA-4D39-BBDD-73DDF230B21C}" type="datetimeFigureOut">
              <a:rPr lang="es-MX" smtClean="0"/>
              <a:t>28/04/2025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029439E-A56F-7C1E-F737-6E2D09FF4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C85EE72-0FD9-94CC-A298-411745B33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DD2E4-EF2C-454E-8943-9D3A681D0B3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92555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ABC0BD-8985-C226-BDDD-71043FB61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4EA2B33-39C8-F162-DE0A-2F1D060A4E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9C655EE-2E2F-1293-007D-1EFAD5904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0F74B-8BCA-4D39-BBDD-73DDF230B21C}" type="datetimeFigureOut">
              <a:rPr lang="es-MX" smtClean="0"/>
              <a:t>28/04/2025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1B1B84F-014A-04B0-03E5-2EDDA3260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CE45F90-27CF-0208-2EBA-540050024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DD2E4-EF2C-454E-8943-9D3A681D0B3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78432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FE40A1-F123-BF36-FF68-D1F109617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E33B267-56E0-F05E-5614-1D90468802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1300AF8-5C09-5AE3-6C9E-53EC5C1E17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4FEC210-DE08-D8BF-3716-72D835353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0F74B-8BCA-4D39-BBDD-73DDF230B21C}" type="datetimeFigureOut">
              <a:rPr lang="es-MX" smtClean="0"/>
              <a:t>28/04/2025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829BF36-E70A-25C2-CE7E-F917F5DB6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9049AD5-18F6-856A-4B4F-D8D7117F2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DD2E4-EF2C-454E-8943-9D3A681D0B3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44135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D22B11-12E8-A319-1721-80948D6C5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78C1646-B658-2045-CA6D-3E578726A6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91D139A-CA22-89CE-A2AF-D72AC4D807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28F0816-EBA1-B271-B412-72C9E99E89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62A68E7-32C3-9FEE-E690-91CBE28B07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2DCA18C-DCB0-24B7-F682-C0BA15878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0F74B-8BCA-4D39-BBDD-73DDF230B21C}" type="datetimeFigureOut">
              <a:rPr lang="es-MX" smtClean="0"/>
              <a:t>28/04/2025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4E4E721-EFEA-D9F0-7C98-F4771510A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22B1F9A-1D97-E951-F711-6712A1783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DD2E4-EF2C-454E-8943-9D3A681D0B3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3596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8B775E-9380-F959-77C7-AC8C39BAA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89153BD-AC16-397A-8BCF-54217F261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0F74B-8BCA-4D39-BBDD-73DDF230B21C}" type="datetimeFigureOut">
              <a:rPr lang="es-MX" smtClean="0"/>
              <a:t>28/04/2025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967A4B-8F00-5C21-4F0E-41635BF12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2D9E223-B7A0-0827-93C8-7AE57DEA0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DD2E4-EF2C-454E-8943-9D3A681D0B3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98525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89397B9-7B01-9FBD-71D0-1BCE50017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0F74B-8BCA-4D39-BBDD-73DDF230B21C}" type="datetimeFigureOut">
              <a:rPr lang="es-MX" smtClean="0"/>
              <a:t>28/04/2025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D1671B7-072F-342E-6602-4EDD726BC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29AE0AC-427A-4274-C494-B72B59669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DD2E4-EF2C-454E-8943-9D3A681D0B3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95362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A77346-5B30-48D8-0F5C-FC4139555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2FAF6F4-DF26-C68A-56EE-12666D2C8D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72463D7-38E7-0B3E-F045-A8C9ACBA35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5CA123C-4162-5207-800D-5117F86BA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0F74B-8BCA-4D39-BBDD-73DDF230B21C}" type="datetimeFigureOut">
              <a:rPr lang="es-MX" smtClean="0"/>
              <a:t>28/04/2025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3A1E2D9-FF93-D8A9-21D4-F12E5C6FA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EB994E1-8CFC-8E93-4FCB-2A706D51B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DD2E4-EF2C-454E-8943-9D3A681D0B3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82687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279BBF-1319-13FA-645A-2D2CD9471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3574F63-65C7-6C54-A9D2-999713B49A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2E30D55-C537-9779-5EC8-78F9B80B69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FFCCDD5-B1D3-76E6-AD86-89A68C035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0F74B-8BCA-4D39-BBDD-73DDF230B21C}" type="datetimeFigureOut">
              <a:rPr lang="es-MX" smtClean="0"/>
              <a:t>28/04/2025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FF8A792-1355-A241-982F-8848E5E5F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BE9F64A-315B-CBBB-CAE1-C68E5ED39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DD2E4-EF2C-454E-8943-9D3A681D0B3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287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CB73083-610E-7646-7620-9A1F7562D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A0B720C-0310-16BB-6D4A-368368DCAD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E7A2B6F-F527-27AA-F086-45C6C01216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0C0F74B-8BCA-4D39-BBDD-73DDF230B21C}" type="datetimeFigureOut">
              <a:rPr lang="es-MX" smtClean="0"/>
              <a:t>28/04/2025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ED99E26-3483-4BF2-717F-E39B8DDC55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44B04F1-8065-B86B-D8A0-78D9DC36C1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ADD2E4-EF2C-454E-8943-9D3A681D0B3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69414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5BC75698-986B-EC34-4AF8-99A02A70487B}"/>
              </a:ext>
            </a:extLst>
          </p:cNvPr>
          <p:cNvSpPr/>
          <p:nvPr/>
        </p:nvSpPr>
        <p:spPr>
          <a:xfrm>
            <a:off x="0" y="1450754"/>
            <a:ext cx="12192000" cy="2051391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B3F70A0-1F9C-6408-1755-F224A9DC19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9584" y="1278917"/>
            <a:ext cx="10332829" cy="2065328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Understanding hydrologic connectivity of groundwater and surface water in western Mexico using chemistry and stable isotopes</a:t>
            </a:r>
            <a:endParaRPr lang="es-MX" sz="4000" dirty="0">
              <a:solidFill>
                <a:schemeClr val="bg1"/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A639F18-5E10-AE1D-4809-956A0C4574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2080" y="3759201"/>
            <a:ext cx="12059920" cy="843279"/>
          </a:xfrm>
        </p:spPr>
        <p:txBody>
          <a:bodyPr>
            <a:normAutofit/>
          </a:bodyPr>
          <a:lstStyle/>
          <a:p>
            <a:r>
              <a:rPr lang="es-ES" sz="2300" dirty="0"/>
              <a:t>Ramírez González, L. </a:t>
            </a:r>
            <a:r>
              <a:rPr lang="es-ES" sz="2300" baseline="30000" dirty="0"/>
              <a:t>1</a:t>
            </a:r>
            <a:r>
              <a:rPr lang="es-ES" sz="2300" dirty="0"/>
              <a:t>, Olea </a:t>
            </a:r>
            <a:r>
              <a:rPr lang="es-ES" sz="2300" dirty="0" err="1"/>
              <a:t>Olea</a:t>
            </a:r>
            <a:r>
              <a:rPr lang="es-ES" sz="2300" dirty="0"/>
              <a:t>, S. </a:t>
            </a:r>
            <a:r>
              <a:rPr lang="es-ES" sz="2300" baseline="30000" dirty="0"/>
              <a:t>2</a:t>
            </a:r>
            <a:r>
              <a:rPr lang="es-ES" sz="2300" dirty="0"/>
              <a:t>, Sánchez-Murillo, R. </a:t>
            </a:r>
            <a:r>
              <a:rPr lang="es-ES" sz="2300" baseline="30000" dirty="0"/>
              <a:t>3</a:t>
            </a:r>
            <a:r>
              <a:rPr lang="es-ES" sz="2300" dirty="0"/>
              <a:t>, and Villanueva Estrada, R. E. </a:t>
            </a:r>
            <a:r>
              <a:rPr lang="es-ES" sz="2300" baseline="30000" dirty="0"/>
              <a:t>4</a:t>
            </a:r>
            <a:endParaRPr lang="es-MX" sz="2300" baseline="300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ADFF88F-79DD-31D9-8AE4-CA94B43689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3283"/>
            <a:ext cx="4114909" cy="1123415"/>
          </a:xfrm>
          <a:prstGeom prst="rect">
            <a:avLst/>
          </a:prstGeom>
        </p:spPr>
      </p:pic>
      <p:pic>
        <p:nvPicPr>
          <p:cNvPr id="7" name="Imagen 6" descr="Código QR&#10;&#10;El contenido generado por IA puede ser incorrecto.">
            <a:extLst>
              <a:ext uri="{FF2B5EF4-FFF2-40B4-BE49-F238E27FC236}">
                <a16:creationId xmlns:a16="http://schemas.microsoft.com/office/drawing/2014/main" id="{90C1F38E-9B59-B822-2C89-0B17B5E643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460" y="5252691"/>
            <a:ext cx="1189906" cy="1189906"/>
          </a:xfrm>
          <a:prstGeom prst="rect">
            <a:avLst/>
          </a:prstGeom>
        </p:spPr>
      </p:pic>
      <p:pic>
        <p:nvPicPr>
          <p:cNvPr id="1026" name="Picture 2" descr="Instituto de Geología - UNAM">
            <a:extLst>
              <a:ext uri="{FF2B5EF4-FFF2-40B4-BE49-F238E27FC236}">
                <a16:creationId xmlns:a16="http://schemas.microsoft.com/office/drawing/2014/main" id="{62826E98-A22B-2BC7-B32F-550E63B6DB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1177" y="163283"/>
            <a:ext cx="1204013" cy="1183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A149E77A-21B3-9855-76D7-03F7F9BB59A7}"/>
              </a:ext>
            </a:extLst>
          </p:cNvPr>
          <p:cNvSpPr txBox="1"/>
          <p:nvPr/>
        </p:nvSpPr>
        <p:spPr>
          <a:xfrm>
            <a:off x="8222567" y="4502835"/>
            <a:ext cx="36347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ES" dirty="0"/>
              <a:t>Contacto: </a:t>
            </a:r>
            <a:r>
              <a:rPr lang="es-ES" b="1" dirty="0"/>
              <a:t>lore.ram.gon@gmail.com</a:t>
            </a:r>
            <a:endParaRPr lang="es-MX" b="1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0F98247D-697E-684D-9F0B-A417F9F1BBC7}"/>
              </a:ext>
            </a:extLst>
          </p:cNvPr>
          <p:cNvSpPr txBox="1"/>
          <p:nvPr/>
        </p:nvSpPr>
        <p:spPr>
          <a:xfrm>
            <a:off x="435577" y="4396423"/>
            <a:ext cx="794916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600" baseline="30000" dirty="0"/>
              <a:t>1 </a:t>
            </a:r>
            <a:r>
              <a:rPr lang="es-ES" sz="1600" dirty="0"/>
              <a:t>Posgrado en Ciencias de la Tierra, Instituto de Geología, Universidad Nacional Autónoma de México, Ciudad Universitaria, 04510, Ciudad de México, México.</a:t>
            </a:r>
          </a:p>
          <a:p>
            <a:pPr algn="just"/>
            <a:r>
              <a:rPr lang="es-ES" sz="1600" baseline="30000" dirty="0"/>
              <a:t>2 </a:t>
            </a:r>
            <a:r>
              <a:rPr lang="es-ES" sz="1600" dirty="0"/>
              <a:t>Departamento de Dinámica Terrestre y Superficial, Instituto de Geología, Universidad Nacional Autónoma de México, 04510, Ciudad Universitaria, Ciudad de México, México.</a:t>
            </a:r>
          </a:p>
          <a:p>
            <a:pPr algn="just"/>
            <a:r>
              <a:rPr lang="es-ES" sz="1600" baseline="30000" dirty="0"/>
              <a:t>3 </a:t>
            </a:r>
            <a:r>
              <a:rPr lang="en-US" sz="1600" dirty="0"/>
              <a:t>Department of Earth and Environmental Sciences, University of Texas at Arlington, 500 Yates Street, Arlington, TX 76019, USA</a:t>
            </a:r>
          </a:p>
          <a:p>
            <a:pPr algn="just"/>
            <a:r>
              <a:rPr lang="es-ES" sz="1600" baseline="30000" dirty="0"/>
              <a:t>4 </a:t>
            </a:r>
            <a:r>
              <a:rPr lang="es-ES" sz="1600" dirty="0"/>
              <a:t>Unidad Michoacán, Instituto de Geofísica, Universidad Nacional Autónoma de México, 58190, Morelia, México.</a:t>
            </a:r>
          </a:p>
        </p:txBody>
      </p:sp>
    </p:spTree>
    <p:extLst>
      <p:ext uri="{BB962C8B-B14F-4D97-AF65-F5344CB8AC3E}">
        <p14:creationId xmlns:p14="http://schemas.microsoft.com/office/powerpoint/2010/main" val="1860212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B109848C-8A11-330A-9201-C7A99AF5CA30}"/>
              </a:ext>
            </a:extLst>
          </p:cNvPr>
          <p:cNvSpPr/>
          <p:nvPr/>
        </p:nvSpPr>
        <p:spPr>
          <a:xfrm>
            <a:off x="0" y="918071"/>
            <a:ext cx="6096000" cy="894029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0879BE44-7D34-5616-02FD-6E45D78F0DBA}"/>
              </a:ext>
            </a:extLst>
          </p:cNvPr>
          <p:cNvSpPr txBox="1">
            <a:spLocks/>
          </p:cNvSpPr>
          <p:nvPr/>
        </p:nvSpPr>
        <p:spPr>
          <a:xfrm>
            <a:off x="385264" y="1015717"/>
            <a:ext cx="3121421" cy="69873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bg1"/>
                </a:solidFill>
              </a:rPr>
              <a:t>Study Area</a:t>
            </a:r>
            <a:endParaRPr lang="es-MX" sz="4000" b="1" dirty="0">
              <a:solidFill>
                <a:schemeClr val="bg1"/>
              </a:solidFill>
            </a:endParaRPr>
          </a:p>
        </p:txBody>
      </p:sp>
      <p:pic>
        <p:nvPicPr>
          <p:cNvPr id="19" name="Imagen 18" descr="Mapa&#10;&#10;El contenido generado por IA puede ser incorrecto.">
            <a:extLst>
              <a:ext uri="{FF2B5EF4-FFF2-40B4-BE49-F238E27FC236}">
                <a16:creationId xmlns:a16="http://schemas.microsoft.com/office/drawing/2014/main" id="{0E2EC67A-4E6D-620D-3DE2-E59DCB706A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551"/>
          <a:stretch/>
        </p:blipFill>
        <p:spPr>
          <a:xfrm>
            <a:off x="4481111" y="420502"/>
            <a:ext cx="7710889" cy="5360050"/>
          </a:xfrm>
          <a:prstGeom prst="rect">
            <a:avLst/>
          </a:prstGeom>
        </p:spPr>
      </p:pic>
      <p:pic>
        <p:nvPicPr>
          <p:cNvPr id="10" name="Imagen 9" descr="Mapa&#10;&#10;El contenido generado por IA puede ser incorrecto.">
            <a:extLst>
              <a:ext uri="{FF2B5EF4-FFF2-40B4-BE49-F238E27FC236}">
                <a16:creationId xmlns:a16="http://schemas.microsoft.com/office/drawing/2014/main" id="{2BAF8259-C9EF-EE85-365C-D570951B5E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1" t="64296" r="42213"/>
          <a:stretch/>
        </p:blipFill>
        <p:spPr>
          <a:xfrm>
            <a:off x="385264" y="2063176"/>
            <a:ext cx="3753758" cy="2742110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584A5ABC-9389-B59C-BF4E-ADC390C36095}"/>
              </a:ext>
            </a:extLst>
          </p:cNvPr>
          <p:cNvSpPr>
            <a:spLocks/>
          </p:cNvSpPr>
          <p:nvPr/>
        </p:nvSpPr>
        <p:spPr>
          <a:xfrm>
            <a:off x="2190176" y="3305104"/>
            <a:ext cx="1013717" cy="1597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300" b="1" dirty="0">
                <a:solidFill>
                  <a:schemeClr val="tx1"/>
                </a:solidFill>
              </a:rPr>
              <a:t>Oligocene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AA89431-92B3-B6C4-1BCA-D74129E857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0873" y="3716360"/>
            <a:ext cx="2194830" cy="1703367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68BB4BAF-8666-21B9-7256-DF356B4E08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9980" y="2063176"/>
            <a:ext cx="1422281" cy="1037351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46BA8228-E568-74BE-54ED-219262CBE710}"/>
              </a:ext>
            </a:extLst>
          </p:cNvPr>
          <p:cNvSpPr txBox="1"/>
          <p:nvPr/>
        </p:nvSpPr>
        <p:spPr>
          <a:xfrm>
            <a:off x="4812120" y="5939929"/>
            <a:ext cx="698630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The region is characterized by both tectonic and volcanic processes developed because of same convergent plate regime.</a:t>
            </a:r>
            <a:endParaRPr lang="es-MX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281C26B5-6DBB-4DD2-CEB3-EEC5ECDBC105}"/>
              </a:ext>
            </a:extLst>
          </p:cNvPr>
          <p:cNvSpPr txBox="1"/>
          <p:nvPr/>
        </p:nvSpPr>
        <p:spPr>
          <a:xfrm>
            <a:off x="224970" y="5108932"/>
            <a:ext cx="403117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dirty="0"/>
              <a:t>Lithology varies from volcanic rocks (andesite and basalt), at higher elevations, to fluvial and lacustrine sediments, more common at lower elevations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3831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768CBA-1790-C16D-E498-249CF867E1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CC8B75E3-F7FF-98C4-ED47-5A7C4728F4AC}"/>
              </a:ext>
            </a:extLst>
          </p:cNvPr>
          <p:cNvSpPr/>
          <p:nvPr/>
        </p:nvSpPr>
        <p:spPr>
          <a:xfrm>
            <a:off x="7634177" y="363987"/>
            <a:ext cx="4557823" cy="1271181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E0EBAE4F-53D8-25C5-951A-DF083F536CC1}"/>
              </a:ext>
            </a:extLst>
          </p:cNvPr>
          <p:cNvSpPr txBox="1">
            <a:spLocks/>
          </p:cNvSpPr>
          <p:nvPr/>
        </p:nvSpPr>
        <p:spPr>
          <a:xfrm>
            <a:off x="8674899" y="650207"/>
            <a:ext cx="3121421" cy="69873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bg1"/>
                </a:solidFill>
              </a:rPr>
              <a:t>Objective</a:t>
            </a:r>
            <a:endParaRPr lang="es-MX" sz="4000" b="1" dirty="0">
              <a:solidFill>
                <a:schemeClr val="bg1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31C5059-13BD-91AB-7BC7-01EE3DEC7281}"/>
              </a:ext>
            </a:extLst>
          </p:cNvPr>
          <p:cNvSpPr txBox="1"/>
          <p:nvPr/>
        </p:nvSpPr>
        <p:spPr>
          <a:xfrm>
            <a:off x="701336" y="399411"/>
            <a:ext cx="651589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noProof="0" dirty="0"/>
              <a:t>Identify relevant hydrological pathways at a regional scale using a combined approach to study GW-SW interaction in western Mexico, considering stable isotopes of oxygen (</a:t>
            </a:r>
            <a:r>
              <a:rPr lang="en-US" baseline="30000" noProof="0" dirty="0"/>
              <a:t>18</a:t>
            </a:r>
            <a:r>
              <a:rPr lang="en-US" noProof="0" dirty="0"/>
              <a:t>O) and hydrogen (</a:t>
            </a:r>
            <a:r>
              <a:rPr lang="en-US" baseline="30000" noProof="0" dirty="0"/>
              <a:t>2</a:t>
            </a:r>
            <a:r>
              <a:rPr lang="en-US" noProof="0" dirty="0"/>
              <a:t>H) and statistical analysis</a:t>
            </a:r>
            <a:r>
              <a:rPr lang="es-MX" dirty="0"/>
              <a:t>.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097A6EBF-D322-516F-4640-CBC725431F97}"/>
              </a:ext>
            </a:extLst>
          </p:cNvPr>
          <p:cNvSpPr/>
          <p:nvPr/>
        </p:nvSpPr>
        <p:spPr>
          <a:xfrm>
            <a:off x="0" y="2157819"/>
            <a:ext cx="4557823" cy="1271181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68383D7D-9D5B-748E-5439-203AA9A1CD06}"/>
              </a:ext>
            </a:extLst>
          </p:cNvPr>
          <p:cNvSpPr txBox="1">
            <a:spLocks/>
          </p:cNvSpPr>
          <p:nvPr/>
        </p:nvSpPr>
        <p:spPr>
          <a:xfrm>
            <a:off x="596838" y="2479582"/>
            <a:ext cx="3121421" cy="69873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bg1"/>
                </a:solidFill>
              </a:rPr>
              <a:t>Methodology</a:t>
            </a:r>
            <a:endParaRPr lang="es-MX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A5D60637-4373-D688-C726-4C7D395C94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73739863"/>
              </p:ext>
            </p:extLst>
          </p:nvPr>
        </p:nvGraphicFramePr>
        <p:xfrm>
          <a:off x="1135356" y="3103418"/>
          <a:ext cx="10254694" cy="35711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18211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Gráfico, Gráfico de dispersión&#10;&#10;El contenido generado por IA puede ser incorrecto.">
            <a:extLst>
              <a:ext uri="{FF2B5EF4-FFF2-40B4-BE49-F238E27FC236}">
                <a16:creationId xmlns:a16="http://schemas.microsoft.com/office/drawing/2014/main" id="{742FFD8B-9E41-8D58-4313-592F6FEEB2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365" y="1669483"/>
            <a:ext cx="6724073" cy="4802909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9EC0B4F-C013-DC33-5976-09D03B98D274}"/>
              </a:ext>
            </a:extLst>
          </p:cNvPr>
          <p:cNvSpPr/>
          <p:nvPr/>
        </p:nvSpPr>
        <p:spPr>
          <a:xfrm>
            <a:off x="0" y="561138"/>
            <a:ext cx="5156200" cy="1271181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2" name="Imagen 1" descr="Mapa, Gráfico de superficie&#10;&#10;El contenido generado por IA puede ser incorrecto.">
            <a:extLst>
              <a:ext uri="{FF2B5EF4-FFF2-40B4-BE49-F238E27FC236}">
                <a16:creationId xmlns:a16="http://schemas.microsoft.com/office/drawing/2014/main" id="{6F8E213C-AF2D-C9E0-6903-106E6BAF00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037"/>
          <a:stretch/>
        </p:blipFill>
        <p:spPr>
          <a:xfrm>
            <a:off x="5969478" y="31014"/>
            <a:ext cx="6222522" cy="4762659"/>
          </a:xfrm>
          <a:prstGeom prst="rect">
            <a:avLst/>
          </a:prstGeom>
        </p:spPr>
      </p:pic>
      <p:pic>
        <p:nvPicPr>
          <p:cNvPr id="4" name="Imagen 3" descr="Mapa, Gráfico de superficie&#10;&#10;El contenido generado por IA puede ser incorrecto.">
            <a:extLst>
              <a:ext uri="{FF2B5EF4-FFF2-40B4-BE49-F238E27FC236}">
                <a16:creationId xmlns:a16="http://schemas.microsoft.com/office/drawing/2014/main" id="{9A36A447-B588-EA43-9786-63C910FBA1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53" t="72246" r="13641" b="6371"/>
          <a:stretch/>
        </p:blipFill>
        <p:spPr>
          <a:xfrm>
            <a:off x="7619999" y="5301782"/>
            <a:ext cx="4373441" cy="1404723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295CB6A0-3F4D-9E0B-99A5-9B968D7210C9}"/>
              </a:ext>
            </a:extLst>
          </p:cNvPr>
          <p:cNvSpPr txBox="1">
            <a:spLocks/>
          </p:cNvSpPr>
          <p:nvPr/>
        </p:nvSpPr>
        <p:spPr>
          <a:xfrm>
            <a:off x="1040722" y="847358"/>
            <a:ext cx="3121421" cy="69873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bg1"/>
                </a:solidFill>
              </a:rPr>
              <a:t>Results</a:t>
            </a:r>
            <a:endParaRPr lang="es-MX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958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9E475B-CD9E-7CE1-A11B-1E6BABC367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 descr="Gráfico, Gráfico de cajas y bigotes&#10;&#10;El contenido generado por IA puede ser incorrecto.">
            <a:extLst>
              <a:ext uri="{FF2B5EF4-FFF2-40B4-BE49-F238E27FC236}">
                <a16:creationId xmlns:a16="http://schemas.microsoft.com/office/drawing/2014/main" id="{14E46972-2C39-AA92-B0CD-CAEEFA2E1A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670921"/>
            <a:ext cx="4473793" cy="3355344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85A7F144-1699-F630-27B2-FCD08E8A4451}"/>
              </a:ext>
            </a:extLst>
          </p:cNvPr>
          <p:cNvSpPr txBox="1"/>
          <p:nvPr/>
        </p:nvSpPr>
        <p:spPr>
          <a:xfrm>
            <a:off x="423234" y="2118539"/>
            <a:ext cx="4732966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en-US" dirty="0"/>
          </a:p>
          <a:p>
            <a:pPr marL="285750" indent="-285750" algn="just">
              <a:buFontTx/>
              <a:buChar char="-"/>
            </a:pPr>
            <a:r>
              <a:rPr lang="en-US" dirty="0"/>
              <a:t>Wells and springs reveal strong connectivity to modern precipitation</a:t>
            </a:r>
          </a:p>
          <a:p>
            <a:pPr marL="285750" indent="-285750" algn="just">
              <a:buFontTx/>
              <a:buChar char="-"/>
            </a:pPr>
            <a:endParaRPr lang="en-US" dirty="0"/>
          </a:p>
          <a:p>
            <a:pPr marL="285750" indent="-285750" algn="just">
              <a:buFontTx/>
              <a:buChar char="-"/>
            </a:pPr>
            <a:r>
              <a:rPr lang="en-US" dirty="0"/>
              <a:t>Widespread drought showed lake water (LW) isotopes enriched beyond the isotopic range observed in precipitation samples</a:t>
            </a:r>
          </a:p>
          <a:p>
            <a:pPr algn="just"/>
            <a:endParaRPr lang="en-US" dirty="0"/>
          </a:p>
          <a:p>
            <a:pPr marL="285750" indent="-285750" algn="just">
              <a:buFontTx/>
              <a:buChar char="-"/>
            </a:pPr>
            <a:r>
              <a:rPr lang="en-US" dirty="0"/>
              <a:t>Minor importance of recent meteoric water for the recharge of the geothermal reservoir</a:t>
            </a:r>
          </a:p>
          <a:p>
            <a:pPr algn="just"/>
            <a:endParaRPr lang="en-US" dirty="0"/>
          </a:p>
          <a:p>
            <a:pPr marL="285750" indent="-285750" algn="just">
              <a:buFontTx/>
              <a:buChar char="-"/>
            </a:pPr>
            <a:r>
              <a:rPr lang="en-US" dirty="0"/>
              <a:t>Thermal influence on groundwater processes, related to both tectonic and volcanic processes developed in the region</a:t>
            </a:r>
            <a:endParaRPr lang="es-MX" dirty="0"/>
          </a:p>
        </p:txBody>
      </p:sp>
      <p:pic>
        <p:nvPicPr>
          <p:cNvPr id="2" name="Imagen 1" descr="Gráfico, Gráfico de cajas y bigotes&#10;&#10;Descripción generada automáticamente">
            <a:extLst>
              <a:ext uri="{FF2B5EF4-FFF2-40B4-BE49-F238E27FC236}">
                <a16:creationId xmlns:a16="http://schemas.microsoft.com/office/drawing/2014/main" id="{C8ADA626-F555-272C-7C6B-1320BB5DB8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9" r="7363" b="3728"/>
          <a:stretch/>
        </p:blipFill>
        <p:spPr>
          <a:xfrm>
            <a:off x="7777029" y="3871463"/>
            <a:ext cx="4150388" cy="2910274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39EA26BC-9A6A-F413-FD59-6A3B8B5D6EAB}"/>
              </a:ext>
            </a:extLst>
          </p:cNvPr>
          <p:cNvSpPr/>
          <p:nvPr/>
        </p:nvSpPr>
        <p:spPr>
          <a:xfrm>
            <a:off x="0" y="561138"/>
            <a:ext cx="5156200" cy="1271181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7D542334-7870-7B02-534F-3D2FF74E2EE3}"/>
              </a:ext>
            </a:extLst>
          </p:cNvPr>
          <p:cNvSpPr txBox="1">
            <a:spLocks/>
          </p:cNvSpPr>
          <p:nvPr/>
        </p:nvSpPr>
        <p:spPr>
          <a:xfrm>
            <a:off x="1040722" y="847358"/>
            <a:ext cx="3121421" cy="69873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bg1"/>
                </a:solidFill>
              </a:rPr>
              <a:t>Results</a:t>
            </a:r>
            <a:endParaRPr lang="es-MX" sz="4000" b="1" dirty="0">
              <a:solidFill>
                <a:schemeClr val="bg1"/>
              </a:solidFill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7FBFC8B-61E3-A985-6631-9A5D84A58986}"/>
              </a:ext>
            </a:extLst>
          </p:cNvPr>
          <p:cNvSpPr txBox="1"/>
          <p:nvPr/>
        </p:nvSpPr>
        <p:spPr>
          <a:xfrm>
            <a:off x="5748868" y="237972"/>
            <a:ext cx="609388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en-US" dirty="0"/>
              <a:t>Lake samples exhibited the largest variability, as well as the lowest d-excess values reported for SW samples</a:t>
            </a:r>
          </a:p>
        </p:txBody>
      </p:sp>
    </p:spTree>
    <p:extLst>
      <p:ext uri="{BB962C8B-B14F-4D97-AF65-F5344CB8AC3E}">
        <p14:creationId xmlns:p14="http://schemas.microsoft.com/office/powerpoint/2010/main" val="35711079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37695C-2DAD-DCF1-AC4B-756FDE1518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8E2478E4-8041-63EE-FDD1-D7CEB7464035}"/>
              </a:ext>
            </a:extLst>
          </p:cNvPr>
          <p:cNvSpPr/>
          <p:nvPr/>
        </p:nvSpPr>
        <p:spPr>
          <a:xfrm>
            <a:off x="0" y="561138"/>
            <a:ext cx="4557823" cy="1271181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48755A7C-BA6D-90B7-1B18-78C6F3F27AE9}"/>
              </a:ext>
            </a:extLst>
          </p:cNvPr>
          <p:cNvSpPr txBox="1">
            <a:spLocks/>
          </p:cNvSpPr>
          <p:nvPr/>
        </p:nvSpPr>
        <p:spPr>
          <a:xfrm>
            <a:off x="1040722" y="847358"/>
            <a:ext cx="3121421" cy="69873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bg1"/>
                </a:solidFill>
              </a:rPr>
              <a:t>Conclusions</a:t>
            </a:r>
            <a:endParaRPr lang="es-MX" sz="4000" b="1" dirty="0">
              <a:solidFill>
                <a:schemeClr val="bg1"/>
              </a:solidFill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5CF2AE2D-5B8D-D08F-B457-E14A57AEDC4A}"/>
              </a:ext>
            </a:extLst>
          </p:cNvPr>
          <p:cNvSpPr txBox="1"/>
          <p:nvPr/>
        </p:nvSpPr>
        <p:spPr>
          <a:xfrm>
            <a:off x="386268" y="2442451"/>
            <a:ext cx="6274414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Environmental tracers, such as stable isotopes can help us understand complex SW-GW interactions at a broader scale. This is particularly true for arid and semi-arid areas where interactions are becoming more complex under the effects of human activity. 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Further studies: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Monitor rainfall events (May – November) for stable isotopes analysis (2025)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Collect complementary groundwater data such as apparent ages and flow metrics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Estimate recharge elevation</a:t>
            </a:r>
          </a:p>
        </p:txBody>
      </p:sp>
      <p:pic>
        <p:nvPicPr>
          <p:cNvPr id="8" name="Imagen 7" descr="Un río al lado de un árbol&#10;&#10;El contenido generado por IA puede ser incorrecto.">
            <a:extLst>
              <a:ext uri="{FF2B5EF4-FFF2-40B4-BE49-F238E27FC236}">
                <a16:creationId xmlns:a16="http://schemas.microsoft.com/office/drawing/2014/main" id="{84F775BA-ED2A-5D63-053E-30A5952106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475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11743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</TotalTime>
  <Words>443</Words>
  <Application>Microsoft Office PowerPoint</Application>
  <PresentationFormat>Panorámica</PresentationFormat>
  <Paragraphs>36</Paragraphs>
  <Slides>6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1" baseType="lpstr">
      <vt:lpstr>Aptos</vt:lpstr>
      <vt:lpstr>Aptos Display</vt:lpstr>
      <vt:lpstr>Arial</vt:lpstr>
      <vt:lpstr>Wingdings</vt:lpstr>
      <vt:lpstr>Tema de Office</vt:lpstr>
      <vt:lpstr>Understanding hydrologic connectivity of groundwater and surface water in western Mexico using chemistry and stable isotopes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Lorena Ramirez</dc:creator>
  <cp:lastModifiedBy>Lorena Ramirez</cp:lastModifiedBy>
  <cp:revision>7</cp:revision>
  <dcterms:created xsi:type="dcterms:W3CDTF">2025-04-25T05:13:47Z</dcterms:created>
  <dcterms:modified xsi:type="dcterms:W3CDTF">2025-04-28T07:16:16Z</dcterms:modified>
</cp:coreProperties>
</file>