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Comfortaa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omfortaa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Comforta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fc2746a91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fc2746a91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fc2746a91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fc2746a91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fc2746a91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4fc2746a91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fc2746a91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fc2746a91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fc2746a91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fc2746a91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fc2746a91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4fc2746a91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fc2746a91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4fc2746a91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fc2746a91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fc2746a91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fc2746a91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fc2746a91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fc2746a91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fc2746a9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fc2746a91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fc2746a9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4fc2746a91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4fc2746a91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fc2746a91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4fc2746a91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fc2746a91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fc2746a91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fc2746a91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4fc2746a91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fc2746a91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fc2746a91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lo.org.mx/scielo.php?script=sci_arttext&amp;pid=S1405-33222011000100005" TargetMode="External"/><Relationship Id="rId4" Type="http://schemas.openxmlformats.org/officeDocument/2006/relationships/hyperlink" Target="http://www.scielo.org.mx/scielo.php?script=sci_arttext&amp;pid=S1405-33222011000100005" TargetMode="External"/><Relationship Id="rId11" Type="http://schemas.openxmlformats.org/officeDocument/2006/relationships/hyperlink" Target="https://www.inegi.org.mx" TargetMode="External"/><Relationship Id="rId10" Type="http://schemas.openxmlformats.org/officeDocument/2006/relationships/hyperlink" Target="https://www.inegi.org.mx" TargetMode="External"/><Relationship Id="rId12" Type="http://schemas.openxmlformats.org/officeDocument/2006/relationships/hyperlink" Target="https://www.inegi.org.mx" TargetMode="External"/><Relationship Id="rId9" Type="http://schemas.openxmlformats.org/officeDocument/2006/relationships/hyperlink" Target="https://www.inegi.org.mx" TargetMode="External"/><Relationship Id="rId5" Type="http://schemas.openxmlformats.org/officeDocument/2006/relationships/hyperlink" Target="https://doi.org/10.1130/B26001.1" TargetMode="External"/><Relationship Id="rId6" Type="http://schemas.openxmlformats.org/officeDocument/2006/relationships/hyperlink" Target="https://doi.org/10.1130/B26001.1" TargetMode="External"/><Relationship Id="rId7" Type="http://schemas.openxmlformats.org/officeDocument/2006/relationships/hyperlink" Target="https://www.inegi.org.mx" TargetMode="External"/><Relationship Id="rId8" Type="http://schemas.openxmlformats.org/officeDocument/2006/relationships/hyperlink" Target="https://www.inegi.org.mx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/>
          <p:nvPr/>
        </p:nvSpPr>
        <p:spPr>
          <a:xfrm rot="2694359">
            <a:off x="6818207" y="2201747"/>
            <a:ext cx="1163546" cy="312683"/>
          </a:xfrm>
          <a:prstGeom prst="trapezoid">
            <a:avLst>
              <a:gd fmla="val 6572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3"/>
          <p:cNvSpPr/>
          <p:nvPr/>
        </p:nvSpPr>
        <p:spPr>
          <a:xfrm rot="-8105641">
            <a:off x="6955357" y="4091522"/>
            <a:ext cx="1163546" cy="312683"/>
          </a:xfrm>
          <a:prstGeom prst="trapezoid">
            <a:avLst>
              <a:gd fmla="val 65720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3"/>
          <p:cNvSpPr txBox="1"/>
          <p:nvPr>
            <p:ph type="title"/>
          </p:nvPr>
        </p:nvSpPr>
        <p:spPr>
          <a:xfrm>
            <a:off x="0" y="1410875"/>
            <a:ext cx="9144000" cy="1476300"/>
          </a:xfrm>
          <a:prstGeom prst="rect">
            <a:avLst/>
          </a:prstGeom>
          <a:solidFill>
            <a:srgbClr val="43434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2066">
                <a:latin typeface="Arial"/>
                <a:ea typeface="Arial"/>
                <a:cs typeface="Arial"/>
                <a:sym typeface="Arial"/>
              </a:rPr>
              <a:t>Land subsidence and groundwater flow systems in Mexico caused by intensive groundwater extraction.</a:t>
            </a:r>
            <a:endParaRPr b="1" i="1" sz="2066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3"/>
          <p:cNvSpPr/>
          <p:nvPr/>
        </p:nvSpPr>
        <p:spPr>
          <a:xfrm>
            <a:off x="0" y="4492625"/>
            <a:ext cx="9144000" cy="67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8" name="Google Shape;13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" y="4227863"/>
            <a:ext cx="2105800" cy="12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5976" y="4504088"/>
            <a:ext cx="2221650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0175" y="4504100"/>
            <a:ext cx="661890" cy="6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 txBox="1"/>
          <p:nvPr/>
        </p:nvSpPr>
        <p:spPr>
          <a:xfrm>
            <a:off x="1309200" y="85725"/>
            <a:ext cx="65256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rPr>
              <a:t>HS8.2.3 - The role of groundwater flow systems in enhancing sustainable water management and solving environmental issues</a:t>
            </a:r>
            <a:endParaRPr sz="1300">
              <a:solidFill>
                <a:srgbClr val="6FA8D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642900" y="3240925"/>
            <a:ext cx="78582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rPr>
              <a:t>Luis Angel Jiménez Martínez - Oscar Arnoldo Escolero Fuentes - Selene Olea Olea - Priscila Medina Ortega</a:t>
            </a:r>
            <a:endParaRPr sz="1300">
              <a:solidFill>
                <a:srgbClr val="6FA8D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8" y="49213"/>
            <a:ext cx="5422525" cy="50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Discussion</a:t>
            </a:r>
            <a:endParaRPr/>
          </a:p>
        </p:txBody>
      </p:sp>
      <p:sp>
        <p:nvSpPr>
          <p:cNvPr id="216" name="Google Shape;216;p23"/>
          <p:cNvSpPr txBox="1"/>
          <p:nvPr>
            <p:ph idx="1" type="body"/>
          </p:nvPr>
        </p:nvSpPr>
        <p:spPr>
          <a:xfrm>
            <a:off x="1297500" y="930275"/>
            <a:ext cx="7186200" cy="3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-"/>
            </a:pP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Extraction–subsidence relationship: Land subsidence is primarily driven by intensive groundwater extraction, aquifer deficits, geological variability, and human activity. Areas with higher extraction rates show </a:t>
            </a: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ore severe subsidence.</a:t>
            </a:r>
            <a:endParaRPr b="1" sz="5200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-"/>
            </a:pP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Spatial variability: While high extraction generally correlates with subsidence, exceptions exist where low-extraction aquifers experience significant ground sinking, indicating the role of geological and temporal factors.</a:t>
            </a:r>
            <a:endParaRPr b="1" sz="5200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-"/>
            </a:pP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Impact on SIRAS: Twelve Regional Groundwater Flow Systems are affected by subsidence, with Chapala, Tequila, and Anáhuac being the most impacted due to high concessions and extraction volumes.</a:t>
            </a:r>
            <a:endParaRPr b="1" sz="5200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-"/>
            </a:pP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Geological susceptibility: Volcanic soils, gravels, and alluvial sediments—especially in the Trans-Mexican Volcanic Belt—are more prone to subsidence due to the presence of faults and fractures.</a:t>
            </a:r>
            <a:endParaRPr b="1" sz="5200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-"/>
            </a:pPr>
            <a:r>
              <a:rPr b="1" lang="es" sz="5200">
                <a:latin typeface="Comfortaa"/>
                <a:ea typeface="Comfortaa"/>
                <a:cs typeface="Comfortaa"/>
                <a:sym typeface="Comfortaa"/>
              </a:rPr>
              <a:t>Projections: If current extraction trends continue, some areas could subside by up to 3 meters per year over the next two decades, exacerbating overexploitation and water stress.</a:t>
            </a:r>
            <a:endParaRPr b="1" sz="5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88" y="-10912"/>
            <a:ext cx="5192037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988" y="2560837"/>
            <a:ext cx="5190822" cy="259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225" y="787400"/>
            <a:ext cx="6145549" cy="35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462" y="687388"/>
            <a:ext cx="7580027" cy="37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588" y="152400"/>
            <a:ext cx="48428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Conclusions</a:t>
            </a:r>
            <a:endParaRPr/>
          </a:p>
        </p:txBody>
      </p:sp>
      <p:sp>
        <p:nvSpPr>
          <p:cNvPr id="243" name="Google Shape;243;p28"/>
          <p:cNvSpPr txBox="1"/>
          <p:nvPr>
            <p:ph idx="1" type="body"/>
          </p:nvPr>
        </p:nvSpPr>
        <p:spPr>
          <a:xfrm>
            <a:off x="1297500" y="1434200"/>
            <a:ext cx="6300300" cy="26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13098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b="1" lang="es" sz="1438">
                <a:latin typeface="Comfortaa"/>
                <a:ea typeface="Comfortaa"/>
                <a:cs typeface="Comfortaa"/>
                <a:sym typeface="Comfortaa"/>
              </a:rPr>
              <a:t>Subsidence in Mexico is closely linked to intensive groundwater extraction.</a:t>
            </a:r>
            <a:endParaRPr b="1" sz="1438">
              <a:latin typeface="Comfortaa"/>
              <a:ea typeface="Comfortaa"/>
              <a:cs typeface="Comfortaa"/>
              <a:sym typeface="Comfortaa"/>
            </a:endParaRPr>
          </a:p>
          <a:p>
            <a:pPr indent="-313098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b="1" lang="es" sz="1438">
                <a:latin typeface="Comfortaa"/>
                <a:ea typeface="Comfortaa"/>
                <a:cs typeface="Comfortaa"/>
                <a:sym typeface="Comfortaa"/>
              </a:rPr>
              <a:t>The maps produced provide an integrated view of the phenomenon, highlighting regions with critical water stress and aquifer deficits</a:t>
            </a:r>
            <a:r>
              <a:rPr b="1" lang="es" sz="1438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1" sz="1438">
              <a:latin typeface="Comfortaa"/>
              <a:ea typeface="Comfortaa"/>
              <a:cs typeface="Comfortaa"/>
              <a:sym typeface="Comfortaa"/>
            </a:endParaRPr>
          </a:p>
          <a:p>
            <a:pPr indent="-313098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b="1" lang="es" sz="1438">
                <a:latin typeface="Comfortaa"/>
                <a:ea typeface="Comfortaa"/>
                <a:cs typeface="Comfortaa"/>
                <a:sym typeface="Comfortaa"/>
              </a:rPr>
              <a:t>There is an urgent need for sustainable water management strategies, including accurate monitoring, concession review, and the adoption of efficient technologies.</a:t>
            </a:r>
            <a:endParaRPr b="1" sz="1438">
              <a:latin typeface="Comfortaa"/>
              <a:ea typeface="Comfortaa"/>
              <a:cs typeface="Comfortaa"/>
              <a:sym typeface="Comfortaa"/>
            </a:endParaRPr>
          </a:p>
          <a:p>
            <a:pPr indent="-313098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●"/>
            </a:pPr>
            <a:r>
              <a:rPr b="1" lang="es" sz="1438">
                <a:latin typeface="Comfortaa"/>
                <a:ea typeface="Comfortaa"/>
                <a:cs typeface="Comfortaa"/>
                <a:sym typeface="Comfortaa"/>
              </a:rPr>
              <a:t>Science must lead these efforts to secure long-term water access and ensure the well-being of future generations.</a:t>
            </a:r>
            <a:endParaRPr b="1" sz="1438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References</a:t>
            </a:r>
            <a:endParaRPr/>
          </a:p>
        </p:txBody>
      </p:sp>
      <p:sp>
        <p:nvSpPr>
          <p:cNvPr id="249" name="Google Shape;249;p29"/>
          <p:cNvSpPr txBox="1"/>
          <p:nvPr>
            <p:ph idx="1" type="body"/>
          </p:nvPr>
        </p:nvSpPr>
        <p:spPr>
          <a:xfrm>
            <a:off x="1078425" y="841375"/>
            <a:ext cx="7605300" cy="4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Berbeyer, R. M. (1957).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Hundimiento de la Ciudad de México y su relación con los estudios de mecánica de suelos, geoquímicos, geofísicos y geológicos de las aguas del subsuelo de la cuenca del Valle de México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Boletín de la Sociedad Geológica Mexicana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20(2), 3–28.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Cabral-Cano, E., Díaz-Molina, O., &amp; Delgado-Granados, H. (2011).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Subsidencia y sus mapas de peligro: Un ejemplo en el área nororiental de la Zona Metropolitana de la Ciudad de México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Boletín de la Sociedad Geológica Mexicana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63(1), 53–60.</a:t>
            </a:r>
            <a:r>
              <a:rPr lang="es" sz="757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s" sz="757" u="sng">
                <a:latin typeface="Arial"/>
                <a:ea typeface="Arial"/>
                <a:cs typeface="Arial"/>
                <a:sym typeface="Arial"/>
                <a:hlinkClick r:id="rId4"/>
              </a:rPr>
              <a:t>http://www.scielo.org.mx/scielo.php?script=sci_arttext&amp;pid=S1405-33222011000100005</a:t>
            </a:r>
            <a:endParaRPr sz="757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Cabral-Cano, E., Dixon, T. H., Miralles-Wilhelm, F., Díaz-Molina, O., Sánchez-Zamora, O., &amp; Carande, R. E. (2008).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Space geodetic imaging of rapid ground subsidence in Mexico City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GSA Bulletin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120(11–12), 1556–1566.</a:t>
            </a:r>
            <a:r>
              <a:rPr lang="es" sz="757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es" sz="757" u="sng">
                <a:latin typeface="Arial"/>
                <a:ea typeface="Arial"/>
                <a:cs typeface="Arial"/>
                <a:sym typeface="Arial"/>
                <a:hlinkClick r:id="rId6"/>
              </a:rPr>
              <a:t>https://doi.org/10.1130/B26001.1</a:t>
            </a:r>
            <a:endParaRPr sz="757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Carreón-Freyre, D. C., &amp; Cerca, M. (2006).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Integration of geological properties in the study of the subsidence and fracturing phenomena in two urban areas of Mexico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In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Proceedings of the 10th IAEG International Congress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Nottingham, UK, 610.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Carreón-Freyre, D. C., Hidalgo-Moreno, C. M., &amp; Hernández-Marín, M. (2006).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Mecanismos de fracturamiento de depósitos arcillosos en zonas urbanas. Caso de deformación diferencial en Chalco, Estado de México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Boletín de la Sociedad Geológica Mexicana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58(2), 237–250.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Carrillo, N. (1948).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Influence of artesian wells in the sinking of Mexico City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In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Proc. 2nd Int. Conference on Soil Mechanics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(pp. 7). Rotterdam, Holland: International Society for Soil Mechanics and Geotechnical Engineering.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Escolero, O. (2018).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Sistemas regionales de flujo de agua subterránea en México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(1ª ed.). Jiutepec, Morelos.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INEGI. (2019).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Detección de zonas de subsidencia en México con técnicas satelitales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(Vol. 1). Instituto Nacional de Estadística y Geografía.</a:t>
            </a:r>
            <a:r>
              <a:rPr lang="es" sz="757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lang="es" sz="757" u="sng">
                <a:latin typeface="Arial"/>
                <a:ea typeface="Arial"/>
                <a:cs typeface="Arial"/>
                <a:sym typeface="Arial"/>
                <a:hlinkClick r:id="rId8"/>
              </a:rPr>
              <a:t>https://www.inegi.org.mx</a:t>
            </a:r>
            <a:endParaRPr sz="757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INEGI. (2021).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Detección de zonas de subsidencia en México con técnicas satelitales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(Vol. 2). Instituto Nacional de Estadística y Geografía.</a:t>
            </a:r>
            <a:r>
              <a:rPr lang="es" sz="757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 </a:t>
            </a:r>
            <a:r>
              <a:rPr lang="es" sz="757" u="sng">
                <a:latin typeface="Arial"/>
                <a:ea typeface="Arial"/>
                <a:cs typeface="Arial"/>
                <a:sym typeface="Arial"/>
                <a:hlinkClick r:id="rId10"/>
              </a:rPr>
              <a:t>https://www.inegi.org.mx</a:t>
            </a:r>
            <a:endParaRPr sz="757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INEGI. (2022).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Detección de zonas de subsidencia en México con técnicas satelitales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(Vol. 3). Instituto Nacional de Estadística y Geografía.</a:t>
            </a:r>
            <a:r>
              <a:rPr lang="es" sz="757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1"/>
              </a:rPr>
              <a:t> </a:t>
            </a:r>
            <a:r>
              <a:rPr lang="es" sz="757" u="sng">
                <a:latin typeface="Arial"/>
                <a:ea typeface="Arial"/>
                <a:cs typeface="Arial"/>
                <a:sym typeface="Arial"/>
                <a:hlinkClick r:id="rId12"/>
              </a:rPr>
              <a:t>https://www.inegi.org.mx</a:t>
            </a:r>
            <a:endParaRPr sz="757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Tomás, R., Herrera, G., Delgado, J., &amp; Peña, F. (2009).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Subsidencia del terreno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Enseñanza de las Ciencias de la Tierra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, 17(3), 295–302.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s" sz="757">
                <a:latin typeface="Arial"/>
                <a:ea typeface="Arial"/>
                <a:cs typeface="Arial"/>
                <a:sym typeface="Arial"/>
              </a:rPr>
              <a:t>Wang, N. (2017). </a:t>
            </a:r>
            <a:r>
              <a:rPr i="1" lang="es" sz="757">
                <a:latin typeface="Arial"/>
                <a:ea typeface="Arial"/>
                <a:cs typeface="Arial"/>
                <a:sym typeface="Arial"/>
              </a:rPr>
              <a:t>Estudio de subsidencia por extracción de fluidos</a:t>
            </a:r>
            <a:r>
              <a:rPr lang="es" sz="757">
                <a:latin typeface="Arial"/>
                <a:ea typeface="Arial"/>
                <a:cs typeface="Arial"/>
                <a:sym typeface="Arial"/>
              </a:rPr>
              <a:t> [Tesis doctoral, Universidad Politécnica de Madrid].</a:t>
            </a:r>
            <a:endParaRPr sz="75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r>
              <a:t/>
            </a:r>
            <a:endParaRPr sz="422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Introduction</a:t>
            </a:r>
            <a:endParaRPr/>
          </a:p>
        </p:txBody>
      </p:sp>
      <p:sp>
        <p:nvSpPr>
          <p:cNvPr id="148" name="Google Shape;148;p14"/>
          <p:cNvSpPr txBox="1"/>
          <p:nvPr>
            <p:ph idx="1" type="body"/>
          </p:nvPr>
        </p:nvSpPr>
        <p:spPr>
          <a:xfrm>
            <a:off x="3640025" y="1009500"/>
            <a:ext cx="2547300" cy="1025700"/>
          </a:xfrm>
          <a:prstGeom prst="rect">
            <a:avLst/>
          </a:prstGeom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4082">
                <a:latin typeface="Comfortaa"/>
                <a:ea typeface="Comfortaa"/>
                <a:cs typeface="Comfortaa"/>
                <a:sym typeface="Comfortaa"/>
              </a:rPr>
              <a:t>Subsidence causes impacts over extensive areas and prolonged periods of time.</a:t>
            </a:r>
            <a:br>
              <a:rPr lang="es"/>
            </a:b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3615138" y="2501925"/>
            <a:ext cx="2597100" cy="1535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Dr. Carrillo proposed that, when large volumes of groundwater are extracted, the pressure exerted by the water between the soil particles’ pores is reduced.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25" y="1009500"/>
            <a:ext cx="2351380" cy="3587749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475" y="933600"/>
            <a:ext cx="2430049" cy="3663651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</a:t>
            </a:r>
            <a:r>
              <a:rPr lang="es"/>
              <a:t>bjectives</a:t>
            </a:r>
            <a:endParaRPr/>
          </a:p>
        </p:txBody>
      </p:sp>
      <p:sp>
        <p:nvSpPr>
          <p:cNvPr id="157" name="Google Shape;157;p15"/>
          <p:cNvSpPr txBox="1"/>
          <p:nvPr>
            <p:ph idx="1" type="body"/>
          </p:nvPr>
        </p:nvSpPr>
        <p:spPr>
          <a:xfrm>
            <a:off x="1297500" y="1261575"/>
            <a:ext cx="7252800" cy="32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2082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15"/>
              <a:buFont typeface="Comfortaa"/>
              <a:buChar char="●"/>
            </a:pPr>
            <a:r>
              <a:rPr b="1" lang="es" sz="1314">
                <a:latin typeface="Comfortaa"/>
                <a:ea typeface="Comfortaa"/>
                <a:cs typeface="Comfortaa"/>
                <a:sym typeface="Comfortaa"/>
              </a:rPr>
              <a:t>To identify subsidence associated with groundwater extraction in Mexico through the development of maps representing affected areas and their hydrogeological conditions, resulting in a comprehensive map and an analysis of the impacts of subsidence.</a:t>
            </a:r>
            <a:endParaRPr b="1" sz="1314">
              <a:latin typeface="Comfortaa"/>
              <a:ea typeface="Comfortaa"/>
              <a:cs typeface="Comfortaa"/>
              <a:sym typeface="Comfortaa"/>
            </a:endParaRPr>
          </a:p>
          <a:p>
            <a:pPr indent="-312082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15"/>
              <a:buFont typeface="Comfortaa"/>
              <a:buChar char="●"/>
            </a:pPr>
            <a:r>
              <a:rPr b="1" lang="es" sz="1314">
                <a:latin typeface="Comfortaa"/>
                <a:ea typeface="Comfortaa"/>
                <a:cs typeface="Comfortaa"/>
                <a:sym typeface="Comfortaa"/>
              </a:rPr>
              <a:t>To classify the level of damage in areas affected by subsidence or ground sinking, with a focus on overexploited aquifer zones.</a:t>
            </a:r>
            <a:endParaRPr b="1" sz="1314">
              <a:latin typeface="Comfortaa"/>
              <a:ea typeface="Comfortaa"/>
              <a:cs typeface="Comfortaa"/>
              <a:sym typeface="Comfortaa"/>
            </a:endParaRPr>
          </a:p>
          <a:p>
            <a:pPr indent="-312082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15"/>
              <a:buFont typeface="Comfortaa"/>
              <a:buChar char="●"/>
            </a:pPr>
            <a:r>
              <a:rPr b="1" lang="es" sz="1314">
                <a:latin typeface="Comfortaa"/>
                <a:ea typeface="Comfortaa"/>
                <a:cs typeface="Comfortaa"/>
                <a:sym typeface="Comfortaa"/>
              </a:rPr>
              <a:t>To analyze the geospatial distribution of subsidence, taking into account hydrogeological and social factors.</a:t>
            </a:r>
            <a:endParaRPr b="1" sz="1314">
              <a:latin typeface="Comfortaa"/>
              <a:ea typeface="Comfortaa"/>
              <a:cs typeface="Comfortaa"/>
              <a:sym typeface="Comfortaa"/>
            </a:endParaRPr>
          </a:p>
          <a:p>
            <a:pPr indent="-312082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15"/>
              <a:buFont typeface="Comfortaa"/>
              <a:buChar char="●"/>
            </a:pPr>
            <a:r>
              <a:rPr b="1" lang="es" sz="1314">
                <a:latin typeface="Comfortaa"/>
                <a:ea typeface="Comfortaa"/>
                <a:cs typeface="Comfortaa"/>
                <a:sym typeface="Comfortaa"/>
              </a:rPr>
              <a:t>To relate subsidence to hydrogeological conditions, integrating key variables into the SIRAS model to provide an interpretation focused on Regional Groundwater Flow Systems.</a:t>
            </a:r>
            <a:endParaRPr b="1" sz="1314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10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Methodology</a:t>
            </a:r>
            <a:endParaRPr/>
          </a:p>
        </p:txBody>
      </p:sp>
      <p:sp>
        <p:nvSpPr>
          <p:cNvPr id="163" name="Google Shape;163;p16"/>
          <p:cNvSpPr txBox="1"/>
          <p:nvPr>
            <p:ph idx="1" type="body"/>
          </p:nvPr>
        </p:nvSpPr>
        <p:spPr>
          <a:xfrm>
            <a:off x="1297500" y="1081775"/>
            <a:ext cx="5043000" cy="3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Collection of geological and hydrological data from scientific and governmental sources such as CONAGUA, INEGI, and geological bulletins.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Use of digital tools, elevation models, and GNSS station data to identify areas with significant subsidence.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Analysis of the relationship between intensive groundwater extraction and land subsidence.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Development of thematic maps integrating geological and hydrological factors related to affected zones.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Implementation of the SIRAS model as a reference framework for data integration and analysis.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b="1" lang="es">
                <a:latin typeface="Comfortaa"/>
                <a:ea typeface="Comfortaa"/>
                <a:cs typeface="Comfortaa"/>
                <a:sym typeface="Comfortaa"/>
              </a:rPr>
              <a:t>Interpretative analysis of subsidence processes, highlighting key hydrogeological variables.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550" y="1164971"/>
            <a:ext cx="1698626" cy="5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4479" y="1969474"/>
            <a:ext cx="1350750" cy="13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4100" y="3622821"/>
            <a:ext cx="1091525" cy="1088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</a:t>
            </a: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1173675" y="1472650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17"/>
          <p:cNvSpPr txBox="1"/>
          <p:nvPr>
            <p:ph idx="1" type="body"/>
          </p:nvPr>
        </p:nvSpPr>
        <p:spPr>
          <a:xfrm>
            <a:off x="1462750" y="1522625"/>
            <a:ext cx="3000000" cy="13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7">
                <a:latin typeface="Comfortaa"/>
                <a:ea typeface="Comfortaa"/>
                <a:cs typeface="Comfortaa"/>
                <a:sym typeface="Comfortaa"/>
              </a:rPr>
              <a:t>43 subsidence sites were identified across Mexico, categorized according to the Regional Groundwater Flow Systems (SIRAS).</a:t>
            </a:r>
            <a:endParaRPr b="1" sz="1307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7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007"/>
          </a:p>
        </p:txBody>
      </p:sp>
      <p:sp>
        <p:nvSpPr>
          <p:cNvPr id="174" name="Google Shape;174;p17"/>
          <p:cNvSpPr/>
          <p:nvPr/>
        </p:nvSpPr>
        <p:spPr>
          <a:xfrm>
            <a:off x="5183700" y="1434100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5407025" y="1472650"/>
            <a:ext cx="31146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7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14 states were affected, with the highest subsidence rates concentrated in the central region, associated with intensive groundwater extraction.</a:t>
            </a:r>
            <a:endParaRPr b="1" sz="1307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3045300" y="3384075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3463925" y="3438525"/>
            <a:ext cx="28575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7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Many affected areas show aquifer drawdown, leading to water stress and a strong correlation with subsidence processes.</a:t>
            </a:r>
            <a:endParaRPr b="1" sz="1307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</a:t>
            </a: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1173675" y="1472650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18"/>
          <p:cNvSpPr txBox="1"/>
          <p:nvPr>
            <p:ph idx="1" type="body"/>
          </p:nvPr>
        </p:nvSpPr>
        <p:spPr>
          <a:xfrm>
            <a:off x="1445325" y="1617875"/>
            <a:ext cx="3000000" cy="10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7">
                <a:latin typeface="Comfortaa"/>
                <a:ea typeface="Comfortaa"/>
                <a:cs typeface="Comfortaa"/>
                <a:sym typeface="Comfortaa"/>
              </a:rPr>
              <a:t>Geological faults and fractures have a major impact on the SIRAS framework and the affected aquifers.</a:t>
            </a:r>
            <a:endParaRPr b="1" sz="1307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7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007"/>
          </a:p>
        </p:txBody>
      </p:sp>
      <p:sp>
        <p:nvSpPr>
          <p:cNvPr id="185" name="Google Shape;185;p18"/>
          <p:cNvSpPr/>
          <p:nvPr/>
        </p:nvSpPr>
        <p:spPr>
          <a:xfrm>
            <a:off x="5183700" y="1434100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5407025" y="1472650"/>
            <a:ext cx="31146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7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The relationship between geology and land subsidence is complex, as subsurface composition influences site-specific vulnerability.</a:t>
            </a:r>
            <a:endParaRPr b="1" sz="1307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3045300" y="3384075"/>
            <a:ext cx="3543300" cy="1140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3463925" y="3438525"/>
            <a:ext cx="28575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7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An integrated perspective is essential to fully understand the phenomenon, linking geological, hydrological, and social factors.</a:t>
            </a:r>
            <a:endParaRPr b="1" sz="1307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825" y="92113"/>
            <a:ext cx="4737725" cy="244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825" y="2580199"/>
            <a:ext cx="4737724" cy="2471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825" y="61375"/>
            <a:ext cx="4737726" cy="244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075" y="2571750"/>
            <a:ext cx="4741217" cy="244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825" y="152400"/>
            <a:ext cx="673833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