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72" r:id="rId4"/>
    <p:sldId id="270" r:id="rId5"/>
    <p:sldId id="260" r:id="rId6"/>
    <p:sldId id="273" r:id="rId7"/>
    <p:sldId id="278" r:id="rId8"/>
    <p:sldId id="269" r:id="rId9"/>
    <p:sldId id="275" r:id="rId10"/>
    <p:sldId id="25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ora Solís" initials="AS" lastIdx="1" clrIdx="0">
    <p:extLst>
      <p:ext uri="{19B8F6BF-5375-455C-9EA6-DF929625EA0E}">
        <p15:presenceInfo xmlns:p15="http://schemas.microsoft.com/office/powerpoint/2012/main" userId="966468db9dee2f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86ED4-223F-409B-8931-6A0363963E6A}" type="datetimeFigureOut">
              <a:rPr lang="es-MX" smtClean="0"/>
              <a:t>28/04/2025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02AF0-7319-459D-9B60-A3D0B577D019}" type="slidenum">
              <a:rPr lang="es-MX" smtClean="0"/>
              <a:t>‹Nº›</a:t>
            </a:fld>
            <a:endParaRPr lang="es-MX"/>
          </a:p>
        </p:txBody>
      </p:sp>
    </p:spTree>
    <p:extLst>
      <p:ext uri="{BB962C8B-B14F-4D97-AF65-F5344CB8AC3E}">
        <p14:creationId xmlns:p14="http://schemas.microsoft.com/office/powerpoint/2010/main" val="242665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D02AF0-7319-459D-9B60-A3D0B577D019}" type="slidenum">
              <a:rPr lang="es-MX" smtClean="0"/>
              <a:t>1</a:t>
            </a:fld>
            <a:endParaRPr lang="es-MX"/>
          </a:p>
        </p:txBody>
      </p:sp>
    </p:spTree>
    <p:extLst>
      <p:ext uri="{BB962C8B-B14F-4D97-AF65-F5344CB8AC3E}">
        <p14:creationId xmlns:p14="http://schemas.microsoft.com/office/powerpoint/2010/main" val="378440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7D02AF0-7319-459D-9B60-A3D0B577D019}" type="slidenum">
              <a:rPr lang="es-MX" smtClean="0"/>
              <a:t>4</a:t>
            </a:fld>
            <a:endParaRPr lang="es-MX"/>
          </a:p>
        </p:txBody>
      </p:sp>
    </p:spTree>
    <p:extLst>
      <p:ext uri="{BB962C8B-B14F-4D97-AF65-F5344CB8AC3E}">
        <p14:creationId xmlns:p14="http://schemas.microsoft.com/office/powerpoint/2010/main" val="321692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B6C3D-D3EE-4CE8-B285-16DA9DD4D3B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303BA03-9ED0-41A7-B853-742A4D80A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C8A50CC-A1B1-4D5F-B7E0-F595EB07D7B7}"/>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112367D4-F139-4CAB-986D-E5A6A31C755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97C4EF3-7A36-4262-BD5D-78752E75979B}"/>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259371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A00E5-84A8-4737-B124-BF009DBFE7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DD47A10-D0E6-4273-B6CD-4EB351F50B8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2FC9E5-AA28-4F2A-A157-D91E734DACBC}"/>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BB350E63-4295-4810-8FCC-3F0F70BD57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F9FBF2-B0B9-40F4-BA14-C2C94450860F}"/>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115455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4111C7-7D05-4387-92F6-AED09C97FE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8E2ECCE-5E1A-4DC3-BEE9-A5D330EF9F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55C37B4-79CC-40BF-8A1D-F53B52468C90}"/>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812B336D-1628-4EFC-87CE-CA5050F4C4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4D8DAC-01FC-45AE-9E21-78F4D326BE53}"/>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37705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FDF1B-9E6D-458C-AF62-F6D78FFDC5F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07C5FF5-8BFA-4BB3-BE42-BF160F5E40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907115-B5B2-4463-8388-3C0A13A70416}"/>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4668494B-73C6-47C6-BA79-5676BE2494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E4BFB16-BF15-4E83-B5CF-268572B6D098}"/>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354809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3EC6B-AC2E-4FBB-BD83-989C8B932A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BCF8C7-E77C-4C43-9769-9BF33600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2A8BD2-039F-4DBF-B906-8CE0EA6319F4}"/>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189879F0-06C0-4B62-844A-4EAD33DF813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3DF990-DDD7-4358-BBFE-8539E0506D08}"/>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186847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FFDBC-5E66-4D51-B856-3EFEADE4964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279A8CA-A919-4F94-BED4-1D4026B5385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FFBECCA-37E9-4CD0-AA9B-90513AC8D2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B261EB8-5DA6-42D7-9115-7C7874BE8DB1}"/>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6" name="Marcador de pie de página 5">
            <a:extLst>
              <a:ext uri="{FF2B5EF4-FFF2-40B4-BE49-F238E27FC236}">
                <a16:creationId xmlns:a16="http://schemas.microsoft.com/office/drawing/2014/main" id="{2F39CB44-3AB3-42FC-AFD8-6A1A8700116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9C16978-C5FC-4CE9-AD60-98F8B6E15B4E}"/>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148061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2060DE-C107-4CE0-9C2C-7E4F0E9B10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72D0A2-A6B1-4528-B13F-078F48BAB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A8494C-B514-4BD0-9E7F-F5B3043185C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2BBC13C-CFD0-49B5-AC51-378B2C19E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1898B5-15C5-4FBB-B98B-FFDE16931F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051A342-4954-40C4-B41F-C8A99B97B45E}"/>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8" name="Marcador de pie de página 7">
            <a:extLst>
              <a:ext uri="{FF2B5EF4-FFF2-40B4-BE49-F238E27FC236}">
                <a16:creationId xmlns:a16="http://schemas.microsoft.com/office/drawing/2014/main" id="{64180344-595E-4B0A-99E0-9708457F3F7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1D7284F-B641-4CAE-AE73-C3FF87DA204B}"/>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147244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3613C-22DB-4B61-AE52-EB429DB6302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E233352-FD8C-4C7A-96D9-F817C5A49F40}"/>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4" name="Marcador de pie de página 3">
            <a:extLst>
              <a:ext uri="{FF2B5EF4-FFF2-40B4-BE49-F238E27FC236}">
                <a16:creationId xmlns:a16="http://schemas.microsoft.com/office/drawing/2014/main" id="{BB88C8CB-F26B-4A15-8D2D-38B08228A0B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1C6E7C0-CE61-472D-BECB-A3C8691E9A49}"/>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227050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D8F3E22-E89A-4F07-8C52-7C424147DE5A}"/>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3" name="Marcador de pie de página 2">
            <a:extLst>
              <a:ext uri="{FF2B5EF4-FFF2-40B4-BE49-F238E27FC236}">
                <a16:creationId xmlns:a16="http://schemas.microsoft.com/office/drawing/2014/main" id="{DA80F6D9-F3AB-4B75-B57A-CD0E1E54D45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4F64BFD-64F9-46E9-AD28-26391E66A01B}"/>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143223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FA4F0-8C28-409F-996D-2832247663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DC4FF49-7B12-4D4C-95B7-1C6DB8ACE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82DE68E-3D02-49B5-8E32-47D5FDB24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8A7EE9-995B-4BCE-96CE-20736BBE0520}"/>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6" name="Marcador de pie de página 5">
            <a:extLst>
              <a:ext uri="{FF2B5EF4-FFF2-40B4-BE49-F238E27FC236}">
                <a16:creationId xmlns:a16="http://schemas.microsoft.com/office/drawing/2014/main" id="{43C71AE1-287D-4CF3-9431-0B621B9340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C7F7A6B-A235-478E-8B0D-031D95DD380A}"/>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5634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BBBEB-FDC6-49E3-A6DF-96C3DD4665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34EACEB-8D51-4B81-A022-2969CFA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25173C5-F234-458C-9DA3-098F4A23D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646EC5-CDFD-4014-A439-C10E2FBC5BE8}"/>
              </a:ext>
            </a:extLst>
          </p:cNvPr>
          <p:cNvSpPr>
            <a:spLocks noGrp="1"/>
          </p:cNvSpPr>
          <p:nvPr>
            <p:ph type="dt" sz="half" idx="10"/>
          </p:nvPr>
        </p:nvSpPr>
        <p:spPr/>
        <p:txBody>
          <a:bodyPr/>
          <a:lstStyle/>
          <a:p>
            <a:fld id="{07F3B160-DB29-4489-8C9C-5419A6584AE8}" type="datetimeFigureOut">
              <a:rPr lang="es-MX" smtClean="0"/>
              <a:t>28/04/2025</a:t>
            </a:fld>
            <a:endParaRPr lang="es-MX"/>
          </a:p>
        </p:txBody>
      </p:sp>
      <p:sp>
        <p:nvSpPr>
          <p:cNvPr id="6" name="Marcador de pie de página 5">
            <a:extLst>
              <a:ext uri="{FF2B5EF4-FFF2-40B4-BE49-F238E27FC236}">
                <a16:creationId xmlns:a16="http://schemas.microsoft.com/office/drawing/2014/main" id="{6F6DDBBA-BC75-4C60-BB68-11C1612D29F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323B0DD-B090-49C8-99DB-DCB9DD81DA23}"/>
              </a:ext>
            </a:extLst>
          </p:cNvPr>
          <p:cNvSpPr>
            <a:spLocks noGrp="1"/>
          </p:cNvSpPr>
          <p:nvPr>
            <p:ph type="sldNum" sz="quarter" idx="12"/>
          </p:nvPr>
        </p:nvSpPr>
        <p:spPr/>
        <p:txBody>
          <a:bodyPr/>
          <a:lstStyle/>
          <a:p>
            <a:fld id="{C92332BA-7913-4138-8B4A-C91B87D3BE85}" type="slidenum">
              <a:rPr lang="es-MX" smtClean="0"/>
              <a:t>‹Nº›</a:t>
            </a:fld>
            <a:endParaRPr lang="es-MX"/>
          </a:p>
        </p:txBody>
      </p:sp>
    </p:spTree>
    <p:extLst>
      <p:ext uri="{BB962C8B-B14F-4D97-AF65-F5344CB8AC3E}">
        <p14:creationId xmlns:p14="http://schemas.microsoft.com/office/powerpoint/2010/main" val="352962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8840F59-C6A1-454F-AED8-C2A597B5F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DD928F1-0407-4503-B7B7-0DC106644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110CB6-F7D6-4CB3-82BE-8E2BF6DE3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3B160-DB29-4489-8C9C-5419A6584AE8}" type="datetimeFigureOut">
              <a:rPr lang="es-MX" smtClean="0"/>
              <a:t>28/04/2025</a:t>
            </a:fld>
            <a:endParaRPr lang="es-MX"/>
          </a:p>
        </p:txBody>
      </p:sp>
      <p:sp>
        <p:nvSpPr>
          <p:cNvPr id="5" name="Marcador de pie de página 4">
            <a:extLst>
              <a:ext uri="{FF2B5EF4-FFF2-40B4-BE49-F238E27FC236}">
                <a16:creationId xmlns:a16="http://schemas.microsoft.com/office/drawing/2014/main" id="{56390B19-0ED0-404B-AC41-4FA4A9290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348321-0A46-4CEE-93DB-FEF227C06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332BA-7913-4138-8B4A-C91B87D3BE85}" type="slidenum">
              <a:rPr lang="es-MX" smtClean="0"/>
              <a:t>‹Nº›</a:t>
            </a:fld>
            <a:endParaRPr lang="es-MX"/>
          </a:p>
        </p:txBody>
      </p:sp>
    </p:spTree>
    <p:extLst>
      <p:ext uri="{BB962C8B-B14F-4D97-AF65-F5344CB8AC3E}">
        <p14:creationId xmlns:p14="http://schemas.microsoft.com/office/powerpoint/2010/main" val="72365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7C980D-EB65-4FF7-8F55-93CF29CB5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15" y="324889"/>
            <a:ext cx="1480865" cy="1662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A1FBAC-377C-4F58-817D-3E5CFA823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08" y="188730"/>
            <a:ext cx="1183196" cy="135222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300B667-EAFE-4BAC-9C7A-F7157A8CE219}"/>
              </a:ext>
            </a:extLst>
          </p:cNvPr>
          <p:cNvSpPr txBox="1"/>
          <p:nvPr/>
        </p:nvSpPr>
        <p:spPr>
          <a:xfrm>
            <a:off x="436228" y="2328239"/>
            <a:ext cx="11202997" cy="1938992"/>
          </a:xfrm>
          <a:prstGeom prst="rect">
            <a:avLst/>
          </a:prstGeom>
          <a:noFill/>
        </p:spPr>
        <p:txBody>
          <a:bodyPr wrap="square" rtlCol="0">
            <a:spAutoFit/>
          </a:bodyPr>
          <a:lstStyle/>
          <a:p>
            <a:pPr algn="ctr"/>
            <a:r>
              <a:rPr lang="en-US" sz="4000" b="1" dirty="0">
                <a:latin typeface="Abadi" panose="020B0604020104020204" pitchFamily="34" charset="0"/>
              </a:rPr>
              <a:t>HYDROGEOCHEMICAL CHARACTERIZATION FROM HISTORICAL DATA OF THE GROUNDWATER FLOW SYSTEM IN THE CENTER OF MEXICO</a:t>
            </a:r>
            <a:endParaRPr lang="es-MX" sz="4000" b="1" dirty="0">
              <a:latin typeface="Abadi" panose="020B0604020104020204" pitchFamily="34" charset="0"/>
            </a:endParaRPr>
          </a:p>
        </p:txBody>
      </p:sp>
      <p:sp>
        <p:nvSpPr>
          <p:cNvPr id="5" name="CuadroTexto 4">
            <a:extLst>
              <a:ext uri="{FF2B5EF4-FFF2-40B4-BE49-F238E27FC236}">
                <a16:creationId xmlns:a16="http://schemas.microsoft.com/office/drawing/2014/main" id="{6549798D-0052-49C2-A959-379C06A8B888}"/>
              </a:ext>
            </a:extLst>
          </p:cNvPr>
          <p:cNvSpPr txBox="1"/>
          <p:nvPr/>
        </p:nvSpPr>
        <p:spPr>
          <a:xfrm>
            <a:off x="1923530" y="660587"/>
            <a:ext cx="7936983" cy="923330"/>
          </a:xfrm>
          <a:prstGeom prst="rect">
            <a:avLst/>
          </a:prstGeom>
          <a:noFill/>
        </p:spPr>
        <p:txBody>
          <a:bodyPr wrap="square" rtlCol="0">
            <a:spAutoFit/>
          </a:bodyPr>
          <a:lstStyle/>
          <a:p>
            <a:pPr algn="ctr"/>
            <a:r>
              <a:rPr lang="es-MX" sz="2700" dirty="0">
                <a:latin typeface="Abadi" panose="020B0604020104020204" pitchFamily="34" charset="0"/>
              </a:rPr>
              <a:t>NATIONAL AUTONOMOUS UNIVERSITY OF MEXICO</a:t>
            </a:r>
          </a:p>
          <a:p>
            <a:pPr algn="ctr"/>
            <a:r>
              <a:rPr lang="es-MX" sz="2700" dirty="0">
                <a:latin typeface="Abadi" panose="020B0604020104020204" pitchFamily="34" charset="0"/>
              </a:rPr>
              <a:t>FACULTY OF SCIENCE</a:t>
            </a:r>
          </a:p>
        </p:txBody>
      </p:sp>
      <p:sp>
        <p:nvSpPr>
          <p:cNvPr id="6" name="CuadroTexto 5">
            <a:extLst>
              <a:ext uri="{FF2B5EF4-FFF2-40B4-BE49-F238E27FC236}">
                <a16:creationId xmlns:a16="http://schemas.microsoft.com/office/drawing/2014/main" id="{6CA20141-E3BD-4A3A-A3AB-26A9B961F311}"/>
              </a:ext>
            </a:extLst>
          </p:cNvPr>
          <p:cNvSpPr txBox="1"/>
          <p:nvPr/>
        </p:nvSpPr>
        <p:spPr>
          <a:xfrm>
            <a:off x="1701487" y="4153254"/>
            <a:ext cx="9937738" cy="646331"/>
          </a:xfrm>
          <a:prstGeom prst="rect">
            <a:avLst/>
          </a:prstGeom>
          <a:noFill/>
        </p:spPr>
        <p:txBody>
          <a:bodyPr wrap="square" rtlCol="0">
            <a:spAutoFit/>
          </a:bodyPr>
          <a:lstStyle/>
          <a:p>
            <a:pPr algn="r"/>
            <a:r>
              <a:rPr lang="es-MX" sz="3600" b="1" dirty="0">
                <a:latin typeface="Abadi" panose="020B0604020104020204" pitchFamily="34" charset="0"/>
              </a:rPr>
              <a:t>Aurora Llanos Solís</a:t>
            </a:r>
            <a:r>
              <a:rPr lang="es-MX" sz="3600" dirty="0">
                <a:latin typeface="Abadi" panose="020B0604020104020204" pitchFamily="34" charset="0"/>
              </a:rPr>
              <a:t>, Selene Olea </a:t>
            </a:r>
            <a:r>
              <a:rPr lang="es-MX" sz="3600" dirty="0" err="1">
                <a:latin typeface="Abadi" panose="020B0604020104020204" pitchFamily="34" charset="0"/>
              </a:rPr>
              <a:t>Olea</a:t>
            </a:r>
            <a:endParaRPr lang="es-MX" sz="3600" dirty="0">
              <a:latin typeface="Abadi" panose="020B0604020104020204" pitchFamily="34" charset="0"/>
            </a:endParaRPr>
          </a:p>
        </p:txBody>
      </p:sp>
      <p:sp>
        <p:nvSpPr>
          <p:cNvPr id="8" name="CuadroTexto 7">
            <a:extLst>
              <a:ext uri="{FF2B5EF4-FFF2-40B4-BE49-F238E27FC236}">
                <a16:creationId xmlns:a16="http://schemas.microsoft.com/office/drawing/2014/main" id="{6CA20141-E3BD-4A3A-A3AB-26A9B961F311}"/>
              </a:ext>
            </a:extLst>
          </p:cNvPr>
          <p:cNvSpPr txBox="1"/>
          <p:nvPr/>
        </p:nvSpPr>
        <p:spPr>
          <a:xfrm>
            <a:off x="1701487" y="4834646"/>
            <a:ext cx="9937738" cy="584775"/>
          </a:xfrm>
          <a:prstGeom prst="rect">
            <a:avLst/>
          </a:prstGeom>
          <a:noFill/>
        </p:spPr>
        <p:txBody>
          <a:bodyPr wrap="square" rtlCol="0">
            <a:spAutoFit/>
          </a:bodyPr>
          <a:lstStyle/>
          <a:p>
            <a:pPr algn="r"/>
            <a:r>
              <a:rPr lang="es-MX" sz="3200" dirty="0">
                <a:latin typeface="Abadi" panose="020B0604020104020204" pitchFamily="34" charset="0"/>
              </a:rPr>
              <a:t>April 29, 2025</a:t>
            </a:r>
          </a:p>
        </p:txBody>
      </p:sp>
      <p:sp>
        <p:nvSpPr>
          <p:cNvPr id="3" name="Rectángulo 2"/>
          <p:cNvSpPr/>
          <p:nvPr/>
        </p:nvSpPr>
        <p:spPr>
          <a:xfrm>
            <a:off x="145408" y="5777647"/>
            <a:ext cx="7572464" cy="923330"/>
          </a:xfrm>
          <a:prstGeom prst="rect">
            <a:avLst/>
          </a:prstGeom>
        </p:spPr>
        <p:txBody>
          <a:bodyPr wrap="square">
            <a:spAutoFit/>
          </a:bodyPr>
          <a:lstStyle/>
          <a:p>
            <a:pPr algn="just"/>
            <a:r>
              <a:rPr lang="en-US" dirty="0">
                <a:solidFill>
                  <a:srgbClr val="0070C0"/>
                </a:solidFill>
                <a:latin typeface="Helvetica Neue"/>
              </a:rPr>
              <a:t>HS8.2.3</a:t>
            </a:r>
          </a:p>
          <a:p>
            <a:pPr algn="just"/>
            <a:r>
              <a:rPr lang="en-US" dirty="0">
                <a:solidFill>
                  <a:srgbClr val="0070C0"/>
                </a:solidFill>
                <a:latin typeface="Helvetica Neue"/>
              </a:rPr>
              <a:t>The role of groundwater flow systems in enhancing sustainable water</a:t>
            </a:r>
          </a:p>
          <a:p>
            <a:pPr algn="just"/>
            <a:r>
              <a:rPr lang="en-US" dirty="0">
                <a:solidFill>
                  <a:srgbClr val="0070C0"/>
                </a:solidFill>
                <a:latin typeface="Helvetica Neue"/>
              </a:rPr>
              <a:t>management and solving environmental issues</a:t>
            </a:r>
            <a:endParaRPr lang="en-US" dirty="0">
              <a:solidFill>
                <a:srgbClr val="0070C0"/>
              </a:solidFill>
            </a:endParaRPr>
          </a:p>
        </p:txBody>
      </p:sp>
      <p:pic>
        <p:nvPicPr>
          <p:cNvPr id="7" name="Picture 2" descr="Instituto de Geología - U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163" y="235704"/>
            <a:ext cx="1327373" cy="1305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GU General Assembly 2025">
            <a:extLst>
              <a:ext uri="{FF2B5EF4-FFF2-40B4-BE49-F238E27FC236}">
                <a16:creationId xmlns:a16="http://schemas.microsoft.com/office/drawing/2014/main" id="{F49A1CF9-2C6B-4170-BCA6-9D9D4A2882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599" b="25929"/>
          <a:stretch/>
        </p:blipFill>
        <p:spPr bwMode="auto">
          <a:xfrm>
            <a:off x="7192920" y="5333104"/>
            <a:ext cx="5184499" cy="15248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Código QR&#10;&#10;Descripción generada automáticamente">
            <a:extLst>
              <a:ext uri="{FF2B5EF4-FFF2-40B4-BE49-F238E27FC236}">
                <a16:creationId xmlns:a16="http://schemas.microsoft.com/office/drawing/2014/main" id="{DD45B3DE-03B7-4FF8-BAFC-A2228D1FC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703" y="4597105"/>
            <a:ext cx="1120329" cy="1120329"/>
          </a:xfrm>
          <a:prstGeom prst="rect">
            <a:avLst/>
          </a:prstGeom>
        </p:spPr>
      </p:pic>
      <p:sp>
        <p:nvSpPr>
          <p:cNvPr id="10" name="CuadroTexto 9">
            <a:extLst>
              <a:ext uri="{FF2B5EF4-FFF2-40B4-BE49-F238E27FC236}">
                <a16:creationId xmlns:a16="http://schemas.microsoft.com/office/drawing/2014/main" id="{B52616EF-4CE1-424B-BB31-B1CF171E9ED0}"/>
              </a:ext>
            </a:extLst>
          </p:cNvPr>
          <p:cNvSpPr txBox="1"/>
          <p:nvPr/>
        </p:nvSpPr>
        <p:spPr>
          <a:xfrm>
            <a:off x="234056" y="4291753"/>
            <a:ext cx="963277" cy="369332"/>
          </a:xfrm>
          <a:prstGeom prst="rect">
            <a:avLst/>
          </a:prstGeom>
          <a:noFill/>
        </p:spPr>
        <p:txBody>
          <a:bodyPr wrap="none" rtlCol="0">
            <a:spAutoFit/>
          </a:bodyPr>
          <a:lstStyle/>
          <a:p>
            <a:r>
              <a:rPr lang="es-MX" dirty="0" err="1"/>
              <a:t>Abstract</a:t>
            </a:r>
            <a:endParaRPr lang="es-MX" dirty="0"/>
          </a:p>
        </p:txBody>
      </p:sp>
    </p:spTree>
    <p:extLst>
      <p:ext uri="{BB962C8B-B14F-4D97-AF65-F5344CB8AC3E}">
        <p14:creationId xmlns:p14="http://schemas.microsoft.com/office/powerpoint/2010/main" val="155965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C07E26-E8E8-4DEF-83B5-E9C754BB639C}"/>
              </a:ext>
            </a:extLst>
          </p:cNvPr>
          <p:cNvSpPr>
            <a:spLocks noGrp="1"/>
          </p:cNvSpPr>
          <p:nvPr>
            <p:ph idx="1"/>
          </p:nvPr>
        </p:nvSpPr>
        <p:spPr>
          <a:xfrm>
            <a:off x="838200" y="951864"/>
            <a:ext cx="10515600" cy="5002621"/>
          </a:xfrm>
        </p:spPr>
        <p:txBody>
          <a:bodyPr>
            <a:normAutofit/>
          </a:bodyPr>
          <a:lstStyle/>
          <a:p>
            <a:pPr marL="0" indent="0" algn="just">
              <a:buNone/>
            </a:pPr>
            <a:r>
              <a:rPr lang="es-MX" sz="2000" dirty="0" err="1"/>
              <a:t>Acknowledgments</a:t>
            </a:r>
            <a:endParaRPr lang="es-MX" sz="2000" dirty="0"/>
          </a:p>
          <a:p>
            <a:pPr marL="0" indent="0" algn="just">
              <a:buNone/>
            </a:pPr>
            <a:r>
              <a:rPr lang="es-MX" sz="2000" dirty="0"/>
              <a:t>Proyecto PAPIIT N° IA101924 “Aplicación de un enfoque multifactorial para comprender los procesos hidrogeológicos ambientales en el agua subterránea y los cuerpos con los que tiene conectividad hidrológica: caso de estudio sistema de flujo Cuitzeo”.</a:t>
            </a:r>
          </a:p>
          <a:p>
            <a:pPr marL="0" indent="0" algn="just">
              <a:buNone/>
            </a:pPr>
            <a:endParaRPr lang="es-MX" sz="2000" dirty="0"/>
          </a:p>
          <a:p>
            <a:pPr marL="0" indent="0" algn="just">
              <a:buNone/>
            </a:pPr>
            <a:r>
              <a:rPr lang="es-MX" sz="2000" dirty="0" err="1"/>
              <a:t>References</a:t>
            </a:r>
            <a:endParaRPr lang="es-MX" sz="2000" dirty="0"/>
          </a:p>
          <a:p>
            <a:pPr algn="just"/>
            <a:r>
              <a:rPr lang="es-MX" sz="2000" dirty="0"/>
              <a:t>Winter, T.C., Harvey, J.W., </a:t>
            </a:r>
            <a:r>
              <a:rPr lang="es-MX" sz="2000" dirty="0" err="1"/>
              <a:t>Franke</a:t>
            </a:r>
            <a:r>
              <a:rPr lang="es-MX" sz="2000" dirty="0"/>
              <a:t>, O.L., </a:t>
            </a:r>
            <a:r>
              <a:rPr lang="es-MX" sz="2000" dirty="0" err="1"/>
              <a:t>Alley</a:t>
            </a:r>
            <a:r>
              <a:rPr lang="es-MX" sz="2000" dirty="0"/>
              <a:t>, W.M., Casadevall, T.J., &amp; Hirsch, R.M. (1998). </a:t>
            </a:r>
            <a:r>
              <a:rPr lang="es-MX" sz="2000" dirty="0" err="1"/>
              <a:t>Ground</a:t>
            </a:r>
            <a:r>
              <a:rPr lang="es-MX" sz="2000" dirty="0"/>
              <a:t> </a:t>
            </a:r>
            <a:r>
              <a:rPr lang="es-MX" sz="2000" dirty="0" err="1"/>
              <a:t>water</a:t>
            </a:r>
            <a:r>
              <a:rPr lang="es-MX" sz="2000" dirty="0"/>
              <a:t> and </a:t>
            </a:r>
            <a:r>
              <a:rPr lang="es-MX" sz="2000" dirty="0" err="1"/>
              <a:t>surface</a:t>
            </a:r>
            <a:r>
              <a:rPr lang="es-MX" sz="2000" dirty="0"/>
              <a:t> </a:t>
            </a:r>
            <a:r>
              <a:rPr lang="es-MX" sz="2000" dirty="0" err="1"/>
              <a:t>water</a:t>
            </a:r>
            <a:r>
              <a:rPr lang="es-MX" sz="2000" dirty="0"/>
              <a:t> a single </a:t>
            </a:r>
            <a:r>
              <a:rPr lang="es-MX" sz="2000" dirty="0" err="1"/>
              <a:t>resource</a:t>
            </a:r>
            <a:r>
              <a:rPr lang="es-MX" sz="2000" dirty="0"/>
              <a:t>: U.</a:t>
            </a:r>
          </a:p>
          <a:p>
            <a:pPr algn="just"/>
            <a:endParaRPr lang="es-MX" sz="2000" dirty="0"/>
          </a:p>
          <a:p>
            <a:pPr algn="just"/>
            <a:r>
              <a:rPr lang="es-MX" sz="2000" dirty="0"/>
              <a:t>Escolero Fuentes, </a:t>
            </a:r>
            <a:r>
              <a:rPr lang="es-MX" sz="2000" dirty="0" err="1"/>
              <a:t>Ó</a:t>
            </a:r>
            <a:r>
              <a:rPr lang="es-MX" sz="2000" dirty="0"/>
              <a:t>. A. (2018). </a:t>
            </a:r>
            <a:r>
              <a:rPr lang="es-MX" sz="2000" i="1" dirty="0"/>
              <a:t>Sistemas regionales de flujo de agua subterránea en México</a:t>
            </a:r>
            <a:r>
              <a:rPr lang="es-MX" sz="2000" dirty="0"/>
              <a:t> (1st ed.). Instituto Mexicano de Tecnología del Agua.</a:t>
            </a:r>
          </a:p>
          <a:p>
            <a:pPr algn="just"/>
            <a:endParaRPr lang="es-MX" sz="2000" dirty="0"/>
          </a:p>
          <a:p>
            <a:pPr marL="0" indent="0" algn="just">
              <a:buNone/>
            </a:pPr>
            <a:r>
              <a:rPr lang="es-MX" sz="2000" dirty="0"/>
              <a:t>aurorallanos@ciencias.unam.mx</a:t>
            </a:r>
          </a:p>
          <a:p>
            <a:pPr marL="0" indent="0" algn="just">
              <a:buNone/>
            </a:pPr>
            <a:endParaRPr lang="es-MX" sz="2000" dirty="0"/>
          </a:p>
        </p:txBody>
      </p:sp>
    </p:spTree>
    <p:extLst>
      <p:ext uri="{BB962C8B-B14F-4D97-AF65-F5344CB8AC3E}">
        <p14:creationId xmlns:p14="http://schemas.microsoft.com/office/powerpoint/2010/main" val="131388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pentágono 4">
            <a:extLst>
              <a:ext uri="{FF2B5EF4-FFF2-40B4-BE49-F238E27FC236}">
                <a16:creationId xmlns:a16="http://schemas.microsoft.com/office/drawing/2014/main" id="{409CD86A-8DBC-493E-B945-8650E1684852}"/>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3BE0FE73-B036-42E2-A3AF-374F16C7A03A}"/>
              </a:ext>
            </a:extLst>
          </p:cNvPr>
          <p:cNvSpPr>
            <a:spLocks noGrp="1"/>
          </p:cNvSpPr>
          <p:nvPr>
            <p:ph type="title"/>
          </p:nvPr>
        </p:nvSpPr>
        <p:spPr>
          <a:xfrm>
            <a:off x="254000" y="-297657"/>
            <a:ext cx="10515600" cy="1325563"/>
          </a:xfrm>
        </p:spPr>
        <p:txBody>
          <a:bodyPr>
            <a:normAutofit/>
          </a:bodyPr>
          <a:lstStyle/>
          <a:p>
            <a:r>
              <a:rPr lang="es-MX" sz="2800" dirty="0" err="1">
                <a:solidFill>
                  <a:schemeClr val="bg1"/>
                </a:solidFill>
                <a:latin typeface="Abadi" panose="020B0604020104020204" pitchFamily="34" charset="0"/>
              </a:rPr>
              <a:t>Introduction</a:t>
            </a:r>
            <a:endParaRPr lang="es-MX" sz="2800" dirty="0">
              <a:solidFill>
                <a:schemeClr val="bg1"/>
              </a:solidFill>
              <a:latin typeface="Abadi" panose="020B0604020104020204" pitchFamily="34" charset="0"/>
            </a:endParaRPr>
          </a:p>
        </p:txBody>
      </p:sp>
      <p:sp>
        <p:nvSpPr>
          <p:cNvPr id="9" name="Marcador de contenido 8">
            <a:extLst>
              <a:ext uri="{FF2B5EF4-FFF2-40B4-BE49-F238E27FC236}">
                <a16:creationId xmlns:a16="http://schemas.microsoft.com/office/drawing/2014/main" id="{0FFDB450-BFE5-414F-8589-2FD33BD2BF99}"/>
              </a:ext>
            </a:extLst>
          </p:cNvPr>
          <p:cNvSpPr>
            <a:spLocks noGrp="1"/>
          </p:cNvSpPr>
          <p:nvPr>
            <p:ph idx="1"/>
          </p:nvPr>
        </p:nvSpPr>
        <p:spPr>
          <a:xfrm>
            <a:off x="490317" y="913104"/>
            <a:ext cx="4822277" cy="4351338"/>
          </a:xfrm>
        </p:spPr>
        <p:txBody>
          <a:bodyPr>
            <a:noAutofit/>
          </a:bodyPr>
          <a:lstStyle/>
          <a:p>
            <a:pPr marL="0" indent="0" algn="just">
              <a:buNone/>
            </a:pPr>
            <a:r>
              <a:rPr lang="es-MX" sz="2000" dirty="0"/>
              <a:t>A regional </a:t>
            </a:r>
            <a:r>
              <a:rPr lang="es-MX" sz="2000" dirty="0" err="1"/>
              <a:t>flow</a:t>
            </a:r>
            <a:r>
              <a:rPr lang="es-MX" sz="2000" dirty="0"/>
              <a:t> </a:t>
            </a:r>
            <a:r>
              <a:rPr lang="es-MX" sz="2000" dirty="0" err="1"/>
              <a:t>system</a:t>
            </a:r>
            <a:r>
              <a:rPr lang="es-MX" sz="2000" dirty="0"/>
              <a:t> </a:t>
            </a:r>
            <a:r>
              <a:rPr lang="es-MX" sz="2000" dirty="0" err="1"/>
              <a:t>is</a:t>
            </a:r>
            <a:r>
              <a:rPr lang="es-MX" sz="2000" dirty="0"/>
              <a:t> a single </a:t>
            </a:r>
            <a:r>
              <a:rPr lang="es-MX" sz="2000" dirty="0" err="1"/>
              <a:t>system</a:t>
            </a:r>
            <a:r>
              <a:rPr lang="es-MX" sz="2000" dirty="0"/>
              <a:t> </a:t>
            </a:r>
            <a:r>
              <a:rPr lang="es-MX" sz="2000" dirty="0" err="1"/>
              <a:t>which</a:t>
            </a:r>
            <a:r>
              <a:rPr lang="es-MX" sz="2000" dirty="0"/>
              <a:t> </a:t>
            </a:r>
            <a:r>
              <a:rPr lang="es-MX" sz="2000" dirty="0" err="1"/>
              <a:t>have</a:t>
            </a:r>
            <a:r>
              <a:rPr lang="es-MX" sz="2000" dirty="0"/>
              <a:t> </a:t>
            </a:r>
            <a:r>
              <a:rPr lang="es-MX" sz="2000" dirty="0" err="1"/>
              <a:t>different</a:t>
            </a:r>
            <a:r>
              <a:rPr lang="es-MX" sz="2000" dirty="0"/>
              <a:t> </a:t>
            </a:r>
            <a:r>
              <a:rPr lang="es-MX" sz="2000" dirty="0" err="1"/>
              <a:t>flow</a:t>
            </a:r>
            <a:r>
              <a:rPr lang="es-MX" sz="2000" dirty="0"/>
              <a:t> </a:t>
            </a:r>
            <a:r>
              <a:rPr lang="es-MX" sz="2000" dirty="0" err="1"/>
              <a:t>components</a:t>
            </a:r>
            <a:r>
              <a:rPr lang="es-MX" sz="2000" dirty="0"/>
              <a:t>( local, </a:t>
            </a:r>
            <a:r>
              <a:rPr lang="es-MX" sz="2000" dirty="0" err="1"/>
              <a:t>intermediate</a:t>
            </a:r>
            <a:r>
              <a:rPr lang="es-MX" sz="2000" dirty="0"/>
              <a:t> and regional) </a:t>
            </a:r>
            <a:r>
              <a:rPr lang="es-MX" sz="2000" dirty="0" err="1"/>
              <a:t>which</a:t>
            </a:r>
            <a:r>
              <a:rPr lang="es-MX" sz="2000" dirty="0"/>
              <a:t> </a:t>
            </a:r>
            <a:r>
              <a:rPr lang="es-MX" sz="2000" dirty="0" err="1"/>
              <a:t>depend</a:t>
            </a:r>
            <a:r>
              <a:rPr lang="es-MX" sz="2000" dirty="0"/>
              <a:t> </a:t>
            </a:r>
            <a:r>
              <a:rPr lang="es-MX" sz="2000" dirty="0" err="1"/>
              <a:t>on</a:t>
            </a:r>
            <a:r>
              <a:rPr lang="es-MX" sz="2000" dirty="0"/>
              <a:t> </a:t>
            </a:r>
            <a:r>
              <a:rPr lang="es-MX" sz="2000" dirty="0" err="1"/>
              <a:t>physics</a:t>
            </a:r>
            <a:r>
              <a:rPr lang="es-MX" sz="2000" dirty="0"/>
              <a:t>, </a:t>
            </a:r>
            <a:r>
              <a:rPr lang="es-MX" sz="2000" dirty="0" err="1"/>
              <a:t>chemical</a:t>
            </a:r>
            <a:r>
              <a:rPr lang="es-MX" sz="2000" dirty="0"/>
              <a:t> </a:t>
            </a:r>
            <a:r>
              <a:rPr lang="es-MX" sz="2000" dirty="0" err="1"/>
              <a:t>an</a:t>
            </a:r>
            <a:r>
              <a:rPr lang="es-MX" sz="2000" dirty="0"/>
              <a:t> </a:t>
            </a:r>
            <a:r>
              <a:rPr lang="es-MX" sz="2000" dirty="0" err="1"/>
              <a:t>climatic</a:t>
            </a:r>
            <a:r>
              <a:rPr lang="es-MX" sz="2000" dirty="0"/>
              <a:t> </a:t>
            </a:r>
            <a:r>
              <a:rPr lang="es-MX" sz="2000" dirty="0" err="1"/>
              <a:t>characteristics</a:t>
            </a:r>
            <a:r>
              <a:rPr lang="es-MX" sz="2000" dirty="0"/>
              <a:t> </a:t>
            </a:r>
            <a:r>
              <a:rPr lang="es-MX" sz="2000" dirty="0" err="1"/>
              <a:t>of</a:t>
            </a:r>
            <a:r>
              <a:rPr lang="es-MX" sz="2000" dirty="0"/>
              <a:t> </a:t>
            </a:r>
            <a:r>
              <a:rPr lang="es-MX" sz="2000" dirty="0" err="1"/>
              <a:t>groundwater</a:t>
            </a:r>
            <a:r>
              <a:rPr lang="es-MX" sz="2000" dirty="0"/>
              <a:t>.</a:t>
            </a:r>
          </a:p>
          <a:p>
            <a:pPr marL="0" indent="0" algn="just">
              <a:buNone/>
            </a:pPr>
            <a:endParaRPr lang="es-MX" sz="2000" dirty="0"/>
          </a:p>
          <a:p>
            <a:pPr marL="0" indent="0" algn="just">
              <a:buNone/>
            </a:pPr>
            <a:endParaRPr lang="es-MX" sz="2000" dirty="0"/>
          </a:p>
        </p:txBody>
      </p:sp>
      <p:sp>
        <p:nvSpPr>
          <p:cNvPr id="12" name="Rectángulo 11">
            <a:extLst>
              <a:ext uri="{FF2B5EF4-FFF2-40B4-BE49-F238E27FC236}">
                <a16:creationId xmlns:a16="http://schemas.microsoft.com/office/drawing/2014/main" id="{F575BA2E-ED56-4B15-B183-40999C3F235B}"/>
              </a:ext>
            </a:extLst>
          </p:cNvPr>
          <p:cNvSpPr/>
          <p:nvPr/>
        </p:nvSpPr>
        <p:spPr>
          <a:xfrm>
            <a:off x="5753513" y="5178500"/>
            <a:ext cx="5252404" cy="1292662"/>
          </a:xfrm>
          <a:prstGeom prst="rect">
            <a:avLst/>
          </a:prstGeom>
        </p:spPr>
        <p:txBody>
          <a:bodyPr wrap="square">
            <a:spAutoFit/>
          </a:bodyPr>
          <a:lstStyle/>
          <a:p>
            <a:pPr algn="just"/>
            <a:endParaRPr lang="es-MX" dirty="0"/>
          </a:p>
          <a:p>
            <a:pPr algn="just"/>
            <a:r>
              <a:rPr lang="es-MX" sz="2000" dirty="0"/>
              <a:t>In Mexico 65 regional </a:t>
            </a:r>
            <a:r>
              <a:rPr lang="es-MX" sz="2000" dirty="0" err="1"/>
              <a:t>groundwater</a:t>
            </a:r>
            <a:r>
              <a:rPr lang="es-MX" sz="2000" dirty="0"/>
              <a:t> </a:t>
            </a:r>
            <a:r>
              <a:rPr lang="es-MX" sz="2000" dirty="0" err="1"/>
              <a:t>flow</a:t>
            </a:r>
            <a:r>
              <a:rPr lang="es-MX" sz="2000" dirty="0"/>
              <a:t> </a:t>
            </a:r>
            <a:r>
              <a:rPr lang="es-MX" sz="2000" dirty="0" err="1"/>
              <a:t>systems</a:t>
            </a:r>
            <a:r>
              <a:rPr lang="es-MX" sz="2000" dirty="0"/>
              <a:t> </a:t>
            </a:r>
            <a:r>
              <a:rPr lang="es-MX" sz="2000" dirty="0" err="1"/>
              <a:t>have</a:t>
            </a:r>
            <a:r>
              <a:rPr lang="es-MX" sz="2000" dirty="0"/>
              <a:t> </a:t>
            </a:r>
            <a:r>
              <a:rPr lang="es-MX" sz="2000" dirty="0" err="1"/>
              <a:t>been</a:t>
            </a:r>
            <a:r>
              <a:rPr lang="es-MX" sz="2000" dirty="0"/>
              <a:t> </a:t>
            </a:r>
            <a:r>
              <a:rPr lang="es-MX" sz="2000" dirty="0" err="1"/>
              <a:t>defined</a:t>
            </a:r>
            <a:r>
              <a:rPr lang="es-MX" sz="2000" dirty="0"/>
              <a:t>, </a:t>
            </a:r>
            <a:r>
              <a:rPr lang="es-MX" sz="2000" dirty="0" err="1"/>
              <a:t>incluiding</a:t>
            </a:r>
            <a:r>
              <a:rPr lang="es-MX" sz="2000" dirty="0"/>
              <a:t> </a:t>
            </a:r>
            <a:r>
              <a:rPr lang="es-MX" sz="2000" dirty="0" err="1"/>
              <a:t>the</a:t>
            </a:r>
            <a:r>
              <a:rPr lang="es-MX" sz="2000" dirty="0"/>
              <a:t> Cuitzeo </a:t>
            </a:r>
            <a:r>
              <a:rPr lang="es-MX" sz="2000" dirty="0" err="1"/>
              <a:t>system</a:t>
            </a:r>
            <a:r>
              <a:rPr lang="es-MX" sz="2000" dirty="0"/>
              <a:t> (2018).</a:t>
            </a:r>
          </a:p>
        </p:txBody>
      </p:sp>
      <p:pic>
        <p:nvPicPr>
          <p:cNvPr id="13" name="Imagen 12">
            <a:extLst>
              <a:ext uri="{FF2B5EF4-FFF2-40B4-BE49-F238E27FC236}">
                <a16:creationId xmlns:a16="http://schemas.microsoft.com/office/drawing/2014/main" id="{D9A936CF-0D15-4D36-A6EE-9BE21B87240E}"/>
              </a:ext>
            </a:extLst>
          </p:cNvPr>
          <p:cNvPicPr>
            <a:picLocks noChangeAspect="1"/>
          </p:cNvPicPr>
          <p:nvPr/>
        </p:nvPicPr>
        <p:blipFill>
          <a:blip r:embed="rId2"/>
          <a:stretch>
            <a:fillRect/>
          </a:stretch>
        </p:blipFill>
        <p:spPr>
          <a:xfrm>
            <a:off x="5444641" y="365124"/>
            <a:ext cx="5765877" cy="4479651"/>
          </a:xfrm>
          <a:prstGeom prst="rect">
            <a:avLst/>
          </a:prstGeom>
        </p:spPr>
      </p:pic>
      <p:sp>
        <p:nvSpPr>
          <p:cNvPr id="14" name="Rectángulo 13">
            <a:extLst>
              <a:ext uri="{FF2B5EF4-FFF2-40B4-BE49-F238E27FC236}">
                <a16:creationId xmlns:a16="http://schemas.microsoft.com/office/drawing/2014/main" id="{D51546CB-AA0B-4D0E-84AD-C1ED70633903}"/>
              </a:ext>
            </a:extLst>
          </p:cNvPr>
          <p:cNvSpPr/>
          <p:nvPr/>
        </p:nvSpPr>
        <p:spPr>
          <a:xfrm>
            <a:off x="5989830" y="4947667"/>
            <a:ext cx="5016087" cy="461665"/>
          </a:xfrm>
          <a:prstGeom prst="rect">
            <a:avLst/>
          </a:prstGeom>
        </p:spPr>
        <p:txBody>
          <a:bodyPr wrap="square">
            <a:spAutoFit/>
          </a:bodyPr>
          <a:lstStyle/>
          <a:p>
            <a:pPr algn="ctr"/>
            <a:r>
              <a:rPr lang="es-MX" sz="1200" b="1" i="1" dirty="0">
                <a:solidFill>
                  <a:srgbClr val="002060"/>
                </a:solidFill>
              </a:rPr>
              <a:t>Fig. 2. Regional </a:t>
            </a:r>
            <a:r>
              <a:rPr lang="es-MX" sz="1200" b="1" i="1" dirty="0" err="1">
                <a:solidFill>
                  <a:srgbClr val="002060"/>
                </a:solidFill>
              </a:rPr>
              <a:t>groundwater</a:t>
            </a:r>
            <a:r>
              <a:rPr lang="es-MX" sz="1200" b="1" i="1" dirty="0">
                <a:solidFill>
                  <a:srgbClr val="002060"/>
                </a:solidFill>
              </a:rPr>
              <a:t> </a:t>
            </a:r>
            <a:r>
              <a:rPr lang="es-MX" sz="1200" b="1" i="1" dirty="0" err="1">
                <a:solidFill>
                  <a:srgbClr val="002060"/>
                </a:solidFill>
              </a:rPr>
              <a:t>systems</a:t>
            </a:r>
            <a:r>
              <a:rPr lang="es-MX" sz="1200" b="1" i="1" dirty="0">
                <a:solidFill>
                  <a:srgbClr val="002060"/>
                </a:solidFill>
              </a:rPr>
              <a:t> in Mexico (Siras).</a:t>
            </a:r>
          </a:p>
          <a:p>
            <a:pPr algn="ctr"/>
            <a:r>
              <a:rPr lang="es-MX" sz="1200" b="1" i="1" dirty="0">
                <a:solidFill>
                  <a:srgbClr val="002060"/>
                </a:solidFill>
              </a:rPr>
              <a:t> (Escolero, 2018).</a:t>
            </a:r>
            <a:endParaRPr lang="es-MX" sz="1200" i="1" dirty="0">
              <a:solidFill>
                <a:srgbClr val="002060"/>
              </a:solidFill>
            </a:endParaRPr>
          </a:p>
        </p:txBody>
      </p:sp>
      <p:pic>
        <p:nvPicPr>
          <p:cNvPr id="1026" name="Picture 2">
            <a:extLst>
              <a:ext uri="{FF2B5EF4-FFF2-40B4-BE49-F238E27FC236}">
                <a16:creationId xmlns:a16="http://schemas.microsoft.com/office/drawing/2014/main" id="{C0D5069B-922B-4E59-A00C-5230452DA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8" b="3342"/>
          <a:stretch/>
        </p:blipFill>
        <p:spPr bwMode="auto">
          <a:xfrm>
            <a:off x="481398" y="2604949"/>
            <a:ext cx="4941472" cy="28650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82C448A9-851C-4832-8363-9FCA3FA59BA1}"/>
              </a:ext>
            </a:extLst>
          </p:cNvPr>
          <p:cNvSpPr/>
          <p:nvPr/>
        </p:nvSpPr>
        <p:spPr>
          <a:xfrm>
            <a:off x="254000" y="5570105"/>
            <a:ext cx="5016087" cy="276999"/>
          </a:xfrm>
          <a:prstGeom prst="rect">
            <a:avLst/>
          </a:prstGeom>
        </p:spPr>
        <p:txBody>
          <a:bodyPr wrap="square">
            <a:spAutoFit/>
          </a:bodyPr>
          <a:lstStyle/>
          <a:p>
            <a:pPr algn="ctr"/>
            <a:r>
              <a:rPr lang="es-MX" sz="1200" b="1" i="1" dirty="0">
                <a:solidFill>
                  <a:srgbClr val="002060"/>
                </a:solidFill>
              </a:rPr>
              <a:t>Fig. 1. </a:t>
            </a:r>
            <a:r>
              <a:rPr lang="es-MX" sz="1200" b="1" i="1" dirty="0" err="1">
                <a:solidFill>
                  <a:srgbClr val="002060"/>
                </a:solidFill>
              </a:rPr>
              <a:t>Groundwater</a:t>
            </a:r>
            <a:r>
              <a:rPr lang="es-MX" sz="1200" b="1" i="1" dirty="0">
                <a:solidFill>
                  <a:srgbClr val="002060"/>
                </a:solidFill>
              </a:rPr>
              <a:t> </a:t>
            </a:r>
            <a:r>
              <a:rPr lang="es-MX" sz="1200" b="1" i="1" dirty="0" err="1">
                <a:solidFill>
                  <a:srgbClr val="002060"/>
                </a:solidFill>
              </a:rPr>
              <a:t>flows</a:t>
            </a:r>
            <a:r>
              <a:rPr lang="es-MX" sz="1200" b="1" i="1" dirty="0">
                <a:solidFill>
                  <a:srgbClr val="002060"/>
                </a:solidFill>
              </a:rPr>
              <a:t>. (Winter et al. 1998)</a:t>
            </a:r>
            <a:endParaRPr lang="es-MX" sz="1200" i="1" dirty="0">
              <a:solidFill>
                <a:srgbClr val="002060"/>
              </a:solidFill>
            </a:endParaRPr>
          </a:p>
        </p:txBody>
      </p:sp>
    </p:spTree>
    <p:extLst>
      <p:ext uri="{BB962C8B-B14F-4D97-AF65-F5344CB8AC3E}">
        <p14:creationId xmlns:p14="http://schemas.microsoft.com/office/powerpoint/2010/main" val="111745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pentágono 4">
            <a:extLst>
              <a:ext uri="{FF2B5EF4-FFF2-40B4-BE49-F238E27FC236}">
                <a16:creationId xmlns:a16="http://schemas.microsoft.com/office/drawing/2014/main" id="{409CD86A-8DBC-493E-B945-8650E1684852}"/>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3BE0FE73-B036-42E2-A3AF-374F16C7A03A}"/>
              </a:ext>
            </a:extLst>
          </p:cNvPr>
          <p:cNvSpPr>
            <a:spLocks noGrp="1"/>
          </p:cNvSpPr>
          <p:nvPr>
            <p:ph type="title"/>
          </p:nvPr>
        </p:nvSpPr>
        <p:spPr>
          <a:xfrm>
            <a:off x="254000" y="-297657"/>
            <a:ext cx="10515600" cy="1325563"/>
          </a:xfrm>
        </p:spPr>
        <p:txBody>
          <a:bodyPr>
            <a:normAutofit/>
          </a:bodyPr>
          <a:lstStyle/>
          <a:p>
            <a:r>
              <a:rPr lang="es-MX" sz="2800" dirty="0" err="1">
                <a:solidFill>
                  <a:schemeClr val="bg1"/>
                </a:solidFill>
                <a:latin typeface="Abadi" panose="020B0604020104020204" pitchFamily="34" charset="0"/>
              </a:rPr>
              <a:t>Study</a:t>
            </a:r>
            <a:r>
              <a:rPr lang="es-MX" sz="2800" dirty="0">
                <a:solidFill>
                  <a:schemeClr val="bg1"/>
                </a:solidFill>
                <a:latin typeface="Abadi" panose="020B0604020104020204" pitchFamily="34" charset="0"/>
              </a:rPr>
              <a:t> </a:t>
            </a:r>
            <a:r>
              <a:rPr lang="es-MX" sz="2800" dirty="0" err="1">
                <a:solidFill>
                  <a:schemeClr val="bg1"/>
                </a:solidFill>
                <a:latin typeface="Abadi" panose="020B0604020104020204" pitchFamily="34" charset="0"/>
              </a:rPr>
              <a:t>Area</a:t>
            </a:r>
            <a:endParaRPr lang="es-MX" sz="2800" dirty="0">
              <a:solidFill>
                <a:schemeClr val="bg1"/>
              </a:solidFill>
              <a:latin typeface="Abadi" panose="020B0604020104020204" pitchFamily="34" charset="0"/>
            </a:endParaRPr>
          </a:p>
        </p:txBody>
      </p:sp>
      <p:pic>
        <p:nvPicPr>
          <p:cNvPr id="4" name="Marcador de contenido 3">
            <a:extLst>
              <a:ext uri="{FF2B5EF4-FFF2-40B4-BE49-F238E27FC236}">
                <a16:creationId xmlns:a16="http://schemas.microsoft.com/office/drawing/2014/main" id="{1BEA5BC9-5836-4AE2-83F2-E7371CB6D42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45087" y="365125"/>
            <a:ext cx="4697796" cy="3945618"/>
          </a:xfrm>
          <a:prstGeom prst="rect">
            <a:avLst/>
          </a:prstGeom>
          <a:ln>
            <a:solidFill>
              <a:schemeClr val="tx1"/>
            </a:solidFill>
          </a:ln>
        </p:spPr>
      </p:pic>
      <p:sp>
        <p:nvSpPr>
          <p:cNvPr id="6" name="Rectángulo 5">
            <a:extLst>
              <a:ext uri="{FF2B5EF4-FFF2-40B4-BE49-F238E27FC236}">
                <a16:creationId xmlns:a16="http://schemas.microsoft.com/office/drawing/2014/main" id="{4F3F6392-6FD6-42EC-BCC4-553235541DCA}"/>
              </a:ext>
            </a:extLst>
          </p:cNvPr>
          <p:cNvSpPr/>
          <p:nvPr/>
        </p:nvSpPr>
        <p:spPr>
          <a:xfrm>
            <a:off x="325597" y="887044"/>
            <a:ext cx="6470966" cy="2246769"/>
          </a:xfrm>
          <a:prstGeom prst="rect">
            <a:avLst/>
          </a:prstGeom>
        </p:spPr>
        <p:txBody>
          <a:bodyPr wrap="square">
            <a:spAutoFit/>
          </a:bodyPr>
          <a:lstStyle/>
          <a:p>
            <a:pPr algn="just"/>
            <a:r>
              <a:rPr lang="es-MX" sz="2000" dirty="0">
                <a:ea typeface="Calibri" panose="020F0502020204030204" pitchFamily="34" charset="0"/>
              </a:rPr>
              <a:t>Cuitzeo Flow </a:t>
            </a:r>
            <a:r>
              <a:rPr lang="es-MX" sz="2000" dirty="0" err="1">
                <a:ea typeface="Calibri" panose="020F0502020204030204" pitchFamily="34" charset="0"/>
              </a:rPr>
              <a:t>system</a:t>
            </a:r>
            <a:r>
              <a:rPr lang="es-MX" sz="2000" dirty="0">
                <a:ea typeface="Calibri" panose="020F0502020204030204" pitchFamily="34" charset="0"/>
              </a:rPr>
              <a:t> </a:t>
            </a:r>
            <a:r>
              <a:rPr lang="es-MX" sz="2000" dirty="0" err="1">
                <a:ea typeface="Calibri" panose="020F0502020204030204" pitchFamily="34" charset="0"/>
              </a:rPr>
              <a:t>is</a:t>
            </a:r>
            <a:r>
              <a:rPr lang="es-MX" sz="2000" dirty="0">
                <a:ea typeface="Calibri" panose="020F0502020204030204" pitchFamily="34" charset="0"/>
              </a:rPr>
              <a:t> </a:t>
            </a:r>
            <a:r>
              <a:rPr lang="es-MX" sz="2000" dirty="0" err="1">
                <a:ea typeface="Calibri" panose="020F0502020204030204" pitchFamily="34" charset="0"/>
              </a:rPr>
              <a:t>located</a:t>
            </a:r>
            <a:r>
              <a:rPr lang="es-MX" sz="2000" dirty="0">
                <a:ea typeface="Calibri" panose="020F0502020204030204" pitchFamily="34" charset="0"/>
              </a:rPr>
              <a:t> in </a:t>
            </a:r>
            <a:r>
              <a:rPr lang="es-MX" sz="2000" dirty="0" err="1">
                <a:ea typeface="Calibri" panose="020F0502020204030204" pitchFamily="34" charset="0"/>
              </a:rPr>
              <a:t>the</a:t>
            </a:r>
            <a:r>
              <a:rPr lang="es-MX" sz="2000" dirty="0">
                <a:ea typeface="Calibri" panose="020F0502020204030204" pitchFamily="34" charset="0"/>
              </a:rPr>
              <a:t> </a:t>
            </a:r>
            <a:r>
              <a:rPr lang="es-MX" sz="2000" dirty="0" err="1">
                <a:ea typeface="Calibri" panose="020F0502020204030204" pitchFamily="34" charset="0"/>
              </a:rPr>
              <a:t>northwest</a:t>
            </a:r>
            <a:r>
              <a:rPr lang="es-MX" sz="2000" dirty="0">
                <a:ea typeface="Calibri" panose="020F0502020204030204" pitchFamily="34" charset="0"/>
              </a:rPr>
              <a:t> </a:t>
            </a:r>
            <a:r>
              <a:rPr lang="es-MX" sz="2000" dirty="0" err="1">
                <a:ea typeface="Calibri" panose="020F0502020204030204" pitchFamily="34" charset="0"/>
              </a:rPr>
              <a:t>of</a:t>
            </a:r>
            <a:r>
              <a:rPr lang="es-MX" sz="2000" dirty="0">
                <a:ea typeface="Calibri" panose="020F0502020204030204" pitchFamily="34" charset="0"/>
              </a:rPr>
              <a:t> </a:t>
            </a:r>
            <a:r>
              <a:rPr lang="es-MX" sz="2000" dirty="0" err="1">
                <a:ea typeface="Calibri" panose="020F0502020204030204" pitchFamily="34" charset="0"/>
              </a:rPr>
              <a:t>the</a:t>
            </a:r>
            <a:r>
              <a:rPr lang="es-MX" sz="2000" dirty="0">
                <a:ea typeface="Calibri" panose="020F0502020204030204" pitchFamily="34" charset="0"/>
              </a:rPr>
              <a:t> Michoacán </a:t>
            </a:r>
            <a:r>
              <a:rPr lang="es-MX" sz="2000" dirty="0" err="1">
                <a:ea typeface="Calibri" panose="020F0502020204030204" pitchFamily="34" charset="0"/>
              </a:rPr>
              <a:t>state</a:t>
            </a:r>
            <a:r>
              <a:rPr lang="es-MX" sz="2000" dirty="0">
                <a:ea typeface="Calibri" panose="020F0502020204030204" pitchFamily="34" charset="0"/>
              </a:rPr>
              <a:t> and </a:t>
            </a:r>
            <a:r>
              <a:rPr lang="es-MX" sz="2000" dirty="0" err="1">
                <a:ea typeface="Calibri" panose="020F0502020204030204" pitchFamily="34" charset="0"/>
              </a:rPr>
              <a:t>southeast</a:t>
            </a:r>
            <a:r>
              <a:rPr lang="es-MX" sz="2000" dirty="0">
                <a:ea typeface="Calibri" panose="020F0502020204030204" pitchFamily="34" charset="0"/>
              </a:rPr>
              <a:t> </a:t>
            </a:r>
            <a:r>
              <a:rPr lang="es-MX" sz="2000" dirty="0" err="1">
                <a:ea typeface="Calibri" panose="020F0502020204030204" pitchFamily="34" charset="0"/>
              </a:rPr>
              <a:t>from</a:t>
            </a:r>
            <a:r>
              <a:rPr lang="es-MX" sz="2000" dirty="0">
                <a:ea typeface="Calibri" panose="020F0502020204030204" pitchFamily="34" charset="0"/>
              </a:rPr>
              <a:t> Guanajuato </a:t>
            </a:r>
            <a:r>
              <a:rPr lang="es-MX" sz="2000" dirty="0" err="1">
                <a:ea typeface="Calibri" panose="020F0502020204030204" pitchFamily="34" charset="0"/>
              </a:rPr>
              <a:t>state</a:t>
            </a:r>
            <a:r>
              <a:rPr lang="es-MX" sz="2000" dirty="0">
                <a:ea typeface="Calibri" panose="020F0502020204030204" pitchFamily="34" charset="0"/>
              </a:rPr>
              <a:t>, has </a:t>
            </a:r>
            <a:r>
              <a:rPr lang="es-MX" sz="2000" dirty="0" err="1">
                <a:ea typeface="Calibri" panose="020F0502020204030204" pitchFamily="34" charset="0"/>
              </a:rPr>
              <a:t>an</a:t>
            </a:r>
            <a:r>
              <a:rPr lang="es-MX" sz="2000" dirty="0">
                <a:ea typeface="Calibri" panose="020F0502020204030204" pitchFamily="34" charset="0"/>
              </a:rPr>
              <a:t> extensión </a:t>
            </a:r>
            <a:r>
              <a:rPr lang="es-MX" sz="2000" dirty="0" err="1">
                <a:ea typeface="Calibri" panose="020F0502020204030204" pitchFamily="34" charset="0"/>
              </a:rPr>
              <a:t>of</a:t>
            </a:r>
            <a:r>
              <a:rPr lang="es-MX" sz="2000" dirty="0">
                <a:ea typeface="Calibri" panose="020F0502020204030204" pitchFamily="34" charset="0"/>
              </a:rPr>
              <a:t> </a:t>
            </a:r>
            <a:r>
              <a:rPr lang="es-MX" sz="2000" b="1" dirty="0">
                <a:ea typeface="Calibri" panose="020F0502020204030204" pitchFamily="34" charset="0"/>
              </a:rPr>
              <a:t>5208 km² </a:t>
            </a:r>
            <a:r>
              <a:rPr lang="es-MX" sz="2000" dirty="0">
                <a:solidFill>
                  <a:srgbClr val="000000"/>
                </a:solidFill>
                <a:ea typeface="Calibri" panose="020F0502020204030204" pitchFamily="34" charset="0"/>
              </a:rPr>
              <a:t>(Escolero, 2018). </a:t>
            </a:r>
            <a:r>
              <a:rPr lang="es-MX" sz="2000" dirty="0" err="1">
                <a:solidFill>
                  <a:srgbClr val="000000"/>
                </a:solidFill>
                <a:ea typeface="Calibri" panose="020F0502020204030204" pitchFamily="34" charset="0"/>
              </a:rPr>
              <a:t>The</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region</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belongs</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to</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the</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middle</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part</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of</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the</a:t>
            </a:r>
            <a:r>
              <a:rPr lang="es-MX" sz="2000" dirty="0">
                <a:solidFill>
                  <a:srgbClr val="000000"/>
                </a:solidFill>
                <a:ea typeface="Calibri" panose="020F0502020204030204" pitchFamily="34" charset="0"/>
              </a:rPr>
              <a:t> Trans </a:t>
            </a:r>
            <a:r>
              <a:rPr lang="es-MX" sz="2000" dirty="0" err="1">
                <a:solidFill>
                  <a:srgbClr val="000000"/>
                </a:solidFill>
                <a:ea typeface="Calibri" panose="020F0502020204030204" pitchFamily="34" charset="0"/>
              </a:rPr>
              <a:t>Mexican</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Volcanic</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Belt</a:t>
            </a:r>
            <a:r>
              <a:rPr lang="es-MX" sz="2000" dirty="0">
                <a:solidFill>
                  <a:srgbClr val="000000"/>
                </a:solidFill>
                <a:ea typeface="Calibri" panose="020F0502020204030204" pitchFamily="34" charset="0"/>
              </a:rPr>
              <a:t>, and </a:t>
            </a:r>
            <a:r>
              <a:rPr lang="es-MX" sz="2000" dirty="0" err="1">
                <a:solidFill>
                  <a:srgbClr val="000000"/>
                </a:solidFill>
                <a:ea typeface="Calibri" panose="020F0502020204030204" pitchFamily="34" charset="0"/>
              </a:rPr>
              <a:t>is</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also</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situated</a:t>
            </a:r>
            <a:r>
              <a:rPr lang="es-MX" sz="2000" dirty="0">
                <a:solidFill>
                  <a:srgbClr val="000000"/>
                </a:solidFill>
                <a:ea typeface="Calibri" panose="020F0502020204030204" pitchFamily="34" charset="0"/>
              </a:rPr>
              <a:t> in </a:t>
            </a:r>
            <a:r>
              <a:rPr lang="es-MX" sz="2000" dirty="0" err="1">
                <a:solidFill>
                  <a:srgbClr val="000000"/>
                </a:solidFill>
                <a:ea typeface="Calibri" panose="020F0502020204030204" pitchFamily="34" charset="0"/>
              </a:rPr>
              <a:t>the</a:t>
            </a:r>
            <a:r>
              <a:rPr lang="es-MX" sz="2000" dirty="0">
                <a:solidFill>
                  <a:srgbClr val="000000"/>
                </a:solidFill>
                <a:ea typeface="Calibri" panose="020F0502020204030204" pitchFamily="34" charset="0"/>
              </a:rPr>
              <a:t> Morelia-Acambay  </a:t>
            </a:r>
            <a:r>
              <a:rPr lang="es-MX" sz="2000" dirty="0" err="1">
                <a:solidFill>
                  <a:srgbClr val="000000"/>
                </a:solidFill>
                <a:ea typeface="Calibri" panose="020F0502020204030204" pitchFamily="34" charset="0"/>
              </a:rPr>
              <a:t>fault</a:t>
            </a:r>
            <a:r>
              <a:rPr lang="es-MX" sz="2000" dirty="0">
                <a:solidFill>
                  <a:srgbClr val="000000"/>
                </a:solidFill>
                <a:ea typeface="Calibri" panose="020F0502020204030204" pitchFamily="34" charset="0"/>
              </a:rPr>
              <a:t> </a:t>
            </a:r>
            <a:r>
              <a:rPr lang="es-MX" sz="2000" dirty="0" err="1">
                <a:solidFill>
                  <a:srgbClr val="000000"/>
                </a:solidFill>
                <a:ea typeface="Calibri" panose="020F0502020204030204" pitchFamily="34" charset="0"/>
              </a:rPr>
              <a:t>system</a:t>
            </a:r>
            <a:r>
              <a:rPr lang="es-MX" sz="2000" dirty="0">
                <a:solidFill>
                  <a:srgbClr val="000000"/>
                </a:solidFill>
                <a:ea typeface="Calibri" panose="020F0502020204030204" pitchFamily="34" charset="0"/>
              </a:rPr>
              <a:t>.</a:t>
            </a:r>
          </a:p>
          <a:p>
            <a:pPr algn="just"/>
            <a:endParaRPr lang="es-MX" sz="2000" dirty="0">
              <a:solidFill>
                <a:srgbClr val="000000"/>
              </a:solidFill>
            </a:endParaRPr>
          </a:p>
        </p:txBody>
      </p:sp>
      <p:pic>
        <p:nvPicPr>
          <p:cNvPr id="10" name="Marcador de contenido 3" descr="Mapa&#10;&#10;Descripción generada automáticamente">
            <a:extLst>
              <a:ext uri="{FF2B5EF4-FFF2-40B4-BE49-F238E27FC236}">
                <a16:creationId xmlns:a16="http://schemas.microsoft.com/office/drawing/2014/main" id="{201303FC-286A-41BE-A611-031F7778194A}"/>
              </a:ext>
            </a:extLst>
          </p:cNvPr>
          <p:cNvPicPr>
            <a:picLocks/>
          </p:cNvPicPr>
          <p:nvPr/>
        </p:nvPicPr>
        <p:blipFill rotWithShape="1">
          <a:blip r:embed="rId3" cstate="print">
            <a:extLst>
              <a:ext uri="{28A0092B-C50C-407E-A947-70E740481C1C}">
                <a14:useLocalDpi xmlns:a14="http://schemas.microsoft.com/office/drawing/2010/main" val="0"/>
              </a:ext>
            </a:extLst>
          </a:blip>
          <a:srcRect l="2144" r="1917"/>
          <a:stretch/>
        </p:blipFill>
        <p:spPr bwMode="auto">
          <a:xfrm>
            <a:off x="1028088" y="2839899"/>
            <a:ext cx="5528989" cy="3495587"/>
          </a:xfrm>
          <a:prstGeom prst="rect">
            <a:avLst/>
          </a:prstGeom>
          <a:ln>
            <a:solidFill>
              <a:schemeClr val="tx1"/>
            </a:solid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16DD5A78-48A0-4018-9245-5CF1F91C839F}"/>
              </a:ext>
            </a:extLst>
          </p:cNvPr>
          <p:cNvSpPr/>
          <p:nvPr/>
        </p:nvSpPr>
        <p:spPr>
          <a:xfrm>
            <a:off x="6477000" y="4403026"/>
            <a:ext cx="6096000" cy="338554"/>
          </a:xfrm>
          <a:prstGeom prst="rect">
            <a:avLst/>
          </a:prstGeom>
        </p:spPr>
        <p:txBody>
          <a:bodyPr>
            <a:spAutoFit/>
          </a:bodyPr>
          <a:lstStyle/>
          <a:p>
            <a:pPr algn="ctr"/>
            <a:r>
              <a:rPr lang="en-US" sz="1600" b="1" i="1" dirty="0">
                <a:solidFill>
                  <a:srgbClr val="002060"/>
                </a:solidFill>
              </a:rPr>
              <a:t>Fig. 3. Study area</a:t>
            </a:r>
          </a:p>
        </p:txBody>
      </p:sp>
      <p:sp>
        <p:nvSpPr>
          <p:cNvPr id="11" name="Rectángulo 10">
            <a:extLst>
              <a:ext uri="{FF2B5EF4-FFF2-40B4-BE49-F238E27FC236}">
                <a16:creationId xmlns:a16="http://schemas.microsoft.com/office/drawing/2014/main" id="{0B5CFB3C-E62F-45C1-8525-5A0988BE31E9}"/>
              </a:ext>
            </a:extLst>
          </p:cNvPr>
          <p:cNvSpPr/>
          <p:nvPr/>
        </p:nvSpPr>
        <p:spPr>
          <a:xfrm>
            <a:off x="2133600" y="6365859"/>
            <a:ext cx="6096000" cy="338554"/>
          </a:xfrm>
          <a:prstGeom prst="rect">
            <a:avLst/>
          </a:prstGeom>
        </p:spPr>
        <p:txBody>
          <a:bodyPr>
            <a:spAutoFit/>
          </a:bodyPr>
          <a:lstStyle/>
          <a:p>
            <a:r>
              <a:rPr lang="en-US" sz="1600" b="1" i="1" dirty="0">
                <a:solidFill>
                  <a:schemeClr val="accent1">
                    <a:lumMod val="50000"/>
                  </a:schemeClr>
                </a:solidFill>
              </a:rPr>
              <a:t>Fig. 4. Geology of the study area</a:t>
            </a:r>
          </a:p>
        </p:txBody>
      </p:sp>
    </p:spTree>
    <p:extLst>
      <p:ext uri="{BB962C8B-B14F-4D97-AF65-F5344CB8AC3E}">
        <p14:creationId xmlns:p14="http://schemas.microsoft.com/office/powerpoint/2010/main" val="325094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pentágono 6">
            <a:extLst>
              <a:ext uri="{FF2B5EF4-FFF2-40B4-BE49-F238E27FC236}">
                <a16:creationId xmlns:a16="http://schemas.microsoft.com/office/drawing/2014/main" id="{8090DA9B-018F-4431-B27E-D68137F4DF71}"/>
              </a:ext>
            </a:extLst>
          </p:cNvPr>
          <p:cNvSpPr/>
          <p:nvPr/>
        </p:nvSpPr>
        <p:spPr>
          <a:xfrm>
            <a:off x="0" y="2044138"/>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6" name="Flecha: pentágono 5">
            <a:extLst>
              <a:ext uri="{FF2B5EF4-FFF2-40B4-BE49-F238E27FC236}">
                <a16:creationId xmlns:a16="http://schemas.microsoft.com/office/drawing/2014/main" id="{F137E101-1673-4FC9-94E1-23D57F585A2E}"/>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3" name="Marcador de contenido 2">
            <a:extLst>
              <a:ext uri="{FF2B5EF4-FFF2-40B4-BE49-F238E27FC236}">
                <a16:creationId xmlns:a16="http://schemas.microsoft.com/office/drawing/2014/main" id="{FECC02C6-1BC1-45E8-8944-DA49FCDFEF69}"/>
              </a:ext>
            </a:extLst>
          </p:cNvPr>
          <p:cNvSpPr>
            <a:spLocks noGrp="1"/>
          </p:cNvSpPr>
          <p:nvPr>
            <p:ph idx="1"/>
          </p:nvPr>
        </p:nvSpPr>
        <p:spPr>
          <a:xfrm>
            <a:off x="465365" y="122809"/>
            <a:ext cx="10937203" cy="6222212"/>
          </a:xfrm>
        </p:spPr>
        <p:txBody>
          <a:bodyPr>
            <a:noAutofit/>
          </a:bodyPr>
          <a:lstStyle/>
          <a:p>
            <a:pPr marL="0" indent="0" algn="just">
              <a:lnSpc>
                <a:spcPct val="120000"/>
              </a:lnSpc>
              <a:buNone/>
            </a:pPr>
            <a:r>
              <a:rPr lang="es-MX" sz="2400" b="1" dirty="0" err="1">
                <a:solidFill>
                  <a:schemeClr val="bg1"/>
                </a:solidFill>
              </a:rPr>
              <a:t>Objective</a:t>
            </a:r>
            <a:endParaRPr lang="es-MX" sz="2400" b="1" dirty="0">
              <a:solidFill>
                <a:schemeClr val="bg1"/>
              </a:solidFill>
            </a:endParaRPr>
          </a:p>
          <a:p>
            <a:pPr marL="0" indent="0" algn="ctr">
              <a:lnSpc>
                <a:spcPct val="120000"/>
              </a:lnSpc>
              <a:buNone/>
            </a:pPr>
            <a:endParaRPr lang="es-MX" sz="2000" dirty="0"/>
          </a:p>
          <a:p>
            <a:pPr marL="0" indent="0" algn="ctr">
              <a:lnSpc>
                <a:spcPct val="120000"/>
              </a:lnSpc>
              <a:buNone/>
            </a:pPr>
            <a:r>
              <a:rPr lang="es-MX" sz="2000" dirty="0"/>
              <a:t>Describe </a:t>
            </a:r>
            <a:r>
              <a:rPr lang="es-MX" sz="2000" dirty="0" err="1"/>
              <a:t>the</a:t>
            </a:r>
            <a:r>
              <a:rPr lang="es-MX" sz="2000" dirty="0"/>
              <a:t> </a:t>
            </a:r>
            <a:r>
              <a:rPr lang="es-MX" sz="2000" dirty="0" err="1"/>
              <a:t>hydrogeochemical</a:t>
            </a:r>
            <a:r>
              <a:rPr lang="es-MX" sz="2000" dirty="0"/>
              <a:t> </a:t>
            </a:r>
            <a:r>
              <a:rPr lang="es-MX" sz="2000" dirty="0" err="1"/>
              <a:t>characteristics</a:t>
            </a:r>
            <a:r>
              <a:rPr lang="es-MX" sz="2000" dirty="0"/>
              <a:t> </a:t>
            </a:r>
            <a:r>
              <a:rPr lang="es-MX" sz="2000" dirty="0" err="1"/>
              <a:t>of</a:t>
            </a:r>
            <a:r>
              <a:rPr lang="es-MX" sz="2000" dirty="0"/>
              <a:t> </a:t>
            </a:r>
            <a:r>
              <a:rPr lang="es-MX" sz="2000" dirty="0" err="1"/>
              <a:t>the</a:t>
            </a:r>
            <a:r>
              <a:rPr lang="es-MX" sz="2000" dirty="0"/>
              <a:t> </a:t>
            </a:r>
            <a:r>
              <a:rPr lang="es-MX" sz="2000" dirty="0" err="1"/>
              <a:t>study</a:t>
            </a:r>
            <a:r>
              <a:rPr lang="es-MX" sz="2000" dirty="0"/>
              <a:t> </a:t>
            </a:r>
            <a:r>
              <a:rPr lang="es-MX" sz="2000" dirty="0" err="1"/>
              <a:t>area</a:t>
            </a:r>
            <a:r>
              <a:rPr lang="es-MX" sz="2000" dirty="0"/>
              <a:t> </a:t>
            </a:r>
            <a:r>
              <a:rPr lang="es-MX" sz="2000" dirty="0" err="1"/>
              <a:t>based</a:t>
            </a:r>
            <a:r>
              <a:rPr lang="es-MX" sz="2000" dirty="0"/>
              <a:t> in </a:t>
            </a:r>
            <a:r>
              <a:rPr lang="es-MX" sz="2000" dirty="0" err="1"/>
              <a:t>historic</a:t>
            </a:r>
            <a:r>
              <a:rPr lang="es-MX" sz="2000" dirty="0"/>
              <a:t> data </a:t>
            </a:r>
            <a:r>
              <a:rPr lang="es-MX" sz="2000" dirty="0" err="1"/>
              <a:t>compiled</a:t>
            </a:r>
            <a:r>
              <a:rPr lang="es-MX" sz="2000" dirty="0"/>
              <a:t> in </a:t>
            </a:r>
            <a:r>
              <a:rPr lang="es-MX" sz="2000" dirty="0" err="1"/>
              <a:t>the</a:t>
            </a:r>
            <a:r>
              <a:rPr lang="es-MX" sz="2000" dirty="0"/>
              <a:t> </a:t>
            </a:r>
            <a:r>
              <a:rPr lang="es-MX" sz="2000" dirty="0" err="1"/>
              <a:t>order</a:t>
            </a:r>
            <a:r>
              <a:rPr lang="es-MX" sz="2000" dirty="0"/>
              <a:t> </a:t>
            </a:r>
            <a:r>
              <a:rPr lang="es-MX" sz="2000" dirty="0" err="1"/>
              <a:t>of</a:t>
            </a:r>
            <a:r>
              <a:rPr lang="es-MX" sz="2000" dirty="0"/>
              <a:t> </a:t>
            </a:r>
            <a:r>
              <a:rPr lang="es-MX" sz="2000" dirty="0" err="1"/>
              <a:t>the</a:t>
            </a:r>
            <a:r>
              <a:rPr lang="es-MX" sz="2000" dirty="0"/>
              <a:t> </a:t>
            </a:r>
            <a:r>
              <a:rPr lang="es-MX" sz="2000" dirty="0" err="1"/>
              <a:t>developing</a:t>
            </a:r>
            <a:r>
              <a:rPr lang="es-MX" sz="2000" dirty="0"/>
              <a:t> a conceptual </a:t>
            </a:r>
            <a:r>
              <a:rPr lang="es-MX" sz="2000" dirty="0" err="1"/>
              <a:t>hydrogeological</a:t>
            </a:r>
            <a:r>
              <a:rPr lang="es-MX" sz="2000" dirty="0"/>
              <a:t> </a:t>
            </a:r>
            <a:r>
              <a:rPr lang="es-MX" sz="2000" dirty="0" err="1"/>
              <a:t>model</a:t>
            </a:r>
            <a:r>
              <a:rPr lang="es-MX" sz="2000" dirty="0"/>
              <a:t>.</a:t>
            </a:r>
            <a:endParaRPr lang="es-MX" sz="2000" b="1" dirty="0">
              <a:solidFill>
                <a:schemeClr val="bg1"/>
              </a:solidFill>
            </a:endParaRPr>
          </a:p>
          <a:p>
            <a:pPr marL="0" indent="0" algn="just">
              <a:lnSpc>
                <a:spcPct val="120000"/>
              </a:lnSpc>
              <a:buNone/>
            </a:pPr>
            <a:r>
              <a:rPr lang="es-MX" sz="2400" b="1" dirty="0" err="1">
                <a:solidFill>
                  <a:schemeClr val="bg1"/>
                </a:solidFill>
              </a:rPr>
              <a:t>Methodology</a:t>
            </a:r>
            <a:endParaRPr lang="es-MX" sz="2400" b="1" dirty="0">
              <a:solidFill>
                <a:schemeClr val="bg1"/>
              </a:solidFill>
            </a:endParaRPr>
          </a:p>
          <a:p>
            <a:pPr algn="just">
              <a:lnSpc>
                <a:spcPct val="120000"/>
              </a:lnSpc>
            </a:pPr>
            <a:r>
              <a:rPr lang="es-MX" sz="2000" dirty="0" err="1"/>
              <a:t>Hydrogeochemical</a:t>
            </a:r>
            <a:r>
              <a:rPr lang="es-MX" sz="2000" dirty="0"/>
              <a:t> data </a:t>
            </a:r>
            <a:r>
              <a:rPr lang="es-MX" sz="2000" dirty="0" err="1"/>
              <a:t>were</a:t>
            </a:r>
            <a:r>
              <a:rPr lang="es-MX" sz="2000" dirty="0"/>
              <a:t> </a:t>
            </a:r>
            <a:r>
              <a:rPr lang="es-MX" sz="2000" dirty="0" err="1"/>
              <a:t>compiled</a:t>
            </a:r>
            <a:r>
              <a:rPr lang="es-MX" sz="2000" dirty="0"/>
              <a:t> </a:t>
            </a:r>
            <a:r>
              <a:rPr lang="es-MX" sz="2000" dirty="0" err="1"/>
              <a:t>for</a:t>
            </a:r>
            <a:r>
              <a:rPr lang="es-MX" sz="2000" dirty="0"/>
              <a:t> </a:t>
            </a:r>
            <a:r>
              <a:rPr lang="es-MX" sz="2000" dirty="0" err="1"/>
              <a:t>the</a:t>
            </a:r>
            <a:r>
              <a:rPr lang="es-MX" sz="2000" dirty="0"/>
              <a:t> </a:t>
            </a:r>
            <a:r>
              <a:rPr lang="es-MX" sz="2000" dirty="0" err="1"/>
              <a:t>years</a:t>
            </a:r>
            <a:r>
              <a:rPr lang="es-MX" sz="2000" dirty="0"/>
              <a:t> 1</a:t>
            </a:r>
            <a:r>
              <a:rPr lang="en-US" sz="2000" dirty="0"/>
              <a:t>983, 1990, 1997, 1999, 2001, 2002, 2003, 2006, 2007, 2014, and 2015, </a:t>
            </a:r>
            <a:r>
              <a:rPr lang="en-US" sz="2000" dirty="0" err="1"/>
              <a:t>incluiding</a:t>
            </a:r>
            <a:r>
              <a:rPr lang="en-US" sz="2000" dirty="0"/>
              <a:t> </a:t>
            </a:r>
            <a:r>
              <a:rPr lang="en-US" sz="2000" dirty="0" err="1"/>
              <a:t>physicochemicals</a:t>
            </a:r>
            <a:r>
              <a:rPr lang="en-US" sz="2000" dirty="0"/>
              <a:t> parameters: temperature (T°C), pH, Total Dissolved Solids (TDS), and major ions (Ca2+, Mg2+, Na+, K+, SO42-, Cl-, HCO3-, CO32-, and NO3-)</a:t>
            </a:r>
          </a:p>
          <a:p>
            <a:pPr algn="just">
              <a:lnSpc>
                <a:spcPct val="120000"/>
              </a:lnSpc>
            </a:pPr>
            <a:r>
              <a:rPr lang="en-US" sz="2000" dirty="0"/>
              <a:t>With the data of the year 2014 we generate hydrogeochemical diagrams (Piper, Mifflin, Gibbs) also we applicated a Cluster analysis and an end-member mixing model (EMMA). These resources were used to define the groundwater flows.</a:t>
            </a:r>
          </a:p>
          <a:p>
            <a:pPr algn="just">
              <a:lnSpc>
                <a:spcPct val="120000"/>
              </a:lnSpc>
            </a:pPr>
            <a:r>
              <a:rPr lang="en-US" sz="2000" dirty="0"/>
              <a:t> Groundwater flow net using </a:t>
            </a:r>
            <a:r>
              <a:rPr lang="en-US" sz="2000" dirty="0" err="1"/>
              <a:t>dta</a:t>
            </a:r>
            <a:r>
              <a:rPr lang="en-US" sz="2000" dirty="0"/>
              <a:t> from statics levels from 2024 (Surfer 16 and ArcMap 10.5)</a:t>
            </a:r>
          </a:p>
          <a:p>
            <a:pPr algn="just">
              <a:lnSpc>
                <a:spcPct val="120000"/>
              </a:lnSpc>
            </a:pPr>
            <a:r>
              <a:rPr lang="en-US" sz="2000" dirty="0"/>
              <a:t>Developing of the conceptual hydrogeochemical model</a:t>
            </a:r>
            <a:endParaRPr lang="es-MX" sz="2000" dirty="0"/>
          </a:p>
        </p:txBody>
      </p:sp>
      <p:sp>
        <p:nvSpPr>
          <p:cNvPr id="5" name="Marcador de contenido 2">
            <a:extLst>
              <a:ext uri="{FF2B5EF4-FFF2-40B4-BE49-F238E27FC236}">
                <a16:creationId xmlns:a16="http://schemas.microsoft.com/office/drawing/2014/main" id="{565E4040-CC72-4D32-A21E-F72E3CFE6592}"/>
              </a:ext>
            </a:extLst>
          </p:cNvPr>
          <p:cNvSpPr txBox="1">
            <a:spLocks/>
          </p:cNvSpPr>
          <p:nvPr/>
        </p:nvSpPr>
        <p:spPr>
          <a:xfrm>
            <a:off x="465365" y="3126921"/>
            <a:ext cx="10652397" cy="333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Tree>
    <p:extLst>
      <p:ext uri="{BB962C8B-B14F-4D97-AF65-F5344CB8AC3E}">
        <p14:creationId xmlns:p14="http://schemas.microsoft.com/office/powerpoint/2010/main" val="30571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pentágono 5">
            <a:extLst>
              <a:ext uri="{FF2B5EF4-FFF2-40B4-BE49-F238E27FC236}">
                <a16:creationId xmlns:a16="http://schemas.microsoft.com/office/drawing/2014/main" id="{C75B1F20-70E6-4E55-B8E7-4544EBCB820E}"/>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7" name="Título 6">
            <a:extLst>
              <a:ext uri="{FF2B5EF4-FFF2-40B4-BE49-F238E27FC236}">
                <a16:creationId xmlns:a16="http://schemas.microsoft.com/office/drawing/2014/main" id="{5FCDEF6D-7013-4C5C-AE12-BB0103187EE1}"/>
              </a:ext>
            </a:extLst>
          </p:cNvPr>
          <p:cNvSpPr>
            <a:spLocks noGrp="1"/>
          </p:cNvSpPr>
          <p:nvPr>
            <p:ph type="title"/>
          </p:nvPr>
        </p:nvSpPr>
        <p:spPr>
          <a:xfrm>
            <a:off x="1045565" y="603558"/>
            <a:ext cx="10329164" cy="1325563"/>
          </a:xfrm>
        </p:spPr>
        <p:txBody>
          <a:bodyPr>
            <a:normAutofit fontScale="90000"/>
          </a:bodyPr>
          <a:lstStyle/>
          <a:p>
            <a:r>
              <a:rPr lang="es-MX" sz="2200" b="1" dirty="0" err="1">
                <a:latin typeface="+mn-lt"/>
              </a:rPr>
              <a:t>Recopiled</a:t>
            </a:r>
            <a:r>
              <a:rPr lang="es-MX" sz="2200" b="1" dirty="0">
                <a:latin typeface="+mn-lt"/>
              </a:rPr>
              <a:t> data</a:t>
            </a:r>
            <a:br>
              <a:rPr lang="es-MX" sz="2000" dirty="0">
                <a:latin typeface="+mn-lt"/>
              </a:rPr>
            </a:br>
            <a:r>
              <a:rPr lang="es-MX" sz="2000" dirty="0">
                <a:latin typeface="+mn-lt"/>
              </a:rPr>
              <a:t>171 </a:t>
            </a:r>
            <a:r>
              <a:rPr lang="es-MX" sz="2000" dirty="0" err="1">
                <a:latin typeface="+mn-lt"/>
              </a:rPr>
              <a:t>sites</a:t>
            </a:r>
            <a:r>
              <a:rPr lang="es-MX" sz="2000" dirty="0">
                <a:latin typeface="+mn-lt"/>
              </a:rPr>
              <a:t> </a:t>
            </a:r>
            <a:r>
              <a:rPr lang="es-MX" sz="2000" dirty="0" err="1">
                <a:latin typeface="+mn-lt"/>
              </a:rPr>
              <a:t>with</a:t>
            </a:r>
            <a:r>
              <a:rPr lang="es-MX" sz="2000" dirty="0">
                <a:latin typeface="+mn-lt"/>
              </a:rPr>
              <a:t> </a:t>
            </a:r>
            <a:r>
              <a:rPr lang="es-MX" sz="2000" dirty="0" err="1">
                <a:latin typeface="+mn-lt"/>
              </a:rPr>
              <a:t>hidrogeoquimical</a:t>
            </a:r>
            <a:r>
              <a:rPr lang="es-MX" sz="2000" dirty="0">
                <a:latin typeface="+mn-lt"/>
              </a:rPr>
              <a:t> data </a:t>
            </a:r>
            <a:r>
              <a:rPr lang="es-MX" sz="2000" dirty="0" err="1">
                <a:latin typeface="+mn-lt"/>
              </a:rPr>
              <a:t>for</a:t>
            </a:r>
            <a:r>
              <a:rPr lang="es-MX" sz="2000" dirty="0">
                <a:latin typeface="+mn-lt"/>
              </a:rPr>
              <a:t> </a:t>
            </a:r>
            <a:r>
              <a:rPr lang="en-US" sz="2000" dirty="0">
                <a:latin typeface="+mn-lt"/>
              </a:rPr>
              <a:t>1983, 1990, 1997, 1999, 2001, 2002, 2003, 2006, 2007, 2014, and 2015. </a:t>
            </a:r>
            <a:br>
              <a:rPr lang="es-MX" sz="2000" dirty="0">
                <a:latin typeface="+mn-lt"/>
              </a:rPr>
            </a:br>
            <a:r>
              <a:rPr lang="es-MX" sz="2000" dirty="0">
                <a:latin typeface="+mn-lt"/>
              </a:rPr>
              <a:t>44 </a:t>
            </a:r>
            <a:r>
              <a:rPr lang="es-MX" sz="2000" dirty="0" err="1">
                <a:latin typeface="+mn-lt"/>
              </a:rPr>
              <a:t>piezometrics</a:t>
            </a:r>
            <a:r>
              <a:rPr lang="es-MX" sz="2000" dirty="0">
                <a:latin typeface="+mn-lt"/>
              </a:rPr>
              <a:t> </a:t>
            </a:r>
            <a:r>
              <a:rPr lang="es-MX" sz="2000" dirty="0" err="1">
                <a:latin typeface="+mn-lt"/>
              </a:rPr>
              <a:t>levels</a:t>
            </a:r>
            <a:r>
              <a:rPr lang="es-MX" sz="2000" dirty="0">
                <a:latin typeface="+mn-lt"/>
              </a:rPr>
              <a:t> </a:t>
            </a:r>
            <a:r>
              <a:rPr lang="es-MX" sz="2000" dirty="0" err="1">
                <a:latin typeface="+mn-lt"/>
              </a:rPr>
              <a:t>from</a:t>
            </a:r>
            <a:r>
              <a:rPr lang="es-MX" sz="2000" dirty="0">
                <a:latin typeface="+mn-lt"/>
              </a:rPr>
              <a:t> </a:t>
            </a:r>
            <a:r>
              <a:rPr lang="es-MX" sz="2000" dirty="0" err="1">
                <a:latin typeface="+mn-lt"/>
              </a:rPr>
              <a:t>wells</a:t>
            </a:r>
            <a:r>
              <a:rPr lang="es-MX" sz="2000" dirty="0">
                <a:latin typeface="+mn-lt"/>
              </a:rPr>
              <a:t> in </a:t>
            </a:r>
            <a:r>
              <a:rPr lang="es-MX" sz="2000" dirty="0" err="1">
                <a:latin typeface="+mn-lt"/>
              </a:rPr>
              <a:t>the</a:t>
            </a:r>
            <a:r>
              <a:rPr lang="es-MX" sz="2000" dirty="0">
                <a:latin typeface="+mn-lt"/>
              </a:rPr>
              <a:t> </a:t>
            </a:r>
            <a:r>
              <a:rPr lang="es-MX" sz="2000" dirty="0" err="1">
                <a:latin typeface="+mn-lt"/>
              </a:rPr>
              <a:t>zone</a:t>
            </a:r>
            <a:r>
              <a:rPr lang="es-MX" sz="2000" dirty="0">
                <a:latin typeface="+mn-lt"/>
              </a:rPr>
              <a:t> </a:t>
            </a:r>
            <a:r>
              <a:rPr lang="es-MX" sz="2000" dirty="0" err="1">
                <a:latin typeface="+mn-lt"/>
              </a:rPr>
              <a:t>for</a:t>
            </a:r>
            <a:r>
              <a:rPr lang="es-MX" sz="2000" dirty="0">
                <a:latin typeface="+mn-lt"/>
              </a:rPr>
              <a:t> </a:t>
            </a:r>
            <a:r>
              <a:rPr lang="es-MX" sz="2000" dirty="0" err="1">
                <a:latin typeface="+mn-lt"/>
              </a:rPr>
              <a:t>the</a:t>
            </a:r>
            <a:r>
              <a:rPr lang="es-MX" sz="2000" dirty="0">
                <a:latin typeface="+mn-lt"/>
              </a:rPr>
              <a:t> </a:t>
            </a:r>
            <a:r>
              <a:rPr lang="es-MX" sz="2000" dirty="0" err="1">
                <a:latin typeface="+mn-lt"/>
              </a:rPr>
              <a:t>year</a:t>
            </a:r>
            <a:r>
              <a:rPr lang="es-MX" sz="2000" dirty="0">
                <a:latin typeface="+mn-lt"/>
              </a:rPr>
              <a:t> 2024. </a:t>
            </a:r>
            <a:r>
              <a:rPr lang="es-MX" sz="2000" dirty="0" err="1">
                <a:latin typeface="+mn-lt"/>
              </a:rPr>
              <a:t>Identify</a:t>
            </a:r>
            <a:r>
              <a:rPr lang="es-MX" sz="2000" dirty="0">
                <a:latin typeface="+mn-lt"/>
              </a:rPr>
              <a:t> 3 </a:t>
            </a:r>
            <a:r>
              <a:rPr lang="es-MX" sz="2000" dirty="0" err="1">
                <a:latin typeface="+mn-lt"/>
              </a:rPr>
              <a:t>groundwater</a:t>
            </a:r>
            <a:r>
              <a:rPr lang="es-MX" sz="2000" dirty="0">
                <a:latin typeface="+mn-lt"/>
              </a:rPr>
              <a:t> </a:t>
            </a:r>
            <a:r>
              <a:rPr lang="es-MX" sz="2000" dirty="0" err="1">
                <a:latin typeface="+mn-lt"/>
              </a:rPr>
              <a:t>movement</a:t>
            </a:r>
            <a:r>
              <a:rPr lang="es-MX" sz="2000" dirty="0">
                <a:latin typeface="+mn-lt"/>
              </a:rPr>
              <a:t> </a:t>
            </a:r>
            <a:r>
              <a:rPr lang="es-MX" sz="2000" dirty="0" err="1">
                <a:latin typeface="+mn-lt"/>
              </a:rPr>
              <a:t>directions</a:t>
            </a:r>
            <a:r>
              <a:rPr lang="es-MX" sz="2000" dirty="0">
                <a:latin typeface="+mn-lt"/>
              </a:rPr>
              <a:t>: </a:t>
            </a:r>
            <a:r>
              <a:rPr lang="es-MX" sz="2000" dirty="0" err="1">
                <a:latin typeface="+mn-lt"/>
              </a:rPr>
              <a:t>towards</a:t>
            </a:r>
            <a:r>
              <a:rPr lang="es-MX" sz="2000" dirty="0">
                <a:latin typeface="+mn-lt"/>
              </a:rPr>
              <a:t> Lake Cuitzeo, Lake Pátzcuaro and </a:t>
            </a:r>
            <a:r>
              <a:rPr lang="es-MX" sz="2000" dirty="0" err="1">
                <a:latin typeface="+mn-lt"/>
              </a:rPr>
              <a:t>the</a:t>
            </a:r>
            <a:r>
              <a:rPr lang="es-MX" sz="2000" dirty="0">
                <a:latin typeface="+mn-lt"/>
              </a:rPr>
              <a:t> center </a:t>
            </a:r>
            <a:r>
              <a:rPr lang="es-MX" sz="2000" dirty="0" err="1">
                <a:latin typeface="+mn-lt"/>
              </a:rPr>
              <a:t>of</a:t>
            </a:r>
            <a:r>
              <a:rPr lang="es-MX" sz="2000" dirty="0">
                <a:latin typeface="+mn-lt"/>
              </a:rPr>
              <a:t> </a:t>
            </a:r>
            <a:r>
              <a:rPr lang="es-MX" sz="2000" dirty="0" err="1">
                <a:latin typeface="+mn-lt"/>
              </a:rPr>
              <a:t>the</a:t>
            </a:r>
            <a:r>
              <a:rPr lang="es-MX" sz="2000" dirty="0">
                <a:latin typeface="+mn-lt"/>
              </a:rPr>
              <a:t> </a:t>
            </a:r>
            <a:r>
              <a:rPr lang="es-MX" sz="2000" dirty="0" err="1">
                <a:latin typeface="+mn-lt"/>
              </a:rPr>
              <a:t>zone</a:t>
            </a:r>
            <a:r>
              <a:rPr lang="es-MX" sz="2000" dirty="0">
                <a:latin typeface="+mn-lt"/>
              </a:rPr>
              <a:t> in </a:t>
            </a:r>
            <a:r>
              <a:rPr lang="es-MX" sz="2000" dirty="0" err="1">
                <a:latin typeface="+mn-lt"/>
              </a:rPr>
              <a:t>the</a:t>
            </a:r>
            <a:r>
              <a:rPr lang="es-MX" sz="2000" dirty="0">
                <a:latin typeface="+mn-lt"/>
              </a:rPr>
              <a:t> Morelia </a:t>
            </a:r>
            <a:r>
              <a:rPr lang="es-MX" sz="2000" dirty="0" err="1">
                <a:latin typeface="+mn-lt"/>
              </a:rPr>
              <a:t>city</a:t>
            </a:r>
            <a:r>
              <a:rPr lang="es-MX" sz="2000" dirty="0">
                <a:latin typeface="+mn-lt"/>
              </a:rPr>
              <a:t>  </a:t>
            </a:r>
          </a:p>
        </p:txBody>
      </p:sp>
      <p:sp>
        <p:nvSpPr>
          <p:cNvPr id="14" name="Rectángulo 13">
            <a:extLst>
              <a:ext uri="{FF2B5EF4-FFF2-40B4-BE49-F238E27FC236}">
                <a16:creationId xmlns:a16="http://schemas.microsoft.com/office/drawing/2014/main" id="{815FC5B8-E62E-4815-9428-D781249C66EC}"/>
              </a:ext>
            </a:extLst>
          </p:cNvPr>
          <p:cNvSpPr/>
          <p:nvPr/>
        </p:nvSpPr>
        <p:spPr>
          <a:xfrm>
            <a:off x="678547" y="80338"/>
            <a:ext cx="1257075" cy="523220"/>
          </a:xfrm>
          <a:prstGeom prst="rect">
            <a:avLst/>
          </a:prstGeom>
        </p:spPr>
        <p:txBody>
          <a:bodyPr wrap="none">
            <a:spAutoFit/>
          </a:bodyPr>
          <a:lstStyle/>
          <a:p>
            <a:pPr algn="ctr"/>
            <a:r>
              <a:rPr lang="es-MX" sz="2800" b="1" dirty="0" err="1">
                <a:solidFill>
                  <a:schemeClr val="bg1"/>
                </a:solidFill>
                <a:latin typeface="Abadi" panose="020B0604020104020204" pitchFamily="34" charset="0"/>
              </a:rPr>
              <a:t>Results</a:t>
            </a:r>
            <a:endParaRPr lang="es-MX" sz="2800" dirty="0">
              <a:solidFill>
                <a:schemeClr val="bg1"/>
              </a:solidFill>
              <a:latin typeface="Abadi" panose="020B0604020104020204" pitchFamily="34" charset="0"/>
            </a:endParaRPr>
          </a:p>
        </p:txBody>
      </p:sp>
      <p:pic>
        <p:nvPicPr>
          <p:cNvPr id="15" name="Marcador de contenido 3" descr="Mapa&#10;&#10;Descripción generada automáticamente">
            <a:extLst>
              <a:ext uri="{FF2B5EF4-FFF2-40B4-BE49-F238E27FC236}">
                <a16:creationId xmlns:a16="http://schemas.microsoft.com/office/drawing/2014/main" id="{C59AF8A5-DC8F-4E23-8242-8F18EA87657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2762" r="2241"/>
          <a:stretch/>
        </p:blipFill>
        <p:spPr bwMode="auto">
          <a:xfrm>
            <a:off x="404099" y="2084996"/>
            <a:ext cx="5550386" cy="3812207"/>
          </a:xfrm>
          <a:prstGeom prst="rect">
            <a:avLst/>
          </a:prstGeom>
          <a:solidFill>
            <a:schemeClr val="tx1"/>
          </a:solidFill>
          <a:ln>
            <a:solidFill>
              <a:schemeClr val="tx1"/>
            </a:solid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111B26C0-3C80-48E7-944C-D3AF6EB42410}"/>
              </a:ext>
            </a:extLst>
          </p:cNvPr>
          <p:cNvSpPr/>
          <p:nvPr/>
        </p:nvSpPr>
        <p:spPr>
          <a:xfrm>
            <a:off x="2305173" y="5930529"/>
            <a:ext cx="2208169" cy="276999"/>
          </a:xfrm>
          <a:prstGeom prst="rect">
            <a:avLst/>
          </a:prstGeom>
        </p:spPr>
        <p:txBody>
          <a:bodyPr wrap="none">
            <a:spAutoFit/>
          </a:bodyPr>
          <a:lstStyle/>
          <a:p>
            <a:pPr algn="ctr"/>
            <a:r>
              <a:rPr lang="es-MX" sz="1200" b="1" i="1" dirty="0">
                <a:solidFill>
                  <a:srgbClr val="002060"/>
                </a:solidFill>
              </a:rPr>
              <a:t>Fig. 5. </a:t>
            </a:r>
            <a:r>
              <a:rPr lang="es-MX" sz="1200" b="1" i="1" dirty="0" err="1">
                <a:solidFill>
                  <a:srgbClr val="002060"/>
                </a:solidFill>
              </a:rPr>
              <a:t>Sites</a:t>
            </a:r>
            <a:r>
              <a:rPr lang="es-MX" sz="1200" b="1" i="1" dirty="0">
                <a:solidFill>
                  <a:srgbClr val="002060"/>
                </a:solidFill>
              </a:rPr>
              <a:t> </a:t>
            </a:r>
            <a:r>
              <a:rPr lang="es-MX" sz="1200" b="1" i="1" dirty="0" err="1">
                <a:solidFill>
                  <a:srgbClr val="002060"/>
                </a:solidFill>
              </a:rPr>
              <a:t>with</a:t>
            </a:r>
            <a:r>
              <a:rPr lang="es-MX" sz="1200" b="1" i="1" dirty="0">
                <a:solidFill>
                  <a:srgbClr val="002060"/>
                </a:solidFill>
              </a:rPr>
              <a:t> </a:t>
            </a:r>
            <a:r>
              <a:rPr lang="es-MX" sz="1200" b="1" i="1" dirty="0" err="1">
                <a:solidFill>
                  <a:srgbClr val="002060"/>
                </a:solidFill>
              </a:rPr>
              <a:t>collected</a:t>
            </a:r>
            <a:r>
              <a:rPr lang="es-MX" sz="1200" b="1" i="1" dirty="0">
                <a:solidFill>
                  <a:srgbClr val="002060"/>
                </a:solidFill>
              </a:rPr>
              <a:t> data</a:t>
            </a:r>
            <a:endParaRPr lang="es-MX" i="1" dirty="0">
              <a:solidFill>
                <a:srgbClr val="002060"/>
              </a:solidFill>
            </a:endParaRPr>
          </a:p>
        </p:txBody>
      </p:sp>
      <p:pic>
        <p:nvPicPr>
          <p:cNvPr id="10" name="Imagen 9">
            <a:extLst>
              <a:ext uri="{FF2B5EF4-FFF2-40B4-BE49-F238E27FC236}">
                <a16:creationId xmlns:a16="http://schemas.microsoft.com/office/drawing/2014/main" id="{AB2E11AA-69BE-4D30-80F2-B101C999C294}"/>
              </a:ext>
            </a:extLst>
          </p:cNvPr>
          <p:cNvPicPr>
            <a:picLocks noChangeAspect="1"/>
          </p:cNvPicPr>
          <p:nvPr/>
        </p:nvPicPr>
        <p:blipFill>
          <a:blip r:embed="rId3"/>
          <a:stretch>
            <a:fillRect/>
          </a:stretch>
        </p:blipFill>
        <p:spPr>
          <a:xfrm>
            <a:off x="6080555" y="2057499"/>
            <a:ext cx="5827088" cy="3812207"/>
          </a:xfrm>
          <a:prstGeom prst="rect">
            <a:avLst/>
          </a:prstGeom>
        </p:spPr>
      </p:pic>
      <p:sp>
        <p:nvSpPr>
          <p:cNvPr id="11" name="Rectángulo 10">
            <a:extLst>
              <a:ext uri="{FF2B5EF4-FFF2-40B4-BE49-F238E27FC236}">
                <a16:creationId xmlns:a16="http://schemas.microsoft.com/office/drawing/2014/main" id="{F0FBC7DF-15BF-47A6-B608-A85D90465625}"/>
              </a:ext>
            </a:extLst>
          </p:cNvPr>
          <p:cNvSpPr/>
          <p:nvPr/>
        </p:nvSpPr>
        <p:spPr>
          <a:xfrm>
            <a:off x="7654703" y="5897203"/>
            <a:ext cx="2957284" cy="276999"/>
          </a:xfrm>
          <a:prstGeom prst="rect">
            <a:avLst/>
          </a:prstGeom>
        </p:spPr>
        <p:txBody>
          <a:bodyPr wrap="none">
            <a:spAutoFit/>
          </a:bodyPr>
          <a:lstStyle/>
          <a:p>
            <a:pPr algn="ctr"/>
            <a:r>
              <a:rPr lang="es-MX" sz="1200" b="1" i="1" dirty="0">
                <a:solidFill>
                  <a:srgbClr val="002060"/>
                </a:solidFill>
              </a:rPr>
              <a:t>Fig. 6. Cuitzeo </a:t>
            </a:r>
            <a:r>
              <a:rPr lang="es-MX" sz="1200" b="1" i="1" dirty="0" err="1">
                <a:solidFill>
                  <a:srgbClr val="002060"/>
                </a:solidFill>
              </a:rPr>
              <a:t>system</a:t>
            </a:r>
            <a:r>
              <a:rPr lang="es-MX" sz="1200" b="1" i="1" dirty="0">
                <a:solidFill>
                  <a:srgbClr val="002060"/>
                </a:solidFill>
              </a:rPr>
              <a:t> </a:t>
            </a:r>
            <a:r>
              <a:rPr lang="es-MX" sz="1200" b="1" i="1" dirty="0" err="1">
                <a:solidFill>
                  <a:srgbClr val="002060"/>
                </a:solidFill>
              </a:rPr>
              <a:t>groundwater</a:t>
            </a:r>
            <a:r>
              <a:rPr lang="es-MX" sz="1200" b="1" i="1" dirty="0">
                <a:solidFill>
                  <a:srgbClr val="002060"/>
                </a:solidFill>
              </a:rPr>
              <a:t> </a:t>
            </a:r>
            <a:r>
              <a:rPr lang="es-MX" sz="1200" b="1" i="1" dirty="0" err="1">
                <a:solidFill>
                  <a:srgbClr val="002060"/>
                </a:solidFill>
              </a:rPr>
              <a:t>flownet</a:t>
            </a:r>
            <a:endParaRPr lang="es-MX" i="1" dirty="0">
              <a:solidFill>
                <a:srgbClr val="002060"/>
              </a:solidFill>
            </a:endParaRPr>
          </a:p>
        </p:txBody>
      </p:sp>
    </p:spTree>
    <p:extLst>
      <p:ext uri="{BB962C8B-B14F-4D97-AF65-F5344CB8AC3E}">
        <p14:creationId xmlns:p14="http://schemas.microsoft.com/office/powerpoint/2010/main" val="265703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10;&#10;Descripción generada automáticamente">
            <a:extLst>
              <a:ext uri="{FF2B5EF4-FFF2-40B4-BE49-F238E27FC236}">
                <a16:creationId xmlns:a16="http://schemas.microsoft.com/office/drawing/2014/main" id="{7307C59B-1BA5-4A63-9378-686BCCCA2217}"/>
              </a:ext>
            </a:extLst>
          </p:cNvPr>
          <p:cNvPicPr/>
          <p:nvPr/>
        </p:nvPicPr>
        <p:blipFill rotWithShape="1">
          <a:blip r:embed="rId2" cstate="print">
            <a:extLst>
              <a:ext uri="{28A0092B-C50C-407E-A947-70E740481C1C}">
                <a14:useLocalDpi xmlns:a14="http://schemas.microsoft.com/office/drawing/2010/main" val="0"/>
              </a:ext>
            </a:extLst>
          </a:blip>
          <a:srcRect r="5101" b="9311"/>
          <a:stretch/>
        </p:blipFill>
        <p:spPr bwMode="auto">
          <a:xfrm>
            <a:off x="748920" y="961567"/>
            <a:ext cx="2493044" cy="1995732"/>
          </a:xfrm>
          <a:prstGeom prst="rect">
            <a:avLst/>
          </a:prstGeom>
          <a:noFill/>
          <a:ln>
            <a:noFill/>
          </a:ln>
          <a:extLst>
            <a:ext uri="{53640926-AAD7-44D8-BBD7-CCE9431645EC}">
              <a14:shadowObscured xmlns:a14="http://schemas.microsoft.com/office/drawing/2010/main"/>
            </a:ext>
          </a:extLst>
        </p:spPr>
      </p:pic>
      <p:sp>
        <p:nvSpPr>
          <p:cNvPr id="6" name="Flecha: pentágono 5">
            <a:extLst>
              <a:ext uri="{FF2B5EF4-FFF2-40B4-BE49-F238E27FC236}">
                <a16:creationId xmlns:a16="http://schemas.microsoft.com/office/drawing/2014/main" id="{C75B1F20-70E6-4E55-B8E7-4544EBCB820E}"/>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7" name="Título 6">
            <a:extLst>
              <a:ext uri="{FF2B5EF4-FFF2-40B4-BE49-F238E27FC236}">
                <a16:creationId xmlns:a16="http://schemas.microsoft.com/office/drawing/2014/main" id="{5FCDEF6D-7013-4C5C-AE12-BB0103187EE1}"/>
              </a:ext>
            </a:extLst>
          </p:cNvPr>
          <p:cNvSpPr>
            <a:spLocks noGrp="1"/>
          </p:cNvSpPr>
          <p:nvPr>
            <p:ph type="title"/>
          </p:nvPr>
        </p:nvSpPr>
        <p:spPr>
          <a:xfrm>
            <a:off x="351042" y="1599432"/>
            <a:ext cx="6434356" cy="1325563"/>
          </a:xfrm>
        </p:spPr>
        <p:txBody>
          <a:bodyPr>
            <a:normAutofit/>
          </a:bodyPr>
          <a:lstStyle/>
          <a:p>
            <a:pPr algn="just"/>
            <a:br>
              <a:rPr lang="es-MX" sz="2000" dirty="0">
                <a:latin typeface="+mn-lt"/>
              </a:rPr>
            </a:br>
            <a:endParaRPr lang="es-MX" sz="2000" dirty="0">
              <a:latin typeface="+mn-lt"/>
            </a:endParaRPr>
          </a:p>
        </p:txBody>
      </p:sp>
      <p:pic>
        <p:nvPicPr>
          <p:cNvPr id="8" name="Imagen 7">
            <a:extLst>
              <a:ext uri="{FF2B5EF4-FFF2-40B4-BE49-F238E27FC236}">
                <a16:creationId xmlns:a16="http://schemas.microsoft.com/office/drawing/2014/main" id="{8B38C322-8844-459D-9A00-680AC72BAC27}"/>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49088" y="1229794"/>
            <a:ext cx="2376842" cy="2105208"/>
          </a:xfrm>
          <a:prstGeom prst="rect">
            <a:avLst/>
          </a:prstGeom>
          <a:noFill/>
          <a:ln>
            <a:noFill/>
          </a:ln>
        </p:spPr>
      </p:pic>
      <p:pic>
        <p:nvPicPr>
          <p:cNvPr id="9" name="Imagen 8" descr="Gráfico, Gráfico de dispersión&#10;&#10;Descripción generada automáticamente">
            <a:extLst>
              <a:ext uri="{FF2B5EF4-FFF2-40B4-BE49-F238E27FC236}">
                <a16:creationId xmlns:a16="http://schemas.microsoft.com/office/drawing/2014/main" id="{244A4932-5CC6-47A6-ACC2-771352856A60}"/>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38537" y="1182417"/>
            <a:ext cx="2376842" cy="2199962"/>
          </a:xfrm>
          <a:prstGeom prst="rect">
            <a:avLst/>
          </a:prstGeom>
          <a:noFill/>
        </p:spPr>
      </p:pic>
      <p:sp>
        <p:nvSpPr>
          <p:cNvPr id="14" name="Rectángulo 13">
            <a:extLst>
              <a:ext uri="{FF2B5EF4-FFF2-40B4-BE49-F238E27FC236}">
                <a16:creationId xmlns:a16="http://schemas.microsoft.com/office/drawing/2014/main" id="{815FC5B8-E62E-4815-9428-D781249C66EC}"/>
              </a:ext>
            </a:extLst>
          </p:cNvPr>
          <p:cNvSpPr/>
          <p:nvPr/>
        </p:nvSpPr>
        <p:spPr>
          <a:xfrm>
            <a:off x="678547" y="80338"/>
            <a:ext cx="1257075" cy="523220"/>
          </a:xfrm>
          <a:prstGeom prst="rect">
            <a:avLst/>
          </a:prstGeom>
        </p:spPr>
        <p:txBody>
          <a:bodyPr wrap="none">
            <a:spAutoFit/>
          </a:bodyPr>
          <a:lstStyle/>
          <a:p>
            <a:pPr algn="ctr"/>
            <a:r>
              <a:rPr lang="es-MX" sz="2800" b="1" dirty="0" err="1">
                <a:solidFill>
                  <a:schemeClr val="bg1"/>
                </a:solidFill>
                <a:latin typeface="Abadi" panose="020B0604020104020204" pitchFamily="34" charset="0"/>
              </a:rPr>
              <a:t>Results</a:t>
            </a:r>
            <a:endParaRPr lang="es-MX" sz="2800" dirty="0">
              <a:solidFill>
                <a:schemeClr val="bg1"/>
              </a:solidFill>
              <a:latin typeface="Abadi" panose="020B0604020104020204" pitchFamily="34" charset="0"/>
            </a:endParaRPr>
          </a:p>
        </p:txBody>
      </p:sp>
      <p:sp>
        <p:nvSpPr>
          <p:cNvPr id="10" name="Rectángulo 9">
            <a:extLst>
              <a:ext uri="{FF2B5EF4-FFF2-40B4-BE49-F238E27FC236}">
                <a16:creationId xmlns:a16="http://schemas.microsoft.com/office/drawing/2014/main" id="{01276CEF-1D23-4220-8AB9-77B0CD72E23A}"/>
              </a:ext>
            </a:extLst>
          </p:cNvPr>
          <p:cNvSpPr/>
          <p:nvPr/>
        </p:nvSpPr>
        <p:spPr>
          <a:xfrm>
            <a:off x="437272" y="2990894"/>
            <a:ext cx="2844112" cy="276999"/>
          </a:xfrm>
          <a:prstGeom prst="rect">
            <a:avLst/>
          </a:prstGeom>
        </p:spPr>
        <p:txBody>
          <a:bodyPr wrap="none">
            <a:spAutoFit/>
          </a:bodyPr>
          <a:lstStyle/>
          <a:p>
            <a:pPr algn="ctr"/>
            <a:r>
              <a:rPr lang="es-MX" sz="1200" b="1" i="1" dirty="0">
                <a:solidFill>
                  <a:srgbClr val="002060"/>
                </a:solidFill>
              </a:rPr>
              <a:t>Fig. 7. </a:t>
            </a:r>
            <a:r>
              <a:rPr lang="es-MX" sz="1200" b="1" i="1" dirty="0" err="1">
                <a:solidFill>
                  <a:srgbClr val="002060"/>
                </a:solidFill>
              </a:rPr>
              <a:t>Dendrogram</a:t>
            </a:r>
            <a:r>
              <a:rPr lang="es-MX" sz="1200" b="1" i="1" dirty="0">
                <a:solidFill>
                  <a:srgbClr val="002060"/>
                </a:solidFill>
              </a:rPr>
              <a:t> </a:t>
            </a:r>
            <a:r>
              <a:rPr lang="es-MX" sz="1200" b="1" i="1" dirty="0" err="1">
                <a:solidFill>
                  <a:srgbClr val="002060"/>
                </a:solidFill>
              </a:rPr>
              <a:t>of</a:t>
            </a:r>
            <a:r>
              <a:rPr lang="es-MX" sz="1200" b="1" i="1" dirty="0">
                <a:solidFill>
                  <a:srgbClr val="002060"/>
                </a:solidFill>
              </a:rPr>
              <a:t> </a:t>
            </a:r>
            <a:r>
              <a:rPr lang="es-MX" sz="1200" b="1" i="1" dirty="0" err="1">
                <a:solidFill>
                  <a:srgbClr val="002060"/>
                </a:solidFill>
              </a:rPr>
              <a:t>the</a:t>
            </a:r>
            <a:r>
              <a:rPr lang="es-MX" sz="1200" b="1" i="1" dirty="0">
                <a:solidFill>
                  <a:srgbClr val="002060"/>
                </a:solidFill>
              </a:rPr>
              <a:t> </a:t>
            </a:r>
            <a:r>
              <a:rPr lang="es-MX" sz="1200" b="1" i="1" dirty="0" err="1">
                <a:solidFill>
                  <a:srgbClr val="002060"/>
                </a:solidFill>
              </a:rPr>
              <a:t>cluster</a:t>
            </a:r>
            <a:r>
              <a:rPr lang="es-MX" sz="1200" b="1" i="1" dirty="0">
                <a:solidFill>
                  <a:srgbClr val="002060"/>
                </a:solidFill>
              </a:rPr>
              <a:t> </a:t>
            </a:r>
            <a:r>
              <a:rPr lang="es-MX" sz="1200" b="1" i="1" dirty="0" err="1">
                <a:solidFill>
                  <a:srgbClr val="002060"/>
                </a:solidFill>
              </a:rPr>
              <a:t>analysis</a:t>
            </a:r>
            <a:endParaRPr lang="es-MX" i="1" dirty="0">
              <a:solidFill>
                <a:srgbClr val="002060"/>
              </a:solidFill>
            </a:endParaRPr>
          </a:p>
        </p:txBody>
      </p:sp>
      <p:sp>
        <p:nvSpPr>
          <p:cNvPr id="2" name="Rectángulo 1">
            <a:extLst>
              <a:ext uri="{FF2B5EF4-FFF2-40B4-BE49-F238E27FC236}">
                <a16:creationId xmlns:a16="http://schemas.microsoft.com/office/drawing/2014/main" id="{14449926-1E08-4D59-826D-B36A97661594}"/>
              </a:ext>
            </a:extLst>
          </p:cNvPr>
          <p:cNvSpPr/>
          <p:nvPr/>
        </p:nvSpPr>
        <p:spPr>
          <a:xfrm>
            <a:off x="3454398" y="147035"/>
            <a:ext cx="7103783" cy="1292662"/>
          </a:xfrm>
          <a:prstGeom prst="rect">
            <a:avLst/>
          </a:prstGeom>
        </p:spPr>
        <p:txBody>
          <a:bodyPr wrap="square">
            <a:spAutoFit/>
          </a:bodyPr>
          <a:lstStyle/>
          <a:p>
            <a:r>
              <a:rPr lang="es-MX" sz="2000" b="1" dirty="0" err="1"/>
              <a:t>Cluster</a:t>
            </a:r>
            <a:r>
              <a:rPr lang="es-MX" sz="2000" b="1" dirty="0"/>
              <a:t> </a:t>
            </a:r>
            <a:r>
              <a:rPr lang="es-MX" sz="2000" b="1" dirty="0" err="1"/>
              <a:t>analysis</a:t>
            </a:r>
            <a:endParaRPr lang="es-MX" sz="2000" b="1" dirty="0"/>
          </a:p>
          <a:p>
            <a:r>
              <a:rPr lang="es-MX" sz="2000" dirty="0"/>
              <a:t>Data </a:t>
            </a:r>
            <a:r>
              <a:rPr lang="es-MX" sz="2000" dirty="0" err="1"/>
              <a:t>collected</a:t>
            </a:r>
            <a:r>
              <a:rPr lang="es-MX" sz="2000" dirty="0"/>
              <a:t> </a:t>
            </a:r>
            <a:r>
              <a:rPr lang="es-MX" sz="2000" dirty="0" err="1"/>
              <a:t>for</a:t>
            </a:r>
            <a:r>
              <a:rPr lang="es-MX" sz="2000" dirty="0"/>
              <a:t> 2014 shows 4 </a:t>
            </a:r>
            <a:r>
              <a:rPr lang="es-MX" sz="2000" dirty="0" err="1"/>
              <a:t>groups</a:t>
            </a:r>
            <a:r>
              <a:rPr lang="es-MX" sz="2000" dirty="0"/>
              <a:t>, </a:t>
            </a:r>
            <a:r>
              <a:rPr lang="es-MX" sz="2000" dirty="0" err="1"/>
              <a:t>where</a:t>
            </a:r>
            <a:r>
              <a:rPr lang="es-MX" sz="2000" dirty="0"/>
              <a:t> a </a:t>
            </a:r>
            <a:r>
              <a:rPr lang="es-MX" sz="2000" dirty="0" err="1"/>
              <a:t>mixing</a:t>
            </a:r>
            <a:r>
              <a:rPr lang="es-MX" sz="2000" dirty="0"/>
              <a:t> </a:t>
            </a:r>
            <a:r>
              <a:rPr lang="es-MX" sz="2000" dirty="0" err="1"/>
              <a:t>process</a:t>
            </a:r>
            <a:r>
              <a:rPr lang="es-MX" sz="2000" dirty="0"/>
              <a:t> </a:t>
            </a:r>
            <a:r>
              <a:rPr lang="es-MX" sz="2000" dirty="0" err="1"/>
              <a:t>betweenn</a:t>
            </a:r>
            <a:r>
              <a:rPr lang="es-MX" sz="2000" dirty="0"/>
              <a:t> </a:t>
            </a:r>
            <a:r>
              <a:rPr lang="es-MX" sz="2000" dirty="0" err="1"/>
              <a:t>them</a:t>
            </a:r>
            <a:r>
              <a:rPr lang="es-MX" sz="2000" dirty="0"/>
              <a:t> can be </a:t>
            </a:r>
            <a:r>
              <a:rPr lang="es-MX" sz="2000" dirty="0" err="1"/>
              <a:t>observed</a:t>
            </a:r>
            <a:r>
              <a:rPr lang="es-MX" sz="2000" dirty="0"/>
              <a:t> in Piper and Mifflin </a:t>
            </a:r>
            <a:r>
              <a:rPr lang="es-MX" sz="2000" dirty="0" err="1"/>
              <a:t>diagrams</a:t>
            </a:r>
            <a:r>
              <a:rPr lang="es-MX" sz="2000" dirty="0"/>
              <a:t>.</a:t>
            </a:r>
            <a:br>
              <a:rPr lang="es-MX" sz="1600" dirty="0"/>
            </a:br>
            <a:endParaRPr lang="es-MX" dirty="0"/>
          </a:p>
        </p:txBody>
      </p:sp>
      <p:sp>
        <p:nvSpPr>
          <p:cNvPr id="11" name="Rectángulo 10">
            <a:extLst>
              <a:ext uri="{FF2B5EF4-FFF2-40B4-BE49-F238E27FC236}">
                <a16:creationId xmlns:a16="http://schemas.microsoft.com/office/drawing/2014/main" id="{D48D94B1-921C-4917-8B5D-63C5C7CDF4CE}"/>
              </a:ext>
            </a:extLst>
          </p:cNvPr>
          <p:cNvSpPr/>
          <p:nvPr/>
        </p:nvSpPr>
        <p:spPr>
          <a:xfrm>
            <a:off x="4261327" y="3381003"/>
            <a:ext cx="2731261" cy="276999"/>
          </a:xfrm>
          <a:prstGeom prst="rect">
            <a:avLst/>
          </a:prstGeom>
        </p:spPr>
        <p:txBody>
          <a:bodyPr wrap="none">
            <a:spAutoFit/>
          </a:bodyPr>
          <a:lstStyle/>
          <a:p>
            <a:pPr algn="ctr"/>
            <a:r>
              <a:rPr lang="es-MX" sz="1200" b="1" i="1" dirty="0">
                <a:solidFill>
                  <a:srgbClr val="002060"/>
                </a:solidFill>
              </a:rPr>
              <a:t>Fig. 9. Mifflin </a:t>
            </a:r>
            <a:r>
              <a:rPr lang="es-MX" sz="1200" b="1" i="1" dirty="0" err="1">
                <a:solidFill>
                  <a:srgbClr val="002060"/>
                </a:solidFill>
              </a:rPr>
              <a:t>diagram</a:t>
            </a:r>
            <a:r>
              <a:rPr lang="es-MX" sz="1200" b="1" i="1" dirty="0">
                <a:solidFill>
                  <a:srgbClr val="002060"/>
                </a:solidFill>
              </a:rPr>
              <a:t> </a:t>
            </a:r>
            <a:r>
              <a:rPr lang="es-MX" sz="1200" b="1" i="1" dirty="0" err="1">
                <a:solidFill>
                  <a:srgbClr val="002060"/>
                </a:solidFill>
              </a:rPr>
              <a:t>with</a:t>
            </a:r>
            <a:r>
              <a:rPr lang="es-MX" sz="1200" b="1" i="1" dirty="0">
                <a:solidFill>
                  <a:srgbClr val="002060"/>
                </a:solidFill>
              </a:rPr>
              <a:t> </a:t>
            </a:r>
            <a:r>
              <a:rPr lang="es-MX" sz="1200" b="1" i="1" dirty="0" err="1">
                <a:solidFill>
                  <a:srgbClr val="002060"/>
                </a:solidFill>
              </a:rPr>
              <a:t>cluster</a:t>
            </a:r>
            <a:r>
              <a:rPr lang="es-MX" sz="1200" b="1" i="1" dirty="0">
                <a:solidFill>
                  <a:srgbClr val="002060"/>
                </a:solidFill>
              </a:rPr>
              <a:t> data</a:t>
            </a:r>
            <a:endParaRPr lang="es-MX" i="1" dirty="0">
              <a:solidFill>
                <a:srgbClr val="002060"/>
              </a:solidFill>
            </a:endParaRPr>
          </a:p>
        </p:txBody>
      </p:sp>
      <p:sp>
        <p:nvSpPr>
          <p:cNvPr id="12" name="Rectángulo 11">
            <a:extLst>
              <a:ext uri="{FF2B5EF4-FFF2-40B4-BE49-F238E27FC236}">
                <a16:creationId xmlns:a16="http://schemas.microsoft.com/office/drawing/2014/main" id="{3F94D2F5-B29C-4A73-8A62-6D7496E3BE48}"/>
              </a:ext>
            </a:extLst>
          </p:cNvPr>
          <p:cNvSpPr/>
          <p:nvPr/>
        </p:nvSpPr>
        <p:spPr>
          <a:xfrm>
            <a:off x="8220546" y="3340283"/>
            <a:ext cx="2633926" cy="276999"/>
          </a:xfrm>
          <a:prstGeom prst="rect">
            <a:avLst/>
          </a:prstGeom>
        </p:spPr>
        <p:txBody>
          <a:bodyPr wrap="none">
            <a:spAutoFit/>
          </a:bodyPr>
          <a:lstStyle/>
          <a:p>
            <a:pPr algn="ctr"/>
            <a:r>
              <a:rPr lang="es-MX" sz="1200" b="1" i="1" dirty="0">
                <a:solidFill>
                  <a:srgbClr val="002060"/>
                </a:solidFill>
              </a:rPr>
              <a:t>Fig. 8. Piper </a:t>
            </a:r>
            <a:r>
              <a:rPr lang="es-MX" sz="1200" b="1" i="1" dirty="0" err="1">
                <a:solidFill>
                  <a:srgbClr val="002060"/>
                </a:solidFill>
              </a:rPr>
              <a:t>diagram</a:t>
            </a:r>
            <a:r>
              <a:rPr lang="es-MX" sz="1200" b="1" i="1" dirty="0">
                <a:solidFill>
                  <a:srgbClr val="002060"/>
                </a:solidFill>
              </a:rPr>
              <a:t> </a:t>
            </a:r>
            <a:r>
              <a:rPr lang="es-MX" sz="1200" b="1" i="1" dirty="0" err="1">
                <a:solidFill>
                  <a:srgbClr val="002060"/>
                </a:solidFill>
              </a:rPr>
              <a:t>with</a:t>
            </a:r>
            <a:r>
              <a:rPr lang="es-MX" sz="1200" b="1" i="1" dirty="0">
                <a:solidFill>
                  <a:srgbClr val="002060"/>
                </a:solidFill>
              </a:rPr>
              <a:t> </a:t>
            </a:r>
            <a:r>
              <a:rPr lang="es-MX" sz="1200" b="1" i="1" dirty="0" err="1">
                <a:solidFill>
                  <a:srgbClr val="002060"/>
                </a:solidFill>
              </a:rPr>
              <a:t>cluster</a:t>
            </a:r>
            <a:r>
              <a:rPr lang="es-MX" sz="1200" b="1" i="1" dirty="0">
                <a:solidFill>
                  <a:srgbClr val="002060"/>
                </a:solidFill>
              </a:rPr>
              <a:t> data</a:t>
            </a:r>
            <a:endParaRPr lang="es-MX" sz="1200" i="1" dirty="0">
              <a:solidFill>
                <a:srgbClr val="002060"/>
              </a:solidFill>
            </a:endParaRPr>
          </a:p>
        </p:txBody>
      </p:sp>
      <p:sp>
        <p:nvSpPr>
          <p:cNvPr id="4" name="Rectángulo 3">
            <a:extLst>
              <a:ext uri="{FF2B5EF4-FFF2-40B4-BE49-F238E27FC236}">
                <a16:creationId xmlns:a16="http://schemas.microsoft.com/office/drawing/2014/main" id="{CB1F31ED-0CE4-4235-AB22-B83D4F0172F9}"/>
              </a:ext>
            </a:extLst>
          </p:cNvPr>
          <p:cNvSpPr/>
          <p:nvPr/>
        </p:nvSpPr>
        <p:spPr>
          <a:xfrm>
            <a:off x="719379" y="3381003"/>
            <a:ext cx="6096000" cy="369332"/>
          </a:xfrm>
          <a:prstGeom prst="rect">
            <a:avLst/>
          </a:prstGeom>
        </p:spPr>
        <p:txBody>
          <a:bodyPr>
            <a:spAutoFit/>
          </a:bodyPr>
          <a:lstStyle/>
          <a:p>
            <a:r>
              <a:rPr lang="es-MX" b="1" dirty="0"/>
              <a:t>EMMA</a:t>
            </a:r>
          </a:p>
        </p:txBody>
      </p:sp>
      <p:pic>
        <p:nvPicPr>
          <p:cNvPr id="15" name="Imagen 14">
            <a:extLst>
              <a:ext uri="{FF2B5EF4-FFF2-40B4-BE49-F238E27FC236}">
                <a16:creationId xmlns:a16="http://schemas.microsoft.com/office/drawing/2014/main" id="{BB766093-8473-4758-96E3-A10BCD06D785}"/>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392247" y="3916986"/>
            <a:ext cx="2614042" cy="2357137"/>
          </a:xfrm>
          <a:prstGeom prst="rect">
            <a:avLst/>
          </a:prstGeom>
          <a:noFill/>
          <a:ln>
            <a:noFill/>
          </a:ln>
        </p:spPr>
      </p:pic>
      <p:pic>
        <p:nvPicPr>
          <p:cNvPr id="16" name="Imagen 15">
            <a:extLst>
              <a:ext uri="{FF2B5EF4-FFF2-40B4-BE49-F238E27FC236}">
                <a16:creationId xmlns:a16="http://schemas.microsoft.com/office/drawing/2014/main" id="{F3ACF563-92C0-4D44-A6B3-AABFAF2BA7F3}"/>
              </a:ext>
            </a:extLst>
          </p:cNvPr>
          <p:cNvPicPr>
            <a:picLocks noChangeAspect="1"/>
          </p:cNvPicPr>
          <p:nvPr/>
        </p:nvPicPr>
        <p:blipFill>
          <a:blip r:embed="rId6"/>
          <a:stretch>
            <a:fillRect/>
          </a:stretch>
        </p:blipFill>
        <p:spPr>
          <a:xfrm>
            <a:off x="7648462" y="3626518"/>
            <a:ext cx="3365523" cy="2656841"/>
          </a:xfrm>
          <a:prstGeom prst="rect">
            <a:avLst/>
          </a:prstGeom>
        </p:spPr>
      </p:pic>
      <p:sp>
        <p:nvSpPr>
          <p:cNvPr id="13" name="Rectángulo 12">
            <a:extLst>
              <a:ext uri="{FF2B5EF4-FFF2-40B4-BE49-F238E27FC236}">
                <a16:creationId xmlns:a16="http://schemas.microsoft.com/office/drawing/2014/main" id="{485A217C-0E21-41A2-B04F-85CD9D537302}"/>
              </a:ext>
            </a:extLst>
          </p:cNvPr>
          <p:cNvSpPr/>
          <p:nvPr/>
        </p:nvSpPr>
        <p:spPr>
          <a:xfrm>
            <a:off x="351042" y="3746461"/>
            <a:ext cx="3950859" cy="2862322"/>
          </a:xfrm>
          <a:prstGeom prst="rect">
            <a:avLst/>
          </a:prstGeom>
        </p:spPr>
        <p:txBody>
          <a:bodyPr wrap="square">
            <a:spAutoFit/>
          </a:bodyPr>
          <a:lstStyle/>
          <a:p>
            <a:pPr algn="just"/>
            <a:r>
              <a:rPr lang="es-MX" dirty="0" err="1"/>
              <a:t>By</a:t>
            </a:r>
            <a:r>
              <a:rPr lang="es-MX" dirty="0"/>
              <a:t> </a:t>
            </a:r>
            <a:r>
              <a:rPr lang="es-MX" dirty="0" err="1"/>
              <a:t>observing</a:t>
            </a:r>
            <a:r>
              <a:rPr lang="es-MX" dirty="0"/>
              <a:t> </a:t>
            </a:r>
            <a:r>
              <a:rPr lang="es-MX" dirty="0" err="1"/>
              <a:t>the</a:t>
            </a:r>
            <a:r>
              <a:rPr lang="es-MX" dirty="0"/>
              <a:t> data </a:t>
            </a:r>
            <a:r>
              <a:rPr lang="es-MX" dirty="0" err="1"/>
              <a:t>distribution</a:t>
            </a:r>
            <a:r>
              <a:rPr lang="es-MX" dirty="0"/>
              <a:t> in </a:t>
            </a:r>
            <a:r>
              <a:rPr lang="es-MX" dirty="0" err="1"/>
              <a:t>the</a:t>
            </a:r>
            <a:r>
              <a:rPr lang="es-MX" dirty="0"/>
              <a:t> Piper </a:t>
            </a:r>
            <a:r>
              <a:rPr lang="es-MX" dirty="0" err="1"/>
              <a:t>diagram</a:t>
            </a:r>
            <a:r>
              <a:rPr lang="es-MX" dirty="0"/>
              <a:t>, </a:t>
            </a:r>
            <a:r>
              <a:rPr lang="es-MX" dirty="0" err="1"/>
              <a:t>it</a:t>
            </a:r>
            <a:r>
              <a:rPr lang="es-MX" dirty="0"/>
              <a:t> can be </a:t>
            </a:r>
            <a:r>
              <a:rPr lang="es-MX" dirty="0" err="1"/>
              <a:t>identify</a:t>
            </a:r>
            <a:r>
              <a:rPr lang="es-MX" dirty="0"/>
              <a:t> </a:t>
            </a:r>
            <a:r>
              <a:rPr lang="es-MX" dirty="0" err="1"/>
              <a:t>that</a:t>
            </a:r>
            <a:r>
              <a:rPr lang="es-MX" dirty="0"/>
              <a:t>  </a:t>
            </a:r>
            <a:r>
              <a:rPr lang="es-MX" dirty="0" err="1"/>
              <a:t>group</a:t>
            </a:r>
            <a:r>
              <a:rPr lang="es-MX" dirty="0"/>
              <a:t> 1 and 2 </a:t>
            </a:r>
            <a:r>
              <a:rPr lang="es-MX" dirty="0" err="1"/>
              <a:t>correspond</a:t>
            </a:r>
            <a:r>
              <a:rPr lang="es-MX" dirty="0"/>
              <a:t> </a:t>
            </a:r>
            <a:r>
              <a:rPr lang="es-MX" dirty="0" err="1"/>
              <a:t>to</a:t>
            </a:r>
            <a:r>
              <a:rPr lang="es-MX" dirty="0"/>
              <a:t> </a:t>
            </a:r>
            <a:r>
              <a:rPr lang="es-MX" dirty="0" err="1"/>
              <a:t>mixed</a:t>
            </a:r>
            <a:r>
              <a:rPr lang="es-MX" dirty="0"/>
              <a:t> </a:t>
            </a:r>
            <a:r>
              <a:rPr lang="es-MX" dirty="0" err="1"/>
              <a:t>bicarbonate</a:t>
            </a:r>
            <a:r>
              <a:rPr lang="es-MX" dirty="0"/>
              <a:t> </a:t>
            </a:r>
            <a:r>
              <a:rPr lang="es-MX" dirty="0" err="1"/>
              <a:t>waters</a:t>
            </a:r>
            <a:r>
              <a:rPr lang="es-MX" dirty="0"/>
              <a:t>, </a:t>
            </a:r>
            <a:r>
              <a:rPr lang="es-MX" dirty="0" err="1"/>
              <a:t>while</a:t>
            </a:r>
            <a:r>
              <a:rPr lang="es-MX" dirty="0"/>
              <a:t> </a:t>
            </a:r>
            <a:r>
              <a:rPr lang="es-MX" dirty="0" err="1"/>
              <a:t>the</a:t>
            </a:r>
            <a:r>
              <a:rPr lang="es-MX" dirty="0"/>
              <a:t> </a:t>
            </a:r>
            <a:r>
              <a:rPr lang="es-MX" dirty="0" err="1"/>
              <a:t>group</a:t>
            </a:r>
            <a:r>
              <a:rPr lang="es-MX" dirty="0"/>
              <a:t> 3 and 4 </a:t>
            </a:r>
            <a:r>
              <a:rPr lang="es-MX" dirty="0" err="1"/>
              <a:t>tend</a:t>
            </a:r>
            <a:r>
              <a:rPr lang="es-MX" dirty="0"/>
              <a:t> </a:t>
            </a:r>
            <a:r>
              <a:rPr lang="es-MX" dirty="0" err="1"/>
              <a:t>to</a:t>
            </a:r>
            <a:r>
              <a:rPr lang="es-MX" dirty="0"/>
              <a:t> be </a:t>
            </a:r>
            <a:r>
              <a:rPr lang="es-MX" dirty="0" err="1"/>
              <a:t>mainly</a:t>
            </a:r>
            <a:r>
              <a:rPr lang="es-MX" dirty="0"/>
              <a:t> </a:t>
            </a:r>
            <a:r>
              <a:rPr lang="es-MX" dirty="0" err="1"/>
              <a:t>sodium-choride</a:t>
            </a:r>
            <a:r>
              <a:rPr lang="es-MX" dirty="0"/>
              <a:t> </a:t>
            </a:r>
            <a:r>
              <a:rPr lang="es-MX" dirty="0" err="1"/>
              <a:t>water</a:t>
            </a:r>
            <a:r>
              <a:rPr lang="es-MX" dirty="0"/>
              <a:t>.</a:t>
            </a:r>
          </a:p>
          <a:p>
            <a:pPr algn="just"/>
            <a:endParaRPr lang="es-MX" dirty="0"/>
          </a:p>
          <a:p>
            <a:pPr algn="just"/>
            <a:r>
              <a:rPr lang="es-MX" dirty="0"/>
              <a:t>In </a:t>
            </a:r>
            <a:r>
              <a:rPr lang="es-MX" dirty="0" err="1"/>
              <a:t>the</a:t>
            </a:r>
            <a:r>
              <a:rPr lang="es-MX" dirty="0"/>
              <a:t> Scatter </a:t>
            </a:r>
            <a:r>
              <a:rPr lang="es-MX" dirty="0" err="1"/>
              <a:t>plot</a:t>
            </a:r>
            <a:r>
              <a:rPr lang="es-MX" dirty="0"/>
              <a:t> </a:t>
            </a:r>
            <a:r>
              <a:rPr lang="es-MX" dirty="0" err="1"/>
              <a:t>all</a:t>
            </a:r>
            <a:r>
              <a:rPr lang="es-MX" dirty="0"/>
              <a:t> </a:t>
            </a:r>
            <a:r>
              <a:rPr lang="es-MX" dirty="0" err="1"/>
              <a:t>the</a:t>
            </a:r>
            <a:r>
              <a:rPr lang="es-MX" dirty="0"/>
              <a:t> </a:t>
            </a:r>
            <a:r>
              <a:rPr lang="es-MX" dirty="0" err="1"/>
              <a:t>sites</a:t>
            </a:r>
            <a:r>
              <a:rPr lang="es-MX" dirty="0"/>
              <a:t> are </a:t>
            </a:r>
            <a:r>
              <a:rPr lang="es-MX" dirty="0" err="1"/>
              <a:t>located</a:t>
            </a:r>
            <a:r>
              <a:rPr lang="es-MX" dirty="0"/>
              <a:t> in </a:t>
            </a:r>
            <a:r>
              <a:rPr lang="es-MX" dirty="0" err="1"/>
              <a:t>the</a:t>
            </a:r>
            <a:r>
              <a:rPr lang="es-MX" dirty="0"/>
              <a:t> ion </a:t>
            </a:r>
            <a:r>
              <a:rPr lang="es-MX" dirty="0" err="1"/>
              <a:t>exchange</a:t>
            </a:r>
            <a:r>
              <a:rPr lang="es-MX" dirty="0"/>
              <a:t> </a:t>
            </a:r>
            <a:r>
              <a:rPr lang="es-MX" dirty="0" err="1"/>
              <a:t>zone</a:t>
            </a:r>
            <a:r>
              <a:rPr lang="es-MX" dirty="0"/>
              <a:t>, </a:t>
            </a:r>
            <a:r>
              <a:rPr lang="es-MX" dirty="0" err="1"/>
              <a:t>mainly</a:t>
            </a:r>
            <a:r>
              <a:rPr lang="es-MX" dirty="0"/>
              <a:t> </a:t>
            </a:r>
            <a:r>
              <a:rPr lang="es-MX" dirty="0" err="1"/>
              <a:t>group</a:t>
            </a:r>
            <a:r>
              <a:rPr lang="es-MX" dirty="0"/>
              <a:t> 3 and 4.</a:t>
            </a:r>
          </a:p>
        </p:txBody>
      </p:sp>
      <p:sp>
        <p:nvSpPr>
          <p:cNvPr id="17" name="Rectángulo 16">
            <a:extLst>
              <a:ext uri="{FF2B5EF4-FFF2-40B4-BE49-F238E27FC236}">
                <a16:creationId xmlns:a16="http://schemas.microsoft.com/office/drawing/2014/main" id="{EE21CA4D-799C-4BDC-85F6-201D08AFE8EA}"/>
              </a:ext>
            </a:extLst>
          </p:cNvPr>
          <p:cNvSpPr/>
          <p:nvPr/>
        </p:nvSpPr>
        <p:spPr>
          <a:xfrm>
            <a:off x="4264340" y="6203793"/>
            <a:ext cx="2725233" cy="276999"/>
          </a:xfrm>
          <a:prstGeom prst="rect">
            <a:avLst/>
          </a:prstGeom>
        </p:spPr>
        <p:txBody>
          <a:bodyPr wrap="none">
            <a:spAutoFit/>
          </a:bodyPr>
          <a:lstStyle/>
          <a:p>
            <a:pPr algn="ctr"/>
            <a:r>
              <a:rPr lang="es-MX" sz="1200" b="1" i="1" dirty="0">
                <a:solidFill>
                  <a:srgbClr val="002060"/>
                </a:solidFill>
              </a:rPr>
              <a:t>Fig. 10. Piper </a:t>
            </a:r>
            <a:r>
              <a:rPr lang="es-MX" sz="1200" b="1" i="1" dirty="0" err="1">
                <a:solidFill>
                  <a:srgbClr val="002060"/>
                </a:solidFill>
              </a:rPr>
              <a:t>diagram</a:t>
            </a:r>
            <a:r>
              <a:rPr lang="es-MX" sz="1200" b="1" i="1" dirty="0">
                <a:solidFill>
                  <a:srgbClr val="002060"/>
                </a:solidFill>
              </a:rPr>
              <a:t> </a:t>
            </a:r>
            <a:r>
              <a:rPr lang="es-MX" sz="1200" b="1" i="1" dirty="0" err="1">
                <a:solidFill>
                  <a:srgbClr val="002060"/>
                </a:solidFill>
              </a:rPr>
              <a:t>with</a:t>
            </a:r>
            <a:r>
              <a:rPr lang="es-MX" sz="1200" b="1" i="1" dirty="0">
                <a:solidFill>
                  <a:srgbClr val="002060"/>
                </a:solidFill>
              </a:rPr>
              <a:t> EMMA data</a:t>
            </a:r>
            <a:endParaRPr lang="es-MX" sz="1200" i="1" dirty="0">
              <a:solidFill>
                <a:srgbClr val="002060"/>
              </a:solidFill>
            </a:endParaRPr>
          </a:p>
        </p:txBody>
      </p:sp>
      <p:sp>
        <p:nvSpPr>
          <p:cNvPr id="18" name="Rectángulo 17">
            <a:extLst>
              <a:ext uri="{FF2B5EF4-FFF2-40B4-BE49-F238E27FC236}">
                <a16:creationId xmlns:a16="http://schemas.microsoft.com/office/drawing/2014/main" id="{F3FC0361-7A62-4F78-A7F0-BF80D5AB1741}"/>
              </a:ext>
            </a:extLst>
          </p:cNvPr>
          <p:cNvSpPr/>
          <p:nvPr/>
        </p:nvSpPr>
        <p:spPr>
          <a:xfrm>
            <a:off x="7642903" y="6273722"/>
            <a:ext cx="3639907" cy="276999"/>
          </a:xfrm>
          <a:prstGeom prst="rect">
            <a:avLst/>
          </a:prstGeom>
        </p:spPr>
        <p:txBody>
          <a:bodyPr wrap="none">
            <a:spAutoFit/>
          </a:bodyPr>
          <a:lstStyle/>
          <a:p>
            <a:pPr algn="ctr"/>
            <a:r>
              <a:rPr lang="es-MX" sz="1200" b="1" i="1" dirty="0">
                <a:solidFill>
                  <a:srgbClr val="002060"/>
                </a:solidFill>
              </a:rPr>
              <a:t>Fig. 11. Scatter </a:t>
            </a:r>
            <a:r>
              <a:rPr lang="es-MX" sz="1200" b="1" i="1" dirty="0" err="1">
                <a:solidFill>
                  <a:srgbClr val="002060"/>
                </a:solidFill>
              </a:rPr>
              <a:t>plot</a:t>
            </a:r>
            <a:r>
              <a:rPr lang="es-MX" sz="1200" b="1" i="1" dirty="0">
                <a:solidFill>
                  <a:srgbClr val="002060"/>
                </a:solidFill>
              </a:rPr>
              <a:t> </a:t>
            </a:r>
            <a:r>
              <a:rPr lang="es-MX" sz="1200" b="1" i="1" dirty="0" err="1">
                <a:solidFill>
                  <a:srgbClr val="002060"/>
                </a:solidFill>
              </a:rPr>
              <a:t>Na</a:t>
            </a:r>
            <a:r>
              <a:rPr lang="es-MX" sz="1200" b="1" i="1" dirty="0">
                <a:solidFill>
                  <a:srgbClr val="002060"/>
                </a:solidFill>
              </a:rPr>
              <a:t> vs Cl (meq/L) </a:t>
            </a:r>
            <a:r>
              <a:rPr lang="es-MX" sz="1200" b="1" i="1" dirty="0" err="1">
                <a:solidFill>
                  <a:srgbClr val="002060"/>
                </a:solidFill>
              </a:rPr>
              <a:t>with</a:t>
            </a:r>
            <a:r>
              <a:rPr lang="es-MX" sz="1200" b="1" i="1" dirty="0">
                <a:solidFill>
                  <a:srgbClr val="002060"/>
                </a:solidFill>
              </a:rPr>
              <a:t> EMMA data</a:t>
            </a:r>
            <a:endParaRPr lang="es-MX" sz="1200" i="1" dirty="0">
              <a:solidFill>
                <a:srgbClr val="002060"/>
              </a:solidFill>
            </a:endParaRPr>
          </a:p>
        </p:txBody>
      </p:sp>
    </p:spTree>
    <p:extLst>
      <p:ext uri="{BB962C8B-B14F-4D97-AF65-F5344CB8AC3E}">
        <p14:creationId xmlns:p14="http://schemas.microsoft.com/office/powerpoint/2010/main" val="71310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 Gráfico de dispersión&#10;&#10;Descripción generada automáticamente">
            <a:extLst>
              <a:ext uri="{FF2B5EF4-FFF2-40B4-BE49-F238E27FC236}">
                <a16:creationId xmlns:a16="http://schemas.microsoft.com/office/drawing/2014/main" id="{CDE6C348-49CB-477A-A537-171DBFD00FEC}"/>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04865" y="955136"/>
            <a:ext cx="3385797" cy="3583535"/>
          </a:xfrm>
          <a:prstGeom prst="rect">
            <a:avLst/>
          </a:prstGeom>
          <a:noFill/>
        </p:spPr>
      </p:pic>
      <p:pic>
        <p:nvPicPr>
          <p:cNvPr id="6" name="Imagen 5" descr="Interfaz de usuario gráfica, Aplicación&#10;&#10;Descripción generada automáticamente">
            <a:extLst>
              <a:ext uri="{FF2B5EF4-FFF2-40B4-BE49-F238E27FC236}">
                <a16:creationId xmlns:a16="http://schemas.microsoft.com/office/drawing/2014/main" id="{511060F9-2CA6-46DE-ADB6-75589EB5A271}"/>
              </a:ext>
            </a:extLst>
          </p:cNvPr>
          <p:cNvPicPr/>
          <p:nvPr/>
        </p:nvPicPr>
        <p:blipFill rotWithShape="1">
          <a:blip r:embed="rId3"/>
          <a:srcRect l="16459" t="20249" r="55363" b="12574"/>
          <a:stretch/>
        </p:blipFill>
        <p:spPr bwMode="auto">
          <a:xfrm>
            <a:off x="2409814" y="955136"/>
            <a:ext cx="2797048" cy="3583535"/>
          </a:xfrm>
          <a:prstGeom prst="rect">
            <a:avLst/>
          </a:prstGeom>
          <a:ln>
            <a:noFill/>
          </a:ln>
          <a:extLst>
            <a:ext uri="{53640926-AAD7-44D8-BBD7-CCE9431645EC}">
              <a14:shadowObscured xmlns:a14="http://schemas.microsoft.com/office/drawing/2010/main"/>
            </a:ext>
          </a:extLst>
        </p:spPr>
      </p:pic>
      <p:sp>
        <p:nvSpPr>
          <p:cNvPr id="8" name="Flecha: pentágono 7">
            <a:extLst>
              <a:ext uri="{FF2B5EF4-FFF2-40B4-BE49-F238E27FC236}">
                <a16:creationId xmlns:a16="http://schemas.microsoft.com/office/drawing/2014/main" id="{D73AB4BA-FDDC-4BB9-9A1E-39A08AB85749}"/>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C0429F66-3C4E-428F-A189-534A71457E08}"/>
              </a:ext>
            </a:extLst>
          </p:cNvPr>
          <p:cNvSpPr/>
          <p:nvPr/>
        </p:nvSpPr>
        <p:spPr>
          <a:xfrm>
            <a:off x="678546" y="80338"/>
            <a:ext cx="1257075" cy="523220"/>
          </a:xfrm>
          <a:prstGeom prst="rect">
            <a:avLst/>
          </a:prstGeom>
        </p:spPr>
        <p:txBody>
          <a:bodyPr wrap="none">
            <a:spAutoFit/>
          </a:bodyPr>
          <a:lstStyle/>
          <a:p>
            <a:pPr algn="ctr"/>
            <a:r>
              <a:rPr lang="es-MX" sz="2800" b="1" dirty="0" err="1">
                <a:solidFill>
                  <a:schemeClr val="bg1"/>
                </a:solidFill>
                <a:latin typeface="Abadi" panose="020B0604020104020204" pitchFamily="34" charset="0"/>
              </a:rPr>
              <a:t>Results</a:t>
            </a:r>
            <a:endParaRPr lang="es-MX" sz="2800" dirty="0">
              <a:solidFill>
                <a:schemeClr val="bg1"/>
              </a:solidFill>
              <a:latin typeface="Abadi" panose="020B0604020104020204" pitchFamily="34" charset="0"/>
            </a:endParaRPr>
          </a:p>
        </p:txBody>
      </p:sp>
      <p:sp>
        <p:nvSpPr>
          <p:cNvPr id="11" name="Rectángulo 10">
            <a:extLst>
              <a:ext uri="{FF2B5EF4-FFF2-40B4-BE49-F238E27FC236}">
                <a16:creationId xmlns:a16="http://schemas.microsoft.com/office/drawing/2014/main" id="{1458FAA5-06BE-43CD-8D56-F91B5D6165B0}"/>
              </a:ext>
            </a:extLst>
          </p:cNvPr>
          <p:cNvSpPr/>
          <p:nvPr/>
        </p:nvSpPr>
        <p:spPr>
          <a:xfrm>
            <a:off x="7583101" y="4538671"/>
            <a:ext cx="1735924" cy="276999"/>
          </a:xfrm>
          <a:prstGeom prst="rect">
            <a:avLst/>
          </a:prstGeom>
        </p:spPr>
        <p:txBody>
          <a:bodyPr wrap="none">
            <a:spAutoFit/>
          </a:bodyPr>
          <a:lstStyle/>
          <a:p>
            <a:pPr algn="ctr"/>
            <a:r>
              <a:rPr lang="es-MX" sz="1200" b="1" i="1" dirty="0">
                <a:solidFill>
                  <a:srgbClr val="002060"/>
                </a:solidFill>
              </a:rPr>
              <a:t>Fig. 13. Mifflin </a:t>
            </a:r>
            <a:r>
              <a:rPr lang="es-MX" sz="1200" b="1" i="1" dirty="0" err="1">
                <a:solidFill>
                  <a:srgbClr val="002060"/>
                </a:solidFill>
              </a:rPr>
              <a:t>diagram</a:t>
            </a:r>
            <a:r>
              <a:rPr lang="es-MX" sz="1200" b="1" i="1" dirty="0">
                <a:solidFill>
                  <a:srgbClr val="002060"/>
                </a:solidFill>
              </a:rPr>
              <a:t>.</a:t>
            </a:r>
            <a:endParaRPr lang="es-MX" i="1" dirty="0">
              <a:solidFill>
                <a:srgbClr val="002060"/>
              </a:solidFill>
            </a:endParaRPr>
          </a:p>
        </p:txBody>
      </p:sp>
      <p:sp>
        <p:nvSpPr>
          <p:cNvPr id="12" name="Rectángulo 11">
            <a:extLst>
              <a:ext uri="{FF2B5EF4-FFF2-40B4-BE49-F238E27FC236}">
                <a16:creationId xmlns:a16="http://schemas.microsoft.com/office/drawing/2014/main" id="{8BE52B24-BEA6-44CB-A1C6-19E80F419C4D}"/>
              </a:ext>
            </a:extLst>
          </p:cNvPr>
          <p:cNvSpPr/>
          <p:nvPr/>
        </p:nvSpPr>
        <p:spPr>
          <a:xfrm>
            <a:off x="2911662" y="4676577"/>
            <a:ext cx="1685911" cy="276999"/>
          </a:xfrm>
          <a:prstGeom prst="rect">
            <a:avLst/>
          </a:prstGeom>
        </p:spPr>
        <p:txBody>
          <a:bodyPr wrap="none">
            <a:spAutoFit/>
          </a:bodyPr>
          <a:lstStyle/>
          <a:p>
            <a:pPr algn="ctr"/>
            <a:r>
              <a:rPr lang="es-MX" sz="1200" b="1" i="1" dirty="0">
                <a:solidFill>
                  <a:srgbClr val="002060"/>
                </a:solidFill>
              </a:rPr>
              <a:t>Fig. 12. Gibbs </a:t>
            </a:r>
            <a:r>
              <a:rPr lang="es-MX" sz="1200" b="1" i="1" dirty="0" err="1">
                <a:solidFill>
                  <a:srgbClr val="002060"/>
                </a:solidFill>
              </a:rPr>
              <a:t>diagram</a:t>
            </a:r>
            <a:r>
              <a:rPr lang="es-MX" sz="1200" b="1" i="1" dirty="0">
                <a:solidFill>
                  <a:srgbClr val="002060"/>
                </a:solidFill>
              </a:rPr>
              <a:t>.</a:t>
            </a:r>
            <a:endParaRPr lang="es-MX" i="1" dirty="0">
              <a:solidFill>
                <a:srgbClr val="002060"/>
              </a:solidFill>
            </a:endParaRPr>
          </a:p>
        </p:txBody>
      </p:sp>
      <p:sp>
        <p:nvSpPr>
          <p:cNvPr id="9" name="Rectángulo 8">
            <a:extLst>
              <a:ext uri="{FF2B5EF4-FFF2-40B4-BE49-F238E27FC236}">
                <a16:creationId xmlns:a16="http://schemas.microsoft.com/office/drawing/2014/main" id="{BEC07AAE-D801-4EFA-9532-B8F18CE18732}"/>
              </a:ext>
            </a:extLst>
          </p:cNvPr>
          <p:cNvSpPr/>
          <p:nvPr/>
        </p:nvSpPr>
        <p:spPr>
          <a:xfrm>
            <a:off x="1065867" y="4953576"/>
            <a:ext cx="9694568" cy="1477328"/>
          </a:xfrm>
          <a:prstGeom prst="rect">
            <a:avLst/>
          </a:prstGeom>
        </p:spPr>
        <p:txBody>
          <a:bodyPr wrap="square">
            <a:spAutoFit/>
          </a:bodyPr>
          <a:lstStyle/>
          <a:p>
            <a:pPr algn="just"/>
            <a:r>
              <a:rPr lang="es-MX" dirty="0"/>
              <a:t>In </a:t>
            </a:r>
            <a:r>
              <a:rPr lang="es-MX" dirty="0" err="1"/>
              <a:t>the</a:t>
            </a:r>
            <a:r>
              <a:rPr lang="es-MX" dirty="0"/>
              <a:t> </a:t>
            </a:r>
            <a:r>
              <a:rPr lang="es-MX" dirty="0" err="1"/>
              <a:t>diagrams</a:t>
            </a:r>
            <a:r>
              <a:rPr lang="es-MX" dirty="0"/>
              <a:t>, </a:t>
            </a:r>
            <a:r>
              <a:rPr lang="es-MX" dirty="0" err="1"/>
              <a:t>we</a:t>
            </a:r>
            <a:r>
              <a:rPr lang="es-MX" dirty="0"/>
              <a:t> can observe </a:t>
            </a:r>
            <a:r>
              <a:rPr lang="es-MX" dirty="0" err="1"/>
              <a:t>again</a:t>
            </a:r>
            <a:r>
              <a:rPr lang="es-MX" dirty="0"/>
              <a:t> 4 </a:t>
            </a:r>
            <a:r>
              <a:rPr lang="es-MX" dirty="0" err="1"/>
              <a:t>groups</a:t>
            </a:r>
            <a:r>
              <a:rPr lang="es-MX" dirty="0"/>
              <a:t> </a:t>
            </a:r>
            <a:r>
              <a:rPr lang="es-MX" dirty="0" err="1"/>
              <a:t>but</a:t>
            </a:r>
            <a:r>
              <a:rPr lang="es-MX" dirty="0"/>
              <a:t> </a:t>
            </a:r>
            <a:r>
              <a:rPr lang="es-MX" dirty="0" err="1"/>
              <a:t>only</a:t>
            </a:r>
            <a:r>
              <a:rPr lang="es-MX" dirty="0"/>
              <a:t> 2 </a:t>
            </a:r>
            <a:r>
              <a:rPr lang="es-MX" dirty="0" err="1"/>
              <a:t>of</a:t>
            </a:r>
            <a:r>
              <a:rPr lang="es-MX" dirty="0"/>
              <a:t> </a:t>
            </a:r>
            <a:r>
              <a:rPr lang="es-MX" dirty="0" err="1"/>
              <a:t>them</a:t>
            </a:r>
            <a:r>
              <a:rPr lang="es-MX" dirty="0"/>
              <a:t> </a:t>
            </a:r>
            <a:r>
              <a:rPr lang="es-MX" dirty="0" err="1"/>
              <a:t>present</a:t>
            </a:r>
            <a:r>
              <a:rPr lang="es-MX" dirty="0"/>
              <a:t> a </a:t>
            </a:r>
            <a:r>
              <a:rPr lang="es-MX" dirty="0" err="1"/>
              <a:t>mixing</a:t>
            </a:r>
            <a:r>
              <a:rPr lang="es-MX" dirty="0"/>
              <a:t> </a:t>
            </a:r>
            <a:r>
              <a:rPr lang="es-MX" dirty="0" err="1"/>
              <a:t>process</a:t>
            </a:r>
            <a:r>
              <a:rPr lang="es-MX" dirty="0"/>
              <a:t>. </a:t>
            </a:r>
            <a:r>
              <a:rPr lang="es-MX" dirty="0" err="1"/>
              <a:t>Group</a:t>
            </a:r>
            <a:r>
              <a:rPr lang="es-MX" dirty="0"/>
              <a:t> 1 and 2, </a:t>
            </a:r>
            <a:r>
              <a:rPr lang="es-MX" dirty="0" err="1"/>
              <a:t>which</a:t>
            </a:r>
            <a:r>
              <a:rPr lang="es-MX" dirty="0"/>
              <a:t> are local and </a:t>
            </a:r>
            <a:r>
              <a:rPr lang="es-MX" dirty="0" err="1"/>
              <a:t>intermediate</a:t>
            </a:r>
            <a:r>
              <a:rPr lang="es-MX" dirty="0"/>
              <a:t> </a:t>
            </a:r>
            <a:r>
              <a:rPr lang="es-MX" dirty="0" err="1"/>
              <a:t>flows</a:t>
            </a:r>
            <a:r>
              <a:rPr lang="es-MX" dirty="0"/>
              <a:t> </a:t>
            </a:r>
            <a:r>
              <a:rPr lang="es-MX" dirty="0" err="1"/>
              <a:t>because</a:t>
            </a:r>
            <a:r>
              <a:rPr lang="es-MX" dirty="0"/>
              <a:t> </a:t>
            </a:r>
            <a:r>
              <a:rPr lang="es-MX" dirty="0" err="1"/>
              <a:t>of</a:t>
            </a:r>
            <a:r>
              <a:rPr lang="es-MX" dirty="0"/>
              <a:t> </a:t>
            </a:r>
            <a:r>
              <a:rPr lang="es-MX" dirty="0" err="1"/>
              <a:t>the</a:t>
            </a:r>
            <a:r>
              <a:rPr lang="es-MX" dirty="0"/>
              <a:t> menor </a:t>
            </a:r>
            <a:r>
              <a:rPr lang="es-MX" dirty="0" err="1"/>
              <a:t>concentration</a:t>
            </a:r>
            <a:r>
              <a:rPr lang="es-MX" dirty="0"/>
              <a:t> </a:t>
            </a:r>
            <a:r>
              <a:rPr lang="es-MX" dirty="0" err="1"/>
              <a:t>of</a:t>
            </a:r>
            <a:r>
              <a:rPr lang="es-MX" dirty="0"/>
              <a:t> SDT and ion </a:t>
            </a:r>
            <a:r>
              <a:rPr lang="es-MX" dirty="0" err="1"/>
              <a:t>concentrations</a:t>
            </a:r>
            <a:r>
              <a:rPr lang="es-MX" dirty="0"/>
              <a:t> (Fig.12 and 13). </a:t>
            </a:r>
            <a:r>
              <a:rPr lang="es-MX" dirty="0" err="1"/>
              <a:t>Group</a:t>
            </a:r>
            <a:r>
              <a:rPr lang="es-MX" dirty="0"/>
              <a:t> 3 and 4 are </a:t>
            </a:r>
            <a:r>
              <a:rPr lang="es-MX" dirty="0" err="1"/>
              <a:t>richer</a:t>
            </a:r>
            <a:r>
              <a:rPr lang="es-MX" dirty="0"/>
              <a:t> in SDT (more </a:t>
            </a:r>
            <a:r>
              <a:rPr lang="es-MX" dirty="0" err="1"/>
              <a:t>than</a:t>
            </a:r>
            <a:r>
              <a:rPr lang="es-MX" dirty="0"/>
              <a:t> 1000 ppm) and </a:t>
            </a:r>
            <a:r>
              <a:rPr lang="es-MX" dirty="0" err="1"/>
              <a:t>have</a:t>
            </a:r>
            <a:r>
              <a:rPr lang="es-MX" dirty="0"/>
              <a:t> a </a:t>
            </a:r>
            <a:r>
              <a:rPr lang="es-MX" dirty="0" err="1"/>
              <a:t>major</a:t>
            </a:r>
            <a:r>
              <a:rPr lang="es-MX" dirty="0"/>
              <a:t> ion </a:t>
            </a:r>
            <a:r>
              <a:rPr lang="es-MX" dirty="0" err="1"/>
              <a:t>concentration</a:t>
            </a:r>
            <a:r>
              <a:rPr lang="es-MX" dirty="0"/>
              <a:t>, </a:t>
            </a:r>
            <a:r>
              <a:rPr lang="es-MX" dirty="0" err="1"/>
              <a:t>thus</a:t>
            </a:r>
            <a:r>
              <a:rPr lang="es-MX" dirty="0"/>
              <a:t> </a:t>
            </a:r>
            <a:r>
              <a:rPr lang="es-MX" dirty="0" err="1"/>
              <a:t>indicates</a:t>
            </a:r>
            <a:r>
              <a:rPr lang="es-MX" dirty="0"/>
              <a:t> a more </a:t>
            </a:r>
            <a:r>
              <a:rPr lang="es-MX" dirty="0" err="1"/>
              <a:t>evolutionated</a:t>
            </a:r>
            <a:r>
              <a:rPr lang="es-MX" dirty="0"/>
              <a:t> </a:t>
            </a:r>
            <a:r>
              <a:rPr lang="es-MX" dirty="0" err="1"/>
              <a:t>groundwater</a:t>
            </a:r>
            <a:r>
              <a:rPr lang="es-MX" dirty="0"/>
              <a:t> </a:t>
            </a:r>
            <a:r>
              <a:rPr lang="en-US" dirty="0"/>
              <a:t>therefore corresponding to a regional flow.</a:t>
            </a:r>
            <a:endParaRPr lang="es-MX" dirty="0"/>
          </a:p>
        </p:txBody>
      </p:sp>
    </p:spTree>
    <p:extLst>
      <p:ext uri="{BB962C8B-B14F-4D97-AF65-F5344CB8AC3E}">
        <p14:creationId xmlns:p14="http://schemas.microsoft.com/office/powerpoint/2010/main" val="124610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1F241DFD-72BB-4AB4-BCDD-11A2FDEB7DDD}"/>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8BAF07EB-CF15-4E32-84C6-143BDE596E3E}"/>
              </a:ext>
            </a:extLst>
          </p:cNvPr>
          <p:cNvSpPr/>
          <p:nvPr/>
        </p:nvSpPr>
        <p:spPr>
          <a:xfrm>
            <a:off x="678547" y="80338"/>
            <a:ext cx="1257075" cy="523220"/>
          </a:xfrm>
          <a:prstGeom prst="rect">
            <a:avLst/>
          </a:prstGeom>
        </p:spPr>
        <p:txBody>
          <a:bodyPr wrap="none">
            <a:spAutoFit/>
          </a:bodyPr>
          <a:lstStyle/>
          <a:p>
            <a:pPr algn="ctr"/>
            <a:r>
              <a:rPr lang="es-MX" sz="2800" b="1" dirty="0" err="1">
                <a:solidFill>
                  <a:schemeClr val="bg1"/>
                </a:solidFill>
                <a:latin typeface="Abadi" panose="020B0604020104020204" pitchFamily="34" charset="0"/>
              </a:rPr>
              <a:t>Results</a:t>
            </a:r>
            <a:endParaRPr lang="es-MX" sz="2800" dirty="0">
              <a:solidFill>
                <a:schemeClr val="bg1"/>
              </a:solidFill>
              <a:latin typeface="Abadi" panose="020B0604020104020204" pitchFamily="34" charset="0"/>
            </a:endParaRPr>
          </a:p>
        </p:txBody>
      </p:sp>
      <p:sp>
        <p:nvSpPr>
          <p:cNvPr id="5" name="Título 1">
            <a:extLst>
              <a:ext uri="{FF2B5EF4-FFF2-40B4-BE49-F238E27FC236}">
                <a16:creationId xmlns:a16="http://schemas.microsoft.com/office/drawing/2014/main" id="{5115508B-1CA1-4A53-A2C0-FDDA9B96B7B1}"/>
              </a:ext>
            </a:extLst>
          </p:cNvPr>
          <p:cNvSpPr txBox="1">
            <a:spLocks/>
          </p:cNvSpPr>
          <p:nvPr/>
        </p:nvSpPr>
        <p:spPr>
          <a:xfrm>
            <a:off x="838199" y="83162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latin typeface="+mn-lt"/>
              </a:rPr>
              <a:t>Conceptual </a:t>
            </a:r>
            <a:r>
              <a:rPr lang="es-MX" sz="2800" b="1" dirty="0" err="1">
                <a:latin typeface="+mn-lt"/>
              </a:rPr>
              <a:t>hydrogeochemical</a:t>
            </a:r>
            <a:r>
              <a:rPr lang="es-MX" sz="2800" b="1" dirty="0">
                <a:latin typeface="+mn-lt"/>
              </a:rPr>
              <a:t> </a:t>
            </a:r>
            <a:r>
              <a:rPr lang="es-MX" sz="2800" b="1" dirty="0" err="1">
                <a:latin typeface="+mn-lt"/>
              </a:rPr>
              <a:t>model</a:t>
            </a:r>
            <a:endParaRPr lang="es-MX" sz="2800" b="1" dirty="0">
              <a:latin typeface="+mn-lt"/>
            </a:endParaRPr>
          </a:p>
        </p:txBody>
      </p:sp>
      <p:sp>
        <p:nvSpPr>
          <p:cNvPr id="6" name="Rectángulo 5">
            <a:extLst>
              <a:ext uri="{FF2B5EF4-FFF2-40B4-BE49-F238E27FC236}">
                <a16:creationId xmlns:a16="http://schemas.microsoft.com/office/drawing/2014/main" id="{25C1001B-51A9-4276-BADF-B24F30C612CD}"/>
              </a:ext>
            </a:extLst>
          </p:cNvPr>
          <p:cNvSpPr/>
          <p:nvPr/>
        </p:nvSpPr>
        <p:spPr>
          <a:xfrm>
            <a:off x="757804" y="5267429"/>
            <a:ext cx="10595995" cy="1200329"/>
          </a:xfrm>
          <a:prstGeom prst="rect">
            <a:avLst/>
          </a:prstGeom>
        </p:spPr>
        <p:txBody>
          <a:bodyPr wrap="square">
            <a:spAutoFit/>
          </a:bodyPr>
          <a:lstStyle/>
          <a:p>
            <a:pPr algn="just"/>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blue </a:t>
            </a:r>
            <a:r>
              <a:rPr lang="es-MX" dirty="0" err="1">
                <a:latin typeface="Calibri" panose="020F0502020204030204" pitchFamily="34" charset="0"/>
                <a:ea typeface="Calibri" panose="020F0502020204030204" pitchFamily="34" charset="0"/>
                <a:cs typeface="Times New Roman" panose="02020603050405020304" pitchFamily="18" charset="0"/>
              </a:rPr>
              <a:t>arrow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indicates</a:t>
            </a:r>
            <a:r>
              <a:rPr lang="es-MX" dirty="0">
                <a:latin typeface="Calibri" panose="020F0502020204030204" pitchFamily="34" charset="0"/>
                <a:ea typeface="Calibri" panose="020F0502020204030204" pitchFamily="34" charset="0"/>
                <a:cs typeface="Times New Roman" panose="02020603050405020304" pitchFamily="18" charset="0"/>
              </a:rPr>
              <a:t> a local </a:t>
            </a:r>
            <a:r>
              <a:rPr lang="es-MX" dirty="0" err="1">
                <a:latin typeface="Calibri" panose="020F0502020204030204" pitchFamily="34" charset="0"/>
                <a:ea typeface="Calibri" panose="020F0502020204030204" pitchFamily="34" charset="0"/>
                <a:cs typeface="Times New Roman" panose="02020603050405020304" pitchFamily="18" charset="0"/>
              </a:rPr>
              <a:t>flow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green</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arrow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represents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an</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intermediates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flow</a:t>
            </a:r>
            <a:r>
              <a:rPr lang="es-MX" dirty="0">
                <a:latin typeface="Calibri" panose="020F0502020204030204" pitchFamily="34" charset="0"/>
                <a:ea typeface="Calibri" panose="020F0502020204030204" pitchFamily="34" charset="0"/>
                <a:cs typeface="Times New Roman" panose="02020603050405020304" pitchFamily="18" charset="0"/>
              </a:rPr>
              <a:t>, and </a:t>
            </a:r>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red </a:t>
            </a:r>
            <a:r>
              <a:rPr lang="es-MX" dirty="0" err="1">
                <a:latin typeface="Calibri" panose="020F0502020204030204" pitchFamily="34" charset="0"/>
                <a:ea typeface="Calibri" panose="020F0502020204030204" pitchFamily="34" charset="0"/>
                <a:cs typeface="Times New Roman" panose="02020603050405020304" pitchFamily="18" charset="0"/>
              </a:rPr>
              <a:t>arrow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indicates</a:t>
            </a:r>
            <a:r>
              <a:rPr lang="es-MX" dirty="0">
                <a:latin typeface="Calibri" panose="020F0502020204030204" pitchFamily="34" charset="0"/>
                <a:ea typeface="Calibri" panose="020F0502020204030204" pitchFamily="34" charset="0"/>
                <a:cs typeface="Times New Roman" panose="02020603050405020304" pitchFamily="18" charset="0"/>
              </a:rPr>
              <a:t> regional </a:t>
            </a:r>
            <a:r>
              <a:rPr lang="es-MX" dirty="0" err="1">
                <a:latin typeface="Calibri" panose="020F0502020204030204" pitchFamily="34" charset="0"/>
                <a:ea typeface="Calibri" panose="020F0502020204030204" pitchFamily="34" charset="0"/>
                <a:cs typeface="Times New Roman" panose="02020603050405020304" pitchFamily="18" charset="0"/>
              </a:rPr>
              <a:t>flows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We</a:t>
            </a:r>
            <a:r>
              <a:rPr lang="es-MX" dirty="0">
                <a:latin typeface="Calibri" panose="020F0502020204030204" pitchFamily="34" charset="0"/>
                <a:ea typeface="Calibri" panose="020F0502020204030204" pitchFamily="34" charset="0"/>
                <a:cs typeface="Times New Roman" panose="02020603050405020304" pitchFamily="18" charset="0"/>
              </a:rPr>
              <a:t> can </a:t>
            </a:r>
            <a:r>
              <a:rPr lang="es-MX" dirty="0" err="1">
                <a:latin typeface="Calibri" panose="020F0502020204030204" pitchFamily="34" charset="0"/>
                <a:ea typeface="Calibri" panose="020F0502020204030204" pitchFamily="34" charset="0"/>
                <a:cs typeface="Times New Roman" panose="02020603050405020304" pitchFamily="18" charset="0"/>
              </a:rPr>
              <a:t>observed</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representation</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of</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groundwater</a:t>
            </a:r>
            <a:r>
              <a:rPr lang="es-MX" dirty="0">
                <a:latin typeface="Calibri" panose="020F0502020204030204" pitchFamily="34" charset="0"/>
                <a:ea typeface="Calibri" panose="020F0502020204030204" pitchFamily="34" charset="0"/>
                <a:cs typeface="Times New Roman" panose="02020603050405020304" pitchFamily="18" charset="0"/>
              </a:rPr>
              <a:t> in 3 </a:t>
            </a:r>
            <a:r>
              <a:rPr lang="es-MX" dirty="0" err="1">
                <a:latin typeface="Calibri" panose="020F0502020204030204" pitchFamily="34" charset="0"/>
                <a:ea typeface="Calibri" panose="020F0502020204030204" pitchFamily="34" charset="0"/>
                <a:cs typeface="Times New Roman" panose="02020603050405020304" pitchFamily="18" charset="0"/>
              </a:rPr>
              <a:t>paths</a:t>
            </a:r>
            <a:r>
              <a:rPr lang="es-MX" dirty="0">
                <a:latin typeface="Calibri" panose="020F0502020204030204" pitchFamily="34" charset="0"/>
                <a:ea typeface="Calibri" panose="020F0502020204030204" pitchFamily="34" charset="0"/>
                <a:cs typeface="Times New Roman" panose="02020603050405020304" pitchFamily="18" charset="0"/>
              </a:rPr>
              <a:t>, local are </a:t>
            </a:r>
            <a:r>
              <a:rPr lang="es-MX" dirty="0" err="1">
                <a:latin typeface="Calibri" panose="020F0502020204030204" pitchFamily="34" charset="0"/>
                <a:ea typeface="Calibri" panose="020F0502020204030204" pitchFamily="34" charset="0"/>
                <a:cs typeface="Times New Roman" panose="02020603050405020304" pitchFamily="18" charset="0"/>
              </a:rPr>
              <a:t>shallow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meanwhile</a:t>
            </a:r>
            <a:r>
              <a:rPr lang="es-MX" dirty="0">
                <a:latin typeface="Calibri" panose="020F0502020204030204" pitchFamily="34" charset="0"/>
                <a:ea typeface="Calibri" panose="020F0502020204030204" pitchFamily="34" charset="0"/>
                <a:cs typeface="Times New Roman" panose="02020603050405020304" pitchFamily="18" charset="0"/>
              </a:rPr>
              <a:t> regional </a:t>
            </a:r>
            <a:r>
              <a:rPr lang="es-MX" dirty="0" err="1">
                <a:latin typeface="Calibri" panose="020F0502020204030204" pitchFamily="34" charset="0"/>
                <a:ea typeface="Calibri" panose="020F0502020204030204" pitchFamily="34" charset="0"/>
                <a:cs typeface="Times New Roman" panose="02020603050405020304" pitchFamily="18" charset="0"/>
              </a:rPr>
              <a:t>flow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occur</a:t>
            </a:r>
            <a:r>
              <a:rPr lang="es-MX" dirty="0">
                <a:latin typeface="Calibri" panose="020F0502020204030204" pitchFamily="34" charset="0"/>
                <a:ea typeface="Calibri" panose="020F0502020204030204" pitchFamily="34" charset="0"/>
                <a:cs typeface="Times New Roman" panose="02020603050405020304" pitchFamily="18" charset="0"/>
              </a:rPr>
              <a:t> at </a:t>
            </a:r>
            <a:r>
              <a:rPr lang="es-MX" dirty="0" err="1">
                <a:latin typeface="Calibri" panose="020F0502020204030204" pitchFamily="34" charset="0"/>
                <a:ea typeface="Calibri" panose="020F0502020204030204" pitchFamily="34" charset="0"/>
                <a:cs typeface="Times New Roman" panose="02020603050405020304" pitchFamily="18" charset="0"/>
              </a:rPr>
              <a:t>major</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depths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Other</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important</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thing</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is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how</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the</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group</a:t>
            </a:r>
            <a:r>
              <a:rPr lang="es-MX" dirty="0">
                <a:latin typeface="Calibri" panose="020F0502020204030204" pitchFamily="34" charset="0"/>
                <a:ea typeface="Calibri" panose="020F0502020204030204" pitchFamily="34" charset="0"/>
                <a:cs typeface="Times New Roman" panose="02020603050405020304" pitchFamily="18" charset="0"/>
              </a:rPr>
              <a:t> 3 and 4 are </a:t>
            </a:r>
            <a:r>
              <a:rPr lang="es-MX" dirty="0" err="1">
                <a:latin typeface="Calibri" panose="020F0502020204030204" pitchFamily="34" charset="0"/>
                <a:ea typeface="Calibri" panose="020F0502020204030204" pitchFamily="34" charset="0"/>
                <a:cs typeface="Times New Roman" panose="02020603050405020304" pitchFamily="18" charset="0"/>
              </a:rPr>
              <a:t>located</a:t>
            </a:r>
            <a:r>
              <a:rPr lang="es-MX" dirty="0">
                <a:latin typeface="Calibri" panose="020F0502020204030204" pitchFamily="34" charset="0"/>
                <a:ea typeface="Calibri" panose="020F0502020204030204" pitchFamily="34" charset="0"/>
                <a:cs typeface="Times New Roman" panose="02020603050405020304" pitchFamily="18" charset="0"/>
              </a:rPr>
              <a:t> in </a:t>
            </a:r>
            <a:r>
              <a:rPr lang="es-MX" dirty="0" err="1">
                <a:latin typeface="Calibri" panose="020F0502020204030204" pitchFamily="34" charset="0"/>
                <a:ea typeface="Calibri" panose="020F0502020204030204" pitchFamily="34" charset="0"/>
                <a:cs typeface="Times New Roman" panose="02020603050405020304" pitchFamily="18" charset="0"/>
              </a:rPr>
              <a:t>geologial</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err="1">
                <a:latin typeface="Calibri" panose="020F0502020204030204" pitchFamily="34" charset="0"/>
                <a:ea typeface="Calibri" panose="020F0502020204030204" pitchFamily="34" charset="0"/>
                <a:cs typeface="Times New Roman" panose="02020603050405020304" pitchFamily="18" charset="0"/>
              </a:rPr>
              <a:t>faults</a:t>
            </a:r>
            <a:r>
              <a:rPr lang="es-MX" dirty="0">
                <a:latin typeface="Calibri" panose="020F0502020204030204" pitchFamily="34" charset="0"/>
                <a:ea typeface="Calibri" panose="020F0502020204030204" pitchFamily="34" charset="0"/>
                <a:cs typeface="Times New Roman" panose="02020603050405020304" pitchFamily="18" charset="0"/>
              </a:rPr>
              <a:t>.</a:t>
            </a:r>
            <a:endParaRPr lang="es-MX" dirty="0"/>
          </a:p>
        </p:txBody>
      </p:sp>
      <p:pic>
        <p:nvPicPr>
          <p:cNvPr id="7" name="Imagen 6" descr="Mapa&#10;&#10;Descripción generada automáticamente">
            <a:extLst>
              <a:ext uri="{FF2B5EF4-FFF2-40B4-BE49-F238E27FC236}">
                <a16:creationId xmlns:a16="http://schemas.microsoft.com/office/drawing/2014/main" id="{516CAA4C-8952-4ACC-AC00-6692ECE7979E}"/>
              </a:ext>
            </a:extLst>
          </p:cNvPr>
          <p:cNvPicPr/>
          <p:nvPr/>
        </p:nvPicPr>
        <p:blipFill rotWithShape="1">
          <a:blip r:embed="rId2" cstate="print">
            <a:extLst>
              <a:ext uri="{28A0092B-C50C-407E-A947-70E740481C1C}">
                <a14:useLocalDpi xmlns:a14="http://schemas.microsoft.com/office/drawing/2010/main" val="0"/>
              </a:ext>
            </a:extLst>
          </a:blip>
          <a:srcRect l="2465" r="1811"/>
          <a:stretch/>
        </p:blipFill>
        <p:spPr bwMode="auto">
          <a:xfrm>
            <a:off x="332169" y="1774220"/>
            <a:ext cx="3733101" cy="2926595"/>
          </a:xfrm>
          <a:prstGeom prst="rect">
            <a:avLst/>
          </a:prstGeom>
          <a:ln>
            <a:noFill/>
          </a:ln>
          <a:extLst>
            <a:ext uri="{53640926-AAD7-44D8-BBD7-CCE9431645EC}">
              <a14:shadowObscured xmlns:a14="http://schemas.microsoft.com/office/drawing/2010/main"/>
            </a:ext>
          </a:extLst>
        </p:spPr>
      </p:pic>
      <p:pic>
        <p:nvPicPr>
          <p:cNvPr id="13" name="Imagen 12" descr="Diagrama&#10;&#10;Descripción generada automáticamente">
            <a:extLst>
              <a:ext uri="{FF2B5EF4-FFF2-40B4-BE49-F238E27FC236}">
                <a16:creationId xmlns:a16="http://schemas.microsoft.com/office/drawing/2014/main" id="{B441D41C-E7FD-4052-9850-5E22487DB939}"/>
              </a:ext>
            </a:extLst>
          </p:cNvPr>
          <p:cNvPicPr>
            <a:picLocks noChangeAspect="1"/>
          </p:cNvPicPr>
          <p:nvPr/>
        </p:nvPicPr>
        <p:blipFill rotWithShape="1">
          <a:blip r:embed="rId3">
            <a:extLst>
              <a:ext uri="{28A0092B-C50C-407E-A947-70E740481C1C}">
                <a14:useLocalDpi xmlns:a14="http://schemas.microsoft.com/office/drawing/2010/main" val="0"/>
              </a:ext>
            </a:extLst>
          </a:blip>
          <a:srcRect t="22222" b="23492"/>
          <a:stretch/>
        </p:blipFill>
        <p:spPr>
          <a:xfrm>
            <a:off x="4065270" y="1376061"/>
            <a:ext cx="7713743" cy="3722914"/>
          </a:xfrm>
          <a:prstGeom prst="rect">
            <a:avLst/>
          </a:prstGeom>
        </p:spPr>
      </p:pic>
    </p:spTree>
    <p:extLst>
      <p:ext uri="{BB962C8B-B14F-4D97-AF65-F5344CB8AC3E}">
        <p14:creationId xmlns:p14="http://schemas.microsoft.com/office/powerpoint/2010/main" val="124265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1F241DFD-72BB-4AB4-BCDD-11A2FDEB7DDD}"/>
              </a:ext>
            </a:extLst>
          </p:cNvPr>
          <p:cNvSpPr/>
          <p:nvPr/>
        </p:nvSpPr>
        <p:spPr>
          <a:xfrm>
            <a:off x="0" y="122809"/>
            <a:ext cx="2797048" cy="484632"/>
          </a:xfrm>
          <a:prstGeom prst="homePlate">
            <a:avLst/>
          </a:prstGeom>
          <a:solidFill>
            <a:schemeClr val="accent1">
              <a:lumMod val="75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8BAF07EB-CF15-4E32-84C6-143BDE596E3E}"/>
              </a:ext>
            </a:extLst>
          </p:cNvPr>
          <p:cNvSpPr/>
          <p:nvPr/>
        </p:nvSpPr>
        <p:spPr>
          <a:xfrm>
            <a:off x="321079" y="80338"/>
            <a:ext cx="1972015" cy="523220"/>
          </a:xfrm>
          <a:prstGeom prst="rect">
            <a:avLst/>
          </a:prstGeom>
        </p:spPr>
        <p:txBody>
          <a:bodyPr wrap="none">
            <a:spAutoFit/>
          </a:bodyPr>
          <a:lstStyle/>
          <a:p>
            <a:pPr algn="ctr"/>
            <a:r>
              <a:rPr lang="es-MX" sz="2800" b="1" dirty="0" err="1">
                <a:solidFill>
                  <a:schemeClr val="bg1"/>
                </a:solidFill>
                <a:latin typeface="Abadi" panose="020B0604020104020204" pitchFamily="34" charset="0"/>
              </a:rPr>
              <a:t>Conclusions</a:t>
            </a:r>
            <a:endParaRPr lang="es-MX" sz="2800" dirty="0">
              <a:solidFill>
                <a:schemeClr val="bg1"/>
              </a:solidFill>
              <a:latin typeface="Abadi" panose="020B0604020104020204" pitchFamily="34" charset="0"/>
            </a:endParaRPr>
          </a:p>
        </p:txBody>
      </p:sp>
      <p:sp>
        <p:nvSpPr>
          <p:cNvPr id="2" name="Rectángulo 1">
            <a:extLst>
              <a:ext uri="{FF2B5EF4-FFF2-40B4-BE49-F238E27FC236}">
                <a16:creationId xmlns:a16="http://schemas.microsoft.com/office/drawing/2014/main" id="{1EE0044C-4517-41B3-864E-2C80AB18C603}"/>
              </a:ext>
            </a:extLst>
          </p:cNvPr>
          <p:cNvSpPr/>
          <p:nvPr/>
        </p:nvSpPr>
        <p:spPr>
          <a:xfrm>
            <a:off x="888236" y="1110853"/>
            <a:ext cx="10415527" cy="512294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s-MX" sz="2000" dirty="0" err="1"/>
              <a:t>We</a:t>
            </a:r>
            <a:r>
              <a:rPr lang="es-MX" sz="2000" dirty="0"/>
              <a:t> </a:t>
            </a:r>
            <a:r>
              <a:rPr lang="es-MX" sz="2000" dirty="0" err="1"/>
              <a:t>identified</a:t>
            </a:r>
            <a:r>
              <a:rPr lang="es-MX" sz="2000" dirty="0"/>
              <a:t> 4 </a:t>
            </a:r>
            <a:r>
              <a:rPr lang="es-MX" sz="2000" dirty="0" err="1"/>
              <a:t>groundwater</a:t>
            </a:r>
            <a:r>
              <a:rPr lang="es-MX" sz="2000" dirty="0"/>
              <a:t> Flow </a:t>
            </a:r>
            <a:r>
              <a:rPr lang="es-MX" sz="2000" dirty="0" err="1"/>
              <a:t>paths</a:t>
            </a:r>
            <a:r>
              <a:rPr lang="es-MX" sz="2000" dirty="0"/>
              <a:t>: </a:t>
            </a:r>
            <a:r>
              <a:rPr lang="es-MX" sz="2000" b="1" dirty="0"/>
              <a:t>local</a:t>
            </a:r>
            <a:r>
              <a:rPr lang="es-MX" sz="2000" dirty="0"/>
              <a:t>, </a:t>
            </a:r>
            <a:r>
              <a:rPr lang="es-MX" sz="2000" b="1" dirty="0" err="1"/>
              <a:t>intermediate</a:t>
            </a:r>
            <a:r>
              <a:rPr lang="es-MX" sz="2000" b="1" dirty="0"/>
              <a:t> and </a:t>
            </a:r>
            <a:r>
              <a:rPr lang="es-MX" sz="2000" b="1" dirty="0" err="1"/>
              <a:t>two</a:t>
            </a:r>
            <a:r>
              <a:rPr lang="es-MX" sz="2000" b="1" dirty="0"/>
              <a:t> </a:t>
            </a:r>
            <a:r>
              <a:rPr lang="es-MX" sz="2000" b="1" dirty="0" err="1"/>
              <a:t>regionals</a:t>
            </a:r>
            <a:r>
              <a:rPr lang="es-MX" sz="2000" b="1" dirty="0"/>
              <a:t> </a:t>
            </a:r>
            <a:r>
              <a:rPr lang="es-MX" sz="2000" b="1" dirty="0" err="1"/>
              <a:t>with</a:t>
            </a:r>
            <a:r>
              <a:rPr lang="es-MX" sz="2000" b="1" dirty="0"/>
              <a:t> </a:t>
            </a:r>
            <a:r>
              <a:rPr lang="es-MX" sz="2000" b="1" dirty="0" err="1"/>
              <a:t>distintics</a:t>
            </a:r>
            <a:r>
              <a:rPr lang="es-MX" sz="2000" b="1" dirty="0"/>
              <a:t> </a:t>
            </a:r>
            <a:r>
              <a:rPr lang="es-MX" sz="2000" b="1" dirty="0" err="1"/>
              <a:t>characteristics</a:t>
            </a:r>
            <a:r>
              <a:rPr lang="es-MX" sz="2000" b="1" dirty="0"/>
              <a:t>, </a:t>
            </a:r>
            <a:r>
              <a:rPr lang="es-MX" sz="2000" b="1" dirty="0" err="1"/>
              <a:t>one</a:t>
            </a:r>
            <a:r>
              <a:rPr lang="es-MX" sz="2000" b="1" dirty="0"/>
              <a:t> presentes </a:t>
            </a:r>
            <a:r>
              <a:rPr lang="es-MX" sz="2000" b="1" dirty="0" err="1"/>
              <a:t>an</a:t>
            </a:r>
            <a:r>
              <a:rPr lang="es-MX" sz="2000" b="1" dirty="0"/>
              <a:t> </a:t>
            </a:r>
            <a:r>
              <a:rPr lang="es-MX" sz="2000" b="1" dirty="0" err="1"/>
              <a:t>evolution</a:t>
            </a:r>
            <a:r>
              <a:rPr lang="es-MX" sz="2000" b="1" dirty="0"/>
              <a:t>  </a:t>
            </a:r>
            <a:r>
              <a:rPr lang="es-MX" sz="2000" b="1" dirty="0" err="1"/>
              <a:t>which</a:t>
            </a:r>
            <a:r>
              <a:rPr lang="es-MX" sz="2000" b="1" dirty="0"/>
              <a:t> </a:t>
            </a:r>
            <a:r>
              <a:rPr lang="es-MX" sz="2000" b="1" dirty="0" err="1"/>
              <a:t>responds</a:t>
            </a:r>
            <a:r>
              <a:rPr lang="es-MX" sz="2000" b="1" dirty="0"/>
              <a:t> </a:t>
            </a:r>
            <a:r>
              <a:rPr lang="es-MX" sz="2000" b="1" dirty="0" err="1"/>
              <a:t>to</a:t>
            </a:r>
            <a:r>
              <a:rPr lang="es-MX" sz="2000" b="1" dirty="0"/>
              <a:t> Chebotarev </a:t>
            </a:r>
            <a:r>
              <a:rPr lang="es-MX" sz="2000" b="1" dirty="0" err="1"/>
              <a:t>sequence</a:t>
            </a:r>
            <a:r>
              <a:rPr lang="es-MX" sz="2000" b="1" dirty="0"/>
              <a:t> and </a:t>
            </a:r>
            <a:r>
              <a:rPr lang="es-MX" sz="2000" b="1" dirty="0" err="1"/>
              <a:t>the</a:t>
            </a:r>
            <a:r>
              <a:rPr lang="es-MX" sz="2000" b="1" dirty="0"/>
              <a:t> </a:t>
            </a:r>
            <a:r>
              <a:rPr lang="es-MX" sz="2000" b="1" dirty="0" err="1"/>
              <a:t>other</a:t>
            </a:r>
            <a:r>
              <a:rPr lang="es-MX" sz="2000" b="1" dirty="0"/>
              <a:t> </a:t>
            </a:r>
            <a:r>
              <a:rPr lang="es-MX" sz="2000" b="1" dirty="0" err="1"/>
              <a:t>indicates</a:t>
            </a:r>
            <a:r>
              <a:rPr lang="es-MX" sz="2000" b="1" dirty="0"/>
              <a:t> </a:t>
            </a:r>
            <a:r>
              <a:rPr lang="es-MX" sz="2000" b="1" dirty="0" err="1"/>
              <a:t>water</a:t>
            </a:r>
            <a:r>
              <a:rPr lang="es-MX" sz="2000" b="1" dirty="0"/>
              <a:t> </a:t>
            </a:r>
            <a:r>
              <a:rPr lang="es-MX" sz="2000" b="1" dirty="0" err="1"/>
              <a:t>from</a:t>
            </a:r>
            <a:r>
              <a:rPr lang="es-MX" sz="2000" b="1" dirty="0"/>
              <a:t> </a:t>
            </a:r>
            <a:r>
              <a:rPr lang="es-MX" sz="2000" b="1" dirty="0" err="1"/>
              <a:t>major</a:t>
            </a:r>
            <a:r>
              <a:rPr lang="es-MX" sz="2000" b="1" dirty="0"/>
              <a:t> </a:t>
            </a:r>
            <a:r>
              <a:rPr lang="es-MX" sz="2000" b="1" dirty="0" err="1"/>
              <a:t>profundity</a:t>
            </a:r>
            <a:r>
              <a:rPr lang="es-MX" sz="2000" b="1" dirty="0"/>
              <a:t> </a:t>
            </a:r>
            <a:r>
              <a:rPr lang="es-MX" sz="2000" b="1" dirty="0" err="1"/>
              <a:t>which</a:t>
            </a:r>
            <a:r>
              <a:rPr lang="es-MX" sz="2000" b="1" dirty="0"/>
              <a:t> </a:t>
            </a:r>
            <a:r>
              <a:rPr lang="es-MX" sz="2000" b="1" dirty="0" err="1"/>
              <a:t>ascends</a:t>
            </a:r>
            <a:r>
              <a:rPr lang="es-MX" sz="2000" b="1" dirty="0"/>
              <a:t> </a:t>
            </a:r>
            <a:r>
              <a:rPr lang="es-MX" sz="2000" b="1" dirty="0" err="1"/>
              <a:t>through</a:t>
            </a:r>
            <a:r>
              <a:rPr lang="es-MX" sz="2000" b="1" dirty="0"/>
              <a:t> geological </a:t>
            </a:r>
            <a:r>
              <a:rPr lang="es-MX" sz="2000" b="1" dirty="0" err="1"/>
              <a:t>faults</a:t>
            </a:r>
            <a:r>
              <a:rPr lang="es-MX" sz="2000" b="1" dirty="0"/>
              <a:t>.</a:t>
            </a:r>
            <a:endParaRPr lang="es-MX" sz="2000" dirty="0"/>
          </a:p>
          <a:p>
            <a:pPr marL="285750" indent="-285750" algn="just">
              <a:lnSpc>
                <a:spcPct val="150000"/>
              </a:lnSpc>
              <a:buFont typeface="Wingdings" panose="05000000000000000000" pitchFamily="2" charset="2"/>
              <a:buChar char="Ø"/>
            </a:pPr>
            <a:r>
              <a:rPr lang="es-MX" sz="2000" dirty="0" err="1"/>
              <a:t>There</a:t>
            </a:r>
            <a:r>
              <a:rPr lang="es-MX" sz="2000" dirty="0"/>
              <a:t> are a </a:t>
            </a:r>
            <a:r>
              <a:rPr lang="es-MX" sz="2000" dirty="0" err="1"/>
              <a:t>mixing</a:t>
            </a:r>
            <a:r>
              <a:rPr lang="es-MX" sz="2000" dirty="0"/>
              <a:t> </a:t>
            </a:r>
            <a:r>
              <a:rPr lang="es-MX" sz="2000" dirty="0" err="1"/>
              <a:t>process</a:t>
            </a:r>
            <a:r>
              <a:rPr lang="es-MX" sz="2000" dirty="0"/>
              <a:t> </a:t>
            </a:r>
            <a:r>
              <a:rPr lang="es-MX" sz="2000" dirty="0" err="1"/>
              <a:t>between</a:t>
            </a:r>
            <a:r>
              <a:rPr lang="es-MX" sz="2000" dirty="0"/>
              <a:t> local and </a:t>
            </a:r>
            <a:r>
              <a:rPr lang="es-MX" sz="2000" dirty="0" err="1"/>
              <a:t>intermediate</a:t>
            </a:r>
            <a:r>
              <a:rPr lang="es-MX" sz="2000" dirty="0"/>
              <a:t> </a:t>
            </a:r>
            <a:r>
              <a:rPr lang="es-MX" sz="2000" dirty="0" err="1"/>
              <a:t>flows</a:t>
            </a:r>
            <a:r>
              <a:rPr lang="es-MX" sz="2000" dirty="0"/>
              <a:t> in </a:t>
            </a:r>
            <a:r>
              <a:rPr lang="es-MX" sz="2000" dirty="0" err="1"/>
              <a:t>the</a:t>
            </a:r>
            <a:r>
              <a:rPr lang="es-MX" sz="2000" dirty="0"/>
              <a:t> center </a:t>
            </a:r>
            <a:r>
              <a:rPr lang="es-MX" sz="2000" dirty="0" err="1"/>
              <a:t>zone</a:t>
            </a:r>
            <a:r>
              <a:rPr lang="es-MX" sz="2000" dirty="0"/>
              <a:t> </a:t>
            </a:r>
            <a:r>
              <a:rPr lang="es-MX" sz="2000" dirty="0" err="1"/>
              <a:t>of</a:t>
            </a:r>
            <a:r>
              <a:rPr lang="es-MX" sz="2000" dirty="0"/>
              <a:t> </a:t>
            </a:r>
            <a:r>
              <a:rPr lang="es-MX" sz="2000" dirty="0" err="1"/>
              <a:t>the</a:t>
            </a:r>
            <a:r>
              <a:rPr lang="es-MX" sz="2000" dirty="0"/>
              <a:t> </a:t>
            </a:r>
            <a:r>
              <a:rPr lang="es-MX" sz="2000" dirty="0" err="1"/>
              <a:t>area</a:t>
            </a:r>
            <a:r>
              <a:rPr lang="es-MX" sz="2000" dirty="0"/>
              <a:t> </a:t>
            </a:r>
            <a:r>
              <a:rPr lang="es-MX" sz="2000" dirty="0" err="1"/>
              <a:t>of</a:t>
            </a:r>
            <a:r>
              <a:rPr lang="es-MX" sz="2000" dirty="0"/>
              <a:t> </a:t>
            </a:r>
            <a:r>
              <a:rPr lang="es-MX" sz="2000" dirty="0" err="1"/>
              <a:t>study</a:t>
            </a:r>
            <a:r>
              <a:rPr lang="es-MX" sz="2000" dirty="0"/>
              <a:t> ( Morelia </a:t>
            </a:r>
            <a:r>
              <a:rPr lang="es-MX" sz="2000" dirty="0" err="1"/>
              <a:t>city</a:t>
            </a:r>
            <a:r>
              <a:rPr lang="es-MX" sz="2000" dirty="0"/>
              <a:t>).</a:t>
            </a:r>
          </a:p>
          <a:p>
            <a:pPr marL="285750" indent="-285750" algn="just">
              <a:lnSpc>
                <a:spcPct val="150000"/>
              </a:lnSpc>
              <a:buFont typeface="Wingdings" panose="05000000000000000000" pitchFamily="2" charset="2"/>
              <a:buChar char="Ø"/>
            </a:pPr>
            <a:r>
              <a:rPr lang="es-MX" sz="2000" dirty="0" err="1"/>
              <a:t>The</a:t>
            </a:r>
            <a:r>
              <a:rPr lang="es-MX" sz="2000" dirty="0"/>
              <a:t> </a:t>
            </a:r>
            <a:r>
              <a:rPr lang="es-MX" sz="2000" dirty="0" err="1"/>
              <a:t>evolution</a:t>
            </a:r>
            <a:r>
              <a:rPr lang="es-MX" sz="2000" dirty="0"/>
              <a:t> </a:t>
            </a:r>
            <a:r>
              <a:rPr lang="es-MX" sz="2000" dirty="0" err="1"/>
              <a:t>of</a:t>
            </a:r>
            <a:r>
              <a:rPr lang="es-MX" sz="2000" dirty="0"/>
              <a:t> </a:t>
            </a:r>
            <a:r>
              <a:rPr lang="es-MX" sz="2000" dirty="0" err="1"/>
              <a:t>the</a:t>
            </a:r>
            <a:r>
              <a:rPr lang="es-MX" sz="2000" dirty="0"/>
              <a:t> </a:t>
            </a:r>
            <a:r>
              <a:rPr lang="es-MX" sz="2000" dirty="0" err="1"/>
              <a:t>groundwater</a:t>
            </a:r>
            <a:r>
              <a:rPr lang="es-MX" sz="2000" dirty="0"/>
              <a:t> </a:t>
            </a:r>
            <a:r>
              <a:rPr lang="es-MX" sz="2000" dirty="0" err="1"/>
              <a:t>is</a:t>
            </a:r>
            <a:r>
              <a:rPr lang="es-MX" sz="2000" dirty="0"/>
              <a:t> </a:t>
            </a:r>
            <a:r>
              <a:rPr lang="es-MX" sz="2000" dirty="0" err="1"/>
              <a:t>dominated</a:t>
            </a:r>
            <a:r>
              <a:rPr lang="es-MX" sz="2000" dirty="0"/>
              <a:t> </a:t>
            </a:r>
            <a:r>
              <a:rPr lang="es-MX" sz="2000" dirty="0" err="1"/>
              <a:t>by</a:t>
            </a:r>
            <a:r>
              <a:rPr lang="es-MX" sz="2000" dirty="0"/>
              <a:t> </a:t>
            </a:r>
            <a:r>
              <a:rPr lang="es-MX" sz="2000" dirty="0" err="1"/>
              <a:t>water</a:t>
            </a:r>
            <a:r>
              <a:rPr lang="es-MX" sz="2000" dirty="0"/>
              <a:t>-rock </a:t>
            </a:r>
            <a:r>
              <a:rPr lang="es-MX" sz="2000" dirty="0" err="1"/>
              <a:t>interactions</a:t>
            </a:r>
            <a:r>
              <a:rPr lang="es-MX" sz="2000" dirty="0"/>
              <a:t> and ion </a:t>
            </a:r>
            <a:r>
              <a:rPr lang="es-MX" sz="2000" dirty="0" err="1"/>
              <a:t>exchange</a:t>
            </a:r>
            <a:r>
              <a:rPr lang="es-MX" sz="2000" dirty="0"/>
              <a:t> </a:t>
            </a:r>
            <a:r>
              <a:rPr lang="en-US" sz="2000" dirty="0"/>
              <a:t>processes</a:t>
            </a:r>
            <a:r>
              <a:rPr lang="es-MX" sz="2000" dirty="0"/>
              <a:t>. </a:t>
            </a:r>
            <a:r>
              <a:rPr lang="es-MX" sz="2000" dirty="0" err="1"/>
              <a:t>This</a:t>
            </a:r>
            <a:r>
              <a:rPr lang="es-MX" sz="2000" dirty="0"/>
              <a:t> </a:t>
            </a:r>
            <a:r>
              <a:rPr lang="es-MX" sz="2000" dirty="0" err="1"/>
              <a:t>geochemical</a:t>
            </a:r>
            <a:r>
              <a:rPr lang="es-MX" sz="2000" dirty="0"/>
              <a:t> </a:t>
            </a:r>
            <a:r>
              <a:rPr lang="es-MX" sz="2000" dirty="0" err="1"/>
              <a:t>evolution</a:t>
            </a:r>
            <a:r>
              <a:rPr lang="es-MX" sz="2000" dirty="0"/>
              <a:t> </a:t>
            </a:r>
            <a:r>
              <a:rPr lang="es-MX" sz="2000" dirty="0" err="1"/>
              <a:t>begins</a:t>
            </a:r>
            <a:r>
              <a:rPr lang="es-MX" sz="2000" dirty="0"/>
              <a:t> </a:t>
            </a:r>
            <a:r>
              <a:rPr lang="es-MX" sz="2000" dirty="0" err="1"/>
              <a:t>with</a:t>
            </a:r>
            <a:r>
              <a:rPr lang="es-MX" sz="2000" dirty="0"/>
              <a:t> </a:t>
            </a:r>
            <a:r>
              <a:rPr lang="es-MX" sz="2000" dirty="0" err="1"/>
              <a:t>the</a:t>
            </a:r>
            <a:r>
              <a:rPr lang="es-MX" sz="2000" dirty="0"/>
              <a:t> </a:t>
            </a:r>
            <a:r>
              <a:rPr lang="es-MX" sz="2000" dirty="0" err="1"/>
              <a:t>infiltration</a:t>
            </a:r>
            <a:r>
              <a:rPr lang="es-MX" sz="2000" dirty="0"/>
              <a:t> </a:t>
            </a:r>
            <a:r>
              <a:rPr lang="es-MX" sz="2000" dirty="0" err="1"/>
              <a:t>of</a:t>
            </a:r>
            <a:r>
              <a:rPr lang="es-MX" sz="2000" dirty="0"/>
              <a:t> </a:t>
            </a:r>
            <a:r>
              <a:rPr lang="es-MX" sz="2000" dirty="0" err="1"/>
              <a:t>groundwater</a:t>
            </a:r>
            <a:r>
              <a:rPr lang="es-MX" sz="2000" dirty="0"/>
              <a:t> in </a:t>
            </a:r>
            <a:r>
              <a:rPr lang="es-MX" sz="2000" dirty="0" err="1"/>
              <a:t>the</a:t>
            </a:r>
            <a:r>
              <a:rPr lang="es-MX" sz="2000" dirty="0"/>
              <a:t> exterior </a:t>
            </a:r>
            <a:r>
              <a:rPr lang="es-MX" sz="2000" dirty="0" err="1"/>
              <a:t>boundaries</a:t>
            </a:r>
            <a:r>
              <a:rPr lang="es-MX" sz="2000" dirty="0"/>
              <a:t> </a:t>
            </a:r>
            <a:r>
              <a:rPr lang="es-MX" sz="2000" dirty="0" err="1"/>
              <a:t>of</a:t>
            </a:r>
            <a:r>
              <a:rPr lang="es-MX" sz="2000" dirty="0"/>
              <a:t> </a:t>
            </a:r>
            <a:r>
              <a:rPr lang="es-MX" sz="2000" dirty="0" err="1"/>
              <a:t>the</a:t>
            </a:r>
            <a:r>
              <a:rPr lang="es-MX" sz="2000" dirty="0"/>
              <a:t> </a:t>
            </a:r>
            <a:r>
              <a:rPr lang="es-MX" sz="2000" dirty="0" err="1"/>
              <a:t>system</a:t>
            </a:r>
            <a:r>
              <a:rPr lang="es-MX" sz="2000" dirty="0"/>
              <a:t> -</a:t>
            </a:r>
            <a:r>
              <a:rPr lang="es-MX" sz="2000" dirty="0" err="1"/>
              <a:t>mainly</a:t>
            </a:r>
            <a:r>
              <a:rPr lang="es-MX" sz="2000" dirty="0"/>
              <a:t> in </a:t>
            </a:r>
            <a:r>
              <a:rPr lang="es-MX" sz="2000" dirty="0" err="1"/>
              <a:t>the</a:t>
            </a:r>
            <a:r>
              <a:rPr lang="es-MX" sz="2000" dirty="0"/>
              <a:t> </a:t>
            </a:r>
            <a:r>
              <a:rPr lang="es-MX" sz="2000" dirty="0" err="1"/>
              <a:t>north</a:t>
            </a:r>
            <a:r>
              <a:rPr lang="es-MX" sz="2000" dirty="0"/>
              <a:t> </a:t>
            </a:r>
            <a:r>
              <a:rPr lang="es-MX" sz="2000" dirty="0" err="1"/>
              <a:t>zone</a:t>
            </a:r>
            <a:r>
              <a:rPr lang="es-MX" sz="2000" dirty="0"/>
              <a:t> </a:t>
            </a:r>
            <a:r>
              <a:rPr lang="es-MX" sz="2000" dirty="0" err="1"/>
              <a:t>of</a:t>
            </a:r>
            <a:r>
              <a:rPr lang="es-MX" sz="2000" dirty="0"/>
              <a:t> Lake Cuitzeo- </a:t>
            </a:r>
            <a:r>
              <a:rPr lang="es-MX" sz="2000" dirty="0" err="1"/>
              <a:t>where</a:t>
            </a:r>
            <a:r>
              <a:rPr lang="es-MX" sz="2000" dirty="0"/>
              <a:t> </a:t>
            </a:r>
            <a:r>
              <a:rPr lang="es-MX" sz="2000" dirty="0" err="1"/>
              <a:t>the</a:t>
            </a:r>
            <a:r>
              <a:rPr lang="es-MX" sz="2000" dirty="0"/>
              <a:t> </a:t>
            </a:r>
            <a:r>
              <a:rPr lang="es-MX" sz="2000" dirty="0" err="1"/>
              <a:t>water</a:t>
            </a:r>
            <a:r>
              <a:rPr lang="es-MX" sz="2000" dirty="0"/>
              <a:t> </a:t>
            </a:r>
            <a:r>
              <a:rPr lang="es-MX" sz="2000" dirty="0" err="1"/>
              <a:t>is</a:t>
            </a:r>
            <a:r>
              <a:rPr lang="es-MX" sz="2000" dirty="0"/>
              <a:t> </a:t>
            </a:r>
            <a:r>
              <a:rPr lang="es-MX" sz="2000" dirty="0" err="1"/>
              <a:t>charecterized</a:t>
            </a:r>
            <a:r>
              <a:rPr lang="es-MX" sz="2000" dirty="0"/>
              <a:t> as </a:t>
            </a:r>
            <a:r>
              <a:rPr lang="es-MX" sz="2000" dirty="0" err="1"/>
              <a:t>bicarbonate</a:t>
            </a:r>
            <a:r>
              <a:rPr lang="es-MX" sz="2000" dirty="0"/>
              <a:t> </a:t>
            </a:r>
            <a:r>
              <a:rPr lang="es-MX" sz="2000" dirty="0" err="1"/>
              <a:t>type</a:t>
            </a:r>
            <a:r>
              <a:rPr lang="es-MX" sz="2000" dirty="0"/>
              <a:t> (HC03). </a:t>
            </a:r>
            <a:r>
              <a:rPr lang="es-MX" sz="2000" dirty="0" err="1"/>
              <a:t>The</a:t>
            </a:r>
            <a:r>
              <a:rPr lang="es-MX" sz="2000" dirty="0"/>
              <a:t> </a:t>
            </a:r>
            <a:r>
              <a:rPr lang="es-MX" sz="2000" dirty="0" err="1"/>
              <a:t>water</a:t>
            </a:r>
            <a:r>
              <a:rPr lang="es-MX" sz="2000" dirty="0"/>
              <a:t> </a:t>
            </a:r>
            <a:r>
              <a:rPr lang="es-MX" sz="2000" dirty="0" err="1"/>
              <a:t>evolves</a:t>
            </a:r>
            <a:r>
              <a:rPr lang="es-MX" sz="2000" dirty="0"/>
              <a:t> </a:t>
            </a:r>
            <a:r>
              <a:rPr lang="es-MX" sz="2000" dirty="0" err="1"/>
              <a:t>along</a:t>
            </a:r>
            <a:r>
              <a:rPr lang="es-MX" sz="2000" dirty="0"/>
              <a:t> </a:t>
            </a:r>
            <a:r>
              <a:rPr lang="es-MX" sz="2000" dirty="0" err="1"/>
              <a:t>the</a:t>
            </a:r>
            <a:r>
              <a:rPr lang="es-MX" sz="2000" dirty="0"/>
              <a:t> Flow </a:t>
            </a:r>
            <a:r>
              <a:rPr lang="es-MX" sz="2000" dirty="0" err="1"/>
              <a:t>paths</a:t>
            </a:r>
            <a:r>
              <a:rPr lang="es-MX" sz="2000" dirty="0"/>
              <a:t> </a:t>
            </a:r>
            <a:r>
              <a:rPr lang="es-MX" sz="2000" dirty="0" err="1"/>
              <a:t>from</a:t>
            </a:r>
            <a:r>
              <a:rPr lang="es-MX" sz="2000" dirty="0"/>
              <a:t> </a:t>
            </a:r>
            <a:r>
              <a:rPr lang="es-MX" sz="2000" dirty="0" err="1"/>
              <a:t>the</a:t>
            </a:r>
            <a:r>
              <a:rPr lang="es-MX" sz="2000" dirty="0"/>
              <a:t> </a:t>
            </a:r>
            <a:r>
              <a:rPr lang="es-MX" sz="2000" dirty="0" err="1"/>
              <a:t>boundaries</a:t>
            </a:r>
            <a:r>
              <a:rPr lang="es-MX" sz="2000" dirty="0"/>
              <a:t> </a:t>
            </a:r>
            <a:r>
              <a:rPr lang="es-MX" sz="2000" dirty="0" err="1"/>
              <a:t>of</a:t>
            </a:r>
            <a:r>
              <a:rPr lang="es-MX" sz="2000" dirty="0"/>
              <a:t> </a:t>
            </a:r>
            <a:r>
              <a:rPr lang="es-MX" sz="2000" dirty="0" err="1"/>
              <a:t>the</a:t>
            </a:r>
            <a:r>
              <a:rPr lang="es-MX" sz="2000" dirty="0"/>
              <a:t> </a:t>
            </a:r>
            <a:r>
              <a:rPr lang="es-MX" sz="2000" dirty="0" err="1"/>
              <a:t>system</a:t>
            </a:r>
            <a:r>
              <a:rPr lang="es-MX" sz="2000" dirty="0"/>
              <a:t> </a:t>
            </a:r>
            <a:r>
              <a:rPr lang="es-MX" sz="2000" dirty="0" err="1"/>
              <a:t>towards</a:t>
            </a:r>
            <a:r>
              <a:rPr lang="es-MX" sz="2000" dirty="0"/>
              <a:t> </a:t>
            </a:r>
            <a:r>
              <a:rPr lang="es-MX" sz="2000" dirty="0" err="1"/>
              <a:t>the</a:t>
            </a:r>
            <a:r>
              <a:rPr lang="es-MX" sz="2000" dirty="0"/>
              <a:t> Cuitzeo </a:t>
            </a:r>
            <a:r>
              <a:rPr lang="es-MX" sz="2000" dirty="0" err="1"/>
              <a:t>lake</a:t>
            </a:r>
            <a:r>
              <a:rPr lang="es-MX" sz="2000" dirty="0"/>
              <a:t> </a:t>
            </a:r>
            <a:r>
              <a:rPr lang="es-MX" sz="2000" dirty="0" err="1"/>
              <a:t>where</a:t>
            </a:r>
            <a:r>
              <a:rPr lang="es-MX" sz="2000" dirty="0"/>
              <a:t> </a:t>
            </a:r>
            <a:r>
              <a:rPr lang="es-MX" sz="2000" dirty="0" err="1"/>
              <a:t>becomes</a:t>
            </a:r>
            <a:r>
              <a:rPr lang="es-MX" sz="2000" dirty="0"/>
              <a:t> </a:t>
            </a:r>
            <a:r>
              <a:rPr lang="es-MX" sz="2000" dirty="0" err="1"/>
              <a:t>dominated</a:t>
            </a:r>
            <a:r>
              <a:rPr lang="es-MX" sz="2000" dirty="0"/>
              <a:t> </a:t>
            </a:r>
            <a:r>
              <a:rPr lang="es-MX" sz="2000" dirty="0" err="1"/>
              <a:t>by</a:t>
            </a:r>
            <a:r>
              <a:rPr lang="es-MX" sz="2000" dirty="0"/>
              <a:t> </a:t>
            </a:r>
            <a:r>
              <a:rPr lang="es-MX" sz="2000" dirty="0" err="1"/>
              <a:t>major</a:t>
            </a:r>
            <a:r>
              <a:rPr lang="es-MX" sz="2000" dirty="0"/>
              <a:t> </a:t>
            </a:r>
            <a:r>
              <a:rPr lang="es-MX" sz="2000" dirty="0" err="1"/>
              <a:t>ions</a:t>
            </a:r>
            <a:r>
              <a:rPr lang="es-MX" sz="2000" dirty="0"/>
              <a:t> </a:t>
            </a:r>
            <a:r>
              <a:rPr lang="es-MX" sz="2000" dirty="0" err="1"/>
              <a:t>such</a:t>
            </a:r>
            <a:r>
              <a:rPr lang="es-MX" sz="2000" dirty="0"/>
              <a:t> as SO4-/Cl- (sulfate-</a:t>
            </a:r>
            <a:r>
              <a:rPr lang="es-MX" sz="2000" dirty="0" err="1"/>
              <a:t>chloride</a:t>
            </a:r>
            <a:r>
              <a:rPr lang="es-MX" sz="2000" dirty="0"/>
              <a:t> </a:t>
            </a:r>
            <a:r>
              <a:rPr lang="es-MX" sz="2000" dirty="0" err="1"/>
              <a:t>groundwater</a:t>
            </a:r>
            <a:r>
              <a:rPr lang="es-MX" sz="2000" dirty="0"/>
              <a:t>)</a:t>
            </a:r>
          </a:p>
        </p:txBody>
      </p:sp>
    </p:spTree>
    <p:extLst>
      <p:ext uri="{BB962C8B-B14F-4D97-AF65-F5344CB8AC3E}">
        <p14:creationId xmlns:p14="http://schemas.microsoft.com/office/powerpoint/2010/main" val="9263976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2444</TotalTime>
  <Words>968</Words>
  <Application>Microsoft Office PowerPoint</Application>
  <PresentationFormat>Panorámica</PresentationFormat>
  <Paragraphs>67</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Abadi</vt:lpstr>
      <vt:lpstr>Arial</vt:lpstr>
      <vt:lpstr>Calibri</vt:lpstr>
      <vt:lpstr>Calibri Light</vt:lpstr>
      <vt:lpstr>Helvetica Neue</vt:lpstr>
      <vt:lpstr>Wingdings</vt:lpstr>
      <vt:lpstr>Tema de Office</vt:lpstr>
      <vt:lpstr>Presentación de PowerPoint</vt:lpstr>
      <vt:lpstr>Introduction</vt:lpstr>
      <vt:lpstr>Study Area</vt:lpstr>
      <vt:lpstr>Presentación de PowerPoint</vt:lpstr>
      <vt:lpstr>Recopiled data 171 sites with hidrogeoquimical data for 1983, 1990, 1997, 1999, 2001, 2002, 2003, 2006, 2007, 2014, and 2015.  44 piezometrics levels from wells in the zone for the year 2024. Identify 3 groundwater movement directions: towards Lake Cuitzeo, Lake Pátzcuaro and the center of the zone in the Morelia city  </vt:lpstr>
      <vt:lpstr>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Aurora Solís</dc:creator>
  <cp:lastModifiedBy>Aurora Solís</cp:lastModifiedBy>
  <cp:revision>116</cp:revision>
  <dcterms:created xsi:type="dcterms:W3CDTF">2024-10-14T00:43:19Z</dcterms:created>
  <dcterms:modified xsi:type="dcterms:W3CDTF">2025-04-28T20:11:47Z</dcterms:modified>
</cp:coreProperties>
</file>