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7" r:id="rId2"/>
  </p:sldIdLst>
  <p:sldSz cx="51206400" cy="3015456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660"/>
  </p:normalViewPr>
  <p:slideViewPr>
    <p:cSldViewPr snapToGrid="0">
      <p:cViewPr varScale="1">
        <p:scale>
          <a:sx n="18" d="100"/>
          <a:sy n="18" d="100"/>
        </p:scale>
        <p:origin x="134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935020"/>
            <a:ext cx="38404800" cy="10498255"/>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5838128"/>
            <a:ext cx="38404800" cy="728037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0972A8-E95D-40D5-AB7D-6ED4BA7A4120}"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84469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972A8-E95D-40D5-AB7D-6ED4BA7A4120}"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28760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605451"/>
            <a:ext cx="11041380" cy="255545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605451"/>
            <a:ext cx="32484060" cy="25554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972A8-E95D-40D5-AB7D-6ED4BA7A4120}"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183359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0972A8-E95D-40D5-AB7D-6ED4BA7A4120}"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369596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517705"/>
            <a:ext cx="44165520" cy="12543458"/>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20179829"/>
            <a:ext cx="44165520" cy="6596308"/>
          </a:xfrm>
        </p:spPr>
        <p:txBody>
          <a:bodyPr/>
          <a:lstStyle>
            <a:lvl1pPr marL="0" indent="0">
              <a:buNone/>
              <a:defRPr sz="10080">
                <a:solidFill>
                  <a:schemeClr val="tx1">
                    <a:tint val="82000"/>
                  </a:schemeClr>
                </a:solidFill>
              </a:defRPr>
            </a:lvl1pPr>
            <a:lvl2pPr marL="1920240" indent="0">
              <a:buNone/>
              <a:defRPr sz="8400">
                <a:solidFill>
                  <a:schemeClr val="tx1">
                    <a:tint val="82000"/>
                  </a:schemeClr>
                </a:solidFill>
              </a:defRPr>
            </a:lvl2pPr>
            <a:lvl3pPr marL="3840480" indent="0">
              <a:buNone/>
              <a:defRPr sz="7560">
                <a:solidFill>
                  <a:schemeClr val="tx1">
                    <a:tint val="82000"/>
                  </a:schemeClr>
                </a:solidFill>
              </a:defRPr>
            </a:lvl3pPr>
            <a:lvl4pPr marL="5760720" indent="0">
              <a:buNone/>
              <a:defRPr sz="6720">
                <a:solidFill>
                  <a:schemeClr val="tx1">
                    <a:tint val="82000"/>
                  </a:schemeClr>
                </a:solidFill>
              </a:defRPr>
            </a:lvl4pPr>
            <a:lvl5pPr marL="7680960" indent="0">
              <a:buNone/>
              <a:defRPr sz="6720">
                <a:solidFill>
                  <a:schemeClr val="tx1">
                    <a:tint val="82000"/>
                  </a:schemeClr>
                </a:solidFill>
              </a:defRPr>
            </a:lvl5pPr>
            <a:lvl6pPr marL="9601200" indent="0">
              <a:buNone/>
              <a:defRPr sz="6720">
                <a:solidFill>
                  <a:schemeClr val="tx1">
                    <a:tint val="82000"/>
                  </a:schemeClr>
                </a:solidFill>
              </a:defRPr>
            </a:lvl6pPr>
            <a:lvl7pPr marL="11521440" indent="0">
              <a:buNone/>
              <a:defRPr sz="6720">
                <a:solidFill>
                  <a:schemeClr val="tx1">
                    <a:tint val="82000"/>
                  </a:schemeClr>
                </a:solidFill>
              </a:defRPr>
            </a:lvl7pPr>
            <a:lvl8pPr marL="13441680" indent="0">
              <a:buNone/>
              <a:defRPr sz="6720">
                <a:solidFill>
                  <a:schemeClr val="tx1">
                    <a:tint val="82000"/>
                  </a:schemeClr>
                </a:solidFill>
              </a:defRPr>
            </a:lvl8pPr>
            <a:lvl9pPr marL="15361920" indent="0">
              <a:buNone/>
              <a:defRPr sz="67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972A8-E95D-40D5-AB7D-6ED4BA7A4120}"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358082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8027256"/>
            <a:ext cx="21762720" cy="19132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8027256"/>
            <a:ext cx="21762720" cy="19132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0972A8-E95D-40D5-AB7D-6ED4BA7A4120}"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90171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605454"/>
            <a:ext cx="44165520" cy="58284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392059"/>
            <a:ext cx="21662705" cy="3622733"/>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1014792"/>
            <a:ext cx="21662705" cy="1620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392059"/>
            <a:ext cx="21769390" cy="3622733"/>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1014792"/>
            <a:ext cx="21769390" cy="1620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0972A8-E95D-40D5-AB7D-6ED4BA7A4120}" type="datetimeFigureOut">
              <a:rPr lang="en-US" smtClean="0"/>
              <a:t>4/26/2025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330075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0972A8-E95D-40D5-AB7D-6ED4BA7A4120}" type="datetimeFigureOut">
              <a:rPr lang="en-US" smtClean="0"/>
              <a:t>4/26/2025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58343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972A8-E95D-40D5-AB7D-6ED4BA7A4120}" type="datetimeFigureOut">
              <a:rPr lang="en-US" smtClean="0"/>
              <a:t>4/26/2025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262263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010304"/>
            <a:ext cx="16515395" cy="7036065"/>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341701"/>
            <a:ext cx="25923240" cy="21429284"/>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9046369"/>
            <a:ext cx="16515395" cy="16759517"/>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E40972A8-E95D-40D5-AB7D-6ED4BA7A4120}"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396872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010304"/>
            <a:ext cx="16515395" cy="7036065"/>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341701"/>
            <a:ext cx="25923240" cy="21429284"/>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12" y="9046369"/>
            <a:ext cx="16515395" cy="16759517"/>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E40972A8-E95D-40D5-AB7D-6ED4BA7A4120}"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22A0-298A-4D05-8A69-E30B63212F60}" type="slidenum">
              <a:rPr lang="en-US" smtClean="0"/>
              <a:t>‹#›</a:t>
            </a:fld>
            <a:endParaRPr lang="en-US"/>
          </a:p>
        </p:txBody>
      </p:sp>
    </p:spTree>
    <p:extLst>
      <p:ext uri="{BB962C8B-B14F-4D97-AF65-F5344CB8AC3E}">
        <p14:creationId xmlns:p14="http://schemas.microsoft.com/office/powerpoint/2010/main" val="349810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605454"/>
            <a:ext cx="44165520" cy="58284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8027256"/>
            <a:ext cx="44165520" cy="191327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7948815"/>
            <a:ext cx="11521440" cy="1605451"/>
          </a:xfrm>
          <a:prstGeom prst="rect">
            <a:avLst/>
          </a:prstGeom>
        </p:spPr>
        <p:txBody>
          <a:bodyPr vert="horz" lIns="91440" tIns="45720" rIns="91440" bIns="45720" rtlCol="0" anchor="ctr"/>
          <a:lstStyle>
            <a:lvl1pPr algn="l">
              <a:defRPr sz="5040">
                <a:solidFill>
                  <a:schemeClr val="tx1">
                    <a:tint val="82000"/>
                  </a:schemeClr>
                </a:solidFill>
              </a:defRPr>
            </a:lvl1pPr>
          </a:lstStyle>
          <a:p>
            <a:fld id="{E40972A8-E95D-40D5-AB7D-6ED4BA7A4120}" type="datetimeFigureOut">
              <a:rPr lang="en-US" smtClean="0"/>
              <a:t>4/26/2025</a:t>
            </a:fld>
            <a:endParaRPr lang="en-US"/>
          </a:p>
        </p:txBody>
      </p:sp>
      <p:sp>
        <p:nvSpPr>
          <p:cNvPr id="5" name="Footer Placeholder 4"/>
          <p:cNvSpPr>
            <a:spLocks noGrp="1"/>
          </p:cNvSpPr>
          <p:nvPr>
            <p:ph type="ftr" sz="quarter" idx="3"/>
          </p:nvPr>
        </p:nvSpPr>
        <p:spPr>
          <a:xfrm>
            <a:off x="16962120" y="27948815"/>
            <a:ext cx="17282160" cy="1605451"/>
          </a:xfrm>
          <a:prstGeom prst="rect">
            <a:avLst/>
          </a:prstGeom>
        </p:spPr>
        <p:txBody>
          <a:bodyPr vert="horz" lIns="91440" tIns="45720" rIns="91440" bIns="45720" rtlCol="0" anchor="ctr"/>
          <a:lstStyle>
            <a:lvl1pPr algn="ctr">
              <a:defRPr sz="504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6164520" y="27948815"/>
            <a:ext cx="11521440" cy="1605451"/>
          </a:xfrm>
          <a:prstGeom prst="rect">
            <a:avLst/>
          </a:prstGeom>
        </p:spPr>
        <p:txBody>
          <a:bodyPr vert="horz" lIns="91440" tIns="45720" rIns="91440" bIns="45720" rtlCol="0" anchor="ctr"/>
          <a:lstStyle>
            <a:lvl1pPr algn="r">
              <a:defRPr sz="5040">
                <a:solidFill>
                  <a:schemeClr val="tx1">
                    <a:tint val="82000"/>
                  </a:schemeClr>
                </a:solidFill>
              </a:defRPr>
            </a:lvl1pPr>
          </a:lstStyle>
          <a:p>
            <a:fld id="{732B22A0-298A-4D05-8A69-E30B63212F60}" type="slidenum">
              <a:rPr lang="en-US" smtClean="0"/>
              <a:t>‹#›</a:t>
            </a:fld>
            <a:endParaRPr lang="en-US"/>
          </a:p>
        </p:txBody>
      </p:sp>
    </p:spTree>
    <p:extLst>
      <p:ext uri="{BB962C8B-B14F-4D97-AF65-F5344CB8AC3E}">
        <p14:creationId xmlns:p14="http://schemas.microsoft.com/office/powerpoint/2010/main" val="40623962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3761A7-855D-082D-8A78-6D89F021319C}"/>
              </a:ext>
            </a:extLst>
          </p:cNvPr>
          <p:cNvSpPr/>
          <p:nvPr/>
        </p:nvSpPr>
        <p:spPr>
          <a:xfrm>
            <a:off x="9795416" y="653142"/>
            <a:ext cx="30573049" cy="3962400"/>
          </a:xfrm>
          <a:prstGeom prst="rect">
            <a:avLst/>
          </a:prstGeom>
          <a:solidFill>
            <a:srgbClr val="0070C0"/>
          </a:solidFill>
          <a:ln w="698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80B159-B5AE-2D94-3E3E-56368A0A34EF}"/>
              </a:ext>
            </a:extLst>
          </p:cNvPr>
          <p:cNvSpPr txBox="1"/>
          <p:nvPr/>
        </p:nvSpPr>
        <p:spPr>
          <a:xfrm>
            <a:off x="9708331" y="827314"/>
            <a:ext cx="30573048" cy="3370153"/>
          </a:xfrm>
          <a:prstGeom prst="rect">
            <a:avLst/>
          </a:prstGeom>
          <a:noFill/>
          <a:ln>
            <a:noFill/>
          </a:ln>
        </p:spPr>
        <p:txBody>
          <a:bodyPr wrap="none" rtlCol="0">
            <a:spAutoFit/>
          </a:bodyPr>
          <a:lstStyle/>
          <a:p>
            <a:pPr algn="ctr">
              <a:lnSpc>
                <a:spcPct val="150000"/>
              </a:lnSpc>
            </a:pPr>
            <a:r>
              <a:rPr lang="en-US" sz="6000" b="1" dirty="0">
                <a:solidFill>
                  <a:schemeClr val="bg1"/>
                </a:solidFill>
                <a:latin typeface="Times New Roman" panose="02020603050405020304" pitchFamily="18" charset="0"/>
                <a:cs typeface="Times New Roman" panose="02020603050405020304" pitchFamily="18" charset="0"/>
              </a:rPr>
              <a:t>EGU25-3031: Mapping Active Seabed Ruptures in the Eastern Offshore UAE, Gulf of Oman</a:t>
            </a:r>
          </a:p>
          <a:p>
            <a:pPr algn="ctr">
              <a:lnSpc>
                <a:spcPct val="150000"/>
              </a:lnSpc>
            </a:pPr>
            <a:r>
              <a:rPr lang="en-US" sz="5000" dirty="0">
                <a:solidFill>
                  <a:schemeClr val="bg1"/>
                </a:solidFill>
                <a:latin typeface="Times New Roman" panose="02020603050405020304" pitchFamily="18" charset="0"/>
                <a:cs typeface="Times New Roman" panose="02020603050405020304" pitchFamily="18" charset="0"/>
              </a:rPr>
              <a:t> </a:t>
            </a:r>
            <a:r>
              <a:rPr lang="en-US" sz="5000" b="1" dirty="0">
                <a:solidFill>
                  <a:schemeClr val="bg1"/>
                </a:solidFill>
                <a:latin typeface="Times New Roman" panose="02020603050405020304" pitchFamily="18" charset="0"/>
                <a:cs typeface="Times New Roman" panose="02020603050405020304" pitchFamily="18" charset="0"/>
              </a:rPr>
              <a:t>Omar Aldhanhani</a:t>
            </a:r>
            <a:r>
              <a:rPr lang="en-US" sz="5000" b="1" baseline="30000" dirty="0">
                <a:solidFill>
                  <a:schemeClr val="bg1"/>
                </a:solidFill>
                <a:latin typeface="Times New Roman" panose="02020603050405020304" pitchFamily="18" charset="0"/>
                <a:cs typeface="Times New Roman" panose="02020603050405020304" pitchFamily="18" charset="0"/>
              </a:rPr>
              <a:t>1</a:t>
            </a:r>
            <a:r>
              <a:rPr lang="en-US" sz="5000" dirty="0">
                <a:solidFill>
                  <a:schemeClr val="bg1"/>
                </a:solidFill>
                <a:latin typeface="Times New Roman" panose="02020603050405020304" pitchFamily="18" charset="0"/>
                <a:cs typeface="Times New Roman" panose="02020603050405020304" pitchFamily="18" charset="0"/>
              </a:rPr>
              <a:t> (100050202@ku.ac.ae), Mohammed Y. Ali</a:t>
            </a:r>
            <a:r>
              <a:rPr lang="en-US" sz="5000" baseline="30000" dirty="0">
                <a:solidFill>
                  <a:schemeClr val="bg1"/>
                </a:solidFill>
                <a:latin typeface="Times New Roman" panose="02020603050405020304" pitchFamily="18" charset="0"/>
                <a:cs typeface="Times New Roman" panose="02020603050405020304" pitchFamily="18" charset="0"/>
              </a:rPr>
              <a:t>1</a:t>
            </a:r>
            <a:r>
              <a:rPr lang="en-US" sz="5000" dirty="0">
                <a:solidFill>
                  <a:schemeClr val="bg1"/>
                </a:solidFill>
                <a:latin typeface="Times New Roman" panose="02020603050405020304" pitchFamily="18" charset="0"/>
                <a:cs typeface="Times New Roman" panose="02020603050405020304" pitchFamily="18" charset="0"/>
              </a:rPr>
              <a:t>, Ahmed Abdelmaksoud</a:t>
            </a:r>
            <a:r>
              <a:rPr lang="en-US" sz="5000" baseline="30000" dirty="0">
                <a:solidFill>
                  <a:schemeClr val="bg1"/>
                </a:solidFill>
                <a:latin typeface="Times New Roman" panose="02020603050405020304" pitchFamily="18" charset="0"/>
                <a:cs typeface="Times New Roman" panose="02020603050405020304" pitchFamily="18" charset="0"/>
              </a:rPr>
              <a:t>1</a:t>
            </a:r>
            <a:r>
              <a:rPr lang="en-US" sz="5000" dirty="0">
                <a:solidFill>
                  <a:schemeClr val="bg1"/>
                </a:solidFill>
                <a:latin typeface="Times New Roman" panose="02020603050405020304" pitchFamily="18" charset="0"/>
                <a:cs typeface="Times New Roman" panose="02020603050405020304" pitchFamily="18" charset="0"/>
              </a:rPr>
              <a:t>, Aisha AlSuwaidi</a:t>
            </a:r>
            <a:r>
              <a:rPr lang="en-US" sz="5000" baseline="30000" dirty="0">
                <a:solidFill>
                  <a:schemeClr val="bg1"/>
                </a:solidFill>
                <a:latin typeface="Times New Roman" panose="02020603050405020304" pitchFamily="18" charset="0"/>
                <a:cs typeface="Times New Roman" panose="02020603050405020304" pitchFamily="18" charset="0"/>
              </a:rPr>
              <a:t>1</a:t>
            </a:r>
          </a:p>
          <a:p>
            <a:pPr algn="ctr"/>
            <a:r>
              <a:rPr lang="en-US" sz="4800" baseline="30000" dirty="0">
                <a:solidFill>
                  <a:schemeClr val="bg1"/>
                </a:solidFill>
                <a:latin typeface="Times New Roman" panose="02020603050405020304" pitchFamily="18" charset="0"/>
                <a:cs typeface="Times New Roman" panose="02020603050405020304" pitchFamily="18" charset="0"/>
              </a:rPr>
              <a:t>1</a:t>
            </a:r>
            <a:r>
              <a:rPr lang="en-US" sz="4800" dirty="0">
                <a:solidFill>
                  <a:schemeClr val="bg1"/>
                </a:solidFill>
                <a:latin typeface="Times New Roman" panose="02020603050405020304" pitchFamily="18" charset="0"/>
                <a:cs typeface="Times New Roman" panose="02020603050405020304" pitchFamily="18" charset="0"/>
              </a:rPr>
              <a:t>Khalifa University for Science and Technology. Abu Dhabi 127788, UAE</a:t>
            </a:r>
          </a:p>
        </p:txBody>
      </p:sp>
      <p:pic>
        <p:nvPicPr>
          <p:cNvPr id="1026" name="Picture 2" descr="Khalifa University - Wikipedia">
            <a:extLst>
              <a:ext uri="{FF2B5EF4-FFF2-40B4-BE49-F238E27FC236}">
                <a16:creationId xmlns:a16="http://schemas.microsoft.com/office/drawing/2014/main" id="{438532AA-0FDC-C1E5-CA6C-B4E5BB7AF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919" y="1352568"/>
            <a:ext cx="8338183" cy="29903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95C1F9-E2D6-8DC4-B98D-D6479AC912B9}"/>
              </a:ext>
            </a:extLst>
          </p:cNvPr>
          <p:cNvSpPr/>
          <p:nvPr/>
        </p:nvSpPr>
        <p:spPr>
          <a:xfrm>
            <a:off x="762001" y="4789713"/>
            <a:ext cx="23202900" cy="114584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EF39D6-C7C2-5023-C267-E392324D7122}"/>
              </a:ext>
            </a:extLst>
          </p:cNvPr>
          <p:cNvPicPr>
            <a:picLocks noChangeAspect="1"/>
          </p:cNvPicPr>
          <p:nvPr/>
        </p:nvPicPr>
        <p:blipFill rotWithShape="1">
          <a:blip r:embed="rId3"/>
          <a:srcRect t="650" r="7949"/>
          <a:stretch/>
        </p:blipFill>
        <p:spPr bwMode="auto">
          <a:xfrm>
            <a:off x="977587" y="4997101"/>
            <a:ext cx="7759461" cy="11016622"/>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8163B368-DF4C-061E-BE00-B6ED154904B4}"/>
              </a:ext>
            </a:extLst>
          </p:cNvPr>
          <p:cNvPicPr>
            <a:picLocks noChangeAspect="1"/>
          </p:cNvPicPr>
          <p:nvPr/>
        </p:nvPicPr>
        <p:blipFill>
          <a:blip r:embed="rId4"/>
          <a:stretch>
            <a:fillRect/>
          </a:stretch>
        </p:blipFill>
        <p:spPr>
          <a:xfrm>
            <a:off x="25412673" y="16475527"/>
            <a:ext cx="381053" cy="342948"/>
          </a:xfrm>
          <a:prstGeom prst="rect">
            <a:avLst/>
          </a:prstGeom>
        </p:spPr>
      </p:pic>
      <p:sp>
        <p:nvSpPr>
          <p:cNvPr id="17" name="TextBox 16">
            <a:extLst>
              <a:ext uri="{FF2B5EF4-FFF2-40B4-BE49-F238E27FC236}">
                <a16:creationId xmlns:a16="http://schemas.microsoft.com/office/drawing/2014/main" id="{B6E94361-4EA1-FB5E-A52B-5D8579BF60CB}"/>
              </a:ext>
            </a:extLst>
          </p:cNvPr>
          <p:cNvSpPr txBox="1"/>
          <p:nvPr/>
        </p:nvSpPr>
        <p:spPr>
          <a:xfrm>
            <a:off x="977588" y="4997101"/>
            <a:ext cx="423514"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20" name="Rectangle 19">
            <a:extLst>
              <a:ext uri="{FF2B5EF4-FFF2-40B4-BE49-F238E27FC236}">
                <a16:creationId xmlns:a16="http://schemas.microsoft.com/office/drawing/2014/main" id="{967C7046-4F70-161D-35F3-AAEB38DBC3DE}"/>
              </a:ext>
            </a:extLst>
          </p:cNvPr>
          <p:cNvSpPr/>
          <p:nvPr/>
        </p:nvSpPr>
        <p:spPr>
          <a:xfrm>
            <a:off x="8737048" y="4789715"/>
            <a:ext cx="15227853" cy="1062446"/>
          </a:xfrm>
          <a:prstGeom prst="rect">
            <a:avLst/>
          </a:prstGeom>
          <a:solidFill>
            <a:srgbClr val="0070C0"/>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868FE7F-D7A2-E014-DFA4-133748A582E0}"/>
              </a:ext>
            </a:extLst>
          </p:cNvPr>
          <p:cNvSpPr txBox="1"/>
          <p:nvPr/>
        </p:nvSpPr>
        <p:spPr>
          <a:xfrm>
            <a:off x="15297385" y="4973655"/>
            <a:ext cx="2218006"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Abstract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29891EC-EB86-0670-0E29-ACBB4CFB668F}"/>
              </a:ext>
            </a:extLst>
          </p:cNvPr>
          <p:cNvSpPr txBox="1"/>
          <p:nvPr/>
        </p:nvSpPr>
        <p:spPr>
          <a:xfrm>
            <a:off x="8952633" y="6049453"/>
            <a:ext cx="14821767" cy="634019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The eastern offshore region of the United Arab Emirates, located along the northeastern boundary of the Arabian Plate in the Gulf of Oman, is influenced by the tectonic activity of the </a:t>
            </a:r>
            <a:r>
              <a:rPr lang="en-US" sz="2800" dirty="0" err="1">
                <a:latin typeface="Times New Roman" panose="02020603050405020304" pitchFamily="18" charset="0"/>
                <a:cs typeface="Times New Roman" panose="02020603050405020304" pitchFamily="18" charset="0"/>
              </a:rPr>
              <a:t>Zendan</a:t>
            </a:r>
            <a:r>
              <a:rPr lang="en-US" sz="2800" dirty="0">
                <a:latin typeface="Times New Roman" panose="02020603050405020304" pitchFamily="18" charset="0"/>
                <a:cs typeface="Times New Roman" panose="02020603050405020304" pitchFamily="18" charset="0"/>
              </a:rPr>
              <a:t>-Minab fault system and the Makran subduction zone. This research integrates data from multi-beam bathymetry, seismic reflection profiles, and earthquake monitoring to analyze fault behavior and regional tectonics. High-resolution bathymetric surveys, conducted with an EM 712 multi-beam echo sounder, reveal N-S to NNW fault lineaments. Some of these structures correspond to shallow earthquake events (magnitude ~2–3 Mw) occurring at depths of less than 5 km. Seismic reflection data indicate that these faults penetrate up to 3 km into the subsurface, cutting through Paleocene-aged sediments, especially in the eastern side. Additionally, sediment accumulation within Pleistocene-Holocene deposits, ranging from 1 to 2.5 km in thickness, and signs of eastward tilting suggest tectonic activity related to the Makran subduction. The clockwise change in shelf orientation over time (from NNW–SSE to NE–SW), the clockwise rotation of the depocenter (from NNE to ENE), and the presence of a sinistral strike-dip slip duplex are likely attributed to the Miocene-onward counterclockwise rotation of the Arabian Plate combined with subsidence associated with the Makran Subduction Zone.</a:t>
            </a:r>
            <a:endParaRPr lang="en-US" sz="1400" dirty="0"/>
          </a:p>
        </p:txBody>
      </p:sp>
      <p:sp>
        <p:nvSpPr>
          <p:cNvPr id="23" name="TextBox 22">
            <a:extLst>
              <a:ext uri="{FF2B5EF4-FFF2-40B4-BE49-F238E27FC236}">
                <a16:creationId xmlns:a16="http://schemas.microsoft.com/office/drawing/2014/main" id="{9D38C2AB-34EF-AAC4-E882-8DFDE8847D6F}"/>
              </a:ext>
            </a:extLst>
          </p:cNvPr>
          <p:cNvSpPr txBox="1"/>
          <p:nvPr/>
        </p:nvSpPr>
        <p:spPr>
          <a:xfrm>
            <a:off x="13601649" y="12442699"/>
            <a:ext cx="10172751" cy="163121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1: a) </a:t>
            </a:r>
            <a:r>
              <a:rPr lang="en-US" sz="2000" dirty="0">
                <a:effectLst/>
                <a:latin typeface="Times New Roman" panose="02020603050405020304" pitchFamily="18" charset="0"/>
                <a:ea typeface="Aptos" panose="020B0004020202020204" pitchFamily="34" charset="0"/>
              </a:rPr>
              <a:t>Geological map of the northeastern margin of Arabia, showing the outcropped units of UAE – Oman Mountains, tectonic systems and seismicity in the region. The earthquake catalogue spans from 1924 – 2025 (International Seismological Center, 2025), b) a basemap offshore the </a:t>
            </a:r>
            <a:r>
              <a:rPr lang="en-US" sz="2000" dirty="0">
                <a:latin typeface="Times New Roman" panose="02020603050405020304" pitchFamily="18" charset="0"/>
                <a:ea typeface="Aptos" panose="020B0004020202020204" pitchFamily="34" charset="0"/>
              </a:rPr>
              <a:t>eastern UAE </a:t>
            </a:r>
            <a:r>
              <a:rPr lang="en-US" sz="2000" dirty="0">
                <a:effectLst/>
                <a:latin typeface="Times New Roman" panose="02020603050405020304" pitchFamily="18" charset="0"/>
                <a:ea typeface="Aptos" panose="020B0004020202020204" pitchFamily="34" charset="0"/>
              </a:rPr>
              <a:t>of available dataset, including twenty 2D seismic reflection profiles, 3 exploration wells and multi-beam bathymetry (</a:t>
            </a:r>
            <a:r>
              <a:rPr lang="en-US" sz="2000" dirty="0">
                <a:latin typeface="Times New Roman" panose="02020603050405020304" pitchFamily="18" charset="0"/>
                <a:ea typeface="Aptos" panose="020B0004020202020204" pitchFamily="34" charset="0"/>
              </a:rPr>
              <a:t>blue grid).</a:t>
            </a:r>
            <a:r>
              <a:rPr lang="en-US" sz="2000" dirty="0">
                <a:effectLst/>
                <a:latin typeface="Times New Roman" panose="02020603050405020304" pitchFamily="18" charset="0"/>
                <a:ea typeface="Aptos" panose="020B0004020202020204" pitchFamily="34" charset="0"/>
              </a:rPr>
              <a:t> </a:t>
            </a:r>
            <a:r>
              <a:rPr lang="en-US" sz="2000" dirty="0">
                <a:latin typeface="Times New Roman" panose="02020603050405020304" pitchFamily="18" charset="0"/>
                <a:cs typeface="Times New Roman" panose="02020603050405020304" pitchFamily="18" charset="0"/>
              </a:rPr>
              <a:t> </a:t>
            </a:r>
            <a:endParaRPr lang="en-US" sz="2000" dirty="0"/>
          </a:p>
        </p:txBody>
      </p:sp>
      <p:sp>
        <p:nvSpPr>
          <p:cNvPr id="24" name="Rectangle 23">
            <a:extLst>
              <a:ext uri="{FF2B5EF4-FFF2-40B4-BE49-F238E27FC236}">
                <a16:creationId xmlns:a16="http://schemas.microsoft.com/office/drawing/2014/main" id="{BED7B331-A059-566B-52E7-5E99C98BE0E4}"/>
              </a:ext>
            </a:extLst>
          </p:cNvPr>
          <p:cNvSpPr/>
          <p:nvPr/>
        </p:nvSpPr>
        <p:spPr>
          <a:xfrm>
            <a:off x="762001" y="16475527"/>
            <a:ext cx="23202900" cy="1285172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BF0D40C-1B19-64E6-9257-51EA4699608A}"/>
              </a:ext>
            </a:extLst>
          </p:cNvPr>
          <p:cNvSpPr/>
          <p:nvPr/>
        </p:nvSpPr>
        <p:spPr>
          <a:xfrm>
            <a:off x="762001" y="16465557"/>
            <a:ext cx="23202900" cy="1062446"/>
          </a:xfrm>
          <a:prstGeom prst="rect">
            <a:avLst/>
          </a:prstGeom>
          <a:solidFill>
            <a:srgbClr val="0070C0"/>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301C9A6-F1F1-067F-D314-F890F64ACE44}"/>
              </a:ext>
            </a:extLst>
          </p:cNvPr>
          <p:cNvSpPr txBox="1"/>
          <p:nvPr/>
        </p:nvSpPr>
        <p:spPr>
          <a:xfrm>
            <a:off x="10982855" y="16644975"/>
            <a:ext cx="2218006"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Results</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27" name="Picture 26" descr="A close-up of several layers of land&#10;&#10;AI-generated content may be incorrect.">
            <a:extLst>
              <a:ext uri="{FF2B5EF4-FFF2-40B4-BE49-F238E27FC236}">
                <a16:creationId xmlns:a16="http://schemas.microsoft.com/office/drawing/2014/main" id="{7C964E60-CCEC-4928-1EC1-70B602342B53}"/>
              </a:ext>
            </a:extLst>
          </p:cNvPr>
          <p:cNvPicPr>
            <a:picLocks noChangeAspect="1"/>
          </p:cNvPicPr>
          <p:nvPr/>
        </p:nvPicPr>
        <p:blipFill>
          <a:blip r:embed="rId5" cstate="print">
            <a:extLst>
              <a:ext uri="{28A0092B-C50C-407E-A947-70E740481C1C}">
                <a14:useLocalDpi xmlns:a14="http://schemas.microsoft.com/office/drawing/2010/main" val="0"/>
              </a:ext>
            </a:extLst>
          </a:blip>
          <a:srcRect t="4391"/>
          <a:stretch/>
        </p:blipFill>
        <p:spPr>
          <a:xfrm>
            <a:off x="2089452" y="17642492"/>
            <a:ext cx="11104867" cy="10247209"/>
          </a:xfrm>
          <a:prstGeom prst="rect">
            <a:avLst/>
          </a:prstGeom>
        </p:spPr>
      </p:pic>
      <p:sp>
        <p:nvSpPr>
          <p:cNvPr id="28" name="TextBox 27">
            <a:extLst>
              <a:ext uri="{FF2B5EF4-FFF2-40B4-BE49-F238E27FC236}">
                <a16:creationId xmlns:a16="http://schemas.microsoft.com/office/drawing/2014/main" id="{E936370D-75EB-07A4-9D5B-F8645B2E96FF}"/>
              </a:ext>
            </a:extLst>
          </p:cNvPr>
          <p:cNvSpPr txBox="1"/>
          <p:nvPr/>
        </p:nvSpPr>
        <p:spPr>
          <a:xfrm>
            <a:off x="977587" y="27946755"/>
            <a:ext cx="13217208"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2: </a:t>
            </a:r>
            <a:r>
              <a:rPr lang="en-US" sz="2000" dirty="0">
                <a:effectLst/>
                <a:latin typeface="Times New Roman" panose="02020603050405020304" pitchFamily="18" charset="0"/>
                <a:ea typeface="Aptos" panose="020B0004020202020204" pitchFamily="34" charset="0"/>
              </a:rPr>
              <a:t>East- west seismic reflection profiles that interpret the main chronostratigraphic horizons with dominant structures of normal faults. Red stars are locations of earthquakes (from ISC) that aligned with some mapped faults. Numbers (1 – 8) represent that fault lineaments that cut the seafloor from the bathymetry map. The dark green arrows in the first two sections erosive pockmarks structures (EPSs) that are clearly prominent in the bathymetry map. </a:t>
            </a:r>
            <a:r>
              <a:rPr lang="en-US" sz="2000" dirty="0">
                <a:latin typeface="Times New Roman" panose="02020603050405020304" pitchFamily="18" charset="0"/>
                <a:cs typeface="Times New Roman" panose="02020603050405020304" pitchFamily="18" charset="0"/>
              </a:rPr>
              <a:t> </a:t>
            </a:r>
            <a:endParaRPr lang="en-US" sz="2000" dirty="0"/>
          </a:p>
        </p:txBody>
      </p:sp>
      <p:pic>
        <p:nvPicPr>
          <p:cNvPr id="29" name="Picture 28">
            <a:extLst>
              <a:ext uri="{FF2B5EF4-FFF2-40B4-BE49-F238E27FC236}">
                <a16:creationId xmlns:a16="http://schemas.microsoft.com/office/drawing/2014/main" id="{7B25B1F1-87BA-B523-9F75-16B3EFCDC111}"/>
              </a:ext>
            </a:extLst>
          </p:cNvPr>
          <p:cNvPicPr>
            <a:picLocks noChangeAspect="1"/>
          </p:cNvPicPr>
          <p:nvPr/>
        </p:nvPicPr>
        <p:blipFill>
          <a:blip r:embed="rId6"/>
          <a:stretch>
            <a:fillRect/>
          </a:stretch>
        </p:blipFill>
        <p:spPr>
          <a:xfrm>
            <a:off x="14880331" y="17745375"/>
            <a:ext cx="8344254" cy="7233469"/>
          </a:xfrm>
          <a:prstGeom prst="rect">
            <a:avLst/>
          </a:prstGeom>
        </p:spPr>
      </p:pic>
      <p:pic>
        <p:nvPicPr>
          <p:cNvPr id="30" name="Picture 29" descr="A close-up of a graph&#10;&#10;AI-generated content may be incorrect.">
            <a:extLst>
              <a:ext uri="{FF2B5EF4-FFF2-40B4-BE49-F238E27FC236}">
                <a16:creationId xmlns:a16="http://schemas.microsoft.com/office/drawing/2014/main" id="{83DD6430-4D0D-50D6-00DD-C194529129B0}"/>
              </a:ext>
            </a:extLst>
          </p:cNvPr>
          <p:cNvPicPr>
            <a:picLocks noChangeAspect="1"/>
          </p:cNvPicPr>
          <p:nvPr/>
        </p:nvPicPr>
        <p:blipFill>
          <a:blip r:embed="rId7"/>
          <a:srcRect l="52151"/>
          <a:stretch/>
        </p:blipFill>
        <p:spPr>
          <a:xfrm>
            <a:off x="19479244" y="25759393"/>
            <a:ext cx="2637698" cy="2639127"/>
          </a:xfrm>
          <a:prstGeom prst="rect">
            <a:avLst/>
          </a:prstGeom>
        </p:spPr>
      </p:pic>
      <p:pic>
        <p:nvPicPr>
          <p:cNvPr id="32" name="Picture 31">
            <a:extLst>
              <a:ext uri="{FF2B5EF4-FFF2-40B4-BE49-F238E27FC236}">
                <a16:creationId xmlns:a16="http://schemas.microsoft.com/office/drawing/2014/main" id="{9B2A4821-B461-272B-6A72-FFB3C6E9290F}"/>
              </a:ext>
            </a:extLst>
          </p:cNvPr>
          <p:cNvPicPr>
            <a:picLocks noChangeAspect="1"/>
          </p:cNvPicPr>
          <p:nvPr/>
        </p:nvPicPr>
        <p:blipFill>
          <a:blip r:embed="rId8"/>
          <a:stretch>
            <a:fillRect/>
          </a:stretch>
        </p:blipFill>
        <p:spPr>
          <a:xfrm>
            <a:off x="14922405" y="17762020"/>
            <a:ext cx="371527" cy="276954"/>
          </a:xfrm>
          <a:prstGeom prst="rect">
            <a:avLst/>
          </a:prstGeom>
        </p:spPr>
      </p:pic>
      <p:pic>
        <p:nvPicPr>
          <p:cNvPr id="33" name="Picture 32">
            <a:extLst>
              <a:ext uri="{FF2B5EF4-FFF2-40B4-BE49-F238E27FC236}">
                <a16:creationId xmlns:a16="http://schemas.microsoft.com/office/drawing/2014/main" id="{294DDD06-BCB1-9AA2-057C-AFFFE9B364E1}"/>
              </a:ext>
            </a:extLst>
          </p:cNvPr>
          <p:cNvPicPr>
            <a:picLocks noChangeAspect="1"/>
          </p:cNvPicPr>
          <p:nvPr/>
        </p:nvPicPr>
        <p:blipFill>
          <a:blip r:embed="rId8"/>
          <a:stretch>
            <a:fillRect/>
          </a:stretch>
        </p:blipFill>
        <p:spPr>
          <a:xfrm>
            <a:off x="19135905" y="17785876"/>
            <a:ext cx="371527" cy="276954"/>
          </a:xfrm>
          <a:prstGeom prst="rect">
            <a:avLst/>
          </a:prstGeom>
        </p:spPr>
      </p:pic>
      <p:pic>
        <p:nvPicPr>
          <p:cNvPr id="34" name="Picture 33">
            <a:extLst>
              <a:ext uri="{FF2B5EF4-FFF2-40B4-BE49-F238E27FC236}">
                <a16:creationId xmlns:a16="http://schemas.microsoft.com/office/drawing/2014/main" id="{64BAD20D-3277-9B29-4C4D-C5C872E02CA7}"/>
              </a:ext>
            </a:extLst>
          </p:cNvPr>
          <p:cNvPicPr>
            <a:picLocks noChangeAspect="1"/>
          </p:cNvPicPr>
          <p:nvPr/>
        </p:nvPicPr>
        <p:blipFill>
          <a:blip r:embed="rId8"/>
          <a:stretch>
            <a:fillRect/>
          </a:stretch>
        </p:blipFill>
        <p:spPr>
          <a:xfrm>
            <a:off x="14937412" y="21434776"/>
            <a:ext cx="371527" cy="276954"/>
          </a:xfrm>
          <a:prstGeom prst="rect">
            <a:avLst/>
          </a:prstGeom>
        </p:spPr>
      </p:pic>
      <p:pic>
        <p:nvPicPr>
          <p:cNvPr id="35" name="Picture 34">
            <a:extLst>
              <a:ext uri="{FF2B5EF4-FFF2-40B4-BE49-F238E27FC236}">
                <a16:creationId xmlns:a16="http://schemas.microsoft.com/office/drawing/2014/main" id="{E3D7578D-E1AB-7E1B-CE09-ABBDA1813F2E}"/>
              </a:ext>
            </a:extLst>
          </p:cNvPr>
          <p:cNvPicPr>
            <a:picLocks noChangeAspect="1"/>
          </p:cNvPicPr>
          <p:nvPr/>
        </p:nvPicPr>
        <p:blipFill>
          <a:blip r:embed="rId8"/>
          <a:stretch>
            <a:fillRect/>
          </a:stretch>
        </p:blipFill>
        <p:spPr>
          <a:xfrm>
            <a:off x="19148493" y="21450117"/>
            <a:ext cx="371527" cy="276954"/>
          </a:xfrm>
          <a:prstGeom prst="rect">
            <a:avLst/>
          </a:prstGeom>
        </p:spPr>
      </p:pic>
      <p:sp>
        <p:nvSpPr>
          <p:cNvPr id="36" name="TextBox 35">
            <a:extLst>
              <a:ext uri="{FF2B5EF4-FFF2-40B4-BE49-F238E27FC236}">
                <a16:creationId xmlns:a16="http://schemas.microsoft.com/office/drawing/2014/main" id="{82E858CA-4DF3-F747-F0EE-C91D83921BC7}"/>
              </a:ext>
            </a:extLst>
          </p:cNvPr>
          <p:cNvSpPr txBox="1"/>
          <p:nvPr/>
        </p:nvSpPr>
        <p:spPr>
          <a:xfrm>
            <a:off x="14885425" y="17669664"/>
            <a:ext cx="42351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37" name="TextBox 36">
            <a:extLst>
              <a:ext uri="{FF2B5EF4-FFF2-40B4-BE49-F238E27FC236}">
                <a16:creationId xmlns:a16="http://schemas.microsoft.com/office/drawing/2014/main" id="{513E99BC-F439-EEC6-81FB-3747A5811F1B}"/>
              </a:ext>
            </a:extLst>
          </p:cNvPr>
          <p:cNvSpPr txBox="1"/>
          <p:nvPr/>
        </p:nvSpPr>
        <p:spPr>
          <a:xfrm>
            <a:off x="19112343" y="17693520"/>
            <a:ext cx="44114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38" name="TextBox 37">
            <a:extLst>
              <a:ext uri="{FF2B5EF4-FFF2-40B4-BE49-F238E27FC236}">
                <a16:creationId xmlns:a16="http://schemas.microsoft.com/office/drawing/2014/main" id="{E5B22EA4-6DED-A95C-5EC5-0E9DFA1D7DD8}"/>
              </a:ext>
            </a:extLst>
          </p:cNvPr>
          <p:cNvSpPr txBox="1"/>
          <p:nvPr/>
        </p:nvSpPr>
        <p:spPr>
          <a:xfrm>
            <a:off x="14900073" y="21330255"/>
            <a:ext cx="42351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39" name="TextBox 38">
            <a:extLst>
              <a:ext uri="{FF2B5EF4-FFF2-40B4-BE49-F238E27FC236}">
                <a16:creationId xmlns:a16="http://schemas.microsoft.com/office/drawing/2014/main" id="{1DFAE6F3-77E0-3A31-CE58-3FF077049C42}"/>
              </a:ext>
            </a:extLst>
          </p:cNvPr>
          <p:cNvSpPr txBox="1"/>
          <p:nvPr/>
        </p:nvSpPr>
        <p:spPr>
          <a:xfrm>
            <a:off x="19112343" y="21357761"/>
            <a:ext cx="44114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d)</a:t>
            </a:r>
          </a:p>
        </p:txBody>
      </p:sp>
      <p:pic>
        <p:nvPicPr>
          <p:cNvPr id="41" name="Picture 40">
            <a:extLst>
              <a:ext uri="{FF2B5EF4-FFF2-40B4-BE49-F238E27FC236}">
                <a16:creationId xmlns:a16="http://schemas.microsoft.com/office/drawing/2014/main" id="{314ACD95-26CA-BFCF-E3E5-D2C5AA52211C}"/>
              </a:ext>
            </a:extLst>
          </p:cNvPr>
          <p:cNvPicPr>
            <a:picLocks noChangeAspect="1"/>
          </p:cNvPicPr>
          <p:nvPr/>
        </p:nvPicPr>
        <p:blipFill>
          <a:blip r:embed="rId9"/>
          <a:stretch>
            <a:fillRect/>
          </a:stretch>
        </p:blipFill>
        <p:spPr>
          <a:xfrm>
            <a:off x="15612910" y="25189379"/>
            <a:ext cx="323895" cy="314369"/>
          </a:xfrm>
          <a:prstGeom prst="rect">
            <a:avLst/>
          </a:prstGeom>
        </p:spPr>
      </p:pic>
      <p:pic>
        <p:nvPicPr>
          <p:cNvPr id="42" name="Picture 41">
            <a:extLst>
              <a:ext uri="{FF2B5EF4-FFF2-40B4-BE49-F238E27FC236}">
                <a16:creationId xmlns:a16="http://schemas.microsoft.com/office/drawing/2014/main" id="{999FC2C6-897A-592F-13ED-B10882690BEE}"/>
              </a:ext>
            </a:extLst>
          </p:cNvPr>
          <p:cNvPicPr>
            <a:picLocks noChangeAspect="1"/>
          </p:cNvPicPr>
          <p:nvPr/>
        </p:nvPicPr>
        <p:blipFill>
          <a:blip r:embed="rId9"/>
          <a:stretch>
            <a:fillRect/>
          </a:stretch>
        </p:blipFill>
        <p:spPr>
          <a:xfrm>
            <a:off x="19831342" y="25260097"/>
            <a:ext cx="202415" cy="196462"/>
          </a:xfrm>
          <a:prstGeom prst="rect">
            <a:avLst/>
          </a:prstGeom>
        </p:spPr>
      </p:pic>
      <p:sp>
        <p:nvSpPr>
          <p:cNvPr id="45" name="TextBox 44">
            <a:extLst>
              <a:ext uri="{FF2B5EF4-FFF2-40B4-BE49-F238E27FC236}">
                <a16:creationId xmlns:a16="http://schemas.microsoft.com/office/drawing/2014/main" id="{2A1CC421-B286-7848-BFA1-8576F4CF6C4E}"/>
              </a:ext>
            </a:extLst>
          </p:cNvPr>
          <p:cNvSpPr txBox="1"/>
          <p:nvPr/>
        </p:nvSpPr>
        <p:spPr>
          <a:xfrm>
            <a:off x="14194795" y="25015176"/>
            <a:ext cx="966062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3: </a:t>
            </a:r>
            <a:r>
              <a:rPr lang="en-US" sz="2000" dirty="0">
                <a:effectLst/>
                <a:latin typeface="Times New Roman" panose="02020603050405020304" pitchFamily="18" charset="0"/>
                <a:ea typeface="Aptos" panose="020B0004020202020204" pitchFamily="34" charset="0"/>
              </a:rPr>
              <a:t>Surface/depth maps of different horizons that are generated from seismic reflection interpretation: a) Top Holocene, b) Top Pleistocene, c) Top Pliocene, and d) Top Miocene. </a:t>
            </a:r>
            <a:endParaRPr lang="en-US" sz="2000" dirty="0"/>
          </a:p>
        </p:txBody>
      </p:sp>
      <p:sp>
        <p:nvSpPr>
          <p:cNvPr id="46" name="TextBox 45">
            <a:extLst>
              <a:ext uri="{FF2B5EF4-FFF2-40B4-BE49-F238E27FC236}">
                <a16:creationId xmlns:a16="http://schemas.microsoft.com/office/drawing/2014/main" id="{AB6BC970-3896-17C2-F120-68D52628B2EB}"/>
              </a:ext>
            </a:extLst>
          </p:cNvPr>
          <p:cNvSpPr txBox="1"/>
          <p:nvPr/>
        </p:nvSpPr>
        <p:spPr>
          <a:xfrm>
            <a:off x="14194795" y="28324809"/>
            <a:ext cx="966062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4: </a:t>
            </a:r>
            <a:r>
              <a:rPr lang="en-US" sz="2000" dirty="0">
                <a:effectLst/>
                <a:latin typeface="Times New Roman" panose="02020603050405020304" pitchFamily="18" charset="0"/>
                <a:ea typeface="Aptos" panose="020B0004020202020204" pitchFamily="34" charset="0"/>
              </a:rPr>
              <a:t>Observed trends of the normal faults captured from seismic profiles: a) faults strike and b) dip angles. </a:t>
            </a:r>
            <a:endParaRPr lang="en-US" sz="2000" dirty="0"/>
          </a:p>
        </p:txBody>
      </p:sp>
      <p:sp>
        <p:nvSpPr>
          <p:cNvPr id="47" name="Rectangle 46">
            <a:extLst>
              <a:ext uri="{FF2B5EF4-FFF2-40B4-BE49-F238E27FC236}">
                <a16:creationId xmlns:a16="http://schemas.microsoft.com/office/drawing/2014/main" id="{510E586A-4352-F478-644D-D8620FE51BBD}"/>
              </a:ext>
            </a:extLst>
          </p:cNvPr>
          <p:cNvSpPr/>
          <p:nvPr/>
        </p:nvSpPr>
        <p:spPr>
          <a:xfrm>
            <a:off x="24230048" y="4807888"/>
            <a:ext cx="25498415" cy="1623602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0535466-1C82-F386-3830-7BB457E89C72}"/>
              </a:ext>
            </a:extLst>
          </p:cNvPr>
          <p:cNvPicPr>
            <a:picLocks noChangeAspect="1"/>
          </p:cNvPicPr>
          <p:nvPr/>
        </p:nvPicPr>
        <p:blipFill>
          <a:blip r:embed="rId10"/>
          <a:srcRect b="50841"/>
          <a:stretch/>
        </p:blipFill>
        <p:spPr>
          <a:xfrm>
            <a:off x="24455121" y="4973655"/>
            <a:ext cx="11250309" cy="5111823"/>
          </a:xfrm>
          <a:prstGeom prst="rect">
            <a:avLst/>
          </a:prstGeom>
        </p:spPr>
      </p:pic>
      <p:pic>
        <p:nvPicPr>
          <p:cNvPr id="49" name="Picture 48">
            <a:extLst>
              <a:ext uri="{FF2B5EF4-FFF2-40B4-BE49-F238E27FC236}">
                <a16:creationId xmlns:a16="http://schemas.microsoft.com/office/drawing/2014/main" id="{22CF6177-CE68-36C4-D65B-2E1AAC0F4A3E}"/>
              </a:ext>
            </a:extLst>
          </p:cNvPr>
          <p:cNvPicPr>
            <a:picLocks noChangeAspect="1"/>
          </p:cNvPicPr>
          <p:nvPr/>
        </p:nvPicPr>
        <p:blipFill>
          <a:blip r:embed="rId10"/>
          <a:srcRect l="27890" t="50158" r="22124"/>
          <a:stretch/>
        </p:blipFill>
        <p:spPr>
          <a:xfrm>
            <a:off x="35964480" y="4993515"/>
            <a:ext cx="5524949" cy="5091963"/>
          </a:xfrm>
          <a:prstGeom prst="rect">
            <a:avLst/>
          </a:prstGeom>
        </p:spPr>
      </p:pic>
      <p:pic>
        <p:nvPicPr>
          <p:cNvPr id="50" name="Picture 49">
            <a:extLst>
              <a:ext uri="{FF2B5EF4-FFF2-40B4-BE49-F238E27FC236}">
                <a16:creationId xmlns:a16="http://schemas.microsoft.com/office/drawing/2014/main" id="{B0908599-FD76-DC22-C553-822A6D20409A}"/>
              </a:ext>
            </a:extLst>
          </p:cNvPr>
          <p:cNvPicPr>
            <a:picLocks noChangeAspect="1"/>
          </p:cNvPicPr>
          <p:nvPr/>
        </p:nvPicPr>
        <p:blipFill>
          <a:blip r:embed="rId11"/>
          <a:stretch>
            <a:fillRect/>
          </a:stretch>
        </p:blipFill>
        <p:spPr>
          <a:xfrm>
            <a:off x="42787203" y="4993515"/>
            <a:ext cx="5519230" cy="5091963"/>
          </a:xfrm>
          <a:prstGeom prst="rect">
            <a:avLst/>
          </a:prstGeom>
        </p:spPr>
      </p:pic>
      <p:cxnSp>
        <p:nvCxnSpPr>
          <p:cNvPr id="51" name="Straight Connector 50">
            <a:extLst>
              <a:ext uri="{FF2B5EF4-FFF2-40B4-BE49-F238E27FC236}">
                <a16:creationId xmlns:a16="http://schemas.microsoft.com/office/drawing/2014/main" id="{3C501D27-5C7E-A3AD-6CE2-193A4A1418AF}"/>
              </a:ext>
            </a:extLst>
          </p:cNvPr>
          <p:cNvCxnSpPr>
            <a:cxnSpLocks/>
          </p:cNvCxnSpPr>
          <p:nvPr/>
        </p:nvCxnSpPr>
        <p:spPr>
          <a:xfrm flipV="1">
            <a:off x="30004198" y="4977662"/>
            <a:ext cx="0" cy="161821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7F220E5-BFF1-DBC3-C8E5-717D59D2A8A3}"/>
              </a:ext>
            </a:extLst>
          </p:cNvPr>
          <p:cNvCxnSpPr>
            <a:cxnSpLocks/>
          </p:cNvCxnSpPr>
          <p:nvPr/>
        </p:nvCxnSpPr>
        <p:spPr>
          <a:xfrm flipV="1">
            <a:off x="35697810" y="4973655"/>
            <a:ext cx="7254" cy="1689273"/>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A933B9E-3EFF-AED2-4A32-70CDE1F6AF88}"/>
              </a:ext>
            </a:extLst>
          </p:cNvPr>
          <p:cNvCxnSpPr>
            <a:cxnSpLocks/>
          </p:cNvCxnSpPr>
          <p:nvPr/>
        </p:nvCxnSpPr>
        <p:spPr>
          <a:xfrm flipV="1">
            <a:off x="41446757" y="5068484"/>
            <a:ext cx="0" cy="1661500"/>
          </a:xfrm>
          <a:prstGeom prst="line">
            <a:avLst/>
          </a:prstGeom>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D70FBEF0-BA9A-5438-0F12-BD242151136B}"/>
              </a:ext>
            </a:extLst>
          </p:cNvPr>
          <p:cNvSpPr txBox="1"/>
          <p:nvPr/>
        </p:nvSpPr>
        <p:spPr>
          <a:xfrm>
            <a:off x="24469629" y="10151469"/>
            <a:ext cx="16977128"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5: </a:t>
            </a:r>
            <a:r>
              <a:rPr lang="en-US" sz="2000" dirty="0">
                <a:effectLst/>
                <a:latin typeface="Times New Roman" panose="02020603050405020304" pitchFamily="18" charset="0"/>
                <a:ea typeface="Aptos" panose="020B0004020202020204" pitchFamily="34" charset="0"/>
              </a:rPr>
              <a:t>Sediment thickness and sedimentation rates maps (derived from surface maps) at various time frames: a) Holocene, b) Pleistocene, and c) Pliocene. Note that depocenter change with time from NNE to E (moving clockwise) and gets larger in size. The black circle is a zone of artefacts that caused probably due to issues with interpolation.</a:t>
            </a:r>
            <a:endParaRPr lang="en-US" sz="2000" dirty="0"/>
          </a:p>
        </p:txBody>
      </p:sp>
      <p:sp>
        <p:nvSpPr>
          <p:cNvPr id="61" name="TextBox 60">
            <a:extLst>
              <a:ext uri="{FF2B5EF4-FFF2-40B4-BE49-F238E27FC236}">
                <a16:creationId xmlns:a16="http://schemas.microsoft.com/office/drawing/2014/main" id="{C2A5258A-EB8E-D253-C154-668194AF4074}"/>
              </a:ext>
            </a:extLst>
          </p:cNvPr>
          <p:cNvSpPr txBox="1"/>
          <p:nvPr/>
        </p:nvSpPr>
        <p:spPr>
          <a:xfrm>
            <a:off x="41940479" y="10151469"/>
            <a:ext cx="7680961"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6: </a:t>
            </a:r>
            <a:r>
              <a:rPr lang="en-US" sz="2000" dirty="0">
                <a:effectLst/>
                <a:latin typeface="Times New Roman" panose="02020603050405020304" pitchFamily="18" charset="0"/>
                <a:ea typeface="Aptos" panose="020B0004020202020204" pitchFamily="34" charset="0"/>
              </a:rPr>
              <a:t>Holocene – Pliocene total sediment thickness map together with faults heights to compare their correlation. Note that thick sediments are associated with higher and taller faults compared to thin sediments.</a:t>
            </a:r>
            <a:endParaRPr lang="en-US" sz="2000" dirty="0"/>
          </a:p>
        </p:txBody>
      </p:sp>
      <p:pic>
        <p:nvPicPr>
          <p:cNvPr id="62" name="Picture 61" descr="A collage of different colored maps&#10;&#10;AI-generated content may be incorrect.">
            <a:extLst>
              <a:ext uri="{FF2B5EF4-FFF2-40B4-BE49-F238E27FC236}">
                <a16:creationId xmlns:a16="http://schemas.microsoft.com/office/drawing/2014/main" id="{3A327036-39E0-5467-7F84-E6682B8445E5}"/>
              </a:ext>
            </a:extLst>
          </p:cNvPr>
          <p:cNvPicPr>
            <a:picLocks noChangeAspect="1"/>
          </p:cNvPicPr>
          <p:nvPr/>
        </p:nvPicPr>
        <p:blipFill>
          <a:blip r:embed="rId12" cstate="print">
            <a:extLst>
              <a:ext uri="{28A0092B-C50C-407E-A947-70E740481C1C}">
                <a14:useLocalDpi xmlns:a14="http://schemas.microsoft.com/office/drawing/2010/main" val="0"/>
              </a:ext>
            </a:extLst>
          </a:blip>
          <a:srcRect l="14232" r="17709" b="50489"/>
          <a:stretch/>
        </p:blipFill>
        <p:spPr>
          <a:xfrm>
            <a:off x="24406998" y="11796189"/>
            <a:ext cx="9498844" cy="8716402"/>
          </a:xfrm>
          <a:prstGeom prst="rect">
            <a:avLst/>
          </a:prstGeom>
        </p:spPr>
      </p:pic>
      <p:pic>
        <p:nvPicPr>
          <p:cNvPr id="63" name="Picture 62">
            <a:extLst>
              <a:ext uri="{FF2B5EF4-FFF2-40B4-BE49-F238E27FC236}">
                <a16:creationId xmlns:a16="http://schemas.microsoft.com/office/drawing/2014/main" id="{9A195B5F-3D11-4AE4-DF3D-0074E07E386D}"/>
              </a:ext>
            </a:extLst>
          </p:cNvPr>
          <p:cNvPicPr>
            <a:picLocks noChangeAspect="1"/>
          </p:cNvPicPr>
          <p:nvPr/>
        </p:nvPicPr>
        <p:blipFill>
          <a:blip r:embed="rId13" cstate="print">
            <a:extLst>
              <a:ext uri="{28A0092B-C50C-407E-A947-70E740481C1C}">
                <a14:useLocalDpi xmlns:a14="http://schemas.microsoft.com/office/drawing/2010/main" val="0"/>
              </a:ext>
            </a:extLst>
          </a:blip>
          <a:srcRect t="50778" r="31676"/>
          <a:stretch/>
        </p:blipFill>
        <p:spPr>
          <a:xfrm>
            <a:off x="34125329" y="11790489"/>
            <a:ext cx="7417193" cy="6740289"/>
          </a:xfrm>
          <a:prstGeom prst="rect">
            <a:avLst/>
          </a:prstGeom>
        </p:spPr>
      </p:pic>
      <p:pic>
        <p:nvPicPr>
          <p:cNvPr id="1024" name="Picture 1023" descr="A collage of images of different colors&#10;&#10;AI-generated content may be incorrect.">
            <a:extLst>
              <a:ext uri="{FF2B5EF4-FFF2-40B4-BE49-F238E27FC236}">
                <a16:creationId xmlns:a16="http://schemas.microsoft.com/office/drawing/2014/main" id="{1B8E2094-FF09-EDD9-663D-4CDCB2F1A4ED}"/>
              </a:ext>
            </a:extLst>
          </p:cNvPr>
          <p:cNvPicPr>
            <a:picLocks noChangeAspect="1"/>
          </p:cNvPicPr>
          <p:nvPr/>
        </p:nvPicPr>
        <p:blipFill>
          <a:blip r:embed="rId14" cstate="print">
            <a:extLst>
              <a:ext uri="{28A0092B-C50C-407E-A947-70E740481C1C}">
                <a14:useLocalDpi xmlns:a14="http://schemas.microsoft.com/office/drawing/2010/main" val="0"/>
              </a:ext>
            </a:extLst>
          </a:blip>
          <a:srcRect l="18347" r="40467"/>
          <a:stretch/>
        </p:blipFill>
        <p:spPr>
          <a:xfrm>
            <a:off x="41512651" y="11698725"/>
            <a:ext cx="8085344" cy="6814307"/>
          </a:xfrm>
          <a:prstGeom prst="rect">
            <a:avLst/>
          </a:prstGeom>
        </p:spPr>
      </p:pic>
      <p:sp>
        <p:nvSpPr>
          <p:cNvPr id="1025" name="TextBox 1024">
            <a:extLst>
              <a:ext uri="{FF2B5EF4-FFF2-40B4-BE49-F238E27FC236}">
                <a16:creationId xmlns:a16="http://schemas.microsoft.com/office/drawing/2014/main" id="{2793FF61-1072-5617-B934-4B0F9AC0963B}"/>
              </a:ext>
            </a:extLst>
          </p:cNvPr>
          <p:cNvSpPr txBox="1"/>
          <p:nvPr/>
        </p:nvSpPr>
        <p:spPr>
          <a:xfrm>
            <a:off x="34124423" y="18705378"/>
            <a:ext cx="15473572" cy="224676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7: </a:t>
            </a:r>
            <a:r>
              <a:rPr lang="en-US" sz="2000" dirty="0">
                <a:effectLst/>
                <a:latin typeface="Times New Roman" panose="02020603050405020304" pitchFamily="18" charset="0"/>
                <a:ea typeface="Aptos" panose="020B0004020202020204" pitchFamily="34" charset="0"/>
              </a:rPr>
              <a:t>Multibeam bathymetric map that imaged with obvious fault segments (2 – 8) and other geomorphic features: a) Full bathymetry map off-coast UAE Eastern Offshore mapped with fault lineaments that confirmed by seismic reflection data (see Fig. 2), b) Zoom-in view in the northeastern sector of the map revealing sea-floor features in details and, c) another enlarged display of the bathymetry map in the southwestern sector, showing the sinistral strike-dip slip duplex that imaged via the integration of structures observed from bathymetry map and seismic reflection (see Fig. 7d). The duplex is trending NNW – SSE and opens NE – SW, d) imaged faults from seismic reflection lines with other small-scale faults (highlighted in question marks) that are observed from the bathymetry but not clear in seismic due to its limited resolution. Earthquake catalogue from ISC (1924 – 2025) is plotted to refer for active faults.</a:t>
            </a:r>
            <a:endParaRPr lang="en-US" sz="2000" dirty="0"/>
          </a:p>
        </p:txBody>
      </p:sp>
      <p:sp>
        <p:nvSpPr>
          <p:cNvPr id="1027" name="Rectangle 1026">
            <a:extLst>
              <a:ext uri="{FF2B5EF4-FFF2-40B4-BE49-F238E27FC236}">
                <a16:creationId xmlns:a16="http://schemas.microsoft.com/office/drawing/2014/main" id="{24CA1C98-A8AC-D26D-F49C-C8A86267634D}"/>
              </a:ext>
            </a:extLst>
          </p:cNvPr>
          <p:cNvSpPr/>
          <p:nvPr/>
        </p:nvSpPr>
        <p:spPr>
          <a:xfrm>
            <a:off x="34124423" y="11790489"/>
            <a:ext cx="7345584" cy="672254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1029">
            <a:extLst>
              <a:ext uri="{FF2B5EF4-FFF2-40B4-BE49-F238E27FC236}">
                <a16:creationId xmlns:a16="http://schemas.microsoft.com/office/drawing/2014/main" id="{A9248595-9739-4F8B-496F-072527A6FD0E}"/>
              </a:ext>
            </a:extLst>
          </p:cNvPr>
          <p:cNvPicPr>
            <a:picLocks noChangeAspect="1"/>
          </p:cNvPicPr>
          <p:nvPr/>
        </p:nvPicPr>
        <p:blipFill>
          <a:blip r:embed="rId15"/>
          <a:stretch>
            <a:fillRect/>
          </a:stretch>
        </p:blipFill>
        <p:spPr>
          <a:xfrm>
            <a:off x="24469629" y="12090400"/>
            <a:ext cx="410687" cy="479666"/>
          </a:xfrm>
          <a:prstGeom prst="rect">
            <a:avLst/>
          </a:prstGeom>
        </p:spPr>
      </p:pic>
      <p:sp>
        <p:nvSpPr>
          <p:cNvPr id="1031" name="TextBox 1030">
            <a:extLst>
              <a:ext uri="{FF2B5EF4-FFF2-40B4-BE49-F238E27FC236}">
                <a16:creationId xmlns:a16="http://schemas.microsoft.com/office/drawing/2014/main" id="{AD14B77A-56EE-F954-7251-71C5CFF80490}"/>
              </a:ext>
            </a:extLst>
          </p:cNvPr>
          <p:cNvSpPr txBox="1"/>
          <p:nvPr/>
        </p:nvSpPr>
        <p:spPr>
          <a:xfrm>
            <a:off x="25412673" y="14150858"/>
            <a:ext cx="42351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p>
        </p:txBody>
      </p:sp>
      <p:sp>
        <p:nvSpPr>
          <p:cNvPr id="1034" name="TextBox 1033">
            <a:extLst>
              <a:ext uri="{FF2B5EF4-FFF2-40B4-BE49-F238E27FC236}">
                <a16:creationId xmlns:a16="http://schemas.microsoft.com/office/drawing/2014/main" id="{8AA0E8AA-DCBF-EA16-D161-81D1A879710A}"/>
              </a:ext>
            </a:extLst>
          </p:cNvPr>
          <p:cNvSpPr txBox="1"/>
          <p:nvPr/>
        </p:nvSpPr>
        <p:spPr>
          <a:xfrm>
            <a:off x="24469629" y="11927985"/>
            <a:ext cx="423514"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p>
        </p:txBody>
      </p:sp>
      <p:pic>
        <p:nvPicPr>
          <p:cNvPr id="1036" name="Picture 1035">
            <a:extLst>
              <a:ext uri="{FF2B5EF4-FFF2-40B4-BE49-F238E27FC236}">
                <a16:creationId xmlns:a16="http://schemas.microsoft.com/office/drawing/2014/main" id="{47FB8836-8EBA-5784-CCF1-8A50A7D06F60}"/>
              </a:ext>
            </a:extLst>
          </p:cNvPr>
          <p:cNvPicPr>
            <a:picLocks noChangeAspect="1"/>
          </p:cNvPicPr>
          <p:nvPr/>
        </p:nvPicPr>
        <p:blipFill>
          <a:blip r:embed="rId16"/>
          <a:stretch>
            <a:fillRect/>
          </a:stretch>
        </p:blipFill>
        <p:spPr>
          <a:xfrm>
            <a:off x="34170989" y="11847992"/>
            <a:ext cx="390580" cy="400106"/>
          </a:xfrm>
          <a:prstGeom prst="rect">
            <a:avLst/>
          </a:prstGeom>
        </p:spPr>
      </p:pic>
      <p:sp>
        <p:nvSpPr>
          <p:cNvPr id="1037" name="TextBox 1036">
            <a:extLst>
              <a:ext uri="{FF2B5EF4-FFF2-40B4-BE49-F238E27FC236}">
                <a16:creationId xmlns:a16="http://schemas.microsoft.com/office/drawing/2014/main" id="{F1865B73-6A88-30D0-4591-4549B87BE4AA}"/>
              </a:ext>
            </a:extLst>
          </p:cNvPr>
          <p:cNvSpPr txBox="1"/>
          <p:nvPr/>
        </p:nvSpPr>
        <p:spPr>
          <a:xfrm>
            <a:off x="34124423" y="11790489"/>
            <a:ext cx="441146"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1038" name="TextBox 1037">
            <a:extLst>
              <a:ext uri="{FF2B5EF4-FFF2-40B4-BE49-F238E27FC236}">
                <a16:creationId xmlns:a16="http://schemas.microsoft.com/office/drawing/2014/main" id="{FD4CF564-F426-84EA-5A44-1D4278901336}"/>
              </a:ext>
            </a:extLst>
          </p:cNvPr>
          <p:cNvSpPr txBox="1"/>
          <p:nvPr/>
        </p:nvSpPr>
        <p:spPr>
          <a:xfrm>
            <a:off x="41640636" y="11799796"/>
            <a:ext cx="423514"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c)</a:t>
            </a:r>
          </a:p>
        </p:txBody>
      </p:sp>
      <p:sp>
        <p:nvSpPr>
          <p:cNvPr id="1039" name="TextBox 1038">
            <a:extLst>
              <a:ext uri="{FF2B5EF4-FFF2-40B4-BE49-F238E27FC236}">
                <a16:creationId xmlns:a16="http://schemas.microsoft.com/office/drawing/2014/main" id="{1487AC32-1D47-394B-4052-58AD6FA05E60}"/>
              </a:ext>
            </a:extLst>
          </p:cNvPr>
          <p:cNvSpPr txBox="1"/>
          <p:nvPr/>
        </p:nvSpPr>
        <p:spPr>
          <a:xfrm>
            <a:off x="45901658" y="11777752"/>
            <a:ext cx="441146" cy="461665"/>
          </a:xfrm>
          <a:prstGeom prst="rect">
            <a:avLst/>
          </a:prstGeom>
          <a:solidFill>
            <a:schemeClr val="bg1"/>
          </a:solidFill>
        </p:spPr>
        <p:txBody>
          <a:bodyPr wrap="none" rtlCol="0">
            <a:spAutoFit/>
          </a:bodyPr>
          <a:lstStyle/>
          <a:p>
            <a:r>
              <a:rPr lang="en-US" sz="2400" dirty="0">
                <a:latin typeface="Times New Roman" panose="02020603050405020304" pitchFamily="18" charset="0"/>
                <a:cs typeface="Times New Roman" panose="02020603050405020304" pitchFamily="18" charset="0"/>
              </a:rPr>
              <a:t>d)</a:t>
            </a:r>
          </a:p>
        </p:txBody>
      </p:sp>
      <p:sp>
        <p:nvSpPr>
          <p:cNvPr id="1040" name="Rectangle 1039">
            <a:extLst>
              <a:ext uri="{FF2B5EF4-FFF2-40B4-BE49-F238E27FC236}">
                <a16:creationId xmlns:a16="http://schemas.microsoft.com/office/drawing/2014/main" id="{C4E90762-03CD-4319-D9D3-24934E913792}"/>
              </a:ext>
            </a:extLst>
          </p:cNvPr>
          <p:cNvSpPr/>
          <p:nvPr/>
        </p:nvSpPr>
        <p:spPr>
          <a:xfrm>
            <a:off x="24230048" y="21322024"/>
            <a:ext cx="12952062" cy="800522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FDFFC8E3-0BF4-C95B-E867-D5AE572BB366}"/>
              </a:ext>
            </a:extLst>
          </p:cNvPr>
          <p:cNvSpPr/>
          <p:nvPr/>
        </p:nvSpPr>
        <p:spPr>
          <a:xfrm>
            <a:off x="24230047" y="21318301"/>
            <a:ext cx="12952062" cy="1062446"/>
          </a:xfrm>
          <a:prstGeom prst="rect">
            <a:avLst/>
          </a:prstGeom>
          <a:solidFill>
            <a:srgbClr val="0070C0"/>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extBox 1041">
            <a:extLst>
              <a:ext uri="{FF2B5EF4-FFF2-40B4-BE49-F238E27FC236}">
                <a16:creationId xmlns:a16="http://schemas.microsoft.com/office/drawing/2014/main" id="{11CB459D-0AF6-00AD-B758-AC9166F74FC0}"/>
              </a:ext>
            </a:extLst>
          </p:cNvPr>
          <p:cNvSpPr txBox="1"/>
          <p:nvPr/>
        </p:nvSpPr>
        <p:spPr>
          <a:xfrm>
            <a:off x="28971272" y="21529846"/>
            <a:ext cx="331408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Conclusions</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043" name="TextBox 1042">
            <a:extLst>
              <a:ext uri="{FF2B5EF4-FFF2-40B4-BE49-F238E27FC236}">
                <a16:creationId xmlns:a16="http://schemas.microsoft.com/office/drawing/2014/main" id="{BE852A95-1FC2-A141-EA9D-E2A6CF28DE62}"/>
              </a:ext>
            </a:extLst>
          </p:cNvPr>
          <p:cNvSpPr txBox="1"/>
          <p:nvPr/>
        </p:nvSpPr>
        <p:spPr>
          <a:xfrm>
            <a:off x="24403379" y="22592292"/>
            <a:ext cx="12500867" cy="5693866"/>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Fujairah Basin is characterized by north-south trending normal faults (some of which are seismically active), forming grabens half-grabens and negative flower structures, with fault lengths ranging from 7 to 30 km.</a:t>
            </a:r>
          </a:p>
          <a:p>
            <a:pPr marL="457200" indent="-457200" algn="jus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Multibeam bathymetry analysis reveals distinct fault segments and eroded pockmarks-related scarps, suggesting interactions between tectonic processes and sedimentary erosion.</a:t>
            </a:r>
          </a:p>
          <a:p>
            <a:pPr marL="457200" indent="-457200" algn="jus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Sedimentation rates increased significantly in the Holocene (~12–249 m/ka) compared to the Pliocene-Pleistocene (~0.3–0.6 m/ka), probably due to the extreme humid climatic conditions during early Holocene.</a:t>
            </a:r>
          </a:p>
          <a:p>
            <a:pPr marL="457200" indent="-457200" algn="jus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Clockwise shifts in shelf strike with time (NNW-SSE to NE – SW), clockwise rotation of depocenter (NNE to ENE) and observed sinistral strike-dip slip duplex are likely caused by the counterclockwise rotation of Arabia since Miocene and the subsidence by Makran Subduction Zone.  </a:t>
            </a:r>
          </a:p>
        </p:txBody>
      </p:sp>
      <p:sp>
        <p:nvSpPr>
          <p:cNvPr id="1044" name="Rectangle 1043">
            <a:extLst>
              <a:ext uri="{FF2B5EF4-FFF2-40B4-BE49-F238E27FC236}">
                <a16:creationId xmlns:a16="http://schemas.microsoft.com/office/drawing/2014/main" id="{013B1DA4-76AB-D2DF-126F-4F64ADE8D2FB}"/>
              </a:ext>
            </a:extLst>
          </p:cNvPr>
          <p:cNvSpPr/>
          <p:nvPr/>
        </p:nvSpPr>
        <p:spPr>
          <a:xfrm>
            <a:off x="37427886" y="21322024"/>
            <a:ext cx="12300577" cy="285096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94AE8C61-3C38-E119-8868-C97AA127CABE}"/>
              </a:ext>
            </a:extLst>
          </p:cNvPr>
          <p:cNvSpPr/>
          <p:nvPr/>
        </p:nvSpPr>
        <p:spPr>
          <a:xfrm>
            <a:off x="37427886" y="21318301"/>
            <a:ext cx="12319947" cy="1062446"/>
          </a:xfrm>
          <a:prstGeom prst="rect">
            <a:avLst/>
          </a:prstGeom>
          <a:solidFill>
            <a:srgbClr val="0070C0"/>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TextBox 1045">
            <a:extLst>
              <a:ext uri="{FF2B5EF4-FFF2-40B4-BE49-F238E27FC236}">
                <a16:creationId xmlns:a16="http://schemas.microsoft.com/office/drawing/2014/main" id="{E60AA188-F147-4F05-BBFB-E36EFD4CD4CA}"/>
              </a:ext>
            </a:extLst>
          </p:cNvPr>
          <p:cNvSpPr txBox="1"/>
          <p:nvPr/>
        </p:nvSpPr>
        <p:spPr>
          <a:xfrm>
            <a:off x="41235400" y="21529846"/>
            <a:ext cx="5002760"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Acknowledgements</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047" name="TextBox 1046">
            <a:extLst>
              <a:ext uri="{FF2B5EF4-FFF2-40B4-BE49-F238E27FC236}">
                <a16:creationId xmlns:a16="http://schemas.microsoft.com/office/drawing/2014/main" id="{43A7E547-68D9-470C-33D0-F2A999EBD3CA}"/>
              </a:ext>
            </a:extLst>
          </p:cNvPr>
          <p:cNvSpPr txBox="1"/>
          <p:nvPr/>
        </p:nvSpPr>
        <p:spPr>
          <a:xfrm>
            <a:off x="37473372" y="22609626"/>
            <a:ext cx="1212462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We express our gratitude to the Environment Agency Abu Dhabi (EAD), OceanX, the crew of the R/V OceanXplorer, and the M/V Hawk Explorer for their support in collecting the datasets utilized in this study.</a:t>
            </a:r>
          </a:p>
        </p:txBody>
      </p:sp>
      <p:sp>
        <p:nvSpPr>
          <p:cNvPr id="1048" name="Rectangle 1047">
            <a:extLst>
              <a:ext uri="{FF2B5EF4-FFF2-40B4-BE49-F238E27FC236}">
                <a16:creationId xmlns:a16="http://schemas.microsoft.com/office/drawing/2014/main" id="{FC095387-2F78-B035-06BD-2B275523B72A}"/>
              </a:ext>
            </a:extLst>
          </p:cNvPr>
          <p:cNvSpPr/>
          <p:nvPr/>
        </p:nvSpPr>
        <p:spPr>
          <a:xfrm>
            <a:off x="37427885" y="24420816"/>
            <a:ext cx="12300577" cy="490643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extBox 1048">
            <a:extLst>
              <a:ext uri="{FF2B5EF4-FFF2-40B4-BE49-F238E27FC236}">
                <a16:creationId xmlns:a16="http://schemas.microsoft.com/office/drawing/2014/main" id="{5F046AEB-2E09-B3E3-1258-2E16B0B5ACC5}"/>
              </a:ext>
            </a:extLst>
          </p:cNvPr>
          <p:cNvSpPr txBox="1"/>
          <p:nvPr/>
        </p:nvSpPr>
        <p:spPr>
          <a:xfrm>
            <a:off x="37525547" y="24632138"/>
            <a:ext cx="12124623" cy="3231654"/>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Related papers:</a:t>
            </a:r>
          </a:p>
          <a:p>
            <a:pPr marL="342900" indent="-342900" algn="just">
              <a:buFontTx/>
              <a:buChar char="-"/>
            </a:pPr>
            <a:r>
              <a:rPr lang="en-US" sz="2400" dirty="0">
                <a:latin typeface="Times New Roman" panose="02020603050405020304" pitchFamily="18" charset="0"/>
                <a:cs typeface="Times New Roman" panose="02020603050405020304" pitchFamily="18" charset="0"/>
              </a:rPr>
              <a:t>Ali, M.Y., Ismaiel, M., Abdelmaksoud, A., </a:t>
            </a:r>
            <a:r>
              <a:rPr lang="en-US" sz="2400" dirty="0" err="1">
                <a:latin typeface="Times New Roman" panose="02020603050405020304" pitchFamily="18" charset="0"/>
                <a:cs typeface="Times New Roman" panose="02020603050405020304" pitchFamily="18" charset="0"/>
              </a:rPr>
              <a:t>Pilia</a:t>
            </a:r>
            <a:r>
              <a:rPr lang="en-US" sz="2400" dirty="0">
                <a:latin typeface="Times New Roman" panose="02020603050405020304" pitchFamily="18" charset="0"/>
                <a:cs typeface="Times New Roman" panose="02020603050405020304" pitchFamily="18" charset="0"/>
              </a:rPr>
              <a:t>, S., Watts, A.B. and Searle, M.P., 2025. Geophysical Investigations of the Fujairah Basin, East Coast of United Arab Emirates: Insights Into Tectonic Evolution. Journal of Geophysical Research: Solid Earth, 130(4), p.e2024JB030345.</a:t>
            </a:r>
          </a:p>
          <a:p>
            <a:pPr marL="342900" indent="-342900" algn="just">
              <a:buFontTx/>
              <a:buChar char="-"/>
            </a:pPr>
            <a:r>
              <a:rPr lang="en-US" sz="2400" dirty="0">
                <a:latin typeface="Times New Roman" panose="02020603050405020304" pitchFamily="18" charset="0"/>
                <a:cs typeface="Times New Roman" panose="02020603050405020304" pitchFamily="18" charset="0"/>
              </a:rPr>
              <a:t>Abdelmaksoud, A., Al-Suwaidi, A.H., Ali, M., Shah, A., Almehairbi, S.S., Al Ali, L.M. and Ali, M.Y., 2025. Evidence of pockmarks and seafloor gas venting in the northwestern Arabian Sea. Communications Earth &amp; Environment, 6(1), p.41.</a:t>
            </a:r>
          </a:p>
        </p:txBody>
      </p:sp>
      <p:pic>
        <p:nvPicPr>
          <p:cNvPr id="1050" name="Picture 1049" descr="A collage of images of different colors&#10;&#10;AI-generated content may be incorrect.">
            <a:extLst>
              <a:ext uri="{FF2B5EF4-FFF2-40B4-BE49-F238E27FC236}">
                <a16:creationId xmlns:a16="http://schemas.microsoft.com/office/drawing/2014/main" id="{E1958463-2E4F-E73D-36C3-A208C21D6697}"/>
              </a:ext>
            </a:extLst>
          </p:cNvPr>
          <p:cNvPicPr>
            <a:picLocks noChangeAspect="1"/>
          </p:cNvPicPr>
          <p:nvPr/>
        </p:nvPicPr>
        <p:blipFill>
          <a:blip r:embed="rId14" cstate="print">
            <a:extLst>
              <a:ext uri="{28A0092B-C50C-407E-A947-70E740481C1C}">
                <a14:useLocalDpi xmlns:a14="http://schemas.microsoft.com/office/drawing/2010/main" val="0"/>
              </a:ext>
            </a:extLst>
          </a:blip>
          <a:srcRect l="60653" t="1778"/>
          <a:stretch/>
        </p:blipFill>
        <p:spPr>
          <a:xfrm>
            <a:off x="9003026" y="12086531"/>
            <a:ext cx="4555979" cy="3947652"/>
          </a:xfrm>
          <a:prstGeom prst="rect">
            <a:avLst/>
          </a:prstGeom>
        </p:spPr>
      </p:pic>
      <p:sp>
        <p:nvSpPr>
          <p:cNvPr id="1051" name="Rectangle 1050">
            <a:extLst>
              <a:ext uri="{FF2B5EF4-FFF2-40B4-BE49-F238E27FC236}">
                <a16:creationId xmlns:a16="http://schemas.microsoft.com/office/drawing/2014/main" id="{8BFADF2B-FC9E-5FD3-3A14-7DF8AD005F23}"/>
              </a:ext>
            </a:extLst>
          </p:cNvPr>
          <p:cNvSpPr/>
          <p:nvPr/>
        </p:nvSpPr>
        <p:spPr>
          <a:xfrm>
            <a:off x="10826523" y="14912340"/>
            <a:ext cx="405812" cy="762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3" name="Straight Arrow Connector 1052">
            <a:extLst>
              <a:ext uri="{FF2B5EF4-FFF2-40B4-BE49-F238E27FC236}">
                <a16:creationId xmlns:a16="http://schemas.microsoft.com/office/drawing/2014/main" id="{0293EDD0-3094-8037-9D9D-AB853FD90DA1}"/>
              </a:ext>
            </a:extLst>
          </p:cNvPr>
          <p:cNvCxnSpPr/>
          <p:nvPr/>
        </p:nvCxnSpPr>
        <p:spPr>
          <a:xfrm>
            <a:off x="10294620" y="15077281"/>
            <a:ext cx="531903" cy="116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54" name="TextBox 1053">
            <a:extLst>
              <a:ext uri="{FF2B5EF4-FFF2-40B4-BE49-F238E27FC236}">
                <a16:creationId xmlns:a16="http://schemas.microsoft.com/office/drawing/2014/main" id="{2E6A0BA8-25BE-AF4D-569D-35D4CEC30E62}"/>
              </a:ext>
            </a:extLst>
          </p:cNvPr>
          <p:cNvSpPr txBox="1"/>
          <p:nvPr/>
        </p:nvSpPr>
        <p:spPr>
          <a:xfrm>
            <a:off x="9612760" y="14869149"/>
            <a:ext cx="8079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Fig. 7d</a:t>
            </a:r>
          </a:p>
        </p:txBody>
      </p:sp>
      <p:sp>
        <p:nvSpPr>
          <p:cNvPr id="1055" name="TextBox 1054">
            <a:extLst>
              <a:ext uri="{FF2B5EF4-FFF2-40B4-BE49-F238E27FC236}">
                <a16:creationId xmlns:a16="http://schemas.microsoft.com/office/drawing/2014/main" id="{10474596-8487-3A51-869C-80E8A7508BE8}"/>
              </a:ext>
            </a:extLst>
          </p:cNvPr>
          <p:cNvSpPr txBox="1"/>
          <p:nvPr/>
        </p:nvSpPr>
        <p:spPr>
          <a:xfrm>
            <a:off x="9030756" y="12048045"/>
            <a:ext cx="44114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p>
        </p:txBody>
      </p:sp>
      <p:sp>
        <p:nvSpPr>
          <p:cNvPr id="2" name="Oval 1">
            <a:extLst>
              <a:ext uri="{FF2B5EF4-FFF2-40B4-BE49-F238E27FC236}">
                <a16:creationId xmlns:a16="http://schemas.microsoft.com/office/drawing/2014/main" id="{03F80B99-2274-FF32-717B-FD0B042DA7C5}"/>
              </a:ext>
            </a:extLst>
          </p:cNvPr>
          <p:cNvSpPr/>
          <p:nvPr/>
        </p:nvSpPr>
        <p:spPr>
          <a:xfrm>
            <a:off x="38719760" y="9052560"/>
            <a:ext cx="2750247" cy="48848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98D971-AB27-5AEC-9AB3-E1645479E53D}"/>
              </a:ext>
            </a:extLst>
          </p:cNvPr>
          <p:cNvPicPr>
            <a:picLocks noChangeAspect="1"/>
          </p:cNvPicPr>
          <p:nvPr/>
        </p:nvPicPr>
        <p:blipFill>
          <a:blip r:embed="rId17"/>
          <a:stretch>
            <a:fillRect/>
          </a:stretch>
        </p:blipFill>
        <p:spPr>
          <a:xfrm>
            <a:off x="20057774" y="25882010"/>
            <a:ext cx="241178" cy="163150"/>
          </a:xfrm>
          <a:prstGeom prst="rect">
            <a:avLst/>
          </a:prstGeom>
        </p:spPr>
      </p:pic>
      <p:sp>
        <p:nvSpPr>
          <p:cNvPr id="44" name="TextBox 43">
            <a:extLst>
              <a:ext uri="{FF2B5EF4-FFF2-40B4-BE49-F238E27FC236}">
                <a16:creationId xmlns:a16="http://schemas.microsoft.com/office/drawing/2014/main" id="{0CA7E55A-C097-6E6B-2EAE-2E6CCC3B43FE}"/>
              </a:ext>
            </a:extLst>
          </p:cNvPr>
          <p:cNvSpPr txBox="1"/>
          <p:nvPr/>
        </p:nvSpPr>
        <p:spPr>
          <a:xfrm>
            <a:off x="20007454" y="25759393"/>
            <a:ext cx="44114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p>
        </p:txBody>
      </p:sp>
      <p:pic>
        <p:nvPicPr>
          <p:cNvPr id="12" name="Picture 11">
            <a:extLst>
              <a:ext uri="{FF2B5EF4-FFF2-40B4-BE49-F238E27FC236}">
                <a16:creationId xmlns:a16="http://schemas.microsoft.com/office/drawing/2014/main" id="{AA1C77F2-7D62-A646-0EB1-3484FE510EC3}"/>
              </a:ext>
            </a:extLst>
          </p:cNvPr>
          <p:cNvPicPr>
            <a:picLocks noChangeAspect="1"/>
          </p:cNvPicPr>
          <p:nvPr/>
        </p:nvPicPr>
        <p:blipFill>
          <a:blip r:embed="rId18"/>
          <a:stretch>
            <a:fillRect/>
          </a:stretch>
        </p:blipFill>
        <p:spPr>
          <a:xfrm>
            <a:off x="16601811" y="25765782"/>
            <a:ext cx="2637698" cy="2453478"/>
          </a:xfrm>
          <a:prstGeom prst="rect">
            <a:avLst/>
          </a:prstGeom>
        </p:spPr>
      </p:pic>
      <p:sp>
        <p:nvSpPr>
          <p:cNvPr id="43" name="TextBox 42">
            <a:extLst>
              <a:ext uri="{FF2B5EF4-FFF2-40B4-BE49-F238E27FC236}">
                <a16:creationId xmlns:a16="http://schemas.microsoft.com/office/drawing/2014/main" id="{7D82F9E4-D91A-557C-B2AD-868FF2359F8D}"/>
              </a:ext>
            </a:extLst>
          </p:cNvPr>
          <p:cNvSpPr txBox="1"/>
          <p:nvPr/>
        </p:nvSpPr>
        <p:spPr>
          <a:xfrm>
            <a:off x="16369668" y="25778813"/>
            <a:ext cx="42351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p>
        </p:txBody>
      </p:sp>
      <p:pic>
        <p:nvPicPr>
          <p:cNvPr id="13" name="Picture 4" descr="European Geosciences Union (EGU) 2025 - EuroGeoSurveys">
            <a:extLst>
              <a:ext uri="{FF2B5EF4-FFF2-40B4-BE49-F238E27FC236}">
                <a16:creationId xmlns:a16="http://schemas.microsoft.com/office/drawing/2014/main" id="{3CD7D9EB-3AA9-B7F8-1925-3E0A718152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881675" y="1289007"/>
            <a:ext cx="5866158" cy="29330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8F8DDBB-49A6-2517-591E-D611CDF23C6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687191" y="655811"/>
            <a:ext cx="2962844" cy="394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12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417</TotalTime>
  <Words>1128</Words>
  <Application>Microsoft Office PowerPoint</Application>
  <PresentationFormat>Custom</PresentationFormat>
  <Paragraphs>37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Omar Abdulrahman Abdulla Aleter Aldhanhani</dc:creator>
  <cp:lastModifiedBy>Omar Abdulrahman Abdulla Aleter Aldhanhani</cp:lastModifiedBy>
  <cp:revision>35</cp:revision>
  <dcterms:created xsi:type="dcterms:W3CDTF">2025-04-25T05:31:38Z</dcterms:created>
  <dcterms:modified xsi:type="dcterms:W3CDTF">2025-04-25T21:27:04Z</dcterms:modified>
</cp:coreProperties>
</file>