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4" r:id="rId7"/>
    <p:sldId id="262" r:id="rId8"/>
    <p:sldId id="267" r:id="rId9"/>
    <p:sldId id="270" r:id="rId10"/>
    <p:sldId id="266" r:id="rId11"/>
    <p:sldId id="271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14"/>
    <a:srgbClr val="818800"/>
    <a:srgbClr val="2D5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/>
    <p:restoredTop sz="94673"/>
  </p:normalViewPr>
  <p:slideViewPr>
    <p:cSldViewPr snapToGrid="0">
      <p:cViewPr varScale="1">
        <p:scale>
          <a:sx n="115" d="100"/>
          <a:sy n="115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99D6-C635-1D18-63E3-890894CA6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DB5F7-184D-0669-DEE9-E335BE6D1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D1DA-00E4-941E-DE09-1302B467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2BF39-5DCC-C78B-3FB7-2AD5F5BE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Richard Anslow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6D4D-C6BB-3712-026C-2AEB454F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0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8D18-AC17-4C14-2295-EB05AD8E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503F7-21B3-4B46-DE20-A828C5F5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6EFAE-7793-0693-1F6E-D55581CA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23604-11EA-BEB6-D565-1CB7AC13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7C85F-65D4-756A-B1F1-98223D12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F15A3-743E-E5BA-6759-34AD3B4B6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7FB61-81AD-08E7-A8BD-456E7B154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2768-DF48-FAA1-6B12-881BA36E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5832-A0C3-1051-458D-5B763F89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3A91-C96A-F57B-089D-8E1AFFCE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040E-D475-09FD-2081-480942FE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7653-7EC9-50F0-93DF-0C534768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F97616-0374-ACCF-81BE-702313EF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FDD437-69EB-68C8-4512-FEB05CEF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Richard Anslow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DE2C2A-4EAA-31C0-2456-E63A1EA2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7B0E-B2D0-473F-38E8-CFAC6259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40DF-63D5-7B96-044D-0071810C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7EB5A-7E13-97DD-DA12-B0602771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8233-9042-2605-31F5-8421BC55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043E-DC2A-FC4D-E3F2-AD16DB9E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78DC-2BDB-DEC9-318C-7D7E1C1A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7404-CE16-F4A6-3488-4992E1E03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6239B-ACBA-0FD1-9AFD-E42E7A97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83B1-62BE-6FFD-9077-1252CA2B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126C6-E385-E4AF-304A-65013AA7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1DE2-F17B-78A1-DA31-87C06521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C5D1-9C62-CD65-AF87-3F5634E2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3F5C-42B8-D9F3-3B16-EC1D3E68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93C0A-8482-2C81-05BC-B1569E732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373E1-5E3C-4BE3-11C7-40BE2524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A3628-A61C-AAB1-6562-FC7F8AD5A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F1069-1B9B-5275-BDAF-38FA5C94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FE16E-6F21-B053-FD24-E76E846E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9ED6B-934F-38ED-D99F-0203B6B7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C26C-1236-5A7D-A891-F70D24DA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A52DC-C9B2-304B-C804-BA4EB055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6BD29-733F-17BB-7AD8-70806B27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D6A67-BF00-FF9E-EAA6-405E8B54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6804C-BAC5-86CD-EC94-01800040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20414-41C1-3A18-5BE8-69CB9674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4CEEC-D25E-1677-0625-1A6F2243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EC21-E6F1-8567-C7A7-15C9FC42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1E09-01AE-C9D1-5F80-B39CA053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E266C-40BE-1FAD-74FB-D50508C5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02848-17C8-96DC-84D5-5ABA81DF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738B7-9DA2-781F-3999-36339A33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48014-008A-9489-12FF-B9AFD3CC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ED1C-0D2B-5502-80C4-A562CF45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AFE59-186C-894E-9D6B-BE8B5CC50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E467E-6C29-D999-A2E9-E68A395A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38611-80E2-C36A-F151-CB31A7DA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F0879-3ACE-4069-B647-26833F17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8EF29-542F-638D-6FE0-CCE43791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6471E-4B0D-4D0C-3421-DA29FF01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EFF04-0C88-8A8C-8597-7B97744A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707AB-3E99-5A7C-B49D-A0D120035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02543-66A8-DD42-86B2-C3157970689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52CB2-B276-F6BB-2B22-9DB929856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F66F-BA96-FA18-D9D5-A1C479889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4DCA0-DBC3-6347-A662-E2AB453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4.xml"/><Relationship Id="rId7" Type="http://schemas.openxmlformats.org/officeDocument/2006/relationships/image" Target="../media/image2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9.xml"/><Relationship Id="rId7" Type="http://schemas.openxmlformats.org/officeDocument/2006/relationships/image" Target="../media/image9.em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.png"/><Relationship Id="rId5" Type="http://schemas.openxmlformats.org/officeDocument/2006/relationships/image" Target="../media/image9.emf"/><Relationship Id="rId10" Type="http://schemas.openxmlformats.org/officeDocument/2006/relationships/image" Target="../media/image18.png"/><Relationship Id="rId4" Type="http://schemas.openxmlformats.org/officeDocument/2006/relationships/image" Target="../media/image8.emf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2714-C43E-3865-8BD5-BD8B977EA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88" y="310175"/>
            <a:ext cx="11608419" cy="1120262"/>
          </a:xfrm>
        </p:spPr>
        <p:txBody>
          <a:bodyPr>
            <a:normAutofit/>
          </a:bodyPr>
          <a:lstStyle/>
          <a:p>
            <a:r>
              <a:rPr lang="en-US" sz="3600" dirty="0"/>
              <a:t>The efficient delivery of highly-siderophile elements to the core creates a mass accretion catastrophe for the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55A9E-031A-B558-580A-648AECC5F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1486192"/>
            <a:ext cx="9144000" cy="76924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Anslow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Maylis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Landeau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Amy Bonsor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Jonathan Itcovitz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Oliver Shorttle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91B4FF-185D-1BE9-4CE1-FC7472A91253}"/>
              </a:ext>
            </a:extLst>
          </p:cNvPr>
          <p:cNvGrpSpPr/>
          <p:nvPr/>
        </p:nvGrpSpPr>
        <p:grpSpPr>
          <a:xfrm>
            <a:off x="291790" y="6040583"/>
            <a:ext cx="7294626" cy="627440"/>
            <a:chOff x="124615" y="4493240"/>
            <a:chExt cx="6903808" cy="593824"/>
          </a:xfrm>
        </p:grpSpPr>
        <p:pic>
          <p:nvPicPr>
            <p:cNvPr id="8" name="Picture 2" descr="Leverhulme Centre for Life in the Universe |">
              <a:extLst>
                <a:ext uri="{FF2B5EF4-FFF2-40B4-BE49-F238E27FC236}">
                  <a16:creationId xmlns:a16="http://schemas.microsoft.com/office/drawing/2014/main" id="{CE79A560-2C86-B245-E64E-B84936D53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81" y="4493240"/>
              <a:ext cx="2733386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65ECA8C4-C812-0566-EE6D-F46E6DD16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636" y="4503799"/>
              <a:ext cx="1987787" cy="51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AB5400A2-EA1C-9D42-E576-9E894CD4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5" y="4559137"/>
              <a:ext cx="1704185" cy="527927"/>
            </a:xfrm>
            <a:prstGeom prst="rect">
              <a:avLst/>
            </a:prstGeom>
          </p:spPr>
        </p:pic>
      </p:grpSp>
      <p:sp>
        <p:nvSpPr>
          <p:cNvPr id="4" name="Right Arrow 3">
            <a:hlinkClick r:id="rId5" action="ppaction://hlinksldjump"/>
            <a:extLst>
              <a:ext uri="{FF2B5EF4-FFF2-40B4-BE49-F238E27FC236}">
                <a16:creationId xmlns:a16="http://schemas.microsoft.com/office/drawing/2014/main" id="{C261B10D-ABD8-6111-7AFD-E817418E3516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541BD8-BD58-BA83-384F-BBAC62A86CEA}"/>
              </a:ext>
            </a:extLst>
          </p:cNvPr>
          <p:cNvSpPr txBox="1">
            <a:spLocks/>
          </p:cNvSpPr>
          <p:nvPr/>
        </p:nvSpPr>
        <p:spPr>
          <a:xfrm>
            <a:off x="2795164" y="2126521"/>
            <a:ext cx="6761431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Cambridge, </a:t>
            </a:r>
            <a:r>
              <a:rPr lang="en-US" sz="15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Université de Paris (IPGP), </a:t>
            </a:r>
            <a:r>
              <a:rPr lang="en-US" sz="15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Imperial College London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829F341-1749-24AF-B34D-5FF688F3F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4570" y="5827493"/>
            <a:ext cx="973532" cy="973532"/>
          </a:xfrm>
          <a:prstGeom prst="rect">
            <a:avLst/>
          </a:prstGeom>
        </p:spPr>
      </p:pic>
      <p:sp>
        <p:nvSpPr>
          <p:cNvPr id="13" name="Textfeld 5">
            <a:extLst>
              <a:ext uri="{FF2B5EF4-FFF2-40B4-BE49-F238E27FC236}">
                <a16:creationId xmlns:a16="http://schemas.microsoft.com/office/drawing/2014/main" id="{F73D79C5-EDD8-1685-ECB3-DF5820D10260}"/>
              </a:ext>
            </a:extLst>
          </p:cNvPr>
          <p:cNvSpPr txBox="1"/>
          <p:nvPr/>
        </p:nvSpPr>
        <p:spPr>
          <a:xfrm>
            <a:off x="8188033" y="3811895"/>
            <a:ext cx="3319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/>
              <a:t>The orange </a:t>
            </a:r>
            <a:r>
              <a:rPr lang="de-AT" sz="1400" dirty="0" err="1"/>
              <a:t>home</a:t>
            </a:r>
            <a:r>
              <a:rPr lang="de-AT" sz="1400" dirty="0"/>
              <a:t> </a:t>
            </a:r>
            <a:r>
              <a:rPr lang="de-AT" sz="1400" dirty="0" err="1"/>
              <a:t>button</a:t>
            </a:r>
            <a:r>
              <a:rPr lang="de-AT" sz="1400" dirty="0"/>
              <a:t> </a:t>
            </a:r>
            <a:r>
              <a:rPr lang="de-AT" sz="1400" dirty="0" err="1"/>
              <a:t>takes</a:t>
            </a:r>
            <a:r>
              <a:rPr lang="de-AT" sz="1400" dirty="0"/>
              <a:t> </a:t>
            </a:r>
            <a:r>
              <a:rPr lang="de-AT" sz="1400" dirty="0" err="1"/>
              <a:t>you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this</a:t>
            </a:r>
            <a:r>
              <a:rPr lang="de-AT" sz="1400" dirty="0"/>
              <a:t> title </a:t>
            </a:r>
            <a:r>
              <a:rPr lang="de-AT" sz="1400" dirty="0" err="1"/>
              <a:t>page</a:t>
            </a:r>
            <a:endParaRPr lang="de-AT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 err="1"/>
              <a:t>Enlarge</a:t>
            </a:r>
            <a:r>
              <a:rPr lang="de-AT" sz="1400" dirty="0"/>
              <a:t> </a:t>
            </a:r>
            <a:r>
              <a:rPr lang="de-AT" sz="1400" dirty="0" err="1"/>
              <a:t>pictures</a:t>
            </a:r>
            <a:r>
              <a:rPr lang="de-AT" sz="1400" dirty="0"/>
              <a:t> </a:t>
            </a:r>
            <a:r>
              <a:rPr lang="de-AT" sz="1400" dirty="0" err="1"/>
              <a:t>by</a:t>
            </a:r>
            <a:r>
              <a:rPr lang="de-AT" sz="1400" dirty="0"/>
              <a:t> </a:t>
            </a:r>
            <a:r>
              <a:rPr lang="de-AT" sz="1400" dirty="0" err="1"/>
              <a:t>clicking</a:t>
            </a:r>
            <a:r>
              <a:rPr lang="de-AT" sz="1400" dirty="0"/>
              <a:t> on </a:t>
            </a:r>
            <a:r>
              <a:rPr lang="de-AT" sz="1400" dirty="0" err="1"/>
              <a:t>them</a:t>
            </a:r>
            <a:endParaRPr lang="de-AT" sz="1400" dirty="0"/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2D097119-365C-CA88-0994-0AB4D7963DFE}"/>
              </a:ext>
            </a:extLst>
          </p:cNvPr>
          <p:cNvSpPr/>
          <p:nvPr/>
        </p:nvSpPr>
        <p:spPr>
          <a:xfrm>
            <a:off x="836043" y="3043248"/>
            <a:ext cx="3167926" cy="896885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28575">
            <a:solidFill>
              <a:srgbClr val="C04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Overview</a:t>
            </a:r>
          </a:p>
        </p:txBody>
      </p:sp>
      <p:sp>
        <p:nvSpPr>
          <p:cNvPr id="15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F0700967-71AE-AAE4-374F-17EDC219A167}"/>
              </a:ext>
            </a:extLst>
          </p:cNvPr>
          <p:cNvSpPr/>
          <p:nvPr/>
        </p:nvSpPr>
        <p:spPr>
          <a:xfrm>
            <a:off x="836043" y="4187699"/>
            <a:ext cx="3167926" cy="89688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28575">
            <a:solidFill>
              <a:srgbClr val="C04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A mass accretion catastrophe</a:t>
            </a:r>
          </a:p>
        </p:txBody>
      </p:sp>
      <p:sp>
        <p:nvSpPr>
          <p:cNvPr id="16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F447B04C-C8BC-E0FC-6FAD-D05024D4F6D4}"/>
              </a:ext>
            </a:extLst>
          </p:cNvPr>
          <p:cNvSpPr/>
          <p:nvPr/>
        </p:nvSpPr>
        <p:spPr>
          <a:xfrm>
            <a:off x="4336845" y="3043248"/>
            <a:ext cx="3167926" cy="896885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28575">
            <a:solidFill>
              <a:srgbClr val="C04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Metal entrainment in magma ponds and the solid mantle </a:t>
            </a: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884F615F-82F7-A376-374D-3A1EC6CDC18F}"/>
              </a:ext>
            </a:extLst>
          </p:cNvPr>
          <p:cNvSpPr/>
          <p:nvPr/>
        </p:nvSpPr>
        <p:spPr>
          <a:xfrm>
            <a:off x="4336844" y="4181227"/>
            <a:ext cx="3167925" cy="896883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28575">
            <a:solidFill>
              <a:srgbClr val="C04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Potential solutions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7F429-CF35-FA8A-613D-B82A2E1719E6}"/>
              </a:ext>
            </a:extLst>
          </p:cNvPr>
          <p:cNvSpPr txBox="1"/>
          <p:nvPr/>
        </p:nvSpPr>
        <p:spPr>
          <a:xfrm>
            <a:off x="8188033" y="3444299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2">
                    <a:lumMod val="75000"/>
                  </a:schemeClr>
                </a:solidFill>
              </a:rPr>
              <a:t>Navigation</a:t>
            </a:r>
          </a:p>
        </p:txBody>
      </p:sp>
    </p:spTree>
    <p:extLst>
      <p:ext uri="{BB962C8B-B14F-4D97-AF65-F5344CB8AC3E}">
        <p14:creationId xmlns:p14="http://schemas.microsoft.com/office/powerpoint/2010/main" val="386100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43EF1-6FDA-DD26-EFD0-C6C8D908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0" y="553973"/>
            <a:ext cx="10117299" cy="4290748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2BDE869D-21F0-2CAC-660A-8752B58B3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800" y="160273"/>
            <a:ext cx="1092200" cy="787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560633-6803-5A3F-4C11-0CCCE00CEE56}"/>
                  </a:ext>
                </a:extLst>
              </p:cNvPr>
              <p:cNvSpPr txBox="1"/>
              <p:nvPr/>
            </p:nvSpPr>
            <p:spPr>
              <a:xfrm>
                <a:off x="798747" y="5486566"/>
                <a:ext cx="1059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– the fraction of energy from buoyancy forces converted into gravitational potential energy of metal drops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560633-6803-5A3F-4C11-0CCCE00C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7" y="5486566"/>
                <a:ext cx="10594503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55364B-6BEC-FBA2-6E64-F7DA9F2FB8E2}"/>
                  </a:ext>
                </a:extLst>
              </p:cNvPr>
              <p:cNvSpPr txBox="1"/>
              <p:nvPr/>
            </p:nvSpPr>
            <p:spPr>
              <a:xfrm>
                <a:off x="4733350" y="1219078"/>
                <a:ext cx="1156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=0.3%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55364B-6BEC-FBA2-6E64-F7DA9F2FB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50" y="1219078"/>
                <a:ext cx="115698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361D0C-F260-7CE4-B33E-2A52408BB534}"/>
                  </a:ext>
                </a:extLst>
              </p:cNvPr>
              <p:cNvSpPr txBox="1"/>
              <p:nvPr/>
            </p:nvSpPr>
            <p:spPr>
              <a:xfrm>
                <a:off x="9586332" y="1219078"/>
                <a:ext cx="1156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=0.9%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361D0C-F260-7CE4-B33E-2A52408BB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332" y="1219078"/>
                <a:ext cx="1156983" cy="369332"/>
              </a:xfrm>
              <a:prstGeom prst="rect">
                <a:avLst/>
              </a:prstGeom>
              <a:blipFill>
                <a:blip r:embed="rId7"/>
                <a:stretch>
                  <a:fillRect t="-6667" r="-439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F41F0B-744F-6DF7-5B8D-089BFB19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2" y="6429170"/>
            <a:ext cx="2838181" cy="365125"/>
          </a:xfrm>
        </p:spPr>
        <p:txBody>
          <a:bodyPr/>
          <a:lstStyle/>
          <a:p>
            <a:pPr algn="l"/>
            <a:r>
              <a:rPr lang="en-US" dirty="0"/>
              <a:t>Richard Anslow (rja92@ast.cam.ac.uk)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D9C822-5440-6C69-5B4B-B9DA99349003}"/>
              </a:ext>
            </a:extLst>
          </p:cNvPr>
          <p:cNvGrpSpPr/>
          <p:nvPr/>
        </p:nvGrpSpPr>
        <p:grpSpPr>
          <a:xfrm>
            <a:off x="8049519" y="6459243"/>
            <a:ext cx="4033570" cy="346944"/>
            <a:chOff x="124615" y="4493240"/>
            <a:chExt cx="6903808" cy="593824"/>
          </a:xfrm>
        </p:grpSpPr>
        <p:pic>
          <p:nvPicPr>
            <p:cNvPr id="13" name="Picture 2" descr="Leverhulme Centre for Life in the Universe |">
              <a:extLst>
                <a:ext uri="{FF2B5EF4-FFF2-40B4-BE49-F238E27FC236}">
                  <a16:creationId xmlns:a16="http://schemas.microsoft.com/office/drawing/2014/main" id="{2E1592FC-DE43-7B3D-59D9-0D4323758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81" y="4493240"/>
              <a:ext cx="2733386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29FB8C9D-999F-6D33-B0D2-C0635D2CB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636" y="4503799"/>
              <a:ext cx="1987787" cy="51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7664F10E-534A-9EBE-AB74-172F2291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5" y="4559137"/>
              <a:ext cx="1704185" cy="527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3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A872F-DCDC-BB1D-86C6-9342A346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06" y="935057"/>
            <a:ext cx="7600587" cy="498788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37AB9EF5-7D50-84F6-08B6-A6D062655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800" y="160273"/>
            <a:ext cx="1092200" cy="7874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907F53-53C5-D968-B0A6-48C41BE6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2" y="6429170"/>
            <a:ext cx="2838181" cy="365125"/>
          </a:xfrm>
        </p:spPr>
        <p:txBody>
          <a:bodyPr/>
          <a:lstStyle/>
          <a:p>
            <a:pPr algn="l"/>
            <a:r>
              <a:rPr lang="en-US" dirty="0"/>
              <a:t>Richard Anslow (rja92@ast.cam.ac.uk)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8E47E-4C4F-572F-1386-00F77558667F}"/>
              </a:ext>
            </a:extLst>
          </p:cNvPr>
          <p:cNvGrpSpPr/>
          <p:nvPr/>
        </p:nvGrpSpPr>
        <p:grpSpPr>
          <a:xfrm>
            <a:off x="8049519" y="6459243"/>
            <a:ext cx="4033570" cy="346944"/>
            <a:chOff x="124615" y="4493240"/>
            <a:chExt cx="6903808" cy="593824"/>
          </a:xfrm>
        </p:grpSpPr>
        <p:pic>
          <p:nvPicPr>
            <p:cNvPr id="9" name="Picture 2" descr="Leverhulme Centre for Life in the Universe |">
              <a:extLst>
                <a:ext uri="{FF2B5EF4-FFF2-40B4-BE49-F238E27FC236}">
                  <a16:creationId xmlns:a16="http://schemas.microsoft.com/office/drawing/2014/main" id="{3A824683-6812-0917-2F43-386397142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81" y="4493240"/>
              <a:ext cx="2733386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96C2716-72CD-AB42-C572-D54F4F5FC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636" y="4503799"/>
              <a:ext cx="1987787" cy="51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74B4F05B-6202-BDEB-C5C1-AC446893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5" y="4559137"/>
              <a:ext cx="1704185" cy="527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50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29BBE-7946-81AD-8F75-74B37D13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7" y="947673"/>
            <a:ext cx="10654045" cy="4108524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30BF70B8-3005-B413-16D5-95365D94F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800" y="160273"/>
            <a:ext cx="1092200" cy="787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DC2F0A-373D-28CC-5906-50267AF6F762}"/>
              </a:ext>
            </a:extLst>
          </p:cNvPr>
          <p:cNvSpPr txBox="1"/>
          <p:nvPr/>
        </p:nvSpPr>
        <p:spPr>
          <a:xfrm>
            <a:off x="2310186" y="5451688"/>
            <a:ext cx="757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– maximum planetesimal diameter in the size-frequency distribution </a:t>
            </a:r>
          </a:p>
          <a:p>
            <a:r>
              <a:rPr lang="en-US" dirty="0" err="1"/>
              <a:t>D</a:t>
            </a:r>
            <a:r>
              <a:rPr lang="en-US" baseline="-25000" dirty="0" err="1"/>
              <a:t>crit</a:t>
            </a:r>
            <a:r>
              <a:rPr lang="en-US" dirty="0"/>
              <a:t> – critical diameter above which metal and HSEs are lost to Earth’s core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928350-5F04-00C6-0AA3-8D5D3E3E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2" y="6429170"/>
            <a:ext cx="2838181" cy="365125"/>
          </a:xfrm>
        </p:spPr>
        <p:txBody>
          <a:bodyPr/>
          <a:lstStyle/>
          <a:p>
            <a:pPr algn="l"/>
            <a:r>
              <a:rPr lang="en-US" dirty="0"/>
              <a:t>Richard Anslow (rja92@ast.cam.ac.uk)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83A21-777C-E948-630F-574A46586C50}"/>
              </a:ext>
            </a:extLst>
          </p:cNvPr>
          <p:cNvGrpSpPr/>
          <p:nvPr/>
        </p:nvGrpSpPr>
        <p:grpSpPr>
          <a:xfrm>
            <a:off x="8049519" y="6459243"/>
            <a:ext cx="4033570" cy="346944"/>
            <a:chOff x="124615" y="4493240"/>
            <a:chExt cx="6903808" cy="593824"/>
          </a:xfrm>
        </p:grpSpPr>
        <p:pic>
          <p:nvPicPr>
            <p:cNvPr id="15" name="Picture 2" descr="Leverhulme Centre for Life in the Universe |">
              <a:extLst>
                <a:ext uri="{FF2B5EF4-FFF2-40B4-BE49-F238E27FC236}">
                  <a16:creationId xmlns:a16="http://schemas.microsoft.com/office/drawing/2014/main" id="{D7720FEA-1FC7-B9FF-23B0-7C95603B0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81" y="4493240"/>
              <a:ext cx="2733386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34DC4C46-999C-1515-DD9F-75229821F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636" y="4503799"/>
              <a:ext cx="1987787" cy="51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ACFECB25-2E4D-8E2F-7681-C8D483B04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5" y="4559137"/>
              <a:ext cx="1704185" cy="527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13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9E567-B7C8-8198-F362-B674D85B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16" y="553973"/>
            <a:ext cx="7245968" cy="4792609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2CC921F-1F2C-43A3-7204-6A2E683C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800" y="160273"/>
            <a:ext cx="1092200" cy="78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5C764-F483-42AB-C47E-446D5200A6CF}"/>
              </a:ext>
            </a:extLst>
          </p:cNvPr>
          <p:cNvSpPr txBox="1"/>
          <p:nvPr/>
        </p:nvSpPr>
        <p:spPr>
          <a:xfrm>
            <a:off x="2152644" y="5596880"/>
            <a:ext cx="788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– maximum planetesimal diameter in the size-frequency distribution </a:t>
            </a:r>
          </a:p>
          <a:p>
            <a:r>
              <a:rPr lang="en-US" dirty="0" err="1"/>
              <a:t>f</a:t>
            </a:r>
            <a:r>
              <a:rPr lang="en-US" baseline="-25000" dirty="0" err="1"/>
              <a:t>o</a:t>
            </a:r>
            <a:r>
              <a:rPr lang="en-US" dirty="0"/>
              <a:t> – the mass fraction of </a:t>
            </a:r>
            <a:r>
              <a:rPr lang="en-US" dirty="0" err="1"/>
              <a:t>oxidised</a:t>
            </a:r>
            <a:r>
              <a:rPr lang="en-US" dirty="0"/>
              <a:t> planetesimals accreted during the late veneer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91C31-7441-F7B8-871D-BDC3744B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2" y="6429170"/>
            <a:ext cx="2838181" cy="365125"/>
          </a:xfrm>
        </p:spPr>
        <p:txBody>
          <a:bodyPr/>
          <a:lstStyle/>
          <a:p>
            <a:pPr algn="l"/>
            <a:r>
              <a:rPr lang="en-US" dirty="0"/>
              <a:t>Richard Anslow (rja92@ast.cam.ac.uk)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596D1-BDEB-9C92-BBAF-3C06386D255B}"/>
              </a:ext>
            </a:extLst>
          </p:cNvPr>
          <p:cNvGrpSpPr/>
          <p:nvPr/>
        </p:nvGrpSpPr>
        <p:grpSpPr>
          <a:xfrm>
            <a:off x="8049519" y="6459243"/>
            <a:ext cx="4033570" cy="346944"/>
            <a:chOff x="124615" y="4493240"/>
            <a:chExt cx="6903808" cy="593824"/>
          </a:xfrm>
        </p:grpSpPr>
        <p:pic>
          <p:nvPicPr>
            <p:cNvPr id="10" name="Picture 2" descr="Leverhulme Centre for Life in the Universe |">
              <a:extLst>
                <a:ext uri="{FF2B5EF4-FFF2-40B4-BE49-F238E27FC236}">
                  <a16:creationId xmlns:a16="http://schemas.microsoft.com/office/drawing/2014/main" id="{683236FF-6C59-F179-5F6A-DD0F7A06D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81" y="4493240"/>
              <a:ext cx="2733386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B72ACC-4A3F-A1A2-C3F4-89B9AC903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636" y="4503799"/>
              <a:ext cx="1987787" cy="51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914B49A4-13BD-CCC1-2D3A-3D177C2E7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5" y="4559137"/>
              <a:ext cx="1704185" cy="527927"/>
            </a:xfrm>
            <a:prstGeom prst="rect">
              <a:avLst/>
            </a:prstGeom>
          </p:spPr>
        </p:pic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55995E-C8C4-107E-BB79-BF6AE32E8740}"/>
              </a:ext>
            </a:extLst>
          </p:cNvPr>
          <p:cNvCxnSpPr>
            <a:cxnSpLocks/>
          </p:cNvCxnSpPr>
          <p:nvPr/>
        </p:nvCxnSpPr>
        <p:spPr>
          <a:xfrm>
            <a:off x="8385717" y="4050990"/>
            <a:ext cx="1240883" cy="482910"/>
          </a:xfrm>
          <a:prstGeom prst="straightConnector1">
            <a:avLst/>
          </a:prstGeom>
          <a:ln>
            <a:solidFill>
              <a:srgbClr val="8188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3C6F6B-7AFF-47F0-741E-BBCF30FE24C2}"/>
              </a:ext>
            </a:extLst>
          </p:cNvPr>
          <p:cNvSpPr txBox="1"/>
          <p:nvPr/>
        </p:nvSpPr>
        <p:spPr>
          <a:xfrm>
            <a:off x="9626600" y="4379626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818800"/>
                </a:solidFill>
              </a:rPr>
              <a:t>f</a:t>
            </a:r>
            <a:r>
              <a:rPr lang="en-US" sz="1400" baseline="-25000" dirty="0" err="1">
                <a:solidFill>
                  <a:srgbClr val="818800"/>
                </a:solidFill>
              </a:rPr>
              <a:t>o</a:t>
            </a:r>
            <a:r>
              <a:rPr lang="en-US" sz="1400" dirty="0">
                <a:solidFill>
                  <a:srgbClr val="818800"/>
                </a:solidFill>
              </a:rPr>
              <a:t> = 0.6 (</a:t>
            </a:r>
            <a:r>
              <a:rPr lang="en-US" sz="1400" dirty="0" err="1">
                <a:solidFill>
                  <a:srgbClr val="818800"/>
                </a:solidFill>
              </a:rPr>
              <a:t>Fischer-Gödde</a:t>
            </a:r>
            <a:r>
              <a:rPr lang="en-US" sz="1400" dirty="0">
                <a:solidFill>
                  <a:srgbClr val="818800"/>
                </a:solidFill>
              </a:rPr>
              <a:t>+ 2020)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658FC1-3575-3DA6-C75F-E310B5DC4CFC}"/>
              </a:ext>
            </a:extLst>
          </p:cNvPr>
          <p:cNvCxnSpPr>
            <a:cxnSpLocks/>
          </p:cNvCxnSpPr>
          <p:nvPr/>
        </p:nvCxnSpPr>
        <p:spPr>
          <a:xfrm>
            <a:off x="8402897" y="3642953"/>
            <a:ext cx="1240883" cy="482910"/>
          </a:xfrm>
          <a:prstGeom prst="straightConnector1">
            <a:avLst/>
          </a:prstGeom>
          <a:ln>
            <a:solidFill>
              <a:srgbClr val="2D582B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A50086E-3397-C635-19A7-871063452EE2}"/>
              </a:ext>
            </a:extLst>
          </p:cNvPr>
          <p:cNvSpPr txBox="1"/>
          <p:nvPr/>
        </p:nvSpPr>
        <p:spPr>
          <a:xfrm>
            <a:off x="9626600" y="3971589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2D582B"/>
                </a:solidFill>
              </a:rPr>
              <a:t>f</a:t>
            </a:r>
            <a:r>
              <a:rPr lang="en-US" sz="1400" baseline="-25000" dirty="0" err="1">
                <a:solidFill>
                  <a:srgbClr val="2D582B"/>
                </a:solidFill>
              </a:rPr>
              <a:t>o</a:t>
            </a:r>
            <a:r>
              <a:rPr lang="en-US" sz="1400" dirty="0">
                <a:solidFill>
                  <a:srgbClr val="2D582B"/>
                </a:solidFill>
              </a:rPr>
              <a:t> = 0.3 (Burkhardt+ 2021)</a:t>
            </a:r>
            <a:endParaRPr lang="en-US" dirty="0">
              <a:solidFill>
                <a:srgbClr val="2D58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16A657-0FD2-E78E-D522-F3FB5C7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CEBCB1-0378-CF38-B7D1-6125639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BB9E4D-7801-E128-F62F-8F3CBEB1EB3D}"/>
              </a:ext>
            </a:extLst>
          </p:cNvPr>
          <p:cNvSpPr txBox="1">
            <a:spLocks/>
          </p:cNvSpPr>
          <p:nvPr/>
        </p:nvSpPr>
        <p:spPr>
          <a:xfrm>
            <a:off x="331028" y="354692"/>
            <a:ext cx="10515600" cy="60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The dispersal of metal and HSEs in the aftermath of an impact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08DD1B-F510-E561-AC44-7CF5F79F820B}"/>
              </a:ext>
            </a:extLst>
          </p:cNvPr>
          <p:cNvGrpSpPr/>
          <p:nvPr/>
        </p:nvGrpSpPr>
        <p:grpSpPr>
          <a:xfrm>
            <a:off x="1382263" y="1135952"/>
            <a:ext cx="9427472" cy="3116900"/>
            <a:chOff x="857669" y="1697109"/>
            <a:chExt cx="10476662" cy="3463782"/>
          </a:xfrm>
        </p:grpSpPr>
        <p:pic>
          <p:nvPicPr>
            <p:cNvPr id="18" name="Picture 17" descr="A diagram of a person in a blue circle&#10;&#10;Description automatically generated">
              <a:extLst>
                <a:ext uri="{FF2B5EF4-FFF2-40B4-BE49-F238E27FC236}">
                  <a16:creationId xmlns:a16="http://schemas.microsoft.com/office/drawing/2014/main" id="{E7E58CBF-E899-BE99-4BF7-49F08FC2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669" y="1697109"/>
              <a:ext cx="10476662" cy="34637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F23CBF-E765-4B18-3DEB-4E01EEB9E168}"/>
                </a:ext>
              </a:extLst>
            </p:cNvPr>
            <p:cNvSpPr txBox="1"/>
            <p:nvPr/>
          </p:nvSpPr>
          <p:spPr>
            <a:xfrm>
              <a:off x="8956523" y="4719169"/>
              <a:ext cx="213231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Genda et al., 2017 (EPSL)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E8C8B9-9226-E6F4-9DF4-1DF60A428BC2}"/>
              </a:ext>
            </a:extLst>
          </p:cNvPr>
          <p:cNvSpPr txBox="1"/>
          <p:nvPr/>
        </p:nvSpPr>
        <p:spPr>
          <a:xfrm>
            <a:off x="1363816" y="4471983"/>
            <a:ext cx="9464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studies assume most mass accreted during the late veneer was delivered by large, differentiated planetesimals (e.g., </a:t>
            </a:r>
            <a:r>
              <a:rPr lang="en-US" dirty="0" err="1"/>
              <a:t>Bottke</a:t>
            </a:r>
            <a:r>
              <a:rPr lang="en-US" dirty="0"/>
              <a:t> et al., 2010; </a:t>
            </a:r>
            <a:r>
              <a:rPr lang="en-US" dirty="0" err="1"/>
              <a:t>Brasser</a:t>
            </a:r>
            <a:r>
              <a:rPr lang="en-US" dirty="0"/>
              <a:t> et al., 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metallic cores of these impactors are roughly twice as dense as the silicate mantle: large fractions of this metal is liable to sink to Earth’s core under the action of gravity (e.g., Genda et al., 2017, </a:t>
            </a:r>
            <a:r>
              <a:rPr lang="en-US" dirty="0" err="1"/>
              <a:t>Marchi</a:t>
            </a:r>
            <a:r>
              <a:rPr lang="en-US" dirty="0"/>
              <a:t> et al., 2018, Citron &amp; Stewart 2022, </a:t>
            </a:r>
            <a:r>
              <a:rPr lang="en-US" dirty="0" err="1"/>
              <a:t>Itcovitz</a:t>
            </a:r>
            <a:r>
              <a:rPr lang="en-US" dirty="0"/>
              <a:t> et al., 2024).</a:t>
            </a:r>
          </a:p>
        </p:txBody>
      </p:sp>
      <p:sp>
        <p:nvSpPr>
          <p:cNvPr id="20" name="Right Arrow 19">
            <a:hlinkClick r:id="rId3" action="ppaction://hlinksldjump"/>
            <a:extLst>
              <a:ext uri="{FF2B5EF4-FFF2-40B4-BE49-F238E27FC236}">
                <a16:creationId xmlns:a16="http://schemas.microsoft.com/office/drawing/2014/main" id="{2219444A-8BF8-738F-8F9F-E1FCC9E59F83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3">
            <a:extLst>
              <a:ext uri="{FF2B5EF4-FFF2-40B4-BE49-F238E27FC236}">
                <a16:creationId xmlns:a16="http://schemas.microsoft.com/office/drawing/2014/main" id="{7BDAF52A-74DC-9D31-3BDA-BDB6CF0B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CC9EF639-88A1-337C-B036-4D2A4B62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81E873CA-CDD5-A199-0541-EF82F8E0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3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D2B0693A-08CA-8A9B-3A8D-A1516E5C5DF5}"/>
              </a:ext>
            </a:extLst>
          </p:cNvPr>
          <p:cNvSpPr txBox="1">
            <a:spLocks/>
          </p:cNvSpPr>
          <p:nvPr/>
        </p:nvSpPr>
        <p:spPr>
          <a:xfrm>
            <a:off x="331028" y="354692"/>
            <a:ext cx="10515600" cy="60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The dispersal of metal and HSEs in the aftermath of an impact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3B4B1-9493-5CFF-ED0A-AB5E32F41C3D}"/>
              </a:ext>
            </a:extLst>
          </p:cNvPr>
          <p:cNvSpPr txBox="1"/>
          <p:nvPr/>
        </p:nvSpPr>
        <p:spPr>
          <a:xfrm>
            <a:off x="473102" y="1712074"/>
            <a:ext cx="33705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ability of an impactor to deliver HSEs to the mantle depends on the distribution of metal post-impact. </a:t>
            </a:r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is a large diversity of post-impact scenarios, largely driven by impactor size.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impactors will melt the upper mantle and release liquid metal into a magma pond. Small impactors will not penetrate the crust and generate little melt. </a:t>
            </a:r>
          </a:p>
        </p:txBody>
      </p:sp>
      <p:sp>
        <p:nvSpPr>
          <p:cNvPr id="7" name="Right Arrow 6">
            <a:hlinkClick r:id="rId2" action="ppaction://hlinksldjump"/>
            <a:extLst>
              <a:ext uri="{FF2B5EF4-FFF2-40B4-BE49-F238E27FC236}">
                <a16:creationId xmlns:a16="http://schemas.microsoft.com/office/drawing/2014/main" id="{839BB1B9-1968-01C1-F6E6-B7AA5D5D69D4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968A6000-F234-BCC2-8D3E-604A168EF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08" y="1388127"/>
            <a:ext cx="7600790" cy="491583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59355BB-94D4-393B-A583-E3A47FDF0948}"/>
              </a:ext>
            </a:extLst>
          </p:cNvPr>
          <p:cNvGrpSpPr/>
          <p:nvPr/>
        </p:nvGrpSpPr>
        <p:grpSpPr>
          <a:xfrm>
            <a:off x="5115411" y="1152057"/>
            <a:ext cx="2112077" cy="2771013"/>
            <a:chOff x="2913985" y="158167"/>
            <a:chExt cx="2564322" cy="336435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7ACF6C1-4588-2E26-FD4F-5C0DE46ED0A7}"/>
                </a:ext>
              </a:extLst>
            </p:cNvPr>
            <p:cNvGrpSpPr/>
            <p:nvPr/>
          </p:nvGrpSpPr>
          <p:grpSpPr>
            <a:xfrm>
              <a:off x="2913986" y="2402965"/>
              <a:ext cx="2564321" cy="38394"/>
              <a:chOff x="2913986" y="2402965"/>
              <a:chExt cx="2564321" cy="38394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0E26E27-8375-4FE2-50C4-1B4CC4633E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3986" y="2402965"/>
                <a:ext cx="2564321" cy="4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E606D99-9975-074F-DA26-F75775E7CC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3986" y="2436790"/>
                <a:ext cx="2564321" cy="4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14E7BB3-761A-B116-7CC2-6F57C3529572}"/>
                </a:ext>
              </a:extLst>
            </p:cNvPr>
            <p:cNvGrpSpPr/>
            <p:nvPr/>
          </p:nvGrpSpPr>
          <p:grpSpPr>
            <a:xfrm>
              <a:off x="2913985" y="158167"/>
              <a:ext cx="2564322" cy="3364351"/>
              <a:chOff x="2913985" y="158167"/>
              <a:chExt cx="2564322" cy="3364351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0AF1BD7-8F30-6D36-218C-F9E560F043DA}"/>
                  </a:ext>
                </a:extLst>
              </p:cNvPr>
              <p:cNvGrpSpPr/>
              <p:nvPr/>
            </p:nvGrpSpPr>
            <p:grpSpPr>
              <a:xfrm>
                <a:off x="2913986" y="388894"/>
                <a:ext cx="2564321" cy="38394"/>
                <a:chOff x="2913986" y="388894"/>
                <a:chExt cx="2564321" cy="38394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5040A73-7F27-BB1B-2B2A-049CB2BE7A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3986" y="388894"/>
                  <a:ext cx="2564321" cy="4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0BEF004E-857E-B430-EC23-4E0691EB29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3986" y="422719"/>
                  <a:ext cx="2564321" cy="4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60ABCCB-F867-96A3-D57E-7BC61155C450}"/>
                  </a:ext>
                </a:extLst>
              </p:cNvPr>
              <p:cNvGrpSpPr/>
              <p:nvPr/>
            </p:nvGrpSpPr>
            <p:grpSpPr>
              <a:xfrm>
                <a:off x="2913985" y="158167"/>
                <a:ext cx="2564321" cy="3364351"/>
                <a:chOff x="2913985" y="158167"/>
                <a:chExt cx="2564321" cy="3364351"/>
              </a:xfrm>
            </p:grpSpPr>
            <p:pic>
              <p:nvPicPr>
                <p:cNvPr id="75" name="Picture 74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4C5C80BA-0DF5-D5E9-15E3-23E240788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15046" y="158167"/>
                  <a:ext cx="2362200" cy="190500"/>
                </a:xfrm>
                <a:prstGeom prst="rect">
                  <a:avLst/>
                </a:prstGeom>
              </p:spPr>
            </p:pic>
            <p:sp>
              <p:nvSpPr>
                <p:cNvPr id="76" name="Freeform 75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B32FF854-CFFC-4551-E961-E726F56C7BF3}"/>
                    </a:ext>
                  </a:extLst>
                </p:cNvPr>
                <p:cNvSpPr/>
                <p:nvPr/>
              </p:nvSpPr>
              <p:spPr>
                <a:xfrm>
                  <a:off x="2956072" y="2504209"/>
                  <a:ext cx="285892" cy="1018309"/>
                </a:xfrm>
                <a:custGeom>
                  <a:avLst/>
                  <a:gdLst>
                    <a:gd name="connsiteX0" fmla="*/ 197428 w 197428"/>
                    <a:gd name="connsiteY0" fmla="*/ 0 h 1018309"/>
                    <a:gd name="connsiteX1" fmla="*/ 0 w 197428"/>
                    <a:gd name="connsiteY1" fmla="*/ 1018309 h 1018309"/>
                    <a:gd name="connsiteX0" fmla="*/ 250386 w 250386"/>
                    <a:gd name="connsiteY0" fmla="*/ 0 h 1018309"/>
                    <a:gd name="connsiteX1" fmla="*/ 52958 w 250386"/>
                    <a:gd name="connsiteY1" fmla="*/ 1018309 h 1018309"/>
                    <a:gd name="connsiteX0" fmla="*/ 285892 w 285892"/>
                    <a:gd name="connsiteY0" fmla="*/ 0 h 1018309"/>
                    <a:gd name="connsiteX1" fmla="*/ 88464 w 285892"/>
                    <a:gd name="connsiteY1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892" h="1018309">
                      <a:moveTo>
                        <a:pt x="285892" y="0"/>
                      </a:moveTo>
                      <a:cubicBezTo>
                        <a:pt x="-174772" y="484909"/>
                        <a:pt x="50364" y="689264"/>
                        <a:pt x="88464" y="1018309"/>
                      </a:cubicBezTo>
                    </a:path>
                  </a:pathLst>
                </a:custGeom>
                <a:noFill/>
                <a:ln>
                  <a:tailEnd type="triangle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7" name="Picture 76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B058C093-0CDD-5EC6-26A4-75796308A6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889" t="10342" r="857" b="17742"/>
                <a:stretch/>
              </p:blipFill>
              <p:spPr>
                <a:xfrm>
                  <a:off x="2913985" y="452872"/>
                  <a:ext cx="2564321" cy="190956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0F5738-A9F3-F0D7-2DDE-629EAB717FEA}"/>
              </a:ext>
            </a:extLst>
          </p:cNvPr>
          <p:cNvGrpSpPr/>
          <p:nvPr/>
        </p:nvGrpSpPr>
        <p:grpSpPr>
          <a:xfrm>
            <a:off x="6554238" y="2921742"/>
            <a:ext cx="2364011" cy="2451178"/>
            <a:chOff x="4660898" y="2306782"/>
            <a:chExt cx="2870200" cy="2976032"/>
          </a:xfrm>
        </p:grpSpPr>
        <p:pic>
          <p:nvPicPr>
            <p:cNvPr id="61" name="Picture 60">
              <a:hlinkClick r:id="rId3" action="ppaction://hlinksldjump"/>
              <a:extLst>
                <a:ext uri="{FF2B5EF4-FFF2-40B4-BE49-F238E27FC236}">
                  <a16:creationId xmlns:a16="http://schemas.microsoft.com/office/drawing/2014/main" id="{353FC878-BC83-3A2B-04F6-BCF7080C6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0898" y="5092314"/>
              <a:ext cx="2870200" cy="190500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DC06BEE-67EA-CB96-7D6C-5B235586EBCF}"/>
                </a:ext>
              </a:extLst>
            </p:cNvPr>
            <p:cNvGrpSpPr/>
            <p:nvPr/>
          </p:nvGrpSpPr>
          <p:grpSpPr>
            <a:xfrm>
              <a:off x="4912339" y="4994274"/>
              <a:ext cx="2367319" cy="37555"/>
              <a:chOff x="4912339" y="4994274"/>
              <a:chExt cx="2367319" cy="3755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259F23B-2D45-0231-F9B0-ACCA8DB5D0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4994274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4E8B2CD-DB99-6373-624D-12DA58EF3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5024919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F6E064C-B525-5ED9-E238-1AAE14C23B36}"/>
                </a:ext>
              </a:extLst>
            </p:cNvPr>
            <p:cNvGrpSpPr/>
            <p:nvPr/>
          </p:nvGrpSpPr>
          <p:grpSpPr>
            <a:xfrm>
              <a:off x="4912339" y="3090315"/>
              <a:ext cx="2367319" cy="37555"/>
              <a:chOff x="4912339" y="3090315"/>
              <a:chExt cx="2367319" cy="3755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E222030-5D4E-633E-24CD-29ADE5ED27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3090315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283EC2E-729A-4930-433F-5E85FB071E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3120960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Freeform 64">
              <a:hlinkClick r:id="rId3" action="ppaction://hlinksldjump"/>
              <a:extLst>
                <a:ext uri="{FF2B5EF4-FFF2-40B4-BE49-F238E27FC236}">
                  <a16:creationId xmlns:a16="http://schemas.microsoft.com/office/drawing/2014/main" id="{459D19E1-85D2-18C1-A1BF-435480A06067}"/>
                </a:ext>
              </a:extLst>
            </p:cNvPr>
            <p:cNvSpPr/>
            <p:nvPr/>
          </p:nvSpPr>
          <p:spPr>
            <a:xfrm>
              <a:off x="6005946" y="2306782"/>
              <a:ext cx="307966" cy="727363"/>
            </a:xfrm>
            <a:custGeom>
              <a:avLst/>
              <a:gdLst>
                <a:gd name="connsiteX0" fmla="*/ 0 w 301337"/>
                <a:gd name="connsiteY0" fmla="*/ 727363 h 727363"/>
                <a:gd name="connsiteX1" fmla="*/ 301337 w 301337"/>
                <a:gd name="connsiteY1" fmla="*/ 0 h 727363"/>
                <a:gd name="connsiteX0" fmla="*/ 0 w 301337"/>
                <a:gd name="connsiteY0" fmla="*/ 727363 h 727363"/>
                <a:gd name="connsiteX1" fmla="*/ 301337 w 301337"/>
                <a:gd name="connsiteY1" fmla="*/ 0 h 727363"/>
                <a:gd name="connsiteX0" fmla="*/ 0 w 307966"/>
                <a:gd name="connsiteY0" fmla="*/ 727363 h 727363"/>
                <a:gd name="connsiteX1" fmla="*/ 301337 w 307966"/>
                <a:gd name="connsiteY1" fmla="*/ 0 h 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66" h="727363">
                  <a:moveTo>
                    <a:pt x="0" y="727363"/>
                  </a:moveTo>
                  <a:cubicBezTo>
                    <a:pt x="370609" y="484909"/>
                    <a:pt x="304800" y="294408"/>
                    <a:pt x="301337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hlinkClick r:id="rId3" action="ppaction://hlinksldjump"/>
              <a:extLst>
                <a:ext uri="{FF2B5EF4-FFF2-40B4-BE49-F238E27FC236}">
                  <a16:creationId xmlns:a16="http://schemas.microsoft.com/office/drawing/2014/main" id="{41BA1B89-BCF8-C053-7E53-506ACAC2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2746"/>
            <a:stretch/>
          </p:blipFill>
          <p:spPr>
            <a:xfrm>
              <a:off x="4937717" y="3202221"/>
              <a:ext cx="2341941" cy="172705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E09050-39AC-528D-5E53-4C02CC64070D}"/>
              </a:ext>
            </a:extLst>
          </p:cNvPr>
          <p:cNvGrpSpPr/>
          <p:nvPr/>
        </p:nvGrpSpPr>
        <p:grpSpPr>
          <a:xfrm>
            <a:off x="9168491" y="1903296"/>
            <a:ext cx="2133886" cy="3131279"/>
            <a:chOff x="7834924" y="1070264"/>
            <a:chExt cx="2590800" cy="3801758"/>
          </a:xfrm>
        </p:grpSpPr>
        <p:pic>
          <p:nvPicPr>
            <p:cNvPr id="40" name="Picture 39">
              <a:hlinkClick r:id="rId3" action="ppaction://hlinksldjump"/>
              <a:extLst>
                <a:ext uri="{FF2B5EF4-FFF2-40B4-BE49-F238E27FC236}">
                  <a16:creationId xmlns:a16="http://schemas.microsoft.com/office/drawing/2014/main" id="{99DF5AA4-49B1-8F00-1497-BF1032C5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4924" y="4681522"/>
              <a:ext cx="2590800" cy="19050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60033C3-D60A-5A66-86C6-5C9CF340ED57}"/>
                </a:ext>
              </a:extLst>
            </p:cNvPr>
            <p:cNvGrpSpPr/>
            <p:nvPr/>
          </p:nvGrpSpPr>
          <p:grpSpPr>
            <a:xfrm>
              <a:off x="7946664" y="4517941"/>
              <a:ext cx="2367319" cy="37555"/>
              <a:chOff x="7946664" y="4517941"/>
              <a:chExt cx="2367319" cy="3755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40ACBE-AB03-D9B3-1896-DA7D789627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6664" y="4517941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AEC4153-9E53-4E03-4EF3-4F73FF16C7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6664" y="4548586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E244741-DDBF-6550-515C-EFF1CEB9FD4D}"/>
                </a:ext>
              </a:extLst>
            </p:cNvPr>
            <p:cNvGrpSpPr/>
            <p:nvPr/>
          </p:nvGrpSpPr>
          <p:grpSpPr>
            <a:xfrm>
              <a:off x="7931178" y="2278820"/>
              <a:ext cx="2367319" cy="37555"/>
              <a:chOff x="7931178" y="2278820"/>
              <a:chExt cx="2367319" cy="3755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FBBF3B7-4D02-F753-11DD-FA15AD3D1D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178" y="2278820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4A8846F-D4B6-643B-5E91-111A0266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178" y="2309465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Freeform 43">
              <a:hlinkClick r:id="rId3" action="ppaction://hlinksldjump"/>
              <a:extLst>
                <a:ext uri="{FF2B5EF4-FFF2-40B4-BE49-F238E27FC236}">
                  <a16:creationId xmlns:a16="http://schemas.microsoft.com/office/drawing/2014/main" id="{533DA5C1-7CDE-325B-88DD-D98D07EE5ACA}"/>
                </a:ext>
              </a:extLst>
            </p:cNvPr>
            <p:cNvSpPr/>
            <p:nvPr/>
          </p:nvSpPr>
          <p:spPr>
            <a:xfrm>
              <a:off x="9954492" y="1070264"/>
              <a:ext cx="403250" cy="1174172"/>
            </a:xfrm>
            <a:custGeom>
              <a:avLst/>
              <a:gdLst>
                <a:gd name="connsiteX0" fmla="*/ 0 w 259773"/>
                <a:gd name="connsiteY0" fmla="*/ 1174172 h 1174172"/>
                <a:gd name="connsiteX1" fmla="*/ 259773 w 259773"/>
                <a:gd name="connsiteY1" fmla="*/ 0 h 1174172"/>
                <a:gd name="connsiteX0" fmla="*/ 0 w 351343"/>
                <a:gd name="connsiteY0" fmla="*/ 1174172 h 1174172"/>
                <a:gd name="connsiteX1" fmla="*/ 259773 w 351343"/>
                <a:gd name="connsiteY1" fmla="*/ 0 h 1174172"/>
                <a:gd name="connsiteX0" fmla="*/ 0 w 403250"/>
                <a:gd name="connsiteY0" fmla="*/ 1174172 h 1174172"/>
                <a:gd name="connsiteX1" fmla="*/ 259773 w 403250"/>
                <a:gd name="connsiteY1" fmla="*/ 0 h 1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50" h="1174172">
                  <a:moveTo>
                    <a:pt x="0" y="1174172"/>
                  </a:moveTo>
                  <a:cubicBezTo>
                    <a:pt x="658091" y="595745"/>
                    <a:pt x="329045" y="287482"/>
                    <a:pt x="259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hlinkClick r:id="rId3" action="ppaction://hlinksldjump"/>
              <a:extLst>
                <a:ext uri="{FF2B5EF4-FFF2-40B4-BE49-F238E27FC236}">
                  <a16:creationId xmlns:a16="http://schemas.microsoft.com/office/drawing/2014/main" id="{235FC3F7-773A-57B5-8299-558227EC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694" t="10531" r="13478"/>
            <a:stretch/>
          </p:blipFill>
          <p:spPr>
            <a:xfrm>
              <a:off x="7965495" y="2415102"/>
              <a:ext cx="2329656" cy="2034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18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16A657-0FD2-E78E-D522-F3FB5C7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CEBCB1-0378-CF38-B7D1-6125639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4</a:t>
            </a:fld>
            <a:endParaRPr lang="en-US"/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4ED61B3B-0B61-E50F-8F4A-76B987F53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3" r="48680"/>
          <a:stretch/>
        </p:blipFill>
        <p:spPr>
          <a:xfrm>
            <a:off x="5391494" y="1265404"/>
            <a:ext cx="6419850" cy="492521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E79F22-98AF-EE7D-49D7-E25EE964B499}"/>
              </a:ext>
            </a:extLst>
          </p:cNvPr>
          <p:cNvSpPr txBox="1">
            <a:spLocks/>
          </p:cNvSpPr>
          <p:nvPr/>
        </p:nvSpPr>
        <p:spPr>
          <a:xfrm>
            <a:off x="331028" y="354692"/>
            <a:ext cx="10515600" cy="60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The entrainment of metal and its HSEs in a magma pond</a:t>
            </a:r>
          </a:p>
        </p:txBody>
      </p:sp>
      <p:sp>
        <p:nvSpPr>
          <p:cNvPr id="13" name="Right Arrow 12">
            <a:hlinkClick r:id="rId4" action="ppaction://hlinksldjump"/>
            <a:extLst>
              <a:ext uri="{FF2B5EF4-FFF2-40B4-BE49-F238E27FC236}">
                <a16:creationId xmlns:a16="http://schemas.microsoft.com/office/drawing/2014/main" id="{44866318-B3E6-F7A5-2190-5DD15EB70619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189A2-4B06-0E8E-9EC5-601CDEA6B3AF}"/>
              </a:ext>
            </a:extLst>
          </p:cNvPr>
          <p:cNvSpPr txBox="1"/>
          <p:nvPr/>
        </p:nvSpPr>
        <p:spPr>
          <a:xfrm>
            <a:off x="579348" y="1835184"/>
            <a:ext cx="4723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Metal drops can be suspended in a turbulent magma pond when convective frictional forces exceed the negative buoyancy force (</a:t>
            </a:r>
            <a:r>
              <a:rPr lang="en-US" sz="1600" dirty="0" err="1"/>
              <a:t>Solomatov</a:t>
            </a:r>
            <a:r>
              <a:rPr lang="en-US" sz="1600" dirty="0"/>
              <a:t> et al., 1993; </a:t>
            </a:r>
            <a:r>
              <a:rPr lang="en-US" sz="1600" dirty="0" err="1"/>
              <a:t>Sturtz</a:t>
            </a:r>
            <a:r>
              <a:rPr lang="en-US" sz="1600" dirty="0"/>
              <a:t> et al., 2021).</a:t>
            </a:r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mass of suspended metal depends on the diameter of metal drops, and the heat flux at the top of the magma pond (F).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Studies suggest metal fragments into d~1mm drops after large impacts: </a:t>
            </a:r>
            <a:r>
              <a:rPr lang="en-US" sz="1600" i="1" dirty="0"/>
              <a:t>the suspended metal fraction is 3 orders of magnitude smaller than required to account for observed HSEs.</a:t>
            </a:r>
          </a:p>
        </p:txBody>
      </p:sp>
    </p:spTree>
    <p:extLst>
      <p:ext uri="{BB962C8B-B14F-4D97-AF65-F5344CB8AC3E}">
        <p14:creationId xmlns:p14="http://schemas.microsoft.com/office/powerpoint/2010/main" val="80720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16A657-0FD2-E78E-D522-F3FB5C7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CEBCB1-0378-CF38-B7D1-6125639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E79F22-98AF-EE7D-49D7-E25EE964B499}"/>
              </a:ext>
            </a:extLst>
          </p:cNvPr>
          <p:cNvSpPr txBox="1">
            <a:spLocks/>
          </p:cNvSpPr>
          <p:nvPr/>
        </p:nvSpPr>
        <p:spPr>
          <a:xfrm>
            <a:off x="331028" y="354692"/>
            <a:ext cx="10515600" cy="60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The entrainment of diapirs in the solid mantle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50E8FE8E-DEC9-2F3B-A160-A3CBA96C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828" y="1655789"/>
            <a:ext cx="6315339" cy="4144441"/>
          </a:xfrm>
          <a:prstGeom prst="rect">
            <a:avLst/>
          </a:prstGeom>
        </p:spPr>
      </p:pic>
      <p:sp>
        <p:nvSpPr>
          <p:cNvPr id="15" name="Right Arrow 14">
            <a:hlinkClick r:id="rId4" action="ppaction://hlinksldjump"/>
            <a:extLst>
              <a:ext uri="{FF2B5EF4-FFF2-40B4-BE49-F238E27FC236}">
                <a16:creationId xmlns:a16="http://schemas.microsoft.com/office/drawing/2014/main" id="{681AAF1B-1B2F-F978-EFFF-90871ABC63FA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0B8C51-2BEF-9F11-546D-C80AE9D2B828}"/>
                  </a:ext>
                </a:extLst>
              </p:cNvPr>
              <p:cNvSpPr txBox="1"/>
              <p:nvPr/>
            </p:nvSpPr>
            <p:spPr>
              <a:xfrm>
                <a:off x="517129" y="2081406"/>
                <a:ext cx="4848381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Metal drops will rapidly settle and coalesce into a layer at the bottom of the newly-formed magma pond. </a:t>
                </a:r>
                <a:br>
                  <a:rPr lang="en-US" sz="1600" dirty="0"/>
                </a:b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This metal layer will be unstable to Rayleigh-Taylor instabilities (</a:t>
                </a:r>
                <a:r>
                  <a:rPr lang="en-US" sz="1600" dirty="0" err="1"/>
                  <a:t>Karato</a:t>
                </a:r>
                <a:r>
                  <a:rPr lang="en-US" sz="1600" dirty="0"/>
                  <a:t> and Rama Murphy, 1997), which will form large metal diapirs.</a:t>
                </a:r>
                <a:br>
                  <a:rPr lang="en-US" sz="1600" dirty="0"/>
                </a:b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Only metal diapirs smaller than a critical diameter </a:t>
                </a:r>
                <a14:m>
                  <m:oMath xmlns:m="http://schemas.openxmlformats.org/officeDocument/2006/math">
                    <m:r>
                      <a:rPr lang="en-GB" sz="1600" i="1"/>
                      <m:t>𝑑</m:t>
                    </m:r>
                    <m:r>
                      <a:rPr lang="en-GB" sz="1600"/>
                      <m:t>≲</m:t>
                    </m:r>
                    <m:r>
                      <a:rPr lang="en-GB" sz="1600" i="1"/>
                      <m:t>1−100</m:t>
                    </m:r>
                    <m:r>
                      <m:rPr>
                        <m:nor/>
                      </m:rPr>
                      <a:rPr lang="en-GB" sz="1600"/>
                      <m:t>m</m:t>
                    </m:r>
                  </m:oMath>
                </a14:m>
                <a:r>
                  <a:rPr lang="en-GB" sz="1600" dirty="0"/>
                  <a:t> can be re-entrained by convection in a high-viscosity (laminar) mantle.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0B8C51-2BEF-9F11-546D-C80AE9D2B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" y="2081406"/>
                <a:ext cx="4848381" cy="3293209"/>
              </a:xfrm>
              <a:prstGeom prst="rect">
                <a:avLst/>
              </a:prstGeom>
              <a:blipFill>
                <a:blip r:embed="rId5"/>
                <a:stretch>
                  <a:fillRect l="-522" t="-383" r="-130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18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16A657-0FD2-E78E-D522-F3FB5C7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CEBCB1-0378-CF38-B7D1-6125639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E79F22-98AF-EE7D-49D7-E25EE964B499}"/>
              </a:ext>
            </a:extLst>
          </p:cNvPr>
          <p:cNvSpPr txBox="1">
            <a:spLocks/>
          </p:cNvSpPr>
          <p:nvPr/>
        </p:nvSpPr>
        <p:spPr>
          <a:xfrm>
            <a:off x="331028" y="354692"/>
            <a:ext cx="10515600" cy="60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A mass accretion catastrophe for Earth?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D77B2D7D-A55B-452A-CBCD-B0DCA332D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4" r="50309"/>
          <a:stretch/>
        </p:blipFill>
        <p:spPr>
          <a:xfrm>
            <a:off x="5527710" y="1672528"/>
            <a:ext cx="6147161" cy="4480295"/>
          </a:xfrm>
          <a:prstGeom prst="rect">
            <a:avLst/>
          </a:prstGeom>
        </p:spPr>
      </p:pic>
      <p:sp>
        <p:nvSpPr>
          <p:cNvPr id="15" name="Right Arrow 14">
            <a:hlinkClick r:id="rId4" action="ppaction://hlinksldjump"/>
            <a:extLst>
              <a:ext uri="{FF2B5EF4-FFF2-40B4-BE49-F238E27FC236}">
                <a16:creationId xmlns:a16="http://schemas.microsoft.com/office/drawing/2014/main" id="{EEC57807-328B-D09F-4921-58350FBD1898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2763A-E11A-DE43-94EC-60DB2D4B1AF9}"/>
              </a:ext>
            </a:extLst>
          </p:cNvPr>
          <p:cNvSpPr txBox="1"/>
          <p:nvPr/>
        </p:nvSpPr>
        <p:spPr>
          <a:xfrm>
            <a:off x="517129" y="2389181"/>
            <a:ext cx="4848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/>
              <a:t>To deliver enough mass in small bodies to deliver Earth’s HSEs, an implausibly large mass must also be delivered in larger planetesimals (with diameters in the range ~1-1000km). </a:t>
            </a:r>
          </a:p>
          <a:p>
            <a:br>
              <a:rPr lang="en-GB" sz="1600" dirty="0"/>
            </a:b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avoid this mass accretion catastrophe, large planetesimals must contribute to Earth’s HSEs. To accurately constrain mass accretion estimates during the late veneer, we must understand the responsible physical process(es)!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E947E-314E-E409-5053-FB25DF84CF2A}"/>
              </a:ext>
            </a:extLst>
          </p:cNvPr>
          <p:cNvSpPr txBox="1"/>
          <p:nvPr/>
        </p:nvSpPr>
        <p:spPr>
          <a:xfrm>
            <a:off x="331028" y="962510"/>
            <a:ext cx="717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Can observed HSEs be delivered by only small (&lt;~1km) planetesimals?</a:t>
            </a:r>
          </a:p>
        </p:txBody>
      </p:sp>
    </p:spTree>
    <p:extLst>
      <p:ext uri="{BB962C8B-B14F-4D97-AF65-F5344CB8AC3E}">
        <p14:creationId xmlns:p14="http://schemas.microsoft.com/office/powerpoint/2010/main" val="11568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16A657-0FD2-E78E-D522-F3FB5C7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CEBCB1-0378-CF38-B7D1-6125639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E79F22-98AF-EE7D-49D7-E25EE964B499}"/>
              </a:ext>
            </a:extLst>
          </p:cNvPr>
          <p:cNvSpPr txBox="1">
            <a:spLocks/>
          </p:cNvSpPr>
          <p:nvPr/>
        </p:nvSpPr>
        <p:spPr>
          <a:xfrm>
            <a:off x="331028" y="354692"/>
            <a:ext cx="10515600" cy="60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Potential solutions to this mass accretion paradox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21DC0-3ABA-6690-D8E7-1E758A8DDDF0}"/>
              </a:ext>
            </a:extLst>
          </p:cNvPr>
          <p:cNvSpPr/>
          <p:nvPr/>
        </p:nvSpPr>
        <p:spPr>
          <a:xfrm>
            <a:off x="654208" y="1185532"/>
            <a:ext cx="5274527" cy="5084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9F961-A329-C269-C135-64161B5BCD57}"/>
              </a:ext>
            </a:extLst>
          </p:cNvPr>
          <p:cNvSpPr/>
          <p:nvPr/>
        </p:nvSpPr>
        <p:spPr>
          <a:xfrm>
            <a:off x="6263265" y="1185532"/>
            <a:ext cx="5274527" cy="5084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94F07-95D9-1085-D69D-5F2CBFDDDD9A}"/>
              </a:ext>
            </a:extLst>
          </p:cNvPr>
          <p:cNvSpPr txBox="1"/>
          <p:nvPr/>
        </p:nvSpPr>
        <p:spPr>
          <a:xfrm>
            <a:off x="2067321" y="1282390"/>
            <a:ext cx="260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 </a:t>
            </a:r>
            <a:r>
              <a:rPr lang="en-US" b="1" dirty="0" err="1"/>
              <a:t>oxidised</a:t>
            </a:r>
            <a:r>
              <a:rPr lang="en-US" b="1" dirty="0"/>
              <a:t> late veneer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5FB3-9B50-9B60-70CA-EC4EAD98BC64}"/>
              </a:ext>
            </a:extLst>
          </p:cNvPr>
          <p:cNvSpPr txBox="1"/>
          <p:nvPr/>
        </p:nvSpPr>
        <p:spPr>
          <a:xfrm>
            <a:off x="7198748" y="1282390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Vaporisation of impactor cores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1E619-FB2B-F2ED-E77D-0A617B5FD6F0}"/>
              </a:ext>
            </a:extLst>
          </p:cNvPr>
          <p:cNvSpPr txBox="1"/>
          <p:nvPr/>
        </p:nvSpPr>
        <p:spPr>
          <a:xfrm>
            <a:off x="765031" y="1686059"/>
            <a:ext cx="5052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Mass accretion with no free metal phase will efficiently deliver HSEs to the mantle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Recent studies support a high </a:t>
            </a:r>
            <a:r>
              <a:rPr lang="en-US" sz="1600" dirty="0" err="1"/>
              <a:t>wt</a:t>
            </a:r>
            <a:r>
              <a:rPr lang="en-US" sz="1600" dirty="0"/>
              <a:t>% of carbonaceous  late accretion (Fischer-</a:t>
            </a:r>
            <a:r>
              <a:rPr lang="en-US" sz="1600" dirty="0" err="1"/>
              <a:t>Gödde</a:t>
            </a:r>
            <a:r>
              <a:rPr lang="en-US" sz="1600" dirty="0"/>
              <a:t> et al., 2020; Burkhardt et al., 2021)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9F25F-BCDB-BDA5-3D26-3FC8AC4E0308}"/>
              </a:ext>
            </a:extLst>
          </p:cNvPr>
          <p:cNvSpPr txBox="1"/>
          <p:nvPr/>
        </p:nvSpPr>
        <p:spPr>
          <a:xfrm>
            <a:off x="10846628" y="6270488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others…</a:t>
            </a:r>
          </a:p>
        </p:txBody>
      </p:sp>
      <p:sp>
        <p:nvSpPr>
          <p:cNvPr id="20" name="Right Arrow 19">
            <a:hlinkClick r:id="rId2" action="ppaction://hlinksldjump"/>
            <a:extLst>
              <a:ext uri="{FF2B5EF4-FFF2-40B4-BE49-F238E27FC236}">
                <a16:creationId xmlns:a16="http://schemas.microsoft.com/office/drawing/2014/main" id="{2910A8E5-8C11-DF95-4EB6-A6B95404F2D2}"/>
              </a:ext>
            </a:extLst>
          </p:cNvPr>
          <p:cNvSpPr/>
          <p:nvPr/>
        </p:nvSpPr>
        <p:spPr>
          <a:xfrm rot="16200000">
            <a:off x="11579227" y="41029"/>
            <a:ext cx="464235" cy="538292"/>
          </a:xfrm>
          <a:prstGeom prst="rightArrow">
            <a:avLst>
              <a:gd name="adj1" fmla="val 80037"/>
              <a:gd name="adj2" fmla="val 50000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89EC8452-CDFB-01DC-96C9-589B1034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20" y="3009498"/>
            <a:ext cx="4838700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B72D76-F2C6-4CAA-95C1-D1CEEDFDBF25}"/>
              </a:ext>
            </a:extLst>
          </p:cNvPr>
          <p:cNvSpPr txBox="1"/>
          <p:nvPr/>
        </p:nvSpPr>
        <p:spPr>
          <a:xfrm>
            <a:off x="6374089" y="2068279"/>
            <a:ext cx="5052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Recent studies suggest vapor production has been underestimated during late accretion (Kraus et al., 205, </a:t>
            </a:r>
            <a:r>
              <a:rPr lang="en-US" sz="1600" dirty="0" err="1"/>
              <a:t>Saurety</a:t>
            </a:r>
            <a:r>
              <a:rPr lang="en-US" sz="1600" dirty="0"/>
              <a:t> et al., 2025).</a:t>
            </a:r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Condensation and rain-out of vaporised core material can deliver very small metal droplets to Earth’s surface (Kraus et al., 2015; </a:t>
            </a:r>
            <a:r>
              <a:rPr lang="en-US" sz="1600" dirty="0" err="1"/>
              <a:t>Itcovitz</a:t>
            </a:r>
            <a:r>
              <a:rPr lang="en-US" sz="1600" dirty="0"/>
              <a:t> et al., 2024).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size of metal droplets condensed from the vapor cloud depends on both impactor diameter and impact velocity (Johnson &amp; Melosh, 2012). This is crucial to estimate the efficiency of HSE delivery. </a:t>
            </a:r>
          </a:p>
        </p:txBody>
      </p:sp>
    </p:spTree>
    <p:extLst>
      <p:ext uri="{BB962C8B-B14F-4D97-AF65-F5344CB8AC3E}">
        <p14:creationId xmlns:p14="http://schemas.microsoft.com/office/powerpoint/2010/main" val="72236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16A657-0FD2-E78E-D522-F3FB5C7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493510"/>
            <a:ext cx="2743200" cy="365125"/>
          </a:xfrm>
        </p:spPr>
        <p:txBody>
          <a:bodyPr/>
          <a:lstStyle/>
          <a:p>
            <a:r>
              <a:rPr lang="en-US" dirty="0"/>
              <a:t>01/05/25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en-US" dirty="0"/>
              <a:t>Richard Anslow (rja92@ast.cam.ac.uk)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CEBCB1-0378-CF38-B7D1-6125639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93510"/>
            <a:ext cx="2743200" cy="365125"/>
          </a:xfrm>
        </p:spPr>
        <p:txBody>
          <a:bodyPr/>
          <a:lstStyle/>
          <a:p>
            <a:fld id="{2AB4DCA0-DBC3-6347-A662-E2AB45369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640272-692D-A710-2990-6B826E22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2" y="6429170"/>
            <a:ext cx="2838181" cy="365125"/>
          </a:xfrm>
        </p:spPr>
        <p:txBody>
          <a:bodyPr/>
          <a:lstStyle/>
          <a:p>
            <a:pPr algn="l"/>
            <a:r>
              <a:rPr lang="en-US" dirty="0"/>
              <a:t>Richard Anslow (rja92@ast.cam.ac.uk)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BD8DCD01-9F7B-F2A7-9D85-4006D804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05" y="971082"/>
            <a:ext cx="7600790" cy="49158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67576E-D90B-3D78-3959-9540D606E25B}"/>
              </a:ext>
            </a:extLst>
          </p:cNvPr>
          <p:cNvGrpSpPr/>
          <p:nvPr/>
        </p:nvGrpSpPr>
        <p:grpSpPr>
          <a:xfrm>
            <a:off x="3469608" y="735012"/>
            <a:ext cx="2112077" cy="2771013"/>
            <a:chOff x="2913985" y="158167"/>
            <a:chExt cx="2564322" cy="33643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143B15-837F-4C4D-9995-C469F076103A}"/>
                </a:ext>
              </a:extLst>
            </p:cNvPr>
            <p:cNvGrpSpPr/>
            <p:nvPr/>
          </p:nvGrpSpPr>
          <p:grpSpPr>
            <a:xfrm>
              <a:off x="2913986" y="2402965"/>
              <a:ext cx="2564321" cy="38394"/>
              <a:chOff x="2913986" y="2402965"/>
              <a:chExt cx="2564321" cy="3839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08625B-C6E0-19E2-0FA1-248EEFB341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3986" y="2402965"/>
                <a:ext cx="2564321" cy="4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36B6ED7-EC50-A39A-4B73-5BCA7090A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3986" y="2436790"/>
                <a:ext cx="2564321" cy="4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C0F98D-A44A-E21C-D1AE-327C5EEB4FED}"/>
                </a:ext>
              </a:extLst>
            </p:cNvPr>
            <p:cNvGrpSpPr/>
            <p:nvPr/>
          </p:nvGrpSpPr>
          <p:grpSpPr>
            <a:xfrm>
              <a:off x="2913985" y="158167"/>
              <a:ext cx="2564322" cy="3364351"/>
              <a:chOff x="2913985" y="158167"/>
              <a:chExt cx="2564322" cy="33643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560A5A6-8F16-3515-6CF8-11862083095E}"/>
                  </a:ext>
                </a:extLst>
              </p:cNvPr>
              <p:cNvGrpSpPr/>
              <p:nvPr/>
            </p:nvGrpSpPr>
            <p:grpSpPr>
              <a:xfrm>
                <a:off x="2913986" y="388894"/>
                <a:ext cx="2564321" cy="38394"/>
                <a:chOff x="2913986" y="388894"/>
                <a:chExt cx="2564321" cy="38394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B6BDFF1-9D32-9980-BEA2-8E2B10EFEC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3986" y="388894"/>
                  <a:ext cx="2564321" cy="4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C358B54-1D11-8325-8641-42317916FB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3986" y="422719"/>
                  <a:ext cx="2564321" cy="4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CD1250A-A979-0246-3F5E-D179304DA6C8}"/>
                  </a:ext>
                </a:extLst>
              </p:cNvPr>
              <p:cNvGrpSpPr/>
              <p:nvPr/>
            </p:nvGrpSpPr>
            <p:grpSpPr>
              <a:xfrm>
                <a:off x="2913985" y="158167"/>
                <a:ext cx="2564321" cy="3364351"/>
                <a:chOff x="2913985" y="158167"/>
                <a:chExt cx="2564321" cy="3364351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C4D7C86C-6E24-A2B3-CAFA-52C4F0A25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15046" y="158167"/>
                  <a:ext cx="2362200" cy="190500"/>
                </a:xfrm>
                <a:prstGeom prst="rect">
                  <a:avLst/>
                </a:prstGeom>
              </p:spPr>
            </p:pic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3CC04E44-E1D4-5750-2204-85DC709A49D8}"/>
                    </a:ext>
                  </a:extLst>
                </p:cNvPr>
                <p:cNvSpPr/>
                <p:nvPr/>
              </p:nvSpPr>
              <p:spPr>
                <a:xfrm>
                  <a:off x="2956072" y="2504209"/>
                  <a:ext cx="285892" cy="1018309"/>
                </a:xfrm>
                <a:custGeom>
                  <a:avLst/>
                  <a:gdLst>
                    <a:gd name="connsiteX0" fmla="*/ 197428 w 197428"/>
                    <a:gd name="connsiteY0" fmla="*/ 0 h 1018309"/>
                    <a:gd name="connsiteX1" fmla="*/ 0 w 197428"/>
                    <a:gd name="connsiteY1" fmla="*/ 1018309 h 1018309"/>
                    <a:gd name="connsiteX0" fmla="*/ 250386 w 250386"/>
                    <a:gd name="connsiteY0" fmla="*/ 0 h 1018309"/>
                    <a:gd name="connsiteX1" fmla="*/ 52958 w 250386"/>
                    <a:gd name="connsiteY1" fmla="*/ 1018309 h 1018309"/>
                    <a:gd name="connsiteX0" fmla="*/ 285892 w 285892"/>
                    <a:gd name="connsiteY0" fmla="*/ 0 h 1018309"/>
                    <a:gd name="connsiteX1" fmla="*/ 88464 w 285892"/>
                    <a:gd name="connsiteY1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892" h="1018309">
                      <a:moveTo>
                        <a:pt x="285892" y="0"/>
                      </a:moveTo>
                      <a:cubicBezTo>
                        <a:pt x="-174772" y="484909"/>
                        <a:pt x="50364" y="689264"/>
                        <a:pt x="88464" y="1018309"/>
                      </a:cubicBezTo>
                    </a:path>
                  </a:pathLst>
                </a:custGeom>
                <a:noFill/>
                <a:ln>
                  <a:tailEnd type="triangle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C413491-710E-6558-C491-C59AF3F08A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89" t="10342" r="857" b="17742"/>
                <a:stretch/>
              </p:blipFill>
              <p:spPr>
                <a:xfrm>
                  <a:off x="2913985" y="452872"/>
                  <a:ext cx="2564321" cy="190956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DB3C9F-5CD1-AA48-697C-305745066493}"/>
              </a:ext>
            </a:extLst>
          </p:cNvPr>
          <p:cNvGrpSpPr/>
          <p:nvPr/>
        </p:nvGrpSpPr>
        <p:grpSpPr>
          <a:xfrm>
            <a:off x="4908435" y="2504697"/>
            <a:ext cx="2364011" cy="2451178"/>
            <a:chOff x="4660898" y="2306782"/>
            <a:chExt cx="2870200" cy="29760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E636CB-6408-56E2-163D-5FFFA328B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0898" y="5092314"/>
              <a:ext cx="2870200" cy="1905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6EB923-4B0D-E9D5-C163-5A275DA27AED}"/>
                </a:ext>
              </a:extLst>
            </p:cNvPr>
            <p:cNvGrpSpPr/>
            <p:nvPr/>
          </p:nvGrpSpPr>
          <p:grpSpPr>
            <a:xfrm>
              <a:off x="4912339" y="4994274"/>
              <a:ext cx="2367319" cy="37555"/>
              <a:chOff x="4912339" y="4994274"/>
              <a:chExt cx="2367319" cy="37555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C81265C-AC7A-1AFA-7B6C-5F2772591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4994274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E986E58-B7A2-2EE0-23F2-1E488F10C9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5024919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88620BD-ADAB-D848-6F63-76409FCA9A23}"/>
                </a:ext>
              </a:extLst>
            </p:cNvPr>
            <p:cNvGrpSpPr/>
            <p:nvPr/>
          </p:nvGrpSpPr>
          <p:grpSpPr>
            <a:xfrm>
              <a:off x="4912339" y="3090315"/>
              <a:ext cx="2367319" cy="37555"/>
              <a:chOff x="4912339" y="3090315"/>
              <a:chExt cx="2367319" cy="3755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2653252-DBF1-9D73-C2AA-ECA1AE9F63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3090315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F59E1BF-2F4E-AA3B-5482-E16E976D98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2339" y="3120960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0135524-BE5B-58AB-97E2-E4FEDEB71F9A}"/>
                </a:ext>
              </a:extLst>
            </p:cNvPr>
            <p:cNvSpPr/>
            <p:nvPr/>
          </p:nvSpPr>
          <p:spPr>
            <a:xfrm>
              <a:off x="6005946" y="2306782"/>
              <a:ext cx="307966" cy="727363"/>
            </a:xfrm>
            <a:custGeom>
              <a:avLst/>
              <a:gdLst>
                <a:gd name="connsiteX0" fmla="*/ 0 w 301337"/>
                <a:gd name="connsiteY0" fmla="*/ 727363 h 727363"/>
                <a:gd name="connsiteX1" fmla="*/ 301337 w 301337"/>
                <a:gd name="connsiteY1" fmla="*/ 0 h 727363"/>
                <a:gd name="connsiteX0" fmla="*/ 0 w 301337"/>
                <a:gd name="connsiteY0" fmla="*/ 727363 h 727363"/>
                <a:gd name="connsiteX1" fmla="*/ 301337 w 301337"/>
                <a:gd name="connsiteY1" fmla="*/ 0 h 727363"/>
                <a:gd name="connsiteX0" fmla="*/ 0 w 307966"/>
                <a:gd name="connsiteY0" fmla="*/ 727363 h 727363"/>
                <a:gd name="connsiteX1" fmla="*/ 301337 w 307966"/>
                <a:gd name="connsiteY1" fmla="*/ 0 h 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66" h="727363">
                  <a:moveTo>
                    <a:pt x="0" y="727363"/>
                  </a:moveTo>
                  <a:cubicBezTo>
                    <a:pt x="370609" y="484909"/>
                    <a:pt x="304800" y="294408"/>
                    <a:pt x="301337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AB76AA-9845-7BDC-EE1A-E5CEB05F2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2746"/>
            <a:stretch/>
          </p:blipFill>
          <p:spPr>
            <a:xfrm>
              <a:off x="4937717" y="3202221"/>
              <a:ext cx="2341941" cy="172705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24FDEB-F6BC-F77C-005D-57AD8BC400EB}"/>
              </a:ext>
            </a:extLst>
          </p:cNvPr>
          <p:cNvGrpSpPr/>
          <p:nvPr/>
        </p:nvGrpSpPr>
        <p:grpSpPr>
          <a:xfrm>
            <a:off x="7522688" y="1486251"/>
            <a:ext cx="2133886" cy="3131279"/>
            <a:chOff x="7834924" y="1070264"/>
            <a:chExt cx="2590800" cy="380175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756115E-08CF-05B1-3464-F58FF4ECF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4924" y="4681522"/>
              <a:ext cx="2590800" cy="19050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BFBA0AE-46CF-4F18-C771-05CAC379C5FC}"/>
                </a:ext>
              </a:extLst>
            </p:cNvPr>
            <p:cNvGrpSpPr/>
            <p:nvPr/>
          </p:nvGrpSpPr>
          <p:grpSpPr>
            <a:xfrm>
              <a:off x="7946664" y="4517941"/>
              <a:ext cx="2367319" cy="37555"/>
              <a:chOff x="7946664" y="4517941"/>
              <a:chExt cx="2367319" cy="3755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16FB922-3441-62E0-E34E-99E67B6CA9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6664" y="4517941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D26CF01-C67F-0E44-295D-C222564355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6664" y="4548586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4382AC9-439A-C00D-D41A-560E12068806}"/>
                </a:ext>
              </a:extLst>
            </p:cNvPr>
            <p:cNvGrpSpPr/>
            <p:nvPr/>
          </p:nvGrpSpPr>
          <p:grpSpPr>
            <a:xfrm>
              <a:off x="7931178" y="2278820"/>
              <a:ext cx="2367319" cy="37555"/>
              <a:chOff x="7931178" y="2278820"/>
              <a:chExt cx="2367319" cy="37555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36FCB1E-BA37-A0D1-F989-BD8B646898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178" y="2278820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0FDE912-113E-14C2-026E-551DC4F09B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1178" y="2309465"/>
                <a:ext cx="2367319" cy="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C56512D-4C8F-90AE-9D29-8F15FEFC8487}"/>
                </a:ext>
              </a:extLst>
            </p:cNvPr>
            <p:cNvSpPr/>
            <p:nvPr/>
          </p:nvSpPr>
          <p:spPr>
            <a:xfrm>
              <a:off x="9954492" y="1070264"/>
              <a:ext cx="403250" cy="1174172"/>
            </a:xfrm>
            <a:custGeom>
              <a:avLst/>
              <a:gdLst>
                <a:gd name="connsiteX0" fmla="*/ 0 w 259773"/>
                <a:gd name="connsiteY0" fmla="*/ 1174172 h 1174172"/>
                <a:gd name="connsiteX1" fmla="*/ 259773 w 259773"/>
                <a:gd name="connsiteY1" fmla="*/ 0 h 1174172"/>
                <a:gd name="connsiteX0" fmla="*/ 0 w 351343"/>
                <a:gd name="connsiteY0" fmla="*/ 1174172 h 1174172"/>
                <a:gd name="connsiteX1" fmla="*/ 259773 w 351343"/>
                <a:gd name="connsiteY1" fmla="*/ 0 h 1174172"/>
                <a:gd name="connsiteX0" fmla="*/ 0 w 403250"/>
                <a:gd name="connsiteY0" fmla="*/ 1174172 h 1174172"/>
                <a:gd name="connsiteX1" fmla="*/ 259773 w 403250"/>
                <a:gd name="connsiteY1" fmla="*/ 0 h 1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50" h="1174172">
                  <a:moveTo>
                    <a:pt x="0" y="1174172"/>
                  </a:moveTo>
                  <a:cubicBezTo>
                    <a:pt x="658091" y="595745"/>
                    <a:pt x="329045" y="287482"/>
                    <a:pt x="259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D85A3F2-8400-563D-42E9-7633259EA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694" t="10531" r="13478"/>
            <a:stretch/>
          </p:blipFill>
          <p:spPr>
            <a:xfrm>
              <a:off x="7965495" y="2415102"/>
              <a:ext cx="2329656" cy="2034332"/>
            </a:xfrm>
            <a:prstGeom prst="rect">
              <a:avLst/>
            </a:prstGeom>
          </p:spPr>
        </p:pic>
      </p:grpSp>
      <p:pic>
        <p:nvPicPr>
          <p:cNvPr id="38" name="Picture 37">
            <a:hlinkClick r:id="rId9" action="ppaction://hlinksldjump"/>
            <a:extLst>
              <a:ext uri="{FF2B5EF4-FFF2-40B4-BE49-F238E27FC236}">
                <a16:creationId xmlns:a16="http://schemas.microsoft.com/office/drawing/2014/main" id="{23AFD159-0BEC-9BCA-21FA-84DE5F2089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9800" y="160273"/>
            <a:ext cx="1092200" cy="7874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726AFCB-833E-4310-A40D-F3BCA697DB8E}"/>
              </a:ext>
            </a:extLst>
          </p:cNvPr>
          <p:cNvGrpSpPr/>
          <p:nvPr/>
        </p:nvGrpSpPr>
        <p:grpSpPr>
          <a:xfrm>
            <a:off x="8049519" y="6459243"/>
            <a:ext cx="4033570" cy="346944"/>
            <a:chOff x="124615" y="4493240"/>
            <a:chExt cx="6903808" cy="593824"/>
          </a:xfrm>
        </p:grpSpPr>
        <p:pic>
          <p:nvPicPr>
            <p:cNvPr id="40" name="Picture 2" descr="Leverhulme Centre for Life in the Universe |">
              <a:extLst>
                <a:ext uri="{FF2B5EF4-FFF2-40B4-BE49-F238E27FC236}">
                  <a16:creationId xmlns:a16="http://schemas.microsoft.com/office/drawing/2014/main" id="{DE95E20A-3D20-9876-F8F5-B6B3B92CD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81" y="4493240"/>
              <a:ext cx="2733386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>
              <a:extLst>
                <a:ext uri="{FF2B5EF4-FFF2-40B4-BE49-F238E27FC236}">
                  <a16:creationId xmlns:a16="http://schemas.microsoft.com/office/drawing/2014/main" id="{13BF9263-DF6E-48B3-2322-6F42FE308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636" y="4503799"/>
              <a:ext cx="1987787" cy="51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71E86C24-80E2-A614-3D30-B747E65A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5" y="4559137"/>
              <a:ext cx="1704185" cy="527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87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948</Words>
  <Application>Microsoft Macintosh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Wingdings</vt:lpstr>
      <vt:lpstr>Office Theme</vt:lpstr>
      <vt:lpstr>The efficient delivery of highly-siderophile elements to the core creates a mass accretion catastrophe for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Anslow</dc:creator>
  <cp:lastModifiedBy>Richard Anslow</cp:lastModifiedBy>
  <cp:revision>243</cp:revision>
  <dcterms:created xsi:type="dcterms:W3CDTF">2025-04-14T09:53:36Z</dcterms:created>
  <dcterms:modified xsi:type="dcterms:W3CDTF">2025-04-25T18:35:42Z</dcterms:modified>
</cp:coreProperties>
</file>