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2" r:id="rId2"/>
    <p:sldId id="701" r:id="rId3"/>
    <p:sldId id="707" r:id="rId4"/>
    <p:sldId id="702" r:id="rId5"/>
    <p:sldId id="704" r:id="rId6"/>
    <p:sldId id="668" r:id="rId7"/>
    <p:sldId id="672" r:id="rId8"/>
    <p:sldId id="673" r:id="rId9"/>
    <p:sldId id="674" r:id="rId10"/>
    <p:sldId id="675" r:id="rId11"/>
    <p:sldId id="697" r:id="rId12"/>
    <p:sldId id="690" r:id="rId13"/>
    <p:sldId id="693" r:id="rId14"/>
    <p:sldId id="691" r:id="rId15"/>
    <p:sldId id="695" r:id="rId16"/>
    <p:sldId id="696" r:id="rId17"/>
    <p:sldId id="640" r:id="rId18"/>
    <p:sldId id="681" r:id="rId19"/>
    <p:sldId id="705" r:id="rId20"/>
    <p:sldId id="699" r:id="rId21"/>
    <p:sldId id="698" r:id="rId22"/>
    <p:sldId id="706" r:id="rId23"/>
    <p:sldId id="632" r:id="rId24"/>
    <p:sldId id="683" r:id="rId25"/>
  </p:sldIdLst>
  <p:sldSz cx="12192000" cy="6858000"/>
  <p:notesSz cx="6858000" cy="9144000"/>
  <p:defaultTextStyle>
    <a:defPPr>
      <a:defRPr lang="ja-JP"/>
    </a:defPPr>
    <a:lvl1pPr marL="0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0605"/>
    <a:srgbClr val="BEAE18"/>
    <a:srgbClr val="4E78C4"/>
    <a:srgbClr val="00D1F7"/>
    <a:srgbClr val="FE9B00"/>
    <a:srgbClr val="00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C783BE-954E-AA43-9DA6-2CB872DF1FD7}" v="601" dt="2025-04-23T00:43:50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89452"/>
  </p:normalViewPr>
  <p:slideViewPr>
    <p:cSldViewPr snapToGrid="0">
      <p:cViewPr varScale="1">
        <p:scale>
          <a:sx n="113" d="100"/>
          <a:sy n="113" d="100"/>
        </p:scale>
        <p:origin x="1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72CBA-9FC9-8B42-8152-61EEB21F80DA}" type="datetimeFigureOut">
              <a:rPr kumimoji="1" lang="ja-JP" altLang="en-US" smtClean="0"/>
              <a:t>2025/4/23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F5359-9466-4E45-984F-6A04A73D15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5073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I</a:t>
            </a:r>
            <a:r>
              <a:rPr lang="ja-JP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’</a:t>
            </a: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m Yuto Sasaki from the University of Osaka, Japan.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We found that lubricated soft granular shear explains an origin of slow-slip phenomena's statistics.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We performed shear experiments using fault gouge analogue of spherical hydrogel particles.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When I started this project, I thought it would take half a year. That was two years ago.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1328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4EE80-E936-0EFB-9957-8A895AEB9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593B498-4AB3-E1BC-AE8F-833642C0B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F148316-AC66-D12A-9AD3-0898D405A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In this talk, I will only show the results of mechanical measurements,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And we defined one slip event as monotonic torque drop.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From the torque drop amplitude and recorded slip area, we calculated the seismic moment.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In the next slide, I will show the statistics of the moment.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76EA66-62F2-112D-AE1E-0E7EB8834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4522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5EBD9-2E63-A608-9E5D-F6F173D65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277C7BB-161E-6929-B123-514873E72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CDD05C-1D83-E42E-7360-3FF5FC194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The moment-frequency distribution follows exponential function.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X axis is moment in linear and y axis is cumulative frequency in logarithmic.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You can see they are all exponential.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Color indicates several porosities.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E5A8E7-6FE0-708C-BC66-D09B0458A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3662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97128-B0C9-2CB2-57DA-88C550854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C38EFD9-146F-5528-768C-313B8821A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7BF5243-D1BD-343E-C747-E7C7D0F10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And a decrease in porosity from 0.41</a:t>
            </a:r>
            <a:r>
              <a:rPr lang="en-US" altLang="ja-JP" sz="1800" kern="100">
                <a:effectLst/>
                <a:latin typeface="游明朝" panose="02020400000000000000" pitchFamily="18" charset="-128"/>
                <a:ea typeface="游ゴシック Light" panose="020B0300000000000000" pitchFamily="34" charset="-128"/>
                <a:cs typeface="Times New Roman (本文のフォント - コンプレ"/>
              </a:rPr>
              <a:t>–</a:t>
            </a: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0.18 increases the moment.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275B02-5324-8C93-83E0-0B6D2FAA5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5518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387EA-69DD-215F-7B66-90340E81B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91D81E9-D9A7-7890-E966-32A3D6C3C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74783CC-A31E-3F4F-85C4-4C7C79837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If we plot these data in log-log plot, you can see they don</a:t>
            </a:r>
            <a:r>
              <a:rPr lang="en-US" altLang="ja-JP" sz="1800" kern="100">
                <a:effectLst/>
                <a:latin typeface="游明朝" panose="02020400000000000000" pitchFamily="18" charset="-128"/>
                <a:ea typeface="游ゴシック Light" panose="020B0300000000000000" pitchFamily="34" charset="-128"/>
                <a:cs typeface="Times New Roman (本文のフォント - コンプレ"/>
              </a:rPr>
              <a:t>’</a:t>
            </a: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t follow power law.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1B90CA-15D3-770D-A9B0-598558BE4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64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A0129-243C-9AB4-B436-FF9510D0B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B2872A4-9943-CDE7-1A0B-98EF7FF85D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81944BA-9E4E-ADD1-288C-D4E2AE16D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As I showed in the beginning, seismic observation also suggest that slow earthquakes follow exponential size distributions.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To find the conditions for the power law, we also used more rigid glass beads instead of soft hydrogel particles.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B95AF1-3A57-4114-3C66-1669B88528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670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0E6D1-E65D-E172-6513-28E637272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AA5A992-3877-EB3B-8EB7-136663A2C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F0A833D-C5B6-E505-06AE-465BF3919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However, rigid particles also follow exponential distribution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A5FD6B-13F1-5F77-24D3-F9D73CB155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627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33FFA-79C3-E8B7-E90D-793E39021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14488C7-55BB-37BC-9507-7CA1D980B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C34556C-7459-3BA4-69C4-012624455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And no power laws.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DC17AE-8D1D-0156-A44B-BFFA14137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240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Therefore, exponential distributions can be observed in lubrication granular system and also in slow earthquakes.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In contrast, regular earthquakes and also dry frictional experiments exhibit power law distribution.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Now, let</a:t>
            </a:r>
            <a:r>
              <a:rPr lang="en-US" altLang="ja-JP" sz="1800" kern="100">
                <a:effectLst/>
                <a:latin typeface="游明朝" panose="02020400000000000000" pitchFamily="18" charset="-128"/>
                <a:ea typeface="游ゴシック Light" panose="020B0300000000000000" pitchFamily="34" charset="-128"/>
                <a:cs typeface="Times New Roman (本文のフォント - コンプレ"/>
              </a:rPr>
              <a:t>’</a:t>
            </a: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s move on to the moment-duration scaling.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3498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70AC8-7C95-0E00-145D-015C1F66E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FF0B77F-69BF-FB26-C8A5-C54F6C7C5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6326DF3-F7F8-EF1E-9E41-701504203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X axis is moment and y axis is duration of each event in log-log plot.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You can see the collapsed relationship between moment and duration.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And the moment is nearly proportional to duration.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F526A8-1A6E-C307-A92B-81C5934EF8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2247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C9E69-4602-E715-12AD-2E1591970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C944A98-40E4-411D-4159-DFD444F7CE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8EF6F2E-5AC5-85D9-D911-C9379E162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Color indicates a decrease in porosity and the relationship remains solid.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903C79-329F-40C9-6B0A-3425B2B26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8651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48EC3-7FB7-3D9E-ACBD-3ADC8E2B2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B83DEC0-4701-D35F-A5C3-B610C48EF3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0DFAF3B-97A1-D456-1080-FB0F83F62B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The origin of differences between slow slip phenomena or slow earthquakes and regular ones is enigmatic.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And I will talk about the two differences in this slide.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This figure shows the moment-frequency distribution.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Horizontal axis is seismic moment in linear and vertical axis is cumulative frequency in logarithmic.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These example data observed in Cascadia indicate slow earthquakes, these are low frequency earthquakes, exhibit exponential distribution and regular ones are not.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B69141-951C-2D5C-F03B-E2E56BC46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176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C12B9-D963-4874-6280-596E1DEBC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6E03F45-2743-96B2-05BA-E518D93D55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862600D-699B-D313-FA49-B4B42F29F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Again, as you see in the beginning, slow earthquakes follow the linear scaling and regular ones follow the cubic scaling.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When we investigate this relationship for rigid glass beads instead of soft hydrogels,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9A4B5E-E47C-E132-1CCC-13FB95FB30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1884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6740C-45FD-C5C7-B57A-1EE5B7BD4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EAD1650-70C9-B6C7-3197-4889862C4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0B0F38-C7F9-5855-9B4A-4F459B363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they exhibit some power law scaling, which is similar to regular earthquakes.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FB83A8-14B2-E80C-BC58-2DBEAA101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367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8EAC9-2FCF-59AE-0DFF-0D2B13189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A4662AE-C3D4-C41E-6E97-0C8B87CBC4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0C908DF-1854-7554-3FC2-EC2DA8975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Therefore, this study demonstrates the scaling analogous to earthquakes.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B4E0CC-67FE-124C-316F-F0B115BA7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836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We can review our findings so far like this schematic.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As the horizontal axis, we investigated the effect of fluid lubrication, which partially means friction decrease.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It modifies the moment-frequency distribution form exponential to power-law Gutenberg-Richter form.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As the vertical axis, we also found the gouge particle strength, which means rigidity in this study, changes the moment-duration scaling from linear to cubic.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In earthquake science communities, there are two categories of earthquakes of slow and regular earthquakes, but some another types might be recognized from observation data.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/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332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204AE-1448-BDFD-B3C8-706E5D15D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D62EFD5-D820-9C9A-D2EF-E1A0347DE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D07A3D2-D437-B747-5D48-55A8D1559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In summary, we performed the stick-slip experiments on the monolayer of lubricated spherical particles.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As moment-frequency distributions, exponential ones emerge in both soft hydrogel and rigid beads.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As moment-duration scaling, it is linear in soft hydrogel and power in rigid beads.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And finally, the statistics of Slow EQs moment potentially monitor fault core</a:t>
            </a:r>
            <a:r>
              <a:rPr lang="en-US" altLang="ja-JP" sz="1800" kern="100">
                <a:effectLst/>
                <a:latin typeface="游明朝" panose="02020400000000000000" pitchFamily="18" charset="-128"/>
                <a:ea typeface="游ゴシック Light" panose="020B0300000000000000" pitchFamily="34" charset="-128"/>
                <a:cs typeface="Times New Roman (本文のフォント - コンプレ"/>
              </a:rPr>
              <a:t>’</a:t>
            </a: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s porous structure.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Here I show the link of the preprint including this talk and please feel free to talk to me anytime.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Thank you for your listening.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597796-AF2F-E104-982B-47AB9CD72D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7395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33F9A-E729-8F2E-3B5A-D723959C8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9FDC57D-9223-E737-9B82-0217B2E2B4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BF14E82-A867-4471-160B-A4D111344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In log-log plot, the same data show these trends.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As you know, regular earthquakes follow power law known as Gutenberg-Richter law.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FE9156-0AA3-0634-A74F-FC22BAD62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3133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2B86A-A0E2-2626-3376-16F16EF7F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FB821C1-EBCF-44D0-53C0-9A4F1A186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2737EA8-5303-6D66-C6BA-94F81BAAD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Second, the moment-duration scaling is also different.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This figure shows the relationship between moment and duration in log-log plot.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Slow earthquakes hold moment proportional to duration.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In contrast, regular earthquakes follow this cubic scaling.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And no one knows the cause for these statistical differences.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0D0A92-E068-40B1-4E36-5E515ECEBD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412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54C5F-E6E0-E556-2286-24B3EB3E6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7E138BB-00A6-E444-B2A3-BE876401EE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5127AB9-1CBF-438C-6099-5F7B15C8A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Unfortunately, few experimental studies including this paper investigate the origin of the distinctive origin of slow earthquakes statistics.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ED3340-EEB1-3A3B-069E-93ED8C7FD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8027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6FD90-0D11-05C7-5E52-F177F1FA5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57797FE-F5C7-25F1-5FF4-66BA1D451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2AED52-2B73-0108-A8C4-67A0DA8F6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So, the purpose of this study is to clarify the origin of slow earthquakes</a:t>
            </a:r>
            <a:r>
              <a:rPr lang="en-US" altLang="ja-JP" sz="1800" kern="100">
                <a:effectLst/>
                <a:latin typeface="游明朝" panose="02020400000000000000" pitchFamily="18" charset="-128"/>
                <a:ea typeface="游ゴシック Light" panose="020B0300000000000000" pitchFamily="34" charset="-128"/>
                <a:cs typeface="Times New Roman (本文のフォント - コンプレ"/>
              </a:rPr>
              <a:t>’</a:t>
            </a: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 statistical laws.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Because many studies mention the fluid-lubricated and soft fault plays an important role on slow earthquakes like this,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we experimentally investigated the effects of fluid lubrication and fault gouge strength on the statistics of stick-slip phenomena.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2756DD-0575-254A-FA7C-F5C203053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358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BD28-32C1-CFD5-5F15-5B17DCC87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6C540E4-7025-980F-488C-377FFA860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3FEBFB6-F95F-BCCA-991C-2CB30860C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We conducted the quasi 2D stick-slip shear tests on lubricated particles.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As fault gouge analog, we used these spherical hydrogel particles in a monolayer.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And this is floated on a lubricant heavy liquid of sodium polytungstate solution.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The same particles are glued on this central rotary cylinder.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This cylinder rotates by the motor pf 0.6</a:t>
            </a:r>
            <a:r>
              <a:rPr lang="ja-JP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˚</a:t>
            </a: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/s and sheared the particle layer.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Shear tests were conducted at porosity of 0.2</a:t>
            </a:r>
            <a:r>
              <a:rPr lang="en-US" altLang="ja-JP" sz="1800" kern="100">
                <a:effectLst/>
                <a:latin typeface="游明朝" panose="02020400000000000000" pitchFamily="18" charset="-128"/>
                <a:ea typeface="游ゴシック Light" panose="020B0300000000000000" pitchFamily="34" charset="-128"/>
                <a:cs typeface="Times New Roman (本文のフォント - コンプレ"/>
              </a:rPr>
              <a:t>–</a:t>
            </a: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0.4.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E10232-77D3-4D8C-5BFA-6C0786718A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925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642E6-F4A9-C043-4DC4-8D615021B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94DE7D4-CB86-1411-0DC2-88EEACA10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8E93ADC-A3B5-5877-E644-EBD83999F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We measured the torque of the cylinder.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The temporal evolution of toque shows a decrease in porosity increase the mean strength and fluctuating amplitude.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Torque drop corresponds to slip event.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6172EB-0AE3-91F5-60B5-48C00EA10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0568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17DC4-B29C-D6EC-342F-28E0187C0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9FC365-8D7B-94DE-AB51-D096DD5EA1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F0E6626-96B8-BA76-07BE-1DBB29ADF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Simultaneously, we recorded the particle motion from the bottom.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  <a:buNone/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An example image is like this.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pPr algn="just">
              <a:lnSpc>
                <a:spcPts val="1500"/>
              </a:lnSpc>
            </a:pPr>
            <a:r>
              <a:rPr lang="en-US" altLang="ja-JP" sz="1800" kern="100">
                <a:effectLst/>
                <a:latin typeface="游ゴシック Light" panose="020B0300000000000000" pitchFamily="34" charset="-128"/>
                <a:ea typeface="游ゴシック Light" panose="020B0300000000000000" pitchFamily="34" charset="-128"/>
                <a:cs typeface="Times New Roman (本文のフォント - コンプレ"/>
              </a:rPr>
              <a:t>We used around 4000 particles.</a:t>
            </a:r>
            <a:endParaRPr lang="ja-JP" altLang="ja-JP" sz="1800" kern="100">
              <a:effectLst/>
              <a:latin typeface="游ゴシック Light" panose="020B0300000000000000" pitchFamily="34" charset="-128"/>
              <a:ea typeface="游ゴシック Light" panose="020B0300000000000000" pitchFamily="34" charset="-128"/>
              <a:cs typeface="Times New Roman (本文のフォント - コンプレ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77A64D-292F-7366-F479-9F71C4FB2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F5359-9466-4E45-984F-6A04A73D156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38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9236D0-C251-52F2-FC64-A9A18CD98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8103837-91EE-3191-5735-86C6EDE36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8BD8B6-E8FE-1D31-9D97-1091667F5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C49A-FCA5-2E4A-87A6-7CDD6DEA5128}" type="datetimeFigureOut">
              <a:rPr kumimoji="1" lang="ja-JP" altLang="en-US" smtClean="0"/>
              <a:t>2025/4/23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35DD7C5-0023-B912-46DA-0094323FB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81CCEE8-27F5-B7F5-6AB3-69AEA823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160C-5AC7-B544-91F6-F02B24EDA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93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C211AD-DC2E-BF3A-7F12-6A98AB449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03AE05A-2315-59AD-12C9-6B2CB9507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C086F7-E8C4-E86E-857D-AD27FD226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C49A-FCA5-2E4A-87A6-7CDD6DEA5128}" type="datetimeFigureOut">
              <a:rPr kumimoji="1" lang="ja-JP" altLang="en-US" smtClean="0"/>
              <a:t>2025/4/23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4C0CCB-8487-ECA7-B442-854B94BBF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B997DB-9B12-F690-1E2D-1DAA0CA5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160C-5AC7-B544-91F6-F02B24EDA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50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66AA5AC-B949-C524-6266-C09D0B9BC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9AF8160-0687-8B77-F124-1B1C47F4B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48DE9B-72D6-9CA0-3C96-7254706C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C49A-FCA5-2E4A-87A6-7CDD6DEA5128}" type="datetimeFigureOut">
              <a:rPr kumimoji="1" lang="ja-JP" altLang="en-US" smtClean="0"/>
              <a:t>2025/4/23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B0095E-932B-FE54-D851-FB21CBFF9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02E506-D214-A91A-6A53-BCE7E6EB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160C-5AC7-B544-91F6-F02B24EDA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319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3712CE-CDF5-7DB6-82E3-09AB341FB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B7AC44-A1F6-45C2-6C88-E91B6DBD8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AB55C2-068D-5FDD-8E6A-458564AB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C49A-FCA5-2E4A-87A6-7CDD6DEA5128}" type="datetimeFigureOut">
              <a:rPr kumimoji="1" lang="ja-JP" altLang="en-US" smtClean="0"/>
              <a:t>2025/4/23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DB1578-335F-034A-8A48-BA3E47E96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5E8084A-DBE6-A5A9-8B03-55002BD3D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160C-5AC7-B544-91F6-F02B24EDA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236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3C90CF-4FD8-A5C2-D426-CB0A1E7F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2293E1C-DD64-184F-FD7C-031D09D13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2F3CAD-E2D1-6DAD-E100-35458FB6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C49A-FCA5-2E4A-87A6-7CDD6DEA5128}" type="datetimeFigureOut">
              <a:rPr kumimoji="1" lang="ja-JP" altLang="en-US" smtClean="0"/>
              <a:t>2025/4/23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AE0F20C-2CB8-FDA0-E0D3-7C444678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66CD1C-5DB6-B0B9-C803-203CBFA9A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160C-5AC7-B544-91F6-F02B24EDA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466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6D55A5-D42C-33E7-0A12-9A62E39E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6ECDEB-D518-2FF3-D07C-EFFFE03C54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A4A744A-B534-53F5-4A9E-3B5F19B07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675D33B-3B0C-3DB0-1140-A896C7E92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C49A-FCA5-2E4A-87A6-7CDD6DEA5128}" type="datetimeFigureOut">
              <a:rPr kumimoji="1" lang="ja-JP" altLang="en-US" smtClean="0"/>
              <a:t>2025/4/23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3EB2C3F-ACD2-4A26-1148-8D46F990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E7DFE77-12E8-4710-E485-DAEAA3C0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160C-5AC7-B544-91F6-F02B24EDA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57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877BFC-F6AA-5C96-8B06-8EB7E94EE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1CC97-C3AE-3C98-2FF8-B4675FAF6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4A74706-99FF-64FF-ADD4-F2343FD43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05EF2B5-9B62-15A6-89A0-3CAAE40F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4A9C777-AB7C-7CC2-BC24-095541466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AC4874E-8151-D3B1-4976-9FB7C728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C49A-FCA5-2E4A-87A6-7CDD6DEA5128}" type="datetimeFigureOut">
              <a:rPr kumimoji="1" lang="ja-JP" altLang="en-US" smtClean="0"/>
              <a:t>2025/4/23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84110F6-C7E0-7917-2573-7C090DC94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936D3D0-5BDB-6F78-F61C-C2AD2E6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160C-5AC7-B544-91F6-F02B24EDA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97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4DBDFE-8F91-0DC2-A2E6-0A023162E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7896253-858E-00C6-56AE-DD0CFE3F2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C49A-FCA5-2E4A-87A6-7CDD6DEA5128}" type="datetimeFigureOut">
              <a:rPr kumimoji="1" lang="ja-JP" altLang="en-US" smtClean="0"/>
              <a:t>2025/4/23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AC462-AA80-5942-7D89-FB343993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C92007F-967F-19E2-5345-42B944D7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160C-5AC7-B544-91F6-F02B24EDA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61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EAF3648-C0E3-F493-E699-67E3C4388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C49A-FCA5-2E4A-87A6-7CDD6DEA5128}" type="datetimeFigureOut">
              <a:rPr kumimoji="1" lang="ja-JP" altLang="en-US" smtClean="0"/>
              <a:t>2025/4/23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6C004AE-EF34-E813-D07E-CE95888E5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FA748C-D6FF-922A-5A6B-3BC7064F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160C-5AC7-B544-91F6-F02B24EDA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9255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E0FE21-6F6E-C166-E3AF-7A8C9E74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697227-8B92-D3D3-AF8E-08AE19451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837F64-745A-1585-4286-897D56366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8E747AE-52D9-98C4-AD28-50AD23E3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C49A-FCA5-2E4A-87A6-7CDD6DEA5128}" type="datetimeFigureOut">
              <a:rPr kumimoji="1" lang="ja-JP" altLang="en-US" smtClean="0"/>
              <a:t>2025/4/23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F472BF8-14BB-E95B-E68A-718201D8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FFF093E-16AA-BDF4-2843-9687FE02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160C-5AC7-B544-91F6-F02B24EDA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92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420A29-6054-0B1B-7193-A5B18BFA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8654066-11DE-AEF2-5471-6D9DE3E9D7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1C0E6AF-3BB0-E34C-9FEC-F9A301371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341738-3F5F-8617-02DD-1439B01A9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C49A-FCA5-2E4A-87A6-7CDD6DEA5128}" type="datetimeFigureOut">
              <a:rPr kumimoji="1" lang="ja-JP" altLang="en-US" smtClean="0"/>
              <a:t>2025/4/23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133BF5C-6F80-47A2-18ED-6990E19F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8FFD95C-1770-BEFA-433E-3D3B36D1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160C-5AC7-B544-91F6-F02B24EDA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50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98BA42B-87EC-3B80-167D-B7A3DFFC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0DFF70B-329D-A5AD-AF66-8A78A17C5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44C6DC-5FDF-7708-F205-7E99F5247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2C49A-FCA5-2E4A-87A6-7CDD6DEA5128}" type="datetimeFigureOut">
              <a:rPr kumimoji="1" lang="ja-JP" altLang="en-US" smtClean="0"/>
              <a:t>2025/4/23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9FDD19-E0AB-2DB6-5283-E0979F75A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B0B268-0C18-05BF-39B5-168E2C6CB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1160C-5AC7-B544-91F6-F02B24EDA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840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emf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0DA116-7DA9-4F60-A35F-A5931B0ACE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131" y="1126185"/>
            <a:ext cx="11945898" cy="1587294"/>
          </a:xfr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3400" b="1" dirty="0">
                <a:solidFill>
                  <a:srgbClr val="FFFF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Lubricated soft granular shear</a:t>
            </a:r>
            <a:br>
              <a:rPr lang="en-US" altLang="ja-JP" sz="3400" b="1" dirty="0">
                <a:solidFill>
                  <a:srgbClr val="FFFF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en-US" altLang="ja-JP" sz="3400" b="1" dirty="0">
                <a:solidFill>
                  <a:srgbClr val="FFFF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explaining an origin of slow-slip phenomena's statistics</a:t>
            </a:r>
            <a:endParaRPr lang="ja-JP" altLang="en-US" sz="3400" b="1">
              <a:solidFill>
                <a:srgbClr val="FFFF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901760F-3043-C62D-B733-C2D84458D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8" y="3207646"/>
            <a:ext cx="12059712" cy="454676"/>
          </a:xfrm>
        </p:spPr>
        <p:txBody>
          <a:bodyPr wrap="none">
            <a:spAutoFit/>
          </a:bodyPr>
          <a:lstStyle/>
          <a:p>
            <a:r>
              <a:rPr lang="en-US" altLang="ja-JP" sz="2600" dirty="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Experimental study using fault gouge analogue of spherical hydrogel particles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ADAFF73-58F7-D01D-7051-F209B6A45125}"/>
              </a:ext>
            </a:extLst>
          </p:cNvPr>
          <p:cNvSpPr txBox="1"/>
          <p:nvPr/>
        </p:nvSpPr>
        <p:spPr>
          <a:xfrm>
            <a:off x="3396383" y="4671061"/>
            <a:ext cx="53992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Yuto Sasaki, Hiroaki </a:t>
            </a:r>
            <a:r>
              <a:rPr lang="en-US" altLang="ja-JP" sz="2800" err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Katsuragi</a:t>
            </a:r>
            <a:endParaRPr lang="en-US" altLang="ja-JP" sz="280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endParaRPr lang="en-US" altLang="ja-JP" sz="160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en-US" altLang="ja-JP" sz="210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Department of Earth and Space Science</a:t>
            </a:r>
          </a:p>
          <a:p>
            <a:pPr algn="ctr"/>
            <a:r>
              <a:rPr lang="en-US" altLang="ja-JP" sz="210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University of Osaka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7CF08D0-079E-7ABC-8AE5-C585748ED7BA}"/>
              </a:ext>
            </a:extLst>
          </p:cNvPr>
          <p:cNvSpPr txBox="1"/>
          <p:nvPr/>
        </p:nvSpPr>
        <p:spPr>
          <a:xfrm>
            <a:off x="10760198" y="0"/>
            <a:ext cx="1361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2</a:t>
            </a:r>
            <a:r>
              <a:rPr lang="en-US" altLang="ja-JP">
                <a:solidFill>
                  <a:schemeClr val="bg1"/>
                </a:solidFill>
                <a:effectLst/>
                <a:latin typeface="Yu Gothic Light" panose="020B0300000000000000" pitchFamily="34" charset="-128"/>
                <a:ea typeface="Yu Gothic Light" panose="020B0300000000000000" pitchFamily="34" charset="-128"/>
              </a:rPr>
              <a:t> May 2025</a:t>
            </a:r>
          </a:p>
          <a:p>
            <a:pPr algn="ctr"/>
            <a:r>
              <a:rPr lang="en-US" altLang="ja-JP">
                <a:solidFill>
                  <a:schemeClr val="bg1"/>
                </a:solidFill>
                <a:effectLst/>
                <a:latin typeface="Yu Gothic Light" panose="020B0300000000000000" pitchFamily="34" charset="-128"/>
                <a:ea typeface="Yu Gothic Light" panose="020B0300000000000000" pitchFamily="34" charset="-128"/>
              </a:rPr>
              <a:t>EGU25-327</a:t>
            </a:r>
            <a:endParaRPr kumimoji="1" lang="ja-JP" altLang="en-US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F00D156-2CF6-5F45-699D-FA83D8F96901}"/>
              </a:ext>
            </a:extLst>
          </p:cNvPr>
          <p:cNvSpPr txBox="1"/>
          <p:nvPr/>
        </p:nvSpPr>
        <p:spPr>
          <a:xfrm>
            <a:off x="0" y="6550223"/>
            <a:ext cx="6859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Supported by SASAKAWA SRG 2024-6006, </a:t>
            </a:r>
            <a:r>
              <a:rPr lang="en-US" altLang="ja-JP" sz="140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JSPS KAKENHI JP23H04134, JP24H00196</a:t>
            </a:r>
            <a:endParaRPr kumimoji="1" lang="ja-JP" altLang="en-US" sz="140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E129BA-EF29-8435-9E2B-7F2E37494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291" y="4692020"/>
            <a:ext cx="1551709" cy="217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C4807B8-B0BD-060B-4336-B8D78047B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92020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92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9DBCA-9BEC-DB21-3B0A-B23770B11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>
            <a:extLst>
              <a:ext uri="{FF2B5EF4-FFF2-40B4-BE49-F238E27FC236}">
                <a16:creationId xmlns:a16="http://schemas.microsoft.com/office/drawing/2014/main" id="{A7FDB61D-DE42-C4F9-C3CF-8352C5A30C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82" t="5667" r="4236" b="27164"/>
          <a:stretch/>
        </p:blipFill>
        <p:spPr>
          <a:xfrm>
            <a:off x="7193798" y="998174"/>
            <a:ext cx="4970271" cy="1705830"/>
          </a:xfrm>
          <a:prstGeom prst="rect">
            <a:avLst/>
          </a:prstGeom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A870A8A6-1EDA-BC8F-11DF-F96A1CF8682C}"/>
              </a:ext>
            </a:extLst>
          </p:cNvPr>
          <p:cNvGrpSpPr/>
          <p:nvPr/>
        </p:nvGrpSpPr>
        <p:grpSpPr>
          <a:xfrm>
            <a:off x="6917892" y="837015"/>
            <a:ext cx="5325463" cy="2418002"/>
            <a:chOff x="6917892" y="727981"/>
            <a:chExt cx="5325463" cy="2418002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4B3D29D0-81A1-08B8-9F0A-1D9DC0437902}"/>
                </a:ext>
              </a:extLst>
            </p:cNvPr>
            <p:cNvGrpSpPr/>
            <p:nvPr/>
          </p:nvGrpSpPr>
          <p:grpSpPr>
            <a:xfrm>
              <a:off x="6917892" y="727981"/>
              <a:ext cx="5325463" cy="2418002"/>
              <a:chOff x="6652846" y="4118912"/>
              <a:chExt cx="5622178" cy="2552723"/>
            </a:xfrm>
          </p:grpSpPr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C10CDB7-D3D8-AC54-CBB0-F15F45BF58C6}"/>
                  </a:ext>
                </a:extLst>
              </p:cNvPr>
              <p:cNvSpPr txBox="1"/>
              <p:nvPr/>
            </p:nvSpPr>
            <p:spPr>
              <a:xfrm>
                <a:off x="8733812" y="6209970"/>
                <a:ext cx="1377300" cy="4616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Time (s)</a:t>
                </a:r>
                <a:endParaRPr kumimoji="1" lang="ja-JP" altLang="en-US" sz="2000" baseline="30000"/>
              </a:p>
            </p:txBody>
          </p:sp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8426403-0D6A-BAE2-F2AF-518055E1C5D2}"/>
                  </a:ext>
                </a:extLst>
              </p:cNvPr>
              <p:cNvSpPr txBox="1"/>
              <p:nvPr/>
            </p:nvSpPr>
            <p:spPr>
              <a:xfrm>
                <a:off x="6659550" y="6121868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500</a:t>
                </a:r>
                <a:endParaRPr kumimoji="1" lang="ja-JP" altLang="en-US" sz="2000" baseline="30000"/>
              </a:p>
            </p:txBody>
          </p: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F00BEB9F-AF92-7D48-DD53-142179673757}"/>
                  </a:ext>
                </a:extLst>
              </p:cNvPr>
              <p:cNvSpPr txBox="1"/>
              <p:nvPr/>
            </p:nvSpPr>
            <p:spPr>
              <a:xfrm>
                <a:off x="11575794" y="6160110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600</a:t>
                </a:r>
                <a:endParaRPr kumimoji="1" lang="ja-JP" altLang="en-US" sz="2000" baseline="30000"/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7A1FC85-0376-2F9E-6FF1-EAF42CDB105B}"/>
                  </a:ext>
                </a:extLst>
              </p:cNvPr>
              <p:cNvSpPr txBox="1"/>
              <p:nvPr/>
            </p:nvSpPr>
            <p:spPr>
              <a:xfrm>
                <a:off x="6652846" y="5857601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0</a:t>
                </a:r>
                <a:endParaRPr kumimoji="1" lang="ja-JP" altLang="en-US" sz="2000" baseline="30000"/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1E004B8-715E-4C96-8DAC-8A269004673F}"/>
                  </a:ext>
                </a:extLst>
              </p:cNvPr>
              <p:cNvSpPr txBox="1"/>
              <p:nvPr/>
            </p:nvSpPr>
            <p:spPr>
              <a:xfrm>
                <a:off x="6659550" y="4118912"/>
                <a:ext cx="376033" cy="48738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4</a:t>
                </a:r>
                <a:endParaRPr kumimoji="1" lang="ja-JP" altLang="en-US" sz="2000" baseline="30000"/>
              </a:p>
            </p:txBody>
          </p:sp>
        </p:grp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1A31BBD1-EA7F-0D0F-C8E7-7CB72242C5FF}"/>
                </a:ext>
              </a:extLst>
            </p:cNvPr>
            <p:cNvSpPr txBox="1"/>
            <p:nvPr/>
          </p:nvSpPr>
          <p:spPr>
            <a:xfrm>
              <a:off x="6922231" y="1538494"/>
              <a:ext cx="356188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kumimoji="1" lang="en-US" altLang="ja-JP" sz="2400" dirty="0"/>
                <a:t>2</a:t>
              </a:r>
              <a:endParaRPr kumimoji="1" lang="ja-JP" altLang="en-US" sz="2000" baseline="30000"/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D256E86E-264F-7517-AF8E-572D30E63D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018"/>
          <a:stretch/>
        </p:blipFill>
        <p:spPr>
          <a:xfrm>
            <a:off x="305766" y="1512675"/>
            <a:ext cx="5417611" cy="3598327"/>
          </a:xfrm>
          <a:prstGeom prst="rect">
            <a:avLst/>
          </a:prstGeom>
          <a:noFill/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A6BEEC-38B2-E0B1-E2E8-94F7D4DAFAFB}"/>
              </a:ext>
            </a:extLst>
          </p:cNvPr>
          <p:cNvSpPr txBox="1"/>
          <p:nvPr/>
        </p:nvSpPr>
        <p:spPr>
          <a:xfrm>
            <a:off x="110400" y="236225"/>
            <a:ext cx="11971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Quasi-2D stick-slip tests of lubricated particles</a:t>
            </a:r>
            <a:endParaRPr kumimoji="1" lang="el-GR" altLang="ja-JP" sz="4000" b="1" dirty="0">
              <a:latin typeface="+mn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48650C7-A1C6-4930-E462-B9F829CC4B50}"/>
              </a:ext>
            </a:extLst>
          </p:cNvPr>
          <p:cNvSpPr txBox="1"/>
          <p:nvPr/>
        </p:nvSpPr>
        <p:spPr>
          <a:xfrm>
            <a:off x="2412033" y="1033011"/>
            <a:ext cx="3058851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800" b="1">
                <a:solidFill>
                  <a:srgbClr val="C00000"/>
                </a:solidFill>
              </a:rPr>
              <a:t>Measure torque </a:t>
            </a:r>
          </a:p>
          <a:p>
            <a:r>
              <a:rPr kumimoji="1" lang="ja-JP" altLang="en-US" sz="2000">
                <a:solidFill>
                  <a:srgbClr val="C00000"/>
                </a:solidFill>
              </a:rPr>
              <a:t>（</a:t>
            </a:r>
            <a:r>
              <a:rPr kumimoji="1" lang="en-US" altLang="ja-JP" sz="2000">
                <a:solidFill>
                  <a:srgbClr val="C00000"/>
                </a:solidFill>
              </a:rPr>
              <a:t>2 Hz</a:t>
            </a:r>
            <a:r>
              <a:rPr kumimoji="1" lang="ja-JP" altLang="en-US" sz="2000">
                <a:solidFill>
                  <a:srgbClr val="C00000"/>
                </a:solidFill>
              </a:rPr>
              <a:t>）</a:t>
            </a:r>
            <a:endParaRPr kumimoji="1" lang="en-US" altLang="ja-JP" sz="2000">
              <a:solidFill>
                <a:srgbClr val="C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39BFC2C-52BF-2453-C075-3827F3743604}"/>
              </a:ext>
            </a:extLst>
          </p:cNvPr>
          <p:cNvCxnSpPr>
            <a:cxnSpLocks/>
          </p:cNvCxnSpPr>
          <p:nvPr/>
        </p:nvCxnSpPr>
        <p:spPr>
          <a:xfrm flipH="1" flipV="1">
            <a:off x="2279580" y="4279707"/>
            <a:ext cx="290785" cy="4421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D745967-8C15-3C47-FEB1-DE3A0299672B}"/>
              </a:ext>
            </a:extLst>
          </p:cNvPr>
          <p:cNvSpPr txBox="1"/>
          <p:nvPr/>
        </p:nvSpPr>
        <p:spPr>
          <a:xfrm>
            <a:off x="1584722" y="2841264"/>
            <a:ext cx="1034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/>
              <a:t>Motor</a:t>
            </a:r>
            <a:endParaRPr kumimoji="1" lang="en-US" altLang="ja-JP" sz="2400"/>
          </a:p>
          <a:p>
            <a:pPr algn="ctr"/>
            <a:r>
              <a:rPr kumimoji="1" lang="en-US" altLang="ja-JP" sz="2000"/>
              <a:t>0.6˚/s</a:t>
            </a:r>
            <a:endParaRPr kumimoji="1" lang="ja-JP" altLang="en-US" sz="200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396A016-CE1A-2244-A8E7-8678135672A7}"/>
              </a:ext>
            </a:extLst>
          </p:cNvPr>
          <p:cNvSpPr txBox="1"/>
          <p:nvPr/>
        </p:nvSpPr>
        <p:spPr>
          <a:xfrm>
            <a:off x="1584722" y="3904114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/>
              <a:t>Glued</a:t>
            </a:r>
            <a:endParaRPr kumimoji="1" lang="ja-JP" altLang="en-US" sz="2400"/>
          </a:p>
        </p:txBody>
      </p:sp>
      <p:pic>
        <p:nvPicPr>
          <p:cNvPr id="12" name="図 11" descr="屋内, テーブル, カウンター, 食品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42224FD-0BA7-64B8-B78A-8EDF8E4B5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810" y="2640412"/>
            <a:ext cx="1819567" cy="1683399"/>
          </a:xfrm>
          <a:prstGeom prst="rect">
            <a:avLst/>
          </a:prstGeom>
        </p:spPr>
      </p:pic>
      <p:pic>
        <p:nvPicPr>
          <p:cNvPr id="23" name="グラフィックス 22" descr="ビデオ カメラ 枠線">
            <a:extLst>
              <a:ext uri="{FF2B5EF4-FFF2-40B4-BE49-F238E27FC236}">
                <a16:creationId xmlns:a16="http://schemas.microsoft.com/office/drawing/2014/main" id="{FCF0FE10-6A1D-BC55-C5CF-CEEAA6CEC8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2412033" y="5195022"/>
            <a:ext cx="914400" cy="914400"/>
          </a:xfrm>
          <a:prstGeom prst="rect">
            <a:avLst/>
          </a:prstGeom>
        </p:spPr>
      </p:pic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AFA7C482-4776-C434-BB21-DDB7AF8FCB8F}"/>
              </a:ext>
            </a:extLst>
          </p:cNvPr>
          <p:cNvSpPr txBox="1"/>
          <p:nvPr/>
        </p:nvSpPr>
        <p:spPr>
          <a:xfrm>
            <a:off x="-13633" y="1033011"/>
            <a:ext cx="21066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>
                <a:solidFill>
                  <a:schemeClr val="accent1"/>
                </a:solidFill>
              </a:rPr>
              <a:t>At porosity</a:t>
            </a:r>
          </a:p>
          <a:p>
            <a:pPr algn="ctr"/>
            <a:r>
              <a:rPr lang="en-US" altLang="ja-JP" sz="2800" err="1">
                <a:solidFill>
                  <a:schemeClr val="accent1"/>
                </a:solidFill>
              </a:rPr>
              <a:t>φ</a:t>
            </a:r>
            <a:r>
              <a:rPr lang="en-US" altLang="ja-JP" sz="2800">
                <a:solidFill>
                  <a:schemeClr val="accent1"/>
                </a:solidFill>
              </a:rPr>
              <a:t>= 0.2–0.4</a:t>
            </a: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47235455-DA8D-684C-386F-33D385BE0858}"/>
              </a:ext>
            </a:extLst>
          </p:cNvPr>
          <p:cNvSpPr/>
          <p:nvPr/>
        </p:nvSpPr>
        <p:spPr>
          <a:xfrm>
            <a:off x="5445569" y="1091107"/>
            <a:ext cx="787179" cy="65695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339F53FE-21C8-DD12-FE8D-ED2807DF59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287" t="15686" b="4119"/>
          <a:stretch/>
        </p:blipFill>
        <p:spPr>
          <a:xfrm>
            <a:off x="6608464" y="3281408"/>
            <a:ext cx="3503347" cy="348333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F6F1D34-6619-0846-CA9C-7AFDFF647FC8}"/>
              </a:ext>
            </a:extLst>
          </p:cNvPr>
          <p:cNvSpPr txBox="1"/>
          <p:nvPr/>
        </p:nvSpPr>
        <p:spPr>
          <a:xfrm>
            <a:off x="9996470" y="4472531"/>
            <a:ext cx="2042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err="1"/>
              <a:t>φ</a:t>
            </a:r>
            <a:r>
              <a:rPr lang="en-US" altLang="ja-JP" sz="2800"/>
              <a:t>= 0.23</a:t>
            </a:r>
          </a:p>
          <a:p>
            <a:pPr algn="ctr"/>
            <a:r>
              <a:rPr lang="en-US" altLang="ja-JP" sz="2000"/>
              <a:t>(3560 particles)</a:t>
            </a:r>
            <a:endParaRPr lang="en-US" altLang="ja-JP" sz="2800"/>
          </a:p>
        </p:txBody>
      </p:sp>
      <p:sp>
        <p:nvSpPr>
          <p:cNvPr id="18" name="右矢印 17">
            <a:extLst>
              <a:ext uri="{FF2B5EF4-FFF2-40B4-BE49-F238E27FC236}">
                <a16:creationId xmlns:a16="http://schemas.microsoft.com/office/drawing/2014/main" id="{1C99BB41-0AE8-B180-82C7-C9229E0471B3}"/>
              </a:ext>
            </a:extLst>
          </p:cNvPr>
          <p:cNvSpPr/>
          <p:nvPr/>
        </p:nvSpPr>
        <p:spPr>
          <a:xfrm>
            <a:off x="5445569" y="5879178"/>
            <a:ext cx="787179" cy="65695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34F9544-4F86-5E56-FD42-DFC7CE2170E4}"/>
              </a:ext>
            </a:extLst>
          </p:cNvPr>
          <p:cNvSpPr/>
          <p:nvPr/>
        </p:nvSpPr>
        <p:spPr>
          <a:xfrm>
            <a:off x="9280732" y="1664685"/>
            <a:ext cx="273465" cy="574313"/>
          </a:xfrm>
          <a:prstGeom prst="rect">
            <a:avLst/>
          </a:prstGeom>
          <a:solidFill>
            <a:srgbClr val="FFFF00">
              <a:alpha val="40171"/>
            </a:srgb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6CD2713-1192-4061-F348-56C4BA102A71}"/>
              </a:ext>
            </a:extLst>
          </p:cNvPr>
          <p:cNvSpPr txBox="1"/>
          <p:nvPr/>
        </p:nvSpPr>
        <p:spPr>
          <a:xfrm>
            <a:off x="10103458" y="1053955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err="1"/>
              <a:t>φ</a:t>
            </a:r>
            <a:r>
              <a:rPr lang="en-US" altLang="ja-JP" sz="2800"/>
              <a:t>= 0.18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6B82440-0E7C-136C-2386-9CB5E4CBF546}"/>
              </a:ext>
            </a:extLst>
          </p:cNvPr>
          <p:cNvSpPr txBox="1"/>
          <p:nvPr/>
        </p:nvSpPr>
        <p:spPr>
          <a:xfrm>
            <a:off x="10103458" y="2629975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err="1"/>
              <a:t>φ</a:t>
            </a:r>
            <a:r>
              <a:rPr lang="en-US" altLang="ja-JP" sz="2800"/>
              <a:t>= 0.27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1CCF08E-DD45-F2B6-526D-3D63D3FDDFD0}"/>
              </a:ext>
            </a:extLst>
          </p:cNvPr>
          <p:cNvSpPr txBox="1"/>
          <p:nvPr/>
        </p:nvSpPr>
        <p:spPr>
          <a:xfrm rot="16200000">
            <a:off x="5682077" y="1851922"/>
            <a:ext cx="2160992" cy="43730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400" dirty="0"/>
              <a:t>Torque (µN m)</a:t>
            </a:r>
            <a:endParaRPr kumimoji="1" lang="ja-JP" altLang="en-US" sz="2000" baseline="3000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504FBA7-B79B-276B-DD02-DA62C1971BD8}"/>
              </a:ext>
            </a:extLst>
          </p:cNvPr>
          <p:cNvSpPr txBox="1"/>
          <p:nvPr/>
        </p:nvSpPr>
        <p:spPr>
          <a:xfrm>
            <a:off x="8539638" y="1197093"/>
            <a:ext cx="1593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err="1">
                <a:solidFill>
                  <a:srgbClr val="BEAE1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 event!</a:t>
            </a:r>
            <a:endParaRPr lang="en-US" altLang="ja-JP" sz="2800" b="1">
              <a:solidFill>
                <a:srgbClr val="BEAE18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0F29655-998D-BD85-90D8-A75A7317E7C5}"/>
              </a:ext>
            </a:extLst>
          </p:cNvPr>
          <p:cNvSpPr/>
          <p:nvPr/>
        </p:nvSpPr>
        <p:spPr>
          <a:xfrm>
            <a:off x="5380213" y="5601908"/>
            <a:ext cx="914401" cy="1267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弧 12">
            <a:extLst>
              <a:ext uri="{FF2B5EF4-FFF2-40B4-BE49-F238E27FC236}">
                <a16:creationId xmlns:a16="http://schemas.microsoft.com/office/drawing/2014/main" id="{90DD6803-0CAA-5572-55D9-8B30F9BFA5C8}"/>
              </a:ext>
            </a:extLst>
          </p:cNvPr>
          <p:cNvSpPr/>
          <p:nvPr/>
        </p:nvSpPr>
        <p:spPr>
          <a:xfrm>
            <a:off x="8069264" y="4697715"/>
            <a:ext cx="605813" cy="605813"/>
          </a:xfrm>
          <a:prstGeom prst="arc">
            <a:avLst>
              <a:gd name="adj1" fmla="val 16200000"/>
              <a:gd name="adj2" fmla="val 10800000"/>
            </a:avLst>
          </a:prstGeom>
          <a:ln w="127000">
            <a:head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B340FEA-42AE-E525-84E6-56724E8784C3}"/>
              </a:ext>
            </a:extLst>
          </p:cNvPr>
          <p:cNvSpPr txBox="1"/>
          <p:nvPr/>
        </p:nvSpPr>
        <p:spPr>
          <a:xfrm>
            <a:off x="7524050" y="3574772"/>
            <a:ext cx="1653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>
                <a:solidFill>
                  <a:schemeClr val="accent1"/>
                </a:solidFill>
              </a:rPr>
              <a:t>Rotary</a:t>
            </a:r>
          </a:p>
          <a:p>
            <a:pPr algn="ctr"/>
            <a:r>
              <a:rPr kumimoji="1" lang="en-US" altLang="ja-JP" sz="3600" b="1">
                <a:solidFill>
                  <a:schemeClr val="accent1"/>
                </a:solidFill>
              </a:rPr>
              <a:t>shear</a:t>
            </a:r>
            <a:endParaRPr kumimoji="1" lang="ja-JP" altLang="en-US" sz="3600" b="1">
              <a:solidFill>
                <a:schemeClr val="accent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132AAA6-7C3F-E854-05B6-018AE6811201}"/>
              </a:ext>
            </a:extLst>
          </p:cNvPr>
          <p:cNvSpPr/>
          <p:nvPr/>
        </p:nvSpPr>
        <p:spPr>
          <a:xfrm>
            <a:off x="6460691" y="3171564"/>
            <a:ext cx="5578326" cy="369767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F513D84-2C8A-D29A-F4E0-EDA521A1E2A3}"/>
              </a:ext>
            </a:extLst>
          </p:cNvPr>
          <p:cNvSpPr txBox="1"/>
          <p:nvPr/>
        </p:nvSpPr>
        <p:spPr>
          <a:xfrm>
            <a:off x="210587" y="2117989"/>
            <a:ext cx="1197764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en-US" altLang="ja-JP" sz="2400" dirty="0"/>
              <a:t>Gouge</a:t>
            </a:r>
          </a:p>
          <a:p>
            <a:pPr algn="ctr"/>
            <a:r>
              <a:rPr kumimoji="1" lang="en-US" altLang="ja-JP" sz="2400" dirty="0"/>
              <a:t>analog</a:t>
            </a:r>
          </a:p>
          <a:p>
            <a:pPr algn="ctr"/>
            <a:r>
              <a:rPr lang="en-US" altLang="ja-JP" sz="2000" dirty="0"/>
              <a:t>h</a:t>
            </a:r>
            <a:r>
              <a:rPr kumimoji="1" lang="en-US" altLang="ja-JP" sz="2000" dirty="0"/>
              <a:t>ydrogel</a:t>
            </a:r>
          </a:p>
          <a:p>
            <a:pPr algn="ctr"/>
            <a:r>
              <a:rPr lang="en-US" altLang="ja-JP" sz="2000" dirty="0"/>
              <a:t>spheres</a:t>
            </a:r>
            <a:endParaRPr kumimoji="1" lang="en-US" altLang="ja-JP" sz="20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FD671AC-23B5-2E91-3EA0-16E0A99EB27B}"/>
              </a:ext>
            </a:extLst>
          </p:cNvPr>
          <p:cNvSpPr txBox="1"/>
          <p:nvPr/>
        </p:nvSpPr>
        <p:spPr>
          <a:xfrm>
            <a:off x="0" y="5637595"/>
            <a:ext cx="2760692" cy="107721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en-US" altLang="ja-JP" sz="2400" dirty="0"/>
              <a:t>Lubricant fluid</a:t>
            </a:r>
          </a:p>
          <a:p>
            <a:pPr algn="ctr"/>
            <a:r>
              <a:rPr kumimoji="1" lang="en-US" altLang="ja-JP" sz="2000" dirty="0"/>
              <a:t>Sodium </a:t>
            </a:r>
            <a:r>
              <a:rPr lang="en-US" altLang="ja-JP" sz="2000" dirty="0"/>
              <a:t>polytungstate</a:t>
            </a:r>
          </a:p>
          <a:p>
            <a:pPr algn="ctr"/>
            <a:r>
              <a:rPr lang="en-US" altLang="ja-JP" sz="2000" dirty="0"/>
              <a:t>solution</a:t>
            </a:r>
            <a:endParaRPr kumimoji="1" lang="ja-JP" altLang="en-US" baseline="30000"/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461E0E32-4EC3-F09F-5437-86AEF770ABE1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809469" y="3564539"/>
            <a:ext cx="455886" cy="12036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E8570370-FC1D-5B25-70C3-DC5C9BB60357}"/>
              </a:ext>
            </a:extLst>
          </p:cNvPr>
          <p:cNvCxnSpPr>
            <a:cxnSpLocks/>
          </p:cNvCxnSpPr>
          <p:nvPr/>
        </p:nvCxnSpPr>
        <p:spPr>
          <a:xfrm flipH="1">
            <a:off x="1549239" y="5018746"/>
            <a:ext cx="508799" cy="6591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ADC0DC7-BF74-9488-F943-EB6958689FCF}"/>
              </a:ext>
            </a:extLst>
          </p:cNvPr>
          <p:cNvSpPr txBox="1"/>
          <p:nvPr/>
        </p:nvSpPr>
        <p:spPr>
          <a:xfrm>
            <a:off x="2913580" y="5936409"/>
            <a:ext cx="246093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Record video</a:t>
            </a: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>
                <a:solidFill>
                  <a:srgbClr val="C00000"/>
                </a:solidFill>
                <a:latin typeface="游ゴシック" panose="020F0502020204030204"/>
                <a:ea typeface="游ゴシック" panose="020B0400000000000000" pitchFamily="34" charset="-128"/>
              </a:rPr>
              <a:t>(10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 Hz</a:t>
            </a:r>
            <a:r>
              <a:rPr lang="en-US" altLang="ja-JP" sz="2000">
                <a:solidFill>
                  <a:srgbClr val="C00000"/>
                </a:solidFill>
                <a:latin typeface="游ゴシック" panose="020F0502020204030204"/>
                <a:ea typeface="游ゴシック" panose="020B0400000000000000" pitchFamily="34" charset="-128"/>
              </a:rPr>
              <a:t>)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6984003-958F-EA94-0E31-2927D97FA326}"/>
              </a:ext>
            </a:extLst>
          </p:cNvPr>
          <p:cNvSpPr/>
          <p:nvPr/>
        </p:nvSpPr>
        <p:spPr>
          <a:xfrm>
            <a:off x="3001460" y="5961414"/>
            <a:ext cx="2281740" cy="7809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658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DD55F-A156-0E69-91DF-F47144C74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7AB3527-A9C7-1AFC-1A84-110CFD454B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84" t="14480" r="50836" b="14937"/>
          <a:stretch/>
        </p:blipFill>
        <p:spPr>
          <a:xfrm>
            <a:off x="1418485" y="870789"/>
            <a:ext cx="4835943" cy="509160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5DECEC2-8D02-D095-AD7C-6874D320CB03}"/>
              </a:ext>
            </a:extLst>
          </p:cNvPr>
          <p:cNvSpPr txBox="1"/>
          <p:nvPr/>
        </p:nvSpPr>
        <p:spPr>
          <a:xfrm>
            <a:off x="1299276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0</a:t>
            </a:r>
            <a:endParaRPr kumimoji="1" lang="ja-JP" altLang="en-US" sz="32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F4DDF4B-6E4A-DC8E-B4B8-1A5E847E9A3E}"/>
              </a:ext>
            </a:extLst>
          </p:cNvPr>
          <p:cNvSpPr txBox="1"/>
          <p:nvPr/>
        </p:nvSpPr>
        <p:spPr>
          <a:xfrm>
            <a:off x="3340677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endParaRPr kumimoji="1" lang="ja-JP" altLang="en-US" sz="32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F6955A9-9409-79AF-B6D1-6F2A53A2F44D}"/>
              </a:ext>
            </a:extLst>
          </p:cNvPr>
          <p:cNvSpPr txBox="1"/>
          <p:nvPr/>
        </p:nvSpPr>
        <p:spPr>
          <a:xfrm>
            <a:off x="5382078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2</a:t>
            </a:r>
            <a:endParaRPr kumimoji="1" lang="ja-JP" altLang="en-US" sz="32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E735198-6694-C17C-1979-EC7D2C0B18A8}"/>
              </a:ext>
            </a:extLst>
          </p:cNvPr>
          <p:cNvSpPr txBox="1"/>
          <p:nvPr/>
        </p:nvSpPr>
        <p:spPr>
          <a:xfrm>
            <a:off x="585552" y="83580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</a:t>
            </a:r>
            <a:endParaRPr kumimoji="1" lang="ja-JP" altLang="en-US" sz="3200" baseline="300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8FC0453-4E6A-5EC5-F008-DC138EB12181}"/>
              </a:ext>
            </a:extLst>
          </p:cNvPr>
          <p:cNvSpPr txBox="1"/>
          <p:nvPr/>
        </p:nvSpPr>
        <p:spPr>
          <a:xfrm>
            <a:off x="585552" y="241335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–2</a:t>
            </a:r>
            <a:endParaRPr kumimoji="1" lang="ja-JP" altLang="en-US" sz="3200" baseline="300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C7F5119-E45D-71A1-8223-0A37E4807A69}"/>
              </a:ext>
            </a:extLst>
          </p:cNvPr>
          <p:cNvSpPr txBox="1"/>
          <p:nvPr/>
        </p:nvSpPr>
        <p:spPr>
          <a:xfrm>
            <a:off x="585552" y="399090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–3</a:t>
            </a:r>
            <a:endParaRPr kumimoji="1" lang="ja-JP" altLang="en-US" sz="3200" baseline="30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1CBF70-C4B4-6CF5-52A7-51267A6E8450}"/>
              </a:ext>
            </a:extLst>
          </p:cNvPr>
          <p:cNvSpPr txBox="1"/>
          <p:nvPr/>
        </p:nvSpPr>
        <p:spPr>
          <a:xfrm>
            <a:off x="585552" y="556845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–4</a:t>
            </a:r>
            <a:endParaRPr kumimoji="1" lang="ja-JP" altLang="en-US" sz="3200" baseline="30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1EAC936-1212-F4DE-C970-6EE4BCE0F72E}"/>
              </a:ext>
            </a:extLst>
          </p:cNvPr>
          <p:cNvSpPr txBox="1"/>
          <p:nvPr/>
        </p:nvSpPr>
        <p:spPr>
          <a:xfrm>
            <a:off x="2093148" y="236225"/>
            <a:ext cx="8005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M</a:t>
            </a:r>
            <a:r>
              <a:rPr lang="en-US" altLang="ja-JP" sz="4000" b="1" dirty="0">
                <a:latin typeface="+mn-ea"/>
              </a:rPr>
              <a:t>oment-frequency distribution</a:t>
            </a:r>
            <a:endParaRPr kumimoji="1" lang="el-GR" altLang="ja-JP" sz="4000" b="1" baseline="-25000" dirty="0"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939AE59-D3A5-5D01-AF55-8884950C0051}"/>
              </a:ext>
            </a:extLst>
          </p:cNvPr>
          <p:cNvSpPr txBox="1"/>
          <p:nvPr/>
        </p:nvSpPr>
        <p:spPr>
          <a:xfrm>
            <a:off x="1659316" y="6302100"/>
            <a:ext cx="435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(10</a:t>
            </a:r>
            <a:r>
              <a:rPr kumimoji="1" lang="en-US" altLang="ja-JP" sz="3200" baseline="30000" dirty="0"/>
              <a:t>–8</a:t>
            </a:r>
            <a:r>
              <a:rPr kumimoji="1" lang="en-US" altLang="ja-JP" sz="3200" dirty="0"/>
              <a:t> Nm)</a:t>
            </a:r>
            <a:endParaRPr kumimoji="1" lang="ja-JP" altLang="en-US" sz="320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31216C73-7BCA-8A91-365D-DC350ABA680E}"/>
              </a:ext>
            </a:extLst>
          </p:cNvPr>
          <p:cNvSpPr txBox="1"/>
          <p:nvPr/>
        </p:nvSpPr>
        <p:spPr>
          <a:xfrm rot="16200000">
            <a:off x="-2229802" y="3224459"/>
            <a:ext cx="5149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Cumulative frequency (/s)</a:t>
            </a:r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2016835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BB982-1AFB-A0E4-C683-09C65ADBF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62EAE24-FD32-E144-B19D-9868785540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84" t="14480" r="50836" b="14937"/>
          <a:stretch/>
        </p:blipFill>
        <p:spPr>
          <a:xfrm>
            <a:off x="1418485" y="870789"/>
            <a:ext cx="4835943" cy="509160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7A86686-B626-8648-6295-D8B4A29E8DAD}"/>
              </a:ext>
            </a:extLst>
          </p:cNvPr>
          <p:cNvSpPr txBox="1"/>
          <p:nvPr/>
        </p:nvSpPr>
        <p:spPr>
          <a:xfrm>
            <a:off x="1299276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0</a:t>
            </a:r>
            <a:endParaRPr kumimoji="1" lang="ja-JP" altLang="en-US" sz="32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433C01A-F383-AA5F-FB9B-582C852696ED}"/>
              </a:ext>
            </a:extLst>
          </p:cNvPr>
          <p:cNvSpPr txBox="1"/>
          <p:nvPr/>
        </p:nvSpPr>
        <p:spPr>
          <a:xfrm>
            <a:off x="3340677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endParaRPr kumimoji="1" lang="ja-JP" altLang="en-US" sz="32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949945D-E4A2-9337-74D1-38A92E7FB840}"/>
              </a:ext>
            </a:extLst>
          </p:cNvPr>
          <p:cNvSpPr txBox="1"/>
          <p:nvPr/>
        </p:nvSpPr>
        <p:spPr>
          <a:xfrm>
            <a:off x="5382078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2</a:t>
            </a:r>
            <a:endParaRPr kumimoji="1" lang="ja-JP" altLang="en-US" sz="32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5D7FCEC-55DF-D3D9-21B1-4038BC274549}"/>
              </a:ext>
            </a:extLst>
          </p:cNvPr>
          <p:cNvSpPr txBox="1"/>
          <p:nvPr/>
        </p:nvSpPr>
        <p:spPr>
          <a:xfrm>
            <a:off x="585552" y="83580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</a:t>
            </a:r>
            <a:endParaRPr kumimoji="1" lang="ja-JP" altLang="en-US" sz="3200" baseline="300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4672C0D-6045-F7AE-4876-FD78CD9C17A7}"/>
              </a:ext>
            </a:extLst>
          </p:cNvPr>
          <p:cNvSpPr txBox="1"/>
          <p:nvPr/>
        </p:nvSpPr>
        <p:spPr>
          <a:xfrm>
            <a:off x="585552" y="241335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–2</a:t>
            </a:r>
            <a:endParaRPr kumimoji="1" lang="ja-JP" altLang="en-US" sz="3200" baseline="300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391C108-63B2-25B1-F7DD-D43F18CE45D4}"/>
              </a:ext>
            </a:extLst>
          </p:cNvPr>
          <p:cNvSpPr txBox="1"/>
          <p:nvPr/>
        </p:nvSpPr>
        <p:spPr>
          <a:xfrm>
            <a:off x="585552" y="399090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–3</a:t>
            </a:r>
            <a:endParaRPr kumimoji="1" lang="ja-JP" altLang="en-US" sz="3200" baseline="30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654DA1F-DBC3-F8C4-6589-362AE51B3D2D}"/>
              </a:ext>
            </a:extLst>
          </p:cNvPr>
          <p:cNvSpPr txBox="1"/>
          <p:nvPr/>
        </p:nvSpPr>
        <p:spPr>
          <a:xfrm>
            <a:off x="585552" y="556845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–4</a:t>
            </a:r>
            <a:endParaRPr kumimoji="1" lang="ja-JP" altLang="en-US" sz="3200" baseline="30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6C51B8-51BC-72E0-51DA-3927B5ECCC39}"/>
              </a:ext>
            </a:extLst>
          </p:cNvPr>
          <p:cNvSpPr txBox="1"/>
          <p:nvPr/>
        </p:nvSpPr>
        <p:spPr>
          <a:xfrm>
            <a:off x="2093148" y="236225"/>
            <a:ext cx="8005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M</a:t>
            </a:r>
            <a:r>
              <a:rPr lang="en-US" altLang="ja-JP" sz="4000" b="1" dirty="0">
                <a:latin typeface="+mn-ea"/>
              </a:rPr>
              <a:t>oment-frequency distribution</a:t>
            </a:r>
            <a:endParaRPr kumimoji="1" lang="el-GR" altLang="ja-JP" sz="4000" b="1" baseline="-25000" dirty="0"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01F4D09-5ACF-7C79-2FD6-02774665D25F}"/>
              </a:ext>
            </a:extLst>
          </p:cNvPr>
          <p:cNvSpPr txBox="1"/>
          <p:nvPr/>
        </p:nvSpPr>
        <p:spPr>
          <a:xfrm>
            <a:off x="1659316" y="6302100"/>
            <a:ext cx="435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(10</a:t>
            </a:r>
            <a:r>
              <a:rPr kumimoji="1" lang="en-US" altLang="ja-JP" sz="3200" baseline="30000" dirty="0"/>
              <a:t>–8</a:t>
            </a:r>
            <a:r>
              <a:rPr kumimoji="1" lang="en-US" altLang="ja-JP" sz="3200" dirty="0"/>
              <a:t> Nm)</a:t>
            </a:r>
            <a:endParaRPr kumimoji="1" lang="ja-JP" altLang="en-US" sz="320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02A52A52-E346-C5C0-6F2B-C522FD1D3C72}"/>
              </a:ext>
            </a:extLst>
          </p:cNvPr>
          <p:cNvSpPr txBox="1"/>
          <p:nvPr/>
        </p:nvSpPr>
        <p:spPr>
          <a:xfrm rot="16200000">
            <a:off x="-2229802" y="3224459"/>
            <a:ext cx="5149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Cumulative frequency (/s)</a:t>
            </a:r>
            <a:endParaRPr kumimoji="1" lang="ja-JP" altLang="en-US" sz="3200"/>
          </a:p>
        </p:txBody>
      </p:sp>
      <p:sp>
        <p:nvSpPr>
          <p:cNvPr id="5" name="右矢印 4">
            <a:extLst>
              <a:ext uri="{FF2B5EF4-FFF2-40B4-BE49-F238E27FC236}">
                <a16:creationId xmlns:a16="http://schemas.microsoft.com/office/drawing/2014/main" id="{A4C08C99-5934-3B04-BDAA-5FA213A33222}"/>
              </a:ext>
            </a:extLst>
          </p:cNvPr>
          <p:cNvSpPr/>
          <p:nvPr/>
        </p:nvSpPr>
        <p:spPr>
          <a:xfrm rot="19295101">
            <a:off x="328225" y="2605602"/>
            <a:ext cx="5118805" cy="2267152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0D1917-19E0-AEA3-CBB8-BDB4269516EC}"/>
              </a:ext>
            </a:extLst>
          </p:cNvPr>
          <p:cNvSpPr txBox="1"/>
          <p:nvPr/>
        </p:nvSpPr>
        <p:spPr>
          <a:xfrm>
            <a:off x="4760867" y="2112998"/>
            <a:ext cx="16962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/>
              <a:t>Lower</a:t>
            </a:r>
          </a:p>
          <a:p>
            <a:pPr algn="ctr"/>
            <a:r>
              <a:rPr kumimoji="1" lang="en-US" altLang="ja-JP" sz="3200"/>
              <a:t>porosity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A0CAE4-B8C3-9CF7-DE35-099B5C338C66}"/>
              </a:ext>
            </a:extLst>
          </p:cNvPr>
          <p:cNvSpPr txBox="1"/>
          <p:nvPr/>
        </p:nvSpPr>
        <p:spPr>
          <a:xfrm rot="2493578">
            <a:off x="3248289" y="2625076"/>
            <a:ext cx="142539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φ= 0.18</a:t>
            </a:r>
            <a:endParaRPr kumimoji="1" lang="ja-JP" altLang="en-US" sz="2400" b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7D82489-B9DD-C460-B0D0-46EA7611DC40}"/>
              </a:ext>
            </a:extLst>
          </p:cNvPr>
          <p:cNvSpPr txBox="1"/>
          <p:nvPr/>
        </p:nvSpPr>
        <p:spPr>
          <a:xfrm rot="2493578">
            <a:off x="356821" y="4939238"/>
            <a:ext cx="142539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φ= 0.41</a:t>
            </a:r>
            <a:endParaRPr kumimoji="1" lang="ja-JP" altLang="en-US" sz="2400" b="1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0986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FED5C-5CB1-2F88-474A-E47E05767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96ECD05-0D11-BB8B-FB27-B26B6AE971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57" t="14528" r="50863" b="14889"/>
          <a:stretch/>
        </p:blipFill>
        <p:spPr>
          <a:xfrm>
            <a:off x="1418485" y="870789"/>
            <a:ext cx="4835943" cy="509160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694700A-6AE4-514A-7539-4C4B95E43CAF}"/>
              </a:ext>
            </a:extLst>
          </p:cNvPr>
          <p:cNvSpPr txBox="1"/>
          <p:nvPr/>
        </p:nvSpPr>
        <p:spPr>
          <a:xfrm>
            <a:off x="1299276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0</a:t>
            </a:r>
            <a:endParaRPr kumimoji="1" lang="ja-JP" altLang="en-US" sz="32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E3C0FA-B3C2-0894-15B1-9EEAFDFDEFEB}"/>
              </a:ext>
            </a:extLst>
          </p:cNvPr>
          <p:cNvSpPr txBox="1"/>
          <p:nvPr/>
        </p:nvSpPr>
        <p:spPr>
          <a:xfrm>
            <a:off x="3340677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endParaRPr kumimoji="1" lang="ja-JP" altLang="en-US" sz="32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1A81829-11B7-E5BD-D7F2-CF98E265D3A8}"/>
              </a:ext>
            </a:extLst>
          </p:cNvPr>
          <p:cNvSpPr txBox="1"/>
          <p:nvPr/>
        </p:nvSpPr>
        <p:spPr>
          <a:xfrm>
            <a:off x="5382078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2</a:t>
            </a:r>
            <a:endParaRPr kumimoji="1" lang="ja-JP" altLang="en-US" sz="32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8405522-D71F-292A-0DE8-8DE801000B86}"/>
              </a:ext>
            </a:extLst>
          </p:cNvPr>
          <p:cNvSpPr txBox="1"/>
          <p:nvPr/>
        </p:nvSpPr>
        <p:spPr>
          <a:xfrm>
            <a:off x="585552" y="83580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</a:t>
            </a:r>
            <a:endParaRPr kumimoji="1" lang="ja-JP" altLang="en-US" sz="3200" baseline="300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8789B1-C808-153D-25E4-4779D1BA06DD}"/>
              </a:ext>
            </a:extLst>
          </p:cNvPr>
          <p:cNvSpPr txBox="1"/>
          <p:nvPr/>
        </p:nvSpPr>
        <p:spPr>
          <a:xfrm>
            <a:off x="585552" y="241335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–2</a:t>
            </a:r>
            <a:endParaRPr kumimoji="1" lang="ja-JP" altLang="en-US" sz="3200" baseline="300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57537A0-8439-5D04-797B-B081F7875C8C}"/>
              </a:ext>
            </a:extLst>
          </p:cNvPr>
          <p:cNvSpPr txBox="1"/>
          <p:nvPr/>
        </p:nvSpPr>
        <p:spPr>
          <a:xfrm>
            <a:off x="585552" y="399090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–3</a:t>
            </a:r>
            <a:endParaRPr kumimoji="1" lang="ja-JP" altLang="en-US" sz="3200" baseline="30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11CBABA-C4C0-05E9-BB8F-8D6081D22D91}"/>
              </a:ext>
            </a:extLst>
          </p:cNvPr>
          <p:cNvSpPr txBox="1"/>
          <p:nvPr/>
        </p:nvSpPr>
        <p:spPr>
          <a:xfrm>
            <a:off x="585552" y="556845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–4</a:t>
            </a:r>
            <a:endParaRPr kumimoji="1" lang="ja-JP" altLang="en-US" sz="3200" baseline="30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F4D65A-F5F4-426A-32D6-B2C4E912950C}"/>
              </a:ext>
            </a:extLst>
          </p:cNvPr>
          <p:cNvSpPr txBox="1"/>
          <p:nvPr/>
        </p:nvSpPr>
        <p:spPr>
          <a:xfrm>
            <a:off x="2093148" y="236225"/>
            <a:ext cx="8005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M</a:t>
            </a:r>
            <a:r>
              <a:rPr lang="en-US" altLang="ja-JP" sz="4000" b="1" dirty="0">
                <a:latin typeface="+mn-ea"/>
              </a:rPr>
              <a:t>oment-frequency distribution</a:t>
            </a:r>
            <a:endParaRPr kumimoji="1" lang="el-GR" altLang="ja-JP" sz="4000" b="1" baseline="-25000" dirty="0"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E4C5462-E078-AF7A-8379-FC55CA3590D5}"/>
              </a:ext>
            </a:extLst>
          </p:cNvPr>
          <p:cNvSpPr txBox="1"/>
          <p:nvPr/>
        </p:nvSpPr>
        <p:spPr>
          <a:xfrm>
            <a:off x="1659316" y="6302100"/>
            <a:ext cx="435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(10</a:t>
            </a:r>
            <a:r>
              <a:rPr kumimoji="1" lang="en-US" altLang="ja-JP" sz="3200" baseline="30000" dirty="0"/>
              <a:t>–8</a:t>
            </a:r>
            <a:r>
              <a:rPr kumimoji="1" lang="en-US" altLang="ja-JP" sz="3200" dirty="0"/>
              <a:t> Nm)</a:t>
            </a:r>
            <a:endParaRPr kumimoji="1" lang="ja-JP" altLang="en-US" sz="3200"/>
          </a:p>
        </p:txBody>
      </p: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95B7A5D3-DE16-A06A-3107-EC370375574C}"/>
              </a:ext>
            </a:extLst>
          </p:cNvPr>
          <p:cNvGrpSpPr/>
          <p:nvPr/>
        </p:nvGrpSpPr>
        <p:grpSpPr>
          <a:xfrm>
            <a:off x="5342564" y="916148"/>
            <a:ext cx="867763" cy="923274"/>
            <a:chOff x="10064672" y="1811707"/>
            <a:chExt cx="965108" cy="1077620"/>
          </a:xfrm>
        </p:grpSpPr>
        <p:sp>
          <p:nvSpPr>
            <p:cNvPr id="103" name="三角形 102">
              <a:extLst>
                <a:ext uri="{FF2B5EF4-FFF2-40B4-BE49-F238E27FC236}">
                  <a16:creationId xmlns:a16="http://schemas.microsoft.com/office/drawing/2014/main" id="{8D26BBA9-2651-54BF-129D-470D0A9694DC}"/>
                </a:ext>
              </a:extLst>
            </p:cNvPr>
            <p:cNvSpPr/>
            <p:nvPr/>
          </p:nvSpPr>
          <p:spPr>
            <a:xfrm rot="10800000">
              <a:off x="10064672" y="1811707"/>
              <a:ext cx="965108" cy="1077620"/>
            </a:xfrm>
            <a:prstGeom prst="triangle">
              <a:avLst>
                <a:gd name="adj" fmla="val 0"/>
              </a:avLst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82145476-7C80-CBC8-EBEA-3F8AFA9C5156}"/>
                </a:ext>
              </a:extLst>
            </p:cNvPr>
            <p:cNvSpPr txBox="1"/>
            <p:nvPr/>
          </p:nvSpPr>
          <p:spPr>
            <a:xfrm>
              <a:off x="10495431" y="188768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/>
                <a:t>1</a:t>
              </a:r>
              <a:endParaRPr kumimoji="1" lang="ja-JP" altLang="en-US" sz="2800"/>
            </a:p>
          </p:txBody>
        </p:sp>
      </p:grp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4CFB568F-7133-3AED-DEEE-8C04B11413A9}"/>
              </a:ext>
            </a:extLst>
          </p:cNvPr>
          <p:cNvSpPr txBox="1"/>
          <p:nvPr/>
        </p:nvSpPr>
        <p:spPr>
          <a:xfrm rot="16200000">
            <a:off x="-2229802" y="3224459"/>
            <a:ext cx="5149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Cumulative frequency (/s)</a:t>
            </a:r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2243696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9EB21-7ACF-8341-5B6D-C155BF17D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A2662599-EE9F-D243-79EC-88642CE7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418" t="12342" b="14830"/>
          <a:stretch/>
        </p:blipFill>
        <p:spPr>
          <a:xfrm>
            <a:off x="7128334" y="721641"/>
            <a:ext cx="5022570" cy="524918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81E00DB-76E8-02FB-0860-8BADD25D76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510" t="12342" b="14830"/>
          <a:stretch/>
        </p:blipFill>
        <p:spPr>
          <a:xfrm>
            <a:off x="7140008" y="721641"/>
            <a:ext cx="5010896" cy="524918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3A8D983-0098-5EB3-FB2F-7C7998F05F77}"/>
              </a:ext>
            </a:extLst>
          </p:cNvPr>
          <p:cNvSpPr txBox="1"/>
          <p:nvPr/>
        </p:nvSpPr>
        <p:spPr>
          <a:xfrm>
            <a:off x="1299276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0</a:t>
            </a:r>
            <a:endParaRPr kumimoji="1" lang="ja-JP" altLang="en-US" sz="32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442DF22-509F-78A2-6B98-88DADBD53CA4}"/>
              </a:ext>
            </a:extLst>
          </p:cNvPr>
          <p:cNvSpPr txBox="1"/>
          <p:nvPr/>
        </p:nvSpPr>
        <p:spPr>
          <a:xfrm>
            <a:off x="3340677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endParaRPr kumimoji="1" lang="ja-JP" altLang="en-US" sz="32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0308E51-4415-1FA3-2008-B0CF244863FF}"/>
              </a:ext>
            </a:extLst>
          </p:cNvPr>
          <p:cNvSpPr txBox="1"/>
          <p:nvPr/>
        </p:nvSpPr>
        <p:spPr>
          <a:xfrm>
            <a:off x="5382078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2</a:t>
            </a:r>
            <a:endParaRPr kumimoji="1" lang="ja-JP" altLang="en-US" sz="32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1FDB301-F514-4B45-A21B-59F4FF8D808A}"/>
              </a:ext>
            </a:extLst>
          </p:cNvPr>
          <p:cNvSpPr txBox="1"/>
          <p:nvPr/>
        </p:nvSpPr>
        <p:spPr>
          <a:xfrm>
            <a:off x="585552" y="83580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</a:t>
            </a:r>
            <a:endParaRPr kumimoji="1" lang="ja-JP" altLang="en-US" sz="3200" baseline="300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E41AD44-F74C-651C-97AC-562E3D6A7AC1}"/>
              </a:ext>
            </a:extLst>
          </p:cNvPr>
          <p:cNvSpPr txBox="1"/>
          <p:nvPr/>
        </p:nvSpPr>
        <p:spPr>
          <a:xfrm>
            <a:off x="585552" y="241335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–2</a:t>
            </a:r>
            <a:endParaRPr kumimoji="1" lang="ja-JP" altLang="en-US" sz="3200" baseline="300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CE04443-1A5E-9548-C070-269D5C1A5A57}"/>
              </a:ext>
            </a:extLst>
          </p:cNvPr>
          <p:cNvSpPr txBox="1"/>
          <p:nvPr/>
        </p:nvSpPr>
        <p:spPr>
          <a:xfrm>
            <a:off x="585552" y="399090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–3</a:t>
            </a:r>
            <a:endParaRPr kumimoji="1" lang="ja-JP" altLang="en-US" sz="3200" baseline="30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CC50459-289F-7C8E-80E7-8D061A589A99}"/>
              </a:ext>
            </a:extLst>
          </p:cNvPr>
          <p:cNvSpPr txBox="1"/>
          <p:nvPr/>
        </p:nvSpPr>
        <p:spPr>
          <a:xfrm>
            <a:off x="585552" y="556845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–4</a:t>
            </a:r>
            <a:endParaRPr kumimoji="1" lang="ja-JP" altLang="en-US" sz="3200" baseline="3000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34A641E-23EB-F570-513E-F07FE92C68CC}"/>
              </a:ext>
            </a:extLst>
          </p:cNvPr>
          <p:cNvSpPr txBox="1"/>
          <p:nvPr/>
        </p:nvSpPr>
        <p:spPr>
          <a:xfrm>
            <a:off x="7081419" y="59055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0</a:t>
            </a:r>
            <a:endParaRPr kumimoji="1" lang="ja-JP" altLang="en-US" sz="3200" baseline="300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849290F-DDD9-18E2-A02C-FFA9DABD1340}"/>
              </a:ext>
            </a:extLst>
          </p:cNvPr>
          <p:cNvSpPr txBox="1"/>
          <p:nvPr/>
        </p:nvSpPr>
        <p:spPr>
          <a:xfrm>
            <a:off x="9078423" y="59055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2</a:t>
            </a:r>
            <a:endParaRPr kumimoji="1" lang="ja-JP" altLang="en-US" sz="3200" baseline="3000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8BE42FC-434D-3D10-7321-B4B6D0230AC6}"/>
              </a:ext>
            </a:extLst>
          </p:cNvPr>
          <p:cNvSpPr txBox="1"/>
          <p:nvPr/>
        </p:nvSpPr>
        <p:spPr>
          <a:xfrm>
            <a:off x="11075426" y="59055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endParaRPr kumimoji="1" lang="ja-JP" altLang="en-US" sz="3200" baseline="30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7027C3-D226-671D-257A-A3912DB53473}"/>
              </a:ext>
            </a:extLst>
          </p:cNvPr>
          <p:cNvSpPr txBox="1"/>
          <p:nvPr/>
        </p:nvSpPr>
        <p:spPr>
          <a:xfrm>
            <a:off x="2093148" y="236225"/>
            <a:ext cx="8005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M</a:t>
            </a:r>
            <a:r>
              <a:rPr lang="en-US" altLang="ja-JP" sz="4000" b="1" dirty="0">
                <a:latin typeface="+mn-ea"/>
              </a:rPr>
              <a:t>oment-frequency distribution</a:t>
            </a:r>
            <a:endParaRPr kumimoji="1" lang="el-GR" altLang="ja-JP" sz="4000" b="1" baseline="-25000" dirty="0"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BBE19DA-1993-1943-9D0C-B40E776E605E}"/>
              </a:ext>
            </a:extLst>
          </p:cNvPr>
          <p:cNvSpPr txBox="1"/>
          <p:nvPr/>
        </p:nvSpPr>
        <p:spPr>
          <a:xfrm>
            <a:off x="1659316" y="6302100"/>
            <a:ext cx="435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(10</a:t>
            </a:r>
            <a:r>
              <a:rPr kumimoji="1" lang="en-US" altLang="ja-JP" sz="3200" baseline="30000" dirty="0"/>
              <a:t>–8</a:t>
            </a:r>
            <a:r>
              <a:rPr kumimoji="1" lang="en-US" altLang="ja-JP" sz="3200" dirty="0"/>
              <a:t> Nm)</a:t>
            </a:r>
            <a:endParaRPr kumimoji="1" lang="ja-JP" altLang="en-US" sz="320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7B9ECE9A-8812-02A4-F86E-058604C87EE3}"/>
              </a:ext>
            </a:extLst>
          </p:cNvPr>
          <p:cNvSpPr txBox="1"/>
          <p:nvPr/>
        </p:nvSpPr>
        <p:spPr>
          <a:xfrm rot="16200000">
            <a:off x="-2229802" y="3224459"/>
            <a:ext cx="5149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Cumulative frequency (/s)</a:t>
            </a:r>
            <a:endParaRPr kumimoji="1" lang="ja-JP" altLang="en-US" sz="32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15DE22F-BC6A-A68D-80CA-B2E9FCB2B152}"/>
              </a:ext>
            </a:extLst>
          </p:cNvPr>
          <p:cNvSpPr txBox="1"/>
          <p:nvPr/>
        </p:nvSpPr>
        <p:spPr>
          <a:xfrm>
            <a:off x="6249893" y="1528141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–4</a:t>
            </a:r>
            <a:endParaRPr kumimoji="1" lang="ja-JP" altLang="en-US" sz="3200" baseline="3000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24ED922-27F1-186C-DD8A-79BE45FA4984}"/>
              </a:ext>
            </a:extLst>
          </p:cNvPr>
          <p:cNvSpPr txBox="1"/>
          <p:nvPr/>
        </p:nvSpPr>
        <p:spPr>
          <a:xfrm>
            <a:off x="6249893" y="2874912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–6</a:t>
            </a:r>
            <a:endParaRPr kumimoji="1" lang="ja-JP" altLang="en-US" sz="3200" baseline="3000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7AB78CF-1607-B181-6F24-37C0B3532C5C}"/>
              </a:ext>
            </a:extLst>
          </p:cNvPr>
          <p:cNvSpPr txBox="1"/>
          <p:nvPr/>
        </p:nvSpPr>
        <p:spPr>
          <a:xfrm>
            <a:off x="6249893" y="4221683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–8</a:t>
            </a:r>
            <a:endParaRPr kumimoji="1" lang="ja-JP" altLang="en-US" sz="3200" baseline="3000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605414E-1FB1-036B-8C36-38B4FC6CBF6B}"/>
              </a:ext>
            </a:extLst>
          </p:cNvPr>
          <p:cNvSpPr txBox="1"/>
          <p:nvPr/>
        </p:nvSpPr>
        <p:spPr>
          <a:xfrm>
            <a:off x="6249893" y="5568453"/>
            <a:ext cx="108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–10</a:t>
            </a:r>
            <a:endParaRPr kumimoji="1" lang="ja-JP" altLang="en-US" sz="3200" baseline="3000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68805A6-6032-563E-002B-12C95974D371}"/>
              </a:ext>
            </a:extLst>
          </p:cNvPr>
          <p:cNvSpPr txBox="1"/>
          <p:nvPr/>
        </p:nvSpPr>
        <p:spPr>
          <a:xfrm>
            <a:off x="6834444" y="6302100"/>
            <a:ext cx="5357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</a:t>
            </a:r>
            <a:r>
              <a:rPr kumimoji="1" lang="en-US" altLang="ja-JP" sz="3200" dirty="0">
                <a:solidFill>
                  <a:srgbClr val="C00000"/>
                </a:solidFill>
              </a:rPr>
              <a:t>10</a:t>
            </a:r>
            <a:r>
              <a:rPr kumimoji="1" lang="en-US" altLang="ja-JP" sz="3200" baseline="30000" dirty="0">
                <a:solidFill>
                  <a:srgbClr val="C00000"/>
                </a:solidFill>
              </a:rPr>
              <a:t>12</a:t>
            </a:r>
            <a:r>
              <a:rPr kumimoji="1" lang="en-US" altLang="ja-JP" sz="3200" dirty="0"/>
              <a:t>, 10</a:t>
            </a:r>
            <a:r>
              <a:rPr kumimoji="1" lang="en-US" altLang="ja-JP" sz="3200" baseline="30000" dirty="0"/>
              <a:t>18</a:t>
            </a:r>
            <a:r>
              <a:rPr kumimoji="1" lang="en-US" altLang="ja-JP" sz="3200" dirty="0"/>
              <a:t> Nm)</a:t>
            </a:r>
            <a:endParaRPr kumimoji="1" lang="ja-JP" altLang="en-US" sz="3200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37C5939C-88AE-ABC0-A295-D5A958BA954B}"/>
              </a:ext>
            </a:extLst>
          </p:cNvPr>
          <p:cNvGrpSpPr/>
          <p:nvPr/>
        </p:nvGrpSpPr>
        <p:grpSpPr>
          <a:xfrm>
            <a:off x="11126898" y="916145"/>
            <a:ext cx="852763" cy="1196769"/>
            <a:chOff x="10160593" y="1811705"/>
            <a:chExt cx="862206" cy="1396836"/>
          </a:xfrm>
        </p:grpSpPr>
        <p:sp>
          <p:nvSpPr>
            <p:cNvPr id="39" name="三角形 38">
              <a:extLst>
                <a:ext uri="{FF2B5EF4-FFF2-40B4-BE49-F238E27FC236}">
                  <a16:creationId xmlns:a16="http://schemas.microsoft.com/office/drawing/2014/main" id="{59F20A1C-BDAF-2102-C4C6-4357675FB5AA}"/>
                </a:ext>
              </a:extLst>
            </p:cNvPr>
            <p:cNvSpPr/>
            <p:nvPr/>
          </p:nvSpPr>
          <p:spPr>
            <a:xfrm rot="10800000">
              <a:off x="10160593" y="1811705"/>
              <a:ext cx="862206" cy="1396836"/>
            </a:xfrm>
            <a:prstGeom prst="triangle">
              <a:avLst>
                <a:gd name="adj" fmla="val 0"/>
              </a:avLst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23BC45B4-A62B-BDAC-CFFD-42C63FC58AD4}"/>
                </a:ext>
              </a:extLst>
            </p:cNvPr>
            <p:cNvSpPr txBox="1"/>
            <p:nvPr/>
          </p:nvSpPr>
          <p:spPr>
            <a:xfrm>
              <a:off x="10495431" y="200279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/>
                <a:t>1</a:t>
              </a:r>
              <a:endParaRPr kumimoji="1" lang="ja-JP" altLang="en-US" sz="2800"/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746013D-40B2-BE15-FE63-D030BC1951E6}"/>
              </a:ext>
            </a:extLst>
          </p:cNvPr>
          <p:cNvSpPr txBox="1"/>
          <p:nvPr/>
        </p:nvSpPr>
        <p:spPr>
          <a:xfrm>
            <a:off x="6954521" y="1003515"/>
            <a:ext cx="2208938" cy="356060"/>
          </a:xfrm>
          <a:prstGeom prst="rect">
            <a:avLst/>
          </a:prstGeom>
          <a:solidFill>
            <a:schemeClr val="bg1">
              <a:alpha val="72363"/>
            </a:schemeClr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kumimoji="1" lang="en-US" altLang="ja-JP" sz="3200"/>
              <a:t>In Cascadia</a:t>
            </a:r>
            <a:endParaRPr kumimoji="1" lang="ja-JP" altLang="en-US" sz="32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ED6790-5F52-9E02-2BD5-DC8AD50979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7" t="14528" r="50863" b="14889"/>
          <a:stretch/>
        </p:blipFill>
        <p:spPr>
          <a:xfrm>
            <a:off x="1418485" y="870789"/>
            <a:ext cx="4835943" cy="5091608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45525D81-A19D-F502-2686-FEFB51CE72E9}"/>
              </a:ext>
            </a:extLst>
          </p:cNvPr>
          <p:cNvGrpSpPr/>
          <p:nvPr/>
        </p:nvGrpSpPr>
        <p:grpSpPr>
          <a:xfrm>
            <a:off x="5342564" y="916148"/>
            <a:ext cx="867763" cy="923274"/>
            <a:chOff x="10064672" y="1811707"/>
            <a:chExt cx="965108" cy="1077620"/>
          </a:xfrm>
        </p:grpSpPr>
        <p:sp>
          <p:nvSpPr>
            <p:cNvPr id="7" name="三角形 6">
              <a:extLst>
                <a:ext uri="{FF2B5EF4-FFF2-40B4-BE49-F238E27FC236}">
                  <a16:creationId xmlns:a16="http://schemas.microsoft.com/office/drawing/2014/main" id="{64B1DA63-1A90-95DC-CA61-741A0B742BBC}"/>
                </a:ext>
              </a:extLst>
            </p:cNvPr>
            <p:cNvSpPr/>
            <p:nvPr/>
          </p:nvSpPr>
          <p:spPr>
            <a:xfrm rot="10800000">
              <a:off x="10064672" y="1811707"/>
              <a:ext cx="965108" cy="1077620"/>
            </a:xfrm>
            <a:prstGeom prst="triangle">
              <a:avLst>
                <a:gd name="adj" fmla="val 0"/>
              </a:avLst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2425B6-4AB4-4523-556A-0E71E752B73E}"/>
                </a:ext>
              </a:extLst>
            </p:cNvPr>
            <p:cNvSpPr txBox="1"/>
            <p:nvPr/>
          </p:nvSpPr>
          <p:spPr>
            <a:xfrm>
              <a:off x="10495431" y="188768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/>
                <a:t>1</a:t>
              </a:r>
              <a:endParaRPr kumimoji="1" lang="ja-JP" altLang="en-US" sz="2800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EC18B2-5E2D-B58F-86ED-DF06453BC0A6}"/>
              </a:ext>
            </a:extLst>
          </p:cNvPr>
          <p:cNvSpPr txBox="1"/>
          <p:nvPr/>
        </p:nvSpPr>
        <p:spPr>
          <a:xfrm rot="3157714">
            <a:off x="7016640" y="3547001"/>
            <a:ext cx="27943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Slow EQs (LFE)</a:t>
            </a:r>
          </a:p>
          <a:p>
            <a:pPr algn="ctr"/>
            <a:r>
              <a:rPr lang="en-US" altLang="ja-JP" sz="16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(Chestler &amp; Creager, 2017)</a:t>
            </a:r>
            <a:endParaRPr kumimoji="1" lang="ja-JP" altLang="en-US" sz="1600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2C89F76-209B-D8CF-B124-3661F274B7DF}"/>
              </a:ext>
            </a:extLst>
          </p:cNvPr>
          <p:cNvSpPr txBox="1"/>
          <p:nvPr/>
        </p:nvSpPr>
        <p:spPr>
          <a:xfrm>
            <a:off x="9246800" y="3253732"/>
            <a:ext cx="2334292" cy="486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Regular EQs</a:t>
            </a:r>
          </a:p>
          <a:p>
            <a:pPr marL="0" marR="0" lvl="0" indent="0" algn="ctr" defTabSz="914377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(Hyndman et al., 2003)</a:t>
            </a:r>
            <a:endParaRPr kumimoji="1" lang="ja-JP" altLang="en-US" sz="16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4850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B214A-5DAB-E496-499B-3DD2C3553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99F907D4-7BC2-5ACC-E2C7-DD2A65DA56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418" t="12342" b="14830"/>
          <a:stretch/>
        </p:blipFill>
        <p:spPr>
          <a:xfrm>
            <a:off x="7128334" y="721641"/>
            <a:ext cx="5022570" cy="524918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08F9EC5-0942-1804-E89B-69B391E5FA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510" t="12342" b="14830"/>
          <a:stretch/>
        </p:blipFill>
        <p:spPr>
          <a:xfrm>
            <a:off x="7140008" y="721641"/>
            <a:ext cx="5010896" cy="524918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921F22-CFDB-8581-E3A9-87D46643A160}"/>
              </a:ext>
            </a:extLst>
          </p:cNvPr>
          <p:cNvSpPr txBox="1"/>
          <p:nvPr/>
        </p:nvSpPr>
        <p:spPr>
          <a:xfrm>
            <a:off x="1299276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0</a:t>
            </a:r>
            <a:endParaRPr kumimoji="1" lang="ja-JP" altLang="en-US" sz="32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8468CA6-DFD1-136E-2283-5EC370ACA9AF}"/>
              </a:ext>
            </a:extLst>
          </p:cNvPr>
          <p:cNvSpPr txBox="1"/>
          <p:nvPr/>
        </p:nvSpPr>
        <p:spPr>
          <a:xfrm>
            <a:off x="3340677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endParaRPr kumimoji="1" lang="ja-JP" altLang="en-US" sz="32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F473E3B-598F-D78B-E3E9-383448A4A2B5}"/>
              </a:ext>
            </a:extLst>
          </p:cNvPr>
          <p:cNvSpPr txBox="1"/>
          <p:nvPr/>
        </p:nvSpPr>
        <p:spPr>
          <a:xfrm>
            <a:off x="5382078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2</a:t>
            </a:r>
            <a:endParaRPr kumimoji="1" lang="ja-JP" altLang="en-US" sz="32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6D8F141-F3ED-65E9-BB8C-A4891AE4C28D}"/>
              </a:ext>
            </a:extLst>
          </p:cNvPr>
          <p:cNvSpPr txBox="1"/>
          <p:nvPr/>
        </p:nvSpPr>
        <p:spPr>
          <a:xfrm>
            <a:off x="585552" y="83580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</a:t>
            </a:r>
            <a:endParaRPr kumimoji="1" lang="ja-JP" altLang="en-US" sz="3200" baseline="300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98AB766-A841-DFDB-6DA5-396178005EA8}"/>
              </a:ext>
            </a:extLst>
          </p:cNvPr>
          <p:cNvSpPr txBox="1"/>
          <p:nvPr/>
        </p:nvSpPr>
        <p:spPr>
          <a:xfrm>
            <a:off x="585552" y="241335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–2</a:t>
            </a:r>
            <a:endParaRPr kumimoji="1" lang="ja-JP" altLang="en-US" sz="3200" baseline="300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D917E8F-36FA-C1B8-230C-E36F3C55F9A7}"/>
              </a:ext>
            </a:extLst>
          </p:cNvPr>
          <p:cNvSpPr txBox="1"/>
          <p:nvPr/>
        </p:nvSpPr>
        <p:spPr>
          <a:xfrm>
            <a:off x="585552" y="399090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–3</a:t>
            </a:r>
            <a:endParaRPr kumimoji="1" lang="ja-JP" altLang="en-US" sz="3200" baseline="30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40B31F8-9E35-01E3-CFDA-73B74C7A43F4}"/>
              </a:ext>
            </a:extLst>
          </p:cNvPr>
          <p:cNvSpPr txBox="1"/>
          <p:nvPr/>
        </p:nvSpPr>
        <p:spPr>
          <a:xfrm>
            <a:off x="585552" y="556845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–4</a:t>
            </a:r>
            <a:endParaRPr kumimoji="1" lang="ja-JP" altLang="en-US" sz="3200" baseline="3000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729BBAF-868F-721D-0BA7-F9392E39402C}"/>
              </a:ext>
            </a:extLst>
          </p:cNvPr>
          <p:cNvSpPr txBox="1"/>
          <p:nvPr/>
        </p:nvSpPr>
        <p:spPr>
          <a:xfrm>
            <a:off x="7081419" y="59055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0</a:t>
            </a:r>
            <a:endParaRPr kumimoji="1" lang="ja-JP" altLang="en-US" sz="3200" baseline="300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A3C0A83-A395-CCA7-3A8B-2D00735E4957}"/>
              </a:ext>
            </a:extLst>
          </p:cNvPr>
          <p:cNvSpPr txBox="1"/>
          <p:nvPr/>
        </p:nvSpPr>
        <p:spPr>
          <a:xfrm>
            <a:off x="9078423" y="59055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2</a:t>
            </a:r>
            <a:endParaRPr kumimoji="1" lang="ja-JP" altLang="en-US" sz="3200" baseline="3000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2A91961-97E2-B9EE-6289-C4DE2DC2CDEE}"/>
              </a:ext>
            </a:extLst>
          </p:cNvPr>
          <p:cNvSpPr txBox="1"/>
          <p:nvPr/>
        </p:nvSpPr>
        <p:spPr>
          <a:xfrm>
            <a:off x="11075426" y="59055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endParaRPr kumimoji="1" lang="ja-JP" altLang="en-US" sz="3200" baseline="300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E63BCC5-A180-BC1F-C2BC-ABF974CEB60A}"/>
              </a:ext>
            </a:extLst>
          </p:cNvPr>
          <p:cNvSpPr txBox="1"/>
          <p:nvPr/>
        </p:nvSpPr>
        <p:spPr>
          <a:xfrm>
            <a:off x="1659316" y="6302100"/>
            <a:ext cx="435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(10</a:t>
            </a:r>
            <a:r>
              <a:rPr kumimoji="1" lang="en-US" altLang="ja-JP" sz="3200" baseline="30000" dirty="0"/>
              <a:t>–8</a:t>
            </a:r>
            <a:r>
              <a:rPr kumimoji="1" lang="en-US" altLang="ja-JP" sz="3200" dirty="0"/>
              <a:t> Nm)</a:t>
            </a:r>
            <a:endParaRPr kumimoji="1" lang="ja-JP" altLang="en-US" sz="320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71065F0C-11AC-FD53-3ACC-846B9D4D7348}"/>
              </a:ext>
            </a:extLst>
          </p:cNvPr>
          <p:cNvSpPr txBox="1"/>
          <p:nvPr/>
        </p:nvSpPr>
        <p:spPr>
          <a:xfrm rot="16200000">
            <a:off x="-2229802" y="3224459"/>
            <a:ext cx="5149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Cumulative frequency (/s)</a:t>
            </a:r>
            <a:endParaRPr kumimoji="1" lang="ja-JP" altLang="en-US" sz="32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4E92860-1A65-599A-5EE1-B2995A5E86EC}"/>
              </a:ext>
            </a:extLst>
          </p:cNvPr>
          <p:cNvSpPr txBox="1"/>
          <p:nvPr/>
        </p:nvSpPr>
        <p:spPr>
          <a:xfrm>
            <a:off x="6249893" y="1528141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–4</a:t>
            </a:r>
            <a:endParaRPr kumimoji="1" lang="ja-JP" altLang="en-US" sz="3200" baseline="3000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BAA3ABE-00C6-F446-D1C0-452C1AD0FE4E}"/>
              </a:ext>
            </a:extLst>
          </p:cNvPr>
          <p:cNvSpPr txBox="1"/>
          <p:nvPr/>
        </p:nvSpPr>
        <p:spPr>
          <a:xfrm>
            <a:off x="6249893" y="2874912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–6</a:t>
            </a:r>
            <a:endParaRPr kumimoji="1" lang="ja-JP" altLang="en-US" sz="3200" baseline="3000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5C1FCF3-A6F2-0BDB-6743-4D2E4469F64E}"/>
              </a:ext>
            </a:extLst>
          </p:cNvPr>
          <p:cNvSpPr txBox="1"/>
          <p:nvPr/>
        </p:nvSpPr>
        <p:spPr>
          <a:xfrm>
            <a:off x="6249893" y="4221683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–8</a:t>
            </a:r>
            <a:endParaRPr kumimoji="1" lang="ja-JP" altLang="en-US" sz="3200" baseline="3000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DC50CB2-5A41-2EB4-C09B-96C9F462B65E}"/>
              </a:ext>
            </a:extLst>
          </p:cNvPr>
          <p:cNvSpPr txBox="1"/>
          <p:nvPr/>
        </p:nvSpPr>
        <p:spPr>
          <a:xfrm>
            <a:off x="6249893" y="5568453"/>
            <a:ext cx="108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–10</a:t>
            </a:r>
            <a:endParaRPr kumimoji="1" lang="ja-JP" altLang="en-US" sz="3200" baseline="3000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361484E-59E9-D5BD-CEE8-0AA24D2BE194}"/>
              </a:ext>
            </a:extLst>
          </p:cNvPr>
          <p:cNvSpPr txBox="1"/>
          <p:nvPr/>
        </p:nvSpPr>
        <p:spPr>
          <a:xfrm>
            <a:off x="6834444" y="6302100"/>
            <a:ext cx="5357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</a:t>
            </a:r>
            <a:r>
              <a:rPr kumimoji="1" lang="en-US" altLang="ja-JP" sz="3200" dirty="0">
                <a:solidFill>
                  <a:srgbClr val="C00000"/>
                </a:solidFill>
              </a:rPr>
              <a:t>10</a:t>
            </a:r>
            <a:r>
              <a:rPr kumimoji="1" lang="en-US" altLang="ja-JP" sz="3200" baseline="30000" dirty="0">
                <a:solidFill>
                  <a:srgbClr val="C00000"/>
                </a:solidFill>
              </a:rPr>
              <a:t>12</a:t>
            </a:r>
            <a:r>
              <a:rPr kumimoji="1" lang="en-US" altLang="ja-JP" sz="3200" dirty="0"/>
              <a:t>, 10</a:t>
            </a:r>
            <a:r>
              <a:rPr kumimoji="1" lang="en-US" altLang="ja-JP" sz="3200" baseline="30000" dirty="0"/>
              <a:t>18</a:t>
            </a:r>
            <a:r>
              <a:rPr kumimoji="1" lang="en-US" altLang="ja-JP" sz="3200" dirty="0"/>
              <a:t> Nm)</a:t>
            </a:r>
            <a:endParaRPr kumimoji="1" lang="ja-JP" altLang="en-US" sz="3200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88E05A12-078B-7245-B515-09896A05137D}"/>
              </a:ext>
            </a:extLst>
          </p:cNvPr>
          <p:cNvGrpSpPr/>
          <p:nvPr/>
        </p:nvGrpSpPr>
        <p:grpSpPr>
          <a:xfrm>
            <a:off x="11126898" y="916145"/>
            <a:ext cx="852763" cy="1196769"/>
            <a:chOff x="10160593" y="1811705"/>
            <a:chExt cx="862206" cy="1396836"/>
          </a:xfrm>
        </p:grpSpPr>
        <p:sp>
          <p:nvSpPr>
            <p:cNvPr id="39" name="三角形 38">
              <a:extLst>
                <a:ext uri="{FF2B5EF4-FFF2-40B4-BE49-F238E27FC236}">
                  <a16:creationId xmlns:a16="http://schemas.microsoft.com/office/drawing/2014/main" id="{DE9B5D4D-654C-B77D-3A59-BB0E1FF606F3}"/>
                </a:ext>
              </a:extLst>
            </p:cNvPr>
            <p:cNvSpPr/>
            <p:nvPr/>
          </p:nvSpPr>
          <p:spPr>
            <a:xfrm rot="10800000">
              <a:off x="10160593" y="1811705"/>
              <a:ext cx="862206" cy="1396836"/>
            </a:xfrm>
            <a:prstGeom prst="triangle">
              <a:avLst>
                <a:gd name="adj" fmla="val 0"/>
              </a:avLst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9A1829A7-CF7C-4F6E-2371-2250CD5A6175}"/>
                </a:ext>
              </a:extLst>
            </p:cNvPr>
            <p:cNvSpPr txBox="1"/>
            <p:nvPr/>
          </p:nvSpPr>
          <p:spPr>
            <a:xfrm>
              <a:off x="10495431" y="200279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/>
                <a:t>1</a:t>
              </a:r>
              <a:endParaRPr kumimoji="1" lang="ja-JP" altLang="en-US" sz="2800"/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0124E3A-ABE7-1F91-C5EA-A20F8DEBED29}"/>
              </a:ext>
            </a:extLst>
          </p:cNvPr>
          <p:cNvSpPr txBox="1"/>
          <p:nvPr/>
        </p:nvSpPr>
        <p:spPr>
          <a:xfrm>
            <a:off x="6954521" y="1003515"/>
            <a:ext cx="2208938" cy="356060"/>
          </a:xfrm>
          <a:prstGeom prst="rect">
            <a:avLst/>
          </a:prstGeom>
          <a:solidFill>
            <a:schemeClr val="bg1">
              <a:alpha val="72363"/>
            </a:schemeClr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kumimoji="1" lang="en-US" altLang="ja-JP" sz="3200"/>
              <a:t>In Cascadia</a:t>
            </a:r>
            <a:endParaRPr kumimoji="1" lang="ja-JP" altLang="en-US" sz="32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28FF36-41FE-6F41-B381-32CE764E4D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75" t="12342" r="50944" b="14830"/>
          <a:stretch/>
        </p:blipFill>
        <p:spPr>
          <a:xfrm>
            <a:off x="1419903" y="712496"/>
            <a:ext cx="4819425" cy="524918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1ADC0B-92D7-1922-1536-4E7CDBD3D7C0}"/>
              </a:ext>
            </a:extLst>
          </p:cNvPr>
          <p:cNvSpPr txBox="1"/>
          <p:nvPr/>
        </p:nvSpPr>
        <p:spPr>
          <a:xfrm rot="863445">
            <a:off x="1276384" y="1191493"/>
            <a:ext cx="3669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>
                <a:latin typeface="Yu Gothic" panose="020B0400000000000000" pitchFamily="34" charset="-128"/>
                <a:ea typeface="Yu Gothic" panose="020B0400000000000000" pitchFamily="34" charset="-128"/>
              </a:rPr>
              <a:t>Rigid glass beads</a:t>
            </a:r>
            <a:endParaRPr kumimoji="1" lang="ja-JP" altLang="en-US" sz="32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A04B27-1728-23AC-AE23-E3C5ADC1FFCE}"/>
              </a:ext>
            </a:extLst>
          </p:cNvPr>
          <p:cNvSpPr txBox="1"/>
          <p:nvPr/>
        </p:nvSpPr>
        <p:spPr>
          <a:xfrm>
            <a:off x="2093148" y="236225"/>
            <a:ext cx="8005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M</a:t>
            </a:r>
            <a:r>
              <a:rPr lang="en-US" altLang="ja-JP" sz="4000" b="1" dirty="0">
                <a:latin typeface="+mn-ea"/>
              </a:rPr>
              <a:t>oment-frequency distribution</a:t>
            </a:r>
            <a:endParaRPr kumimoji="1" lang="el-GR" altLang="ja-JP" sz="4000" b="1" baseline="-25000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2007925-CC22-E871-45C8-9E23AE819A37}"/>
              </a:ext>
            </a:extLst>
          </p:cNvPr>
          <p:cNvSpPr txBox="1"/>
          <p:nvPr/>
        </p:nvSpPr>
        <p:spPr>
          <a:xfrm rot="3157714">
            <a:off x="7016640" y="3547001"/>
            <a:ext cx="27943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Slow EQs (LFE)</a:t>
            </a:r>
          </a:p>
          <a:p>
            <a:pPr algn="ctr"/>
            <a:r>
              <a:rPr lang="en-US" altLang="ja-JP" sz="16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(Chestler &amp; Creager, 2017)</a:t>
            </a:r>
            <a:endParaRPr kumimoji="1" lang="ja-JP" altLang="en-US" sz="1600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4AF91EC-5285-A540-EF24-DE53D4686B87}"/>
              </a:ext>
            </a:extLst>
          </p:cNvPr>
          <p:cNvSpPr txBox="1"/>
          <p:nvPr/>
        </p:nvSpPr>
        <p:spPr>
          <a:xfrm>
            <a:off x="9246800" y="3253732"/>
            <a:ext cx="2334292" cy="486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Regular EQs</a:t>
            </a:r>
          </a:p>
          <a:p>
            <a:pPr marL="0" marR="0" lvl="0" indent="0" algn="ctr" defTabSz="914377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(Hyndman et al., 2003)</a:t>
            </a:r>
            <a:endParaRPr kumimoji="1" lang="ja-JP" altLang="en-US" sz="16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3561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BB101-5BD4-4CA2-6097-07D18197D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01390FB5-96B6-8BB8-74D7-64130E2D10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418" t="12342" b="14830"/>
          <a:stretch/>
        </p:blipFill>
        <p:spPr>
          <a:xfrm>
            <a:off x="7128334" y="721641"/>
            <a:ext cx="5022570" cy="524918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90C6BFC-0897-B28B-9A1E-7919FF8664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510" t="12342" b="14830"/>
          <a:stretch/>
        </p:blipFill>
        <p:spPr>
          <a:xfrm>
            <a:off x="7140008" y="721641"/>
            <a:ext cx="5010896" cy="524918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4AD62ED-7CFD-C86F-1130-DF20549F515B}"/>
              </a:ext>
            </a:extLst>
          </p:cNvPr>
          <p:cNvSpPr txBox="1"/>
          <p:nvPr/>
        </p:nvSpPr>
        <p:spPr>
          <a:xfrm>
            <a:off x="1299276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0</a:t>
            </a:r>
            <a:endParaRPr kumimoji="1" lang="ja-JP" altLang="en-US" sz="32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6D2CDF5-1FF3-B38E-7658-5612A940E89B}"/>
              </a:ext>
            </a:extLst>
          </p:cNvPr>
          <p:cNvSpPr txBox="1"/>
          <p:nvPr/>
        </p:nvSpPr>
        <p:spPr>
          <a:xfrm>
            <a:off x="3340677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endParaRPr kumimoji="1" lang="ja-JP" altLang="en-US" sz="32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86FCB39-0252-A005-511E-B1997181068F}"/>
              </a:ext>
            </a:extLst>
          </p:cNvPr>
          <p:cNvSpPr txBox="1"/>
          <p:nvPr/>
        </p:nvSpPr>
        <p:spPr>
          <a:xfrm>
            <a:off x="5382078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2</a:t>
            </a:r>
            <a:endParaRPr kumimoji="1" lang="ja-JP" altLang="en-US" sz="32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7A9237A-CAD0-365A-A3F5-8198AC9FB553}"/>
              </a:ext>
            </a:extLst>
          </p:cNvPr>
          <p:cNvSpPr txBox="1"/>
          <p:nvPr/>
        </p:nvSpPr>
        <p:spPr>
          <a:xfrm>
            <a:off x="585552" y="83580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</a:t>
            </a:r>
            <a:endParaRPr kumimoji="1" lang="ja-JP" altLang="en-US" sz="3200" baseline="300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F0AEA3A-AEF7-0CF0-A0C3-8DEE4D2E8C36}"/>
              </a:ext>
            </a:extLst>
          </p:cNvPr>
          <p:cNvSpPr txBox="1"/>
          <p:nvPr/>
        </p:nvSpPr>
        <p:spPr>
          <a:xfrm>
            <a:off x="585552" y="241335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–2</a:t>
            </a:r>
            <a:endParaRPr kumimoji="1" lang="ja-JP" altLang="en-US" sz="3200" baseline="300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30E87F-548A-2F71-900F-46254D2A99D1}"/>
              </a:ext>
            </a:extLst>
          </p:cNvPr>
          <p:cNvSpPr txBox="1"/>
          <p:nvPr/>
        </p:nvSpPr>
        <p:spPr>
          <a:xfrm>
            <a:off x="585552" y="399090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–3</a:t>
            </a:r>
            <a:endParaRPr kumimoji="1" lang="ja-JP" altLang="en-US" sz="3200" baseline="30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845EEC3-4492-F2CE-4F9E-1CAF4CBC2624}"/>
              </a:ext>
            </a:extLst>
          </p:cNvPr>
          <p:cNvSpPr txBox="1"/>
          <p:nvPr/>
        </p:nvSpPr>
        <p:spPr>
          <a:xfrm>
            <a:off x="585552" y="556845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–4</a:t>
            </a:r>
            <a:endParaRPr kumimoji="1" lang="ja-JP" altLang="en-US" sz="3200" baseline="3000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675AD81-D6FC-9E47-3CAC-2473C2F0CFE9}"/>
              </a:ext>
            </a:extLst>
          </p:cNvPr>
          <p:cNvSpPr txBox="1"/>
          <p:nvPr/>
        </p:nvSpPr>
        <p:spPr>
          <a:xfrm>
            <a:off x="7081419" y="59055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0</a:t>
            </a:r>
            <a:endParaRPr kumimoji="1" lang="ja-JP" altLang="en-US" sz="3200" baseline="300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7FFD477-D517-12DE-03B7-95A70D4EC8F0}"/>
              </a:ext>
            </a:extLst>
          </p:cNvPr>
          <p:cNvSpPr txBox="1"/>
          <p:nvPr/>
        </p:nvSpPr>
        <p:spPr>
          <a:xfrm>
            <a:off x="9078423" y="59055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2</a:t>
            </a:r>
            <a:endParaRPr kumimoji="1" lang="ja-JP" altLang="en-US" sz="3200" baseline="3000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2885862-878B-C48D-A0E5-1D35DF3EA9D2}"/>
              </a:ext>
            </a:extLst>
          </p:cNvPr>
          <p:cNvSpPr txBox="1"/>
          <p:nvPr/>
        </p:nvSpPr>
        <p:spPr>
          <a:xfrm>
            <a:off x="11075426" y="59055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endParaRPr kumimoji="1" lang="ja-JP" altLang="en-US" sz="3200" baseline="300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498536-99AA-59F1-831D-9AFDFF47D0B2}"/>
              </a:ext>
            </a:extLst>
          </p:cNvPr>
          <p:cNvSpPr txBox="1"/>
          <p:nvPr/>
        </p:nvSpPr>
        <p:spPr>
          <a:xfrm>
            <a:off x="1659316" y="6302100"/>
            <a:ext cx="435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(10</a:t>
            </a:r>
            <a:r>
              <a:rPr kumimoji="1" lang="en-US" altLang="ja-JP" sz="3200" baseline="30000" dirty="0"/>
              <a:t>–8</a:t>
            </a:r>
            <a:r>
              <a:rPr kumimoji="1" lang="en-US" altLang="ja-JP" sz="3200" dirty="0"/>
              <a:t> Nm)</a:t>
            </a:r>
            <a:endParaRPr kumimoji="1" lang="ja-JP" altLang="en-US" sz="320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B857C34B-1166-4219-083E-EC6D52CADBA6}"/>
              </a:ext>
            </a:extLst>
          </p:cNvPr>
          <p:cNvSpPr txBox="1"/>
          <p:nvPr/>
        </p:nvSpPr>
        <p:spPr>
          <a:xfrm rot="16200000">
            <a:off x="-2229802" y="3224459"/>
            <a:ext cx="5149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Cumulative frequency (/s)</a:t>
            </a:r>
            <a:endParaRPr kumimoji="1" lang="ja-JP" altLang="en-US" sz="32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138C0F1-AD28-E9E8-FAFE-335D538AFC38}"/>
              </a:ext>
            </a:extLst>
          </p:cNvPr>
          <p:cNvSpPr txBox="1"/>
          <p:nvPr/>
        </p:nvSpPr>
        <p:spPr>
          <a:xfrm>
            <a:off x="6249893" y="1528141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–4</a:t>
            </a:r>
            <a:endParaRPr kumimoji="1" lang="ja-JP" altLang="en-US" sz="3200" baseline="3000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08C951F-45C9-FA7B-13BE-531D3D32340C}"/>
              </a:ext>
            </a:extLst>
          </p:cNvPr>
          <p:cNvSpPr txBox="1"/>
          <p:nvPr/>
        </p:nvSpPr>
        <p:spPr>
          <a:xfrm>
            <a:off x="6249893" y="2874912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–6</a:t>
            </a:r>
            <a:endParaRPr kumimoji="1" lang="ja-JP" altLang="en-US" sz="3200" baseline="3000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B24DD7B-139A-1A96-A643-C3DD21AB1C58}"/>
              </a:ext>
            </a:extLst>
          </p:cNvPr>
          <p:cNvSpPr txBox="1"/>
          <p:nvPr/>
        </p:nvSpPr>
        <p:spPr>
          <a:xfrm>
            <a:off x="6249893" y="4221683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–8</a:t>
            </a:r>
            <a:endParaRPr kumimoji="1" lang="ja-JP" altLang="en-US" sz="3200" baseline="3000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E2B99DD-94A1-D30C-4CB9-41781DC9A2D5}"/>
              </a:ext>
            </a:extLst>
          </p:cNvPr>
          <p:cNvSpPr txBox="1"/>
          <p:nvPr/>
        </p:nvSpPr>
        <p:spPr>
          <a:xfrm>
            <a:off x="6249893" y="5568453"/>
            <a:ext cx="108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–10</a:t>
            </a:r>
            <a:endParaRPr kumimoji="1" lang="ja-JP" altLang="en-US" sz="3200" baseline="3000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4E13034-1142-DA8C-0570-E38B1CFC9D26}"/>
              </a:ext>
            </a:extLst>
          </p:cNvPr>
          <p:cNvSpPr txBox="1"/>
          <p:nvPr/>
        </p:nvSpPr>
        <p:spPr>
          <a:xfrm>
            <a:off x="6834444" y="6302100"/>
            <a:ext cx="5357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</a:t>
            </a:r>
            <a:r>
              <a:rPr kumimoji="1" lang="en-US" altLang="ja-JP" sz="3200" dirty="0">
                <a:solidFill>
                  <a:srgbClr val="C00000"/>
                </a:solidFill>
              </a:rPr>
              <a:t>10</a:t>
            </a:r>
            <a:r>
              <a:rPr kumimoji="1" lang="en-US" altLang="ja-JP" sz="3200" baseline="30000" dirty="0">
                <a:solidFill>
                  <a:srgbClr val="C00000"/>
                </a:solidFill>
              </a:rPr>
              <a:t>12</a:t>
            </a:r>
            <a:r>
              <a:rPr kumimoji="1" lang="en-US" altLang="ja-JP" sz="3200" dirty="0"/>
              <a:t>, 10</a:t>
            </a:r>
            <a:r>
              <a:rPr kumimoji="1" lang="en-US" altLang="ja-JP" sz="3200" baseline="30000" dirty="0"/>
              <a:t>18</a:t>
            </a:r>
            <a:r>
              <a:rPr kumimoji="1" lang="en-US" altLang="ja-JP" sz="3200" dirty="0"/>
              <a:t> Nm)</a:t>
            </a:r>
            <a:endParaRPr kumimoji="1" lang="ja-JP" altLang="en-US" sz="3200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14EFFEA5-6CBE-CE20-AD1D-49037AF29FED}"/>
              </a:ext>
            </a:extLst>
          </p:cNvPr>
          <p:cNvGrpSpPr/>
          <p:nvPr/>
        </p:nvGrpSpPr>
        <p:grpSpPr>
          <a:xfrm>
            <a:off x="11126898" y="916145"/>
            <a:ext cx="852763" cy="1196769"/>
            <a:chOff x="10160593" y="1811705"/>
            <a:chExt cx="862206" cy="1396836"/>
          </a:xfrm>
        </p:grpSpPr>
        <p:sp>
          <p:nvSpPr>
            <p:cNvPr id="39" name="三角形 38">
              <a:extLst>
                <a:ext uri="{FF2B5EF4-FFF2-40B4-BE49-F238E27FC236}">
                  <a16:creationId xmlns:a16="http://schemas.microsoft.com/office/drawing/2014/main" id="{4FD16BF7-11F1-8423-9729-A9B2A7D5E947}"/>
                </a:ext>
              </a:extLst>
            </p:cNvPr>
            <p:cNvSpPr/>
            <p:nvPr/>
          </p:nvSpPr>
          <p:spPr>
            <a:xfrm rot="10800000">
              <a:off x="10160593" y="1811705"/>
              <a:ext cx="862206" cy="1396836"/>
            </a:xfrm>
            <a:prstGeom prst="triangle">
              <a:avLst>
                <a:gd name="adj" fmla="val 0"/>
              </a:avLst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D1695FB5-9468-F2CB-1E92-95D59BDAD176}"/>
                </a:ext>
              </a:extLst>
            </p:cNvPr>
            <p:cNvSpPr txBox="1"/>
            <p:nvPr/>
          </p:nvSpPr>
          <p:spPr>
            <a:xfrm>
              <a:off x="10495431" y="200279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/>
                <a:t>1</a:t>
              </a:r>
              <a:endParaRPr kumimoji="1" lang="ja-JP" altLang="en-US" sz="2800"/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AB7A432-94A4-08B9-446A-6C8F5567EF0A}"/>
              </a:ext>
            </a:extLst>
          </p:cNvPr>
          <p:cNvSpPr txBox="1"/>
          <p:nvPr/>
        </p:nvSpPr>
        <p:spPr>
          <a:xfrm>
            <a:off x="6954521" y="1003515"/>
            <a:ext cx="2208938" cy="356060"/>
          </a:xfrm>
          <a:prstGeom prst="rect">
            <a:avLst/>
          </a:prstGeom>
          <a:solidFill>
            <a:schemeClr val="bg1">
              <a:alpha val="72363"/>
            </a:schemeClr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kumimoji="1" lang="en-US" altLang="ja-JP" sz="3200"/>
              <a:t>In Cascadia</a:t>
            </a:r>
            <a:endParaRPr kumimoji="1" lang="ja-JP" altLang="en-US" sz="32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63B199F-B23C-51E1-4F16-F3B57606FC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75" t="12342" r="50944" b="14830"/>
          <a:stretch/>
        </p:blipFill>
        <p:spPr>
          <a:xfrm>
            <a:off x="1429047" y="721640"/>
            <a:ext cx="4819425" cy="524918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85ECFE5-9D16-2071-5780-A8704A5FB2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66" t="12342" r="50852" b="14830"/>
          <a:stretch/>
        </p:blipFill>
        <p:spPr>
          <a:xfrm>
            <a:off x="1429047" y="712497"/>
            <a:ext cx="4819425" cy="5249186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0577A55-4C7E-AE97-9BA9-F01E8C4D7EC8}"/>
              </a:ext>
            </a:extLst>
          </p:cNvPr>
          <p:cNvGrpSpPr/>
          <p:nvPr/>
        </p:nvGrpSpPr>
        <p:grpSpPr>
          <a:xfrm>
            <a:off x="5342564" y="916148"/>
            <a:ext cx="867763" cy="923274"/>
            <a:chOff x="10064672" y="1811707"/>
            <a:chExt cx="965108" cy="1077620"/>
          </a:xfrm>
        </p:grpSpPr>
        <p:sp>
          <p:nvSpPr>
            <p:cNvPr id="11" name="三角形 10">
              <a:extLst>
                <a:ext uri="{FF2B5EF4-FFF2-40B4-BE49-F238E27FC236}">
                  <a16:creationId xmlns:a16="http://schemas.microsoft.com/office/drawing/2014/main" id="{62C1A9F2-04E2-F894-F70C-FF4634382FDA}"/>
                </a:ext>
              </a:extLst>
            </p:cNvPr>
            <p:cNvSpPr/>
            <p:nvPr/>
          </p:nvSpPr>
          <p:spPr>
            <a:xfrm rot="10800000">
              <a:off x="10064672" y="1811707"/>
              <a:ext cx="965108" cy="1077620"/>
            </a:xfrm>
            <a:prstGeom prst="triangle">
              <a:avLst>
                <a:gd name="adj" fmla="val 0"/>
              </a:avLst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7784E1B-1BD4-14C5-6A2D-145D6F14B2FA}"/>
                </a:ext>
              </a:extLst>
            </p:cNvPr>
            <p:cNvSpPr txBox="1"/>
            <p:nvPr/>
          </p:nvSpPr>
          <p:spPr>
            <a:xfrm>
              <a:off x="10495431" y="188768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/>
                <a:t>1</a:t>
              </a:r>
              <a:endParaRPr kumimoji="1" lang="ja-JP" altLang="en-US" sz="2800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91DCB5-49DD-3473-A5E0-76528FE1E1F9}"/>
              </a:ext>
            </a:extLst>
          </p:cNvPr>
          <p:cNvSpPr txBox="1"/>
          <p:nvPr/>
        </p:nvSpPr>
        <p:spPr>
          <a:xfrm rot="863445">
            <a:off x="1293624" y="1027352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>
                <a:latin typeface="Yu Gothic" panose="020B0400000000000000" pitchFamily="34" charset="-128"/>
                <a:ea typeface="Yu Gothic" panose="020B0400000000000000" pitchFamily="34" charset="-128"/>
              </a:rPr>
              <a:t>Rigid glass</a:t>
            </a:r>
            <a:endParaRPr kumimoji="1" lang="ja-JP" altLang="en-US" sz="32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724C0B-FA54-5857-55EF-7CE9EE8E1B2E}"/>
              </a:ext>
            </a:extLst>
          </p:cNvPr>
          <p:cNvSpPr txBox="1"/>
          <p:nvPr/>
        </p:nvSpPr>
        <p:spPr>
          <a:xfrm>
            <a:off x="2093148" y="236225"/>
            <a:ext cx="8005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M</a:t>
            </a:r>
            <a:r>
              <a:rPr lang="en-US" altLang="ja-JP" sz="4000" b="1" dirty="0">
                <a:latin typeface="+mn-ea"/>
              </a:rPr>
              <a:t>oment-frequency distribution</a:t>
            </a:r>
            <a:endParaRPr kumimoji="1" lang="el-GR" altLang="ja-JP" sz="4000" b="1" baseline="-25000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A53AEBB-B249-72EE-C95C-C344C26B790A}"/>
              </a:ext>
            </a:extLst>
          </p:cNvPr>
          <p:cNvSpPr txBox="1"/>
          <p:nvPr/>
        </p:nvSpPr>
        <p:spPr>
          <a:xfrm rot="3157714">
            <a:off x="7016640" y="3547001"/>
            <a:ext cx="27943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Slow EQs (LFE)</a:t>
            </a:r>
          </a:p>
          <a:p>
            <a:pPr algn="ctr"/>
            <a:r>
              <a:rPr lang="en-US" altLang="ja-JP" sz="16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(Chestler &amp; Creager, 2017)</a:t>
            </a:r>
            <a:endParaRPr kumimoji="1" lang="ja-JP" altLang="en-US" sz="1600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836DD9C-10CD-FE08-89F3-AF8C19204AE0}"/>
              </a:ext>
            </a:extLst>
          </p:cNvPr>
          <p:cNvSpPr txBox="1"/>
          <p:nvPr/>
        </p:nvSpPr>
        <p:spPr>
          <a:xfrm>
            <a:off x="9246800" y="3253732"/>
            <a:ext cx="2334292" cy="486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Regular EQs</a:t>
            </a:r>
          </a:p>
          <a:p>
            <a:pPr marL="0" marR="0" lvl="0" indent="0" algn="ctr" defTabSz="914377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(Hyndman et al., 2003)</a:t>
            </a:r>
            <a:endParaRPr kumimoji="1" lang="ja-JP" altLang="en-US" sz="16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5255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55E44-7B9C-70DF-2E2E-78E731085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0078D0FF-A52E-9A77-BAD1-412DD7B42A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75" t="12342" r="50944" b="14830"/>
          <a:stretch/>
        </p:blipFill>
        <p:spPr>
          <a:xfrm>
            <a:off x="1429047" y="721640"/>
            <a:ext cx="4819425" cy="5249187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C1CC85C0-36B4-976A-35C7-E6343E67C0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418" t="12342" b="14830"/>
          <a:stretch/>
        </p:blipFill>
        <p:spPr>
          <a:xfrm>
            <a:off x="7128334" y="721641"/>
            <a:ext cx="5022570" cy="524918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D577701-6DE2-79BD-BB59-F59A5DF78E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66" t="12342" r="50852" b="14830"/>
          <a:stretch/>
        </p:blipFill>
        <p:spPr>
          <a:xfrm>
            <a:off x="1429047" y="712497"/>
            <a:ext cx="4819425" cy="524918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C2BDD0C2-2605-83BF-083E-4C00773B3C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510" t="12342" b="14830"/>
          <a:stretch/>
        </p:blipFill>
        <p:spPr>
          <a:xfrm>
            <a:off x="7140008" y="721641"/>
            <a:ext cx="5010896" cy="524918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2E9D87-C1EE-0BB0-0AD4-FDA0E7613F6F}"/>
              </a:ext>
            </a:extLst>
          </p:cNvPr>
          <p:cNvSpPr txBox="1"/>
          <p:nvPr/>
        </p:nvSpPr>
        <p:spPr>
          <a:xfrm>
            <a:off x="1299276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0</a:t>
            </a:r>
            <a:endParaRPr kumimoji="1" lang="ja-JP" altLang="en-US" sz="32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8BDF49D-947E-67B6-856E-C18C7062F02C}"/>
              </a:ext>
            </a:extLst>
          </p:cNvPr>
          <p:cNvSpPr txBox="1"/>
          <p:nvPr/>
        </p:nvSpPr>
        <p:spPr>
          <a:xfrm>
            <a:off x="3340677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endParaRPr kumimoji="1" lang="ja-JP" altLang="en-US" sz="32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58A1AFC-3789-1A10-6EE0-58DB8455E470}"/>
              </a:ext>
            </a:extLst>
          </p:cNvPr>
          <p:cNvSpPr txBox="1"/>
          <p:nvPr/>
        </p:nvSpPr>
        <p:spPr>
          <a:xfrm>
            <a:off x="5382078" y="5905585"/>
            <a:ext cx="434991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2</a:t>
            </a:r>
            <a:endParaRPr kumimoji="1" lang="ja-JP" altLang="en-US" sz="32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C6BF7CB-2699-90FE-D5C3-F8DE36AF6AB4}"/>
              </a:ext>
            </a:extLst>
          </p:cNvPr>
          <p:cNvSpPr txBox="1"/>
          <p:nvPr/>
        </p:nvSpPr>
        <p:spPr>
          <a:xfrm>
            <a:off x="585552" y="83580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</a:t>
            </a:r>
            <a:endParaRPr kumimoji="1" lang="ja-JP" altLang="en-US" sz="3200" baseline="300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1C2F643-0031-331F-E04C-ECD674636011}"/>
              </a:ext>
            </a:extLst>
          </p:cNvPr>
          <p:cNvSpPr txBox="1"/>
          <p:nvPr/>
        </p:nvSpPr>
        <p:spPr>
          <a:xfrm>
            <a:off x="585552" y="241335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–2</a:t>
            </a:r>
            <a:endParaRPr kumimoji="1" lang="ja-JP" altLang="en-US" sz="3200" baseline="300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10D90A7-854E-C638-4272-97FFD390C64C}"/>
              </a:ext>
            </a:extLst>
          </p:cNvPr>
          <p:cNvSpPr txBox="1"/>
          <p:nvPr/>
        </p:nvSpPr>
        <p:spPr>
          <a:xfrm>
            <a:off x="585552" y="399090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–3</a:t>
            </a:r>
            <a:endParaRPr kumimoji="1" lang="ja-JP" altLang="en-US" sz="3200" baseline="30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AB30689-50CD-E5C1-DD2C-FDE1A5FCF9F6}"/>
              </a:ext>
            </a:extLst>
          </p:cNvPr>
          <p:cNvSpPr txBox="1"/>
          <p:nvPr/>
        </p:nvSpPr>
        <p:spPr>
          <a:xfrm>
            <a:off x="585552" y="556845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–4</a:t>
            </a:r>
            <a:endParaRPr kumimoji="1" lang="ja-JP" altLang="en-US" sz="3200" baseline="3000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E2E2A68-CC37-D52F-260E-4AF36B3F2976}"/>
              </a:ext>
            </a:extLst>
          </p:cNvPr>
          <p:cNvSpPr txBox="1"/>
          <p:nvPr/>
        </p:nvSpPr>
        <p:spPr>
          <a:xfrm>
            <a:off x="7081419" y="59055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0</a:t>
            </a:r>
            <a:endParaRPr kumimoji="1" lang="ja-JP" altLang="en-US" sz="3200" baseline="300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E6BB228-C0A3-9335-100A-BC0D82B54C08}"/>
              </a:ext>
            </a:extLst>
          </p:cNvPr>
          <p:cNvSpPr txBox="1"/>
          <p:nvPr/>
        </p:nvSpPr>
        <p:spPr>
          <a:xfrm>
            <a:off x="9078423" y="59055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2</a:t>
            </a:r>
            <a:endParaRPr kumimoji="1" lang="ja-JP" altLang="en-US" sz="3200" baseline="3000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6544B25-0AD9-BA0A-3249-1085A16FDCAC}"/>
              </a:ext>
            </a:extLst>
          </p:cNvPr>
          <p:cNvSpPr txBox="1"/>
          <p:nvPr/>
        </p:nvSpPr>
        <p:spPr>
          <a:xfrm>
            <a:off x="11075426" y="59055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endParaRPr kumimoji="1" lang="ja-JP" altLang="en-US" sz="3200" baseline="30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BAEBE0-EA80-9811-73EC-F7F4E0BF4EEF}"/>
              </a:ext>
            </a:extLst>
          </p:cNvPr>
          <p:cNvSpPr txBox="1"/>
          <p:nvPr/>
        </p:nvSpPr>
        <p:spPr>
          <a:xfrm>
            <a:off x="2093148" y="236225"/>
            <a:ext cx="8005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M</a:t>
            </a:r>
            <a:r>
              <a:rPr lang="en-US" altLang="ja-JP" sz="4000" b="1" dirty="0">
                <a:latin typeface="+mn-ea"/>
              </a:rPr>
              <a:t>oment-frequency distribution</a:t>
            </a:r>
            <a:endParaRPr kumimoji="1" lang="el-GR" altLang="ja-JP" sz="4000" b="1" baseline="-25000" dirty="0"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1AC3120-4B3C-A8FE-263A-3E3A392724A4}"/>
              </a:ext>
            </a:extLst>
          </p:cNvPr>
          <p:cNvSpPr txBox="1"/>
          <p:nvPr/>
        </p:nvSpPr>
        <p:spPr>
          <a:xfrm>
            <a:off x="1659316" y="6302100"/>
            <a:ext cx="435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(10</a:t>
            </a:r>
            <a:r>
              <a:rPr kumimoji="1" lang="en-US" altLang="ja-JP" sz="3200" baseline="30000" dirty="0"/>
              <a:t>–8</a:t>
            </a:r>
            <a:r>
              <a:rPr kumimoji="1" lang="en-US" altLang="ja-JP" sz="3200" dirty="0"/>
              <a:t> Nm)</a:t>
            </a:r>
            <a:endParaRPr kumimoji="1" lang="ja-JP" altLang="en-US" sz="3200"/>
          </a:p>
        </p:txBody>
      </p: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000A6069-68AA-EA10-943B-BC7E5859BDCF}"/>
              </a:ext>
            </a:extLst>
          </p:cNvPr>
          <p:cNvGrpSpPr/>
          <p:nvPr/>
        </p:nvGrpSpPr>
        <p:grpSpPr>
          <a:xfrm>
            <a:off x="5342564" y="916148"/>
            <a:ext cx="867763" cy="923274"/>
            <a:chOff x="10064672" y="1811707"/>
            <a:chExt cx="965108" cy="1077620"/>
          </a:xfrm>
        </p:grpSpPr>
        <p:sp>
          <p:nvSpPr>
            <p:cNvPr id="103" name="三角形 102">
              <a:extLst>
                <a:ext uri="{FF2B5EF4-FFF2-40B4-BE49-F238E27FC236}">
                  <a16:creationId xmlns:a16="http://schemas.microsoft.com/office/drawing/2014/main" id="{04319B61-CE3F-710A-5AC1-0FA29452F123}"/>
                </a:ext>
              </a:extLst>
            </p:cNvPr>
            <p:cNvSpPr/>
            <p:nvPr/>
          </p:nvSpPr>
          <p:spPr>
            <a:xfrm rot="10800000">
              <a:off x="10064672" y="1811707"/>
              <a:ext cx="965108" cy="1077620"/>
            </a:xfrm>
            <a:prstGeom prst="triangle">
              <a:avLst>
                <a:gd name="adj" fmla="val 0"/>
              </a:avLst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FD982F81-51C4-42BA-96F8-3D16389BE0E2}"/>
                </a:ext>
              </a:extLst>
            </p:cNvPr>
            <p:cNvSpPr txBox="1"/>
            <p:nvPr/>
          </p:nvSpPr>
          <p:spPr>
            <a:xfrm>
              <a:off x="10495431" y="188768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/>
                <a:t>1</a:t>
              </a:r>
              <a:endParaRPr kumimoji="1" lang="ja-JP" altLang="en-US" sz="2800"/>
            </a:p>
          </p:txBody>
        </p:sp>
      </p:grp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842C59F2-2512-06FB-B3C3-47AD3E38BCB5}"/>
              </a:ext>
            </a:extLst>
          </p:cNvPr>
          <p:cNvSpPr txBox="1"/>
          <p:nvPr/>
        </p:nvSpPr>
        <p:spPr>
          <a:xfrm rot="16200000">
            <a:off x="-2229802" y="3224459"/>
            <a:ext cx="5149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Cumulative frequency (/s)</a:t>
            </a:r>
            <a:endParaRPr kumimoji="1" lang="ja-JP" altLang="en-US" sz="32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906EDD2-70E3-8155-947B-9B6F3A0A8865}"/>
              </a:ext>
            </a:extLst>
          </p:cNvPr>
          <p:cNvSpPr txBox="1"/>
          <p:nvPr/>
        </p:nvSpPr>
        <p:spPr>
          <a:xfrm>
            <a:off x="6249893" y="1528141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–4</a:t>
            </a:r>
            <a:endParaRPr kumimoji="1" lang="ja-JP" altLang="en-US" sz="3200" baseline="3000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7CB82B6-48F8-457F-96FD-2C821DAE7868}"/>
              </a:ext>
            </a:extLst>
          </p:cNvPr>
          <p:cNvSpPr txBox="1"/>
          <p:nvPr/>
        </p:nvSpPr>
        <p:spPr>
          <a:xfrm>
            <a:off x="6249893" y="2874912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–6</a:t>
            </a:r>
            <a:endParaRPr kumimoji="1" lang="ja-JP" altLang="en-US" sz="3200" baseline="3000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1836A57-8131-0006-6E8E-B11E95A137CA}"/>
              </a:ext>
            </a:extLst>
          </p:cNvPr>
          <p:cNvSpPr txBox="1"/>
          <p:nvPr/>
        </p:nvSpPr>
        <p:spPr>
          <a:xfrm>
            <a:off x="6249893" y="4221683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–8</a:t>
            </a:r>
            <a:endParaRPr kumimoji="1" lang="ja-JP" altLang="en-US" sz="3200" baseline="3000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3ED553E-1B81-404D-8C75-5C82457EE82C}"/>
              </a:ext>
            </a:extLst>
          </p:cNvPr>
          <p:cNvSpPr txBox="1"/>
          <p:nvPr/>
        </p:nvSpPr>
        <p:spPr>
          <a:xfrm>
            <a:off x="6249893" y="5568453"/>
            <a:ext cx="108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–10</a:t>
            </a:r>
            <a:endParaRPr kumimoji="1" lang="ja-JP" altLang="en-US" sz="3200" baseline="3000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2D6D53A-B00B-3A6E-C747-EAA285BDAD11}"/>
              </a:ext>
            </a:extLst>
          </p:cNvPr>
          <p:cNvSpPr txBox="1"/>
          <p:nvPr/>
        </p:nvSpPr>
        <p:spPr>
          <a:xfrm>
            <a:off x="6834444" y="6302100"/>
            <a:ext cx="5357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</a:t>
            </a:r>
            <a:r>
              <a:rPr kumimoji="1" lang="en-US" altLang="ja-JP" sz="3200" dirty="0">
                <a:solidFill>
                  <a:srgbClr val="C00000"/>
                </a:solidFill>
              </a:rPr>
              <a:t>10</a:t>
            </a:r>
            <a:r>
              <a:rPr kumimoji="1" lang="en-US" altLang="ja-JP" sz="3200" baseline="30000" dirty="0">
                <a:solidFill>
                  <a:srgbClr val="C00000"/>
                </a:solidFill>
              </a:rPr>
              <a:t>12</a:t>
            </a:r>
            <a:r>
              <a:rPr kumimoji="1" lang="en-US" altLang="ja-JP" sz="3200" dirty="0"/>
              <a:t>, 10</a:t>
            </a:r>
            <a:r>
              <a:rPr kumimoji="1" lang="en-US" altLang="ja-JP" sz="3200" baseline="30000" dirty="0"/>
              <a:t>18</a:t>
            </a:r>
            <a:r>
              <a:rPr kumimoji="1" lang="en-US" altLang="ja-JP" sz="3200" dirty="0"/>
              <a:t> Nm)</a:t>
            </a:r>
            <a:endParaRPr kumimoji="1" lang="ja-JP" altLang="en-US" sz="3200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897EDFD5-6533-0903-4B55-A78AB6986940}"/>
              </a:ext>
            </a:extLst>
          </p:cNvPr>
          <p:cNvGrpSpPr/>
          <p:nvPr/>
        </p:nvGrpSpPr>
        <p:grpSpPr>
          <a:xfrm>
            <a:off x="11126898" y="916145"/>
            <a:ext cx="852763" cy="1196769"/>
            <a:chOff x="10160593" y="1811705"/>
            <a:chExt cx="862206" cy="1396836"/>
          </a:xfrm>
        </p:grpSpPr>
        <p:sp>
          <p:nvSpPr>
            <p:cNvPr id="39" name="三角形 38">
              <a:extLst>
                <a:ext uri="{FF2B5EF4-FFF2-40B4-BE49-F238E27FC236}">
                  <a16:creationId xmlns:a16="http://schemas.microsoft.com/office/drawing/2014/main" id="{FAE70BE2-8006-491B-5BDE-BF4FC9ECDCEA}"/>
                </a:ext>
              </a:extLst>
            </p:cNvPr>
            <p:cNvSpPr/>
            <p:nvPr/>
          </p:nvSpPr>
          <p:spPr>
            <a:xfrm rot="10800000">
              <a:off x="10160593" y="1811705"/>
              <a:ext cx="862206" cy="1396836"/>
            </a:xfrm>
            <a:prstGeom prst="triangle">
              <a:avLst>
                <a:gd name="adj" fmla="val 0"/>
              </a:avLst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0E80831-F076-7BCE-1A9E-DF58BC1B6A40}"/>
                </a:ext>
              </a:extLst>
            </p:cNvPr>
            <p:cNvSpPr txBox="1"/>
            <p:nvPr/>
          </p:nvSpPr>
          <p:spPr>
            <a:xfrm>
              <a:off x="10495431" y="200279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/>
                <a:t>1</a:t>
              </a:r>
              <a:endParaRPr kumimoji="1" lang="ja-JP" altLang="en-US" sz="2800"/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B4C3AC1-EA82-D0CB-D062-DFE72CA2BE1B}"/>
              </a:ext>
            </a:extLst>
          </p:cNvPr>
          <p:cNvSpPr txBox="1"/>
          <p:nvPr/>
        </p:nvSpPr>
        <p:spPr>
          <a:xfrm>
            <a:off x="6954521" y="1003515"/>
            <a:ext cx="2208938" cy="356060"/>
          </a:xfrm>
          <a:prstGeom prst="rect">
            <a:avLst/>
          </a:prstGeom>
          <a:solidFill>
            <a:schemeClr val="bg1">
              <a:alpha val="72363"/>
            </a:schemeClr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kumimoji="1" lang="en-US" altLang="ja-JP" sz="3200"/>
              <a:t>In Cascadia</a:t>
            </a:r>
            <a:endParaRPr kumimoji="1" lang="ja-JP" altLang="en-US" sz="320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AC820B3-41D0-D3A4-2DFE-E19E3FBCEDD6}"/>
              </a:ext>
            </a:extLst>
          </p:cNvPr>
          <p:cNvSpPr txBox="1"/>
          <p:nvPr/>
        </p:nvSpPr>
        <p:spPr>
          <a:xfrm>
            <a:off x="1162150" y="4365599"/>
            <a:ext cx="5048177" cy="1107996"/>
          </a:xfrm>
          <a:prstGeom prst="rect">
            <a:avLst/>
          </a:prstGeom>
          <a:solidFill>
            <a:schemeClr val="bg1">
              <a:alpha val="79915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600" b="1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Exponential</a:t>
            </a:r>
            <a:endParaRPr kumimoji="1" lang="ja-JP" altLang="en-US" sz="6600" b="1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C7F1072-5864-FE63-AC81-879595D03B78}"/>
              </a:ext>
            </a:extLst>
          </p:cNvPr>
          <p:cNvSpPr txBox="1"/>
          <p:nvPr/>
        </p:nvSpPr>
        <p:spPr>
          <a:xfrm rot="3157714">
            <a:off x="7016640" y="3547001"/>
            <a:ext cx="27943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Slow EQs (LFE)</a:t>
            </a:r>
          </a:p>
          <a:p>
            <a:pPr algn="ctr"/>
            <a:r>
              <a:rPr lang="en-US" altLang="ja-JP" sz="16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(Chestler &amp; Creager, 2017)</a:t>
            </a:r>
            <a:endParaRPr kumimoji="1" lang="ja-JP" altLang="en-US" sz="1600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6E7A745-F400-59D8-8271-0C36535C9D00}"/>
              </a:ext>
            </a:extLst>
          </p:cNvPr>
          <p:cNvSpPr txBox="1"/>
          <p:nvPr/>
        </p:nvSpPr>
        <p:spPr>
          <a:xfrm>
            <a:off x="6541498" y="1477662"/>
            <a:ext cx="4163319" cy="923330"/>
          </a:xfrm>
          <a:prstGeom prst="rect">
            <a:avLst/>
          </a:prstGeom>
          <a:solidFill>
            <a:schemeClr val="bg1">
              <a:alpha val="79915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400" b="1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Exponential</a:t>
            </a:r>
            <a:endParaRPr kumimoji="1" lang="ja-JP" altLang="en-US" sz="5400" b="1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9D1C9FE-C0E0-AA02-87F1-036A2E6D573B}"/>
              </a:ext>
            </a:extLst>
          </p:cNvPr>
          <p:cNvSpPr txBox="1"/>
          <p:nvPr/>
        </p:nvSpPr>
        <p:spPr>
          <a:xfrm>
            <a:off x="9808520" y="3704084"/>
            <a:ext cx="2331087" cy="923330"/>
          </a:xfrm>
          <a:prstGeom prst="rect">
            <a:avLst/>
          </a:prstGeom>
          <a:solidFill>
            <a:schemeClr val="bg1">
              <a:alpha val="79915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400" b="1">
                <a:latin typeface="Yu Gothic" panose="020B0400000000000000" pitchFamily="34" charset="-128"/>
                <a:ea typeface="Yu Gothic" panose="020B0400000000000000" pitchFamily="34" charset="-128"/>
              </a:rPr>
              <a:t>Power</a:t>
            </a:r>
            <a:endParaRPr kumimoji="1" lang="ja-JP" altLang="en-US" sz="54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6CF4A6E6-A07E-D507-FBDA-1FEDAF2FAD56}"/>
              </a:ext>
            </a:extLst>
          </p:cNvPr>
          <p:cNvSpPr txBox="1"/>
          <p:nvPr/>
        </p:nvSpPr>
        <p:spPr>
          <a:xfrm>
            <a:off x="601265" y="821758"/>
            <a:ext cx="2807588" cy="53781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0" tIns="180000" rIns="0" bIns="0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ja-JP" sz="3200"/>
              <a:t>In l</a:t>
            </a:r>
            <a:r>
              <a:rPr kumimoji="1" lang="en-US" altLang="ja-JP" sz="3200"/>
              <a:t>ubrication</a:t>
            </a:r>
            <a:endParaRPr kumimoji="1" lang="ja-JP" altLang="en-US" sz="320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B2C7015-8085-9058-86CD-CFEA6F4F63C5}"/>
              </a:ext>
            </a:extLst>
          </p:cNvPr>
          <p:cNvSpPr txBox="1"/>
          <p:nvPr/>
        </p:nvSpPr>
        <p:spPr>
          <a:xfrm>
            <a:off x="9246800" y="3253732"/>
            <a:ext cx="2334292" cy="486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Regular EQs</a:t>
            </a:r>
          </a:p>
          <a:p>
            <a:pPr marL="0" marR="0" lvl="0" indent="0" algn="ctr" defTabSz="914377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(Hyndman et al., 2003)</a:t>
            </a:r>
            <a:endParaRPr kumimoji="1" lang="ja-JP" altLang="en-US" sz="16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2049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83C11-44D3-A6EF-8282-E9D31187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0D1A745-D073-E964-5240-544AA0C0F5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50" t="3354" r="52617" b="17370"/>
          <a:stretch/>
        </p:blipFill>
        <p:spPr>
          <a:xfrm>
            <a:off x="1673254" y="797044"/>
            <a:ext cx="4708490" cy="507098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82E5F6F-63C5-D179-87DE-D1DC48BDE4E7}"/>
              </a:ext>
            </a:extLst>
          </p:cNvPr>
          <p:cNvSpPr txBox="1"/>
          <p:nvPr/>
        </p:nvSpPr>
        <p:spPr>
          <a:xfrm>
            <a:off x="1274819" y="5862043"/>
            <a:ext cx="1140247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–10</a:t>
            </a:r>
            <a:endParaRPr kumimoji="1" lang="ja-JP" altLang="en-US" sz="3200" baseline="300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8C7281C-8F64-E152-770F-6DF217F4369F}"/>
              </a:ext>
            </a:extLst>
          </p:cNvPr>
          <p:cNvSpPr txBox="1"/>
          <p:nvPr/>
        </p:nvSpPr>
        <p:spPr>
          <a:xfrm>
            <a:off x="2825631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–9</a:t>
            </a:r>
            <a:endParaRPr kumimoji="1" lang="ja-JP" altLang="en-US" sz="3200" baseline="300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9BE2128-19FA-71C0-3DBB-8DC7DDFC126E}"/>
              </a:ext>
            </a:extLst>
          </p:cNvPr>
          <p:cNvSpPr txBox="1"/>
          <p:nvPr/>
        </p:nvSpPr>
        <p:spPr>
          <a:xfrm>
            <a:off x="4377743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–8</a:t>
            </a:r>
            <a:endParaRPr kumimoji="1" lang="ja-JP" altLang="en-US" sz="3200" baseline="300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74CCAC4-7A7C-FEE5-8138-895266105B50}"/>
              </a:ext>
            </a:extLst>
          </p:cNvPr>
          <p:cNvSpPr txBox="1"/>
          <p:nvPr/>
        </p:nvSpPr>
        <p:spPr>
          <a:xfrm>
            <a:off x="5944370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–7</a:t>
            </a:r>
            <a:endParaRPr kumimoji="1" lang="ja-JP" altLang="en-US" sz="3200" baseline="300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70E23BD-B6D7-BB3F-EAFE-0BF0E52F2C5F}"/>
              </a:ext>
            </a:extLst>
          </p:cNvPr>
          <p:cNvSpPr txBox="1"/>
          <p:nvPr/>
        </p:nvSpPr>
        <p:spPr>
          <a:xfrm>
            <a:off x="2145145" y="6302100"/>
            <a:ext cx="3498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(Nm)</a:t>
            </a:r>
            <a:endParaRPr kumimoji="1" lang="ja-JP" altLang="en-US" sz="32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D3A64EF-990E-DA82-A2CC-FE902FF13D60}"/>
              </a:ext>
            </a:extLst>
          </p:cNvPr>
          <p:cNvSpPr txBox="1"/>
          <p:nvPr/>
        </p:nvSpPr>
        <p:spPr>
          <a:xfrm rot="16200000">
            <a:off x="-974722" y="3061799"/>
            <a:ext cx="2847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Duration </a:t>
            </a:r>
            <a:r>
              <a:rPr kumimoji="1" lang="en-US" altLang="ja-JP" sz="3200" i="1" dirty="0"/>
              <a:t>T</a:t>
            </a:r>
            <a:r>
              <a:rPr kumimoji="1" lang="en-US" altLang="ja-JP" sz="3200" dirty="0"/>
              <a:t> (s)</a:t>
            </a:r>
            <a:endParaRPr kumimoji="1" lang="ja-JP" altLang="en-US" sz="32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8FE7910-2578-E64B-A42F-6747873AEA54}"/>
              </a:ext>
            </a:extLst>
          </p:cNvPr>
          <p:cNvSpPr txBox="1"/>
          <p:nvPr/>
        </p:nvSpPr>
        <p:spPr>
          <a:xfrm>
            <a:off x="833064" y="621268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2</a:t>
            </a:r>
            <a:endParaRPr kumimoji="1" lang="ja-JP" altLang="en-US" sz="3200" baseline="30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3905BE-76D2-5D17-F09F-6DE6F2905F31}"/>
              </a:ext>
            </a:extLst>
          </p:cNvPr>
          <p:cNvSpPr txBox="1"/>
          <p:nvPr/>
        </p:nvSpPr>
        <p:spPr>
          <a:xfrm>
            <a:off x="833064" y="2277179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1</a:t>
            </a:r>
            <a:endParaRPr kumimoji="1" lang="ja-JP" altLang="en-US" sz="3200" baseline="300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B8DC0A8-6FB0-78C1-5D29-CEB4AD4B0DB8}"/>
              </a:ext>
            </a:extLst>
          </p:cNvPr>
          <p:cNvSpPr txBox="1"/>
          <p:nvPr/>
        </p:nvSpPr>
        <p:spPr>
          <a:xfrm>
            <a:off x="833064" y="3933090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0</a:t>
            </a:r>
            <a:endParaRPr kumimoji="1" lang="ja-JP" altLang="en-US" sz="3200" baseline="300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95C0693-4848-999F-73CF-0A28937A4DDA}"/>
              </a:ext>
            </a:extLst>
          </p:cNvPr>
          <p:cNvSpPr txBox="1"/>
          <p:nvPr/>
        </p:nvSpPr>
        <p:spPr>
          <a:xfrm>
            <a:off x="833064" y="5589001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</a:t>
            </a:r>
            <a:endParaRPr kumimoji="1" lang="ja-JP" altLang="en-US" sz="3200" baseline="30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0E184B-F5DE-3D89-5EC2-4FD7D0FAD8EF}"/>
              </a:ext>
            </a:extLst>
          </p:cNvPr>
          <p:cNvSpPr txBox="1"/>
          <p:nvPr/>
        </p:nvSpPr>
        <p:spPr>
          <a:xfrm>
            <a:off x="2833729" y="236225"/>
            <a:ext cx="6524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M</a:t>
            </a:r>
            <a:r>
              <a:rPr lang="en-US" altLang="ja-JP" sz="4000" b="1" dirty="0">
                <a:latin typeface="+mn-ea"/>
              </a:rPr>
              <a:t>oment–duration scaling</a:t>
            </a:r>
            <a:endParaRPr kumimoji="1" lang="el-GR" altLang="ja-JP" sz="4000" b="1" baseline="-25000" dirty="0">
              <a:latin typeface="+mn-ea"/>
            </a:endParaRP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5FE40503-EAC7-25A6-814B-846219544497}"/>
              </a:ext>
            </a:extLst>
          </p:cNvPr>
          <p:cNvGrpSpPr/>
          <p:nvPr/>
        </p:nvGrpSpPr>
        <p:grpSpPr>
          <a:xfrm>
            <a:off x="4290554" y="3504788"/>
            <a:ext cx="1763458" cy="2056536"/>
            <a:chOff x="4227845" y="3542479"/>
            <a:chExt cx="1837029" cy="2046522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4EA4CD5C-B31C-A2E1-FBF4-AAE556AABC95}"/>
                </a:ext>
              </a:extLst>
            </p:cNvPr>
            <p:cNvGrpSpPr/>
            <p:nvPr/>
          </p:nvGrpSpPr>
          <p:grpSpPr>
            <a:xfrm>
              <a:off x="4227845" y="3760663"/>
              <a:ext cx="1742785" cy="1828338"/>
              <a:chOff x="4645629" y="4090705"/>
              <a:chExt cx="1543925" cy="1619716"/>
            </a:xfrm>
          </p:grpSpPr>
          <p:sp>
            <p:nvSpPr>
              <p:cNvPr id="56" name="三角形 55">
                <a:extLst>
                  <a:ext uri="{FF2B5EF4-FFF2-40B4-BE49-F238E27FC236}">
                    <a16:creationId xmlns:a16="http://schemas.microsoft.com/office/drawing/2014/main" id="{440F0A15-CB68-A1C3-B134-043DDA2C73A1}"/>
                  </a:ext>
                </a:extLst>
              </p:cNvPr>
              <p:cNvSpPr/>
              <p:nvPr/>
            </p:nvSpPr>
            <p:spPr>
              <a:xfrm rot="16200000">
                <a:off x="4607733" y="4128601"/>
                <a:ext cx="1619716" cy="1543924"/>
              </a:xfrm>
              <a:prstGeom prst="triangle">
                <a:avLst>
                  <a:gd name="adj" fmla="val 0"/>
                </a:avLst>
              </a:prstGeom>
              <a:noFill/>
              <a:ln w="317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三角形 56">
                <a:extLst>
                  <a:ext uri="{FF2B5EF4-FFF2-40B4-BE49-F238E27FC236}">
                    <a16:creationId xmlns:a16="http://schemas.microsoft.com/office/drawing/2014/main" id="{644EC337-2900-7672-9918-52ED1723BCEC}"/>
                  </a:ext>
                </a:extLst>
              </p:cNvPr>
              <p:cNvSpPr/>
              <p:nvPr/>
            </p:nvSpPr>
            <p:spPr>
              <a:xfrm rot="16200000">
                <a:off x="5147141" y="4668007"/>
                <a:ext cx="540904" cy="1543923"/>
              </a:xfrm>
              <a:prstGeom prst="triangle">
                <a:avLst>
                  <a:gd name="adj" fmla="val 0"/>
                </a:avLst>
              </a:prstGeom>
              <a:noFill/>
              <a:ln w="317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B4DAB886-37A7-DE2E-9D1C-2DB731A5D602}"/>
                </a:ext>
              </a:extLst>
            </p:cNvPr>
            <p:cNvSpPr txBox="1"/>
            <p:nvPr/>
          </p:nvSpPr>
          <p:spPr>
            <a:xfrm rot="18797937">
              <a:off x="4167086" y="4074997"/>
              <a:ext cx="16498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M</a:t>
              </a:r>
              <a:r>
                <a:rPr kumimoji="1" lang="en-US" altLang="ja-JP" sz="3200" b="1" baseline="-25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0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∝</a:t>
              </a:r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T</a:t>
              </a:r>
              <a:r>
                <a:rPr kumimoji="1" lang="en-US" altLang="ja-JP" sz="3200" b="1" baseline="30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1</a:t>
              </a:r>
              <a:endParaRPr kumimoji="1" lang="ja-JP" altLang="en-US" sz="3200" b="1" baseline="30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0EAFC182-4E89-CBEB-EF88-DA1F39258645}"/>
                </a:ext>
              </a:extLst>
            </p:cNvPr>
            <p:cNvSpPr txBox="1"/>
            <p:nvPr/>
          </p:nvSpPr>
          <p:spPr>
            <a:xfrm rot="20447674">
              <a:off x="4451932" y="4836435"/>
              <a:ext cx="16129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i="1" dirty="0"/>
                <a:t>M</a:t>
              </a:r>
              <a:r>
                <a:rPr kumimoji="1" lang="en-US" altLang="ja-JP" sz="3200" baseline="-25000" dirty="0"/>
                <a:t>0</a:t>
              </a:r>
              <a:r>
                <a:rPr kumimoji="1" lang="ja-JP" altLang="en-US" sz="3200" dirty="0"/>
                <a:t>∝</a:t>
              </a:r>
              <a:r>
                <a:rPr kumimoji="1" lang="en-US" altLang="ja-JP" sz="3200" i="1" dirty="0"/>
                <a:t>T</a:t>
              </a:r>
              <a:r>
                <a:rPr kumimoji="1" lang="en-US" altLang="ja-JP" sz="3200" baseline="30000" dirty="0"/>
                <a:t> 3</a:t>
              </a:r>
              <a:endParaRPr kumimoji="1" lang="ja-JP" altLang="en-US" sz="3200" baseline="30000"/>
            </a:p>
          </p:txBody>
        </p:sp>
      </p:grpSp>
    </p:spTree>
    <p:extLst>
      <p:ext uri="{BB962C8B-B14F-4D97-AF65-F5344CB8AC3E}">
        <p14:creationId xmlns:p14="http://schemas.microsoft.com/office/powerpoint/2010/main" val="1698350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75DD6-390F-33AC-A8E5-78F0CEF39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B983718B-8442-49FC-FFF2-A230DF1108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50" t="3354" r="52617" b="17370"/>
          <a:stretch/>
        </p:blipFill>
        <p:spPr>
          <a:xfrm>
            <a:off x="1673254" y="797044"/>
            <a:ext cx="4708490" cy="507098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5395B76-AA16-D449-5060-94EF89542D73}"/>
              </a:ext>
            </a:extLst>
          </p:cNvPr>
          <p:cNvSpPr txBox="1"/>
          <p:nvPr/>
        </p:nvSpPr>
        <p:spPr>
          <a:xfrm>
            <a:off x="1274819" y="5862043"/>
            <a:ext cx="1140247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–10</a:t>
            </a:r>
            <a:endParaRPr kumimoji="1" lang="ja-JP" altLang="en-US" sz="3200" baseline="300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6FEA5F7-E7C6-AED3-7B8C-20ABD0858F98}"/>
              </a:ext>
            </a:extLst>
          </p:cNvPr>
          <p:cNvSpPr txBox="1"/>
          <p:nvPr/>
        </p:nvSpPr>
        <p:spPr>
          <a:xfrm>
            <a:off x="2825631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–9</a:t>
            </a:r>
            <a:endParaRPr kumimoji="1" lang="ja-JP" altLang="en-US" sz="3200" baseline="300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3F5C368-913D-FC24-C8AE-D9367F384248}"/>
              </a:ext>
            </a:extLst>
          </p:cNvPr>
          <p:cNvSpPr txBox="1"/>
          <p:nvPr/>
        </p:nvSpPr>
        <p:spPr>
          <a:xfrm>
            <a:off x="4377743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–8</a:t>
            </a:r>
            <a:endParaRPr kumimoji="1" lang="ja-JP" altLang="en-US" sz="3200" baseline="300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3E07055-8550-C5CA-44C6-9F00E7AEE29C}"/>
              </a:ext>
            </a:extLst>
          </p:cNvPr>
          <p:cNvSpPr txBox="1"/>
          <p:nvPr/>
        </p:nvSpPr>
        <p:spPr>
          <a:xfrm>
            <a:off x="5944370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–7</a:t>
            </a:r>
            <a:endParaRPr kumimoji="1" lang="ja-JP" altLang="en-US" sz="3200" baseline="300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69F9328-A2C0-5E01-F442-D6C9BC8C6C55}"/>
              </a:ext>
            </a:extLst>
          </p:cNvPr>
          <p:cNvSpPr txBox="1"/>
          <p:nvPr/>
        </p:nvSpPr>
        <p:spPr>
          <a:xfrm>
            <a:off x="2145145" y="6302100"/>
            <a:ext cx="3498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(Nm)</a:t>
            </a:r>
            <a:endParaRPr kumimoji="1" lang="ja-JP" altLang="en-US" sz="32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92EB238-9001-D490-49E4-737E0111270C}"/>
              </a:ext>
            </a:extLst>
          </p:cNvPr>
          <p:cNvSpPr txBox="1"/>
          <p:nvPr/>
        </p:nvSpPr>
        <p:spPr>
          <a:xfrm rot="16200000">
            <a:off x="-974722" y="3061799"/>
            <a:ext cx="2847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Duration </a:t>
            </a:r>
            <a:r>
              <a:rPr kumimoji="1" lang="en-US" altLang="ja-JP" sz="3200" i="1" dirty="0"/>
              <a:t>T</a:t>
            </a:r>
            <a:r>
              <a:rPr kumimoji="1" lang="en-US" altLang="ja-JP" sz="3200" dirty="0"/>
              <a:t> (s)</a:t>
            </a:r>
            <a:endParaRPr kumimoji="1" lang="ja-JP" altLang="en-US" sz="32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F1D90FA-DBAB-CDBA-0A09-1B5A5AA688D3}"/>
              </a:ext>
            </a:extLst>
          </p:cNvPr>
          <p:cNvSpPr txBox="1"/>
          <p:nvPr/>
        </p:nvSpPr>
        <p:spPr>
          <a:xfrm>
            <a:off x="833064" y="621268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2</a:t>
            </a:r>
            <a:endParaRPr kumimoji="1" lang="ja-JP" altLang="en-US" sz="3200" baseline="30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4E76950-340C-60A7-7F1F-E94DF8E5C186}"/>
              </a:ext>
            </a:extLst>
          </p:cNvPr>
          <p:cNvSpPr txBox="1"/>
          <p:nvPr/>
        </p:nvSpPr>
        <p:spPr>
          <a:xfrm>
            <a:off x="833064" y="2277179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1</a:t>
            </a:r>
            <a:endParaRPr kumimoji="1" lang="ja-JP" altLang="en-US" sz="3200" baseline="300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7336A47-636A-EF18-3854-CC38E2CAAE52}"/>
              </a:ext>
            </a:extLst>
          </p:cNvPr>
          <p:cNvSpPr txBox="1"/>
          <p:nvPr/>
        </p:nvSpPr>
        <p:spPr>
          <a:xfrm>
            <a:off x="833064" y="3933090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0</a:t>
            </a:r>
            <a:endParaRPr kumimoji="1" lang="ja-JP" altLang="en-US" sz="3200" baseline="300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EBEB121-3520-BDDB-31CF-4801F895F2F0}"/>
              </a:ext>
            </a:extLst>
          </p:cNvPr>
          <p:cNvSpPr txBox="1"/>
          <p:nvPr/>
        </p:nvSpPr>
        <p:spPr>
          <a:xfrm>
            <a:off x="833064" y="5589001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</a:t>
            </a:r>
            <a:endParaRPr kumimoji="1" lang="ja-JP" altLang="en-US" sz="3200" baseline="30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E01A78-3464-C706-3DA3-41035D74CCAD}"/>
              </a:ext>
            </a:extLst>
          </p:cNvPr>
          <p:cNvSpPr txBox="1"/>
          <p:nvPr/>
        </p:nvSpPr>
        <p:spPr>
          <a:xfrm>
            <a:off x="2833729" y="236225"/>
            <a:ext cx="6524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M</a:t>
            </a:r>
            <a:r>
              <a:rPr lang="en-US" altLang="ja-JP" sz="4000" b="1" dirty="0">
                <a:latin typeface="+mn-ea"/>
              </a:rPr>
              <a:t>oment–duration scaling</a:t>
            </a:r>
            <a:endParaRPr kumimoji="1" lang="el-GR" altLang="ja-JP" sz="4000" b="1" baseline="-25000" dirty="0">
              <a:latin typeface="+mn-ea"/>
            </a:endParaRP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E274B740-27AF-4746-7BA5-63D8BD17DCDE}"/>
              </a:ext>
            </a:extLst>
          </p:cNvPr>
          <p:cNvGrpSpPr/>
          <p:nvPr/>
        </p:nvGrpSpPr>
        <p:grpSpPr>
          <a:xfrm>
            <a:off x="4290554" y="3504788"/>
            <a:ext cx="1763458" cy="2056536"/>
            <a:chOff x="4227845" y="3542479"/>
            <a:chExt cx="1837029" cy="2046522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ABB05214-ACC6-CCB3-F951-D0265246A369}"/>
                </a:ext>
              </a:extLst>
            </p:cNvPr>
            <p:cNvGrpSpPr/>
            <p:nvPr/>
          </p:nvGrpSpPr>
          <p:grpSpPr>
            <a:xfrm>
              <a:off x="4227845" y="3760663"/>
              <a:ext cx="1742785" cy="1828338"/>
              <a:chOff x="4645629" y="4090705"/>
              <a:chExt cx="1543925" cy="1619716"/>
            </a:xfrm>
          </p:grpSpPr>
          <p:sp>
            <p:nvSpPr>
              <p:cNvPr id="56" name="三角形 55">
                <a:extLst>
                  <a:ext uri="{FF2B5EF4-FFF2-40B4-BE49-F238E27FC236}">
                    <a16:creationId xmlns:a16="http://schemas.microsoft.com/office/drawing/2014/main" id="{6D1726F2-31CA-E41F-180E-FCEDEB746698}"/>
                  </a:ext>
                </a:extLst>
              </p:cNvPr>
              <p:cNvSpPr/>
              <p:nvPr/>
            </p:nvSpPr>
            <p:spPr>
              <a:xfrm rot="16200000">
                <a:off x="4607733" y="4128601"/>
                <a:ext cx="1619716" cy="1543924"/>
              </a:xfrm>
              <a:prstGeom prst="triangle">
                <a:avLst>
                  <a:gd name="adj" fmla="val 0"/>
                </a:avLst>
              </a:prstGeom>
              <a:noFill/>
              <a:ln w="317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三角形 56">
                <a:extLst>
                  <a:ext uri="{FF2B5EF4-FFF2-40B4-BE49-F238E27FC236}">
                    <a16:creationId xmlns:a16="http://schemas.microsoft.com/office/drawing/2014/main" id="{04BE9A80-D522-5FAE-D529-31D17B6F379E}"/>
                  </a:ext>
                </a:extLst>
              </p:cNvPr>
              <p:cNvSpPr/>
              <p:nvPr/>
            </p:nvSpPr>
            <p:spPr>
              <a:xfrm rot="16200000">
                <a:off x="5147141" y="4668007"/>
                <a:ext cx="540904" cy="1543923"/>
              </a:xfrm>
              <a:prstGeom prst="triangle">
                <a:avLst>
                  <a:gd name="adj" fmla="val 0"/>
                </a:avLst>
              </a:prstGeom>
              <a:noFill/>
              <a:ln w="317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1EA1393-786C-3A70-A786-20C7EFC429DB}"/>
                </a:ext>
              </a:extLst>
            </p:cNvPr>
            <p:cNvSpPr txBox="1"/>
            <p:nvPr/>
          </p:nvSpPr>
          <p:spPr>
            <a:xfrm rot="18797937">
              <a:off x="4167086" y="4074997"/>
              <a:ext cx="16498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M</a:t>
              </a:r>
              <a:r>
                <a:rPr kumimoji="1" lang="en-US" altLang="ja-JP" sz="3200" b="1" baseline="-25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0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∝</a:t>
              </a:r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T</a:t>
              </a:r>
              <a:r>
                <a:rPr kumimoji="1" lang="en-US" altLang="ja-JP" sz="3200" b="1" baseline="30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1</a:t>
              </a:r>
              <a:endParaRPr kumimoji="1" lang="ja-JP" altLang="en-US" sz="3200" b="1" baseline="30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1DCD9DF1-1EB7-2DED-39A9-CA7AC4B13F30}"/>
                </a:ext>
              </a:extLst>
            </p:cNvPr>
            <p:cNvSpPr txBox="1"/>
            <p:nvPr/>
          </p:nvSpPr>
          <p:spPr>
            <a:xfrm rot="20447674">
              <a:off x="4451932" y="4836435"/>
              <a:ext cx="16129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i="1" dirty="0"/>
                <a:t>M</a:t>
              </a:r>
              <a:r>
                <a:rPr kumimoji="1" lang="en-US" altLang="ja-JP" sz="3200" baseline="-25000" dirty="0"/>
                <a:t>0</a:t>
              </a:r>
              <a:r>
                <a:rPr kumimoji="1" lang="ja-JP" altLang="en-US" sz="3200" dirty="0"/>
                <a:t>∝</a:t>
              </a:r>
              <a:r>
                <a:rPr kumimoji="1" lang="en-US" altLang="ja-JP" sz="3200" i="1" dirty="0"/>
                <a:t>T</a:t>
              </a:r>
              <a:r>
                <a:rPr kumimoji="1" lang="en-US" altLang="ja-JP" sz="3200" baseline="30000" dirty="0"/>
                <a:t> 3</a:t>
              </a:r>
              <a:endParaRPr kumimoji="1" lang="ja-JP" altLang="en-US" sz="3200" baseline="30000"/>
            </a:p>
          </p:txBody>
        </p:sp>
      </p:grpSp>
      <p:sp>
        <p:nvSpPr>
          <p:cNvPr id="2" name="右矢印 1">
            <a:extLst>
              <a:ext uri="{FF2B5EF4-FFF2-40B4-BE49-F238E27FC236}">
                <a16:creationId xmlns:a16="http://schemas.microsoft.com/office/drawing/2014/main" id="{A38475AF-6DD9-92E2-213A-D39A9B208C81}"/>
              </a:ext>
            </a:extLst>
          </p:cNvPr>
          <p:cNvSpPr/>
          <p:nvPr/>
        </p:nvSpPr>
        <p:spPr>
          <a:xfrm rot="19295361">
            <a:off x="2272156" y="2129980"/>
            <a:ext cx="2261316" cy="951811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35E879-25AB-3FA8-D19A-2AB10AA1CD3F}"/>
              </a:ext>
            </a:extLst>
          </p:cNvPr>
          <p:cNvSpPr txBox="1"/>
          <p:nvPr/>
        </p:nvSpPr>
        <p:spPr>
          <a:xfrm>
            <a:off x="2757973" y="1055683"/>
            <a:ext cx="2986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/>
              <a:t>Lower porosity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DE462C0-F525-3715-0FE9-4AE4266C60EF}"/>
              </a:ext>
            </a:extLst>
          </p:cNvPr>
          <p:cNvSpPr txBox="1"/>
          <p:nvPr/>
        </p:nvSpPr>
        <p:spPr>
          <a:xfrm>
            <a:off x="4285161" y="1653616"/>
            <a:ext cx="142539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φ= 0.18</a:t>
            </a:r>
            <a:endParaRPr kumimoji="1" lang="ja-JP" altLang="en-US" sz="2400" b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F513D9-7C3F-27E9-6B4B-3656073BB2E9}"/>
              </a:ext>
            </a:extLst>
          </p:cNvPr>
          <p:cNvSpPr txBox="1"/>
          <p:nvPr/>
        </p:nvSpPr>
        <p:spPr>
          <a:xfrm>
            <a:off x="1195910" y="3301201"/>
            <a:ext cx="142539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φ= 0.41</a:t>
            </a:r>
            <a:endParaRPr kumimoji="1" lang="ja-JP" altLang="en-US" sz="2400" b="1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1476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E75BC-342D-C3B4-B682-C75E270CC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図 53">
            <a:extLst>
              <a:ext uri="{FF2B5EF4-FFF2-40B4-BE49-F238E27FC236}">
                <a16:creationId xmlns:a16="http://schemas.microsoft.com/office/drawing/2014/main" id="{BEBD2E7F-1D9D-3E9F-9948-7AFB231882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418" t="12342" b="14830"/>
          <a:stretch/>
        </p:blipFill>
        <p:spPr>
          <a:xfrm>
            <a:off x="1631264" y="1338771"/>
            <a:ext cx="4478679" cy="4680756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0ABBDA73-7583-406F-DD67-1D361831C149}"/>
              </a:ext>
            </a:extLst>
          </p:cNvPr>
          <p:cNvGrpSpPr/>
          <p:nvPr/>
        </p:nvGrpSpPr>
        <p:grpSpPr>
          <a:xfrm>
            <a:off x="737305" y="1430802"/>
            <a:ext cx="5390317" cy="5427198"/>
            <a:chOff x="-345651" y="1459677"/>
            <a:chExt cx="5390317" cy="5427198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96DE2AF-3730-0FC5-AF03-E4114C3A15ED}"/>
                </a:ext>
              </a:extLst>
            </p:cNvPr>
            <p:cNvSpPr txBox="1"/>
            <p:nvPr/>
          </p:nvSpPr>
          <p:spPr>
            <a:xfrm>
              <a:off x="485875" y="590558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0</a:t>
              </a:r>
              <a:endParaRPr kumimoji="1" lang="ja-JP" altLang="en-US" sz="3200" baseline="3000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F64443DB-A8B6-142C-860A-AFF7139FB819}"/>
                </a:ext>
              </a:extLst>
            </p:cNvPr>
            <p:cNvSpPr txBox="1"/>
            <p:nvPr/>
          </p:nvSpPr>
          <p:spPr>
            <a:xfrm>
              <a:off x="2264694" y="590558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2</a:t>
              </a:r>
              <a:endParaRPr kumimoji="1" lang="ja-JP" altLang="en-US" sz="3200" baseline="3000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FB6C881-390A-517F-8BE0-6414C834FD7D}"/>
                </a:ext>
              </a:extLst>
            </p:cNvPr>
            <p:cNvSpPr txBox="1"/>
            <p:nvPr/>
          </p:nvSpPr>
          <p:spPr>
            <a:xfrm>
              <a:off x="4043513" y="590558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4</a:t>
              </a:r>
              <a:endParaRPr kumimoji="1" lang="ja-JP" altLang="en-US" sz="3200" baseline="3000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A13630F-00B1-38E0-DEA5-267DB64E2135}"/>
                </a:ext>
              </a:extLst>
            </p:cNvPr>
            <p:cNvSpPr txBox="1"/>
            <p:nvPr/>
          </p:nvSpPr>
          <p:spPr>
            <a:xfrm>
              <a:off x="-345651" y="2044649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–4</a:t>
              </a:r>
              <a:endParaRPr kumimoji="1" lang="ja-JP" altLang="en-US" sz="3200" baseline="3000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E4ADE26-DE97-086B-2446-672B483DAA89}"/>
                </a:ext>
              </a:extLst>
            </p:cNvPr>
            <p:cNvSpPr txBox="1"/>
            <p:nvPr/>
          </p:nvSpPr>
          <p:spPr>
            <a:xfrm>
              <a:off x="-345651" y="3250394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–6</a:t>
              </a:r>
              <a:endParaRPr kumimoji="1" lang="ja-JP" altLang="en-US" sz="3200" baseline="3000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7266A99D-B65A-D7A3-D25B-7F386A23EDF5}"/>
                </a:ext>
              </a:extLst>
            </p:cNvPr>
            <p:cNvSpPr txBox="1"/>
            <p:nvPr/>
          </p:nvSpPr>
          <p:spPr>
            <a:xfrm>
              <a:off x="-345651" y="4456139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–8</a:t>
              </a:r>
              <a:endParaRPr kumimoji="1" lang="ja-JP" altLang="en-US" sz="3200" baseline="3000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518392B9-AD78-AD91-596C-EE7FC321BD68}"/>
                </a:ext>
              </a:extLst>
            </p:cNvPr>
            <p:cNvSpPr txBox="1"/>
            <p:nvPr/>
          </p:nvSpPr>
          <p:spPr>
            <a:xfrm>
              <a:off x="-345651" y="5661884"/>
              <a:ext cx="10807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–10</a:t>
              </a:r>
              <a:endParaRPr kumimoji="1" lang="ja-JP" altLang="en-US" sz="3200" baseline="3000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65DFFE2-35BE-11C1-6AE9-09051902D976}"/>
                </a:ext>
              </a:extLst>
            </p:cNvPr>
            <p:cNvSpPr txBox="1"/>
            <p:nvPr/>
          </p:nvSpPr>
          <p:spPr>
            <a:xfrm>
              <a:off x="-312890" y="6302100"/>
              <a:ext cx="53575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/>
                <a:t>Moment </a:t>
              </a:r>
              <a:r>
                <a:rPr kumimoji="1" lang="en-US" altLang="ja-JP" sz="3200" i="1" dirty="0"/>
                <a:t>M</a:t>
              </a:r>
              <a:r>
                <a:rPr kumimoji="1" lang="en-US" altLang="ja-JP" sz="3200" baseline="-25000" dirty="0"/>
                <a:t>0</a:t>
              </a:r>
              <a:r>
                <a:rPr kumimoji="1" lang="en-US" altLang="ja-JP" sz="3200" dirty="0"/>
                <a:t> (</a:t>
              </a:r>
              <a:r>
                <a:rPr kumimoji="1" lang="en-US" altLang="ja-JP" sz="3200" dirty="0">
                  <a:solidFill>
                    <a:srgbClr val="C00000"/>
                  </a:solidFill>
                </a:rPr>
                <a:t>10</a:t>
              </a:r>
              <a:r>
                <a:rPr kumimoji="1" lang="en-US" altLang="ja-JP" sz="3200" baseline="30000" dirty="0">
                  <a:solidFill>
                    <a:srgbClr val="C00000"/>
                  </a:solidFill>
                </a:rPr>
                <a:t>12</a:t>
              </a:r>
              <a:r>
                <a:rPr kumimoji="1" lang="en-US" altLang="ja-JP" sz="3200" dirty="0"/>
                <a:t>, 10</a:t>
              </a:r>
              <a:r>
                <a:rPr kumimoji="1" lang="en-US" altLang="ja-JP" sz="3200" baseline="30000" dirty="0"/>
                <a:t>18</a:t>
              </a:r>
              <a:r>
                <a:rPr kumimoji="1" lang="en-US" altLang="ja-JP" sz="3200" dirty="0"/>
                <a:t> Nm)</a:t>
              </a:r>
              <a:endParaRPr kumimoji="1" lang="ja-JP" altLang="en-US" sz="320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1F96B230-DEB7-8C76-A068-1786757D9F45}"/>
                </a:ext>
              </a:extLst>
            </p:cNvPr>
            <p:cNvSpPr txBox="1"/>
            <p:nvPr/>
          </p:nvSpPr>
          <p:spPr>
            <a:xfrm>
              <a:off x="712214" y="1459677"/>
              <a:ext cx="1654299" cy="32714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kumimoji="1" lang="en-US" altLang="ja-JP" sz="2400"/>
                <a:t>In Cascadia</a:t>
              </a:r>
              <a:endParaRPr kumimoji="1" lang="ja-JP" altLang="en-US" sz="2400"/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6BEA239-02A6-08BF-E232-6A2AAE8B0F4F}"/>
              </a:ext>
            </a:extLst>
          </p:cNvPr>
          <p:cNvSpPr txBox="1"/>
          <p:nvPr/>
        </p:nvSpPr>
        <p:spPr>
          <a:xfrm>
            <a:off x="187355" y="236226"/>
            <a:ext cx="11817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 dirty="0">
                <a:latin typeface="+mn-ea"/>
              </a:rPr>
              <a:t>Enigmatic origin between slow/regular earthquakes</a:t>
            </a:r>
            <a:endParaRPr kumimoji="1" lang="el-GR" altLang="ja-JP" sz="3600" b="1" dirty="0">
              <a:latin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6B8F430-BE1A-CC83-59AB-0221A6DCBC6E}"/>
              </a:ext>
            </a:extLst>
          </p:cNvPr>
          <p:cNvSpPr txBox="1"/>
          <p:nvPr/>
        </p:nvSpPr>
        <p:spPr>
          <a:xfrm>
            <a:off x="276776" y="854894"/>
            <a:ext cx="6058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latin typeface="Yu Gothic" panose="020B0400000000000000" pitchFamily="34" charset="-128"/>
                <a:ea typeface="Yu Gothic" panose="020B0400000000000000" pitchFamily="34" charset="-128"/>
              </a:rPr>
              <a:t>Moment-frequency distribution</a:t>
            </a:r>
            <a:endParaRPr kumimoji="1" lang="ja-JP" altLang="en-US" sz="32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65041B7-4927-0A74-725E-5EA796C1BB52}"/>
              </a:ext>
            </a:extLst>
          </p:cNvPr>
          <p:cNvSpPr txBox="1"/>
          <p:nvPr/>
        </p:nvSpPr>
        <p:spPr>
          <a:xfrm rot="3247181">
            <a:off x="1572414" y="2522034"/>
            <a:ext cx="2404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Exponentia</a:t>
            </a:r>
            <a:r>
              <a:rPr lang="en-US" altLang="ja-JP" sz="32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l</a:t>
            </a:r>
            <a:endParaRPr lang="en-US" altLang="ja-JP" sz="3200" i="1" dirty="0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7B18AC6-9DFC-E39A-C7AA-23AA19A7C488}"/>
              </a:ext>
            </a:extLst>
          </p:cNvPr>
          <p:cNvSpPr txBox="1"/>
          <p:nvPr/>
        </p:nvSpPr>
        <p:spPr>
          <a:xfrm rot="16200000">
            <a:off x="-2182737" y="3659091"/>
            <a:ext cx="5149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Cumulative frequency (/s)</a:t>
            </a:r>
            <a:endParaRPr kumimoji="1" lang="ja-JP" altLang="en-US" sz="32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7E800F-819C-EADA-5525-D7F1DECF1DF3}"/>
              </a:ext>
            </a:extLst>
          </p:cNvPr>
          <p:cNvSpPr txBox="1"/>
          <p:nvPr/>
        </p:nvSpPr>
        <p:spPr>
          <a:xfrm>
            <a:off x="1929495" y="4514373"/>
            <a:ext cx="281198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Regular EQs</a:t>
            </a:r>
          </a:p>
          <a:p>
            <a:pPr marL="0" marR="0" lvl="0" indent="0" algn="ctr" defTabSz="914377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(Hyndman et al., 2003)</a:t>
            </a:r>
            <a:endParaRPr kumimoji="1" lang="ja-JP" altLang="en-US" sz="16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86C1872-D961-C444-D8CE-185232A35399}"/>
              </a:ext>
            </a:extLst>
          </p:cNvPr>
          <p:cNvSpPr txBox="1"/>
          <p:nvPr/>
        </p:nvSpPr>
        <p:spPr>
          <a:xfrm>
            <a:off x="571858" y="3501210"/>
            <a:ext cx="27109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Slow EQs</a:t>
            </a:r>
          </a:p>
          <a:p>
            <a:pPr algn="ctr"/>
            <a:r>
              <a:rPr lang="en-US" altLang="ja-JP" sz="16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(Chestler &amp; Creager, 2017)</a:t>
            </a:r>
            <a:endParaRPr kumimoji="1" lang="ja-JP" altLang="en-US" sz="1600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7116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025A4-A05F-864B-D620-25E059E08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D400A18-E2FF-FCDA-78D4-BF8DD0233CD7}"/>
              </a:ext>
            </a:extLst>
          </p:cNvPr>
          <p:cNvGrpSpPr/>
          <p:nvPr/>
        </p:nvGrpSpPr>
        <p:grpSpPr>
          <a:xfrm>
            <a:off x="6604017" y="140501"/>
            <a:ext cx="5509614" cy="6370398"/>
            <a:chOff x="7223635" y="1062778"/>
            <a:chExt cx="4769449" cy="5514595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1358BC73-4A2A-CC55-8EB1-23667A2E0801}"/>
                </a:ext>
              </a:extLst>
            </p:cNvPr>
            <p:cNvGrpSpPr/>
            <p:nvPr/>
          </p:nvGrpSpPr>
          <p:grpSpPr>
            <a:xfrm>
              <a:off x="7223635" y="1062778"/>
              <a:ext cx="4769449" cy="5514595"/>
              <a:chOff x="6602941" y="140385"/>
              <a:chExt cx="5515505" cy="6377209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8ECB877D-0DF9-FAC3-7FD9-29628E50D9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0770" t="3354" r="2849" b="17370"/>
              <a:stretch/>
            </p:blipFill>
            <p:spPr>
              <a:xfrm>
                <a:off x="7397222" y="791056"/>
                <a:ext cx="4638261" cy="5070987"/>
              </a:xfrm>
              <a:prstGeom prst="rect">
                <a:avLst/>
              </a:prstGeom>
            </p:spPr>
          </p:pic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7664C138-6E00-6D7B-8F5D-E81CCC478327}"/>
                  </a:ext>
                </a:extLst>
              </p:cNvPr>
              <p:cNvSpPr txBox="1"/>
              <p:nvPr/>
            </p:nvSpPr>
            <p:spPr>
              <a:xfrm>
                <a:off x="9010722" y="5009409"/>
                <a:ext cx="28119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360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Regular EQs</a:t>
                </a:r>
                <a:endParaRPr kumimoji="1" lang="ja-JP" altLang="en-US" sz="200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625A71BE-28F2-C1FE-3200-AF4067FF4F14}"/>
                  </a:ext>
                </a:extLst>
              </p:cNvPr>
              <p:cNvSpPr txBox="1"/>
              <p:nvPr/>
            </p:nvSpPr>
            <p:spPr>
              <a:xfrm>
                <a:off x="6602941" y="1567904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lang="en-US" altLang="ja-JP" sz="3200" baseline="30000" dirty="0"/>
                  <a:t>6</a:t>
                </a:r>
                <a:endParaRPr kumimoji="1" lang="ja-JP" altLang="en-US" sz="3200" baseline="30000"/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73D4ADB1-D50E-49C4-94B1-EF0FE2ACC398}"/>
                  </a:ext>
                </a:extLst>
              </p:cNvPr>
              <p:cNvSpPr txBox="1"/>
              <p:nvPr/>
            </p:nvSpPr>
            <p:spPr>
              <a:xfrm>
                <a:off x="6602941" y="3036253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3</a:t>
                </a:r>
                <a:endParaRPr kumimoji="1" lang="ja-JP" altLang="en-US" sz="3200" baseline="30000"/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3DC569BA-5D51-6A1B-8C9C-508482CCA89D}"/>
                  </a:ext>
                </a:extLst>
              </p:cNvPr>
              <p:cNvSpPr txBox="1"/>
              <p:nvPr/>
            </p:nvSpPr>
            <p:spPr>
              <a:xfrm>
                <a:off x="6602941" y="4509357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0</a:t>
                </a:r>
                <a:endParaRPr kumimoji="1" lang="ja-JP" altLang="en-US" sz="3200" baseline="30000"/>
              </a:p>
            </p:txBody>
          </p:sp>
          <p:sp>
            <p:nvSpPr>
              <p:cNvPr id="32" name="正方形/長方形 46">
                <a:extLst>
                  <a:ext uri="{FF2B5EF4-FFF2-40B4-BE49-F238E27FC236}">
                    <a16:creationId xmlns:a16="http://schemas.microsoft.com/office/drawing/2014/main" id="{4A0C5CEE-0DDB-C631-7643-9065CD80D9EA}"/>
                  </a:ext>
                </a:extLst>
              </p:cNvPr>
              <p:cNvSpPr/>
              <p:nvPr/>
            </p:nvSpPr>
            <p:spPr>
              <a:xfrm rot="20180569">
                <a:off x="7224698" y="4659923"/>
                <a:ext cx="4893748" cy="178395"/>
              </a:xfrm>
              <a:custGeom>
                <a:avLst/>
                <a:gdLst>
                  <a:gd name="connsiteX0" fmla="*/ 0 w 4874537"/>
                  <a:gd name="connsiteY0" fmla="*/ 0 h 153534"/>
                  <a:gd name="connsiteX1" fmla="*/ 4874537 w 4874537"/>
                  <a:gd name="connsiteY1" fmla="*/ 0 h 153534"/>
                  <a:gd name="connsiteX2" fmla="*/ 4874537 w 4874537"/>
                  <a:gd name="connsiteY2" fmla="*/ 153534 h 153534"/>
                  <a:gd name="connsiteX3" fmla="*/ 0 w 4874537"/>
                  <a:gd name="connsiteY3" fmla="*/ 153534 h 153534"/>
                  <a:gd name="connsiteX4" fmla="*/ 0 w 4874537"/>
                  <a:gd name="connsiteY4" fmla="*/ 0 h 153534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74537 w 4874537"/>
                  <a:gd name="connsiteY2" fmla="*/ 159958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26262 w 4874537"/>
                  <a:gd name="connsiteY2" fmla="*/ 151774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54645 w 4874537"/>
                  <a:gd name="connsiteY2" fmla="*/ 105974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93748"/>
                  <a:gd name="connsiteY0" fmla="*/ 18437 h 178395"/>
                  <a:gd name="connsiteX1" fmla="*/ 4893748 w 4893748"/>
                  <a:gd name="connsiteY1" fmla="*/ 0 h 178395"/>
                  <a:gd name="connsiteX2" fmla="*/ 4854645 w 4893748"/>
                  <a:gd name="connsiteY2" fmla="*/ 124411 h 178395"/>
                  <a:gd name="connsiteX3" fmla="*/ 0 w 4893748"/>
                  <a:gd name="connsiteY3" fmla="*/ 178395 h 178395"/>
                  <a:gd name="connsiteX4" fmla="*/ 74120 w 4893748"/>
                  <a:gd name="connsiteY4" fmla="*/ 18437 h 17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3748" h="178395">
                    <a:moveTo>
                      <a:pt x="74120" y="18437"/>
                    </a:moveTo>
                    <a:lnTo>
                      <a:pt x="4893748" y="0"/>
                    </a:lnTo>
                    <a:lnTo>
                      <a:pt x="4854645" y="124411"/>
                    </a:lnTo>
                    <a:lnTo>
                      <a:pt x="0" y="178395"/>
                    </a:lnTo>
                    <a:lnTo>
                      <a:pt x="74120" y="1843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47">
                <a:extLst>
                  <a:ext uri="{FF2B5EF4-FFF2-40B4-BE49-F238E27FC236}">
                    <a16:creationId xmlns:a16="http://schemas.microsoft.com/office/drawing/2014/main" id="{ED8355AD-727F-38BF-4CF7-74BFCB456567}"/>
                  </a:ext>
                </a:extLst>
              </p:cNvPr>
              <p:cNvSpPr/>
              <p:nvPr/>
            </p:nvSpPr>
            <p:spPr>
              <a:xfrm rot="18586490">
                <a:off x="6294270" y="3034801"/>
                <a:ext cx="6377209" cy="588377"/>
              </a:xfrm>
              <a:custGeom>
                <a:avLst/>
                <a:gdLst>
                  <a:gd name="connsiteX0" fmla="*/ 0 w 6579816"/>
                  <a:gd name="connsiteY0" fmla="*/ 0 h 305956"/>
                  <a:gd name="connsiteX1" fmla="*/ 6579816 w 6579816"/>
                  <a:gd name="connsiteY1" fmla="*/ 0 h 305956"/>
                  <a:gd name="connsiteX2" fmla="*/ 6579816 w 6579816"/>
                  <a:gd name="connsiteY2" fmla="*/ 305956 h 305956"/>
                  <a:gd name="connsiteX3" fmla="*/ 0 w 6579816"/>
                  <a:gd name="connsiteY3" fmla="*/ 305956 h 305956"/>
                  <a:gd name="connsiteX4" fmla="*/ 0 w 6579816"/>
                  <a:gd name="connsiteY4" fmla="*/ 0 h 305956"/>
                  <a:gd name="connsiteX0" fmla="*/ 0 w 6579816"/>
                  <a:gd name="connsiteY0" fmla="*/ 0 h 305956"/>
                  <a:gd name="connsiteX1" fmla="*/ 6346414 w 6579816"/>
                  <a:gd name="connsiteY1" fmla="*/ 16600 h 305956"/>
                  <a:gd name="connsiteX2" fmla="*/ 6579816 w 6579816"/>
                  <a:gd name="connsiteY2" fmla="*/ 305956 h 305956"/>
                  <a:gd name="connsiteX3" fmla="*/ 0 w 6579816"/>
                  <a:gd name="connsiteY3" fmla="*/ 305956 h 305956"/>
                  <a:gd name="connsiteX4" fmla="*/ 0 w 6579816"/>
                  <a:gd name="connsiteY4" fmla="*/ 0 h 305956"/>
                  <a:gd name="connsiteX0" fmla="*/ 0 w 6579816"/>
                  <a:gd name="connsiteY0" fmla="*/ 0 h 305956"/>
                  <a:gd name="connsiteX1" fmla="*/ 6346414 w 6579816"/>
                  <a:gd name="connsiteY1" fmla="*/ 16600 h 305956"/>
                  <a:gd name="connsiteX2" fmla="*/ 6579816 w 6579816"/>
                  <a:gd name="connsiteY2" fmla="*/ 305956 h 305956"/>
                  <a:gd name="connsiteX3" fmla="*/ 223511 w 6579816"/>
                  <a:gd name="connsiteY3" fmla="*/ 305316 h 305956"/>
                  <a:gd name="connsiteX4" fmla="*/ 0 w 6579816"/>
                  <a:gd name="connsiteY4" fmla="*/ 0 h 305956"/>
                  <a:gd name="connsiteX0" fmla="*/ 0 w 6610231"/>
                  <a:gd name="connsiteY0" fmla="*/ 0 h 296090"/>
                  <a:gd name="connsiteX1" fmla="*/ 6376829 w 6610231"/>
                  <a:gd name="connsiteY1" fmla="*/ 6734 h 296090"/>
                  <a:gd name="connsiteX2" fmla="*/ 6610231 w 6610231"/>
                  <a:gd name="connsiteY2" fmla="*/ 296090 h 296090"/>
                  <a:gd name="connsiteX3" fmla="*/ 253926 w 6610231"/>
                  <a:gd name="connsiteY3" fmla="*/ 295450 h 296090"/>
                  <a:gd name="connsiteX4" fmla="*/ 0 w 6610231"/>
                  <a:gd name="connsiteY4" fmla="*/ 0 h 296090"/>
                  <a:gd name="connsiteX0" fmla="*/ 0 w 6610231"/>
                  <a:gd name="connsiteY0" fmla="*/ 292927 h 589017"/>
                  <a:gd name="connsiteX1" fmla="*/ 6117470 w 6610231"/>
                  <a:gd name="connsiteY1" fmla="*/ 0 h 589017"/>
                  <a:gd name="connsiteX2" fmla="*/ 6610231 w 6610231"/>
                  <a:gd name="connsiteY2" fmla="*/ 589017 h 589017"/>
                  <a:gd name="connsiteX3" fmla="*/ 253926 w 6610231"/>
                  <a:gd name="connsiteY3" fmla="*/ 588377 h 589017"/>
                  <a:gd name="connsiteX4" fmla="*/ 0 w 6610231"/>
                  <a:gd name="connsiteY4" fmla="*/ 292927 h 589017"/>
                  <a:gd name="connsiteX0" fmla="*/ 0 w 6377209"/>
                  <a:gd name="connsiteY0" fmla="*/ 292927 h 588377"/>
                  <a:gd name="connsiteX1" fmla="*/ 6117470 w 6377209"/>
                  <a:gd name="connsiteY1" fmla="*/ 0 h 588377"/>
                  <a:gd name="connsiteX2" fmla="*/ 6377209 w 6377209"/>
                  <a:gd name="connsiteY2" fmla="*/ 297175 h 588377"/>
                  <a:gd name="connsiteX3" fmla="*/ 253926 w 6377209"/>
                  <a:gd name="connsiteY3" fmla="*/ 588377 h 588377"/>
                  <a:gd name="connsiteX4" fmla="*/ 0 w 6377209"/>
                  <a:gd name="connsiteY4" fmla="*/ 292927 h 588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77209" h="588377">
                    <a:moveTo>
                      <a:pt x="0" y="292927"/>
                    </a:moveTo>
                    <a:lnTo>
                      <a:pt x="6117470" y="0"/>
                    </a:lnTo>
                    <a:lnTo>
                      <a:pt x="6377209" y="297175"/>
                    </a:lnTo>
                    <a:lnTo>
                      <a:pt x="253926" y="588377"/>
                    </a:lnTo>
                    <a:lnTo>
                      <a:pt x="0" y="292927"/>
                    </a:lnTo>
                    <a:close/>
                  </a:path>
                </a:pathLst>
              </a:custGeom>
              <a:solidFill>
                <a:srgbClr val="C00000">
                  <a:alpha val="1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F259853C-795B-CB2C-5791-7FFAE0679D80}"/>
                  </a:ext>
                </a:extLst>
              </p:cNvPr>
              <p:cNvSpPr txBox="1"/>
              <p:nvPr/>
            </p:nvSpPr>
            <p:spPr>
              <a:xfrm rot="20158147">
                <a:off x="10002225" y="3332274"/>
                <a:ext cx="16129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i="1" dirty="0"/>
                  <a:t>M</a:t>
                </a:r>
                <a:r>
                  <a:rPr kumimoji="1" lang="en-US" altLang="ja-JP" sz="3200" baseline="-25000" dirty="0"/>
                  <a:t>0</a:t>
                </a:r>
                <a:r>
                  <a:rPr kumimoji="1" lang="ja-JP" altLang="en-US" sz="3200" dirty="0"/>
                  <a:t>∝</a:t>
                </a:r>
                <a:r>
                  <a:rPr kumimoji="1" lang="en-US" altLang="ja-JP" sz="3200" i="1" dirty="0"/>
                  <a:t>T</a:t>
                </a:r>
                <a:r>
                  <a:rPr kumimoji="1" lang="en-US" altLang="ja-JP" sz="3200" baseline="30000" dirty="0"/>
                  <a:t> 3</a:t>
                </a:r>
                <a:endParaRPr kumimoji="1" lang="ja-JP" altLang="en-US" sz="3200" baseline="30000"/>
              </a:p>
            </p:txBody>
          </p:sp>
        </p:grpSp>
        <p:sp>
          <p:nvSpPr>
            <p:cNvPr id="5" name="三角形 4">
              <a:extLst>
                <a:ext uri="{FF2B5EF4-FFF2-40B4-BE49-F238E27FC236}">
                  <a16:creationId xmlns:a16="http://schemas.microsoft.com/office/drawing/2014/main" id="{5059B2DD-55F8-9D89-7484-3B20A454F899}"/>
                </a:ext>
              </a:extLst>
            </p:cNvPr>
            <p:cNvSpPr/>
            <p:nvPr/>
          </p:nvSpPr>
          <p:spPr>
            <a:xfrm rot="5400000">
              <a:off x="7593411" y="2082321"/>
              <a:ext cx="4236151" cy="3486414"/>
            </a:xfrm>
            <a:custGeom>
              <a:avLst/>
              <a:gdLst>
                <a:gd name="connsiteX0" fmla="*/ 0 w 4617151"/>
                <a:gd name="connsiteY0" fmla="*/ 3476889 h 3476889"/>
                <a:gd name="connsiteX1" fmla="*/ 0 w 4617151"/>
                <a:gd name="connsiteY1" fmla="*/ 0 h 3476889"/>
                <a:gd name="connsiteX2" fmla="*/ 4617151 w 4617151"/>
                <a:gd name="connsiteY2" fmla="*/ 3476889 h 3476889"/>
                <a:gd name="connsiteX3" fmla="*/ 0 w 4617151"/>
                <a:gd name="connsiteY3" fmla="*/ 3476889 h 3476889"/>
                <a:gd name="connsiteX0" fmla="*/ 0 w 4617151"/>
                <a:gd name="connsiteY0" fmla="*/ 3476889 h 3476889"/>
                <a:gd name="connsiteX1" fmla="*/ 0 w 4617151"/>
                <a:gd name="connsiteY1" fmla="*/ 0 h 3476889"/>
                <a:gd name="connsiteX2" fmla="*/ 4226623 w 4617151"/>
                <a:gd name="connsiteY2" fmla="*/ 3186994 h 3476889"/>
                <a:gd name="connsiteX3" fmla="*/ 4617151 w 4617151"/>
                <a:gd name="connsiteY3" fmla="*/ 3476889 h 3476889"/>
                <a:gd name="connsiteX4" fmla="*/ 0 w 4617151"/>
                <a:gd name="connsiteY4" fmla="*/ 3476889 h 3476889"/>
                <a:gd name="connsiteX0" fmla="*/ 0 w 4236151"/>
                <a:gd name="connsiteY0" fmla="*/ 3476889 h 3486414"/>
                <a:gd name="connsiteX1" fmla="*/ 0 w 4236151"/>
                <a:gd name="connsiteY1" fmla="*/ 0 h 3486414"/>
                <a:gd name="connsiteX2" fmla="*/ 4226623 w 4236151"/>
                <a:gd name="connsiteY2" fmla="*/ 3186994 h 3486414"/>
                <a:gd name="connsiteX3" fmla="*/ 4236151 w 4236151"/>
                <a:gd name="connsiteY3" fmla="*/ 3486414 h 3486414"/>
                <a:gd name="connsiteX4" fmla="*/ 0 w 4236151"/>
                <a:gd name="connsiteY4" fmla="*/ 3476889 h 348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151" h="3486414">
                  <a:moveTo>
                    <a:pt x="0" y="3476889"/>
                  </a:moveTo>
                  <a:lnTo>
                    <a:pt x="0" y="0"/>
                  </a:lnTo>
                  <a:lnTo>
                    <a:pt x="4226623" y="3186994"/>
                  </a:lnTo>
                  <a:lnTo>
                    <a:pt x="4236151" y="3486414"/>
                  </a:lnTo>
                  <a:lnTo>
                    <a:pt x="0" y="3476889"/>
                  </a:lnTo>
                  <a:close/>
                </a:path>
              </a:pathLst>
            </a:custGeom>
            <a:solidFill>
              <a:srgbClr val="C00000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BAD56AD-4E27-EEB0-07FA-73B2B3100A15}"/>
                </a:ext>
              </a:extLst>
            </p:cNvPr>
            <p:cNvSpPr txBox="1"/>
            <p:nvPr/>
          </p:nvSpPr>
          <p:spPr>
            <a:xfrm>
              <a:off x="8237191" y="1893117"/>
              <a:ext cx="1906265" cy="558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Slow EQs</a:t>
              </a:r>
              <a:endParaRPr kumimoji="1" lang="ja-JP" altLang="en-US" sz="2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CBF2AF4C-CAE9-7AC2-7320-F59BE5BCCD0A}"/>
                </a:ext>
              </a:extLst>
            </p:cNvPr>
            <p:cNvSpPr txBox="1"/>
            <p:nvPr/>
          </p:nvSpPr>
          <p:spPr>
            <a:xfrm rot="18400457">
              <a:off x="10001734" y="2959425"/>
              <a:ext cx="1426649" cy="505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M</a:t>
              </a:r>
              <a:r>
                <a:rPr kumimoji="1" lang="en-US" altLang="ja-JP" sz="3200" b="1" baseline="-25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0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∝</a:t>
              </a:r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T</a:t>
              </a:r>
              <a:r>
                <a:rPr kumimoji="1" lang="en-US" altLang="ja-JP" sz="3200" b="1" baseline="30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1</a:t>
              </a:r>
              <a:endParaRPr kumimoji="1" lang="ja-JP" altLang="en-US" sz="3200" b="1" baseline="30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A16202CB-14A9-05A7-753C-58DEB4C422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50" t="3354" r="52617" b="17370"/>
          <a:stretch/>
        </p:blipFill>
        <p:spPr>
          <a:xfrm>
            <a:off x="1673254" y="797044"/>
            <a:ext cx="4708490" cy="507098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1365F2F-3033-DE6F-57AC-8E9E8622AC13}"/>
              </a:ext>
            </a:extLst>
          </p:cNvPr>
          <p:cNvSpPr txBox="1"/>
          <p:nvPr/>
        </p:nvSpPr>
        <p:spPr>
          <a:xfrm>
            <a:off x="1274819" y="5862043"/>
            <a:ext cx="1140247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–10</a:t>
            </a:r>
            <a:endParaRPr kumimoji="1" lang="ja-JP" altLang="en-US" sz="3200" baseline="300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31EDEB0-DDD9-F57C-E23A-B6D914D0AED1}"/>
              </a:ext>
            </a:extLst>
          </p:cNvPr>
          <p:cNvSpPr txBox="1"/>
          <p:nvPr/>
        </p:nvSpPr>
        <p:spPr>
          <a:xfrm>
            <a:off x="2825631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–9</a:t>
            </a:r>
            <a:endParaRPr kumimoji="1" lang="ja-JP" altLang="en-US" sz="3200" baseline="300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96EFBA8-0FAD-5790-EB0B-9561FDFF6ABE}"/>
              </a:ext>
            </a:extLst>
          </p:cNvPr>
          <p:cNvSpPr txBox="1"/>
          <p:nvPr/>
        </p:nvSpPr>
        <p:spPr>
          <a:xfrm>
            <a:off x="4377743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–8</a:t>
            </a:r>
            <a:endParaRPr kumimoji="1" lang="ja-JP" altLang="en-US" sz="3200" baseline="300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D77D1F4-550A-BB58-89E0-4146471E5397}"/>
              </a:ext>
            </a:extLst>
          </p:cNvPr>
          <p:cNvSpPr txBox="1"/>
          <p:nvPr/>
        </p:nvSpPr>
        <p:spPr>
          <a:xfrm>
            <a:off x="5944370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–7</a:t>
            </a:r>
            <a:endParaRPr kumimoji="1" lang="ja-JP" altLang="en-US" sz="3200" baseline="300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4E5BF5D-4244-0585-E2A2-09D483E75789}"/>
              </a:ext>
            </a:extLst>
          </p:cNvPr>
          <p:cNvSpPr txBox="1"/>
          <p:nvPr/>
        </p:nvSpPr>
        <p:spPr>
          <a:xfrm>
            <a:off x="2145145" y="6302100"/>
            <a:ext cx="3498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(Nm)</a:t>
            </a:r>
            <a:endParaRPr kumimoji="1" lang="ja-JP" altLang="en-US" sz="32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0D99D0-0719-92C5-D0B5-F6347CDBB4FE}"/>
              </a:ext>
            </a:extLst>
          </p:cNvPr>
          <p:cNvSpPr txBox="1"/>
          <p:nvPr/>
        </p:nvSpPr>
        <p:spPr>
          <a:xfrm rot="16200000">
            <a:off x="-974722" y="3061799"/>
            <a:ext cx="2847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Duration </a:t>
            </a:r>
            <a:r>
              <a:rPr kumimoji="1" lang="en-US" altLang="ja-JP" sz="3200" i="1" dirty="0"/>
              <a:t>T</a:t>
            </a:r>
            <a:r>
              <a:rPr kumimoji="1" lang="en-US" altLang="ja-JP" sz="3200" dirty="0"/>
              <a:t> (s)</a:t>
            </a:r>
            <a:endParaRPr kumimoji="1" lang="ja-JP" altLang="en-US" sz="32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2422970-FB15-1A2A-3390-3CB9D8D0A476}"/>
              </a:ext>
            </a:extLst>
          </p:cNvPr>
          <p:cNvSpPr txBox="1"/>
          <p:nvPr/>
        </p:nvSpPr>
        <p:spPr>
          <a:xfrm>
            <a:off x="833064" y="621268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2</a:t>
            </a:r>
            <a:endParaRPr kumimoji="1" lang="ja-JP" altLang="en-US" sz="3200" baseline="30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CF59CC0-D154-EC07-97B3-2E87B321375D}"/>
              </a:ext>
            </a:extLst>
          </p:cNvPr>
          <p:cNvSpPr txBox="1"/>
          <p:nvPr/>
        </p:nvSpPr>
        <p:spPr>
          <a:xfrm>
            <a:off x="833064" y="2277179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1</a:t>
            </a:r>
            <a:endParaRPr kumimoji="1" lang="ja-JP" altLang="en-US" sz="3200" baseline="300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FA9C469-1933-2FA8-3C75-6C1F194019F8}"/>
              </a:ext>
            </a:extLst>
          </p:cNvPr>
          <p:cNvSpPr txBox="1"/>
          <p:nvPr/>
        </p:nvSpPr>
        <p:spPr>
          <a:xfrm>
            <a:off x="833064" y="3933090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0</a:t>
            </a:r>
            <a:endParaRPr kumimoji="1" lang="ja-JP" altLang="en-US" sz="3200" baseline="300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CB3631-FD8E-07A6-C604-1644AF2BFAF2}"/>
              </a:ext>
            </a:extLst>
          </p:cNvPr>
          <p:cNvSpPr txBox="1"/>
          <p:nvPr/>
        </p:nvSpPr>
        <p:spPr>
          <a:xfrm>
            <a:off x="833064" y="5589001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</a:t>
            </a:r>
            <a:endParaRPr kumimoji="1" lang="ja-JP" altLang="en-US" sz="3200" baseline="30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DA128E-88BA-2315-4C86-CB1DDF2401A7}"/>
              </a:ext>
            </a:extLst>
          </p:cNvPr>
          <p:cNvSpPr txBox="1"/>
          <p:nvPr/>
        </p:nvSpPr>
        <p:spPr>
          <a:xfrm>
            <a:off x="2833729" y="236225"/>
            <a:ext cx="6524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M</a:t>
            </a:r>
            <a:r>
              <a:rPr lang="en-US" altLang="ja-JP" sz="4000" b="1" dirty="0">
                <a:latin typeface="+mn-ea"/>
              </a:rPr>
              <a:t>oment–duration scaling</a:t>
            </a:r>
            <a:endParaRPr kumimoji="1" lang="el-GR" altLang="ja-JP" sz="4000" b="1" baseline="-25000" dirty="0">
              <a:latin typeface="+mn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7EDAD96-32FA-7646-077F-F4B81244E20F}"/>
              </a:ext>
            </a:extLst>
          </p:cNvPr>
          <p:cNvSpPr txBox="1"/>
          <p:nvPr/>
        </p:nvSpPr>
        <p:spPr>
          <a:xfrm>
            <a:off x="7038921" y="5861540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10</a:t>
            </a:r>
            <a:endParaRPr kumimoji="1" lang="ja-JP" altLang="en-US" sz="3200" baseline="3000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BB5CDCA-8157-6EDE-6A19-18BC4D7871AF}"/>
              </a:ext>
            </a:extLst>
          </p:cNvPr>
          <p:cNvSpPr txBox="1"/>
          <p:nvPr/>
        </p:nvSpPr>
        <p:spPr>
          <a:xfrm>
            <a:off x="8877266" y="5861540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15</a:t>
            </a:r>
            <a:endParaRPr kumimoji="1" lang="ja-JP" altLang="en-US" sz="3200" baseline="3000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B3618CA-413D-8B82-0E87-16F7F6049831}"/>
              </a:ext>
            </a:extLst>
          </p:cNvPr>
          <p:cNvSpPr txBox="1"/>
          <p:nvPr/>
        </p:nvSpPr>
        <p:spPr>
          <a:xfrm>
            <a:off x="10719847" y="5861540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20</a:t>
            </a:r>
            <a:endParaRPr kumimoji="1" lang="ja-JP" altLang="en-US" sz="3200" baseline="3000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8574C59-FB6F-6108-D296-A32128E15CC7}"/>
              </a:ext>
            </a:extLst>
          </p:cNvPr>
          <p:cNvSpPr txBox="1"/>
          <p:nvPr/>
        </p:nvSpPr>
        <p:spPr>
          <a:xfrm>
            <a:off x="7909247" y="6301597"/>
            <a:ext cx="3498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(Nm)</a:t>
            </a:r>
            <a:endParaRPr kumimoji="1" lang="ja-JP" altLang="en-US" sz="320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3B70D23A-44F0-92C0-7F9C-000D03DA60DB}"/>
              </a:ext>
            </a:extLst>
          </p:cNvPr>
          <p:cNvSpPr/>
          <p:nvPr/>
        </p:nvSpPr>
        <p:spPr>
          <a:xfrm rot="20180569">
            <a:off x="7224698" y="4659923"/>
            <a:ext cx="4893748" cy="178395"/>
          </a:xfrm>
          <a:custGeom>
            <a:avLst/>
            <a:gdLst>
              <a:gd name="connsiteX0" fmla="*/ 0 w 4874537"/>
              <a:gd name="connsiteY0" fmla="*/ 0 h 153534"/>
              <a:gd name="connsiteX1" fmla="*/ 4874537 w 4874537"/>
              <a:gd name="connsiteY1" fmla="*/ 0 h 153534"/>
              <a:gd name="connsiteX2" fmla="*/ 4874537 w 4874537"/>
              <a:gd name="connsiteY2" fmla="*/ 153534 h 153534"/>
              <a:gd name="connsiteX3" fmla="*/ 0 w 4874537"/>
              <a:gd name="connsiteY3" fmla="*/ 153534 h 153534"/>
              <a:gd name="connsiteX4" fmla="*/ 0 w 4874537"/>
              <a:gd name="connsiteY4" fmla="*/ 0 h 153534"/>
              <a:gd name="connsiteX0" fmla="*/ 74120 w 4874537"/>
              <a:gd name="connsiteY0" fmla="*/ 0 h 159958"/>
              <a:gd name="connsiteX1" fmla="*/ 4874537 w 4874537"/>
              <a:gd name="connsiteY1" fmla="*/ 6424 h 159958"/>
              <a:gd name="connsiteX2" fmla="*/ 4874537 w 4874537"/>
              <a:gd name="connsiteY2" fmla="*/ 159958 h 159958"/>
              <a:gd name="connsiteX3" fmla="*/ 0 w 4874537"/>
              <a:gd name="connsiteY3" fmla="*/ 159958 h 159958"/>
              <a:gd name="connsiteX4" fmla="*/ 74120 w 4874537"/>
              <a:gd name="connsiteY4" fmla="*/ 0 h 159958"/>
              <a:gd name="connsiteX0" fmla="*/ 74120 w 4874537"/>
              <a:gd name="connsiteY0" fmla="*/ 0 h 159958"/>
              <a:gd name="connsiteX1" fmla="*/ 4874537 w 4874537"/>
              <a:gd name="connsiteY1" fmla="*/ 6424 h 159958"/>
              <a:gd name="connsiteX2" fmla="*/ 4826262 w 4874537"/>
              <a:gd name="connsiteY2" fmla="*/ 151774 h 159958"/>
              <a:gd name="connsiteX3" fmla="*/ 0 w 4874537"/>
              <a:gd name="connsiteY3" fmla="*/ 159958 h 159958"/>
              <a:gd name="connsiteX4" fmla="*/ 74120 w 4874537"/>
              <a:gd name="connsiteY4" fmla="*/ 0 h 159958"/>
              <a:gd name="connsiteX0" fmla="*/ 74120 w 4874537"/>
              <a:gd name="connsiteY0" fmla="*/ 0 h 159958"/>
              <a:gd name="connsiteX1" fmla="*/ 4874537 w 4874537"/>
              <a:gd name="connsiteY1" fmla="*/ 6424 h 159958"/>
              <a:gd name="connsiteX2" fmla="*/ 4854645 w 4874537"/>
              <a:gd name="connsiteY2" fmla="*/ 105974 h 159958"/>
              <a:gd name="connsiteX3" fmla="*/ 0 w 4874537"/>
              <a:gd name="connsiteY3" fmla="*/ 159958 h 159958"/>
              <a:gd name="connsiteX4" fmla="*/ 74120 w 4874537"/>
              <a:gd name="connsiteY4" fmla="*/ 0 h 159958"/>
              <a:gd name="connsiteX0" fmla="*/ 74120 w 4893748"/>
              <a:gd name="connsiteY0" fmla="*/ 18437 h 178395"/>
              <a:gd name="connsiteX1" fmla="*/ 4893748 w 4893748"/>
              <a:gd name="connsiteY1" fmla="*/ 0 h 178395"/>
              <a:gd name="connsiteX2" fmla="*/ 4854645 w 4893748"/>
              <a:gd name="connsiteY2" fmla="*/ 124411 h 178395"/>
              <a:gd name="connsiteX3" fmla="*/ 0 w 4893748"/>
              <a:gd name="connsiteY3" fmla="*/ 178395 h 178395"/>
              <a:gd name="connsiteX4" fmla="*/ 74120 w 4893748"/>
              <a:gd name="connsiteY4" fmla="*/ 18437 h 17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3748" h="178395">
                <a:moveTo>
                  <a:pt x="74120" y="18437"/>
                </a:moveTo>
                <a:lnTo>
                  <a:pt x="4893748" y="0"/>
                </a:lnTo>
                <a:lnTo>
                  <a:pt x="4854645" y="124411"/>
                </a:lnTo>
                <a:lnTo>
                  <a:pt x="0" y="178395"/>
                </a:lnTo>
                <a:lnTo>
                  <a:pt x="74120" y="18437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CC3FDFC-F1CD-7EA7-9D74-1267AB788245}"/>
              </a:ext>
            </a:extLst>
          </p:cNvPr>
          <p:cNvSpPr txBox="1"/>
          <p:nvPr/>
        </p:nvSpPr>
        <p:spPr>
          <a:xfrm>
            <a:off x="9593527" y="454414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(Kanamori &amp; Anderson, 1975;</a:t>
            </a:r>
          </a:p>
          <a:p>
            <a:r>
              <a:rPr lang="en-US" altLang="ja-JP" sz="1200"/>
              <a:t> </a:t>
            </a:r>
            <a:r>
              <a:rPr kumimoji="1" lang="en-US" altLang="ja-JP" sz="1200"/>
              <a:t>Ide &amp; Beroza, 2023 </a:t>
            </a:r>
            <a:r>
              <a:rPr lang="en-US" altLang="ja-JP" sz="1200"/>
              <a:t>and its refs)</a:t>
            </a:r>
            <a:endParaRPr kumimoji="1" lang="ja-JP" altLang="en-US" sz="1200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E8E55F8B-DBE5-96AB-B959-1EC911A8C70A}"/>
              </a:ext>
            </a:extLst>
          </p:cNvPr>
          <p:cNvGrpSpPr/>
          <p:nvPr/>
        </p:nvGrpSpPr>
        <p:grpSpPr>
          <a:xfrm>
            <a:off x="4290554" y="3504788"/>
            <a:ext cx="1763458" cy="2056536"/>
            <a:chOff x="4227845" y="3542479"/>
            <a:chExt cx="1837029" cy="2046522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0D7DEC19-0209-0AD6-E1E8-BCA82D05B474}"/>
                </a:ext>
              </a:extLst>
            </p:cNvPr>
            <p:cNvGrpSpPr/>
            <p:nvPr/>
          </p:nvGrpSpPr>
          <p:grpSpPr>
            <a:xfrm>
              <a:off x="4227845" y="3760663"/>
              <a:ext cx="1742785" cy="1828338"/>
              <a:chOff x="4645629" y="4090705"/>
              <a:chExt cx="1543925" cy="1619716"/>
            </a:xfrm>
          </p:grpSpPr>
          <p:sp>
            <p:nvSpPr>
              <p:cNvPr id="56" name="三角形 55">
                <a:extLst>
                  <a:ext uri="{FF2B5EF4-FFF2-40B4-BE49-F238E27FC236}">
                    <a16:creationId xmlns:a16="http://schemas.microsoft.com/office/drawing/2014/main" id="{E72C482F-78AA-CDC4-2488-05E82112D02E}"/>
                  </a:ext>
                </a:extLst>
              </p:cNvPr>
              <p:cNvSpPr/>
              <p:nvPr/>
            </p:nvSpPr>
            <p:spPr>
              <a:xfrm rot="16200000">
                <a:off x="4607733" y="4128601"/>
                <a:ext cx="1619716" cy="1543924"/>
              </a:xfrm>
              <a:prstGeom prst="triangle">
                <a:avLst>
                  <a:gd name="adj" fmla="val 0"/>
                </a:avLst>
              </a:prstGeom>
              <a:noFill/>
              <a:ln w="317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三角形 56">
                <a:extLst>
                  <a:ext uri="{FF2B5EF4-FFF2-40B4-BE49-F238E27FC236}">
                    <a16:creationId xmlns:a16="http://schemas.microsoft.com/office/drawing/2014/main" id="{4FAB2643-F3B9-F53D-F88A-105992BFA703}"/>
                  </a:ext>
                </a:extLst>
              </p:cNvPr>
              <p:cNvSpPr/>
              <p:nvPr/>
            </p:nvSpPr>
            <p:spPr>
              <a:xfrm rot="16200000">
                <a:off x="5147141" y="4668007"/>
                <a:ext cx="540904" cy="1543923"/>
              </a:xfrm>
              <a:prstGeom prst="triangle">
                <a:avLst>
                  <a:gd name="adj" fmla="val 0"/>
                </a:avLst>
              </a:prstGeom>
              <a:noFill/>
              <a:ln w="317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6BA0EBD8-678E-026F-9EDB-E0BEBC96CE0E}"/>
                </a:ext>
              </a:extLst>
            </p:cNvPr>
            <p:cNvSpPr txBox="1"/>
            <p:nvPr/>
          </p:nvSpPr>
          <p:spPr>
            <a:xfrm rot="18797937">
              <a:off x="4167086" y="4074997"/>
              <a:ext cx="16498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M</a:t>
              </a:r>
              <a:r>
                <a:rPr kumimoji="1" lang="en-US" altLang="ja-JP" sz="3200" b="1" baseline="-25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0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∝</a:t>
              </a:r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T</a:t>
              </a:r>
              <a:r>
                <a:rPr kumimoji="1" lang="en-US" altLang="ja-JP" sz="3200" b="1" baseline="30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1</a:t>
              </a:r>
              <a:endParaRPr kumimoji="1" lang="ja-JP" altLang="en-US" sz="3200" b="1" baseline="30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24FBFBD6-8D68-495E-310F-040453115E89}"/>
                </a:ext>
              </a:extLst>
            </p:cNvPr>
            <p:cNvSpPr txBox="1"/>
            <p:nvPr/>
          </p:nvSpPr>
          <p:spPr>
            <a:xfrm rot="20447674">
              <a:off x="4451932" y="4836435"/>
              <a:ext cx="16129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i="1" dirty="0"/>
                <a:t>M</a:t>
              </a:r>
              <a:r>
                <a:rPr kumimoji="1" lang="en-US" altLang="ja-JP" sz="3200" baseline="-25000" dirty="0"/>
                <a:t>0</a:t>
              </a:r>
              <a:r>
                <a:rPr kumimoji="1" lang="ja-JP" altLang="en-US" sz="3200" dirty="0"/>
                <a:t>∝</a:t>
              </a:r>
              <a:r>
                <a:rPr kumimoji="1" lang="en-US" altLang="ja-JP" sz="3200" i="1" dirty="0"/>
                <a:t>T</a:t>
              </a:r>
              <a:r>
                <a:rPr kumimoji="1" lang="en-US" altLang="ja-JP" sz="3200" baseline="30000" dirty="0"/>
                <a:t> 3</a:t>
              </a:r>
              <a:endParaRPr kumimoji="1" lang="ja-JP" altLang="en-US" sz="3200" baseline="30000"/>
            </a:p>
          </p:txBody>
        </p:sp>
      </p:grpSp>
    </p:spTree>
    <p:extLst>
      <p:ext uri="{BB962C8B-B14F-4D97-AF65-F5344CB8AC3E}">
        <p14:creationId xmlns:p14="http://schemas.microsoft.com/office/powerpoint/2010/main" val="1656289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850F1-9CAB-5874-257B-DD09A698A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74468210-E3D0-97A6-F011-85382011DE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50" t="3354" r="52617" b="17370"/>
          <a:stretch/>
        </p:blipFill>
        <p:spPr>
          <a:xfrm>
            <a:off x="1673254" y="797044"/>
            <a:ext cx="4708490" cy="507098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947082-6716-B432-A1E8-9328464B6E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451" t="3496" r="52617" b="17228"/>
          <a:stretch/>
        </p:blipFill>
        <p:spPr>
          <a:xfrm>
            <a:off x="1673254" y="806569"/>
            <a:ext cx="4708490" cy="5070988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C00734E-EC0A-D885-A0EE-E42E1F68E209}"/>
              </a:ext>
            </a:extLst>
          </p:cNvPr>
          <p:cNvSpPr txBox="1"/>
          <p:nvPr/>
        </p:nvSpPr>
        <p:spPr>
          <a:xfrm>
            <a:off x="1274819" y="5862043"/>
            <a:ext cx="1140247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–10</a:t>
            </a:r>
            <a:endParaRPr kumimoji="1" lang="ja-JP" altLang="en-US" sz="3200" baseline="300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0B27CF9-D5F8-1BF5-50FF-CE693B775681}"/>
              </a:ext>
            </a:extLst>
          </p:cNvPr>
          <p:cNvSpPr txBox="1"/>
          <p:nvPr/>
        </p:nvSpPr>
        <p:spPr>
          <a:xfrm>
            <a:off x="2825631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–9</a:t>
            </a:r>
            <a:endParaRPr kumimoji="1" lang="ja-JP" altLang="en-US" sz="3200" baseline="300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769ACB0-8363-3C84-429C-4F0F606AD4FB}"/>
              </a:ext>
            </a:extLst>
          </p:cNvPr>
          <p:cNvSpPr txBox="1"/>
          <p:nvPr/>
        </p:nvSpPr>
        <p:spPr>
          <a:xfrm>
            <a:off x="4377743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–8</a:t>
            </a:r>
            <a:endParaRPr kumimoji="1" lang="ja-JP" altLang="en-US" sz="3200" baseline="300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C380875-597E-AE4A-F025-FE8148AEA1C0}"/>
              </a:ext>
            </a:extLst>
          </p:cNvPr>
          <p:cNvSpPr txBox="1"/>
          <p:nvPr/>
        </p:nvSpPr>
        <p:spPr>
          <a:xfrm>
            <a:off x="5944370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–7</a:t>
            </a:r>
            <a:endParaRPr kumimoji="1" lang="ja-JP" altLang="en-US" sz="3200" baseline="300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4E79A10-B81F-DECE-D2CD-4A8C029FDC41}"/>
              </a:ext>
            </a:extLst>
          </p:cNvPr>
          <p:cNvSpPr txBox="1"/>
          <p:nvPr/>
        </p:nvSpPr>
        <p:spPr>
          <a:xfrm>
            <a:off x="2145145" y="6302100"/>
            <a:ext cx="3498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(Nm)</a:t>
            </a:r>
            <a:endParaRPr kumimoji="1" lang="ja-JP" altLang="en-US" sz="32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084C9ED-35D5-0038-051E-2F5E5D0ED6DD}"/>
              </a:ext>
            </a:extLst>
          </p:cNvPr>
          <p:cNvSpPr txBox="1"/>
          <p:nvPr/>
        </p:nvSpPr>
        <p:spPr>
          <a:xfrm rot="16200000">
            <a:off x="-974722" y="3061799"/>
            <a:ext cx="2847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Duration </a:t>
            </a:r>
            <a:r>
              <a:rPr kumimoji="1" lang="en-US" altLang="ja-JP" sz="3200" i="1" dirty="0"/>
              <a:t>T</a:t>
            </a:r>
            <a:r>
              <a:rPr kumimoji="1" lang="en-US" altLang="ja-JP" sz="3200" dirty="0"/>
              <a:t> (s)</a:t>
            </a:r>
            <a:endParaRPr kumimoji="1" lang="ja-JP" altLang="en-US" sz="32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A0FF708-FE27-B71E-316A-29485F83DA0C}"/>
              </a:ext>
            </a:extLst>
          </p:cNvPr>
          <p:cNvSpPr txBox="1"/>
          <p:nvPr/>
        </p:nvSpPr>
        <p:spPr>
          <a:xfrm>
            <a:off x="833064" y="621268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2</a:t>
            </a:r>
            <a:endParaRPr kumimoji="1" lang="ja-JP" altLang="en-US" sz="3200" baseline="30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4FD236B-0737-9A22-64A9-26C1DDCA47B7}"/>
              </a:ext>
            </a:extLst>
          </p:cNvPr>
          <p:cNvSpPr txBox="1"/>
          <p:nvPr/>
        </p:nvSpPr>
        <p:spPr>
          <a:xfrm>
            <a:off x="833064" y="2277179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1</a:t>
            </a:r>
            <a:endParaRPr kumimoji="1" lang="ja-JP" altLang="en-US" sz="3200" baseline="300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32515EA-849F-A76C-D369-0BB6ABEEA2F0}"/>
              </a:ext>
            </a:extLst>
          </p:cNvPr>
          <p:cNvSpPr txBox="1"/>
          <p:nvPr/>
        </p:nvSpPr>
        <p:spPr>
          <a:xfrm>
            <a:off x="833064" y="3933090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0</a:t>
            </a:r>
            <a:endParaRPr kumimoji="1" lang="ja-JP" altLang="en-US" sz="3200" baseline="300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CF101EB-0113-BE56-7CEE-9DC306FADE6F}"/>
              </a:ext>
            </a:extLst>
          </p:cNvPr>
          <p:cNvSpPr txBox="1"/>
          <p:nvPr/>
        </p:nvSpPr>
        <p:spPr>
          <a:xfrm>
            <a:off x="833064" y="5589001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</a:t>
            </a:r>
            <a:endParaRPr kumimoji="1" lang="ja-JP" altLang="en-US" sz="3200" baseline="300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8C12FD-E590-E688-613C-735BEFAD5674}"/>
              </a:ext>
            </a:extLst>
          </p:cNvPr>
          <p:cNvSpPr txBox="1"/>
          <p:nvPr/>
        </p:nvSpPr>
        <p:spPr>
          <a:xfrm>
            <a:off x="1850184" y="952723"/>
            <a:ext cx="3911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3600"/>
              <a:t>Rigid</a:t>
            </a:r>
            <a:r>
              <a:rPr lang="en-US" altLang="ja-JP" sz="3600"/>
              <a:t> </a:t>
            </a:r>
            <a:r>
              <a:rPr kumimoji="1" lang="en-US" altLang="ja-JP" sz="3600"/>
              <a:t>glass beads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2313AF16-A3F2-E7E1-09DA-C68A0BC3295A}"/>
              </a:ext>
            </a:extLst>
          </p:cNvPr>
          <p:cNvCxnSpPr>
            <a:cxnSpLocks/>
          </p:cNvCxnSpPr>
          <p:nvPr/>
        </p:nvCxnSpPr>
        <p:spPr>
          <a:xfrm>
            <a:off x="4758039" y="1540287"/>
            <a:ext cx="885179" cy="7259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58C1371-37E2-F585-121D-4BB08D999510}"/>
              </a:ext>
            </a:extLst>
          </p:cNvPr>
          <p:cNvGrpSpPr/>
          <p:nvPr/>
        </p:nvGrpSpPr>
        <p:grpSpPr>
          <a:xfrm>
            <a:off x="4290554" y="3504788"/>
            <a:ext cx="1763458" cy="2056536"/>
            <a:chOff x="4227845" y="3542479"/>
            <a:chExt cx="1837029" cy="2046522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B8F99D7A-B590-DED7-6262-3F369EB69C58}"/>
                </a:ext>
              </a:extLst>
            </p:cNvPr>
            <p:cNvGrpSpPr/>
            <p:nvPr/>
          </p:nvGrpSpPr>
          <p:grpSpPr>
            <a:xfrm>
              <a:off x="4227845" y="3760663"/>
              <a:ext cx="1742785" cy="1828338"/>
              <a:chOff x="4645629" y="4090705"/>
              <a:chExt cx="1543925" cy="1619716"/>
            </a:xfrm>
          </p:grpSpPr>
          <p:sp>
            <p:nvSpPr>
              <p:cNvPr id="13" name="三角形 12">
                <a:extLst>
                  <a:ext uri="{FF2B5EF4-FFF2-40B4-BE49-F238E27FC236}">
                    <a16:creationId xmlns:a16="http://schemas.microsoft.com/office/drawing/2014/main" id="{2460CCC4-7A31-AAE4-35E0-855E7EA5F832}"/>
                  </a:ext>
                </a:extLst>
              </p:cNvPr>
              <p:cNvSpPr/>
              <p:nvPr/>
            </p:nvSpPr>
            <p:spPr>
              <a:xfrm rot="16200000">
                <a:off x="4607733" y="4128601"/>
                <a:ext cx="1619716" cy="1543924"/>
              </a:xfrm>
              <a:prstGeom prst="triangle">
                <a:avLst>
                  <a:gd name="adj" fmla="val 0"/>
                </a:avLst>
              </a:prstGeom>
              <a:noFill/>
              <a:ln w="317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三角形 25">
                <a:extLst>
                  <a:ext uri="{FF2B5EF4-FFF2-40B4-BE49-F238E27FC236}">
                    <a16:creationId xmlns:a16="http://schemas.microsoft.com/office/drawing/2014/main" id="{3BEACD99-258D-DB6C-2D96-D8CD5AEC7F23}"/>
                  </a:ext>
                </a:extLst>
              </p:cNvPr>
              <p:cNvSpPr/>
              <p:nvPr/>
            </p:nvSpPr>
            <p:spPr>
              <a:xfrm rot="16200000">
                <a:off x="5147141" y="4668007"/>
                <a:ext cx="540904" cy="1543923"/>
              </a:xfrm>
              <a:prstGeom prst="triangle">
                <a:avLst>
                  <a:gd name="adj" fmla="val 0"/>
                </a:avLst>
              </a:prstGeom>
              <a:noFill/>
              <a:ln w="317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49B3E72-D8A4-1581-E6EC-09B3F7D46793}"/>
                </a:ext>
              </a:extLst>
            </p:cNvPr>
            <p:cNvSpPr txBox="1"/>
            <p:nvPr/>
          </p:nvSpPr>
          <p:spPr>
            <a:xfrm rot="18797937">
              <a:off x="4167086" y="4074997"/>
              <a:ext cx="16498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M</a:t>
              </a:r>
              <a:r>
                <a:rPr kumimoji="1" lang="en-US" altLang="ja-JP" sz="3200" b="1" baseline="-25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0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∝</a:t>
              </a:r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T</a:t>
              </a:r>
              <a:r>
                <a:rPr kumimoji="1" lang="en-US" altLang="ja-JP" sz="3200" b="1" baseline="30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1</a:t>
              </a:r>
              <a:endParaRPr kumimoji="1" lang="ja-JP" altLang="en-US" sz="3200" b="1" baseline="30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4CABA89-3F20-DDBD-05C8-1E08FBB7756D}"/>
                </a:ext>
              </a:extLst>
            </p:cNvPr>
            <p:cNvSpPr txBox="1"/>
            <p:nvPr/>
          </p:nvSpPr>
          <p:spPr>
            <a:xfrm rot="20447674">
              <a:off x="4451932" y="4836435"/>
              <a:ext cx="16129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i="1" dirty="0"/>
                <a:t>M</a:t>
              </a:r>
              <a:r>
                <a:rPr kumimoji="1" lang="en-US" altLang="ja-JP" sz="3200" baseline="-25000" dirty="0"/>
                <a:t>0</a:t>
              </a:r>
              <a:r>
                <a:rPr kumimoji="1" lang="ja-JP" altLang="en-US" sz="3200" dirty="0"/>
                <a:t>∝</a:t>
              </a:r>
              <a:r>
                <a:rPr kumimoji="1" lang="en-US" altLang="ja-JP" sz="3200" i="1" dirty="0"/>
                <a:t>T</a:t>
              </a:r>
              <a:r>
                <a:rPr kumimoji="1" lang="en-US" altLang="ja-JP" sz="3200" baseline="30000" dirty="0"/>
                <a:t> 3</a:t>
              </a:r>
              <a:endParaRPr kumimoji="1" lang="ja-JP" altLang="en-US" sz="3200" baseline="30000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902112B2-3079-43F8-3869-957CA0B1C20B}"/>
              </a:ext>
            </a:extLst>
          </p:cNvPr>
          <p:cNvGrpSpPr/>
          <p:nvPr/>
        </p:nvGrpSpPr>
        <p:grpSpPr>
          <a:xfrm>
            <a:off x="6604017" y="140501"/>
            <a:ext cx="5509614" cy="6370398"/>
            <a:chOff x="7223635" y="1062778"/>
            <a:chExt cx="4769449" cy="5514595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1C2773CF-FD33-7BE7-15B2-E1910CAEF5F6}"/>
                </a:ext>
              </a:extLst>
            </p:cNvPr>
            <p:cNvGrpSpPr/>
            <p:nvPr/>
          </p:nvGrpSpPr>
          <p:grpSpPr>
            <a:xfrm>
              <a:off x="7223635" y="1062778"/>
              <a:ext cx="4769449" cy="5514595"/>
              <a:chOff x="6602941" y="140385"/>
              <a:chExt cx="5515505" cy="6377209"/>
            </a:xfrm>
          </p:grpSpPr>
          <p:pic>
            <p:nvPicPr>
              <p:cNvPr id="40" name="図 39">
                <a:extLst>
                  <a:ext uri="{FF2B5EF4-FFF2-40B4-BE49-F238E27FC236}">
                    <a16:creationId xmlns:a16="http://schemas.microsoft.com/office/drawing/2014/main" id="{4E781071-C862-E5E2-35E8-2271C6A6A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0770" t="3354" r="2849" b="17370"/>
              <a:stretch/>
            </p:blipFill>
            <p:spPr>
              <a:xfrm>
                <a:off x="7397222" y="791056"/>
                <a:ext cx="4638261" cy="5070987"/>
              </a:xfrm>
              <a:prstGeom prst="rect">
                <a:avLst/>
              </a:prstGeom>
            </p:spPr>
          </p:pic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36481A4E-BBD5-5176-EB20-8B2ADBD89639}"/>
                  </a:ext>
                </a:extLst>
              </p:cNvPr>
              <p:cNvSpPr txBox="1"/>
              <p:nvPr/>
            </p:nvSpPr>
            <p:spPr>
              <a:xfrm>
                <a:off x="9010722" y="5009409"/>
                <a:ext cx="28119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360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Regular EQs</a:t>
                </a:r>
                <a:endParaRPr kumimoji="1" lang="ja-JP" altLang="en-US" sz="200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D1CA6A16-BB5D-1C81-9145-CC74F98EF2C3}"/>
                  </a:ext>
                </a:extLst>
              </p:cNvPr>
              <p:cNvSpPr txBox="1"/>
              <p:nvPr/>
            </p:nvSpPr>
            <p:spPr>
              <a:xfrm>
                <a:off x="6602941" y="1567904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lang="en-US" altLang="ja-JP" sz="3200" baseline="30000" dirty="0"/>
                  <a:t>6</a:t>
                </a:r>
                <a:endParaRPr kumimoji="1" lang="ja-JP" altLang="en-US" sz="3200" baseline="30000"/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0ECF24F4-B1CD-267B-6F59-D112D42DAC6A}"/>
                  </a:ext>
                </a:extLst>
              </p:cNvPr>
              <p:cNvSpPr txBox="1"/>
              <p:nvPr/>
            </p:nvSpPr>
            <p:spPr>
              <a:xfrm>
                <a:off x="6602941" y="3036253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3</a:t>
                </a:r>
                <a:endParaRPr kumimoji="1" lang="ja-JP" altLang="en-US" sz="3200" baseline="30000"/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CFAE91D8-A53F-376C-F0F4-29A3123AC5A6}"/>
                  </a:ext>
                </a:extLst>
              </p:cNvPr>
              <p:cNvSpPr txBox="1"/>
              <p:nvPr/>
            </p:nvSpPr>
            <p:spPr>
              <a:xfrm>
                <a:off x="6602941" y="4509357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0</a:t>
                </a:r>
                <a:endParaRPr kumimoji="1" lang="ja-JP" altLang="en-US" sz="3200" baseline="30000"/>
              </a:p>
            </p:txBody>
          </p:sp>
          <p:sp>
            <p:nvSpPr>
              <p:cNvPr id="56" name="正方形/長方形 46">
                <a:extLst>
                  <a:ext uri="{FF2B5EF4-FFF2-40B4-BE49-F238E27FC236}">
                    <a16:creationId xmlns:a16="http://schemas.microsoft.com/office/drawing/2014/main" id="{FC57E557-01D3-5C1E-A6A4-B94E94490730}"/>
                  </a:ext>
                </a:extLst>
              </p:cNvPr>
              <p:cNvSpPr/>
              <p:nvPr/>
            </p:nvSpPr>
            <p:spPr>
              <a:xfrm rot="20180569">
                <a:off x="7224698" y="4659923"/>
                <a:ext cx="4893748" cy="178395"/>
              </a:xfrm>
              <a:custGeom>
                <a:avLst/>
                <a:gdLst>
                  <a:gd name="connsiteX0" fmla="*/ 0 w 4874537"/>
                  <a:gd name="connsiteY0" fmla="*/ 0 h 153534"/>
                  <a:gd name="connsiteX1" fmla="*/ 4874537 w 4874537"/>
                  <a:gd name="connsiteY1" fmla="*/ 0 h 153534"/>
                  <a:gd name="connsiteX2" fmla="*/ 4874537 w 4874537"/>
                  <a:gd name="connsiteY2" fmla="*/ 153534 h 153534"/>
                  <a:gd name="connsiteX3" fmla="*/ 0 w 4874537"/>
                  <a:gd name="connsiteY3" fmla="*/ 153534 h 153534"/>
                  <a:gd name="connsiteX4" fmla="*/ 0 w 4874537"/>
                  <a:gd name="connsiteY4" fmla="*/ 0 h 153534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74537 w 4874537"/>
                  <a:gd name="connsiteY2" fmla="*/ 159958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26262 w 4874537"/>
                  <a:gd name="connsiteY2" fmla="*/ 151774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54645 w 4874537"/>
                  <a:gd name="connsiteY2" fmla="*/ 105974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93748"/>
                  <a:gd name="connsiteY0" fmla="*/ 18437 h 178395"/>
                  <a:gd name="connsiteX1" fmla="*/ 4893748 w 4893748"/>
                  <a:gd name="connsiteY1" fmla="*/ 0 h 178395"/>
                  <a:gd name="connsiteX2" fmla="*/ 4854645 w 4893748"/>
                  <a:gd name="connsiteY2" fmla="*/ 124411 h 178395"/>
                  <a:gd name="connsiteX3" fmla="*/ 0 w 4893748"/>
                  <a:gd name="connsiteY3" fmla="*/ 178395 h 178395"/>
                  <a:gd name="connsiteX4" fmla="*/ 74120 w 4893748"/>
                  <a:gd name="connsiteY4" fmla="*/ 18437 h 17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3748" h="178395">
                    <a:moveTo>
                      <a:pt x="74120" y="18437"/>
                    </a:moveTo>
                    <a:lnTo>
                      <a:pt x="4893748" y="0"/>
                    </a:lnTo>
                    <a:lnTo>
                      <a:pt x="4854645" y="124411"/>
                    </a:lnTo>
                    <a:lnTo>
                      <a:pt x="0" y="178395"/>
                    </a:lnTo>
                    <a:lnTo>
                      <a:pt x="74120" y="1843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正方形/長方形 47">
                <a:extLst>
                  <a:ext uri="{FF2B5EF4-FFF2-40B4-BE49-F238E27FC236}">
                    <a16:creationId xmlns:a16="http://schemas.microsoft.com/office/drawing/2014/main" id="{3D4C418B-2672-1598-9D98-59E23F7CB22B}"/>
                  </a:ext>
                </a:extLst>
              </p:cNvPr>
              <p:cNvSpPr/>
              <p:nvPr/>
            </p:nvSpPr>
            <p:spPr>
              <a:xfrm rot="18586490">
                <a:off x="6294270" y="3034801"/>
                <a:ext cx="6377209" cy="588377"/>
              </a:xfrm>
              <a:custGeom>
                <a:avLst/>
                <a:gdLst>
                  <a:gd name="connsiteX0" fmla="*/ 0 w 6579816"/>
                  <a:gd name="connsiteY0" fmla="*/ 0 h 305956"/>
                  <a:gd name="connsiteX1" fmla="*/ 6579816 w 6579816"/>
                  <a:gd name="connsiteY1" fmla="*/ 0 h 305956"/>
                  <a:gd name="connsiteX2" fmla="*/ 6579816 w 6579816"/>
                  <a:gd name="connsiteY2" fmla="*/ 305956 h 305956"/>
                  <a:gd name="connsiteX3" fmla="*/ 0 w 6579816"/>
                  <a:gd name="connsiteY3" fmla="*/ 305956 h 305956"/>
                  <a:gd name="connsiteX4" fmla="*/ 0 w 6579816"/>
                  <a:gd name="connsiteY4" fmla="*/ 0 h 305956"/>
                  <a:gd name="connsiteX0" fmla="*/ 0 w 6579816"/>
                  <a:gd name="connsiteY0" fmla="*/ 0 h 305956"/>
                  <a:gd name="connsiteX1" fmla="*/ 6346414 w 6579816"/>
                  <a:gd name="connsiteY1" fmla="*/ 16600 h 305956"/>
                  <a:gd name="connsiteX2" fmla="*/ 6579816 w 6579816"/>
                  <a:gd name="connsiteY2" fmla="*/ 305956 h 305956"/>
                  <a:gd name="connsiteX3" fmla="*/ 0 w 6579816"/>
                  <a:gd name="connsiteY3" fmla="*/ 305956 h 305956"/>
                  <a:gd name="connsiteX4" fmla="*/ 0 w 6579816"/>
                  <a:gd name="connsiteY4" fmla="*/ 0 h 305956"/>
                  <a:gd name="connsiteX0" fmla="*/ 0 w 6579816"/>
                  <a:gd name="connsiteY0" fmla="*/ 0 h 305956"/>
                  <a:gd name="connsiteX1" fmla="*/ 6346414 w 6579816"/>
                  <a:gd name="connsiteY1" fmla="*/ 16600 h 305956"/>
                  <a:gd name="connsiteX2" fmla="*/ 6579816 w 6579816"/>
                  <a:gd name="connsiteY2" fmla="*/ 305956 h 305956"/>
                  <a:gd name="connsiteX3" fmla="*/ 223511 w 6579816"/>
                  <a:gd name="connsiteY3" fmla="*/ 305316 h 305956"/>
                  <a:gd name="connsiteX4" fmla="*/ 0 w 6579816"/>
                  <a:gd name="connsiteY4" fmla="*/ 0 h 305956"/>
                  <a:gd name="connsiteX0" fmla="*/ 0 w 6610231"/>
                  <a:gd name="connsiteY0" fmla="*/ 0 h 296090"/>
                  <a:gd name="connsiteX1" fmla="*/ 6376829 w 6610231"/>
                  <a:gd name="connsiteY1" fmla="*/ 6734 h 296090"/>
                  <a:gd name="connsiteX2" fmla="*/ 6610231 w 6610231"/>
                  <a:gd name="connsiteY2" fmla="*/ 296090 h 296090"/>
                  <a:gd name="connsiteX3" fmla="*/ 253926 w 6610231"/>
                  <a:gd name="connsiteY3" fmla="*/ 295450 h 296090"/>
                  <a:gd name="connsiteX4" fmla="*/ 0 w 6610231"/>
                  <a:gd name="connsiteY4" fmla="*/ 0 h 296090"/>
                  <a:gd name="connsiteX0" fmla="*/ 0 w 6610231"/>
                  <a:gd name="connsiteY0" fmla="*/ 292927 h 589017"/>
                  <a:gd name="connsiteX1" fmla="*/ 6117470 w 6610231"/>
                  <a:gd name="connsiteY1" fmla="*/ 0 h 589017"/>
                  <a:gd name="connsiteX2" fmla="*/ 6610231 w 6610231"/>
                  <a:gd name="connsiteY2" fmla="*/ 589017 h 589017"/>
                  <a:gd name="connsiteX3" fmla="*/ 253926 w 6610231"/>
                  <a:gd name="connsiteY3" fmla="*/ 588377 h 589017"/>
                  <a:gd name="connsiteX4" fmla="*/ 0 w 6610231"/>
                  <a:gd name="connsiteY4" fmla="*/ 292927 h 589017"/>
                  <a:gd name="connsiteX0" fmla="*/ 0 w 6377209"/>
                  <a:gd name="connsiteY0" fmla="*/ 292927 h 588377"/>
                  <a:gd name="connsiteX1" fmla="*/ 6117470 w 6377209"/>
                  <a:gd name="connsiteY1" fmla="*/ 0 h 588377"/>
                  <a:gd name="connsiteX2" fmla="*/ 6377209 w 6377209"/>
                  <a:gd name="connsiteY2" fmla="*/ 297175 h 588377"/>
                  <a:gd name="connsiteX3" fmla="*/ 253926 w 6377209"/>
                  <a:gd name="connsiteY3" fmla="*/ 588377 h 588377"/>
                  <a:gd name="connsiteX4" fmla="*/ 0 w 6377209"/>
                  <a:gd name="connsiteY4" fmla="*/ 292927 h 588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77209" h="588377">
                    <a:moveTo>
                      <a:pt x="0" y="292927"/>
                    </a:moveTo>
                    <a:lnTo>
                      <a:pt x="6117470" y="0"/>
                    </a:lnTo>
                    <a:lnTo>
                      <a:pt x="6377209" y="297175"/>
                    </a:lnTo>
                    <a:lnTo>
                      <a:pt x="253926" y="588377"/>
                    </a:lnTo>
                    <a:lnTo>
                      <a:pt x="0" y="292927"/>
                    </a:lnTo>
                    <a:close/>
                  </a:path>
                </a:pathLst>
              </a:custGeom>
              <a:solidFill>
                <a:srgbClr val="C00000">
                  <a:alpha val="1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ADA87394-ACC8-63C7-558D-F27C87016FAF}"/>
                  </a:ext>
                </a:extLst>
              </p:cNvPr>
              <p:cNvSpPr txBox="1"/>
              <p:nvPr/>
            </p:nvSpPr>
            <p:spPr>
              <a:xfrm rot="20158147">
                <a:off x="10002225" y="3332274"/>
                <a:ext cx="16129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i="1" dirty="0"/>
                  <a:t>M</a:t>
                </a:r>
                <a:r>
                  <a:rPr kumimoji="1" lang="en-US" altLang="ja-JP" sz="3200" baseline="-25000" dirty="0"/>
                  <a:t>0</a:t>
                </a:r>
                <a:r>
                  <a:rPr kumimoji="1" lang="ja-JP" altLang="en-US" sz="3200" dirty="0"/>
                  <a:t>∝</a:t>
                </a:r>
                <a:r>
                  <a:rPr kumimoji="1" lang="en-US" altLang="ja-JP" sz="3200" i="1" dirty="0"/>
                  <a:t>T</a:t>
                </a:r>
                <a:r>
                  <a:rPr kumimoji="1" lang="en-US" altLang="ja-JP" sz="3200" baseline="30000" dirty="0"/>
                  <a:t> 3</a:t>
                </a:r>
                <a:endParaRPr kumimoji="1" lang="ja-JP" altLang="en-US" sz="3200" baseline="30000"/>
              </a:p>
            </p:txBody>
          </p:sp>
        </p:grpSp>
        <p:sp>
          <p:nvSpPr>
            <p:cNvPr id="37" name="三角形 4">
              <a:extLst>
                <a:ext uri="{FF2B5EF4-FFF2-40B4-BE49-F238E27FC236}">
                  <a16:creationId xmlns:a16="http://schemas.microsoft.com/office/drawing/2014/main" id="{D4D24A8E-5E12-7F8D-83AA-41906A1C3D2A}"/>
                </a:ext>
              </a:extLst>
            </p:cNvPr>
            <p:cNvSpPr/>
            <p:nvPr/>
          </p:nvSpPr>
          <p:spPr>
            <a:xfrm rot="5400000">
              <a:off x="7593411" y="2082321"/>
              <a:ext cx="4236151" cy="3486414"/>
            </a:xfrm>
            <a:custGeom>
              <a:avLst/>
              <a:gdLst>
                <a:gd name="connsiteX0" fmla="*/ 0 w 4617151"/>
                <a:gd name="connsiteY0" fmla="*/ 3476889 h 3476889"/>
                <a:gd name="connsiteX1" fmla="*/ 0 w 4617151"/>
                <a:gd name="connsiteY1" fmla="*/ 0 h 3476889"/>
                <a:gd name="connsiteX2" fmla="*/ 4617151 w 4617151"/>
                <a:gd name="connsiteY2" fmla="*/ 3476889 h 3476889"/>
                <a:gd name="connsiteX3" fmla="*/ 0 w 4617151"/>
                <a:gd name="connsiteY3" fmla="*/ 3476889 h 3476889"/>
                <a:gd name="connsiteX0" fmla="*/ 0 w 4617151"/>
                <a:gd name="connsiteY0" fmla="*/ 3476889 h 3476889"/>
                <a:gd name="connsiteX1" fmla="*/ 0 w 4617151"/>
                <a:gd name="connsiteY1" fmla="*/ 0 h 3476889"/>
                <a:gd name="connsiteX2" fmla="*/ 4226623 w 4617151"/>
                <a:gd name="connsiteY2" fmla="*/ 3186994 h 3476889"/>
                <a:gd name="connsiteX3" fmla="*/ 4617151 w 4617151"/>
                <a:gd name="connsiteY3" fmla="*/ 3476889 h 3476889"/>
                <a:gd name="connsiteX4" fmla="*/ 0 w 4617151"/>
                <a:gd name="connsiteY4" fmla="*/ 3476889 h 3476889"/>
                <a:gd name="connsiteX0" fmla="*/ 0 w 4236151"/>
                <a:gd name="connsiteY0" fmla="*/ 3476889 h 3486414"/>
                <a:gd name="connsiteX1" fmla="*/ 0 w 4236151"/>
                <a:gd name="connsiteY1" fmla="*/ 0 h 3486414"/>
                <a:gd name="connsiteX2" fmla="*/ 4226623 w 4236151"/>
                <a:gd name="connsiteY2" fmla="*/ 3186994 h 3486414"/>
                <a:gd name="connsiteX3" fmla="*/ 4236151 w 4236151"/>
                <a:gd name="connsiteY3" fmla="*/ 3486414 h 3486414"/>
                <a:gd name="connsiteX4" fmla="*/ 0 w 4236151"/>
                <a:gd name="connsiteY4" fmla="*/ 3476889 h 348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151" h="3486414">
                  <a:moveTo>
                    <a:pt x="0" y="3476889"/>
                  </a:moveTo>
                  <a:lnTo>
                    <a:pt x="0" y="0"/>
                  </a:lnTo>
                  <a:lnTo>
                    <a:pt x="4226623" y="3186994"/>
                  </a:lnTo>
                  <a:lnTo>
                    <a:pt x="4236151" y="3486414"/>
                  </a:lnTo>
                  <a:lnTo>
                    <a:pt x="0" y="3476889"/>
                  </a:lnTo>
                  <a:close/>
                </a:path>
              </a:pathLst>
            </a:custGeom>
            <a:solidFill>
              <a:srgbClr val="C00000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2CA07BB3-BF74-6CC3-54C7-44CA391B4956}"/>
                </a:ext>
              </a:extLst>
            </p:cNvPr>
            <p:cNvSpPr txBox="1"/>
            <p:nvPr/>
          </p:nvSpPr>
          <p:spPr>
            <a:xfrm>
              <a:off x="8237191" y="1893117"/>
              <a:ext cx="1906265" cy="558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Slow EQs</a:t>
              </a:r>
              <a:endParaRPr kumimoji="1" lang="ja-JP" altLang="en-US" sz="2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65229ACB-8850-17A9-2E83-D0124834AB84}"/>
                </a:ext>
              </a:extLst>
            </p:cNvPr>
            <p:cNvSpPr txBox="1"/>
            <p:nvPr/>
          </p:nvSpPr>
          <p:spPr>
            <a:xfrm rot="18400457">
              <a:off x="10001734" y="2959425"/>
              <a:ext cx="1426649" cy="505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M</a:t>
              </a:r>
              <a:r>
                <a:rPr kumimoji="1" lang="en-US" altLang="ja-JP" sz="3200" b="1" baseline="-25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0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∝</a:t>
              </a:r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T</a:t>
              </a:r>
              <a:r>
                <a:rPr kumimoji="1" lang="en-US" altLang="ja-JP" sz="3200" b="1" baseline="30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1</a:t>
              </a:r>
              <a:endParaRPr kumimoji="1" lang="ja-JP" altLang="en-US" sz="3200" b="1" baseline="30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</p:grp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CF3BABB-F3C4-5EDF-A145-06EF4DA73A14}"/>
              </a:ext>
            </a:extLst>
          </p:cNvPr>
          <p:cNvSpPr txBox="1"/>
          <p:nvPr/>
        </p:nvSpPr>
        <p:spPr>
          <a:xfrm>
            <a:off x="7038921" y="5861540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10</a:t>
            </a:r>
            <a:endParaRPr kumimoji="1" lang="ja-JP" altLang="en-US" sz="3200" baseline="3000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A0A89157-E4A9-BE62-4717-609D8BD67559}"/>
              </a:ext>
            </a:extLst>
          </p:cNvPr>
          <p:cNvSpPr txBox="1"/>
          <p:nvPr/>
        </p:nvSpPr>
        <p:spPr>
          <a:xfrm>
            <a:off x="8877266" y="5861540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15</a:t>
            </a:r>
            <a:endParaRPr kumimoji="1" lang="ja-JP" altLang="en-US" sz="3200" baseline="3000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4138C9A2-5F89-E851-BE47-15F9CD76FEDA}"/>
              </a:ext>
            </a:extLst>
          </p:cNvPr>
          <p:cNvSpPr txBox="1"/>
          <p:nvPr/>
        </p:nvSpPr>
        <p:spPr>
          <a:xfrm>
            <a:off x="10719847" y="5861540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20</a:t>
            </a:r>
            <a:endParaRPr kumimoji="1" lang="ja-JP" altLang="en-US" sz="3200" baseline="3000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B8EA0582-D112-7D3D-0050-0FE72DE36E1F}"/>
              </a:ext>
            </a:extLst>
          </p:cNvPr>
          <p:cNvSpPr txBox="1"/>
          <p:nvPr/>
        </p:nvSpPr>
        <p:spPr>
          <a:xfrm>
            <a:off x="7909247" y="6301597"/>
            <a:ext cx="3498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(Nm)</a:t>
            </a:r>
            <a:endParaRPr kumimoji="1" lang="ja-JP" altLang="en-US" sz="3200"/>
          </a:p>
        </p:txBody>
      </p:sp>
      <p:sp>
        <p:nvSpPr>
          <p:cNvPr id="63" name="正方形/長方形 46">
            <a:extLst>
              <a:ext uri="{FF2B5EF4-FFF2-40B4-BE49-F238E27FC236}">
                <a16:creationId xmlns:a16="http://schemas.microsoft.com/office/drawing/2014/main" id="{DBB53087-8C29-27CE-C4E1-040CF0F6FAAD}"/>
              </a:ext>
            </a:extLst>
          </p:cNvPr>
          <p:cNvSpPr/>
          <p:nvPr/>
        </p:nvSpPr>
        <p:spPr>
          <a:xfrm rot="20180569">
            <a:off x="7224698" y="4659923"/>
            <a:ext cx="4893748" cy="178395"/>
          </a:xfrm>
          <a:custGeom>
            <a:avLst/>
            <a:gdLst>
              <a:gd name="connsiteX0" fmla="*/ 0 w 4874537"/>
              <a:gd name="connsiteY0" fmla="*/ 0 h 153534"/>
              <a:gd name="connsiteX1" fmla="*/ 4874537 w 4874537"/>
              <a:gd name="connsiteY1" fmla="*/ 0 h 153534"/>
              <a:gd name="connsiteX2" fmla="*/ 4874537 w 4874537"/>
              <a:gd name="connsiteY2" fmla="*/ 153534 h 153534"/>
              <a:gd name="connsiteX3" fmla="*/ 0 w 4874537"/>
              <a:gd name="connsiteY3" fmla="*/ 153534 h 153534"/>
              <a:gd name="connsiteX4" fmla="*/ 0 w 4874537"/>
              <a:gd name="connsiteY4" fmla="*/ 0 h 153534"/>
              <a:gd name="connsiteX0" fmla="*/ 74120 w 4874537"/>
              <a:gd name="connsiteY0" fmla="*/ 0 h 159958"/>
              <a:gd name="connsiteX1" fmla="*/ 4874537 w 4874537"/>
              <a:gd name="connsiteY1" fmla="*/ 6424 h 159958"/>
              <a:gd name="connsiteX2" fmla="*/ 4874537 w 4874537"/>
              <a:gd name="connsiteY2" fmla="*/ 159958 h 159958"/>
              <a:gd name="connsiteX3" fmla="*/ 0 w 4874537"/>
              <a:gd name="connsiteY3" fmla="*/ 159958 h 159958"/>
              <a:gd name="connsiteX4" fmla="*/ 74120 w 4874537"/>
              <a:gd name="connsiteY4" fmla="*/ 0 h 159958"/>
              <a:gd name="connsiteX0" fmla="*/ 74120 w 4874537"/>
              <a:gd name="connsiteY0" fmla="*/ 0 h 159958"/>
              <a:gd name="connsiteX1" fmla="*/ 4874537 w 4874537"/>
              <a:gd name="connsiteY1" fmla="*/ 6424 h 159958"/>
              <a:gd name="connsiteX2" fmla="*/ 4826262 w 4874537"/>
              <a:gd name="connsiteY2" fmla="*/ 151774 h 159958"/>
              <a:gd name="connsiteX3" fmla="*/ 0 w 4874537"/>
              <a:gd name="connsiteY3" fmla="*/ 159958 h 159958"/>
              <a:gd name="connsiteX4" fmla="*/ 74120 w 4874537"/>
              <a:gd name="connsiteY4" fmla="*/ 0 h 159958"/>
              <a:gd name="connsiteX0" fmla="*/ 74120 w 4874537"/>
              <a:gd name="connsiteY0" fmla="*/ 0 h 159958"/>
              <a:gd name="connsiteX1" fmla="*/ 4874537 w 4874537"/>
              <a:gd name="connsiteY1" fmla="*/ 6424 h 159958"/>
              <a:gd name="connsiteX2" fmla="*/ 4854645 w 4874537"/>
              <a:gd name="connsiteY2" fmla="*/ 105974 h 159958"/>
              <a:gd name="connsiteX3" fmla="*/ 0 w 4874537"/>
              <a:gd name="connsiteY3" fmla="*/ 159958 h 159958"/>
              <a:gd name="connsiteX4" fmla="*/ 74120 w 4874537"/>
              <a:gd name="connsiteY4" fmla="*/ 0 h 159958"/>
              <a:gd name="connsiteX0" fmla="*/ 74120 w 4893748"/>
              <a:gd name="connsiteY0" fmla="*/ 18437 h 178395"/>
              <a:gd name="connsiteX1" fmla="*/ 4893748 w 4893748"/>
              <a:gd name="connsiteY1" fmla="*/ 0 h 178395"/>
              <a:gd name="connsiteX2" fmla="*/ 4854645 w 4893748"/>
              <a:gd name="connsiteY2" fmla="*/ 124411 h 178395"/>
              <a:gd name="connsiteX3" fmla="*/ 0 w 4893748"/>
              <a:gd name="connsiteY3" fmla="*/ 178395 h 178395"/>
              <a:gd name="connsiteX4" fmla="*/ 74120 w 4893748"/>
              <a:gd name="connsiteY4" fmla="*/ 18437 h 17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3748" h="178395">
                <a:moveTo>
                  <a:pt x="74120" y="18437"/>
                </a:moveTo>
                <a:lnTo>
                  <a:pt x="4893748" y="0"/>
                </a:lnTo>
                <a:lnTo>
                  <a:pt x="4854645" y="124411"/>
                </a:lnTo>
                <a:lnTo>
                  <a:pt x="0" y="178395"/>
                </a:lnTo>
                <a:lnTo>
                  <a:pt x="74120" y="18437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9E8412EA-46F4-70AD-65DF-13CF7274346B}"/>
              </a:ext>
            </a:extLst>
          </p:cNvPr>
          <p:cNvSpPr txBox="1"/>
          <p:nvPr/>
        </p:nvSpPr>
        <p:spPr>
          <a:xfrm>
            <a:off x="9593527" y="454414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(Kanamori &amp; Anderson, 1975;</a:t>
            </a:r>
          </a:p>
          <a:p>
            <a:r>
              <a:rPr lang="en-US" altLang="ja-JP" sz="1200"/>
              <a:t> </a:t>
            </a:r>
            <a:r>
              <a:rPr kumimoji="1" lang="en-US" altLang="ja-JP" sz="1200"/>
              <a:t>Ide &amp; Beroza, 2023 </a:t>
            </a:r>
            <a:r>
              <a:rPr lang="en-US" altLang="ja-JP" sz="1200"/>
              <a:t>and its refs)</a:t>
            </a:r>
            <a:endParaRPr kumimoji="1" lang="ja-JP" altLang="en-US" sz="12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2E05B63-11A6-88C8-5DDD-9AA110D2B154}"/>
              </a:ext>
            </a:extLst>
          </p:cNvPr>
          <p:cNvSpPr txBox="1"/>
          <p:nvPr/>
        </p:nvSpPr>
        <p:spPr>
          <a:xfrm>
            <a:off x="2833729" y="236225"/>
            <a:ext cx="6524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M</a:t>
            </a:r>
            <a:r>
              <a:rPr lang="en-US" altLang="ja-JP" sz="4000" b="1" dirty="0">
                <a:latin typeface="+mn-ea"/>
              </a:rPr>
              <a:t>oment–duration scaling</a:t>
            </a:r>
            <a:endParaRPr kumimoji="1" lang="el-GR" altLang="ja-JP" sz="4000" b="1" baseline="-25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8695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1718F-0EE7-D148-B341-619D952C1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B5BEFD6F-92C7-94BA-29BE-40E5141BCF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50" t="3354" r="52617" b="17370"/>
          <a:stretch/>
        </p:blipFill>
        <p:spPr>
          <a:xfrm>
            <a:off x="1673254" y="797044"/>
            <a:ext cx="4708490" cy="507098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EF1FA3D-062F-7F34-B76B-094F4403BA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451" t="3496" r="52617" b="17228"/>
          <a:stretch/>
        </p:blipFill>
        <p:spPr>
          <a:xfrm>
            <a:off x="1673254" y="806569"/>
            <a:ext cx="4708490" cy="5070988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4027088-53D2-B4D2-B64A-EDE80A720358}"/>
              </a:ext>
            </a:extLst>
          </p:cNvPr>
          <p:cNvSpPr txBox="1"/>
          <p:nvPr/>
        </p:nvSpPr>
        <p:spPr>
          <a:xfrm>
            <a:off x="1274819" y="5862043"/>
            <a:ext cx="1140247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–10</a:t>
            </a:r>
            <a:endParaRPr kumimoji="1" lang="ja-JP" altLang="en-US" sz="3200" baseline="300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54D3D26-76B4-792C-9773-0EFFB11C7826}"/>
              </a:ext>
            </a:extLst>
          </p:cNvPr>
          <p:cNvSpPr txBox="1"/>
          <p:nvPr/>
        </p:nvSpPr>
        <p:spPr>
          <a:xfrm>
            <a:off x="2825631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–9</a:t>
            </a:r>
            <a:endParaRPr kumimoji="1" lang="ja-JP" altLang="en-US" sz="3200" baseline="300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7C9F5EC-6806-947C-EB0E-AE4A0547B7F2}"/>
              </a:ext>
            </a:extLst>
          </p:cNvPr>
          <p:cNvSpPr txBox="1"/>
          <p:nvPr/>
        </p:nvSpPr>
        <p:spPr>
          <a:xfrm>
            <a:off x="4377743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–8</a:t>
            </a:r>
            <a:endParaRPr kumimoji="1" lang="ja-JP" altLang="en-US" sz="3200" baseline="300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7A4D1DA-01B6-031D-03EB-3BBFA9B679CC}"/>
              </a:ext>
            </a:extLst>
          </p:cNvPr>
          <p:cNvSpPr txBox="1"/>
          <p:nvPr/>
        </p:nvSpPr>
        <p:spPr>
          <a:xfrm>
            <a:off x="5944370" y="5862043"/>
            <a:ext cx="979576" cy="61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–7</a:t>
            </a:r>
            <a:endParaRPr kumimoji="1" lang="ja-JP" altLang="en-US" sz="3200" baseline="300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E3597DB-5D3B-C83E-D5BD-B3DEDAFEC372}"/>
              </a:ext>
            </a:extLst>
          </p:cNvPr>
          <p:cNvSpPr txBox="1"/>
          <p:nvPr/>
        </p:nvSpPr>
        <p:spPr>
          <a:xfrm>
            <a:off x="2145145" y="6302100"/>
            <a:ext cx="3498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(Nm)</a:t>
            </a:r>
            <a:endParaRPr kumimoji="1" lang="ja-JP" altLang="en-US" sz="32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D8A2AFB-110F-E2B7-A0E4-2EE8B9D83BED}"/>
              </a:ext>
            </a:extLst>
          </p:cNvPr>
          <p:cNvSpPr txBox="1"/>
          <p:nvPr/>
        </p:nvSpPr>
        <p:spPr>
          <a:xfrm rot="16200000">
            <a:off x="-974722" y="3061799"/>
            <a:ext cx="2847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Duration </a:t>
            </a:r>
            <a:r>
              <a:rPr kumimoji="1" lang="en-US" altLang="ja-JP" sz="3200" i="1" dirty="0"/>
              <a:t>T</a:t>
            </a:r>
            <a:r>
              <a:rPr kumimoji="1" lang="en-US" altLang="ja-JP" sz="3200" dirty="0"/>
              <a:t> (s)</a:t>
            </a:r>
            <a:endParaRPr kumimoji="1" lang="ja-JP" altLang="en-US" sz="32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A43C5F5-71D5-124A-8911-0BA42AC29F5C}"/>
              </a:ext>
            </a:extLst>
          </p:cNvPr>
          <p:cNvSpPr txBox="1"/>
          <p:nvPr/>
        </p:nvSpPr>
        <p:spPr>
          <a:xfrm>
            <a:off x="833064" y="621268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2</a:t>
            </a:r>
            <a:endParaRPr kumimoji="1" lang="ja-JP" altLang="en-US" sz="3200" baseline="30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0F7063F-4B21-3170-C810-7C60D230894B}"/>
              </a:ext>
            </a:extLst>
          </p:cNvPr>
          <p:cNvSpPr txBox="1"/>
          <p:nvPr/>
        </p:nvSpPr>
        <p:spPr>
          <a:xfrm>
            <a:off x="833064" y="2277179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1</a:t>
            </a:r>
            <a:endParaRPr kumimoji="1" lang="ja-JP" altLang="en-US" sz="3200" baseline="300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9DC078-A69B-0E3B-19EB-6645120F8AD6}"/>
              </a:ext>
            </a:extLst>
          </p:cNvPr>
          <p:cNvSpPr txBox="1"/>
          <p:nvPr/>
        </p:nvSpPr>
        <p:spPr>
          <a:xfrm>
            <a:off x="833064" y="3933090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0</a:t>
            </a:r>
            <a:endParaRPr kumimoji="1" lang="ja-JP" altLang="en-US" sz="3200" baseline="300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127D304-975A-7116-C69F-C0C8E7AD1531}"/>
              </a:ext>
            </a:extLst>
          </p:cNvPr>
          <p:cNvSpPr txBox="1"/>
          <p:nvPr/>
        </p:nvSpPr>
        <p:spPr>
          <a:xfrm>
            <a:off x="833064" y="5589001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–1</a:t>
            </a:r>
            <a:endParaRPr kumimoji="1" lang="ja-JP" altLang="en-US" sz="3200" baseline="300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666438-67FD-141E-4EF6-B50DD0B5CD8C}"/>
              </a:ext>
            </a:extLst>
          </p:cNvPr>
          <p:cNvSpPr txBox="1"/>
          <p:nvPr/>
        </p:nvSpPr>
        <p:spPr>
          <a:xfrm>
            <a:off x="1850184" y="952723"/>
            <a:ext cx="3911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3600"/>
              <a:t>Rigid</a:t>
            </a:r>
            <a:r>
              <a:rPr lang="en-US" altLang="ja-JP" sz="3600"/>
              <a:t> </a:t>
            </a:r>
            <a:r>
              <a:rPr kumimoji="1" lang="en-US" altLang="ja-JP" sz="3600"/>
              <a:t>glass beads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8932462-04BE-68F5-F5B5-5933572C2211}"/>
              </a:ext>
            </a:extLst>
          </p:cNvPr>
          <p:cNvCxnSpPr>
            <a:cxnSpLocks/>
          </p:cNvCxnSpPr>
          <p:nvPr/>
        </p:nvCxnSpPr>
        <p:spPr>
          <a:xfrm>
            <a:off x="4758039" y="1540287"/>
            <a:ext cx="885179" cy="7259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35FBBFC-898D-0D83-A02F-7F991F220387}"/>
              </a:ext>
            </a:extLst>
          </p:cNvPr>
          <p:cNvGrpSpPr/>
          <p:nvPr/>
        </p:nvGrpSpPr>
        <p:grpSpPr>
          <a:xfrm>
            <a:off x="4290554" y="3504788"/>
            <a:ext cx="1763458" cy="2056536"/>
            <a:chOff x="4227845" y="3542479"/>
            <a:chExt cx="1837029" cy="2046522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22222590-690E-D381-11C6-0827E6D46A1B}"/>
                </a:ext>
              </a:extLst>
            </p:cNvPr>
            <p:cNvGrpSpPr/>
            <p:nvPr/>
          </p:nvGrpSpPr>
          <p:grpSpPr>
            <a:xfrm>
              <a:off x="4227845" y="3760663"/>
              <a:ext cx="1742785" cy="1828338"/>
              <a:chOff x="4645629" y="4090705"/>
              <a:chExt cx="1543925" cy="1619716"/>
            </a:xfrm>
          </p:grpSpPr>
          <p:sp>
            <p:nvSpPr>
              <p:cNvPr id="13" name="三角形 12">
                <a:extLst>
                  <a:ext uri="{FF2B5EF4-FFF2-40B4-BE49-F238E27FC236}">
                    <a16:creationId xmlns:a16="http://schemas.microsoft.com/office/drawing/2014/main" id="{3C6AC55C-EB52-AC74-4C20-80CA6F32A46A}"/>
                  </a:ext>
                </a:extLst>
              </p:cNvPr>
              <p:cNvSpPr/>
              <p:nvPr/>
            </p:nvSpPr>
            <p:spPr>
              <a:xfrm rot="16200000">
                <a:off x="4607733" y="4128601"/>
                <a:ext cx="1619716" cy="1543924"/>
              </a:xfrm>
              <a:prstGeom prst="triangle">
                <a:avLst>
                  <a:gd name="adj" fmla="val 0"/>
                </a:avLst>
              </a:prstGeom>
              <a:noFill/>
              <a:ln w="317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三角形 25">
                <a:extLst>
                  <a:ext uri="{FF2B5EF4-FFF2-40B4-BE49-F238E27FC236}">
                    <a16:creationId xmlns:a16="http://schemas.microsoft.com/office/drawing/2014/main" id="{A36CE9AB-F6CD-949C-73B9-CA091065C0A2}"/>
                  </a:ext>
                </a:extLst>
              </p:cNvPr>
              <p:cNvSpPr/>
              <p:nvPr/>
            </p:nvSpPr>
            <p:spPr>
              <a:xfrm rot="16200000">
                <a:off x="5147141" y="4668007"/>
                <a:ext cx="540904" cy="1543923"/>
              </a:xfrm>
              <a:prstGeom prst="triangle">
                <a:avLst>
                  <a:gd name="adj" fmla="val 0"/>
                </a:avLst>
              </a:prstGeom>
              <a:noFill/>
              <a:ln w="317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CC0965A-41FF-1353-295D-DDC716CBE7EC}"/>
                </a:ext>
              </a:extLst>
            </p:cNvPr>
            <p:cNvSpPr txBox="1"/>
            <p:nvPr/>
          </p:nvSpPr>
          <p:spPr>
            <a:xfrm rot="18797937">
              <a:off x="4167086" y="4074997"/>
              <a:ext cx="16498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M</a:t>
              </a:r>
              <a:r>
                <a:rPr kumimoji="1" lang="en-US" altLang="ja-JP" sz="3200" b="1" baseline="-25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0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∝</a:t>
              </a:r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T</a:t>
              </a:r>
              <a:r>
                <a:rPr kumimoji="1" lang="en-US" altLang="ja-JP" sz="3200" b="1" baseline="30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1</a:t>
              </a:r>
              <a:endParaRPr kumimoji="1" lang="ja-JP" altLang="en-US" sz="3200" b="1" baseline="30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FB94FA69-ECE5-6611-9D11-FB3552176D5C}"/>
                </a:ext>
              </a:extLst>
            </p:cNvPr>
            <p:cNvSpPr txBox="1"/>
            <p:nvPr/>
          </p:nvSpPr>
          <p:spPr>
            <a:xfrm rot="20447674">
              <a:off x="4451932" y="4836435"/>
              <a:ext cx="16129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i="1" dirty="0"/>
                <a:t>M</a:t>
              </a:r>
              <a:r>
                <a:rPr kumimoji="1" lang="en-US" altLang="ja-JP" sz="3200" baseline="-25000" dirty="0"/>
                <a:t>0</a:t>
              </a:r>
              <a:r>
                <a:rPr kumimoji="1" lang="ja-JP" altLang="en-US" sz="3200" dirty="0"/>
                <a:t>∝</a:t>
              </a:r>
              <a:r>
                <a:rPr kumimoji="1" lang="en-US" altLang="ja-JP" sz="3200" i="1" dirty="0"/>
                <a:t>T</a:t>
              </a:r>
              <a:r>
                <a:rPr kumimoji="1" lang="en-US" altLang="ja-JP" sz="3200" baseline="30000" dirty="0"/>
                <a:t> 3</a:t>
              </a:r>
              <a:endParaRPr kumimoji="1" lang="ja-JP" altLang="en-US" sz="3200" baseline="30000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86BA9D74-370B-1295-116A-183C0DEE0B65}"/>
              </a:ext>
            </a:extLst>
          </p:cNvPr>
          <p:cNvGrpSpPr/>
          <p:nvPr/>
        </p:nvGrpSpPr>
        <p:grpSpPr>
          <a:xfrm>
            <a:off x="6604017" y="140501"/>
            <a:ext cx="5509614" cy="6370398"/>
            <a:chOff x="7223635" y="1062778"/>
            <a:chExt cx="4769449" cy="5514595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EF420D9C-7C7A-7B87-2C2C-8DDDB35168E0}"/>
                </a:ext>
              </a:extLst>
            </p:cNvPr>
            <p:cNvGrpSpPr/>
            <p:nvPr/>
          </p:nvGrpSpPr>
          <p:grpSpPr>
            <a:xfrm>
              <a:off x="7223635" y="1062778"/>
              <a:ext cx="4769449" cy="5514595"/>
              <a:chOff x="6602941" y="140385"/>
              <a:chExt cx="5515505" cy="6377209"/>
            </a:xfrm>
          </p:grpSpPr>
          <p:pic>
            <p:nvPicPr>
              <p:cNvPr id="40" name="図 39">
                <a:extLst>
                  <a:ext uri="{FF2B5EF4-FFF2-40B4-BE49-F238E27FC236}">
                    <a16:creationId xmlns:a16="http://schemas.microsoft.com/office/drawing/2014/main" id="{F36A356A-65CE-3CA8-8F3A-44B9303513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0770" t="3354" r="2849" b="17370"/>
              <a:stretch/>
            </p:blipFill>
            <p:spPr>
              <a:xfrm>
                <a:off x="7397222" y="791056"/>
                <a:ext cx="4638261" cy="5070987"/>
              </a:xfrm>
              <a:prstGeom prst="rect">
                <a:avLst/>
              </a:prstGeom>
            </p:spPr>
          </p:pic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EDA28F8-BC53-AD0A-26A5-1AA9FD25AAB0}"/>
                  </a:ext>
                </a:extLst>
              </p:cNvPr>
              <p:cNvSpPr txBox="1"/>
              <p:nvPr/>
            </p:nvSpPr>
            <p:spPr>
              <a:xfrm>
                <a:off x="9010722" y="5009409"/>
                <a:ext cx="28119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360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Regular EQs</a:t>
                </a:r>
                <a:endParaRPr kumimoji="1" lang="ja-JP" altLang="en-US" sz="200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A9EB5CEE-B893-8CB1-EDDD-BF31DA158967}"/>
                  </a:ext>
                </a:extLst>
              </p:cNvPr>
              <p:cNvSpPr txBox="1"/>
              <p:nvPr/>
            </p:nvSpPr>
            <p:spPr>
              <a:xfrm>
                <a:off x="6602941" y="1567904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lang="en-US" altLang="ja-JP" sz="3200" baseline="30000" dirty="0"/>
                  <a:t>6</a:t>
                </a:r>
                <a:endParaRPr kumimoji="1" lang="ja-JP" altLang="en-US" sz="3200" baseline="30000"/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D24A194F-A188-0EF5-FE48-4866B826DC89}"/>
                  </a:ext>
                </a:extLst>
              </p:cNvPr>
              <p:cNvSpPr txBox="1"/>
              <p:nvPr/>
            </p:nvSpPr>
            <p:spPr>
              <a:xfrm>
                <a:off x="6602941" y="3036253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3</a:t>
                </a:r>
                <a:endParaRPr kumimoji="1" lang="ja-JP" altLang="en-US" sz="3200" baseline="30000"/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D35C7148-ED11-18DA-9054-00A7D8AD77E4}"/>
                  </a:ext>
                </a:extLst>
              </p:cNvPr>
              <p:cNvSpPr txBox="1"/>
              <p:nvPr/>
            </p:nvSpPr>
            <p:spPr>
              <a:xfrm>
                <a:off x="6602941" y="4509357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0</a:t>
                </a:r>
                <a:endParaRPr kumimoji="1" lang="ja-JP" altLang="en-US" sz="3200" baseline="30000"/>
              </a:p>
            </p:txBody>
          </p:sp>
          <p:sp>
            <p:nvSpPr>
              <p:cNvPr id="56" name="正方形/長方形 46">
                <a:extLst>
                  <a:ext uri="{FF2B5EF4-FFF2-40B4-BE49-F238E27FC236}">
                    <a16:creationId xmlns:a16="http://schemas.microsoft.com/office/drawing/2014/main" id="{6EB06943-10FB-3955-C89C-E68878630442}"/>
                  </a:ext>
                </a:extLst>
              </p:cNvPr>
              <p:cNvSpPr/>
              <p:nvPr/>
            </p:nvSpPr>
            <p:spPr>
              <a:xfrm rot="20180569">
                <a:off x="7224698" y="4659923"/>
                <a:ext cx="4893748" cy="178395"/>
              </a:xfrm>
              <a:custGeom>
                <a:avLst/>
                <a:gdLst>
                  <a:gd name="connsiteX0" fmla="*/ 0 w 4874537"/>
                  <a:gd name="connsiteY0" fmla="*/ 0 h 153534"/>
                  <a:gd name="connsiteX1" fmla="*/ 4874537 w 4874537"/>
                  <a:gd name="connsiteY1" fmla="*/ 0 h 153534"/>
                  <a:gd name="connsiteX2" fmla="*/ 4874537 w 4874537"/>
                  <a:gd name="connsiteY2" fmla="*/ 153534 h 153534"/>
                  <a:gd name="connsiteX3" fmla="*/ 0 w 4874537"/>
                  <a:gd name="connsiteY3" fmla="*/ 153534 h 153534"/>
                  <a:gd name="connsiteX4" fmla="*/ 0 w 4874537"/>
                  <a:gd name="connsiteY4" fmla="*/ 0 h 153534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74537 w 4874537"/>
                  <a:gd name="connsiteY2" fmla="*/ 159958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26262 w 4874537"/>
                  <a:gd name="connsiteY2" fmla="*/ 151774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54645 w 4874537"/>
                  <a:gd name="connsiteY2" fmla="*/ 105974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93748"/>
                  <a:gd name="connsiteY0" fmla="*/ 18437 h 178395"/>
                  <a:gd name="connsiteX1" fmla="*/ 4893748 w 4893748"/>
                  <a:gd name="connsiteY1" fmla="*/ 0 h 178395"/>
                  <a:gd name="connsiteX2" fmla="*/ 4854645 w 4893748"/>
                  <a:gd name="connsiteY2" fmla="*/ 124411 h 178395"/>
                  <a:gd name="connsiteX3" fmla="*/ 0 w 4893748"/>
                  <a:gd name="connsiteY3" fmla="*/ 178395 h 178395"/>
                  <a:gd name="connsiteX4" fmla="*/ 74120 w 4893748"/>
                  <a:gd name="connsiteY4" fmla="*/ 18437 h 17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3748" h="178395">
                    <a:moveTo>
                      <a:pt x="74120" y="18437"/>
                    </a:moveTo>
                    <a:lnTo>
                      <a:pt x="4893748" y="0"/>
                    </a:lnTo>
                    <a:lnTo>
                      <a:pt x="4854645" y="124411"/>
                    </a:lnTo>
                    <a:lnTo>
                      <a:pt x="0" y="178395"/>
                    </a:lnTo>
                    <a:lnTo>
                      <a:pt x="74120" y="1843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正方形/長方形 47">
                <a:extLst>
                  <a:ext uri="{FF2B5EF4-FFF2-40B4-BE49-F238E27FC236}">
                    <a16:creationId xmlns:a16="http://schemas.microsoft.com/office/drawing/2014/main" id="{4197605A-C792-C2F7-EEAA-E786D2A9AC2B}"/>
                  </a:ext>
                </a:extLst>
              </p:cNvPr>
              <p:cNvSpPr/>
              <p:nvPr/>
            </p:nvSpPr>
            <p:spPr>
              <a:xfrm rot="18586490">
                <a:off x="6294270" y="3034801"/>
                <a:ext cx="6377209" cy="588377"/>
              </a:xfrm>
              <a:custGeom>
                <a:avLst/>
                <a:gdLst>
                  <a:gd name="connsiteX0" fmla="*/ 0 w 6579816"/>
                  <a:gd name="connsiteY0" fmla="*/ 0 h 305956"/>
                  <a:gd name="connsiteX1" fmla="*/ 6579816 w 6579816"/>
                  <a:gd name="connsiteY1" fmla="*/ 0 h 305956"/>
                  <a:gd name="connsiteX2" fmla="*/ 6579816 w 6579816"/>
                  <a:gd name="connsiteY2" fmla="*/ 305956 h 305956"/>
                  <a:gd name="connsiteX3" fmla="*/ 0 w 6579816"/>
                  <a:gd name="connsiteY3" fmla="*/ 305956 h 305956"/>
                  <a:gd name="connsiteX4" fmla="*/ 0 w 6579816"/>
                  <a:gd name="connsiteY4" fmla="*/ 0 h 305956"/>
                  <a:gd name="connsiteX0" fmla="*/ 0 w 6579816"/>
                  <a:gd name="connsiteY0" fmla="*/ 0 h 305956"/>
                  <a:gd name="connsiteX1" fmla="*/ 6346414 w 6579816"/>
                  <a:gd name="connsiteY1" fmla="*/ 16600 h 305956"/>
                  <a:gd name="connsiteX2" fmla="*/ 6579816 w 6579816"/>
                  <a:gd name="connsiteY2" fmla="*/ 305956 h 305956"/>
                  <a:gd name="connsiteX3" fmla="*/ 0 w 6579816"/>
                  <a:gd name="connsiteY3" fmla="*/ 305956 h 305956"/>
                  <a:gd name="connsiteX4" fmla="*/ 0 w 6579816"/>
                  <a:gd name="connsiteY4" fmla="*/ 0 h 305956"/>
                  <a:gd name="connsiteX0" fmla="*/ 0 w 6579816"/>
                  <a:gd name="connsiteY0" fmla="*/ 0 h 305956"/>
                  <a:gd name="connsiteX1" fmla="*/ 6346414 w 6579816"/>
                  <a:gd name="connsiteY1" fmla="*/ 16600 h 305956"/>
                  <a:gd name="connsiteX2" fmla="*/ 6579816 w 6579816"/>
                  <a:gd name="connsiteY2" fmla="*/ 305956 h 305956"/>
                  <a:gd name="connsiteX3" fmla="*/ 223511 w 6579816"/>
                  <a:gd name="connsiteY3" fmla="*/ 305316 h 305956"/>
                  <a:gd name="connsiteX4" fmla="*/ 0 w 6579816"/>
                  <a:gd name="connsiteY4" fmla="*/ 0 h 305956"/>
                  <a:gd name="connsiteX0" fmla="*/ 0 w 6610231"/>
                  <a:gd name="connsiteY0" fmla="*/ 0 h 296090"/>
                  <a:gd name="connsiteX1" fmla="*/ 6376829 w 6610231"/>
                  <a:gd name="connsiteY1" fmla="*/ 6734 h 296090"/>
                  <a:gd name="connsiteX2" fmla="*/ 6610231 w 6610231"/>
                  <a:gd name="connsiteY2" fmla="*/ 296090 h 296090"/>
                  <a:gd name="connsiteX3" fmla="*/ 253926 w 6610231"/>
                  <a:gd name="connsiteY3" fmla="*/ 295450 h 296090"/>
                  <a:gd name="connsiteX4" fmla="*/ 0 w 6610231"/>
                  <a:gd name="connsiteY4" fmla="*/ 0 h 296090"/>
                  <a:gd name="connsiteX0" fmla="*/ 0 w 6610231"/>
                  <a:gd name="connsiteY0" fmla="*/ 292927 h 589017"/>
                  <a:gd name="connsiteX1" fmla="*/ 6117470 w 6610231"/>
                  <a:gd name="connsiteY1" fmla="*/ 0 h 589017"/>
                  <a:gd name="connsiteX2" fmla="*/ 6610231 w 6610231"/>
                  <a:gd name="connsiteY2" fmla="*/ 589017 h 589017"/>
                  <a:gd name="connsiteX3" fmla="*/ 253926 w 6610231"/>
                  <a:gd name="connsiteY3" fmla="*/ 588377 h 589017"/>
                  <a:gd name="connsiteX4" fmla="*/ 0 w 6610231"/>
                  <a:gd name="connsiteY4" fmla="*/ 292927 h 589017"/>
                  <a:gd name="connsiteX0" fmla="*/ 0 w 6377209"/>
                  <a:gd name="connsiteY0" fmla="*/ 292927 h 588377"/>
                  <a:gd name="connsiteX1" fmla="*/ 6117470 w 6377209"/>
                  <a:gd name="connsiteY1" fmla="*/ 0 h 588377"/>
                  <a:gd name="connsiteX2" fmla="*/ 6377209 w 6377209"/>
                  <a:gd name="connsiteY2" fmla="*/ 297175 h 588377"/>
                  <a:gd name="connsiteX3" fmla="*/ 253926 w 6377209"/>
                  <a:gd name="connsiteY3" fmla="*/ 588377 h 588377"/>
                  <a:gd name="connsiteX4" fmla="*/ 0 w 6377209"/>
                  <a:gd name="connsiteY4" fmla="*/ 292927 h 588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77209" h="588377">
                    <a:moveTo>
                      <a:pt x="0" y="292927"/>
                    </a:moveTo>
                    <a:lnTo>
                      <a:pt x="6117470" y="0"/>
                    </a:lnTo>
                    <a:lnTo>
                      <a:pt x="6377209" y="297175"/>
                    </a:lnTo>
                    <a:lnTo>
                      <a:pt x="253926" y="588377"/>
                    </a:lnTo>
                    <a:lnTo>
                      <a:pt x="0" y="292927"/>
                    </a:lnTo>
                    <a:close/>
                  </a:path>
                </a:pathLst>
              </a:custGeom>
              <a:solidFill>
                <a:srgbClr val="C00000">
                  <a:alpha val="1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B4DDB3D8-2348-6916-E4D8-B3CF3073D47A}"/>
                  </a:ext>
                </a:extLst>
              </p:cNvPr>
              <p:cNvSpPr txBox="1"/>
              <p:nvPr/>
            </p:nvSpPr>
            <p:spPr>
              <a:xfrm rot="20158147">
                <a:off x="10002225" y="3332274"/>
                <a:ext cx="16129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i="1" dirty="0"/>
                  <a:t>M</a:t>
                </a:r>
                <a:r>
                  <a:rPr kumimoji="1" lang="en-US" altLang="ja-JP" sz="3200" baseline="-25000" dirty="0"/>
                  <a:t>0</a:t>
                </a:r>
                <a:r>
                  <a:rPr kumimoji="1" lang="ja-JP" altLang="en-US" sz="3200" dirty="0"/>
                  <a:t>∝</a:t>
                </a:r>
                <a:r>
                  <a:rPr kumimoji="1" lang="en-US" altLang="ja-JP" sz="3200" i="1" dirty="0"/>
                  <a:t>T</a:t>
                </a:r>
                <a:r>
                  <a:rPr kumimoji="1" lang="en-US" altLang="ja-JP" sz="3200" baseline="30000" dirty="0"/>
                  <a:t> 3</a:t>
                </a:r>
                <a:endParaRPr kumimoji="1" lang="ja-JP" altLang="en-US" sz="3200" baseline="30000"/>
              </a:p>
            </p:txBody>
          </p:sp>
        </p:grpSp>
        <p:sp>
          <p:nvSpPr>
            <p:cNvPr id="37" name="三角形 4">
              <a:extLst>
                <a:ext uri="{FF2B5EF4-FFF2-40B4-BE49-F238E27FC236}">
                  <a16:creationId xmlns:a16="http://schemas.microsoft.com/office/drawing/2014/main" id="{EFABAB0B-B865-ABF0-D02F-08B610351784}"/>
                </a:ext>
              </a:extLst>
            </p:cNvPr>
            <p:cNvSpPr/>
            <p:nvPr/>
          </p:nvSpPr>
          <p:spPr>
            <a:xfrm rot="5400000">
              <a:off x="7593412" y="2082320"/>
              <a:ext cx="4236151" cy="3486414"/>
            </a:xfrm>
            <a:custGeom>
              <a:avLst/>
              <a:gdLst>
                <a:gd name="connsiteX0" fmla="*/ 0 w 4617151"/>
                <a:gd name="connsiteY0" fmla="*/ 3476889 h 3476889"/>
                <a:gd name="connsiteX1" fmla="*/ 0 w 4617151"/>
                <a:gd name="connsiteY1" fmla="*/ 0 h 3476889"/>
                <a:gd name="connsiteX2" fmla="*/ 4617151 w 4617151"/>
                <a:gd name="connsiteY2" fmla="*/ 3476889 h 3476889"/>
                <a:gd name="connsiteX3" fmla="*/ 0 w 4617151"/>
                <a:gd name="connsiteY3" fmla="*/ 3476889 h 3476889"/>
                <a:gd name="connsiteX0" fmla="*/ 0 w 4617151"/>
                <a:gd name="connsiteY0" fmla="*/ 3476889 h 3476889"/>
                <a:gd name="connsiteX1" fmla="*/ 0 w 4617151"/>
                <a:gd name="connsiteY1" fmla="*/ 0 h 3476889"/>
                <a:gd name="connsiteX2" fmla="*/ 4226623 w 4617151"/>
                <a:gd name="connsiteY2" fmla="*/ 3186994 h 3476889"/>
                <a:gd name="connsiteX3" fmla="*/ 4617151 w 4617151"/>
                <a:gd name="connsiteY3" fmla="*/ 3476889 h 3476889"/>
                <a:gd name="connsiteX4" fmla="*/ 0 w 4617151"/>
                <a:gd name="connsiteY4" fmla="*/ 3476889 h 3476889"/>
                <a:gd name="connsiteX0" fmla="*/ 0 w 4236151"/>
                <a:gd name="connsiteY0" fmla="*/ 3476889 h 3486414"/>
                <a:gd name="connsiteX1" fmla="*/ 0 w 4236151"/>
                <a:gd name="connsiteY1" fmla="*/ 0 h 3486414"/>
                <a:gd name="connsiteX2" fmla="*/ 4226623 w 4236151"/>
                <a:gd name="connsiteY2" fmla="*/ 3186994 h 3486414"/>
                <a:gd name="connsiteX3" fmla="*/ 4236151 w 4236151"/>
                <a:gd name="connsiteY3" fmla="*/ 3486414 h 3486414"/>
                <a:gd name="connsiteX4" fmla="*/ 0 w 4236151"/>
                <a:gd name="connsiteY4" fmla="*/ 3476889 h 348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151" h="3486414">
                  <a:moveTo>
                    <a:pt x="0" y="3476889"/>
                  </a:moveTo>
                  <a:lnTo>
                    <a:pt x="0" y="0"/>
                  </a:lnTo>
                  <a:lnTo>
                    <a:pt x="4226623" y="3186994"/>
                  </a:lnTo>
                  <a:lnTo>
                    <a:pt x="4236151" y="3486414"/>
                  </a:lnTo>
                  <a:lnTo>
                    <a:pt x="0" y="3476889"/>
                  </a:lnTo>
                  <a:close/>
                </a:path>
              </a:pathLst>
            </a:custGeom>
            <a:solidFill>
              <a:srgbClr val="C00000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EBA65C38-2ADE-CD03-8A7C-7231EA8FCDDE}"/>
                </a:ext>
              </a:extLst>
            </p:cNvPr>
            <p:cNvSpPr txBox="1"/>
            <p:nvPr/>
          </p:nvSpPr>
          <p:spPr>
            <a:xfrm>
              <a:off x="8237191" y="1893117"/>
              <a:ext cx="1906265" cy="558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Slow EQs</a:t>
              </a:r>
              <a:endParaRPr kumimoji="1" lang="ja-JP" altLang="en-US" sz="2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75A8F7D6-751D-D87C-322C-57F02A335703}"/>
                </a:ext>
              </a:extLst>
            </p:cNvPr>
            <p:cNvSpPr txBox="1"/>
            <p:nvPr/>
          </p:nvSpPr>
          <p:spPr>
            <a:xfrm rot="18400457">
              <a:off x="10001734" y="2959425"/>
              <a:ext cx="1426649" cy="505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M</a:t>
              </a:r>
              <a:r>
                <a:rPr kumimoji="1" lang="en-US" altLang="ja-JP" sz="3200" b="1" baseline="-25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0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∝</a:t>
              </a:r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T</a:t>
              </a:r>
              <a:r>
                <a:rPr kumimoji="1" lang="en-US" altLang="ja-JP" sz="3200" b="1" baseline="30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1</a:t>
              </a:r>
              <a:endParaRPr kumimoji="1" lang="ja-JP" altLang="en-US" sz="3200" b="1" baseline="30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</p:grp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F4F9042-00DD-568B-ADD3-374846C61B5F}"/>
              </a:ext>
            </a:extLst>
          </p:cNvPr>
          <p:cNvSpPr txBox="1"/>
          <p:nvPr/>
        </p:nvSpPr>
        <p:spPr>
          <a:xfrm>
            <a:off x="7038921" y="5861540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10</a:t>
            </a:r>
            <a:endParaRPr kumimoji="1" lang="ja-JP" altLang="en-US" sz="3200" baseline="3000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390ADFC2-4EE4-B049-E09F-08B0323250CC}"/>
              </a:ext>
            </a:extLst>
          </p:cNvPr>
          <p:cNvSpPr txBox="1"/>
          <p:nvPr/>
        </p:nvSpPr>
        <p:spPr>
          <a:xfrm>
            <a:off x="8877266" y="5861540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15</a:t>
            </a:r>
            <a:endParaRPr kumimoji="1" lang="ja-JP" altLang="en-US" sz="3200" baseline="3000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DDB1825A-F6FB-1EB5-DCD8-426A0A8DA9C0}"/>
              </a:ext>
            </a:extLst>
          </p:cNvPr>
          <p:cNvSpPr txBox="1"/>
          <p:nvPr/>
        </p:nvSpPr>
        <p:spPr>
          <a:xfrm>
            <a:off x="10719847" y="5861540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10</a:t>
            </a:r>
            <a:r>
              <a:rPr kumimoji="1" lang="en-US" altLang="ja-JP" sz="3200" baseline="30000" dirty="0"/>
              <a:t>20</a:t>
            </a:r>
            <a:endParaRPr kumimoji="1" lang="ja-JP" altLang="en-US" sz="3200" baseline="3000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92537A9F-AE28-81C1-A293-58E3DB22DD6E}"/>
              </a:ext>
            </a:extLst>
          </p:cNvPr>
          <p:cNvSpPr txBox="1"/>
          <p:nvPr/>
        </p:nvSpPr>
        <p:spPr>
          <a:xfrm>
            <a:off x="7909247" y="6301597"/>
            <a:ext cx="3498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Moment </a:t>
            </a:r>
            <a:r>
              <a:rPr kumimoji="1" lang="en-US" altLang="ja-JP" sz="3200" i="1" dirty="0"/>
              <a:t>M</a:t>
            </a:r>
            <a:r>
              <a:rPr kumimoji="1" lang="en-US" altLang="ja-JP" sz="3200" baseline="-25000" dirty="0"/>
              <a:t>0</a:t>
            </a:r>
            <a:r>
              <a:rPr kumimoji="1" lang="en-US" altLang="ja-JP" sz="3200" dirty="0"/>
              <a:t> (Nm)</a:t>
            </a:r>
            <a:endParaRPr kumimoji="1" lang="ja-JP" altLang="en-US" sz="3200"/>
          </a:p>
        </p:txBody>
      </p:sp>
      <p:sp>
        <p:nvSpPr>
          <p:cNvPr id="63" name="正方形/長方形 46">
            <a:extLst>
              <a:ext uri="{FF2B5EF4-FFF2-40B4-BE49-F238E27FC236}">
                <a16:creationId xmlns:a16="http://schemas.microsoft.com/office/drawing/2014/main" id="{CC2932A6-9C0D-6824-CAA7-1D99E6443779}"/>
              </a:ext>
            </a:extLst>
          </p:cNvPr>
          <p:cNvSpPr/>
          <p:nvPr/>
        </p:nvSpPr>
        <p:spPr>
          <a:xfrm rot="20180569">
            <a:off x="7224698" y="4659923"/>
            <a:ext cx="4893748" cy="178395"/>
          </a:xfrm>
          <a:custGeom>
            <a:avLst/>
            <a:gdLst>
              <a:gd name="connsiteX0" fmla="*/ 0 w 4874537"/>
              <a:gd name="connsiteY0" fmla="*/ 0 h 153534"/>
              <a:gd name="connsiteX1" fmla="*/ 4874537 w 4874537"/>
              <a:gd name="connsiteY1" fmla="*/ 0 h 153534"/>
              <a:gd name="connsiteX2" fmla="*/ 4874537 w 4874537"/>
              <a:gd name="connsiteY2" fmla="*/ 153534 h 153534"/>
              <a:gd name="connsiteX3" fmla="*/ 0 w 4874537"/>
              <a:gd name="connsiteY3" fmla="*/ 153534 h 153534"/>
              <a:gd name="connsiteX4" fmla="*/ 0 w 4874537"/>
              <a:gd name="connsiteY4" fmla="*/ 0 h 153534"/>
              <a:gd name="connsiteX0" fmla="*/ 74120 w 4874537"/>
              <a:gd name="connsiteY0" fmla="*/ 0 h 159958"/>
              <a:gd name="connsiteX1" fmla="*/ 4874537 w 4874537"/>
              <a:gd name="connsiteY1" fmla="*/ 6424 h 159958"/>
              <a:gd name="connsiteX2" fmla="*/ 4874537 w 4874537"/>
              <a:gd name="connsiteY2" fmla="*/ 159958 h 159958"/>
              <a:gd name="connsiteX3" fmla="*/ 0 w 4874537"/>
              <a:gd name="connsiteY3" fmla="*/ 159958 h 159958"/>
              <a:gd name="connsiteX4" fmla="*/ 74120 w 4874537"/>
              <a:gd name="connsiteY4" fmla="*/ 0 h 159958"/>
              <a:gd name="connsiteX0" fmla="*/ 74120 w 4874537"/>
              <a:gd name="connsiteY0" fmla="*/ 0 h 159958"/>
              <a:gd name="connsiteX1" fmla="*/ 4874537 w 4874537"/>
              <a:gd name="connsiteY1" fmla="*/ 6424 h 159958"/>
              <a:gd name="connsiteX2" fmla="*/ 4826262 w 4874537"/>
              <a:gd name="connsiteY2" fmla="*/ 151774 h 159958"/>
              <a:gd name="connsiteX3" fmla="*/ 0 w 4874537"/>
              <a:gd name="connsiteY3" fmla="*/ 159958 h 159958"/>
              <a:gd name="connsiteX4" fmla="*/ 74120 w 4874537"/>
              <a:gd name="connsiteY4" fmla="*/ 0 h 159958"/>
              <a:gd name="connsiteX0" fmla="*/ 74120 w 4874537"/>
              <a:gd name="connsiteY0" fmla="*/ 0 h 159958"/>
              <a:gd name="connsiteX1" fmla="*/ 4874537 w 4874537"/>
              <a:gd name="connsiteY1" fmla="*/ 6424 h 159958"/>
              <a:gd name="connsiteX2" fmla="*/ 4854645 w 4874537"/>
              <a:gd name="connsiteY2" fmla="*/ 105974 h 159958"/>
              <a:gd name="connsiteX3" fmla="*/ 0 w 4874537"/>
              <a:gd name="connsiteY3" fmla="*/ 159958 h 159958"/>
              <a:gd name="connsiteX4" fmla="*/ 74120 w 4874537"/>
              <a:gd name="connsiteY4" fmla="*/ 0 h 159958"/>
              <a:gd name="connsiteX0" fmla="*/ 74120 w 4893748"/>
              <a:gd name="connsiteY0" fmla="*/ 18437 h 178395"/>
              <a:gd name="connsiteX1" fmla="*/ 4893748 w 4893748"/>
              <a:gd name="connsiteY1" fmla="*/ 0 h 178395"/>
              <a:gd name="connsiteX2" fmla="*/ 4854645 w 4893748"/>
              <a:gd name="connsiteY2" fmla="*/ 124411 h 178395"/>
              <a:gd name="connsiteX3" fmla="*/ 0 w 4893748"/>
              <a:gd name="connsiteY3" fmla="*/ 178395 h 178395"/>
              <a:gd name="connsiteX4" fmla="*/ 74120 w 4893748"/>
              <a:gd name="connsiteY4" fmla="*/ 18437 h 17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3748" h="178395">
                <a:moveTo>
                  <a:pt x="74120" y="18437"/>
                </a:moveTo>
                <a:lnTo>
                  <a:pt x="4893748" y="0"/>
                </a:lnTo>
                <a:lnTo>
                  <a:pt x="4854645" y="124411"/>
                </a:lnTo>
                <a:lnTo>
                  <a:pt x="0" y="178395"/>
                </a:lnTo>
                <a:lnTo>
                  <a:pt x="74120" y="18437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085E9B7-1D33-D54A-72C3-2946AE5D5BAB}"/>
              </a:ext>
            </a:extLst>
          </p:cNvPr>
          <p:cNvSpPr txBox="1"/>
          <p:nvPr/>
        </p:nvSpPr>
        <p:spPr>
          <a:xfrm>
            <a:off x="9593527" y="454414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(Kanamori &amp; Anderson, 1975;</a:t>
            </a:r>
          </a:p>
          <a:p>
            <a:r>
              <a:rPr lang="en-US" altLang="ja-JP" sz="1200"/>
              <a:t> </a:t>
            </a:r>
            <a:r>
              <a:rPr kumimoji="1" lang="en-US" altLang="ja-JP" sz="1200"/>
              <a:t>Ide &amp; Beroza, 2023 </a:t>
            </a:r>
            <a:r>
              <a:rPr lang="en-US" altLang="ja-JP" sz="1200"/>
              <a:t>and its refs)</a:t>
            </a:r>
            <a:endParaRPr kumimoji="1" lang="ja-JP" altLang="en-US" sz="12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E67D5D-395E-CA41-F0F9-7858C82BA441}"/>
              </a:ext>
            </a:extLst>
          </p:cNvPr>
          <p:cNvSpPr txBox="1"/>
          <p:nvPr/>
        </p:nvSpPr>
        <p:spPr>
          <a:xfrm>
            <a:off x="2833729" y="236225"/>
            <a:ext cx="6524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M</a:t>
            </a:r>
            <a:r>
              <a:rPr lang="en-US" altLang="ja-JP" sz="4000" b="1" dirty="0">
                <a:latin typeface="+mn-ea"/>
              </a:rPr>
              <a:t>oment–duration scaling</a:t>
            </a:r>
            <a:endParaRPr kumimoji="1" lang="el-GR" altLang="ja-JP" sz="4000" b="1" baseline="-25000" dirty="0">
              <a:latin typeface="+mn-ea"/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F5E90C9E-5EB4-7DEF-0FDE-E5F31068F44D}"/>
              </a:ext>
            </a:extLst>
          </p:cNvPr>
          <p:cNvGrpSpPr/>
          <p:nvPr/>
        </p:nvGrpSpPr>
        <p:grpSpPr>
          <a:xfrm>
            <a:off x="1896730" y="1672296"/>
            <a:ext cx="2575091" cy="860035"/>
            <a:chOff x="1896730" y="1672296"/>
            <a:chExt cx="2575091" cy="860035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9D4BA49-20AF-DE49-EFD9-F0592E1A3AE0}"/>
                </a:ext>
              </a:extLst>
            </p:cNvPr>
            <p:cNvSpPr txBox="1"/>
            <p:nvPr/>
          </p:nvSpPr>
          <p:spPr>
            <a:xfrm>
              <a:off x="1896730" y="1672296"/>
              <a:ext cx="20858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sz="3600">
                  <a:solidFill>
                    <a:srgbClr val="C00000"/>
                  </a:solidFill>
                </a:rPr>
                <a:t>Hydrogel</a:t>
              </a:r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8E56E10E-E35B-6EC7-5873-0D59FF6ACB2B}"/>
                </a:ext>
              </a:extLst>
            </p:cNvPr>
            <p:cNvCxnSpPr>
              <a:cxnSpLocks/>
            </p:cNvCxnSpPr>
            <p:nvPr/>
          </p:nvCxnSpPr>
          <p:spPr>
            <a:xfrm>
              <a:off x="3965035" y="2191456"/>
              <a:ext cx="506786" cy="34087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386D32A3-97D0-F68B-A9BD-FC15DC4DEB9E}"/>
              </a:ext>
            </a:extLst>
          </p:cNvPr>
          <p:cNvGrpSpPr/>
          <p:nvPr/>
        </p:nvGrpSpPr>
        <p:grpSpPr>
          <a:xfrm>
            <a:off x="3107769" y="198739"/>
            <a:ext cx="1227417" cy="6227575"/>
            <a:chOff x="3107769" y="198739"/>
            <a:chExt cx="1227417" cy="6227575"/>
          </a:xfrm>
        </p:grpSpPr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F128A06C-A1AE-D782-2989-8FC8CC48F285}"/>
                </a:ext>
              </a:extLst>
            </p:cNvPr>
            <p:cNvSpPr/>
            <p:nvPr/>
          </p:nvSpPr>
          <p:spPr>
            <a:xfrm rot="18730316">
              <a:off x="851248" y="2942376"/>
              <a:ext cx="6227575" cy="740301"/>
            </a:xfrm>
            <a:prstGeom prst="rect">
              <a:avLst/>
            </a:prstGeom>
            <a:solidFill>
              <a:srgbClr val="C0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5D10960-F141-9002-85E0-E3E987C688C6}"/>
                </a:ext>
              </a:extLst>
            </p:cNvPr>
            <p:cNvSpPr txBox="1"/>
            <p:nvPr/>
          </p:nvSpPr>
          <p:spPr>
            <a:xfrm rot="18797937">
              <a:off x="2559505" y="4718070"/>
              <a:ext cx="1657884" cy="561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M</a:t>
              </a:r>
              <a:r>
                <a:rPr kumimoji="1" lang="en-US" altLang="ja-JP" sz="3200" b="1" baseline="-25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0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∝</a:t>
              </a:r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T</a:t>
              </a:r>
              <a:r>
                <a:rPr kumimoji="1" lang="en-US" altLang="ja-JP" sz="3200" b="1" baseline="30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1</a:t>
              </a:r>
              <a:endParaRPr kumimoji="1" lang="ja-JP" altLang="en-US" sz="3200" b="1" baseline="30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DAA236E6-2445-4594-E036-54B6736DCB5A}"/>
              </a:ext>
            </a:extLst>
          </p:cNvPr>
          <p:cNvGrpSpPr/>
          <p:nvPr/>
        </p:nvGrpSpPr>
        <p:grpSpPr>
          <a:xfrm>
            <a:off x="1554344" y="3069345"/>
            <a:ext cx="4912792" cy="1285028"/>
            <a:chOff x="1554344" y="3069345"/>
            <a:chExt cx="4912792" cy="1285028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537F5C5B-B99C-0B3D-0A3C-830EB673038B}"/>
                </a:ext>
              </a:extLst>
            </p:cNvPr>
            <p:cNvSpPr/>
            <p:nvPr/>
          </p:nvSpPr>
          <p:spPr>
            <a:xfrm rot="20403226">
              <a:off x="1554344" y="3069345"/>
              <a:ext cx="4912792" cy="740301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357ACF79-83ED-B4AB-4EEC-7305F43638A2}"/>
                </a:ext>
              </a:extLst>
            </p:cNvPr>
            <p:cNvSpPr txBox="1"/>
            <p:nvPr/>
          </p:nvSpPr>
          <p:spPr>
            <a:xfrm rot="20447674">
              <a:off x="4496068" y="3766737"/>
              <a:ext cx="1548345" cy="587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i="1" dirty="0"/>
                <a:t>M</a:t>
              </a:r>
              <a:r>
                <a:rPr kumimoji="1" lang="en-US" altLang="ja-JP" sz="3200" baseline="-25000" dirty="0"/>
                <a:t>0</a:t>
              </a:r>
              <a:r>
                <a:rPr kumimoji="1" lang="ja-JP" altLang="en-US" sz="3200" dirty="0"/>
                <a:t>∝</a:t>
              </a:r>
              <a:r>
                <a:rPr kumimoji="1" lang="en-US" altLang="ja-JP" sz="3200" i="1" dirty="0"/>
                <a:t>T</a:t>
              </a:r>
              <a:r>
                <a:rPr kumimoji="1" lang="en-US" altLang="ja-JP" sz="3200" baseline="30000" dirty="0"/>
                <a:t> 3</a:t>
              </a:r>
              <a:endParaRPr kumimoji="1" lang="ja-JP" altLang="en-US" sz="3200" baseline="30000"/>
            </a:p>
          </p:txBody>
        </p:sp>
      </p:grpSp>
    </p:spTree>
    <p:extLst>
      <p:ext uri="{BB962C8B-B14F-4D97-AF65-F5344CB8AC3E}">
        <p14:creationId xmlns:p14="http://schemas.microsoft.com/office/powerpoint/2010/main" val="29053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A79184-9B1A-799A-8D67-DF4685F2DFA6}"/>
              </a:ext>
            </a:extLst>
          </p:cNvPr>
          <p:cNvSpPr txBox="1"/>
          <p:nvPr/>
        </p:nvSpPr>
        <p:spPr>
          <a:xfrm>
            <a:off x="-94763" y="236225"/>
            <a:ext cx="12381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Distinguish the mechanisms of slow/regular EQs</a:t>
            </a:r>
            <a:endParaRPr kumimoji="1" lang="el-GR" altLang="ja-JP" sz="4000" b="1" dirty="0">
              <a:latin typeface="+mn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08F46F2-AC59-D660-3341-E2E3621052A8}"/>
              </a:ext>
            </a:extLst>
          </p:cNvPr>
          <p:cNvSpPr txBox="1"/>
          <p:nvPr/>
        </p:nvSpPr>
        <p:spPr>
          <a:xfrm>
            <a:off x="8577154" y="5582100"/>
            <a:ext cx="3631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>
                <a:latin typeface="Yu Gothic" panose="020B0400000000000000" pitchFamily="34" charset="-128"/>
                <a:ea typeface="Yu Gothic" panose="020B0400000000000000" pitchFamily="34" charset="-128"/>
              </a:rPr>
              <a:t>Fluid lubrication</a:t>
            </a:r>
          </a:p>
          <a:p>
            <a:pPr algn="ctr"/>
            <a:r>
              <a:rPr lang="en-US" altLang="ja-JP" sz="3600">
                <a:latin typeface="Yu Gothic" panose="020B0400000000000000" pitchFamily="34" charset="-128"/>
                <a:ea typeface="Yu Gothic" panose="020B0400000000000000" pitchFamily="34" charset="-128"/>
              </a:rPr>
              <a:t>(Friction)</a:t>
            </a:r>
            <a:endParaRPr kumimoji="1" lang="en-US" altLang="ja-JP" sz="36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D4A87D-BAB1-151F-8961-65EEE8D0E156}"/>
              </a:ext>
            </a:extLst>
          </p:cNvPr>
          <p:cNvSpPr txBox="1"/>
          <p:nvPr/>
        </p:nvSpPr>
        <p:spPr>
          <a:xfrm rot="16200000">
            <a:off x="1544312" y="3119788"/>
            <a:ext cx="3464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>
                <a:latin typeface="Yu Gothic" panose="020B0400000000000000" pitchFamily="34" charset="-128"/>
                <a:ea typeface="Yu Gothic" panose="020B0400000000000000" pitchFamily="34" charset="-128"/>
              </a:rPr>
              <a:t>Gouge strength</a:t>
            </a:r>
          </a:p>
          <a:p>
            <a:pPr algn="ctr"/>
            <a:r>
              <a:rPr lang="en-US" altLang="ja-JP" sz="3600">
                <a:latin typeface="Yu Gothic" panose="020B0400000000000000" pitchFamily="34" charset="-128"/>
                <a:ea typeface="Yu Gothic" panose="020B0400000000000000" pitchFamily="34" charset="-128"/>
              </a:rPr>
              <a:t>(Rigidity)</a:t>
            </a:r>
            <a:endParaRPr kumimoji="1" lang="en-US" altLang="ja-JP" sz="36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2278A35-A237-8303-F4F8-1A0CE25EDB6F}"/>
              </a:ext>
            </a:extLst>
          </p:cNvPr>
          <p:cNvGrpSpPr/>
          <p:nvPr/>
        </p:nvGrpSpPr>
        <p:grpSpPr>
          <a:xfrm>
            <a:off x="3957761" y="1157627"/>
            <a:ext cx="4632162" cy="5124649"/>
            <a:chOff x="3323185" y="520277"/>
            <a:chExt cx="2174128" cy="2067951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EC001C7F-6EBC-EA08-E735-B97DB3148F0A}"/>
                </a:ext>
              </a:extLst>
            </p:cNvPr>
            <p:cNvSpPr/>
            <p:nvPr/>
          </p:nvSpPr>
          <p:spPr>
            <a:xfrm>
              <a:off x="3323185" y="1554252"/>
              <a:ext cx="1090914" cy="1033975"/>
            </a:xfrm>
            <a:prstGeom prst="rect">
              <a:avLst/>
            </a:prstGeom>
            <a:solidFill>
              <a:srgbClr val="C00000">
                <a:alpha val="1032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400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376ADEAD-F38B-B421-EF89-A721C66CD108}"/>
                </a:ext>
              </a:extLst>
            </p:cNvPr>
            <p:cNvSpPr/>
            <p:nvPr/>
          </p:nvSpPr>
          <p:spPr>
            <a:xfrm>
              <a:off x="4426996" y="520277"/>
              <a:ext cx="1070313" cy="1033975"/>
            </a:xfrm>
            <a:prstGeom prst="rect">
              <a:avLst/>
            </a:prstGeom>
            <a:solidFill>
              <a:schemeClr val="accent1">
                <a:alpha val="1032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400"/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E1A832FC-35C6-D26C-D18A-3801CDB7A791}"/>
                </a:ext>
              </a:extLst>
            </p:cNvPr>
            <p:cNvCxnSpPr/>
            <p:nvPr/>
          </p:nvCxnSpPr>
          <p:spPr>
            <a:xfrm>
              <a:off x="3330888" y="2588228"/>
              <a:ext cx="2166425" cy="0"/>
            </a:xfrm>
            <a:prstGeom prst="line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BD942769-C2C9-4392-0648-78551A6402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0888" y="520277"/>
              <a:ext cx="0" cy="2067951"/>
            </a:xfrm>
            <a:prstGeom prst="line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F18D82D7-7B87-802A-FA67-93BBD56BBA01}"/>
                </a:ext>
              </a:extLst>
            </p:cNvPr>
            <p:cNvCxnSpPr>
              <a:cxnSpLocks/>
            </p:cNvCxnSpPr>
            <p:nvPr/>
          </p:nvCxnSpPr>
          <p:spPr>
            <a:xfrm>
              <a:off x="3330888" y="1560800"/>
              <a:ext cx="216642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239BCA92-7932-0F5E-4052-CFDD2517FEE9}"/>
                </a:ext>
              </a:extLst>
            </p:cNvPr>
            <p:cNvCxnSpPr>
              <a:cxnSpLocks/>
            </p:cNvCxnSpPr>
            <p:nvPr/>
          </p:nvCxnSpPr>
          <p:spPr>
            <a:xfrm>
              <a:off x="4414099" y="520277"/>
              <a:ext cx="0" cy="2061898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CE27A038-688F-7045-526B-D60768E93B8C}"/>
                </a:ext>
              </a:extLst>
            </p:cNvPr>
            <p:cNvSpPr txBox="1"/>
            <p:nvPr/>
          </p:nvSpPr>
          <p:spPr>
            <a:xfrm>
              <a:off x="3522230" y="1773476"/>
              <a:ext cx="700531" cy="664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b="1">
                  <a:solidFill>
                    <a:srgbClr val="C00000"/>
                  </a:solidFill>
                </a:rPr>
                <a:t>Slow</a:t>
              </a:r>
            </a:p>
            <a:p>
              <a:pPr algn="ctr"/>
              <a:r>
                <a:rPr lang="en-US" altLang="ja-JP" sz="4400" b="1">
                  <a:solidFill>
                    <a:srgbClr val="C00000"/>
                  </a:solidFill>
                </a:rPr>
                <a:t>EQs</a:t>
              </a:r>
              <a:endParaRPr kumimoji="1" lang="ja-JP" altLang="en-US" sz="4400" b="1">
                <a:solidFill>
                  <a:srgbClr val="C00000"/>
                </a:solidFill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F3E418F9-D0D7-D191-52F1-8548C340EBFE}"/>
                </a:ext>
              </a:extLst>
            </p:cNvPr>
            <p:cNvSpPr txBox="1"/>
            <p:nvPr/>
          </p:nvSpPr>
          <p:spPr>
            <a:xfrm>
              <a:off x="4428967" y="732667"/>
              <a:ext cx="1056984" cy="664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b="1">
                  <a:solidFill>
                    <a:schemeClr val="accent1"/>
                  </a:solidFill>
                </a:rPr>
                <a:t>Regular</a:t>
              </a:r>
            </a:p>
            <a:p>
              <a:pPr algn="ctr"/>
              <a:r>
                <a:rPr lang="en-US" altLang="ja-JP" sz="4400" b="1">
                  <a:solidFill>
                    <a:schemeClr val="accent1"/>
                  </a:solidFill>
                </a:rPr>
                <a:t>EQs</a:t>
              </a:r>
              <a:endParaRPr kumimoji="1" lang="ja-JP" altLang="en-US" sz="4400" b="1">
                <a:solidFill>
                  <a:schemeClr val="accent1"/>
                </a:solidFill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92A8F806-CA08-1B55-94CB-BE39158941FD}"/>
                </a:ext>
              </a:extLst>
            </p:cNvPr>
            <p:cNvSpPr txBox="1"/>
            <p:nvPr/>
          </p:nvSpPr>
          <p:spPr>
            <a:xfrm>
              <a:off x="4725724" y="1844112"/>
              <a:ext cx="603317" cy="664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800"/>
                <a:t>？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178A8180-28B1-717A-01A6-CD397EFCE92F}"/>
                </a:ext>
              </a:extLst>
            </p:cNvPr>
            <p:cNvSpPr txBox="1"/>
            <p:nvPr/>
          </p:nvSpPr>
          <p:spPr>
            <a:xfrm>
              <a:off x="3619444" y="758682"/>
              <a:ext cx="603317" cy="664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800"/>
                <a:t>？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B142FC9-6A32-0C09-BB81-F5ECE6657280}"/>
              </a:ext>
            </a:extLst>
          </p:cNvPr>
          <p:cNvGrpSpPr/>
          <p:nvPr/>
        </p:nvGrpSpPr>
        <p:grpSpPr>
          <a:xfrm>
            <a:off x="8984594" y="2530287"/>
            <a:ext cx="2489209" cy="3051810"/>
            <a:chOff x="9335615" y="2570016"/>
            <a:chExt cx="2489209" cy="3051810"/>
          </a:xfrm>
        </p:grpSpPr>
        <p:grpSp>
          <p:nvGrpSpPr>
            <p:cNvPr id="105" name="グループ化 104">
              <a:extLst>
                <a:ext uri="{FF2B5EF4-FFF2-40B4-BE49-F238E27FC236}">
                  <a16:creationId xmlns:a16="http://schemas.microsoft.com/office/drawing/2014/main" id="{93F292CD-F3EF-034F-F41B-6661B80CD8F3}"/>
                </a:ext>
              </a:extLst>
            </p:cNvPr>
            <p:cNvGrpSpPr/>
            <p:nvPr/>
          </p:nvGrpSpPr>
          <p:grpSpPr>
            <a:xfrm>
              <a:off x="9335615" y="2958444"/>
              <a:ext cx="2489209" cy="2663382"/>
              <a:chOff x="9352382" y="2561083"/>
              <a:chExt cx="2489209" cy="2663382"/>
            </a:xfrm>
          </p:grpSpPr>
          <p:grpSp>
            <p:nvGrpSpPr>
              <p:cNvPr id="87" name="グループ化 86">
                <a:extLst>
                  <a:ext uri="{FF2B5EF4-FFF2-40B4-BE49-F238E27FC236}">
                    <a16:creationId xmlns:a16="http://schemas.microsoft.com/office/drawing/2014/main" id="{9E1D997A-1DD5-13AF-F752-5473702E7B85}"/>
                  </a:ext>
                </a:extLst>
              </p:cNvPr>
              <p:cNvGrpSpPr/>
              <p:nvPr/>
            </p:nvGrpSpPr>
            <p:grpSpPr>
              <a:xfrm>
                <a:off x="9352382" y="2582205"/>
                <a:ext cx="2489209" cy="2642260"/>
                <a:chOff x="-31674" y="2115514"/>
                <a:chExt cx="2489209" cy="2642260"/>
              </a:xfrm>
            </p:grpSpPr>
            <p:sp>
              <p:nvSpPr>
                <p:cNvPr id="88" name="テキスト ボックス 87">
                  <a:extLst>
                    <a:ext uri="{FF2B5EF4-FFF2-40B4-BE49-F238E27FC236}">
                      <a16:creationId xmlns:a16="http://schemas.microsoft.com/office/drawing/2014/main" id="{ECE7F601-CC96-D01C-A24B-3DD8CDDFF5D5}"/>
                    </a:ext>
                  </a:extLst>
                </p:cNvPr>
                <p:cNvSpPr txBox="1"/>
                <p:nvPr/>
              </p:nvSpPr>
              <p:spPr>
                <a:xfrm>
                  <a:off x="1180786" y="4111443"/>
                  <a:ext cx="78098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altLang="ja-JP" sz="3600" i="1"/>
                    <a:t>M</a:t>
                  </a:r>
                  <a:r>
                    <a:rPr lang="en-US" altLang="ja-JP" sz="3600" baseline="-25000"/>
                    <a:t>0</a:t>
                  </a:r>
                  <a:endParaRPr kumimoji="1" lang="en-US" altLang="ja-JP" sz="3600" i="1"/>
                </a:p>
              </p:txBody>
            </p:sp>
            <p:grpSp>
              <p:nvGrpSpPr>
                <p:cNvPr id="92" name="グループ化 91">
                  <a:extLst>
                    <a:ext uri="{FF2B5EF4-FFF2-40B4-BE49-F238E27FC236}">
                      <a16:creationId xmlns:a16="http://schemas.microsoft.com/office/drawing/2014/main" id="{8C7D6F5F-15AC-C5A9-1102-43EEC879B2E2}"/>
                    </a:ext>
                  </a:extLst>
                </p:cNvPr>
                <p:cNvGrpSpPr/>
                <p:nvPr/>
              </p:nvGrpSpPr>
              <p:grpSpPr>
                <a:xfrm>
                  <a:off x="624227" y="2115514"/>
                  <a:ext cx="1833308" cy="1965263"/>
                  <a:chOff x="3330888" y="520277"/>
                  <a:chExt cx="1929101" cy="2067951"/>
                </a:xfrm>
              </p:grpSpPr>
              <p:cxnSp>
                <p:nvCxnSpPr>
                  <p:cNvPr id="95" name="直線コネクタ 94">
                    <a:extLst>
                      <a:ext uri="{FF2B5EF4-FFF2-40B4-BE49-F238E27FC236}">
                        <a16:creationId xmlns:a16="http://schemas.microsoft.com/office/drawing/2014/main" id="{95F47DC9-629E-0DF1-543B-FA71F1D6B9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30888" y="2588228"/>
                    <a:ext cx="1929101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直線コネクタ 95">
                    <a:extLst>
                      <a:ext uri="{FF2B5EF4-FFF2-40B4-BE49-F238E27FC236}">
                        <a16:creationId xmlns:a16="http://schemas.microsoft.com/office/drawing/2014/main" id="{451E82CC-C27A-0E06-81C5-A47FD57BFE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330888" y="520277"/>
                    <a:ext cx="0" cy="206795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0" name="テキスト ボックス 89">
                  <a:extLst>
                    <a:ext uri="{FF2B5EF4-FFF2-40B4-BE49-F238E27FC236}">
                      <a16:creationId xmlns:a16="http://schemas.microsoft.com/office/drawing/2014/main" id="{3E0791C5-A9C6-B93F-2C41-E2E27B71F938}"/>
                    </a:ext>
                  </a:extLst>
                </p:cNvPr>
                <p:cNvSpPr txBox="1"/>
                <p:nvPr/>
              </p:nvSpPr>
              <p:spPr>
                <a:xfrm rot="16200000">
                  <a:off x="-494941" y="2949673"/>
                  <a:ext cx="157286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altLang="ja-JP" sz="3600" i="1"/>
                    <a:t>P</a:t>
                  </a:r>
                  <a:r>
                    <a:rPr lang="en-US" altLang="ja-JP" sz="3600"/>
                    <a:t> (</a:t>
                  </a:r>
                  <a:r>
                    <a:rPr lang="en-US" altLang="ja-JP" sz="3600" i="1"/>
                    <a:t>M</a:t>
                  </a:r>
                  <a:r>
                    <a:rPr lang="en-US" altLang="ja-JP" sz="3600" baseline="-25000"/>
                    <a:t>0</a:t>
                  </a:r>
                  <a:r>
                    <a:rPr lang="en-US" altLang="ja-JP" sz="3600"/>
                    <a:t>)</a:t>
                  </a:r>
                  <a:endParaRPr kumimoji="1" lang="en-US" altLang="ja-JP" sz="3600" i="1"/>
                </a:p>
              </p:txBody>
            </p:sp>
          </p:grpSp>
          <p:cxnSp>
            <p:nvCxnSpPr>
              <p:cNvPr id="98" name="直線コネクタ 97">
                <a:extLst>
                  <a:ext uri="{FF2B5EF4-FFF2-40B4-BE49-F238E27FC236}">
                    <a16:creationId xmlns:a16="http://schemas.microsoft.com/office/drawing/2014/main" id="{20FECC38-810F-82FF-88CC-82CF07301F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95581" y="2561083"/>
                <a:ext cx="1326254" cy="1326254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フリーフォーム 98">
                <a:extLst>
                  <a:ext uri="{FF2B5EF4-FFF2-40B4-BE49-F238E27FC236}">
                    <a16:creationId xmlns:a16="http://schemas.microsoft.com/office/drawing/2014/main" id="{860B29E1-9A16-2F49-DEFE-0D810A47F012}"/>
                  </a:ext>
                </a:extLst>
              </p:cNvPr>
              <p:cNvSpPr/>
              <p:nvPr/>
            </p:nvSpPr>
            <p:spPr>
              <a:xfrm>
                <a:off x="10140696" y="3127248"/>
                <a:ext cx="868680" cy="1335024"/>
              </a:xfrm>
              <a:custGeom>
                <a:avLst/>
                <a:gdLst>
                  <a:gd name="connsiteX0" fmla="*/ 0 w 868680"/>
                  <a:gd name="connsiteY0" fmla="*/ 0 h 1335024"/>
                  <a:gd name="connsiteX1" fmla="*/ 429768 w 868680"/>
                  <a:gd name="connsiteY1" fmla="*/ 246888 h 1335024"/>
                  <a:gd name="connsiteX2" fmla="*/ 868680 w 868680"/>
                  <a:gd name="connsiteY2" fmla="*/ 1335024 h 1335024"/>
                  <a:gd name="connsiteX0" fmla="*/ 0 w 868680"/>
                  <a:gd name="connsiteY0" fmla="*/ 0 h 1335024"/>
                  <a:gd name="connsiteX1" fmla="*/ 576072 w 868680"/>
                  <a:gd name="connsiteY1" fmla="*/ 374904 h 1335024"/>
                  <a:gd name="connsiteX2" fmla="*/ 868680 w 868680"/>
                  <a:gd name="connsiteY2" fmla="*/ 1335024 h 1335024"/>
                  <a:gd name="connsiteX0" fmla="*/ 0 w 868680"/>
                  <a:gd name="connsiteY0" fmla="*/ 0 h 1335024"/>
                  <a:gd name="connsiteX1" fmla="*/ 576072 w 868680"/>
                  <a:gd name="connsiteY1" fmla="*/ 374904 h 1335024"/>
                  <a:gd name="connsiteX2" fmla="*/ 868680 w 868680"/>
                  <a:gd name="connsiteY2" fmla="*/ 1335024 h 1335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8680" h="1335024">
                    <a:moveTo>
                      <a:pt x="0" y="0"/>
                    </a:moveTo>
                    <a:cubicBezTo>
                      <a:pt x="142494" y="12192"/>
                      <a:pt x="431292" y="152400"/>
                      <a:pt x="576072" y="374904"/>
                    </a:cubicBezTo>
                    <a:cubicBezTo>
                      <a:pt x="720852" y="597408"/>
                      <a:pt x="803910" y="783336"/>
                      <a:pt x="868680" y="1335024"/>
                    </a:cubicBezTo>
                  </a:path>
                </a:pathLst>
              </a:custGeom>
              <a:noFill/>
              <a:ln w="508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4" name="フリーフォーム 103">
                <a:extLst>
                  <a:ext uri="{FF2B5EF4-FFF2-40B4-BE49-F238E27FC236}">
                    <a16:creationId xmlns:a16="http://schemas.microsoft.com/office/drawing/2014/main" id="{50F52867-F71F-AD9F-4956-18464BB79E6A}"/>
                  </a:ext>
                </a:extLst>
              </p:cNvPr>
              <p:cNvSpPr/>
              <p:nvPr/>
            </p:nvSpPr>
            <p:spPr>
              <a:xfrm flipV="1">
                <a:off x="10818041" y="3443960"/>
                <a:ext cx="647493" cy="752081"/>
              </a:xfrm>
              <a:custGeom>
                <a:avLst/>
                <a:gdLst>
                  <a:gd name="connsiteX0" fmla="*/ 0 w 630936"/>
                  <a:gd name="connsiteY0" fmla="*/ 0 h 868680"/>
                  <a:gd name="connsiteX1" fmla="*/ 466344 w 630936"/>
                  <a:gd name="connsiteY1" fmla="*/ 329184 h 868680"/>
                  <a:gd name="connsiteX2" fmla="*/ 630936 w 630936"/>
                  <a:gd name="connsiteY2" fmla="*/ 86868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0936" h="868680">
                    <a:moveTo>
                      <a:pt x="0" y="0"/>
                    </a:moveTo>
                    <a:cubicBezTo>
                      <a:pt x="180594" y="92202"/>
                      <a:pt x="361188" y="184404"/>
                      <a:pt x="466344" y="329184"/>
                    </a:cubicBezTo>
                    <a:cubicBezTo>
                      <a:pt x="571500" y="473964"/>
                      <a:pt x="601218" y="671322"/>
                      <a:pt x="630936" y="86868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71ADAE8F-E6CB-8A92-F846-9D396F7C397C}"/>
                </a:ext>
              </a:extLst>
            </p:cNvPr>
            <p:cNvSpPr txBox="1"/>
            <p:nvPr/>
          </p:nvSpPr>
          <p:spPr>
            <a:xfrm rot="2721210">
              <a:off x="10474255" y="3095801"/>
              <a:ext cx="16979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>
                  <a:solidFill>
                    <a:schemeClr val="accent1"/>
                  </a:solidFill>
                </a:rPr>
                <a:t>GR law</a:t>
              </a:r>
              <a:endParaRPr kumimoji="1" lang="ja-JP" altLang="en-US" sz="3600">
                <a:solidFill>
                  <a:schemeClr val="accent1"/>
                </a:solidFill>
              </a:endParaRP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929C7CAE-87B7-0F81-4CD8-170C25477C24}"/>
                </a:ext>
              </a:extLst>
            </p:cNvPr>
            <p:cNvSpPr txBox="1"/>
            <p:nvPr/>
          </p:nvSpPr>
          <p:spPr>
            <a:xfrm>
              <a:off x="9953251" y="3933346"/>
              <a:ext cx="9637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>
                  <a:solidFill>
                    <a:srgbClr val="C00000"/>
                  </a:solidFill>
                </a:rPr>
                <a:t>Exp</a:t>
              </a:r>
              <a:endParaRPr kumimoji="1" lang="ja-JP" altLang="en-US" sz="3600">
                <a:solidFill>
                  <a:srgbClr val="C00000"/>
                </a:solidFill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F7BA8EE-E734-0E53-D110-D26BDABC8F46}"/>
              </a:ext>
            </a:extLst>
          </p:cNvPr>
          <p:cNvGrpSpPr/>
          <p:nvPr/>
        </p:nvGrpSpPr>
        <p:grpSpPr>
          <a:xfrm>
            <a:off x="-67685" y="2939837"/>
            <a:ext cx="2714848" cy="2642260"/>
            <a:chOff x="42293" y="1438255"/>
            <a:chExt cx="2714848" cy="2642260"/>
          </a:xfrm>
        </p:grpSpPr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8FFA205F-3E1A-CCA3-6387-9D14168B96BA}"/>
                </a:ext>
              </a:extLst>
            </p:cNvPr>
            <p:cNvGrpSpPr/>
            <p:nvPr/>
          </p:nvGrpSpPr>
          <p:grpSpPr>
            <a:xfrm>
              <a:off x="42293" y="1438255"/>
              <a:ext cx="2437691" cy="2642260"/>
              <a:chOff x="68382" y="2115514"/>
              <a:chExt cx="2437691" cy="2642260"/>
            </a:xfrm>
          </p:grpSpPr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069A637D-5424-02A0-96A2-9E80FEFD1188}"/>
                  </a:ext>
                </a:extLst>
              </p:cNvPr>
              <p:cNvSpPr txBox="1"/>
              <p:nvPr/>
            </p:nvSpPr>
            <p:spPr>
              <a:xfrm>
                <a:off x="1180786" y="4111443"/>
                <a:ext cx="7809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ja-JP" sz="3600" i="1"/>
                  <a:t>M</a:t>
                </a:r>
                <a:r>
                  <a:rPr lang="en-US" altLang="ja-JP" sz="3600" baseline="-25000"/>
                  <a:t>0</a:t>
                </a:r>
                <a:endParaRPr kumimoji="1" lang="en-US" altLang="ja-JP" sz="3600" i="1"/>
              </a:p>
            </p:txBody>
          </p:sp>
          <p:grpSp>
            <p:nvGrpSpPr>
              <p:cNvPr id="83" name="グループ化 82">
                <a:extLst>
                  <a:ext uri="{FF2B5EF4-FFF2-40B4-BE49-F238E27FC236}">
                    <a16:creationId xmlns:a16="http://schemas.microsoft.com/office/drawing/2014/main" id="{CBA825CE-58AB-02F8-512B-B72B6C959930}"/>
                  </a:ext>
                </a:extLst>
              </p:cNvPr>
              <p:cNvGrpSpPr/>
              <p:nvPr/>
            </p:nvGrpSpPr>
            <p:grpSpPr>
              <a:xfrm>
                <a:off x="624227" y="2115514"/>
                <a:ext cx="1881846" cy="1965263"/>
                <a:chOff x="-1830584" y="2460433"/>
                <a:chExt cx="4310047" cy="4501100"/>
              </a:xfrm>
            </p:grpSpPr>
            <p:grpSp>
              <p:nvGrpSpPr>
                <p:cNvPr id="31" name="グループ化 30">
                  <a:extLst>
                    <a:ext uri="{FF2B5EF4-FFF2-40B4-BE49-F238E27FC236}">
                      <a16:creationId xmlns:a16="http://schemas.microsoft.com/office/drawing/2014/main" id="{932065EC-D68D-9475-8650-5558B2F382EE}"/>
                    </a:ext>
                  </a:extLst>
                </p:cNvPr>
                <p:cNvGrpSpPr/>
                <p:nvPr/>
              </p:nvGrpSpPr>
              <p:grpSpPr>
                <a:xfrm>
                  <a:off x="-1830584" y="2460433"/>
                  <a:ext cx="4198880" cy="4501100"/>
                  <a:chOff x="3330888" y="520277"/>
                  <a:chExt cx="1929101" cy="2067951"/>
                </a:xfrm>
              </p:grpSpPr>
              <p:cxnSp>
                <p:nvCxnSpPr>
                  <p:cNvPr id="34" name="直線コネクタ 33">
                    <a:extLst>
                      <a:ext uri="{FF2B5EF4-FFF2-40B4-BE49-F238E27FC236}">
                        <a16:creationId xmlns:a16="http://schemas.microsoft.com/office/drawing/2014/main" id="{DB5FC410-6D1D-782F-1EE7-701637F6DA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30888" y="2588228"/>
                    <a:ext cx="1929101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線コネクタ 34">
                    <a:extLst>
                      <a:ext uri="{FF2B5EF4-FFF2-40B4-BE49-F238E27FC236}">
                        <a16:creationId xmlns:a16="http://schemas.microsoft.com/office/drawing/2014/main" id="{F41C3AEA-C4FC-962E-A61A-0566487CE2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330888" y="520277"/>
                    <a:ext cx="0" cy="206795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5" name="三角形 74">
                  <a:extLst>
                    <a:ext uri="{FF2B5EF4-FFF2-40B4-BE49-F238E27FC236}">
                      <a16:creationId xmlns:a16="http://schemas.microsoft.com/office/drawing/2014/main" id="{F3C0C72C-1758-E3FE-E313-0D2FC0A11467}"/>
                    </a:ext>
                  </a:extLst>
                </p:cNvPr>
                <p:cNvSpPr/>
                <p:nvPr/>
              </p:nvSpPr>
              <p:spPr>
                <a:xfrm rot="5400000">
                  <a:off x="-1885779" y="2569995"/>
                  <a:ext cx="4448509" cy="4281974"/>
                </a:xfrm>
                <a:prstGeom prst="triangle">
                  <a:avLst>
                    <a:gd name="adj" fmla="val 0"/>
                  </a:avLst>
                </a:prstGeom>
                <a:solidFill>
                  <a:srgbClr val="C00000">
                    <a:alpha val="20409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1" name="正方形/長方形 80">
                  <a:extLst>
                    <a:ext uri="{FF2B5EF4-FFF2-40B4-BE49-F238E27FC236}">
                      <a16:creationId xmlns:a16="http://schemas.microsoft.com/office/drawing/2014/main" id="{834F7D5E-0183-9954-4E11-391CB4334E05}"/>
                    </a:ext>
                  </a:extLst>
                </p:cNvPr>
                <p:cNvSpPr/>
                <p:nvPr/>
              </p:nvSpPr>
              <p:spPr>
                <a:xfrm rot="20694565">
                  <a:off x="-1784539" y="6002227"/>
                  <a:ext cx="4206885" cy="430427"/>
                </a:xfrm>
                <a:prstGeom prst="rect">
                  <a:avLst/>
                </a:prstGeom>
                <a:solidFill>
                  <a:schemeClr val="accent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16E4EE8C-2DDA-A4BB-B882-6BA44394F3F9}"/>
                  </a:ext>
                </a:extLst>
              </p:cNvPr>
              <p:cNvSpPr txBox="1"/>
              <p:nvPr/>
            </p:nvSpPr>
            <p:spPr>
              <a:xfrm rot="16200000">
                <a:off x="154143" y="2809870"/>
                <a:ext cx="4748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ja-JP" sz="3600" i="1"/>
                  <a:t>T</a:t>
                </a:r>
                <a:endParaRPr kumimoji="1" lang="en-US" altLang="ja-JP" sz="3600" i="1"/>
              </a:p>
            </p:txBody>
          </p:sp>
          <p:sp>
            <p:nvSpPr>
              <p:cNvPr id="85" name="フリーフォーム 84">
                <a:extLst>
                  <a:ext uri="{FF2B5EF4-FFF2-40B4-BE49-F238E27FC236}">
                    <a16:creationId xmlns:a16="http://schemas.microsoft.com/office/drawing/2014/main" id="{1F8A2734-F792-95FA-A212-B36F3F7B10F2}"/>
                  </a:ext>
                </a:extLst>
              </p:cNvPr>
              <p:cNvSpPr/>
              <p:nvPr/>
            </p:nvSpPr>
            <p:spPr>
              <a:xfrm>
                <a:off x="1646301" y="2663805"/>
                <a:ext cx="630936" cy="868680"/>
              </a:xfrm>
              <a:custGeom>
                <a:avLst/>
                <a:gdLst>
                  <a:gd name="connsiteX0" fmla="*/ 0 w 630936"/>
                  <a:gd name="connsiteY0" fmla="*/ 0 h 868680"/>
                  <a:gd name="connsiteX1" fmla="*/ 466344 w 630936"/>
                  <a:gd name="connsiteY1" fmla="*/ 329184 h 868680"/>
                  <a:gd name="connsiteX2" fmla="*/ 630936 w 630936"/>
                  <a:gd name="connsiteY2" fmla="*/ 86868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0936" h="868680">
                    <a:moveTo>
                      <a:pt x="0" y="0"/>
                    </a:moveTo>
                    <a:cubicBezTo>
                      <a:pt x="180594" y="92202"/>
                      <a:pt x="361188" y="184404"/>
                      <a:pt x="466344" y="329184"/>
                    </a:cubicBezTo>
                    <a:cubicBezTo>
                      <a:pt x="571500" y="473964"/>
                      <a:pt x="601218" y="671322"/>
                      <a:pt x="630936" y="86868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C42DC34B-46C0-1166-D59C-7B5DCF2F1AEF}"/>
                </a:ext>
              </a:extLst>
            </p:cNvPr>
            <p:cNvSpPr txBox="1"/>
            <p:nvPr/>
          </p:nvSpPr>
          <p:spPr>
            <a:xfrm rot="20570136">
              <a:off x="1346286" y="2707580"/>
              <a:ext cx="7777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i="1">
                  <a:solidFill>
                    <a:schemeClr val="accent1"/>
                  </a:solidFill>
                </a:rPr>
                <a:t>T </a:t>
              </a:r>
              <a:r>
                <a:rPr kumimoji="1" lang="en-US" altLang="ja-JP" sz="3600" baseline="30000">
                  <a:solidFill>
                    <a:schemeClr val="accent1"/>
                  </a:solidFill>
                </a:rPr>
                <a:t>3</a:t>
              </a:r>
              <a:endParaRPr kumimoji="1" lang="ja-JP" altLang="en-US" sz="3600" baseline="30000">
                <a:solidFill>
                  <a:schemeClr val="accent1"/>
                </a:solidFill>
              </a:endParaRP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57425C2F-2C9F-A309-B87C-BDED5C95B32C}"/>
                </a:ext>
              </a:extLst>
            </p:cNvPr>
            <p:cNvSpPr txBox="1"/>
            <p:nvPr/>
          </p:nvSpPr>
          <p:spPr>
            <a:xfrm rot="18758359">
              <a:off x="2045087" y="1582434"/>
              <a:ext cx="777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i="1">
                  <a:solidFill>
                    <a:srgbClr val="C00000"/>
                  </a:solidFill>
                </a:rPr>
                <a:t>T </a:t>
              </a:r>
              <a:r>
                <a:rPr kumimoji="1" lang="en-US" altLang="ja-JP" sz="3600" baseline="30000">
                  <a:solidFill>
                    <a:srgbClr val="C00000"/>
                  </a:solidFill>
                </a:rPr>
                <a:t>1</a:t>
              </a:r>
              <a:endParaRPr kumimoji="1" lang="ja-JP" altLang="en-US" sz="3600" baseline="3000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011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B7833-A5A5-C141-7417-442F9E48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8CD8F1-9497-D9B7-7B3F-5E0875252C83}"/>
              </a:ext>
            </a:extLst>
          </p:cNvPr>
          <p:cNvSpPr txBox="1"/>
          <p:nvPr/>
        </p:nvSpPr>
        <p:spPr>
          <a:xfrm>
            <a:off x="4821625" y="236225"/>
            <a:ext cx="2549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Summary</a:t>
            </a:r>
            <a:endParaRPr kumimoji="1" lang="el-GR" altLang="ja-JP" sz="4000" b="1" dirty="0">
              <a:latin typeface="+mn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333EB7F-AC11-F295-E0F3-969796F25A22}"/>
              </a:ext>
            </a:extLst>
          </p:cNvPr>
          <p:cNvSpPr txBox="1"/>
          <p:nvPr/>
        </p:nvSpPr>
        <p:spPr>
          <a:xfrm>
            <a:off x="9525" y="989464"/>
            <a:ext cx="1265122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/>
              <a:t>Performed the stick-slip experiments</a:t>
            </a:r>
          </a:p>
          <a:p>
            <a:r>
              <a:rPr lang="en-US" altLang="ja-JP" sz="3600"/>
              <a:t>on the monolayer of </a:t>
            </a:r>
            <a:r>
              <a:rPr lang="en-US" altLang="ja-JP" sz="3600" b="1">
                <a:solidFill>
                  <a:schemeClr val="accent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lubricated</a:t>
            </a:r>
            <a:r>
              <a:rPr lang="en-US" altLang="ja-JP" sz="3600"/>
              <a:t> particles</a:t>
            </a:r>
          </a:p>
          <a:p>
            <a:endParaRPr kumimoji="1" lang="en-US" altLang="ja-JP" sz="3600"/>
          </a:p>
          <a:p>
            <a:r>
              <a:rPr kumimoji="1" lang="en-US" altLang="ja-JP" sz="3600" u="sng"/>
              <a:t>Moment-frequency distribution</a:t>
            </a:r>
          </a:p>
          <a:p>
            <a:r>
              <a:rPr lang="en-US" altLang="ja-JP" sz="3600" b="1">
                <a:solidFill>
                  <a:schemeClr val="accent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exponential</a:t>
            </a:r>
            <a:r>
              <a:rPr lang="en-US" altLang="ja-JP" sz="3600"/>
              <a:t> in both</a:t>
            </a:r>
            <a:r>
              <a:rPr kumimoji="1" lang="en-US" altLang="ja-JP" sz="3600"/>
              <a:t> soft hydrogel and rigid beads</a:t>
            </a:r>
          </a:p>
          <a:p>
            <a:endParaRPr lang="en-US" altLang="ja-JP" sz="3600"/>
          </a:p>
          <a:p>
            <a:r>
              <a:rPr kumimoji="1" lang="en-US" altLang="ja-JP" sz="3600" u="sng"/>
              <a:t>Moment-duration scaling</a:t>
            </a:r>
          </a:p>
          <a:p>
            <a:r>
              <a:rPr lang="en-US" altLang="ja-JP" sz="3600" b="1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linear</a:t>
            </a:r>
            <a:r>
              <a:rPr lang="en-US" altLang="ja-JP" sz="3600"/>
              <a:t> in </a:t>
            </a:r>
            <a:r>
              <a:rPr lang="en-US" altLang="ja-JP" sz="3600" b="1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soft hydrogel</a:t>
            </a:r>
            <a:r>
              <a:rPr lang="en-US" altLang="ja-JP" sz="3600">
                <a:solidFill>
                  <a:srgbClr val="C00000"/>
                </a:solidFill>
              </a:rPr>
              <a:t> </a:t>
            </a:r>
            <a:r>
              <a:rPr lang="en-US" altLang="ja-JP" sz="3600"/>
              <a:t>and </a:t>
            </a:r>
            <a:r>
              <a:rPr lang="en-US" altLang="ja-JP" sz="3600" b="1">
                <a:solidFill>
                  <a:schemeClr val="accent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power</a:t>
            </a:r>
            <a:r>
              <a:rPr lang="en-US" altLang="ja-JP" sz="3600">
                <a:solidFill>
                  <a:schemeClr val="accent1"/>
                </a:solidFill>
              </a:rPr>
              <a:t> </a:t>
            </a:r>
            <a:r>
              <a:rPr lang="en-US" altLang="ja-JP" sz="3600"/>
              <a:t>in </a:t>
            </a:r>
            <a:r>
              <a:rPr lang="en-US" altLang="ja-JP" sz="3600" b="1">
                <a:solidFill>
                  <a:schemeClr val="accent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rigid beads</a:t>
            </a:r>
            <a:endParaRPr lang="en-US" altLang="ja-JP" sz="3600">
              <a:solidFill>
                <a:schemeClr val="accent1"/>
              </a:solidFill>
            </a:endParaRPr>
          </a:p>
          <a:p>
            <a:endParaRPr lang="en-US" altLang="ja-JP" sz="3600"/>
          </a:p>
          <a:p>
            <a:r>
              <a:rPr kumimoji="1" lang="en-US" altLang="ja-JP" sz="3600"/>
              <a:t>Slow EQs moment might monitor faults’ porous structure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71D50D-7175-FEAB-566F-301F5ED6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192" y="161614"/>
            <a:ext cx="3026283" cy="302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EB9E9F-DF93-E53E-77CA-F6CCA7B56AA4}"/>
              </a:ext>
            </a:extLst>
          </p:cNvPr>
          <p:cNvSpPr txBox="1"/>
          <p:nvPr/>
        </p:nvSpPr>
        <p:spPr>
          <a:xfrm>
            <a:off x="9682524" y="51559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/>
              <a:t>Preprint on </a:t>
            </a:r>
            <a:r>
              <a:rPr kumimoji="1" lang="en-US" altLang="ja-JP" i="1"/>
              <a:t>arXiv</a:t>
            </a:r>
            <a:endParaRPr kumimoji="1" lang="ja-JP" altLang="en-US" i="1"/>
          </a:p>
        </p:txBody>
      </p:sp>
    </p:spTree>
    <p:extLst>
      <p:ext uri="{BB962C8B-B14F-4D97-AF65-F5344CB8AC3E}">
        <p14:creationId xmlns:p14="http://schemas.microsoft.com/office/powerpoint/2010/main" val="610343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F8816-99CE-AB2C-4CA8-9583A5DEF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0C2A71-951E-A1D1-1FDC-158246D908D9}"/>
              </a:ext>
            </a:extLst>
          </p:cNvPr>
          <p:cNvSpPr txBox="1"/>
          <p:nvPr/>
        </p:nvSpPr>
        <p:spPr>
          <a:xfrm>
            <a:off x="187355" y="236226"/>
            <a:ext cx="11817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 dirty="0">
                <a:latin typeface="+mn-ea"/>
              </a:rPr>
              <a:t>Enigmatic origin between slow/regular earthquakes</a:t>
            </a:r>
            <a:endParaRPr kumimoji="1" lang="el-GR" altLang="ja-JP" sz="3600" b="1" dirty="0">
              <a:latin typeface="+mn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03764A6-E823-A699-1EC4-43C685C3E7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418" t="12342" b="14830"/>
          <a:stretch/>
        </p:blipFill>
        <p:spPr>
          <a:xfrm>
            <a:off x="1631264" y="1338771"/>
            <a:ext cx="4478679" cy="4680756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11900AD-D8B7-9401-E2E7-1B072E614240}"/>
              </a:ext>
            </a:extLst>
          </p:cNvPr>
          <p:cNvSpPr txBox="1"/>
          <p:nvPr/>
        </p:nvSpPr>
        <p:spPr>
          <a:xfrm>
            <a:off x="276776" y="854894"/>
            <a:ext cx="6058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latin typeface="Yu Gothic" panose="020B0400000000000000" pitchFamily="34" charset="-128"/>
                <a:ea typeface="Yu Gothic" panose="020B0400000000000000" pitchFamily="34" charset="-128"/>
              </a:rPr>
              <a:t>Moment-frequency distribution</a:t>
            </a:r>
            <a:endParaRPr kumimoji="1" lang="ja-JP" altLang="en-US" sz="32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4FFD85C-31F5-E0F5-CC3F-F2427DD77F76}"/>
              </a:ext>
            </a:extLst>
          </p:cNvPr>
          <p:cNvSpPr txBox="1"/>
          <p:nvPr/>
        </p:nvSpPr>
        <p:spPr>
          <a:xfrm rot="16200000">
            <a:off x="-2182737" y="3659091"/>
            <a:ext cx="5149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Cumulative frequency (/s)</a:t>
            </a:r>
            <a:endParaRPr kumimoji="1" lang="ja-JP" altLang="en-US" sz="3200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4876005F-4629-257A-8BB7-0BDA1006D3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510" t="12342" b="14830"/>
          <a:stretch/>
        </p:blipFill>
        <p:spPr>
          <a:xfrm>
            <a:off x="1640790" y="1327867"/>
            <a:ext cx="4478679" cy="4691660"/>
          </a:xfrm>
          <a:prstGeom prst="rect">
            <a:avLst/>
          </a:prstGeom>
        </p:spPr>
      </p:pic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F20B6870-04CB-49F2-0008-F2000D006221}"/>
              </a:ext>
            </a:extLst>
          </p:cNvPr>
          <p:cNvGrpSpPr/>
          <p:nvPr/>
        </p:nvGrpSpPr>
        <p:grpSpPr>
          <a:xfrm>
            <a:off x="5210174" y="1510139"/>
            <a:ext cx="753154" cy="1052085"/>
            <a:chOff x="9751982" y="2538701"/>
            <a:chExt cx="761494" cy="1227965"/>
          </a:xfrm>
        </p:grpSpPr>
        <p:sp>
          <p:nvSpPr>
            <p:cNvPr id="38" name="三角形 37">
              <a:extLst>
                <a:ext uri="{FF2B5EF4-FFF2-40B4-BE49-F238E27FC236}">
                  <a16:creationId xmlns:a16="http://schemas.microsoft.com/office/drawing/2014/main" id="{DB511D9E-9D6D-C388-CE9E-FEAC7F32D759}"/>
                </a:ext>
              </a:extLst>
            </p:cNvPr>
            <p:cNvSpPr/>
            <p:nvPr/>
          </p:nvSpPr>
          <p:spPr>
            <a:xfrm rot="10800000">
              <a:off x="9751982" y="2538701"/>
              <a:ext cx="761494" cy="1227965"/>
            </a:xfrm>
            <a:prstGeom prst="triangle">
              <a:avLst>
                <a:gd name="adj" fmla="val 0"/>
              </a:avLst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4BE8D05-4A39-2623-9E73-846EAED5CB27}"/>
                </a:ext>
              </a:extLst>
            </p:cNvPr>
            <p:cNvSpPr txBox="1"/>
            <p:nvPr/>
          </p:nvSpPr>
          <p:spPr>
            <a:xfrm>
              <a:off x="10031085" y="2729788"/>
              <a:ext cx="340066" cy="610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/>
                <a:t>1</a:t>
              </a:r>
              <a:endParaRPr kumimoji="1" lang="ja-JP" altLang="en-US" sz="2800"/>
            </a:p>
          </p:txBody>
        </p:sp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CAD79AF-1062-A5F4-8195-44A4256AE499}"/>
              </a:ext>
            </a:extLst>
          </p:cNvPr>
          <p:cNvSpPr txBox="1"/>
          <p:nvPr/>
        </p:nvSpPr>
        <p:spPr>
          <a:xfrm rot="1870697">
            <a:off x="4528177" y="2709940"/>
            <a:ext cx="1383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Yu Gothic" panose="020B0400000000000000" pitchFamily="34" charset="-128"/>
                <a:ea typeface="Yu Gothic" panose="020B0400000000000000" pitchFamily="34" charset="-128"/>
              </a:rPr>
              <a:t>Power</a:t>
            </a:r>
            <a:endParaRPr lang="en-US" altLang="ja-JP" sz="3200" i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AD37FFA-A061-C217-BE23-F9172B94D0D0}"/>
              </a:ext>
            </a:extLst>
          </p:cNvPr>
          <p:cNvGrpSpPr/>
          <p:nvPr/>
        </p:nvGrpSpPr>
        <p:grpSpPr>
          <a:xfrm>
            <a:off x="737305" y="1430802"/>
            <a:ext cx="5390317" cy="5427198"/>
            <a:chOff x="-345651" y="1459677"/>
            <a:chExt cx="5390317" cy="5427198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18409AB-8881-04ED-C426-AF7B11CFC6DE}"/>
                </a:ext>
              </a:extLst>
            </p:cNvPr>
            <p:cNvSpPr txBox="1"/>
            <p:nvPr/>
          </p:nvSpPr>
          <p:spPr>
            <a:xfrm>
              <a:off x="485875" y="590558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0</a:t>
              </a:r>
              <a:endParaRPr kumimoji="1" lang="ja-JP" altLang="en-US" sz="3200" baseline="3000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EF810F8-7BAC-866C-4DE5-80E18FBD1497}"/>
                </a:ext>
              </a:extLst>
            </p:cNvPr>
            <p:cNvSpPr txBox="1"/>
            <p:nvPr/>
          </p:nvSpPr>
          <p:spPr>
            <a:xfrm>
              <a:off x="2264694" y="590558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2</a:t>
              </a:r>
              <a:endParaRPr kumimoji="1" lang="ja-JP" altLang="en-US" sz="3200" baseline="3000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57A3867B-C109-40A9-EC80-5DE8918BD782}"/>
                </a:ext>
              </a:extLst>
            </p:cNvPr>
            <p:cNvSpPr txBox="1"/>
            <p:nvPr/>
          </p:nvSpPr>
          <p:spPr>
            <a:xfrm>
              <a:off x="4043513" y="590558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4</a:t>
              </a:r>
              <a:endParaRPr kumimoji="1" lang="ja-JP" altLang="en-US" sz="3200" baseline="3000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710E383-9F3E-39DC-843C-02886762F762}"/>
                </a:ext>
              </a:extLst>
            </p:cNvPr>
            <p:cNvSpPr txBox="1"/>
            <p:nvPr/>
          </p:nvSpPr>
          <p:spPr>
            <a:xfrm>
              <a:off x="-345651" y="2044649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–4</a:t>
              </a:r>
              <a:endParaRPr kumimoji="1" lang="ja-JP" altLang="en-US" sz="3200" baseline="30000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E873B25-2101-44FF-AC94-B8CF9F76A718}"/>
                </a:ext>
              </a:extLst>
            </p:cNvPr>
            <p:cNvSpPr txBox="1"/>
            <p:nvPr/>
          </p:nvSpPr>
          <p:spPr>
            <a:xfrm>
              <a:off x="-345651" y="3250394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–6</a:t>
              </a:r>
              <a:endParaRPr kumimoji="1" lang="ja-JP" altLang="en-US" sz="3200" baseline="30000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E5745B22-4AFA-88A6-A69A-A96A51C0A893}"/>
                </a:ext>
              </a:extLst>
            </p:cNvPr>
            <p:cNvSpPr txBox="1"/>
            <p:nvPr/>
          </p:nvSpPr>
          <p:spPr>
            <a:xfrm>
              <a:off x="-345651" y="4456139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–8</a:t>
              </a:r>
              <a:endParaRPr kumimoji="1" lang="ja-JP" altLang="en-US" sz="3200" baseline="3000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DA6AEC1-D904-4674-A8AD-6D926EA96AA0}"/>
                </a:ext>
              </a:extLst>
            </p:cNvPr>
            <p:cNvSpPr txBox="1"/>
            <p:nvPr/>
          </p:nvSpPr>
          <p:spPr>
            <a:xfrm>
              <a:off x="-345651" y="5661884"/>
              <a:ext cx="10807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–10</a:t>
              </a:r>
              <a:endParaRPr kumimoji="1" lang="ja-JP" altLang="en-US" sz="3200" baseline="3000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C07A9F7D-423C-CDD1-EAB0-530E8EFE1BA4}"/>
                </a:ext>
              </a:extLst>
            </p:cNvPr>
            <p:cNvSpPr txBox="1"/>
            <p:nvPr/>
          </p:nvSpPr>
          <p:spPr>
            <a:xfrm>
              <a:off x="-312890" y="6302100"/>
              <a:ext cx="53575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/>
                <a:t>Moment </a:t>
              </a:r>
              <a:r>
                <a:rPr kumimoji="1" lang="en-US" altLang="ja-JP" sz="3200" i="1" dirty="0"/>
                <a:t>M</a:t>
              </a:r>
              <a:r>
                <a:rPr kumimoji="1" lang="en-US" altLang="ja-JP" sz="3200" baseline="-25000" dirty="0"/>
                <a:t>0</a:t>
              </a:r>
              <a:r>
                <a:rPr kumimoji="1" lang="en-US" altLang="ja-JP" sz="3200" dirty="0"/>
                <a:t> (</a:t>
              </a:r>
              <a:r>
                <a:rPr kumimoji="1" lang="en-US" altLang="ja-JP" sz="3200" dirty="0">
                  <a:solidFill>
                    <a:srgbClr val="C00000"/>
                  </a:solidFill>
                </a:rPr>
                <a:t>10</a:t>
              </a:r>
              <a:r>
                <a:rPr kumimoji="1" lang="en-US" altLang="ja-JP" sz="3200" baseline="30000" dirty="0">
                  <a:solidFill>
                    <a:srgbClr val="C00000"/>
                  </a:solidFill>
                </a:rPr>
                <a:t>12</a:t>
              </a:r>
              <a:r>
                <a:rPr kumimoji="1" lang="en-US" altLang="ja-JP" sz="3200" dirty="0"/>
                <a:t>, 10</a:t>
              </a:r>
              <a:r>
                <a:rPr kumimoji="1" lang="en-US" altLang="ja-JP" sz="3200" baseline="30000" dirty="0"/>
                <a:t>18</a:t>
              </a:r>
              <a:r>
                <a:rPr kumimoji="1" lang="en-US" altLang="ja-JP" sz="3200" dirty="0"/>
                <a:t> Nm)</a:t>
              </a:r>
              <a:endParaRPr kumimoji="1" lang="ja-JP" altLang="en-US" sz="320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F3F05D16-841C-750D-18F3-2BF4EE48A6B8}"/>
                </a:ext>
              </a:extLst>
            </p:cNvPr>
            <p:cNvSpPr txBox="1"/>
            <p:nvPr/>
          </p:nvSpPr>
          <p:spPr>
            <a:xfrm>
              <a:off x="712214" y="1459677"/>
              <a:ext cx="1654299" cy="32714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kumimoji="1" lang="en-US" altLang="ja-JP" sz="2400"/>
                <a:t>In Cascadia</a:t>
              </a:r>
              <a:endParaRPr kumimoji="1" lang="ja-JP" altLang="en-US" sz="2400"/>
            </a:p>
          </p:txBody>
        </p: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E6F5582-2DBA-F92C-F3E3-66383178C19F}"/>
              </a:ext>
            </a:extLst>
          </p:cNvPr>
          <p:cNvSpPr txBox="1"/>
          <p:nvPr/>
        </p:nvSpPr>
        <p:spPr>
          <a:xfrm>
            <a:off x="1929495" y="4514373"/>
            <a:ext cx="281198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Regular EQs</a:t>
            </a:r>
          </a:p>
          <a:p>
            <a:pPr marL="0" marR="0" lvl="0" indent="0" algn="ctr" defTabSz="914377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(Hyndman et al., 2003)</a:t>
            </a:r>
            <a:endParaRPr kumimoji="1" lang="ja-JP" altLang="en-US" sz="16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2257261-181C-8E80-D682-6677F0398DAE}"/>
              </a:ext>
            </a:extLst>
          </p:cNvPr>
          <p:cNvSpPr txBox="1"/>
          <p:nvPr/>
        </p:nvSpPr>
        <p:spPr>
          <a:xfrm rot="3247181">
            <a:off x="1572414" y="2522034"/>
            <a:ext cx="2404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Exponentia</a:t>
            </a:r>
            <a:r>
              <a:rPr lang="en-US" altLang="ja-JP" sz="32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l</a:t>
            </a:r>
            <a:endParaRPr lang="en-US" altLang="ja-JP" sz="3200" i="1" dirty="0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5006063-4ED4-3CB4-06A6-569EDF3FD656}"/>
              </a:ext>
            </a:extLst>
          </p:cNvPr>
          <p:cNvSpPr txBox="1"/>
          <p:nvPr/>
        </p:nvSpPr>
        <p:spPr>
          <a:xfrm>
            <a:off x="571858" y="3501210"/>
            <a:ext cx="27109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Slow EQs</a:t>
            </a:r>
          </a:p>
          <a:p>
            <a:pPr algn="ctr"/>
            <a:r>
              <a:rPr lang="en-US" altLang="ja-JP" sz="16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(Chestler &amp; Creager, 2017)</a:t>
            </a:r>
            <a:endParaRPr kumimoji="1" lang="ja-JP" altLang="en-US" sz="1600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4364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3D28A-8D99-E2CF-5089-31EE845E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03B08B-15DE-04CB-7DB5-1E9C0F92DC80}"/>
              </a:ext>
            </a:extLst>
          </p:cNvPr>
          <p:cNvSpPr txBox="1"/>
          <p:nvPr/>
        </p:nvSpPr>
        <p:spPr>
          <a:xfrm>
            <a:off x="187355" y="236226"/>
            <a:ext cx="11817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 dirty="0">
                <a:latin typeface="+mn-ea"/>
              </a:rPr>
              <a:t>Enigmatic origin between slow/regular earthquakes</a:t>
            </a:r>
            <a:endParaRPr kumimoji="1" lang="el-GR" altLang="ja-JP" sz="3600" b="1" dirty="0"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1E263F1-9BD7-6C8D-B62B-B9089A988315}"/>
              </a:ext>
            </a:extLst>
          </p:cNvPr>
          <p:cNvSpPr txBox="1"/>
          <p:nvPr/>
        </p:nvSpPr>
        <p:spPr>
          <a:xfrm>
            <a:off x="6972691" y="882217"/>
            <a:ext cx="4955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latin typeface="Yu Gothic" panose="020B0400000000000000" pitchFamily="34" charset="-128"/>
                <a:ea typeface="Yu Gothic" panose="020B0400000000000000" pitchFamily="34" charset="-128"/>
              </a:rPr>
              <a:t>Moment-duration scaling</a:t>
            </a:r>
            <a:endParaRPr kumimoji="1" lang="ja-JP" altLang="en-US" sz="32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201F1BB-4777-BD7F-6B80-FBB0C9692DE8}"/>
              </a:ext>
            </a:extLst>
          </p:cNvPr>
          <p:cNvSpPr txBox="1"/>
          <p:nvPr/>
        </p:nvSpPr>
        <p:spPr>
          <a:xfrm rot="16200000">
            <a:off x="5513335" y="3630442"/>
            <a:ext cx="2847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Duration </a:t>
            </a:r>
            <a:r>
              <a:rPr kumimoji="1" lang="en-US" altLang="ja-JP" sz="3200" i="1" dirty="0"/>
              <a:t>T</a:t>
            </a:r>
            <a:r>
              <a:rPr kumimoji="1" lang="en-US" altLang="ja-JP" sz="3200" dirty="0"/>
              <a:t> (s)</a:t>
            </a:r>
            <a:endParaRPr kumimoji="1" lang="ja-JP" altLang="en-US" sz="320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1A3F2213-16E5-F483-520F-3C511E8E0A0D}"/>
              </a:ext>
            </a:extLst>
          </p:cNvPr>
          <p:cNvGrpSpPr/>
          <p:nvPr/>
        </p:nvGrpSpPr>
        <p:grpSpPr>
          <a:xfrm>
            <a:off x="7217625" y="1062778"/>
            <a:ext cx="4775460" cy="5716122"/>
            <a:chOff x="7217625" y="1062778"/>
            <a:chExt cx="4775460" cy="5716122"/>
          </a:xfrm>
        </p:grpSpPr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2B6368E4-A4BA-A927-A4B6-06690A599230}"/>
                </a:ext>
              </a:extLst>
            </p:cNvPr>
            <p:cNvGrpSpPr/>
            <p:nvPr/>
          </p:nvGrpSpPr>
          <p:grpSpPr>
            <a:xfrm>
              <a:off x="7217625" y="1062778"/>
              <a:ext cx="4775460" cy="5716122"/>
              <a:chOff x="6595990" y="140385"/>
              <a:chExt cx="5522456" cy="6610260"/>
            </a:xfrm>
          </p:grpSpPr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12004978-6AAD-8F19-BB4D-5FA591253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0770" t="3354" r="2849" b="17370"/>
              <a:stretch/>
            </p:blipFill>
            <p:spPr>
              <a:xfrm>
                <a:off x="7397222" y="791056"/>
                <a:ext cx="4638261" cy="5070987"/>
              </a:xfrm>
              <a:prstGeom prst="rect">
                <a:avLst/>
              </a:prstGeom>
            </p:spPr>
          </p:pic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3EF2C626-DF86-5EA1-7CFF-13AB35796A61}"/>
                  </a:ext>
                </a:extLst>
              </p:cNvPr>
              <p:cNvSpPr txBox="1"/>
              <p:nvPr/>
            </p:nvSpPr>
            <p:spPr>
              <a:xfrm>
                <a:off x="9010722" y="5009409"/>
                <a:ext cx="28119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360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Regular EQs</a:t>
                </a:r>
                <a:endParaRPr kumimoji="1" lang="ja-JP" altLang="en-US" sz="200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E655A305-ADEA-AD7B-105A-2ED2763859DC}"/>
                  </a:ext>
                </a:extLst>
              </p:cNvPr>
              <p:cNvSpPr txBox="1"/>
              <p:nvPr/>
            </p:nvSpPr>
            <p:spPr>
              <a:xfrm>
                <a:off x="7038921" y="5707740"/>
                <a:ext cx="9444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10</a:t>
                </a:r>
                <a:endParaRPr kumimoji="1" lang="ja-JP" altLang="en-US" sz="3200" baseline="30000"/>
              </a:p>
            </p:txBody>
          </p: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2DC06122-E277-77D3-1D66-9650D2A6CDEA}"/>
                  </a:ext>
                </a:extLst>
              </p:cNvPr>
              <p:cNvSpPr txBox="1"/>
              <p:nvPr/>
            </p:nvSpPr>
            <p:spPr>
              <a:xfrm>
                <a:off x="8877266" y="5707740"/>
                <a:ext cx="9444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15</a:t>
                </a:r>
                <a:endParaRPr kumimoji="1" lang="ja-JP" altLang="en-US" sz="3200" baseline="30000"/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A823C744-27DE-B16A-1C4A-EA09858F5098}"/>
                  </a:ext>
                </a:extLst>
              </p:cNvPr>
              <p:cNvSpPr txBox="1"/>
              <p:nvPr/>
            </p:nvSpPr>
            <p:spPr>
              <a:xfrm>
                <a:off x="10719847" y="5707740"/>
                <a:ext cx="9444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20</a:t>
                </a:r>
                <a:endParaRPr kumimoji="1" lang="ja-JP" altLang="en-US" sz="3200" baseline="3000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399EE16C-7F87-D3E0-0D29-DE9496D43CBD}"/>
                  </a:ext>
                </a:extLst>
              </p:cNvPr>
              <p:cNvSpPr txBox="1"/>
              <p:nvPr/>
            </p:nvSpPr>
            <p:spPr>
              <a:xfrm>
                <a:off x="7733837" y="6165870"/>
                <a:ext cx="34980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Moment </a:t>
                </a:r>
                <a:r>
                  <a:rPr kumimoji="1" lang="en-US" altLang="ja-JP" sz="3200" i="1" dirty="0"/>
                  <a:t>M</a:t>
                </a:r>
                <a:r>
                  <a:rPr kumimoji="1" lang="en-US" altLang="ja-JP" sz="3200" baseline="-25000" dirty="0"/>
                  <a:t>0</a:t>
                </a:r>
                <a:r>
                  <a:rPr kumimoji="1" lang="en-US" altLang="ja-JP" sz="3200" dirty="0"/>
                  <a:t> (Nm)</a:t>
                </a:r>
                <a:endParaRPr kumimoji="1" lang="ja-JP" altLang="en-US" sz="3200"/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030B706B-B964-E58D-CDFB-76E8FF4383BD}"/>
                  </a:ext>
                </a:extLst>
              </p:cNvPr>
              <p:cNvSpPr txBox="1"/>
              <p:nvPr/>
            </p:nvSpPr>
            <p:spPr>
              <a:xfrm>
                <a:off x="6602941" y="1567904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lang="en-US" altLang="ja-JP" sz="3200" baseline="30000" dirty="0"/>
                  <a:t>6</a:t>
                </a:r>
                <a:endParaRPr kumimoji="1" lang="ja-JP" altLang="en-US" sz="3200" baseline="3000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A1E5CAEB-E2E5-7497-D9BD-F512E6479CE0}"/>
                  </a:ext>
                </a:extLst>
              </p:cNvPr>
              <p:cNvSpPr txBox="1"/>
              <p:nvPr/>
            </p:nvSpPr>
            <p:spPr>
              <a:xfrm>
                <a:off x="6602941" y="3036253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3</a:t>
                </a:r>
                <a:endParaRPr kumimoji="1" lang="ja-JP" altLang="en-US" sz="3200" baseline="30000"/>
              </a:p>
            </p:txBody>
          </p:sp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728AEA0D-D86E-F114-C165-8BDA94A75F3F}"/>
                  </a:ext>
                </a:extLst>
              </p:cNvPr>
              <p:cNvSpPr txBox="1"/>
              <p:nvPr/>
            </p:nvSpPr>
            <p:spPr>
              <a:xfrm>
                <a:off x="6602941" y="4509357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0</a:t>
                </a:r>
                <a:endParaRPr kumimoji="1" lang="ja-JP" altLang="en-US" sz="3200" baseline="30000"/>
              </a:p>
            </p:txBody>
          </p:sp>
          <p:sp>
            <p:nvSpPr>
              <p:cNvPr id="43" name="正方形/長方形 46">
                <a:extLst>
                  <a:ext uri="{FF2B5EF4-FFF2-40B4-BE49-F238E27FC236}">
                    <a16:creationId xmlns:a16="http://schemas.microsoft.com/office/drawing/2014/main" id="{4ED3E7EF-69EB-EC75-8790-9B9D72954AD7}"/>
                  </a:ext>
                </a:extLst>
              </p:cNvPr>
              <p:cNvSpPr/>
              <p:nvPr/>
            </p:nvSpPr>
            <p:spPr>
              <a:xfrm rot="20180569">
                <a:off x="7224698" y="4659923"/>
                <a:ext cx="4893748" cy="178395"/>
              </a:xfrm>
              <a:custGeom>
                <a:avLst/>
                <a:gdLst>
                  <a:gd name="connsiteX0" fmla="*/ 0 w 4874537"/>
                  <a:gd name="connsiteY0" fmla="*/ 0 h 153534"/>
                  <a:gd name="connsiteX1" fmla="*/ 4874537 w 4874537"/>
                  <a:gd name="connsiteY1" fmla="*/ 0 h 153534"/>
                  <a:gd name="connsiteX2" fmla="*/ 4874537 w 4874537"/>
                  <a:gd name="connsiteY2" fmla="*/ 153534 h 153534"/>
                  <a:gd name="connsiteX3" fmla="*/ 0 w 4874537"/>
                  <a:gd name="connsiteY3" fmla="*/ 153534 h 153534"/>
                  <a:gd name="connsiteX4" fmla="*/ 0 w 4874537"/>
                  <a:gd name="connsiteY4" fmla="*/ 0 h 153534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74537 w 4874537"/>
                  <a:gd name="connsiteY2" fmla="*/ 159958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26262 w 4874537"/>
                  <a:gd name="connsiteY2" fmla="*/ 151774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54645 w 4874537"/>
                  <a:gd name="connsiteY2" fmla="*/ 105974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93748"/>
                  <a:gd name="connsiteY0" fmla="*/ 18437 h 178395"/>
                  <a:gd name="connsiteX1" fmla="*/ 4893748 w 4893748"/>
                  <a:gd name="connsiteY1" fmla="*/ 0 h 178395"/>
                  <a:gd name="connsiteX2" fmla="*/ 4854645 w 4893748"/>
                  <a:gd name="connsiteY2" fmla="*/ 124411 h 178395"/>
                  <a:gd name="connsiteX3" fmla="*/ 0 w 4893748"/>
                  <a:gd name="connsiteY3" fmla="*/ 178395 h 178395"/>
                  <a:gd name="connsiteX4" fmla="*/ 74120 w 4893748"/>
                  <a:gd name="connsiteY4" fmla="*/ 18437 h 17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3748" h="178395">
                    <a:moveTo>
                      <a:pt x="74120" y="18437"/>
                    </a:moveTo>
                    <a:lnTo>
                      <a:pt x="4893748" y="0"/>
                    </a:lnTo>
                    <a:lnTo>
                      <a:pt x="4854645" y="124411"/>
                    </a:lnTo>
                    <a:lnTo>
                      <a:pt x="0" y="178395"/>
                    </a:lnTo>
                    <a:lnTo>
                      <a:pt x="74120" y="1843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正方形/長方形 47">
                <a:extLst>
                  <a:ext uri="{FF2B5EF4-FFF2-40B4-BE49-F238E27FC236}">
                    <a16:creationId xmlns:a16="http://schemas.microsoft.com/office/drawing/2014/main" id="{B7D752BC-AF53-D555-92C9-654A4DDEE3BE}"/>
                  </a:ext>
                </a:extLst>
              </p:cNvPr>
              <p:cNvSpPr/>
              <p:nvPr/>
            </p:nvSpPr>
            <p:spPr>
              <a:xfrm rot="18586490">
                <a:off x="6294270" y="3034801"/>
                <a:ext cx="6377209" cy="588377"/>
              </a:xfrm>
              <a:custGeom>
                <a:avLst/>
                <a:gdLst>
                  <a:gd name="connsiteX0" fmla="*/ 0 w 6579816"/>
                  <a:gd name="connsiteY0" fmla="*/ 0 h 305956"/>
                  <a:gd name="connsiteX1" fmla="*/ 6579816 w 6579816"/>
                  <a:gd name="connsiteY1" fmla="*/ 0 h 305956"/>
                  <a:gd name="connsiteX2" fmla="*/ 6579816 w 6579816"/>
                  <a:gd name="connsiteY2" fmla="*/ 305956 h 305956"/>
                  <a:gd name="connsiteX3" fmla="*/ 0 w 6579816"/>
                  <a:gd name="connsiteY3" fmla="*/ 305956 h 305956"/>
                  <a:gd name="connsiteX4" fmla="*/ 0 w 6579816"/>
                  <a:gd name="connsiteY4" fmla="*/ 0 h 305956"/>
                  <a:gd name="connsiteX0" fmla="*/ 0 w 6579816"/>
                  <a:gd name="connsiteY0" fmla="*/ 0 h 305956"/>
                  <a:gd name="connsiteX1" fmla="*/ 6346414 w 6579816"/>
                  <a:gd name="connsiteY1" fmla="*/ 16600 h 305956"/>
                  <a:gd name="connsiteX2" fmla="*/ 6579816 w 6579816"/>
                  <a:gd name="connsiteY2" fmla="*/ 305956 h 305956"/>
                  <a:gd name="connsiteX3" fmla="*/ 0 w 6579816"/>
                  <a:gd name="connsiteY3" fmla="*/ 305956 h 305956"/>
                  <a:gd name="connsiteX4" fmla="*/ 0 w 6579816"/>
                  <a:gd name="connsiteY4" fmla="*/ 0 h 305956"/>
                  <a:gd name="connsiteX0" fmla="*/ 0 w 6579816"/>
                  <a:gd name="connsiteY0" fmla="*/ 0 h 305956"/>
                  <a:gd name="connsiteX1" fmla="*/ 6346414 w 6579816"/>
                  <a:gd name="connsiteY1" fmla="*/ 16600 h 305956"/>
                  <a:gd name="connsiteX2" fmla="*/ 6579816 w 6579816"/>
                  <a:gd name="connsiteY2" fmla="*/ 305956 h 305956"/>
                  <a:gd name="connsiteX3" fmla="*/ 223511 w 6579816"/>
                  <a:gd name="connsiteY3" fmla="*/ 305316 h 305956"/>
                  <a:gd name="connsiteX4" fmla="*/ 0 w 6579816"/>
                  <a:gd name="connsiteY4" fmla="*/ 0 h 305956"/>
                  <a:gd name="connsiteX0" fmla="*/ 0 w 6610231"/>
                  <a:gd name="connsiteY0" fmla="*/ 0 h 296090"/>
                  <a:gd name="connsiteX1" fmla="*/ 6376829 w 6610231"/>
                  <a:gd name="connsiteY1" fmla="*/ 6734 h 296090"/>
                  <a:gd name="connsiteX2" fmla="*/ 6610231 w 6610231"/>
                  <a:gd name="connsiteY2" fmla="*/ 296090 h 296090"/>
                  <a:gd name="connsiteX3" fmla="*/ 253926 w 6610231"/>
                  <a:gd name="connsiteY3" fmla="*/ 295450 h 296090"/>
                  <a:gd name="connsiteX4" fmla="*/ 0 w 6610231"/>
                  <a:gd name="connsiteY4" fmla="*/ 0 h 296090"/>
                  <a:gd name="connsiteX0" fmla="*/ 0 w 6610231"/>
                  <a:gd name="connsiteY0" fmla="*/ 292927 h 589017"/>
                  <a:gd name="connsiteX1" fmla="*/ 6117470 w 6610231"/>
                  <a:gd name="connsiteY1" fmla="*/ 0 h 589017"/>
                  <a:gd name="connsiteX2" fmla="*/ 6610231 w 6610231"/>
                  <a:gd name="connsiteY2" fmla="*/ 589017 h 589017"/>
                  <a:gd name="connsiteX3" fmla="*/ 253926 w 6610231"/>
                  <a:gd name="connsiteY3" fmla="*/ 588377 h 589017"/>
                  <a:gd name="connsiteX4" fmla="*/ 0 w 6610231"/>
                  <a:gd name="connsiteY4" fmla="*/ 292927 h 589017"/>
                  <a:gd name="connsiteX0" fmla="*/ 0 w 6377209"/>
                  <a:gd name="connsiteY0" fmla="*/ 292927 h 588377"/>
                  <a:gd name="connsiteX1" fmla="*/ 6117470 w 6377209"/>
                  <a:gd name="connsiteY1" fmla="*/ 0 h 588377"/>
                  <a:gd name="connsiteX2" fmla="*/ 6377209 w 6377209"/>
                  <a:gd name="connsiteY2" fmla="*/ 297175 h 588377"/>
                  <a:gd name="connsiteX3" fmla="*/ 253926 w 6377209"/>
                  <a:gd name="connsiteY3" fmla="*/ 588377 h 588377"/>
                  <a:gd name="connsiteX4" fmla="*/ 0 w 6377209"/>
                  <a:gd name="connsiteY4" fmla="*/ 292927 h 588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77209" h="588377">
                    <a:moveTo>
                      <a:pt x="0" y="292927"/>
                    </a:moveTo>
                    <a:lnTo>
                      <a:pt x="6117470" y="0"/>
                    </a:lnTo>
                    <a:lnTo>
                      <a:pt x="6377209" y="297175"/>
                    </a:lnTo>
                    <a:lnTo>
                      <a:pt x="253926" y="588377"/>
                    </a:lnTo>
                    <a:lnTo>
                      <a:pt x="0" y="292927"/>
                    </a:lnTo>
                    <a:close/>
                  </a:path>
                </a:pathLst>
              </a:custGeom>
              <a:solidFill>
                <a:srgbClr val="C00000">
                  <a:alpha val="1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45586F26-8ED9-2EAD-BF7D-BD68A24E866A}"/>
                  </a:ext>
                </a:extLst>
              </p:cNvPr>
              <p:cNvSpPr txBox="1"/>
              <p:nvPr/>
            </p:nvSpPr>
            <p:spPr>
              <a:xfrm>
                <a:off x="6595990" y="548593"/>
                <a:ext cx="5257609" cy="320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/>
                  <a:t>(Ide &amp; Beroza, 2023 </a:t>
                </a:r>
                <a:r>
                  <a:rPr lang="en-US" altLang="ja-JP" sz="1200"/>
                  <a:t>and its refs; </a:t>
                </a:r>
                <a:r>
                  <a:rPr kumimoji="1" lang="en-US" altLang="ja-JP" sz="1200"/>
                  <a:t>Kanamori &amp; Anderson, 1975)</a:t>
                </a:r>
                <a:endParaRPr kumimoji="1" lang="ja-JP" altLang="en-US" sz="1200"/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E29AE7E5-7343-89AE-CE02-2B54B82DFBAE}"/>
                  </a:ext>
                </a:extLst>
              </p:cNvPr>
              <p:cNvSpPr txBox="1"/>
              <p:nvPr/>
            </p:nvSpPr>
            <p:spPr>
              <a:xfrm rot="20158147">
                <a:off x="10002225" y="3332274"/>
                <a:ext cx="16129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i="1" dirty="0"/>
                  <a:t>M</a:t>
                </a:r>
                <a:r>
                  <a:rPr kumimoji="1" lang="en-US" altLang="ja-JP" sz="3200" baseline="-25000" dirty="0"/>
                  <a:t>0</a:t>
                </a:r>
                <a:r>
                  <a:rPr kumimoji="1" lang="ja-JP" altLang="en-US" sz="3200" dirty="0"/>
                  <a:t>∝</a:t>
                </a:r>
                <a:r>
                  <a:rPr kumimoji="1" lang="en-US" altLang="ja-JP" sz="3200" i="1" dirty="0"/>
                  <a:t>T</a:t>
                </a:r>
                <a:r>
                  <a:rPr kumimoji="1" lang="en-US" altLang="ja-JP" sz="3200" baseline="30000" dirty="0"/>
                  <a:t> 3</a:t>
                </a:r>
                <a:endParaRPr kumimoji="1" lang="ja-JP" altLang="en-US" sz="3200" baseline="30000"/>
              </a:p>
            </p:txBody>
          </p:sp>
        </p:grpSp>
        <p:sp>
          <p:nvSpPr>
            <p:cNvPr id="6" name="三角形 4">
              <a:extLst>
                <a:ext uri="{FF2B5EF4-FFF2-40B4-BE49-F238E27FC236}">
                  <a16:creationId xmlns:a16="http://schemas.microsoft.com/office/drawing/2014/main" id="{64FCFED6-CBE2-41F7-A159-A1584B440CE1}"/>
                </a:ext>
              </a:extLst>
            </p:cNvPr>
            <p:cNvSpPr/>
            <p:nvPr/>
          </p:nvSpPr>
          <p:spPr>
            <a:xfrm rot="5400000">
              <a:off x="7593411" y="2082321"/>
              <a:ext cx="4236151" cy="3486414"/>
            </a:xfrm>
            <a:custGeom>
              <a:avLst/>
              <a:gdLst>
                <a:gd name="connsiteX0" fmla="*/ 0 w 4617151"/>
                <a:gd name="connsiteY0" fmla="*/ 3476889 h 3476889"/>
                <a:gd name="connsiteX1" fmla="*/ 0 w 4617151"/>
                <a:gd name="connsiteY1" fmla="*/ 0 h 3476889"/>
                <a:gd name="connsiteX2" fmla="*/ 4617151 w 4617151"/>
                <a:gd name="connsiteY2" fmla="*/ 3476889 h 3476889"/>
                <a:gd name="connsiteX3" fmla="*/ 0 w 4617151"/>
                <a:gd name="connsiteY3" fmla="*/ 3476889 h 3476889"/>
                <a:gd name="connsiteX0" fmla="*/ 0 w 4617151"/>
                <a:gd name="connsiteY0" fmla="*/ 3476889 h 3476889"/>
                <a:gd name="connsiteX1" fmla="*/ 0 w 4617151"/>
                <a:gd name="connsiteY1" fmla="*/ 0 h 3476889"/>
                <a:gd name="connsiteX2" fmla="*/ 4226623 w 4617151"/>
                <a:gd name="connsiteY2" fmla="*/ 3186994 h 3476889"/>
                <a:gd name="connsiteX3" fmla="*/ 4617151 w 4617151"/>
                <a:gd name="connsiteY3" fmla="*/ 3476889 h 3476889"/>
                <a:gd name="connsiteX4" fmla="*/ 0 w 4617151"/>
                <a:gd name="connsiteY4" fmla="*/ 3476889 h 3476889"/>
                <a:gd name="connsiteX0" fmla="*/ 0 w 4236151"/>
                <a:gd name="connsiteY0" fmla="*/ 3476889 h 3486414"/>
                <a:gd name="connsiteX1" fmla="*/ 0 w 4236151"/>
                <a:gd name="connsiteY1" fmla="*/ 0 h 3486414"/>
                <a:gd name="connsiteX2" fmla="*/ 4226623 w 4236151"/>
                <a:gd name="connsiteY2" fmla="*/ 3186994 h 3486414"/>
                <a:gd name="connsiteX3" fmla="*/ 4236151 w 4236151"/>
                <a:gd name="connsiteY3" fmla="*/ 3486414 h 3486414"/>
                <a:gd name="connsiteX4" fmla="*/ 0 w 4236151"/>
                <a:gd name="connsiteY4" fmla="*/ 3476889 h 348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151" h="3486414">
                  <a:moveTo>
                    <a:pt x="0" y="3476889"/>
                  </a:moveTo>
                  <a:lnTo>
                    <a:pt x="0" y="0"/>
                  </a:lnTo>
                  <a:lnTo>
                    <a:pt x="4226623" y="3186994"/>
                  </a:lnTo>
                  <a:lnTo>
                    <a:pt x="4236151" y="3486414"/>
                  </a:lnTo>
                  <a:lnTo>
                    <a:pt x="0" y="3476889"/>
                  </a:lnTo>
                  <a:close/>
                </a:path>
              </a:pathLst>
            </a:custGeom>
            <a:solidFill>
              <a:srgbClr val="C00000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3B1C31E-1FA2-FFFF-6AAD-F7F120BC1A5B}"/>
                </a:ext>
              </a:extLst>
            </p:cNvPr>
            <p:cNvSpPr txBox="1"/>
            <p:nvPr/>
          </p:nvSpPr>
          <p:spPr>
            <a:xfrm>
              <a:off x="8237191" y="1893117"/>
              <a:ext cx="1906265" cy="558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Slow EQs</a:t>
              </a:r>
              <a:endParaRPr kumimoji="1" lang="ja-JP" altLang="en-US" sz="2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A5DDDD3-A7E0-E23B-D504-E95CD8915241}"/>
                </a:ext>
              </a:extLst>
            </p:cNvPr>
            <p:cNvSpPr txBox="1"/>
            <p:nvPr/>
          </p:nvSpPr>
          <p:spPr>
            <a:xfrm rot="18400457">
              <a:off x="10001734" y="2959425"/>
              <a:ext cx="1426649" cy="505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M</a:t>
              </a:r>
              <a:r>
                <a:rPr kumimoji="1" lang="en-US" altLang="ja-JP" sz="3200" b="1" baseline="-25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0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∝</a:t>
              </a:r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T</a:t>
              </a:r>
              <a:r>
                <a:rPr kumimoji="1" lang="en-US" altLang="ja-JP" sz="3200" b="1" baseline="30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1</a:t>
              </a:r>
              <a:endParaRPr kumimoji="1" lang="ja-JP" altLang="en-US" sz="3200" b="1" baseline="30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4A1BF24A-4C3D-B66D-DBC6-B1D363CDD4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418" t="12342" b="14830"/>
          <a:stretch/>
        </p:blipFill>
        <p:spPr>
          <a:xfrm>
            <a:off x="1631264" y="1338771"/>
            <a:ext cx="4478679" cy="468075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9EA14C0-5DC3-B8E1-BD88-32168DD101AF}"/>
              </a:ext>
            </a:extLst>
          </p:cNvPr>
          <p:cNvSpPr txBox="1"/>
          <p:nvPr/>
        </p:nvSpPr>
        <p:spPr>
          <a:xfrm>
            <a:off x="276776" y="854894"/>
            <a:ext cx="6058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latin typeface="Yu Gothic" panose="020B0400000000000000" pitchFamily="34" charset="-128"/>
                <a:ea typeface="Yu Gothic" panose="020B0400000000000000" pitchFamily="34" charset="-128"/>
              </a:rPr>
              <a:t>Moment-frequency distribution</a:t>
            </a:r>
            <a:endParaRPr kumimoji="1" lang="ja-JP" altLang="en-US" sz="32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A276110-662E-93D2-D16E-4A83E3B358D5}"/>
              </a:ext>
            </a:extLst>
          </p:cNvPr>
          <p:cNvSpPr txBox="1"/>
          <p:nvPr/>
        </p:nvSpPr>
        <p:spPr>
          <a:xfrm rot="16200000">
            <a:off x="-2182737" y="3659091"/>
            <a:ext cx="5149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Cumulative frequency (/s)</a:t>
            </a:r>
            <a:endParaRPr kumimoji="1" lang="ja-JP" altLang="en-US" sz="320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BFDE8EAF-8A49-5B46-7A7F-BE69E32198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510" t="12342" b="14830"/>
          <a:stretch/>
        </p:blipFill>
        <p:spPr>
          <a:xfrm>
            <a:off x="1640790" y="1327867"/>
            <a:ext cx="4478679" cy="4691660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E78AFF03-4F53-60FE-4D5F-73DE4D753530}"/>
              </a:ext>
            </a:extLst>
          </p:cNvPr>
          <p:cNvGrpSpPr/>
          <p:nvPr/>
        </p:nvGrpSpPr>
        <p:grpSpPr>
          <a:xfrm>
            <a:off x="5210174" y="1510139"/>
            <a:ext cx="753154" cy="1052085"/>
            <a:chOff x="9751982" y="2538701"/>
            <a:chExt cx="761494" cy="1227965"/>
          </a:xfrm>
        </p:grpSpPr>
        <p:sp>
          <p:nvSpPr>
            <p:cNvPr id="30" name="三角形 29">
              <a:extLst>
                <a:ext uri="{FF2B5EF4-FFF2-40B4-BE49-F238E27FC236}">
                  <a16:creationId xmlns:a16="http://schemas.microsoft.com/office/drawing/2014/main" id="{E7FD3E9C-FC1C-8FAE-BEB4-6035B92084CB}"/>
                </a:ext>
              </a:extLst>
            </p:cNvPr>
            <p:cNvSpPr/>
            <p:nvPr/>
          </p:nvSpPr>
          <p:spPr>
            <a:xfrm rot="10800000">
              <a:off x="9751982" y="2538701"/>
              <a:ext cx="761494" cy="1227965"/>
            </a:xfrm>
            <a:prstGeom prst="triangle">
              <a:avLst>
                <a:gd name="adj" fmla="val 0"/>
              </a:avLst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48AA8758-3065-B133-8CF9-0D23499F9102}"/>
                </a:ext>
              </a:extLst>
            </p:cNvPr>
            <p:cNvSpPr txBox="1"/>
            <p:nvPr/>
          </p:nvSpPr>
          <p:spPr>
            <a:xfrm>
              <a:off x="10031085" y="2729788"/>
              <a:ext cx="340066" cy="610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/>
                <a:t>1</a:t>
              </a:r>
              <a:endParaRPr kumimoji="1" lang="ja-JP" altLang="en-US" sz="2800"/>
            </a:p>
          </p:txBody>
        </p: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885940D-6374-6F5D-5165-FCEE284673E8}"/>
              </a:ext>
            </a:extLst>
          </p:cNvPr>
          <p:cNvSpPr txBox="1"/>
          <p:nvPr/>
        </p:nvSpPr>
        <p:spPr>
          <a:xfrm rot="1870697">
            <a:off x="4528177" y="2709940"/>
            <a:ext cx="1383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Yu Gothic" panose="020B0400000000000000" pitchFamily="34" charset="-128"/>
                <a:ea typeface="Yu Gothic" panose="020B0400000000000000" pitchFamily="34" charset="-128"/>
              </a:rPr>
              <a:t>Power</a:t>
            </a:r>
            <a:endParaRPr lang="en-US" altLang="ja-JP" sz="3200" i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0C18EA2A-7F47-01C2-C305-E6DF6AC2B5CB}"/>
              </a:ext>
            </a:extLst>
          </p:cNvPr>
          <p:cNvGrpSpPr/>
          <p:nvPr/>
        </p:nvGrpSpPr>
        <p:grpSpPr>
          <a:xfrm>
            <a:off x="737305" y="1430802"/>
            <a:ext cx="5390317" cy="5427198"/>
            <a:chOff x="-345651" y="1459677"/>
            <a:chExt cx="5390317" cy="5427198"/>
          </a:xfrm>
        </p:grpSpPr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4F6785F3-55AB-B85E-CE4F-368B22A03150}"/>
                </a:ext>
              </a:extLst>
            </p:cNvPr>
            <p:cNvSpPr txBox="1"/>
            <p:nvPr/>
          </p:nvSpPr>
          <p:spPr>
            <a:xfrm>
              <a:off x="485875" y="590558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0</a:t>
              </a:r>
              <a:endParaRPr kumimoji="1" lang="ja-JP" altLang="en-US" sz="3200" baseline="30000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9DFEDF99-59DC-D6B2-3B77-AD0B8F99A9B6}"/>
                </a:ext>
              </a:extLst>
            </p:cNvPr>
            <p:cNvSpPr txBox="1"/>
            <p:nvPr/>
          </p:nvSpPr>
          <p:spPr>
            <a:xfrm>
              <a:off x="2264694" y="590558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2</a:t>
              </a:r>
              <a:endParaRPr kumimoji="1" lang="ja-JP" altLang="en-US" sz="3200" baseline="30000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B7750892-BDE8-8C01-D777-E23A9FA2880E}"/>
                </a:ext>
              </a:extLst>
            </p:cNvPr>
            <p:cNvSpPr txBox="1"/>
            <p:nvPr/>
          </p:nvSpPr>
          <p:spPr>
            <a:xfrm>
              <a:off x="4043513" y="590558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4</a:t>
              </a:r>
              <a:endParaRPr kumimoji="1" lang="ja-JP" altLang="en-US" sz="3200" baseline="30000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5D8343FA-37CB-B2F6-83C5-2A8196C820B6}"/>
                </a:ext>
              </a:extLst>
            </p:cNvPr>
            <p:cNvSpPr txBox="1"/>
            <p:nvPr/>
          </p:nvSpPr>
          <p:spPr>
            <a:xfrm>
              <a:off x="-345651" y="2044649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–4</a:t>
              </a:r>
              <a:endParaRPr kumimoji="1" lang="ja-JP" altLang="en-US" sz="3200" baseline="30000"/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E8DEDFBD-B150-5F5F-4F57-2EC1F2878276}"/>
                </a:ext>
              </a:extLst>
            </p:cNvPr>
            <p:cNvSpPr txBox="1"/>
            <p:nvPr/>
          </p:nvSpPr>
          <p:spPr>
            <a:xfrm>
              <a:off x="-345651" y="3250394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–6</a:t>
              </a:r>
              <a:endParaRPr kumimoji="1" lang="ja-JP" altLang="en-US" sz="3200" baseline="30000"/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872BCD97-3F1F-0B64-F5BC-0D02F84C21F6}"/>
                </a:ext>
              </a:extLst>
            </p:cNvPr>
            <p:cNvSpPr txBox="1"/>
            <p:nvPr/>
          </p:nvSpPr>
          <p:spPr>
            <a:xfrm>
              <a:off x="-345651" y="4456139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–8</a:t>
              </a:r>
              <a:endParaRPr kumimoji="1" lang="ja-JP" altLang="en-US" sz="3200" baseline="30000"/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3B1A9239-8858-B141-3AAF-9A11814FA0BF}"/>
                </a:ext>
              </a:extLst>
            </p:cNvPr>
            <p:cNvSpPr txBox="1"/>
            <p:nvPr/>
          </p:nvSpPr>
          <p:spPr>
            <a:xfrm>
              <a:off x="-345651" y="5661884"/>
              <a:ext cx="10807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–10</a:t>
              </a:r>
              <a:endParaRPr kumimoji="1" lang="ja-JP" altLang="en-US" sz="3200" baseline="30000"/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BB7B3371-DA33-4C9D-24F1-F381A877F999}"/>
                </a:ext>
              </a:extLst>
            </p:cNvPr>
            <p:cNvSpPr txBox="1"/>
            <p:nvPr/>
          </p:nvSpPr>
          <p:spPr>
            <a:xfrm>
              <a:off x="-312890" y="6302100"/>
              <a:ext cx="53575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/>
                <a:t>Moment </a:t>
              </a:r>
              <a:r>
                <a:rPr kumimoji="1" lang="en-US" altLang="ja-JP" sz="3200" i="1" dirty="0"/>
                <a:t>M</a:t>
              </a:r>
              <a:r>
                <a:rPr kumimoji="1" lang="en-US" altLang="ja-JP" sz="3200" baseline="-25000" dirty="0"/>
                <a:t>0</a:t>
              </a:r>
              <a:r>
                <a:rPr kumimoji="1" lang="en-US" altLang="ja-JP" sz="3200" dirty="0"/>
                <a:t> (</a:t>
              </a:r>
              <a:r>
                <a:rPr kumimoji="1" lang="en-US" altLang="ja-JP" sz="3200" dirty="0">
                  <a:solidFill>
                    <a:srgbClr val="C00000"/>
                  </a:solidFill>
                </a:rPr>
                <a:t>10</a:t>
              </a:r>
              <a:r>
                <a:rPr kumimoji="1" lang="en-US" altLang="ja-JP" sz="3200" baseline="30000" dirty="0">
                  <a:solidFill>
                    <a:srgbClr val="C00000"/>
                  </a:solidFill>
                </a:rPr>
                <a:t>12</a:t>
              </a:r>
              <a:r>
                <a:rPr kumimoji="1" lang="en-US" altLang="ja-JP" sz="3200" dirty="0"/>
                <a:t>, 10</a:t>
              </a:r>
              <a:r>
                <a:rPr kumimoji="1" lang="en-US" altLang="ja-JP" sz="3200" baseline="30000" dirty="0"/>
                <a:t>18</a:t>
              </a:r>
              <a:r>
                <a:rPr kumimoji="1" lang="en-US" altLang="ja-JP" sz="3200" dirty="0"/>
                <a:t> Nm)</a:t>
              </a:r>
              <a:endParaRPr kumimoji="1" lang="ja-JP" altLang="en-US" sz="3200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37A48493-1A39-2A2A-E7B1-8BEA3C906F0A}"/>
                </a:ext>
              </a:extLst>
            </p:cNvPr>
            <p:cNvSpPr txBox="1"/>
            <p:nvPr/>
          </p:nvSpPr>
          <p:spPr>
            <a:xfrm>
              <a:off x="712214" y="1459677"/>
              <a:ext cx="1654299" cy="32714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kumimoji="1" lang="en-US" altLang="ja-JP" sz="2400"/>
                <a:t>In Cascadia</a:t>
              </a:r>
              <a:endParaRPr kumimoji="1" lang="ja-JP" altLang="en-US" sz="2400"/>
            </a:p>
          </p:txBody>
        </p:sp>
      </p:grp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8CEDD4D-E5A2-A768-E3CA-A6646E25F5E1}"/>
              </a:ext>
            </a:extLst>
          </p:cNvPr>
          <p:cNvSpPr txBox="1"/>
          <p:nvPr/>
        </p:nvSpPr>
        <p:spPr>
          <a:xfrm>
            <a:off x="1929495" y="4514373"/>
            <a:ext cx="281198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Regular EQs</a:t>
            </a:r>
          </a:p>
          <a:p>
            <a:pPr marL="0" marR="0" lvl="0" indent="0" algn="ctr" defTabSz="914377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(Hyndman et al., 2003)</a:t>
            </a:r>
            <a:endParaRPr kumimoji="1" lang="ja-JP" altLang="en-US" sz="16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1B4FB56B-B450-1F1D-3A3B-944FFCEE1C88}"/>
              </a:ext>
            </a:extLst>
          </p:cNvPr>
          <p:cNvSpPr txBox="1"/>
          <p:nvPr/>
        </p:nvSpPr>
        <p:spPr>
          <a:xfrm rot="3247181">
            <a:off x="1572414" y="2522034"/>
            <a:ext cx="2404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Exponentia</a:t>
            </a:r>
            <a:r>
              <a:rPr lang="en-US" altLang="ja-JP" sz="32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l</a:t>
            </a:r>
            <a:endParaRPr lang="en-US" altLang="ja-JP" sz="3200" i="1" dirty="0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CCBD1141-F051-CB58-A5E4-42B045F9CA09}"/>
              </a:ext>
            </a:extLst>
          </p:cNvPr>
          <p:cNvSpPr txBox="1"/>
          <p:nvPr/>
        </p:nvSpPr>
        <p:spPr>
          <a:xfrm>
            <a:off x="571858" y="3501210"/>
            <a:ext cx="27109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Slow EQs</a:t>
            </a:r>
          </a:p>
          <a:p>
            <a:pPr algn="ctr"/>
            <a:r>
              <a:rPr lang="en-US" altLang="ja-JP" sz="16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(Chestler &amp; Creager, 2017)</a:t>
            </a:r>
            <a:endParaRPr kumimoji="1" lang="ja-JP" altLang="en-US" sz="1600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9160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E56C6-F599-8A97-453C-3E5A843A4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5E04E6-17EA-8E50-C73E-0ADDB7B02D79}"/>
              </a:ext>
            </a:extLst>
          </p:cNvPr>
          <p:cNvSpPr txBox="1"/>
          <p:nvPr/>
        </p:nvSpPr>
        <p:spPr>
          <a:xfrm>
            <a:off x="187355" y="236226"/>
            <a:ext cx="11817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 dirty="0">
                <a:latin typeface="+mn-ea"/>
              </a:rPr>
              <a:t>Enigmatic origin between slow/regular earthquakes</a:t>
            </a:r>
            <a:endParaRPr kumimoji="1" lang="el-GR" altLang="ja-JP" sz="3600" b="1" dirty="0">
              <a:latin typeface="+mn-ea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759EF8-8D8D-0C3A-9E09-275D2D3711DA}"/>
              </a:ext>
            </a:extLst>
          </p:cNvPr>
          <p:cNvSpPr txBox="1"/>
          <p:nvPr/>
        </p:nvSpPr>
        <p:spPr>
          <a:xfrm>
            <a:off x="6972691" y="882217"/>
            <a:ext cx="4955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latin typeface="Yu Gothic" panose="020B0400000000000000" pitchFamily="34" charset="-128"/>
                <a:ea typeface="Yu Gothic" panose="020B0400000000000000" pitchFamily="34" charset="-128"/>
              </a:rPr>
              <a:t>Moment-duration scaling</a:t>
            </a:r>
            <a:endParaRPr kumimoji="1" lang="ja-JP" altLang="en-US" sz="32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94EF8C-4313-C947-DEDB-A7B92B995769}"/>
              </a:ext>
            </a:extLst>
          </p:cNvPr>
          <p:cNvSpPr txBox="1"/>
          <p:nvPr/>
        </p:nvSpPr>
        <p:spPr>
          <a:xfrm rot="16200000">
            <a:off x="5513335" y="3630442"/>
            <a:ext cx="2847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Duration </a:t>
            </a:r>
            <a:r>
              <a:rPr kumimoji="1" lang="en-US" altLang="ja-JP" sz="3200" i="1" dirty="0"/>
              <a:t>T</a:t>
            </a:r>
            <a:r>
              <a:rPr kumimoji="1" lang="en-US" altLang="ja-JP" sz="3200" dirty="0"/>
              <a:t> (s)</a:t>
            </a:r>
            <a:endParaRPr kumimoji="1" lang="ja-JP" altLang="en-US" sz="320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24CBD51-62F6-D2EE-9928-028E3C639054}"/>
              </a:ext>
            </a:extLst>
          </p:cNvPr>
          <p:cNvGrpSpPr/>
          <p:nvPr/>
        </p:nvGrpSpPr>
        <p:grpSpPr>
          <a:xfrm>
            <a:off x="7217625" y="1062778"/>
            <a:ext cx="4775460" cy="5716122"/>
            <a:chOff x="7217625" y="1062778"/>
            <a:chExt cx="4775460" cy="5716122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B80647EE-6E0C-62FC-B361-2705E2C9BB1E}"/>
                </a:ext>
              </a:extLst>
            </p:cNvPr>
            <p:cNvGrpSpPr/>
            <p:nvPr/>
          </p:nvGrpSpPr>
          <p:grpSpPr>
            <a:xfrm>
              <a:off x="7217625" y="1062778"/>
              <a:ext cx="4775460" cy="5716122"/>
              <a:chOff x="6595990" y="140385"/>
              <a:chExt cx="5522456" cy="6610260"/>
            </a:xfrm>
          </p:grpSpPr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712D3F40-703E-4630-08D1-01D47B16B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0770" t="3354" r="2849" b="17370"/>
              <a:stretch/>
            </p:blipFill>
            <p:spPr>
              <a:xfrm>
                <a:off x="7397222" y="791056"/>
                <a:ext cx="4638261" cy="5070987"/>
              </a:xfrm>
              <a:prstGeom prst="rect">
                <a:avLst/>
              </a:prstGeom>
            </p:spPr>
          </p:pic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35125402-D350-2816-4D78-9F104330D4FC}"/>
                  </a:ext>
                </a:extLst>
              </p:cNvPr>
              <p:cNvSpPr txBox="1"/>
              <p:nvPr/>
            </p:nvSpPr>
            <p:spPr>
              <a:xfrm>
                <a:off x="9010722" y="5009409"/>
                <a:ext cx="28119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360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Regular EQs</a:t>
                </a:r>
                <a:endParaRPr kumimoji="1" lang="ja-JP" altLang="en-US" sz="200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36D71BD7-7AEC-340E-04E6-890ED15121A3}"/>
                  </a:ext>
                </a:extLst>
              </p:cNvPr>
              <p:cNvSpPr txBox="1"/>
              <p:nvPr/>
            </p:nvSpPr>
            <p:spPr>
              <a:xfrm>
                <a:off x="7038921" y="5707740"/>
                <a:ext cx="9444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10</a:t>
                </a:r>
                <a:endParaRPr kumimoji="1" lang="ja-JP" altLang="en-US" sz="3200" baseline="30000"/>
              </a:p>
            </p:txBody>
          </p: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187D636B-CF97-BB6B-623A-CF7F25A4943C}"/>
                  </a:ext>
                </a:extLst>
              </p:cNvPr>
              <p:cNvSpPr txBox="1"/>
              <p:nvPr/>
            </p:nvSpPr>
            <p:spPr>
              <a:xfrm>
                <a:off x="8877266" y="5707740"/>
                <a:ext cx="9444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15</a:t>
                </a:r>
                <a:endParaRPr kumimoji="1" lang="ja-JP" altLang="en-US" sz="3200" baseline="30000"/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A0BB8430-2872-A732-869E-08E4845EC3AC}"/>
                  </a:ext>
                </a:extLst>
              </p:cNvPr>
              <p:cNvSpPr txBox="1"/>
              <p:nvPr/>
            </p:nvSpPr>
            <p:spPr>
              <a:xfrm>
                <a:off x="10719847" y="5707740"/>
                <a:ext cx="9444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20</a:t>
                </a:r>
                <a:endParaRPr kumimoji="1" lang="ja-JP" altLang="en-US" sz="3200" baseline="30000"/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15C3B8A0-BFEB-64FB-1E46-01959891451D}"/>
                  </a:ext>
                </a:extLst>
              </p:cNvPr>
              <p:cNvSpPr txBox="1"/>
              <p:nvPr/>
            </p:nvSpPr>
            <p:spPr>
              <a:xfrm>
                <a:off x="7733837" y="6165870"/>
                <a:ext cx="34980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Moment </a:t>
                </a:r>
                <a:r>
                  <a:rPr kumimoji="1" lang="en-US" altLang="ja-JP" sz="3200" i="1" dirty="0"/>
                  <a:t>M</a:t>
                </a:r>
                <a:r>
                  <a:rPr kumimoji="1" lang="en-US" altLang="ja-JP" sz="3200" baseline="-25000" dirty="0"/>
                  <a:t>0</a:t>
                </a:r>
                <a:r>
                  <a:rPr kumimoji="1" lang="en-US" altLang="ja-JP" sz="3200" dirty="0"/>
                  <a:t> (Nm)</a:t>
                </a:r>
                <a:endParaRPr kumimoji="1" lang="ja-JP" altLang="en-US" sz="3200"/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F13F43DE-81BB-8C15-4B26-B34FB67CB17A}"/>
                  </a:ext>
                </a:extLst>
              </p:cNvPr>
              <p:cNvSpPr txBox="1"/>
              <p:nvPr/>
            </p:nvSpPr>
            <p:spPr>
              <a:xfrm>
                <a:off x="6602941" y="1567904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lang="en-US" altLang="ja-JP" sz="3200" baseline="30000" dirty="0"/>
                  <a:t>6</a:t>
                </a:r>
                <a:endParaRPr kumimoji="1" lang="ja-JP" altLang="en-US" sz="3200" baseline="3000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E5962A6F-792F-8FE7-94A1-7AB6295C1A8D}"/>
                  </a:ext>
                </a:extLst>
              </p:cNvPr>
              <p:cNvSpPr txBox="1"/>
              <p:nvPr/>
            </p:nvSpPr>
            <p:spPr>
              <a:xfrm>
                <a:off x="6602941" y="3036253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3</a:t>
                </a:r>
                <a:endParaRPr kumimoji="1" lang="ja-JP" altLang="en-US" sz="3200" baseline="30000"/>
              </a:p>
            </p:txBody>
          </p:sp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F1967F25-9ADB-0FBC-98D9-35E747D4263B}"/>
                  </a:ext>
                </a:extLst>
              </p:cNvPr>
              <p:cNvSpPr txBox="1"/>
              <p:nvPr/>
            </p:nvSpPr>
            <p:spPr>
              <a:xfrm>
                <a:off x="6602941" y="4509357"/>
                <a:ext cx="79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/>
                  <a:t>10</a:t>
                </a:r>
                <a:r>
                  <a:rPr kumimoji="1" lang="en-US" altLang="ja-JP" sz="3200" baseline="30000" dirty="0"/>
                  <a:t>0</a:t>
                </a:r>
                <a:endParaRPr kumimoji="1" lang="ja-JP" altLang="en-US" sz="3200" baseline="30000"/>
              </a:p>
            </p:txBody>
          </p:sp>
          <p:sp>
            <p:nvSpPr>
              <p:cNvPr id="59" name="正方形/長方形 46">
                <a:extLst>
                  <a:ext uri="{FF2B5EF4-FFF2-40B4-BE49-F238E27FC236}">
                    <a16:creationId xmlns:a16="http://schemas.microsoft.com/office/drawing/2014/main" id="{C0F3744C-91E7-04D0-41D4-E1913C34C23D}"/>
                  </a:ext>
                </a:extLst>
              </p:cNvPr>
              <p:cNvSpPr/>
              <p:nvPr/>
            </p:nvSpPr>
            <p:spPr>
              <a:xfrm rot="20180569">
                <a:off x="7224698" y="4659923"/>
                <a:ext cx="4893748" cy="178395"/>
              </a:xfrm>
              <a:custGeom>
                <a:avLst/>
                <a:gdLst>
                  <a:gd name="connsiteX0" fmla="*/ 0 w 4874537"/>
                  <a:gd name="connsiteY0" fmla="*/ 0 h 153534"/>
                  <a:gd name="connsiteX1" fmla="*/ 4874537 w 4874537"/>
                  <a:gd name="connsiteY1" fmla="*/ 0 h 153534"/>
                  <a:gd name="connsiteX2" fmla="*/ 4874537 w 4874537"/>
                  <a:gd name="connsiteY2" fmla="*/ 153534 h 153534"/>
                  <a:gd name="connsiteX3" fmla="*/ 0 w 4874537"/>
                  <a:gd name="connsiteY3" fmla="*/ 153534 h 153534"/>
                  <a:gd name="connsiteX4" fmla="*/ 0 w 4874537"/>
                  <a:gd name="connsiteY4" fmla="*/ 0 h 153534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74537 w 4874537"/>
                  <a:gd name="connsiteY2" fmla="*/ 159958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26262 w 4874537"/>
                  <a:gd name="connsiteY2" fmla="*/ 151774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74537"/>
                  <a:gd name="connsiteY0" fmla="*/ 0 h 159958"/>
                  <a:gd name="connsiteX1" fmla="*/ 4874537 w 4874537"/>
                  <a:gd name="connsiteY1" fmla="*/ 6424 h 159958"/>
                  <a:gd name="connsiteX2" fmla="*/ 4854645 w 4874537"/>
                  <a:gd name="connsiteY2" fmla="*/ 105974 h 159958"/>
                  <a:gd name="connsiteX3" fmla="*/ 0 w 4874537"/>
                  <a:gd name="connsiteY3" fmla="*/ 159958 h 159958"/>
                  <a:gd name="connsiteX4" fmla="*/ 74120 w 4874537"/>
                  <a:gd name="connsiteY4" fmla="*/ 0 h 159958"/>
                  <a:gd name="connsiteX0" fmla="*/ 74120 w 4893748"/>
                  <a:gd name="connsiteY0" fmla="*/ 18437 h 178395"/>
                  <a:gd name="connsiteX1" fmla="*/ 4893748 w 4893748"/>
                  <a:gd name="connsiteY1" fmla="*/ 0 h 178395"/>
                  <a:gd name="connsiteX2" fmla="*/ 4854645 w 4893748"/>
                  <a:gd name="connsiteY2" fmla="*/ 124411 h 178395"/>
                  <a:gd name="connsiteX3" fmla="*/ 0 w 4893748"/>
                  <a:gd name="connsiteY3" fmla="*/ 178395 h 178395"/>
                  <a:gd name="connsiteX4" fmla="*/ 74120 w 4893748"/>
                  <a:gd name="connsiteY4" fmla="*/ 18437 h 17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3748" h="178395">
                    <a:moveTo>
                      <a:pt x="74120" y="18437"/>
                    </a:moveTo>
                    <a:lnTo>
                      <a:pt x="4893748" y="0"/>
                    </a:lnTo>
                    <a:lnTo>
                      <a:pt x="4854645" y="124411"/>
                    </a:lnTo>
                    <a:lnTo>
                      <a:pt x="0" y="178395"/>
                    </a:lnTo>
                    <a:lnTo>
                      <a:pt x="74120" y="1843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正方形/長方形 47">
                <a:extLst>
                  <a:ext uri="{FF2B5EF4-FFF2-40B4-BE49-F238E27FC236}">
                    <a16:creationId xmlns:a16="http://schemas.microsoft.com/office/drawing/2014/main" id="{FDE4E75B-D586-3822-D9F3-9EC1D78015AC}"/>
                  </a:ext>
                </a:extLst>
              </p:cNvPr>
              <p:cNvSpPr/>
              <p:nvPr/>
            </p:nvSpPr>
            <p:spPr>
              <a:xfrm rot="18586490">
                <a:off x="6294270" y="3034801"/>
                <a:ext cx="6377209" cy="588377"/>
              </a:xfrm>
              <a:custGeom>
                <a:avLst/>
                <a:gdLst>
                  <a:gd name="connsiteX0" fmla="*/ 0 w 6579816"/>
                  <a:gd name="connsiteY0" fmla="*/ 0 h 305956"/>
                  <a:gd name="connsiteX1" fmla="*/ 6579816 w 6579816"/>
                  <a:gd name="connsiteY1" fmla="*/ 0 h 305956"/>
                  <a:gd name="connsiteX2" fmla="*/ 6579816 w 6579816"/>
                  <a:gd name="connsiteY2" fmla="*/ 305956 h 305956"/>
                  <a:gd name="connsiteX3" fmla="*/ 0 w 6579816"/>
                  <a:gd name="connsiteY3" fmla="*/ 305956 h 305956"/>
                  <a:gd name="connsiteX4" fmla="*/ 0 w 6579816"/>
                  <a:gd name="connsiteY4" fmla="*/ 0 h 305956"/>
                  <a:gd name="connsiteX0" fmla="*/ 0 w 6579816"/>
                  <a:gd name="connsiteY0" fmla="*/ 0 h 305956"/>
                  <a:gd name="connsiteX1" fmla="*/ 6346414 w 6579816"/>
                  <a:gd name="connsiteY1" fmla="*/ 16600 h 305956"/>
                  <a:gd name="connsiteX2" fmla="*/ 6579816 w 6579816"/>
                  <a:gd name="connsiteY2" fmla="*/ 305956 h 305956"/>
                  <a:gd name="connsiteX3" fmla="*/ 0 w 6579816"/>
                  <a:gd name="connsiteY3" fmla="*/ 305956 h 305956"/>
                  <a:gd name="connsiteX4" fmla="*/ 0 w 6579816"/>
                  <a:gd name="connsiteY4" fmla="*/ 0 h 305956"/>
                  <a:gd name="connsiteX0" fmla="*/ 0 w 6579816"/>
                  <a:gd name="connsiteY0" fmla="*/ 0 h 305956"/>
                  <a:gd name="connsiteX1" fmla="*/ 6346414 w 6579816"/>
                  <a:gd name="connsiteY1" fmla="*/ 16600 h 305956"/>
                  <a:gd name="connsiteX2" fmla="*/ 6579816 w 6579816"/>
                  <a:gd name="connsiteY2" fmla="*/ 305956 h 305956"/>
                  <a:gd name="connsiteX3" fmla="*/ 223511 w 6579816"/>
                  <a:gd name="connsiteY3" fmla="*/ 305316 h 305956"/>
                  <a:gd name="connsiteX4" fmla="*/ 0 w 6579816"/>
                  <a:gd name="connsiteY4" fmla="*/ 0 h 305956"/>
                  <a:gd name="connsiteX0" fmla="*/ 0 w 6610231"/>
                  <a:gd name="connsiteY0" fmla="*/ 0 h 296090"/>
                  <a:gd name="connsiteX1" fmla="*/ 6376829 w 6610231"/>
                  <a:gd name="connsiteY1" fmla="*/ 6734 h 296090"/>
                  <a:gd name="connsiteX2" fmla="*/ 6610231 w 6610231"/>
                  <a:gd name="connsiteY2" fmla="*/ 296090 h 296090"/>
                  <a:gd name="connsiteX3" fmla="*/ 253926 w 6610231"/>
                  <a:gd name="connsiteY3" fmla="*/ 295450 h 296090"/>
                  <a:gd name="connsiteX4" fmla="*/ 0 w 6610231"/>
                  <a:gd name="connsiteY4" fmla="*/ 0 h 296090"/>
                  <a:gd name="connsiteX0" fmla="*/ 0 w 6610231"/>
                  <a:gd name="connsiteY0" fmla="*/ 292927 h 589017"/>
                  <a:gd name="connsiteX1" fmla="*/ 6117470 w 6610231"/>
                  <a:gd name="connsiteY1" fmla="*/ 0 h 589017"/>
                  <a:gd name="connsiteX2" fmla="*/ 6610231 w 6610231"/>
                  <a:gd name="connsiteY2" fmla="*/ 589017 h 589017"/>
                  <a:gd name="connsiteX3" fmla="*/ 253926 w 6610231"/>
                  <a:gd name="connsiteY3" fmla="*/ 588377 h 589017"/>
                  <a:gd name="connsiteX4" fmla="*/ 0 w 6610231"/>
                  <a:gd name="connsiteY4" fmla="*/ 292927 h 589017"/>
                  <a:gd name="connsiteX0" fmla="*/ 0 w 6377209"/>
                  <a:gd name="connsiteY0" fmla="*/ 292927 h 588377"/>
                  <a:gd name="connsiteX1" fmla="*/ 6117470 w 6377209"/>
                  <a:gd name="connsiteY1" fmla="*/ 0 h 588377"/>
                  <a:gd name="connsiteX2" fmla="*/ 6377209 w 6377209"/>
                  <a:gd name="connsiteY2" fmla="*/ 297175 h 588377"/>
                  <a:gd name="connsiteX3" fmla="*/ 253926 w 6377209"/>
                  <a:gd name="connsiteY3" fmla="*/ 588377 h 588377"/>
                  <a:gd name="connsiteX4" fmla="*/ 0 w 6377209"/>
                  <a:gd name="connsiteY4" fmla="*/ 292927 h 588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77209" h="588377">
                    <a:moveTo>
                      <a:pt x="0" y="292927"/>
                    </a:moveTo>
                    <a:lnTo>
                      <a:pt x="6117470" y="0"/>
                    </a:lnTo>
                    <a:lnTo>
                      <a:pt x="6377209" y="297175"/>
                    </a:lnTo>
                    <a:lnTo>
                      <a:pt x="253926" y="588377"/>
                    </a:lnTo>
                    <a:lnTo>
                      <a:pt x="0" y="292927"/>
                    </a:lnTo>
                    <a:close/>
                  </a:path>
                </a:pathLst>
              </a:custGeom>
              <a:solidFill>
                <a:srgbClr val="C00000">
                  <a:alpha val="1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EEF4297F-4E3D-4CB5-4354-0CDA20918461}"/>
                  </a:ext>
                </a:extLst>
              </p:cNvPr>
              <p:cNvSpPr txBox="1"/>
              <p:nvPr/>
            </p:nvSpPr>
            <p:spPr>
              <a:xfrm>
                <a:off x="6595990" y="548593"/>
                <a:ext cx="5257609" cy="320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/>
                  <a:t>(Ide &amp; Beroza, 2023 </a:t>
                </a:r>
                <a:r>
                  <a:rPr lang="en-US" altLang="ja-JP" sz="1200"/>
                  <a:t>and its refs; </a:t>
                </a:r>
                <a:r>
                  <a:rPr kumimoji="1" lang="en-US" altLang="ja-JP" sz="1200"/>
                  <a:t>Kanamori &amp; Anderson, 1975)</a:t>
                </a:r>
                <a:endParaRPr kumimoji="1" lang="ja-JP" altLang="en-US" sz="1200"/>
              </a:p>
            </p:txBody>
          </p:sp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1EEB7DAC-3934-10EF-ADA0-0C403D9B71B6}"/>
                  </a:ext>
                </a:extLst>
              </p:cNvPr>
              <p:cNvSpPr txBox="1"/>
              <p:nvPr/>
            </p:nvSpPr>
            <p:spPr>
              <a:xfrm rot="20158147">
                <a:off x="10002225" y="3332274"/>
                <a:ext cx="16129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i="1" dirty="0"/>
                  <a:t>M</a:t>
                </a:r>
                <a:r>
                  <a:rPr kumimoji="1" lang="en-US" altLang="ja-JP" sz="3200" baseline="-25000" dirty="0"/>
                  <a:t>0</a:t>
                </a:r>
                <a:r>
                  <a:rPr kumimoji="1" lang="ja-JP" altLang="en-US" sz="3200" dirty="0"/>
                  <a:t>∝</a:t>
                </a:r>
                <a:r>
                  <a:rPr kumimoji="1" lang="en-US" altLang="ja-JP" sz="3200" i="1" dirty="0"/>
                  <a:t>T</a:t>
                </a:r>
                <a:r>
                  <a:rPr kumimoji="1" lang="en-US" altLang="ja-JP" sz="3200" baseline="30000" dirty="0"/>
                  <a:t> 3</a:t>
                </a:r>
                <a:endParaRPr kumimoji="1" lang="ja-JP" altLang="en-US" sz="3200" baseline="30000"/>
              </a:p>
            </p:txBody>
          </p:sp>
        </p:grpSp>
        <p:sp>
          <p:nvSpPr>
            <p:cNvPr id="29" name="三角形 4">
              <a:extLst>
                <a:ext uri="{FF2B5EF4-FFF2-40B4-BE49-F238E27FC236}">
                  <a16:creationId xmlns:a16="http://schemas.microsoft.com/office/drawing/2014/main" id="{9FF82636-F5BF-DBD3-0902-4DF6BD0C7931}"/>
                </a:ext>
              </a:extLst>
            </p:cNvPr>
            <p:cNvSpPr/>
            <p:nvPr/>
          </p:nvSpPr>
          <p:spPr>
            <a:xfrm rot="5400000">
              <a:off x="7593411" y="2082321"/>
              <a:ext cx="4236151" cy="3486414"/>
            </a:xfrm>
            <a:custGeom>
              <a:avLst/>
              <a:gdLst>
                <a:gd name="connsiteX0" fmla="*/ 0 w 4617151"/>
                <a:gd name="connsiteY0" fmla="*/ 3476889 h 3476889"/>
                <a:gd name="connsiteX1" fmla="*/ 0 w 4617151"/>
                <a:gd name="connsiteY1" fmla="*/ 0 h 3476889"/>
                <a:gd name="connsiteX2" fmla="*/ 4617151 w 4617151"/>
                <a:gd name="connsiteY2" fmla="*/ 3476889 h 3476889"/>
                <a:gd name="connsiteX3" fmla="*/ 0 w 4617151"/>
                <a:gd name="connsiteY3" fmla="*/ 3476889 h 3476889"/>
                <a:gd name="connsiteX0" fmla="*/ 0 w 4617151"/>
                <a:gd name="connsiteY0" fmla="*/ 3476889 h 3476889"/>
                <a:gd name="connsiteX1" fmla="*/ 0 w 4617151"/>
                <a:gd name="connsiteY1" fmla="*/ 0 h 3476889"/>
                <a:gd name="connsiteX2" fmla="*/ 4226623 w 4617151"/>
                <a:gd name="connsiteY2" fmla="*/ 3186994 h 3476889"/>
                <a:gd name="connsiteX3" fmla="*/ 4617151 w 4617151"/>
                <a:gd name="connsiteY3" fmla="*/ 3476889 h 3476889"/>
                <a:gd name="connsiteX4" fmla="*/ 0 w 4617151"/>
                <a:gd name="connsiteY4" fmla="*/ 3476889 h 3476889"/>
                <a:gd name="connsiteX0" fmla="*/ 0 w 4236151"/>
                <a:gd name="connsiteY0" fmla="*/ 3476889 h 3486414"/>
                <a:gd name="connsiteX1" fmla="*/ 0 w 4236151"/>
                <a:gd name="connsiteY1" fmla="*/ 0 h 3486414"/>
                <a:gd name="connsiteX2" fmla="*/ 4226623 w 4236151"/>
                <a:gd name="connsiteY2" fmla="*/ 3186994 h 3486414"/>
                <a:gd name="connsiteX3" fmla="*/ 4236151 w 4236151"/>
                <a:gd name="connsiteY3" fmla="*/ 3486414 h 3486414"/>
                <a:gd name="connsiteX4" fmla="*/ 0 w 4236151"/>
                <a:gd name="connsiteY4" fmla="*/ 3476889 h 348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151" h="3486414">
                  <a:moveTo>
                    <a:pt x="0" y="3476889"/>
                  </a:moveTo>
                  <a:lnTo>
                    <a:pt x="0" y="0"/>
                  </a:lnTo>
                  <a:lnTo>
                    <a:pt x="4226623" y="3186994"/>
                  </a:lnTo>
                  <a:lnTo>
                    <a:pt x="4236151" y="3486414"/>
                  </a:lnTo>
                  <a:lnTo>
                    <a:pt x="0" y="3476889"/>
                  </a:lnTo>
                  <a:close/>
                </a:path>
              </a:pathLst>
            </a:custGeom>
            <a:solidFill>
              <a:srgbClr val="C00000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1F1053DE-A967-D4DC-F075-25EB54D65FD1}"/>
                </a:ext>
              </a:extLst>
            </p:cNvPr>
            <p:cNvSpPr txBox="1"/>
            <p:nvPr/>
          </p:nvSpPr>
          <p:spPr>
            <a:xfrm>
              <a:off x="8237191" y="1893117"/>
              <a:ext cx="1906265" cy="558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Slow EQs</a:t>
              </a:r>
              <a:endParaRPr kumimoji="1" lang="ja-JP" altLang="en-US" sz="2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34022D5D-DB27-5B80-B3BE-75710F0DD5CF}"/>
                </a:ext>
              </a:extLst>
            </p:cNvPr>
            <p:cNvSpPr txBox="1"/>
            <p:nvPr/>
          </p:nvSpPr>
          <p:spPr>
            <a:xfrm rot="18400457">
              <a:off x="10001734" y="2959425"/>
              <a:ext cx="1426649" cy="505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M</a:t>
              </a:r>
              <a:r>
                <a:rPr kumimoji="1" lang="en-US" altLang="ja-JP" sz="3200" b="1" baseline="-25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0</a:t>
              </a:r>
              <a:r>
                <a:rPr kumimoji="1" lang="ja-JP" altLang="en-US" sz="3200" b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∝</a:t>
              </a:r>
              <a:r>
                <a:rPr kumimoji="1" lang="en-US" altLang="ja-JP" sz="3200" b="1" i="1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T</a:t>
              </a:r>
              <a:r>
                <a:rPr kumimoji="1" lang="en-US" altLang="ja-JP" sz="3200" b="1" baseline="30000" dirty="0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1</a:t>
              </a:r>
              <a:endParaRPr kumimoji="1" lang="ja-JP" altLang="en-US" sz="3200" b="1" baseline="3000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</p:grpSp>
      <p:pic>
        <p:nvPicPr>
          <p:cNvPr id="65" name="図 64">
            <a:extLst>
              <a:ext uri="{FF2B5EF4-FFF2-40B4-BE49-F238E27FC236}">
                <a16:creationId xmlns:a16="http://schemas.microsoft.com/office/drawing/2014/main" id="{DF7A8EDB-3EA5-C525-5768-31B65D46C7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418" t="12342" b="14830"/>
          <a:stretch/>
        </p:blipFill>
        <p:spPr>
          <a:xfrm>
            <a:off x="1631264" y="1338771"/>
            <a:ext cx="4478679" cy="4680756"/>
          </a:xfrm>
          <a:prstGeom prst="rect">
            <a:avLst/>
          </a:prstGeom>
        </p:spPr>
      </p:pic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B61570E-AE14-B8F7-85AE-85F55AA4A89D}"/>
              </a:ext>
            </a:extLst>
          </p:cNvPr>
          <p:cNvSpPr txBox="1"/>
          <p:nvPr/>
        </p:nvSpPr>
        <p:spPr>
          <a:xfrm>
            <a:off x="276776" y="854894"/>
            <a:ext cx="6058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latin typeface="Yu Gothic" panose="020B0400000000000000" pitchFamily="34" charset="-128"/>
                <a:ea typeface="Yu Gothic" panose="020B0400000000000000" pitchFamily="34" charset="-128"/>
              </a:rPr>
              <a:t>Moment-frequency distribution</a:t>
            </a:r>
            <a:endParaRPr kumimoji="1" lang="ja-JP" altLang="en-US" sz="32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0FFB882D-9D9A-A16F-6125-5516BBEC851C}"/>
              </a:ext>
            </a:extLst>
          </p:cNvPr>
          <p:cNvSpPr txBox="1"/>
          <p:nvPr/>
        </p:nvSpPr>
        <p:spPr>
          <a:xfrm rot="16200000">
            <a:off x="-2182737" y="3659091"/>
            <a:ext cx="5149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Cumulative frequency (/s)</a:t>
            </a:r>
            <a:endParaRPr kumimoji="1" lang="ja-JP" altLang="en-US" sz="3200"/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55A59A83-3F5C-D2DA-EDA7-2A5547E5DD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510" t="12342" b="14830"/>
          <a:stretch/>
        </p:blipFill>
        <p:spPr>
          <a:xfrm>
            <a:off x="1640790" y="1327867"/>
            <a:ext cx="4478679" cy="4691660"/>
          </a:xfrm>
          <a:prstGeom prst="rect">
            <a:avLst/>
          </a:prstGeom>
        </p:spPr>
      </p:pic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EF07EB7F-0DBB-F95D-B696-44437F00E4A0}"/>
              </a:ext>
            </a:extLst>
          </p:cNvPr>
          <p:cNvGrpSpPr/>
          <p:nvPr/>
        </p:nvGrpSpPr>
        <p:grpSpPr>
          <a:xfrm>
            <a:off x="5210174" y="1510139"/>
            <a:ext cx="753154" cy="1052085"/>
            <a:chOff x="9751982" y="2538701"/>
            <a:chExt cx="761494" cy="1227965"/>
          </a:xfrm>
        </p:grpSpPr>
        <p:sp>
          <p:nvSpPr>
            <p:cNvPr id="70" name="三角形 69">
              <a:extLst>
                <a:ext uri="{FF2B5EF4-FFF2-40B4-BE49-F238E27FC236}">
                  <a16:creationId xmlns:a16="http://schemas.microsoft.com/office/drawing/2014/main" id="{AEB1F711-F17E-3FD2-73A0-47243527ADC0}"/>
                </a:ext>
              </a:extLst>
            </p:cNvPr>
            <p:cNvSpPr/>
            <p:nvPr/>
          </p:nvSpPr>
          <p:spPr>
            <a:xfrm rot="10800000">
              <a:off x="9751982" y="2538701"/>
              <a:ext cx="761494" cy="1227965"/>
            </a:xfrm>
            <a:prstGeom prst="triangle">
              <a:avLst>
                <a:gd name="adj" fmla="val 0"/>
              </a:avLst>
            </a:prstGeom>
            <a:noFill/>
            <a:ln w="317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6A208A34-D838-8396-1B2E-C07031536BF4}"/>
                </a:ext>
              </a:extLst>
            </p:cNvPr>
            <p:cNvSpPr txBox="1"/>
            <p:nvPr/>
          </p:nvSpPr>
          <p:spPr>
            <a:xfrm>
              <a:off x="10031085" y="2729788"/>
              <a:ext cx="340066" cy="610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/>
                <a:t>1</a:t>
              </a:r>
              <a:endParaRPr kumimoji="1" lang="ja-JP" altLang="en-US" sz="2800"/>
            </a:p>
          </p:txBody>
        </p:sp>
      </p:grp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2A3BB4AA-0452-D251-319A-616003288A6A}"/>
              </a:ext>
            </a:extLst>
          </p:cNvPr>
          <p:cNvSpPr txBox="1"/>
          <p:nvPr/>
        </p:nvSpPr>
        <p:spPr>
          <a:xfrm rot="1870697">
            <a:off x="4528177" y="2709940"/>
            <a:ext cx="1383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Yu Gothic" panose="020B0400000000000000" pitchFamily="34" charset="-128"/>
                <a:ea typeface="Yu Gothic" panose="020B0400000000000000" pitchFamily="34" charset="-128"/>
              </a:rPr>
              <a:t>Power</a:t>
            </a:r>
            <a:endParaRPr lang="en-US" altLang="ja-JP" sz="3200" i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D80C5A87-1A05-F809-CE25-71766E10F3F8}"/>
              </a:ext>
            </a:extLst>
          </p:cNvPr>
          <p:cNvGrpSpPr/>
          <p:nvPr/>
        </p:nvGrpSpPr>
        <p:grpSpPr>
          <a:xfrm>
            <a:off x="737305" y="1430802"/>
            <a:ext cx="5390317" cy="5427198"/>
            <a:chOff x="-345651" y="1459677"/>
            <a:chExt cx="5390317" cy="5427198"/>
          </a:xfrm>
        </p:grpSpPr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C0471F34-27D9-AFCA-3334-978B928185A1}"/>
                </a:ext>
              </a:extLst>
            </p:cNvPr>
            <p:cNvSpPr txBox="1"/>
            <p:nvPr/>
          </p:nvSpPr>
          <p:spPr>
            <a:xfrm>
              <a:off x="485875" y="590558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0</a:t>
              </a:r>
              <a:endParaRPr kumimoji="1" lang="ja-JP" altLang="en-US" sz="3200" baseline="30000"/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6F765B0C-08A6-759F-F44E-CB8CA73FA50B}"/>
                </a:ext>
              </a:extLst>
            </p:cNvPr>
            <p:cNvSpPr txBox="1"/>
            <p:nvPr/>
          </p:nvSpPr>
          <p:spPr>
            <a:xfrm>
              <a:off x="2264694" y="590558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2</a:t>
              </a:r>
              <a:endParaRPr kumimoji="1" lang="ja-JP" altLang="en-US" sz="3200" baseline="30000"/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EEDB83AA-C345-E4CD-AC75-A55471D036BE}"/>
                </a:ext>
              </a:extLst>
            </p:cNvPr>
            <p:cNvSpPr txBox="1"/>
            <p:nvPr/>
          </p:nvSpPr>
          <p:spPr>
            <a:xfrm>
              <a:off x="4043513" y="590558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4</a:t>
              </a:r>
              <a:endParaRPr kumimoji="1" lang="ja-JP" altLang="en-US" sz="3200" baseline="30000"/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B8A75575-7360-C04D-8DAB-EA8AE94855DA}"/>
                </a:ext>
              </a:extLst>
            </p:cNvPr>
            <p:cNvSpPr txBox="1"/>
            <p:nvPr/>
          </p:nvSpPr>
          <p:spPr>
            <a:xfrm>
              <a:off x="-345651" y="2044649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–4</a:t>
              </a:r>
              <a:endParaRPr kumimoji="1" lang="ja-JP" altLang="en-US" sz="3200" baseline="30000"/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3824DBD9-AB5D-58F4-91F4-1DDB34F6404C}"/>
                </a:ext>
              </a:extLst>
            </p:cNvPr>
            <p:cNvSpPr txBox="1"/>
            <p:nvPr/>
          </p:nvSpPr>
          <p:spPr>
            <a:xfrm>
              <a:off x="-345651" y="3250394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–6</a:t>
              </a:r>
              <a:endParaRPr kumimoji="1" lang="ja-JP" altLang="en-US" sz="3200" baseline="30000"/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E1F1EE61-65C4-D5C2-F194-DDFF78EE36D7}"/>
                </a:ext>
              </a:extLst>
            </p:cNvPr>
            <p:cNvSpPr txBox="1"/>
            <p:nvPr/>
          </p:nvSpPr>
          <p:spPr>
            <a:xfrm>
              <a:off x="-345651" y="4456139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–8</a:t>
              </a:r>
              <a:endParaRPr kumimoji="1" lang="ja-JP" altLang="en-US" sz="3200" baseline="30000"/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4BFCD579-23D5-4555-C2A1-7302BF71FB7C}"/>
                </a:ext>
              </a:extLst>
            </p:cNvPr>
            <p:cNvSpPr txBox="1"/>
            <p:nvPr/>
          </p:nvSpPr>
          <p:spPr>
            <a:xfrm>
              <a:off x="-345651" y="5661884"/>
              <a:ext cx="10807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10</a:t>
              </a:r>
              <a:r>
                <a:rPr kumimoji="1" lang="en-US" altLang="ja-JP" sz="3200" baseline="30000" dirty="0"/>
                <a:t>–10</a:t>
              </a:r>
              <a:endParaRPr kumimoji="1" lang="ja-JP" altLang="en-US" sz="3200" baseline="30000"/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7CB5B0B5-580A-60EA-2E48-B8A1CA8045F2}"/>
                </a:ext>
              </a:extLst>
            </p:cNvPr>
            <p:cNvSpPr txBox="1"/>
            <p:nvPr/>
          </p:nvSpPr>
          <p:spPr>
            <a:xfrm>
              <a:off x="-312890" y="6302100"/>
              <a:ext cx="53575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/>
                <a:t>Moment </a:t>
              </a:r>
              <a:r>
                <a:rPr kumimoji="1" lang="en-US" altLang="ja-JP" sz="3200" i="1" dirty="0"/>
                <a:t>M</a:t>
              </a:r>
              <a:r>
                <a:rPr kumimoji="1" lang="en-US" altLang="ja-JP" sz="3200" baseline="-25000" dirty="0"/>
                <a:t>0</a:t>
              </a:r>
              <a:r>
                <a:rPr kumimoji="1" lang="en-US" altLang="ja-JP" sz="3200" dirty="0"/>
                <a:t> (</a:t>
              </a:r>
              <a:r>
                <a:rPr kumimoji="1" lang="en-US" altLang="ja-JP" sz="3200" dirty="0">
                  <a:solidFill>
                    <a:srgbClr val="C00000"/>
                  </a:solidFill>
                </a:rPr>
                <a:t>10</a:t>
              </a:r>
              <a:r>
                <a:rPr kumimoji="1" lang="en-US" altLang="ja-JP" sz="3200" baseline="30000" dirty="0">
                  <a:solidFill>
                    <a:srgbClr val="C00000"/>
                  </a:solidFill>
                </a:rPr>
                <a:t>12</a:t>
              </a:r>
              <a:r>
                <a:rPr kumimoji="1" lang="en-US" altLang="ja-JP" sz="3200" dirty="0"/>
                <a:t>, 10</a:t>
              </a:r>
              <a:r>
                <a:rPr kumimoji="1" lang="en-US" altLang="ja-JP" sz="3200" baseline="30000" dirty="0"/>
                <a:t>18</a:t>
              </a:r>
              <a:r>
                <a:rPr kumimoji="1" lang="en-US" altLang="ja-JP" sz="3200" dirty="0"/>
                <a:t> Nm)</a:t>
              </a:r>
              <a:endParaRPr kumimoji="1" lang="ja-JP" altLang="en-US" sz="3200"/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0ED98E70-4D25-1037-94B2-9DB6CD8E27E4}"/>
                </a:ext>
              </a:extLst>
            </p:cNvPr>
            <p:cNvSpPr txBox="1"/>
            <p:nvPr/>
          </p:nvSpPr>
          <p:spPr>
            <a:xfrm>
              <a:off x="712214" y="1459677"/>
              <a:ext cx="1654299" cy="32714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kumimoji="1" lang="en-US" altLang="ja-JP" sz="2400"/>
                <a:t>In Cascadia</a:t>
              </a:r>
              <a:endParaRPr kumimoji="1" lang="ja-JP" altLang="en-US" sz="2400"/>
            </a:p>
          </p:txBody>
        </p:sp>
      </p:grp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4A0AF498-503A-A57B-10DE-B26C607FCE29}"/>
              </a:ext>
            </a:extLst>
          </p:cNvPr>
          <p:cNvSpPr txBox="1"/>
          <p:nvPr/>
        </p:nvSpPr>
        <p:spPr>
          <a:xfrm>
            <a:off x="1929495" y="4514373"/>
            <a:ext cx="281198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Regular EQs</a:t>
            </a:r>
          </a:p>
          <a:p>
            <a:pPr marL="0" marR="0" lvl="0" indent="0" algn="ctr" defTabSz="914377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(Hyndman et al., 2003)</a:t>
            </a:r>
            <a:endParaRPr kumimoji="1" lang="ja-JP" altLang="en-US" sz="16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F45EEBB9-970A-035A-84A6-7FF4FC736EAD}"/>
              </a:ext>
            </a:extLst>
          </p:cNvPr>
          <p:cNvSpPr txBox="1"/>
          <p:nvPr/>
        </p:nvSpPr>
        <p:spPr>
          <a:xfrm rot="3247181">
            <a:off x="1572414" y="2522034"/>
            <a:ext cx="2404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Exponentia</a:t>
            </a:r>
            <a:r>
              <a:rPr lang="en-US" altLang="ja-JP" sz="32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l</a:t>
            </a:r>
            <a:endParaRPr lang="en-US" altLang="ja-JP" sz="3200" i="1" dirty="0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5799A759-A66E-F9B9-F606-079AAB33E3B4}"/>
              </a:ext>
            </a:extLst>
          </p:cNvPr>
          <p:cNvSpPr txBox="1"/>
          <p:nvPr/>
        </p:nvSpPr>
        <p:spPr>
          <a:xfrm>
            <a:off x="571858" y="3501210"/>
            <a:ext cx="27109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Slow EQs</a:t>
            </a:r>
          </a:p>
          <a:p>
            <a:pPr algn="ctr"/>
            <a:r>
              <a:rPr lang="en-US" altLang="ja-JP" sz="16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(Chestler &amp; Creager, 2017)</a:t>
            </a:r>
            <a:endParaRPr kumimoji="1" lang="ja-JP" altLang="en-US" sz="1600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698B70B0-FC51-0884-2E37-83200E8CC054}"/>
              </a:ext>
            </a:extLst>
          </p:cNvPr>
          <p:cNvSpPr/>
          <p:nvPr/>
        </p:nvSpPr>
        <p:spPr>
          <a:xfrm>
            <a:off x="-3080" y="2299529"/>
            <a:ext cx="12195080" cy="3150403"/>
          </a:xfrm>
          <a:prstGeom prst="rect">
            <a:avLst/>
          </a:prstGeom>
          <a:solidFill>
            <a:schemeClr val="tx1">
              <a:alpha val="8985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EA33F287-0623-14F2-4299-CCD797C2AD3B}"/>
              </a:ext>
            </a:extLst>
          </p:cNvPr>
          <p:cNvSpPr txBox="1"/>
          <p:nvPr/>
        </p:nvSpPr>
        <p:spPr>
          <a:xfrm>
            <a:off x="337916" y="2753172"/>
            <a:ext cx="115130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b="1" dirty="0">
                <a:solidFill>
                  <a:srgbClr val="FFFF00"/>
                </a:solidFill>
              </a:rPr>
              <a:t>FEW EXPERIMENTAL DATA</a:t>
            </a:r>
          </a:p>
          <a:p>
            <a:pPr algn="ctr"/>
            <a:r>
              <a:rPr kumimoji="1" lang="en-US" altLang="ja-JP" sz="2800" dirty="0">
                <a:solidFill>
                  <a:srgbClr val="FFFF00"/>
                </a:solidFill>
              </a:rPr>
              <a:t>(Okazaki &amp; Katayama, 2015)</a:t>
            </a:r>
          </a:p>
          <a:p>
            <a:pPr algn="ctr"/>
            <a:endParaRPr kumimoji="1" lang="en-US" altLang="ja-JP" sz="2800" dirty="0">
              <a:solidFill>
                <a:srgbClr val="FFFF00"/>
              </a:solidFill>
            </a:endParaRPr>
          </a:p>
          <a:p>
            <a:pPr algn="ctr"/>
            <a:r>
              <a:rPr kumimoji="1" lang="en-US" altLang="ja-JP" sz="4400" dirty="0">
                <a:solidFill>
                  <a:srgbClr val="FFFF00"/>
                </a:solidFill>
              </a:rPr>
              <a:t>on the origin of slow earthquakes’ statistics</a:t>
            </a:r>
          </a:p>
        </p:txBody>
      </p:sp>
    </p:spTree>
    <p:extLst>
      <p:ext uri="{BB962C8B-B14F-4D97-AF65-F5344CB8AC3E}">
        <p14:creationId xmlns:p14="http://schemas.microsoft.com/office/powerpoint/2010/main" val="1863713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44613-798A-55B7-AE3F-B239B6C43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5B6AFC7-30D9-8D29-5BA2-07B7B3B430D4}"/>
              </a:ext>
            </a:extLst>
          </p:cNvPr>
          <p:cNvSpPr txBox="1"/>
          <p:nvPr/>
        </p:nvSpPr>
        <p:spPr>
          <a:xfrm>
            <a:off x="3347591" y="236226"/>
            <a:ext cx="5497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b="1" dirty="0">
                <a:latin typeface="+mn-ea"/>
              </a:rPr>
              <a:t>Purpose of this study</a:t>
            </a:r>
            <a:endParaRPr kumimoji="1" lang="ja-JP" altLang="en-US" sz="4000" b="1">
              <a:latin typeface="+mn-ea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590A0C7-0937-53D4-C18F-68CED9763242}"/>
              </a:ext>
            </a:extLst>
          </p:cNvPr>
          <p:cNvSpPr/>
          <p:nvPr/>
        </p:nvSpPr>
        <p:spPr>
          <a:xfrm>
            <a:off x="0" y="944112"/>
            <a:ext cx="12192000" cy="204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0EB50F-7209-B330-8013-27B035F548FD}"/>
              </a:ext>
            </a:extLst>
          </p:cNvPr>
          <p:cNvSpPr txBox="1"/>
          <p:nvPr/>
        </p:nvSpPr>
        <p:spPr>
          <a:xfrm>
            <a:off x="138547" y="1211337"/>
            <a:ext cx="1201322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chemeClr val="bg1"/>
                </a:solidFill>
              </a:rPr>
              <a:t>Clarify the origin of slow earthquakes’ statistical laws</a:t>
            </a:r>
          </a:p>
          <a:p>
            <a:endParaRPr lang="en-US" altLang="ja-JP" sz="2000" dirty="0">
              <a:solidFill>
                <a:schemeClr val="bg1"/>
              </a:solidFill>
            </a:endParaRPr>
          </a:p>
          <a:p>
            <a:r>
              <a:rPr kumimoji="1" lang="en-US" altLang="ja-JP" sz="3600" dirty="0">
                <a:solidFill>
                  <a:schemeClr val="bg1"/>
                </a:solidFill>
              </a:rPr>
              <a:t>→ Effects of </a:t>
            </a:r>
            <a:r>
              <a:rPr kumimoji="1" lang="en-US" altLang="ja-JP" sz="3600" b="1" dirty="0">
                <a:solidFill>
                  <a:srgbClr val="FFFF00"/>
                </a:solidFill>
              </a:rPr>
              <a:t>fluid lubrication</a:t>
            </a:r>
            <a:r>
              <a:rPr kumimoji="1" lang="en-US" altLang="ja-JP" sz="3600" dirty="0">
                <a:solidFill>
                  <a:schemeClr val="bg1"/>
                </a:solidFill>
              </a:rPr>
              <a:t> &amp; </a:t>
            </a:r>
            <a:r>
              <a:rPr kumimoji="1" lang="en-US" altLang="ja-JP" sz="3600" b="1" dirty="0">
                <a:solidFill>
                  <a:srgbClr val="FFFF00"/>
                </a:solidFill>
              </a:rPr>
              <a:t>gouge strength</a:t>
            </a:r>
            <a:r>
              <a:rPr kumimoji="1" lang="en-US" altLang="ja-JP" sz="3600" dirty="0">
                <a:solidFill>
                  <a:schemeClr val="bg1"/>
                </a:solidFill>
              </a:rPr>
              <a:t> on slip</a:t>
            </a:r>
            <a:endParaRPr kumimoji="1" lang="ja-JP" altLang="en-US" sz="3600">
              <a:solidFill>
                <a:schemeClr val="bg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974B79D-4644-9114-5AFE-1C87F9CAA238}"/>
              </a:ext>
            </a:extLst>
          </p:cNvPr>
          <p:cNvSpPr txBox="1"/>
          <p:nvPr/>
        </p:nvSpPr>
        <p:spPr>
          <a:xfrm>
            <a:off x="9167426" y="6216638"/>
            <a:ext cx="305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/>
              <a:t>a</a:t>
            </a:r>
            <a:r>
              <a:rPr kumimoji="1" lang="en-US" altLang="ja-JP"/>
              <a:t>fter Hyndman et al (2015)</a:t>
            </a:r>
          </a:p>
          <a:p>
            <a:pPr algn="r"/>
            <a:r>
              <a:rPr kumimoji="1" lang="en-US" altLang="ja-JP"/>
              <a:t>and Obara (2020)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363798-7B40-5C83-64E1-C18BF79D0B09}"/>
              </a:ext>
            </a:extLst>
          </p:cNvPr>
          <p:cNvSpPr txBox="1"/>
          <p:nvPr/>
        </p:nvSpPr>
        <p:spPr>
          <a:xfrm>
            <a:off x="1229990" y="5452830"/>
            <a:ext cx="39661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/>
              <a:t>on </a:t>
            </a:r>
            <a:r>
              <a:rPr kumimoji="1" lang="en-US" altLang="ja-JP" sz="3200" b="1">
                <a:solidFill>
                  <a:schemeClr val="accent1"/>
                </a:solidFill>
              </a:rPr>
              <a:t>fluid</a:t>
            </a:r>
            <a:r>
              <a:rPr kumimoji="1" lang="en-US" altLang="ja-JP" sz="3200"/>
              <a:t>-lubricated</a:t>
            </a:r>
          </a:p>
          <a:p>
            <a:r>
              <a:rPr lang="en-US" altLang="ja-JP" sz="3200"/>
              <a:t>     and </a:t>
            </a:r>
            <a:r>
              <a:rPr kumimoji="1" lang="en-US" altLang="ja-JP" sz="3200"/>
              <a:t>“soft” faults</a:t>
            </a:r>
            <a:endParaRPr kumimoji="1" lang="ja-JP" altLang="en-US" sz="320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07DED32-AEDA-E2E8-E5F7-2056C0F86A76}"/>
              </a:ext>
            </a:extLst>
          </p:cNvPr>
          <p:cNvGrpSpPr/>
          <p:nvPr/>
        </p:nvGrpSpPr>
        <p:grpSpPr>
          <a:xfrm flipH="1">
            <a:off x="684076" y="3304254"/>
            <a:ext cx="9952989" cy="3468259"/>
            <a:chOff x="6413728" y="1979377"/>
            <a:chExt cx="5725720" cy="1018861"/>
          </a:xfrm>
        </p:grpSpPr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20F6B93C-526E-95F0-C79A-54E1F4D68BA9}"/>
                </a:ext>
              </a:extLst>
            </p:cNvPr>
            <p:cNvSpPr/>
            <p:nvPr/>
          </p:nvSpPr>
          <p:spPr>
            <a:xfrm>
              <a:off x="6413728" y="1979377"/>
              <a:ext cx="5089208" cy="180948"/>
            </a:xfrm>
            <a:custGeom>
              <a:avLst/>
              <a:gdLst>
                <a:gd name="connsiteX0" fmla="*/ 0 w 7068065"/>
                <a:gd name="connsiteY0" fmla="*/ 668189 h 927680"/>
                <a:gd name="connsiteX1" fmla="*/ 2298357 w 7068065"/>
                <a:gd name="connsiteY1" fmla="*/ 924 h 927680"/>
                <a:gd name="connsiteX2" fmla="*/ 4485503 w 7068065"/>
                <a:gd name="connsiteY2" fmla="*/ 532264 h 927680"/>
                <a:gd name="connsiteX3" fmla="*/ 7068065 w 7068065"/>
                <a:gd name="connsiteY3" fmla="*/ 927680 h 92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68065" h="927680">
                  <a:moveTo>
                    <a:pt x="0" y="668189"/>
                  </a:moveTo>
                  <a:cubicBezTo>
                    <a:pt x="775386" y="345883"/>
                    <a:pt x="1550773" y="23578"/>
                    <a:pt x="2298357" y="924"/>
                  </a:cubicBezTo>
                  <a:cubicBezTo>
                    <a:pt x="3045941" y="-21730"/>
                    <a:pt x="3690552" y="377805"/>
                    <a:pt x="4485503" y="532264"/>
                  </a:cubicBezTo>
                  <a:cubicBezTo>
                    <a:pt x="5280454" y="686723"/>
                    <a:pt x="6174259" y="807201"/>
                    <a:pt x="7068065" y="9276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リーフォーム 18">
              <a:extLst>
                <a:ext uri="{FF2B5EF4-FFF2-40B4-BE49-F238E27FC236}">
                  <a16:creationId xmlns:a16="http://schemas.microsoft.com/office/drawing/2014/main" id="{942F5F82-46D9-CE60-D017-D3436B275B0D}"/>
                </a:ext>
              </a:extLst>
            </p:cNvPr>
            <p:cNvSpPr/>
            <p:nvPr/>
          </p:nvSpPr>
          <p:spPr>
            <a:xfrm>
              <a:off x="6413729" y="2384079"/>
              <a:ext cx="2834580" cy="180948"/>
            </a:xfrm>
            <a:custGeom>
              <a:avLst/>
              <a:gdLst>
                <a:gd name="connsiteX0" fmla="*/ 0 w 4876800"/>
                <a:gd name="connsiteY0" fmla="*/ 0 h 468375"/>
                <a:gd name="connsiteX1" fmla="*/ 1881352 w 4876800"/>
                <a:gd name="connsiteY1" fmla="*/ 451945 h 468375"/>
                <a:gd name="connsiteX2" fmla="*/ 4876800 w 4876800"/>
                <a:gd name="connsiteY2" fmla="*/ 325821 h 46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76800" h="468375">
                  <a:moveTo>
                    <a:pt x="0" y="0"/>
                  </a:moveTo>
                  <a:cubicBezTo>
                    <a:pt x="534276" y="198821"/>
                    <a:pt x="1068552" y="397642"/>
                    <a:pt x="1881352" y="451945"/>
                  </a:cubicBezTo>
                  <a:cubicBezTo>
                    <a:pt x="2694152" y="506249"/>
                    <a:pt x="3785476" y="416035"/>
                    <a:pt x="4876800" y="32582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>
              <a:extLst>
                <a:ext uri="{FF2B5EF4-FFF2-40B4-BE49-F238E27FC236}">
                  <a16:creationId xmlns:a16="http://schemas.microsoft.com/office/drawing/2014/main" id="{82539FED-DF8D-86F4-6AB2-36E86802BF5B}"/>
                </a:ext>
              </a:extLst>
            </p:cNvPr>
            <p:cNvSpPr/>
            <p:nvPr/>
          </p:nvSpPr>
          <p:spPr>
            <a:xfrm>
              <a:off x="7993558" y="2134984"/>
              <a:ext cx="4145890" cy="859354"/>
            </a:xfrm>
            <a:custGeom>
              <a:avLst/>
              <a:gdLst>
                <a:gd name="connsiteX0" fmla="*/ 0 w 10909738"/>
                <a:gd name="connsiteY0" fmla="*/ 4025462 h 4025462"/>
                <a:gd name="connsiteX1" fmla="*/ 6421821 w 10909738"/>
                <a:gd name="connsiteY1" fmla="*/ 746235 h 4025462"/>
                <a:gd name="connsiteX2" fmla="*/ 10909738 w 10909738"/>
                <a:gd name="connsiteY2" fmla="*/ 0 h 4025462"/>
                <a:gd name="connsiteX0" fmla="*/ 0 w 4487917"/>
                <a:gd name="connsiteY0" fmla="*/ 746235 h 746235"/>
                <a:gd name="connsiteX1" fmla="*/ 4487917 w 4487917"/>
                <a:gd name="connsiteY1" fmla="*/ 0 h 746235"/>
                <a:gd name="connsiteX0" fmla="*/ 0 w 4768518"/>
                <a:gd name="connsiteY0" fmla="*/ 854172 h 854172"/>
                <a:gd name="connsiteX1" fmla="*/ 4768518 w 4768518"/>
                <a:gd name="connsiteY1" fmla="*/ 0 h 854172"/>
                <a:gd name="connsiteX0" fmla="*/ 0 w 4768518"/>
                <a:gd name="connsiteY0" fmla="*/ 854172 h 854172"/>
                <a:gd name="connsiteX1" fmla="*/ 4768518 w 4768518"/>
                <a:gd name="connsiteY1" fmla="*/ 0 h 85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8518" h="854172">
                  <a:moveTo>
                    <a:pt x="0" y="854172"/>
                  </a:moveTo>
                  <a:cubicBezTo>
                    <a:pt x="1645612" y="126453"/>
                    <a:pt x="3433704" y="37662"/>
                    <a:pt x="4768518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リーフォーム 20">
              <a:extLst>
                <a:ext uri="{FF2B5EF4-FFF2-40B4-BE49-F238E27FC236}">
                  <a16:creationId xmlns:a16="http://schemas.microsoft.com/office/drawing/2014/main" id="{F65489D7-B295-97EF-821F-DAB23BC2589F}"/>
                </a:ext>
              </a:extLst>
            </p:cNvPr>
            <p:cNvSpPr/>
            <p:nvPr/>
          </p:nvSpPr>
          <p:spPr>
            <a:xfrm>
              <a:off x="8346740" y="2243735"/>
              <a:ext cx="3792708" cy="754503"/>
            </a:xfrm>
            <a:custGeom>
              <a:avLst/>
              <a:gdLst>
                <a:gd name="connsiteX0" fmla="*/ 0 w 10909738"/>
                <a:gd name="connsiteY0" fmla="*/ 4025462 h 4025462"/>
                <a:gd name="connsiteX1" fmla="*/ 6421821 w 10909738"/>
                <a:gd name="connsiteY1" fmla="*/ 746235 h 4025462"/>
                <a:gd name="connsiteX2" fmla="*/ 10909738 w 10909738"/>
                <a:gd name="connsiteY2" fmla="*/ 0 h 4025462"/>
                <a:gd name="connsiteX0" fmla="*/ 0 w 9122979"/>
                <a:gd name="connsiteY0" fmla="*/ 3665832 h 3665832"/>
                <a:gd name="connsiteX1" fmla="*/ 6421821 w 9122979"/>
                <a:gd name="connsiteY1" fmla="*/ 386605 h 3665832"/>
                <a:gd name="connsiteX2" fmla="*/ 9122979 w 9122979"/>
                <a:gd name="connsiteY2" fmla="*/ 92315 h 3665832"/>
                <a:gd name="connsiteX0" fmla="*/ 0 w 9122979"/>
                <a:gd name="connsiteY0" fmla="*/ 3573517 h 3573517"/>
                <a:gd name="connsiteX1" fmla="*/ 5087007 w 9122979"/>
                <a:gd name="connsiteY1" fmla="*/ 914400 h 3573517"/>
                <a:gd name="connsiteX2" fmla="*/ 9122979 w 9122979"/>
                <a:gd name="connsiteY2" fmla="*/ 0 h 3573517"/>
                <a:gd name="connsiteX0" fmla="*/ 0 w 8923282"/>
                <a:gd name="connsiteY0" fmla="*/ 3226675 h 3226675"/>
                <a:gd name="connsiteX1" fmla="*/ 5087007 w 8923282"/>
                <a:gd name="connsiteY1" fmla="*/ 567558 h 3226675"/>
                <a:gd name="connsiteX2" fmla="*/ 8923282 w 8923282"/>
                <a:gd name="connsiteY2" fmla="*/ 0 h 3226675"/>
                <a:gd name="connsiteX0" fmla="*/ 0 w 8923282"/>
                <a:gd name="connsiteY0" fmla="*/ 3226675 h 3226675"/>
                <a:gd name="connsiteX1" fmla="*/ 4645572 w 8923282"/>
                <a:gd name="connsiteY1" fmla="*/ 767255 h 3226675"/>
                <a:gd name="connsiteX2" fmla="*/ 8923282 w 8923282"/>
                <a:gd name="connsiteY2" fmla="*/ 0 h 3226675"/>
                <a:gd name="connsiteX0" fmla="*/ 0 w 8923282"/>
                <a:gd name="connsiteY0" fmla="*/ 3226675 h 3226675"/>
                <a:gd name="connsiteX1" fmla="*/ 4645572 w 8923282"/>
                <a:gd name="connsiteY1" fmla="*/ 767255 h 3226675"/>
                <a:gd name="connsiteX2" fmla="*/ 8923282 w 8923282"/>
                <a:gd name="connsiteY2" fmla="*/ 0 h 3226675"/>
                <a:gd name="connsiteX0" fmla="*/ 0 w 8923282"/>
                <a:gd name="connsiteY0" fmla="*/ 3226675 h 3226675"/>
                <a:gd name="connsiteX1" fmla="*/ 4824247 w 8923282"/>
                <a:gd name="connsiteY1" fmla="*/ 746234 h 3226675"/>
                <a:gd name="connsiteX2" fmla="*/ 8923282 w 8923282"/>
                <a:gd name="connsiteY2" fmla="*/ 0 h 3226675"/>
                <a:gd name="connsiteX0" fmla="*/ 0 w 8923282"/>
                <a:gd name="connsiteY0" fmla="*/ 3226675 h 3226675"/>
                <a:gd name="connsiteX1" fmla="*/ 4824247 w 8923282"/>
                <a:gd name="connsiteY1" fmla="*/ 746234 h 3226675"/>
                <a:gd name="connsiteX2" fmla="*/ 8923282 w 8923282"/>
                <a:gd name="connsiteY2" fmla="*/ 0 h 3226675"/>
                <a:gd name="connsiteX0" fmla="*/ 0 w 8923282"/>
                <a:gd name="connsiteY0" fmla="*/ 3226675 h 3226675"/>
                <a:gd name="connsiteX1" fmla="*/ 4457307 w 8923282"/>
                <a:gd name="connsiteY1" fmla="*/ 894231 h 3226675"/>
                <a:gd name="connsiteX2" fmla="*/ 8923282 w 8923282"/>
                <a:gd name="connsiteY2" fmla="*/ 0 h 3226675"/>
                <a:gd name="connsiteX0" fmla="*/ 0 w 4465975"/>
                <a:gd name="connsiteY0" fmla="*/ 894231 h 894231"/>
                <a:gd name="connsiteX1" fmla="*/ 4465975 w 4465975"/>
                <a:gd name="connsiteY1" fmla="*/ 0 h 894231"/>
                <a:gd name="connsiteX0" fmla="*/ 0 w 4415611"/>
                <a:gd name="connsiteY0" fmla="*/ 814066 h 814066"/>
                <a:gd name="connsiteX1" fmla="*/ 4415611 w 4415611"/>
                <a:gd name="connsiteY1" fmla="*/ 0 h 814066"/>
                <a:gd name="connsiteX0" fmla="*/ 0 w 4415611"/>
                <a:gd name="connsiteY0" fmla="*/ 814066 h 814066"/>
                <a:gd name="connsiteX1" fmla="*/ 4415611 w 4415611"/>
                <a:gd name="connsiteY1" fmla="*/ 0 h 814066"/>
                <a:gd name="connsiteX0" fmla="*/ 0 w 4415611"/>
                <a:gd name="connsiteY0" fmla="*/ 814066 h 814066"/>
                <a:gd name="connsiteX1" fmla="*/ 4415611 w 4415611"/>
                <a:gd name="connsiteY1" fmla="*/ 0 h 814066"/>
                <a:gd name="connsiteX0" fmla="*/ 0 w 4415611"/>
                <a:gd name="connsiteY0" fmla="*/ 814066 h 814066"/>
                <a:gd name="connsiteX1" fmla="*/ 4415611 w 4415611"/>
                <a:gd name="connsiteY1" fmla="*/ 0 h 814066"/>
                <a:gd name="connsiteX0" fmla="*/ 0 w 4415611"/>
                <a:gd name="connsiteY0" fmla="*/ 814066 h 814066"/>
                <a:gd name="connsiteX1" fmla="*/ 4415611 w 4415611"/>
                <a:gd name="connsiteY1" fmla="*/ 0 h 814066"/>
                <a:gd name="connsiteX0" fmla="*/ 0 w 4415611"/>
                <a:gd name="connsiteY0" fmla="*/ 814066 h 814066"/>
                <a:gd name="connsiteX1" fmla="*/ 4415611 w 4415611"/>
                <a:gd name="connsiteY1" fmla="*/ 0 h 81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15611" h="814066">
                  <a:moveTo>
                    <a:pt x="0" y="814066"/>
                  </a:moveTo>
                  <a:cubicBezTo>
                    <a:pt x="1062065" y="325928"/>
                    <a:pt x="2433256" y="80828"/>
                    <a:pt x="4415611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右矢印 21">
            <a:extLst>
              <a:ext uri="{FF2B5EF4-FFF2-40B4-BE49-F238E27FC236}">
                <a16:creationId xmlns:a16="http://schemas.microsoft.com/office/drawing/2014/main" id="{CC255B2D-2070-8208-F706-F5CE6F9DCF05}"/>
              </a:ext>
            </a:extLst>
          </p:cNvPr>
          <p:cNvSpPr/>
          <p:nvPr/>
        </p:nvSpPr>
        <p:spPr>
          <a:xfrm rot="434471">
            <a:off x="769433" y="3946952"/>
            <a:ext cx="628601" cy="230449"/>
          </a:xfrm>
          <a:prstGeom prst="rightArrow">
            <a:avLst>
              <a:gd name="adj1" fmla="val 50000"/>
              <a:gd name="adj2" fmla="val 12384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BF4199E4-5FFB-1B7B-EBC7-63FA5B323536}"/>
              </a:ext>
            </a:extLst>
          </p:cNvPr>
          <p:cNvSpPr/>
          <p:nvPr/>
        </p:nvSpPr>
        <p:spPr>
          <a:xfrm>
            <a:off x="6547198" y="6045674"/>
            <a:ext cx="219663" cy="615957"/>
          </a:xfrm>
          <a:custGeom>
            <a:avLst/>
            <a:gdLst>
              <a:gd name="connsiteX0" fmla="*/ 206828 w 206828"/>
              <a:gd name="connsiteY0" fmla="*/ 457200 h 457200"/>
              <a:gd name="connsiteX1" fmla="*/ 195943 w 206828"/>
              <a:gd name="connsiteY1" fmla="*/ 381000 h 457200"/>
              <a:gd name="connsiteX2" fmla="*/ 174171 w 206828"/>
              <a:gd name="connsiteY2" fmla="*/ 250372 h 457200"/>
              <a:gd name="connsiteX3" fmla="*/ 152400 w 206828"/>
              <a:gd name="connsiteY3" fmla="*/ 185057 h 457200"/>
              <a:gd name="connsiteX4" fmla="*/ 108857 w 206828"/>
              <a:gd name="connsiteY4" fmla="*/ 119743 h 457200"/>
              <a:gd name="connsiteX5" fmla="*/ 65314 w 206828"/>
              <a:gd name="connsiteY5" fmla="*/ 76200 h 457200"/>
              <a:gd name="connsiteX6" fmla="*/ 32657 w 206828"/>
              <a:gd name="connsiteY6" fmla="*/ 43543 h 457200"/>
              <a:gd name="connsiteX7" fmla="*/ 10885 w 206828"/>
              <a:gd name="connsiteY7" fmla="*/ 21772 h 457200"/>
              <a:gd name="connsiteX8" fmla="*/ 0 w 206828"/>
              <a:gd name="connsiteY8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828" h="457200">
                <a:moveTo>
                  <a:pt x="206828" y="457200"/>
                </a:moveTo>
                <a:cubicBezTo>
                  <a:pt x="203200" y="431800"/>
                  <a:pt x="199334" y="406433"/>
                  <a:pt x="195943" y="381000"/>
                </a:cubicBezTo>
                <a:cubicBezTo>
                  <a:pt x="187297" y="316157"/>
                  <a:pt x="190058" y="303328"/>
                  <a:pt x="174171" y="250372"/>
                </a:cubicBezTo>
                <a:cubicBezTo>
                  <a:pt x="167577" y="228391"/>
                  <a:pt x="165130" y="204152"/>
                  <a:pt x="152400" y="185057"/>
                </a:cubicBezTo>
                <a:cubicBezTo>
                  <a:pt x="137886" y="163286"/>
                  <a:pt x="127359" y="138245"/>
                  <a:pt x="108857" y="119743"/>
                </a:cubicBezTo>
                <a:lnTo>
                  <a:pt x="65314" y="76200"/>
                </a:lnTo>
                <a:lnTo>
                  <a:pt x="32657" y="43543"/>
                </a:lnTo>
                <a:cubicBezTo>
                  <a:pt x="25400" y="36286"/>
                  <a:pt x="15474" y="30952"/>
                  <a:pt x="10885" y="21772"/>
                </a:cubicBezTo>
                <a:lnTo>
                  <a:pt x="0" y="0"/>
                </a:lnTo>
              </a:path>
            </a:pathLst>
          </a:custGeom>
          <a:noFill/>
          <a:ln w="76200" cap="rnd">
            <a:solidFill>
              <a:schemeClr val="accent1"/>
            </a:solidFill>
            <a:round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1EBD48D3-921C-BE83-A090-C0703428062F}"/>
              </a:ext>
            </a:extLst>
          </p:cNvPr>
          <p:cNvSpPr/>
          <p:nvPr/>
        </p:nvSpPr>
        <p:spPr>
          <a:xfrm>
            <a:off x="6943513" y="6325039"/>
            <a:ext cx="179041" cy="502049"/>
          </a:xfrm>
          <a:custGeom>
            <a:avLst/>
            <a:gdLst>
              <a:gd name="connsiteX0" fmla="*/ 206828 w 206828"/>
              <a:gd name="connsiteY0" fmla="*/ 457200 h 457200"/>
              <a:gd name="connsiteX1" fmla="*/ 195943 w 206828"/>
              <a:gd name="connsiteY1" fmla="*/ 381000 h 457200"/>
              <a:gd name="connsiteX2" fmla="*/ 174171 w 206828"/>
              <a:gd name="connsiteY2" fmla="*/ 250372 h 457200"/>
              <a:gd name="connsiteX3" fmla="*/ 152400 w 206828"/>
              <a:gd name="connsiteY3" fmla="*/ 185057 h 457200"/>
              <a:gd name="connsiteX4" fmla="*/ 108857 w 206828"/>
              <a:gd name="connsiteY4" fmla="*/ 119743 h 457200"/>
              <a:gd name="connsiteX5" fmla="*/ 65314 w 206828"/>
              <a:gd name="connsiteY5" fmla="*/ 76200 h 457200"/>
              <a:gd name="connsiteX6" fmla="*/ 32657 w 206828"/>
              <a:gd name="connsiteY6" fmla="*/ 43543 h 457200"/>
              <a:gd name="connsiteX7" fmla="*/ 10885 w 206828"/>
              <a:gd name="connsiteY7" fmla="*/ 21772 h 457200"/>
              <a:gd name="connsiteX8" fmla="*/ 0 w 206828"/>
              <a:gd name="connsiteY8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828" h="457200">
                <a:moveTo>
                  <a:pt x="206828" y="457200"/>
                </a:moveTo>
                <a:cubicBezTo>
                  <a:pt x="203200" y="431800"/>
                  <a:pt x="199334" y="406433"/>
                  <a:pt x="195943" y="381000"/>
                </a:cubicBezTo>
                <a:cubicBezTo>
                  <a:pt x="187297" y="316157"/>
                  <a:pt x="190058" y="303328"/>
                  <a:pt x="174171" y="250372"/>
                </a:cubicBezTo>
                <a:cubicBezTo>
                  <a:pt x="167577" y="228391"/>
                  <a:pt x="165130" y="204152"/>
                  <a:pt x="152400" y="185057"/>
                </a:cubicBezTo>
                <a:cubicBezTo>
                  <a:pt x="137886" y="163286"/>
                  <a:pt x="127359" y="138245"/>
                  <a:pt x="108857" y="119743"/>
                </a:cubicBezTo>
                <a:lnTo>
                  <a:pt x="65314" y="76200"/>
                </a:lnTo>
                <a:lnTo>
                  <a:pt x="32657" y="43543"/>
                </a:lnTo>
                <a:cubicBezTo>
                  <a:pt x="25400" y="36286"/>
                  <a:pt x="15474" y="30952"/>
                  <a:pt x="10885" y="21772"/>
                </a:cubicBezTo>
                <a:lnTo>
                  <a:pt x="0" y="0"/>
                </a:lnTo>
              </a:path>
            </a:pathLst>
          </a:custGeom>
          <a:noFill/>
          <a:ln w="76200" cap="rnd">
            <a:solidFill>
              <a:schemeClr val="accent1"/>
            </a:solidFill>
            <a:round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383BF697-5863-CD77-EADB-B3082873EEA7}"/>
              </a:ext>
            </a:extLst>
          </p:cNvPr>
          <p:cNvCxnSpPr>
            <a:cxnSpLocks/>
          </p:cNvCxnSpPr>
          <p:nvPr/>
        </p:nvCxnSpPr>
        <p:spPr>
          <a:xfrm flipH="1" flipV="1">
            <a:off x="6784892" y="5950575"/>
            <a:ext cx="678690" cy="585035"/>
          </a:xfrm>
          <a:prstGeom prst="line">
            <a:avLst/>
          </a:prstGeom>
          <a:ln w="76200" cap="rnd"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ED0F3B8-C11B-8ABE-38EF-DB4FB7E3E721}"/>
              </a:ext>
            </a:extLst>
          </p:cNvPr>
          <p:cNvSpPr txBox="1"/>
          <p:nvPr/>
        </p:nvSpPr>
        <p:spPr>
          <a:xfrm>
            <a:off x="10650780" y="4451049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/>
              <a:t>Moho</a:t>
            </a:r>
            <a:endParaRPr kumimoji="1" lang="ja-JP" altLang="en-US" sz="2400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C0933417-532F-4E35-62E0-FBA9522D562C}"/>
              </a:ext>
            </a:extLst>
          </p:cNvPr>
          <p:cNvSpPr/>
          <p:nvPr/>
        </p:nvSpPr>
        <p:spPr>
          <a:xfrm rot="1834980">
            <a:off x="5017494" y="5103399"/>
            <a:ext cx="1715330" cy="213500"/>
          </a:xfrm>
          <a:prstGeom prst="rect">
            <a:avLst/>
          </a:prstGeom>
          <a:solidFill>
            <a:srgbClr val="C00000">
              <a:alpha val="3999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BF6F11E8-F58E-F4BC-C1B8-DE84402C486E}"/>
              </a:ext>
            </a:extLst>
          </p:cNvPr>
          <p:cNvSpPr/>
          <p:nvPr/>
        </p:nvSpPr>
        <p:spPr>
          <a:xfrm>
            <a:off x="5709729" y="4681882"/>
            <a:ext cx="680186" cy="1174632"/>
          </a:xfrm>
          <a:custGeom>
            <a:avLst/>
            <a:gdLst>
              <a:gd name="connsiteX0" fmla="*/ 489857 w 489857"/>
              <a:gd name="connsiteY0" fmla="*/ 914400 h 914400"/>
              <a:gd name="connsiteX1" fmla="*/ 272143 w 489857"/>
              <a:gd name="connsiteY1" fmla="*/ 653143 h 914400"/>
              <a:gd name="connsiteX2" fmla="*/ 0 w 489857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" h="914400">
                <a:moveTo>
                  <a:pt x="489857" y="914400"/>
                </a:moveTo>
                <a:cubicBezTo>
                  <a:pt x="421821" y="859971"/>
                  <a:pt x="353786" y="805543"/>
                  <a:pt x="272143" y="653143"/>
                </a:cubicBezTo>
                <a:cubicBezTo>
                  <a:pt x="190500" y="500743"/>
                  <a:pt x="95250" y="250371"/>
                  <a:pt x="0" y="0"/>
                </a:cubicBezTo>
              </a:path>
            </a:pathLst>
          </a:custGeom>
          <a:noFill/>
          <a:ln w="76200" cap="rnd">
            <a:solidFill>
              <a:schemeClr val="accent1"/>
            </a:solidFill>
            <a:round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3D0B98B7-B2AB-C8CC-8F1F-875CB67E1EA5}"/>
              </a:ext>
            </a:extLst>
          </p:cNvPr>
          <p:cNvSpPr/>
          <p:nvPr/>
        </p:nvSpPr>
        <p:spPr>
          <a:xfrm>
            <a:off x="6100854" y="4934159"/>
            <a:ext cx="618722" cy="979729"/>
          </a:xfrm>
          <a:custGeom>
            <a:avLst/>
            <a:gdLst>
              <a:gd name="connsiteX0" fmla="*/ 489857 w 489857"/>
              <a:gd name="connsiteY0" fmla="*/ 914400 h 914400"/>
              <a:gd name="connsiteX1" fmla="*/ 272143 w 489857"/>
              <a:gd name="connsiteY1" fmla="*/ 653143 h 914400"/>
              <a:gd name="connsiteX2" fmla="*/ 0 w 489857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" h="914400">
                <a:moveTo>
                  <a:pt x="489857" y="914400"/>
                </a:moveTo>
                <a:cubicBezTo>
                  <a:pt x="421821" y="859971"/>
                  <a:pt x="353786" y="805543"/>
                  <a:pt x="272143" y="653143"/>
                </a:cubicBezTo>
                <a:cubicBezTo>
                  <a:pt x="190500" y="500743"/>
                  <a:pt x="95250" y="250371"/>
                  <a:pt x="0" y="0"/>
                </a:cubicBezTo>
              </a:path>
            </a:pathLst>
          </a:custGeom>
          <a:noFill/>
          <a:ln w="76200" cap="rnd">
            <a:solidFill>
              <a:schemeClr val="accent1"/>
            </a:solidFill>
            <a:round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651E865-D446-B1C2-1744-5B8167C5310E}"/>
              </a:ext>
            </a:extLst>
          </p:cNvPr>
          <p:cNvSpPr txBox="1"/>
          <p:nvPr/>
        </p:nvSpPr>
        <p:spPr>
          <a:xfrm>
            <a:off x="1229990" y="4607817"/>
            <a:ext cx="2204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C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Slow EQs</a:t>
            </a:r>
            <a:endParaRPr kumimoji="1" lang="ja-JP" altLang="en-US" sz="2000">
              <a:solidFill>
                <a:srgbClr val="C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847967B-F7E7-DE59-CD59-2E0B030058B8}"/>
              </a:ext>
            </a:extLst>
          </p:cNvPr>
          <p:cNvCxnSpPr>
            <a:cxnSpLocks/>
          </p:cNvCxnSpPr>
          <p:nvPr/>
        </p:nvCxnSpPr>
        <p:spPr>
          <a:xfrm>
            <a:off x="3354644" y="4912714"/>
            <a:ext cx="2373494" cy="31092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右矢印 44">
            <a:extLst>
              <a:ext uri="{FF2B5EF4-FFF2-40B4-BE49-F238E27FC236}">
                <a16:creationId xmlns:a16="http://schemas.microsoft.com/office/drawing/2014/main" id="{BB355EAC-958B-461F-BB51-B78C17A91C7A}"/>
              </a:ext>
            </a:extLst>
          </p:cNvPr>
          <p:cNvSpPr/>
          <p:nvPr/>
        </p:nvSpPr>
        <p:spPr>
          <a:xfrm rot="434471">
            <a:off x="1837352" y="4076848"/>
            <a:ext cx="628601" cy="230449"/>
          </a:xfrm>
          <a:prstGeom prst="rightArrow">
            <a:avLst>
              <a:gd name="adj1" fmla="val 50000"/>
              <a:gd name="adj2" fmla="val 12384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0261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F818E-34CA-5A96-FFEC-231C27BDC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C2A2FF79-5BAE-1C2E-62DC-0569A8BA73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018"/>
          <a:stretch/>
        </p:blipFill>
        <p:spPr>
          <a:xfrm>
            <a:off x="305766" y="1512675"/>
            <a:ext cx="5417611" cy="3598327"/>
          </a:xfrm>
          <a:prstGeom prst="rect">
            <a:avLst/>
          </a:prstGeom>
          <a:noFill/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8440B92-E9EF-4F80-1DEF-B8AE607EE54A}"/>
              </a:ext>
            </a:extLst>
          </p:cNvPr>
          <p:cNvSpPr txBox="1"/>
          <p:nvPr/>
        </p:nvSpPr>
        <p:spPr>
          <a:xfrm>
            <a:off x="110400" y="236225"/>
            <a:ext cx="11971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Quasi-2D stick-slip tests of lubricated particles</a:t>
            </a:r>
            <a:endParaRPr kumimoji="1" lang="el-GR" altLang="ja-JP" sz="4000" b="1" dirty="0">
              <a:latin typeface="+mn-ea"/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1FCE7F5-AEE0-4B00-3845-4C2D43AA0E7E}"/>
              </a:ext>
            </a:extLst>
          </p:cNvPr>
          <p:cNvCxnSpPr>
            <a:cxnSpLocks/>
          </p:cNvCxnSpPr>
          <p:nvPr/>
        </p:nvCxnSpPr>
        <p:spPr>
          <a:xfrm flipH="1" flipV="1">
            <a:off x="2279580" y="4279707"/>
            <a:ext cx="290785" cy="4421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D877524-A25E-1EF5-B671-9D2E02BBBF2A}"/>
              </a:ext>
            </a:extLst>
          </p:cNvPr>
          <p:cNvSpPr txBox="1"/>
          <p:nvPr/>
        </p:nvSpPr>
        <p:spPr>
          <a:xfrm>
            <a:off x="1584722" y="2841264"/>
            <a:ext cx="1034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/>
              <a:t>Motor</a:t>
            </a:r>
            <a:endParaRPr kumimoji="1" lang="en-US" altLang="ja-JP" sz="2400"/>
          </a:p>
          <a:p>
            <a:pPr algn="ctr"/>
            <a:r>
              <a:rPr kumimoji="1" lang="en-US" altLang="ja-JP" sz="2000"/>
              <a:t>0.6˚/s</a:t>
            </a:r>
            <a:endParaRPr kumimoji="1" lang="ja-JP" altLang="en-US" sz="200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A3947F8-6353-32B5-D753-23B048CB3A3D}"/>
              </a:ext>
            </a:extLst>
          </p:cNvPr>
          <p:cNvSpPr txBox="1"/>
          <p:nvPr/>
        </p:nvSpPr>
        <p:spPr>
          <a:xfrm>
            <a:off x="1584722" y="3904114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/>
              <a:t>Glued</a:t>
            </a:r>
            <a:endParaRPr kumimoji="1" lang="ja-JP" altLang="en-US" sz="240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B10A53D-6F53-9475-6717-40896E82F058}"/>
              </a:ext>
            </a:extLst>
          </p:cNvPr>
          <p:cNvSpPr txBox="1"/>
          <p:nvPr/>
        </p:nvSpPr>
        <p:spPr>
          <a:xfrm>
            <a:off x="210587" y="2117989"/>
            <a:ext cx="1197764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en-US" altLang="ja-JP" sz="2400" dirty="0"/>
              <a:t>Gouge</a:t>
            </a:r>
          </a:p>
          <a:p>
            <a:pPr algn="ctr"/>
            <a:r>
              <a:rPr kumimoji="1" lang="en-US" altLang="ja-JP" sz="2400" dirty="0"/>
              <a:t>analog</a:t>
            </a:r>
          </a:p>
          <a:p>
            <a:pPr algn="ctr"/>
            <a:r>
              <a:rPr lang="en-US" altLang="ja-JP" sz="2000" dirty="0"/>
              <a:t>h</a:t>
            </a:r>
            <a:r>
              <a:rPr kumimoji="1" lang="en-US" altLang="ja-JP" sz="2000" dirty="0"/>
              <a:t>ydrogel</a:t>
            </a:r>
          </a:p>
          <a:p>
            <a:pPr algn="ctr"/>
            <a:r>
              <a:rPr lang="en-US" altLang="ja-JP" sz="2000" dirty="0"/>
              <a:t>spheres</a:t>
            </a:r>
            <a:endParaRPr kumimoji="1" lang="en-US" altLang="ja-JP" sz="2000" dirty="0"/>
          </a:p>
        </p:txBody>
      </p:sp>
      <p:pic>
        <p:nvPicPr>
          <p:cNvPr id="12" name="図 11" descr="屋内, テーブル, カウンター, 食品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1195813-9CE1-EC98-F019-ED4CD753D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810" y="2640412"/>
            <a:ext cx="1819567" cy="1683399"/>
          </a:xfrm>
          <a:prstGeom prst="rect">
            <a:avLst/>
          </a:prstGeom>
        </p:spPr>
      </p:pic>
      <p:pic>
        <p:nvPicPr>
          <p:cNvPr id="23" name="グラフィックス 22" descr="ビデオ カメラ 枠線">
            <a:extLst>
              <a:ext uri="{FF2B5EF4-FFF2-40B4-BE49-F238E27FC236}">
                <a16:creationId xmlns:a16="http://schemas.microsoft.com/office/drawing/2014/main" id="{226C1095-3C3B-1B09-EA84-9076526C3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412033" y="5195022"/>
            <a:ext cx="914400" cy="9144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564BD11-1A90-7C5B-E259-1861FB6B68B4}"/>
              </a:ext>
            </a:extLst>
          </p:cNvPr>
          <p:cNvSpPr txBox="1"/>
          <p:nvPr/>
        </p:nvSpPr>
        <p:spPr>
          <a:xfrm>
            <a:off x="0" y="5637595"/>
            <a:ext cx="2760692" cy="107721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en-US" altLang="ja-JP" sz="2400" dirty="0"/>
              <a:t>Lubricant fluid</a:t>
            </a:r>
          </a:p>
          <a:p>
            <a:pPr algn="ctr"/>
            <a:r>
              <a:rPr kumimoji="1" lang="en-US" altLang="ja-JP" sz="2000" dirty="0"/>
              <a:t>Sodium </a:t>
            </a:r>
            <a:r>
              <a:rPr lang="en-US" altLang="ja-JP" sz="2000" dirty="0"/>
              <a:t>polytungstate</a:t>
            </a:r>
          </a:p>
          <a:p>
            <a:pPr algn="ctr"/>
            <a:r>
              <a:rPr lang="en-US" altLang="ja-JP" sz="2000" dirty="0"/>
              <a:t>solution</a:t>
            </a:r>
            <a:endParaRPr kumimoji="1" lang="ja-JP" altLang="en-US" baseline="3000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C6F7527C-BBB5-2311-A8AB-711C11D2C0CC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809469" y="3564539"/>
            <a:ext cx="455886" cy="12036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09E3F33B-A4C8-02B7-3BA7-0B186C0D1E4A}"/>
              </a:ext>
            </a:extLst>
          </p:cNvPr>
          <p:cNvCxnSpPr>
            <a:cxnSpLocks/>
          </p:cNvCxnSpPr>
          <p:nvPr/>
        </p:nvCxnSpPr>
        <p:spPr>
          <a:xfrm flipH="1">
            <a:off x="1549239" y="5018746"/>
            <a:ext cx="508799" cy="6591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E570D4-324B-4639-E986-528C1480A96E}"/>
              </a:ext>
            </a:extLst>
          </p:cNvPr>
          <p:cNvSpPr txBox="1"/>
          <p:nvPr/>
        </p:nvSpPr>
        <p:spPr>
          <a:xfrm>
            <a:off x="-13633" y="1033011"/>
            <a:ext cx="21066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>
                <a:solidFill>
                  <a:schemeClr val="accent1"/>
                </a:solidFill>
              </a:rPr>
              <a:t>At porosity</a:t>
            </a:r>
          </a:p>
          <a:p>
            <a:pPr algn="ctr"/>
            <a:r>
              <a:rPr lang="en-US" altLang="ja-JP" sz="2800" err="1">
                <a:solidFill>
                  <a:schemeClr val="accent1"/>
                </a:solidFill>
              </a:rPr>
              <a:t>φ</a:t>
            </a:r>
            <a:r>
              <a:rPr lang="en-US" altLang="ja-JP" sz="2800">
                <a:solidFill>
                  <a:schemeClr val="accent1"/>
                </a:solidFill>
              </a:rPr>
              <a:t>= 0.2–0.4</a:t>
            </a:r>
          </a:p>
        </p:txBody>
      </p:sp>
    </p:spTree>
    <p:extLst>
      <p:ext uri="{BB962C8B-B14F-4D97-AF65-F5344CB8AC3E}">
        <p14:creationId xmlns:p14="http://schemas.microsoft.com/office/powerpoint/2010/main" val="1758269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3CFB9-7DB8-BAEB-5225-75835FA13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86910CE2-E182-1F14-206B-D3ECAC52F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018"/>
          <a:stretch/>
        </p:blipFill>
        <p:spPr>
          <a:xfrm>
            <a:off x="305766" y="1512675"/>
            <a:ext cx="5417611" cy="3598327"/>
          </a:xfrm>
          <a:prstGeom prst="rect">
            <a:avLst/>
          </a:prstGeom>
          <a:noFill/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BC3BC3-75F2-320E-863F-9A8A26442F2A}"/>
              </a:ext>
            </a:extLst>
          </p:cNvPr>
          <p:cNvSpPr txBox="1"/>
          <p:nvPr/>
        </p:nvSpPr>
        <p:spPr>
          <a:xfrm>
            <a:off x="110401" y="236225"/>
            <a:ext cx="11971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Quasi-2D stick-slip tests of lubricated particles</a:t>
            </a:r>
            <a:endParaRPr kumimoji="1" lang="el-GR" altLang="ja-JP" sz="4000" b="1" dirty="0">
              <a:latin typeface="+mn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4C49DC3-C0CC-B046-9930-FC792669EA0E}"/>
              </a:ext>
            </a:extLst>
          </p:cNvPr>
          <p:cNvSpPr txBox="1"/>
          <p:nvPr/>
        </p:nvSpPr>
        <p:spPr>
          <a:xfrm>
            <a:off x="2412033" y="1033011"/>
            <a:ext cx="3058851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800" b="1">
                <a:solidFill>
                  <a:srgbClr val="C00000"/>
                </a:solidFill>
              </a:rPr>
              <a:t>Measure torque </a:t>
            </a:r>
          </a:p>
          <a:p>
            <a:r>
              <a:rPr kumimoji="1" lang="ja-JP" altLang="en-US" sz="2000">
                <a:solidFill>
                  <a:srgbClr val="C00000"/>
                </a:solidFill>
              </a:rPr>
              <a:t>（</a:t>
            </a:r>
            <a:r>
              <a:rPr kumimoji="1" lang="en-US" altLang="ja-JP" sz="2000">
                <a:solidFill>
                  <a:srgbClr val="C00000"/>
                </a:solidFill>
              </a:rPr>
              <a:t>2 Hz</a:t>
            </a:r>
            <a:r>
              <a:rPr kumimoji="1" lang="ja-JP" altLang="en-US" sz="2000">
                <a:solidFill>
                  <a:srgbClr val="C00000"/>
                </a:solidFill>
              </a:rPr>
              <a:t>）</a:t>
            </a:r>
            <a:endParaRPr kumimoji="1" lang="en-US" altLang="ja-JP" sz="2000">
              <a:solidFill>
                <a:srgbClr val="C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E794992F-8FEC-7729-10C7-652367266DA9}"/>
              </a:ext>
            </a:extLst>
          </p:cNvPr>
          <p:cNvCxnSpPr>
            <a:cxnSpLocks/>
          </p:cNvCxnSpPr>
          <p:nvPr/>
        </p:nvCxnSpPr>
        <p:spPr>
          <a:xfrm flipH="1" flipV="1">
            <a:off x="2279580" y="4279707"/>
            <a:ext cx="290785" cy="4421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62386D8-9398-00DF-A890-B300AA8CAD5D}"/>
              </a:ext>
            </a:extLst>
          </p:cNvPr>
          <p:cNvSpPr txBox="1"/>
          <p:nvPr/>
        </p:nvSpPr>
        <p:spPr>
          <a:xfrm>
            <a:off x="1584722" y="2841264"/>
            <a:ext cx="1034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/>
              <a:t>Motor</a:t>
            </a:r>
            <a:endParaRPr kumimoji="1" lang="en-US" altLang="ja-JP" sz="2400"/>
          </a:p>
          <a:p>
            <a:pPr algn="ctr"/>
            <a:r>
              <a:rPr kumimoji="1" lang="en-US" altLang="ja-JP" sz="2000"/>
              <a:t>0.6˚/s</a:t>
            </a:r>
            <a:endParaRPr kumimoji="1" lang="ja-JP" altLang="en-US" sz="200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27A78F4-8624-2434-7140-80002ADF5873}"/>
              </a:ext>
            </a:extLst>
          </p:cNvPr>
          <p:cNvSpPr txBox="1"/>
          <p:nvPr/>
        </p:nvSpPr>
        <p:spPr>
          <a:xfrm>
            <a:off x="1584722" y="3904114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/>
              <a:t>Glued</a:t>
            </a:r>
            <a:endParaRPr kumimoji="1" lang="ja-JP" altLang="en-US" sz="2400"/>
          </a:p>
        </p:txBody>
      </p:sp>
      <p:pic>
        <p:nvPicPr>
          <p:cNvPr id="12" name="図 11" descr="屋内, テーブル, カウンター, 食品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7A4F794-DD6F-D43B-F5DD-CD3E04F4F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810" y="2640412"/>
            <a:ext cx="1819567" cy="1683399"/>
          </a:xfrm>
          <a:prstGeom prst="rect">
            <a:avLst/>
          </a:prstGeom>
        </p:spPr>
      </p:pic>
      <p:pic>
        <p:nvPicPr>
          <p:cNvPr id="23" name="グラフィックス 22" descr="ビデオ カメラ 枠線">
            <a:extLst>
              <a:ext uri="{FF2B5EF4-FFF2-40B4-BE49-F238E27FC236}">
                <a16:creationId xmlns:a16="http://schemas.microsoft.com/office/drawing/2014/main" id="{A6B96E75-2599-93BB-EB8A-33FB6F35C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412033" y="5195022"/>
            <a:ext cx="914400" cy="914400"/>
          </a:xfrm>
          <a:prstGeom prst="rect">
            <a:avLst/>
          </a:prstGeom>
        </p:spPr>
      </p:pic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ED9E80F-5977-7BC2-C722-9D251C42B651}"/>
              </a:ext>
            </a:extLst>
          </p:cNvPr>
          <p:cNvSpPr txBox="1"/>
          <p:nvPr/>
        </p:nvSpPr>
        <p:spPr>
          <a:xfrm>
            <a:off x="-13633" y="1033011"/>
            <a:ext cx="21066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>
                <a:solidFill>
                  <a:schemeClr val="accent1"/>
                </a:solidFill>
              </a:rPr>
              <a:t>At porosity</a:t>
            </a:r>
          </a:p>
          <a:p>
            <a:pPr algn="ctr"/>
            <a:r>
              <a:rPr lang="en-US" altLang="ja-JP" sz="2800" err="1">
                <a:solidFill>
                  <a:schemeClr val="accent1"/>
                </a:solidFill>
              </a:rPr>
              <a:t>φ</a:t>
            </a:r>
            <a:r>
              <a:rPr lang="en-US" altLang="ja-JP" sz="2800">
                <a:solidFill>
                  <a:schemeClr val="accent1"/>
                </a:solidFill>
              </a:rPr>
              <a:t>= 0.2–0.4</a:t>
            </a: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3EA63C8B-56D9-7A1F-1404-3B810BFD5DE0}"/>
              </a:ext>
            </a:extLst>
          </p:cNvPr>
          <p:cNvSpPr/>
          <p:nvPr/>
        </p:nvSpPr>
        <p:spPr>
          <a:xfrm>
            <a:off x="5445569" y="1091107"/>
            <a:ext cx="787179" cy="65695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1C6E6176-8F30-2A12-A4F9-147C802091D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882" t="5667" r="4236" b="27164"/>
          <a:stretch/>
        </p:blipFill>
        <p:spPr>
          <a:xfrm>
            <a:off x="7193798" y="998174"/>
            <a:ext cx="4970271" cy="170583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CAF9E1B5-1512-A587-5D0C-9E22365DFE6F}"/>
              </a:ext>
            </a:extLst>
          </p:cNvPr>
          <p:cNvGrpSpPr/>
          <p:nvPr/>
        </p:nvGrpSpPr>
        <p:grpSpPr>
          <a:xfrm>
            <a:off x="6917892" y="837015"/>
            <a:ext cx="5325463" cy="2418002"/>
            <a:chOff x="6917892" y="727981"/>
            <a:chExt cx="5325463" cy="2418002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5C51F91C-ED3C-F0F0-400D-27159BBB8906}"/>
                </a:ext>
              </a:extLst>
            </p:cNvPr>
            <p:cNvGrpSpPr/>
            <p:nvPr/>
          </p:nvGrpSpPr>
          <p:grpSpPr>
            <a:xfrm>
              <a:off x="6917892" y="727981"/>
              <a:ext cx="5325463" cy="2418002"/>
              <a:chOff x="6652846" y="4118912"/>
              <a:chExt cx="5622178" cy="2552723"/>
            </a:xfrm>
          </p:grpSpPr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C7A2BB39-5A01-B138-82FF-39AC4167903C}"/>
                  </a:ext>
                </a:extLst>
              </p:cNvPr>
              <p:cNvSpPr txBox="1"/>
              <p:nvPr/>
            </p:nvSpPr>
            <p:spPr>
              <a:xfrm>
                <a:off x="8733812" y="6209970"/>
                <a:ext cx="1377300" cy="4616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Time (s)</a:t>
                </a:r>
                <a:endParaRPr kumimoji="1" lang="ja-JP" altLang="en-US" sz="2000" baseline="30000"/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B50062E1-DAD6-C88D-98AE-AF45E0B848B6}"/>
                  </a:ext>
                </a:extLst>
              </p:cNvPr>
              <p:cNvSpPr txBox="1"/>
              <p:nvPr/>
            </p:nvSpPr>
            <p:spPr>
              <a:xfrm>
                <a:off x="6659550" y="6121868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500</a:t>
                </a:r>
                <a:endParaRPr kumimoji="1" lang="ja-JP" altLang="en-US" sz="2000" baseline="30000"/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D7E170B7-466F-0F58-EEE1-4883AD74A0F2}"/>
                  </a:ext>
                </a:extLst>
              </p:cNvPr>
              <p:cNvSpPr txBox="1"/>
              <p:nvPr/>
            </p:nvSpPr>
            <p:spPr>
              <a:xfrm>
                <a:off x="11575794" y="6160110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600</a:t>
                </a:r>
                <a:endParaRPr kumimoji="1" lang="ja-JP" altLang="en-US" sz="2000" baseline="30000"/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90ECDD59-A42F-D8F7-B109-CA0B8CC3E51B}"/>
                  </a:ext>
                </a:extLst>
              </p:cNvPr>
              <p:cNvSpPr txBox="1"/>
              <p:nvPr/>
            </p:nvSpPr>
            <p:spPr>
              <a:xfrm>
                <a:off x="6652846" y="5857601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0</a:t>
                </a:r>
                <a:endParaRPr kumimoji="1" lang="ja-JP" altLang="en-US" sz="2000" baseline="30000"/>
              </a:p>
            </p:txBody>
          </p: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B802EA9D-A3C5-B9FD-2F4F-671DF89C6956}"/>
                  </a:ext>
                </a:extLst>
              </p:cNvPr>
              <p:cNvSpPr txBox="1"/>
              <p:nvPr/>
            </p:nvSpPr>
            <p:spPr>
              <a:xfrm>
                <a:off x="6659550" y="4118912"/>
                <a:ext cx="376033" cy="48738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4</a:t>
                </a:r>
                <a:endParaRPr kumimoji="1" lang="ja-JP" altLang="en-US" sz="2000" baseline="30000"/>
              </a:p>
            </p:txBody>
          </p:sp>
        </p:grp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152CCF7-5C23-6947-028B-C1030F87D083}"/>
                </a:ext>
              </a:extLst>
            </p:cNvPr>
            <p:cNvSpPr txBox="1"/>
            <p:nvPr/>
          </p:nvSpPr>
          <p:spPr>
            <a:xfrm>
              <a:off x="6922231" y="1538494"/>
              <a:ext cx="356188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kumimoji="1" lang="en-US" altLang="ja-JP" sz="2400" dirty="0"/>
                <a:t>2</a:t>
              </a:r>
              <a:endParaRPr kumimoji="1" lang="ja-JP" altLang="en-US" sz="2000" baseline="30000"/>
            </a:p>
          </p:txBody>
        </p:sp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2C712A8-8660-1032-157F-6368124E1349}"/>
              </a:ext>
            </a:extLst>
          </p:cNvPr>
          <p:cNvSpPr txBox="1"/>
          <p:nvPr/>
        </p:nvSpPr>
        <p:spPr>
          <a:xfrm rot="16200000">
            <a:off x="5682077" y="1851922"/>
            <a:ext cx="2160992" cy="43730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400" dirty="0"/>
              <a:t>Torque (µN m)</a:t>
            </a:r>
            <a:endParaRPr kumimoji="1" lang="ja-JP" altLang="en-US" sz="2000" baseline="300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77F9C6-8186-773A-59D5-51E36A256BBF}"/>
              </a:ext>
            </a:extLst>
          </p:cNvPr>
          <p:cNvSpPr txBox="1"/>
          <p:nvPr/>
        </p:nvSpPr>
        <p:spPr>
          <a:xfrm>
            <a:off x="10103458" y="1053955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err="1"/>
              <a:t>φ</a:t>
            </a:r>
            <a:r>
              <a:rPr lang="en-US" altLang="ja-JP" sz="2800"/>
              <a:t>= 0.18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2A4714-BE6E-337F-063D-53DA44E435F5}"/>
              </a:ext>
            </a:extLst>
          </p:cNvPr>
          <p:cNvSpPr txBox="1"/>
          <p:nvPr/>
        </p:nvSpPr>
        <p:spPr>
          <a:xfrm>
            <a:off x="10103458" y="2629975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err="1"/>
              <a:t>φ</a:t>
            </a:r>
            <a:r>
              <a:rPr lang="en-US" altLang="ja-JP" sz="2800"/>
              <a:t>= 0.27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53247E-4069-15D3-48A4-5C9F9C96FA70}"/>
              </a:ext>
            </a:extLst>
          </p:cNvPr>
          <p:cNvSpPr txBox="1"/>
          <p:nvPr/>
        </p:nvSpPr>
        <p:spPr>
          <a:xfrm>
            <a:off x="210587" y="2117989"/>
            <a:ext cx="1197764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en-US" altLang="ja-JP" sz="2400" dirty="0"/>
              <a:t>Gouge</a:t>
            </a:r>
          </a:p>
          <a:p>
            <a:pPr algn="ctr"/>
            <a:r>
              <a:rPr kumimoji="1" lang="en-US" altLang="ja-JP" sz="2400" dirty="0"/>
              <a:t>analog</a:t>
            </a:r>
          </a:p>
          <a:p>
            <a:pPr algn="ctr"/>
            <a:r>
              <a:rPr lang="en-US" altLang="ja-JP" sz="2000" dirty="0"/>
              <a:t>h</a:t>
            </a:r>
            <a:r>
              <a:rPr kumimoji="1" lang="en-US" altLang="ja-JP" sz="2000" dirty="0"/>
              <a:t>ydrogel</a:t>
            </a:r>
          </a:p>
          <a:p>
            <a:pPr algn="ctr"/>
            <a:r>
              <a:rPr lang="en-US" altLang="ja-JP" sz="2000" dirty="0"/>
              <a:t>spheres</a:t>
            </a:r>
            <a:endParaRPr kumimoji="1" lang="en-US" altLang="ja-JP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9EDC6E-09B3-6E62-0CF3-94DDA80A35B7}"/>
              </a:ext>
            </a:extLst>
          </p:cNvPr>
          <p:cNvSpPr txBox="1"/>
          <p:nvPr/>
        </p:nvSpPr>
        <p:spPr>
          <a:xfrm>
            <a:off x="0" y="5637595"/>
            <a:ext cx="2760692" cy="107721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en-US" altLang="ja-JP" sz="2400" dirty="0"/>
              <a:t>Lubricant fluid</a:t>
            </a:r>
          </a:p>
          <a:p>
            <a:pPr algn="ctr"/>
            <a:r>
              <a:rPr kumimoji="1" lang="en-US" altLang="ja-JP" sz="2000" dirty="0"/>
              <a:t>Sodium </a:t>
            </a:r>
            <a:r>
              <a:rPr lang="en-US" altLang="ja-JP" sz="2000" dirty="0"/>
              <a:t>polytungstate</a:t>
            </a:r>
          </a:p>
          <a:p>
            <a:pPr algn="ctr"/>
            <a:r>
              <a:rPr lang="en-US" altLang="ja-JP" sz="2000" dirty="0"/>
              <a:t>solution</a:t>
            </a:r>
            <a:endParaRPr kumimoji="1" lang="ja-JP" altLang="en-US" baseline="30000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A00F990-DC25-1179-2977-628EF088AD18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809469" y="3564539"/>
            <a:ext cx="455886" cy="12036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638218C-B9EA-FA6F-C342-A1FC0F888C74}"/>
              </a:ext>
            </a:extLst>
          </p:cNvPr>
          <p:cNvCxnSpPr>
            <a:cxnSpLocks/>
          </p:cNvCxnSpPr>
          <p:nvPr/>
        </p:nvCxnSpPr>
        <p:spPr>
          <a:xfrm flipH="1">
            <a:off x="1549239" y="5018746"/>
            <a:ext cx="508799" cy="6591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127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B0311-9797-E97B-0C82-084587126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8BA5921D-D9F4-3353-7386-6DA55ADF71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018"/>
          <a:stretch/>
        </p:blipFill>
        <p:spPr>
          <a:xfrm>
            <a:off x="305766" y="1512675"/>
            <a:ext cx="5417611" cy="3598327"/>
          </a:xfrm>
          <a:prstGeom prst="rect">
            <a:avLst/>
          </a:prstGeom>
          <a:noFill/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89F509-D873-A43A-874C-8AE690768B7E}"/>
              </a:ext>
            </a:extLst>
          </p:cNvPr>
          <p:cNvSpPr txBox="1"/>
          <p:nvPr/>
        </p:nvSpPr>
        <p:spPr>
          <a:xfrm>
            <a:off x="37463" y="236225"/>
            <a:ext cx="12117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latin typeface="+mn-ea"/>
              </a:rPr>
              <a:t>Quasi-2D stick-slip tests of lubricated particles</a:t>
            </a:r>
            <a:endParaRPr kumimoji="1" lang="el-GR" altLang="ja-JP" sz="4000" b="1" dirty="0">
              <a:latin typeface="+mn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1C8F78D-675E-3E6A-41E9-D8FB6F963E44}"/>
              </a:ext>
            </a:extLst>
          </p:cNvPr>
          <p:cNvSpPr txBox="1"/>
          <p:nvPr/>
        </p:nvSpPr>
        <p:spPr>
          <a:xfrm>
            <a:off x="2412033" y="1033011"/>
            <a:ext cx="3058851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800" b="1">
                <a:solidFill>
                  <a:srgbClr val="C00000"/>
                </a:solidFill>
              </a:rPr>
              <a:t>Measure torque </a:t>
            </a:r>
          </a:p>
          <a:p>
            <a:r>
              <a:rPr kumimoji="1" lang="ja-JP" altLang="en-US" sz="2000">
                <a:solidFill>
                  <a:srgbClr val="C00000"/>
                </a:solidFill>
              </a:rPr>
              <a:t>（</a:t>
            </a:r>
            <a:r>
              <a:rPr kumimoji="1" lang="en-US" altLang="ja-JP" sz="2000">
                <a:solidFill>
                  <a:srgbClr val="C00000"/>
                </a:solidFill>
              </a:rPr>
              <a:t>2 Hz</a:t>
            </a:r>
            <a:r>
              <a:rPr kumimoji="1" lang="ja-JP" altLang="en-US" sz="2000">
                <a:solidFill>
                  <a:srgbClr val="C00000"/>
                </a:solidFill>
              </a:rPr>
              <a:t>）</a:t>
            </a:r>
            <a:endParaRPr kumimoji="1" lang="en-US" altLang="ja-JP" sz="2000">
              <a:solidFill>
                <a:srgbClr val="C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92BE03F-DFBE-CBE7-F916-B184EE5CE578}"/>
              </a:ext>
            </a:extLst>
          </p:cNvPr>
          <p:cNvCxnSpPr>
            <a:cxnSpLocks/>
          </p:cNvCxnSpPr>
          <p:nvPr/>
        </p:nvCxnSpPr>
        <p:spPr>
          <a:xfrm flipH="1" flipV="1">
            <a:off x="2279580" y="4279707"/>
            <a:ext cx="290785" cy="4421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7DAA3F2-8F46-B8F4-7E0A-BD405BAFFB28}"/>
              </a:ext>
            </a:extLst>
          </p:cNvPr>
          <p:cNvSpPr txBox="1"/>
          <p:nvPr/>
        </p:nvSpPr>
        <p:spPr>
          <a:xfrm>
            <a:off x="1584722" y="2841264"/>
            <a:ext cx="1034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/>
              <a:t>Motor</a:t>
            </a:r>
            <a:endParaRPr kumimoji="1" lang="en-US" altLang="ja-JP" sz="2400"/>
          </a:p>
          <a:p>
            <a:pPr algn="ctr"/>
            <a:r>
              <a:rPr kumimoji="1" lang="en-US" altLang="ja-JP" sz="2000"/>
              <a:t>0.6˚/s</a:t>
            </a:r>
            <a:endParaRPr kumimoji="1" lang="ja-JP" altLang="en-US" sz="200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C9FB0E0-DD75-61B9-BF2D-8C2B06ACB796}"/>
              </a:ext>
            </a:extLst>
          </p:cNvPr>
          <p:cNvSpPr txBox="1"/>
          <p:nvPr/>
        </p:nvSpPr>
        <p:spPr>
          <a:xfrm>
            <a:off x="1584722" y="3904114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/>
              <a:t>Glued</a:t>
            </a:r>
            <a:endParaRPr kumimoji="1" lang="ja-JP" altLang="en-US" sz="240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333D6F69-CE90-9778-CA02-FB077DF2F0DE}"/>
              </a:ext>
            </a:extLst>
          </p:cNvPr>
          <p:cNvSpPr txBox="1"/>
          <p:nvPr/>
        </p:nvSpPr>
        <p:spPr>
          <a:xfrm>
            <a:off x="2913580" y="5936409"/>
            <a:ext cx="246093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Record video</a:t>
            </a: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>
                <a:solidFill>
                  <a:srgbClr val="C00000"/>
                </a:solidFill>
                <a:latin typeface="游ゴシック" panose="020F0502020204030204"/>
                <a:ea typeface="游ゴシック" panose="020B0400000000000000" pitchFamily="34" charset="-128"/>
              </a:rPr>
              <a:t>(10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 Hz</a:t>
            </a:r>
            <a:r>
              <a:rPr lang="en-US" altLang="ja-JP" sz="2000">
                <a:solidFill>
                  <a:srgbClr val="C00000"/>
                </a:solidFill>
                <a:latin typeface="游ゴシック" panose="020F0502020204030204"/>
                <a:ea typeface="游ゴシック" panose="020B0400000000000000" pitchFamily="34" charset="-128"/>
              </a:rPr>
              <a:t>)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12" name="図 11" descr="屋内, テーブル, カウンター, 食品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4D4D3A7-024E-58BE-5041-9ABC6C830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810" y="2640412"/>
            <a:ext cx="1819567" cy="1683399"/>
          </a:xfrm>
          <a:prstGeom prst="rect">
            <a:avLst/>
          </a:prstGeom>
        </p:spPr>
      </p:pic>
      <p:pic>
        <p:nvPicPr>
          <p:cNvPr id="23" name="グラフィックス 22" descr="ビデオ カメラ 枠線">
            <a:extLst>
              <a:ext uri="{FF2B5EF4-FFF2-40B4-BE49-F238E27FC236}">
                <a16:creationId xmlns:a16="http://schemas.microsoft.com/office/drawing/2014/main" id="{1A24A22A-5FB9-9F61-22F8-EC59D3B45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412033" y="5195022"/>
            <a:ext cx="914400" cy="914400"/>
          </a:xfrm>
          <a:prstGeom prst="rect">
            <a:avLst/>
          </a:prstGeom>
        </p:spPr>
      </p:pic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241D18FB-15A5-AD40-47A9-59FB247963DC}"/>
              </a:ext>
            </a:extLst>
          </p:cNvPr>
          <p:cNvSpPr txBox="1"/>
          <p:nvPr/>
        </p:nvSpPr>
        <p:spPr>
          <a:xfrm>
            <a:off x="-13633" y="1033011"/>
            <a:ext cx="21066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>
                <a:solidFill>
                  <a:schemeClr val="accent1"/>
                </a:solidFill>
              </a:rPr>
              <a:t>At porosity</a:t>
            </a:r>
          </a:p>
          <a:p>
            <a:pPr algn="ctr"/>
            <a:r>
              <a:rPr lang="en-US" altLang="ja-JP" sz="2800" err="1">
                <a:solidFill>
                  <a:schemeClr val="accent1"/>
                </a:solidFill>
              </a:rPr>
              <a:t>φ</a:t>
            </a:r>
            <a:r>
              <a:rPr lang="en-US" altLang="ja-JP" sz="2800">
                <a:solidFill>
                  <a:schemeClr val="accent1"/>
                </a:solidFill>
              </a:rPr>
              <a:t>= 0.2–0.4</a:t>
            </a: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07793880-30C5-E03A-A377-6427D3D5AEA7}"/>
              </a:ext>
            </a:extLst>
          </p:cNvPr>
          <p:cNvSpPr/>
          <p:nvPr/>
        </p:nvSpPr>
        <p:spPr>
          <a:xfrm>
            <a:off x="5445569" y="1091107"/>
            <a:ext cx="787179" cy="65695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C2149CBB-0922-56B4-401D-D338C8B2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287" t="15686" b="4119"/>
          <a:stretch/>
        </p:blipFill>
        <p:spPr>
          <a:xfrm>
            <a:off x="6608464" y="3281408"/>
            <a:ext cx="3503347" cy="348333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9338EF0-3BA4-10B1-3DCE-49361F411D56}"/>
              </a:ext>
            </a:extLst>
          </p:cNvPr>
          <p:cNvSpPr txBox="1"/>
          <p:nvPr/>
        </p:nvSpPr>
        <p:spPr>
          <a:xfrm>
            <a:off x="9996470" y="4472531"/>
            <a:ext cx="2042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err="1"/>
              <a:t>φ</a:t>
            </a:r>
            <a:r>
              <a:rPr lang="en-US" altLang="ja-JP" sz="2800"/>
              <a:t>= 0.23</a:t>
            </a:r>
          </a:p>
          <a:p>
            <a:pPr algn="ctr"/>
            <a:r>
              <a:rPr lang="en-US" altLang="ja-JP" sz="2000"/>
              <a:t>(3560 particles)</a:t>
            </a:r>
            <a:endParaRPr lang="en-US" altLang="ja-JP" sz="2800"/>
          </a:p>
        </p:txBody>
      </p:sp>
      <p:sp>
        <p:nvSpPr>
          <p:cNvPr id="18" name="右矢印 17">
            <a:extLst>
              <a:ext uri="{FF2B5EF4-FFF2-40B4-BE49-F238E27FC236}">
                <a16:creationId xmlns:a16="http://schemas.microsoft.com/office/drawing/2014/main" id="{F4E7292B-0A77-B522-506F-64BB5CA20363}"/>
              </a:ext>
            </a:extLst>
          </p:cNvPr>
          <p:cNvSpPr/>
          <p:nvPr/>
        </p:nvSpPr>
        <p:spPr>
          <a:xfrm>
            <a:off x="5445569" y="5879178"/>
            <a:ext cx="787179" cy="65695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3224C1D-2649-0238-A1B5-2EC18BB5C2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882" t="5667" r="4236" b="27164"/>
          <a:stretch/>
        </p:blipFill>
        <p:spPr>
          <a:xfrm>
            <a:off x="7193798" y="998174"/>
            <a:ext cx="4970271" cy="170583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CCDDB25D-C2A9-2CD0-F93C-CA53163FFFD1}"/>
              </a:ext>
            </a:extLst>
          </p:cNvPr>
          <p:cNvGrpSpPr/>
          <p:nvPr/>
        </p:nvGrpSpPr>
        <p:grpSpPr>
          <a:xfrm>
            <a:off x="6543923" y="837015"/>
            <a:ext cx="5699432" cy="2418002"/>
            <a:chOff x="6543923" y="727981"/>
            <a:chExt cx="5699432" cy="2418002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5C82350F-8106-8416-3845-FEF382A584F7}"/>
                </a:ext>
              </a:extLst>
            </p:cNvPr>
            <p:cNvGrpSpPr/>
            <p:nvPr/>
          </p:nvGrpSpPr>
          <p:grpSpPr>
            <a:xfrm>
              <a:off x="6543923" y="727981"/>
              <a:ext cx="5699432" cy="2418002"/>
              <a:chOff x="6258041" y="4118912"/>
              <a:chExt cx="6016983" cy="2552723"/>
            </a:xfrm>
          </p:grpSpPr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AC64AFB9-C4AB-5302-5C35-A724A2ED3015}"/>
                  </a:ext>
                </a:extLst>
              </p:cNvPr>
              <p:cNvSpPr txBox="1"/>
              <p:nvPr/>
            </p:nvSpPr>
            <p:spPr>
              <a:xfrm>
                <a:off x="8733812" y="6209970"/>
                <a:ext cx="1377300" cy="4616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Time (s)</a:t>
                </a:r>
                <a:endParaRPr kumimoji="1" lang="ja-JP" altLang="en-US" sz="2000" baseline="30000"/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AA7427C-BD60-5397-7BC1-EC38D06091BB}"/>
                  </a:ext>
                </a:extLst>
              </p:cNvPr>
              <p:cNvSpPr txBox="1"/>
              <p:nvPr/>
            </p:nvSpPr>
            <p:spPr>
              <a:xfrm>
                <a:off x="6659550" y="6121868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500</a:t>
                </a:r>
                <a:endParaRPr kumimoji="1" lang="ja-JP" altLang="en-US" sz="2000" baseline="30000"/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11F856C-F4B2-A563-2EBF-539CC1AC99DB}"/>
                  </a:ext>
                </a:extLst>
              </p:cNvPr>
              <p:cNvSpPr txBox="1"/>
              <p:nvPr/>
            </p:nvSpPr>
            <p:spPr>
              <a:xfrm>
                <a:off x="11575794" y="6160110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600</a:t>
                </a:r>
                <a:endParaRPr kumimoji="1" lang="ja-JP" altLang="en-US" sz="2000" baseline="30000"/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52A2180A-FD9B-0AF4-DE41-426B19C1F177}"/>
                  </a:ext>
                </a:extLst>
              </p:cNvPr>
              <p:cNvSpPr txBox="1"/>
              <p:nvPr/>
            </p:nvSpPr>
            <p:spPr>
              <a:xfrm rot="16200000">
                <a:off x="5348177" y="5190365"/>
                <a:ext cx="2281394" cy="4616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Torque (µN m)</a:t>
                </a:r>
                <a:endParaRPr kumimoji="1" lang="ja-JP" altLang="en-US" sz="2000" baseline="30000"/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97246598-D3F8-D3D5-CE53-A4D980A2E508}"/>
                  </a:ext>
                </a:extLst>
              </p:cNvPr>
              <p:cNvSpPr txBox="1"/>
              <p:nvPr/>
            </p:nvSpPr>
            <p:spPr>
              <a:xfrm>
                <a:off x="6652846" y="5857601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0</a:t>
                </a:r>
                <a:endParaRPr kumimoji="1" lang="ja-JP" altLang="en-US" sz="2000" baseline="30000"/>
              </a:p>
            </p:txBody>
          </p: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2ABC1C2C-628A-E088-56CA-CCFA087A40B7}"/>
                  </a:ext>
                </a:extLst>
              </p:cNvPr>
              <p:cNvSpPr txBox="1"/>
              <p:nvPr/>
            </p:nvSpPr>
            <p:spPr>
              <a:xfrm>
                <a:off x="6659550" y="4118912"/>
                <a:ext cx="376033" cy="48738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kumimoji="1" lang="en-US" altLang="ja-JP" sz="2400" dirty="0"/>
                  <a:t>4</a:t>
                </a:r>
                <a:endParaRPr kumimoji="1" lang="ja-JP" altLang="en-US" sz="2000" baseline="30000"/>
              </a:p>
            </p:txBody>
          </p:sp>
        </p:grp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94EC134-DDA8-4874-28A5-31DA3E4B0302}"/>
                </a:ext>
              </a:extLst>
            </p:cNvPr>
            <p:cNvSpPr txBox="1"/>
            <p:nvPr/>
          </p:nvSpPr>
          <p:spPr>
            <a:xfrm>
              <a:off x="6922231" y="1538494"/>
              <a:ext cx="356188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kumimoji="1" lang="en-US" altLang="ja-JP" sz="2400" dirty="0"/>
                <a:t>2</a:t>
              </a:r>
              <a:endParaRPr kumimoji="1" lang="ja-JP" altLang="en-US" sz="2000" baseline="30000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954326-D5E5-72B4-24F9-1E8D47A3A711}"/>
              </a:ext>
            </a:extLst>
          </p:cNvPr>
          <p:cNvSpPr txBox="1"/>
          <p:nvPr/>
        </p:nvSpPr>
        <p:spPr>
          <a:xfrm>
            <a:off x="10103458" y="1053955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err="1"/>
              <a:t>φ</a:t>
            </a:r>
            <a:r>
              <a:rPr lang="en-US" altLang="ja-JP" sz="2800"/>
              <a:t>= 0.18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0380BA-B4CB-0BE7-4E6D-D415AAD47680}"/>
              </a:ext>
            </a:extLst>
          </p:cNvPr>
          <p:cNvSpPr txBox="1"/>
          <p:nvPr/>
        </p:nvSpPr>
        <p:spPr>
          <a:xfrm>
            <a:off x="10103458" y="2629975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err="1"/>
              <a:t>φ</a:t>
            </a:r>
            <a:r>
              <a:rPr lang="en-US" altLang="ja-JP" sz="2800"/>
              <a:t>= 0.27</a:t>
            </a:r>
          </a:p>
        </p:txBody>
      </p:sp>
      <p:sp>
        <p:nvSpPr>
          <p:cNvPr id="6" name="円弧 5">
            <a:extLst>
              <a:ext uri="{FF2B5EF4-FFF2-40B4-BE49-F238E27FC236}">
                <a16:creationId xmlns:a16="http://schemas.microsoft.com/office/drawing/2014/main" id="{5A4A3637-A46D-7F1A-5432-6AF9B3A70B06}"/>
              </a:ext>
            </a:extLst>
          </p:cNvPr>
          <p:cNvSpPr/>
          <p:nvPr/>
        </p:nvSpPr>
        <p:spPr>
          <a:xfrm>
            <a:off x="8069264" y="4697715"/>
            <a:ext cx="605813" cy="605813"/>
          </a:xfrm>
          <a:prstGeom prst="arc">
            <a:avLst>
              <a:gd name="adj1" fmla="val 16200000"/>
              <a:gd name="adj2" fmla="val 10800000"/>
            </a:avLst>
          </a:prstGeom>
          <a:ln w="127000">
            <a:head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A339E8F-1E4F-67DA-81C5-717BBEBCFC28}"/>
              </a:ext>
            </a:extLst>
          </p:cNvPr>
          <p:cNvSpPr txBox="1"/>
          <p:nvPr/>
        </p:nvSpPr>
        <p:spPr>
          <a:xfrm>
            <a:off x="7524050" y="3574772"/>
            <a:ext cx="1653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>
                <a:solidFill>
                  <a:schemeClr val="accent1"/>
                </a:solidFill>
              </a:rPr>
              <a:t>Rotary</a:t>
            </a:r>
          </a:p>
          <a:p>
            <a:pPr algn="ctr"/>
            <a:r>
              <a:rPr kumimoji="1" lang="en-US" altLang="ja-JP" sz="3600" b="1">
                <a:solidFill>
                  <a:schemeClr val="accent1"/>
                </a:solidFill>
              </a:rPr>
              <a:t>shear</a:t>
            </a:r>
            <a:endParaRPr kumimoji="1" lang="ja-JP" altLang="en-US" sz="3600" b="1">
              <a:solidFill>
                <a:schemeClr val="accent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A830752-50D9-D6C9-29AC-0F01AFC28B79}"/>
              </a:ext>
            </a:extLst>
          </p:cNvPr>
          <p:cNvSpPr txBox="1"/>
          <p:nvPr/>
        </p:nvSpPr>
        <p:spPr>
          <a:xfrm>
            <a:off x="210587" y="2117989"/>
            <a:ext cx="1197764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en-US" altLang="ja-JP" sz="2400" dirty="0"/>
              <a:t>Gouge</a:t>
            </a:r>
          </a:p>
          <a:p>
            <a:pPr algn="ctr"/>
            <a:r>
              <a:rPr kumimoji="1" lang="en-US" altLang="ja-JP" sz="2400" dirty="0"/>
              <a:t>analog</a:t>
            </a:r>
          </a:p>
          <a:p>
            <a:pPr algn="ctr"/>
            <a:r>
              <a:rPr lang="en-US" altLang="ja-JP" sz="2000" dirty="0"/>
              <a:t>h</a:t>
            </a:r>
            <a:r>
              <a:rPr kumimoji="1" lang="en-US" altLang="ja-JP" sz="2000" dirty="0"/>
              <a:t>ydrogel</a:t>
            </a:r>
          </a:p>
          <a:p>
            <a:pPr algn="ctr"/>
            <a:r>
              <a:rPr lang="en-US" altLang="ja-JP" sz="2000" dirty="0"/>
              <a:t>spheres</a:t>
            </a:r>
            <a:endParaRPr kumimoji="1" lang="en-US" altLang="ja-JP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4FC98A-D216-FE51-A371-9CBF4E490B50}"/>
              </a:ext>
            </a:extLst>
          </p:cNvPr>
          <p:cNvSpPr txBox="1"/>
          <p:nvPr/>
        </p:nvSpPr>
        <p:spPr>
          <a:xfrm>
            <a:off x="0" y="5637595"/>
            <a:ext cx="2760692" cy="107721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en-US" altLang="ja-JP" sz="2400" dirty="0"/>
              <a:t>Lubricant fluid</a:t>
            </a:r>
          </a:p>
          <a:p>
            <a:pPr algn="ctr"/>
            <a:r>
              <a:rPr kumimoji="1" lang="en-US" altLang="ja-JP" sz="2000" dirty="0"/>
              <a:t>Sodium </a:t>
            </a:r>
            <a:r>
              <a:rPr lang="en-US" altLang="ja-JP" sz="2000" dirty="0"/>
              <a:t>polytungstate</a:t>
            </a:r>
          </a:p>
          <a:p>
            <a:pPr algn="ctr"/>
            <a:r>
              <a:rPr lang="en-US" altLang="ja-JP" sz="2000" dirty="0"/>
              <a:t>solution</a:t>
            </a:r>
            <a:endParaRPr kumimoji="1" lang="ja-JP" altLang="en-US" baseline="30000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AB59A1E-37E5-7A3B-7CA6-0B93EFD0D32F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809469" y="3564539"/>
            <a:ext cx="455886" cy="12036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903424E-8471-AAD9-980F-690A3CE1820C}"/>
              </a:ext>
            </a:extLst>
          </p:cNvPr>
          <p:cNvCxnSpPr>
            <a:cxnSpLocks/>
          </p:cNvCxnSpPr>
          <p:nvPr/>
        </p:nvCxnSpPr>
        <p:spPr>
          <a:xfrm flipH="1">
            <a:off x="1549239" y="5018746"/>
            <a:ext cx="508799" cy="6591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127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23681</TotalTime>
  <Words>2285</Words>
  <Application>Microsoft Macintosh PowerPoint</Application>
  <PresentationFormat>ワイド画面</PresentationFormat>
  <Paragraphs>598</Paragraphs>
  <Slides>24</Slides>
  <Notes>24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2" baseType="lpstr">
      <vt:lpstr>游ゴシック</vt:lpstr>
      <vt:lpstr>游ゴシック</vt:lpstr>
      <vt:lpstr>游ゴシック Light</vt:lpstr>
      <vt:lpstr>游ゴシック Light</vt:lpstr>
      <vt:lpstr>Yu Gothic Medium</vt:lpstr>
      <vt:lpstr>游明朝</vt:lpstr>
      <vt:lpstr>Arial</vt:lpstr>
      <vt:lpstr>Office テーマ</vt:lpstr>
      <vt:lpstr>Lubricated soft granular shear explaining an origin of slow-slip phenomena's statistics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レオメータを用いた粘性測定</dc:title>
  <dc:creator>佐々木 勇人</dc:creator>
  <cp:lastModifiedBy>SASAKI Yuto</cp:lastModifiedBy>
  <cp:revision>10</cp:revision>
  <cp:lastPrinted>2024-04-23T08:10:57Z</cp:lastPrinted>
  <dcterms:created xsi:type="dcterms:W3CDTF">2023-03-27T09:32:34Z</dcterms:created>
  <dcterms:modified xsi:type="dcterms:W3CDTF">2025-04-23T01:07:55Z</dcterms:modified>
</cp:coreProperties>
</file>