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
  </p:notesMasterIdLst>
  <p:sldIdLst>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7B8"/>
    <a:srgbClr val="0099FF"/>
    <a:srgbClr val="3399FF"/>
    <a:srgbClr val="3366FF"/>
    <a:srgbClr val="303EC0"/>
    <a:srgbClr val="F763F7"/>
    <a:srgbClr val="63F7E9"/>
    <a:srgbClr val="C166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93979" autoAdjust="0"/>
  </p:normalViewPr>
  <p:slideViewPr>
    <p:cSldViewPr snapToGrid="0">
      <p:cViewPr varScale="1">
        <p:scale>
          <a:sx n="103" d="100"/>
          <a:sy n="103" d="100"/>
        </p:scale>
        <p:origin x="12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8B89B-07A5-4CB1-A4B8-112813F7C20F}" type="datetimeFigureOut">
              <a:rPr lang="en-IN" smtClean="0"/>
              <a:t>28-04-2025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E2AEC-4DB1-421A-8FA1-7615299E16D7}" type="slidenum">
              <a:rPr lang="en-IN" smtClean="0"/>
              <a:t>‹#›</a:t>
            </a:fld>
            <a:endParaRPr lang="en-IN"/>
          </a:p>
        </p:txBody>
      </p:sp>
    </p:spTree>
    <p:extLst>
      <p:ext uri="{BB962C8B-B14F-4D97-AF65-F5344CB8AC3E}">
        <p14:creationId xmlns:p14="http://schemas.microsoft.com/office/powerpoint/2010/main" val="410359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C0E2AEC-4DB1-421A-8FA1-7615299E16D7}" type="slidenum">
              <a:rPr lang="en-IN" smtClean="0"/>
              <a:t>1</a:t>
            </a:fld>
            <a:endParaRPr lang="en-IN"/>
          </a:p>
        </p:txBody>
      </p:sp>
    </p:spTree>
    <p:extLst>
      <p:ext uri="{BB962C8B-B14F-4D97-AF65-F5344CB8AC3E}">
        <p14:creationId xmlns:p14="http://schemas.microsoft.com/office/powerpoint/2010/main" val="150225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723F-E435-45CF-A6C5-FEC171300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6F80807-03F0-435B-9F85-F292E51CA846}"/>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24C22C3-E6FB-4E44-A31A-A1A36FE70150}"/>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5" name="Footer Placeholder 4">
            <a:extLst>
              <a:ext uri="{FF2B5EF4-FFF2-40B4-BE49-F238E27FC236}">
                <a16:creationId xmlns:a16="http://schemas.microsoft.com/office/drawing/2014/main" id="{43DB7EFF-08DD-4A29-8126-83226698B7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43BB6F-C582-4DA2-9DB1-F892EA03BD15}"/>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227546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2331-5FD4-486C-B189-19CCFA2D9B4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CC11CF8-82BB-41B2-B9BD-AF7E3CF39E8B}"/>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IN"/>
          </a:p>
        </p:txBody>
      </p:sp>
      <p:sp>
        <p:nvSpPr>
          <p:cNvPr id="4" name="Text Placeholder 3">
            <a:extLst>
              <a:ext uri="{FF2B5EF4-FFF2-40B4-BE49-F238E27FC236}">
                <a16:creationId xmlns:a16="http://schemas.microsoft.com/office/drawing/2014/main" id="{848B243D-BEEC-4AD0-A56C-AF7FC281F546}"/>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453B63-DB5A-4A1A-8E4C-5270CDC82754}"/>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6" name="Footer Placeholder 5">
            <a:extLst>
              <a:ext uri="{FF2B5EF4-FFF2-40B4-BE49-F238E27FC236}">
                <a16:creationId xmlns:a16="http://schemas.microsoft.com/office/drawing/2014/main" id="{206FAE34-91C7-471C-958F-881AD7EA36E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5DC876-66E7-480D-B1DC-E591FB333E0A}"/>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26504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ECAF-0506-4CD3-8CDA-7DBEEBBC2F6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A2DC70-3400-4753-A32A-A7B8060367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73A3FF-8751-460F-9F61-09CFB4CFB3D8}"/>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5" name="Footer Placeholder 4">
            <a:extLst>
              <a:ext uri="{FF2B5EF4-FFF2-40B4-BE49-F238E27FC236}">
                <a16:creationId xmlns:a16="http://schemas.microsoft.com/office/drawing/2014/main" id="{8C1D5A53-E085-48C8-BBA5-C9D9B7106C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4C6897-8171-473C-9499-7116B9112710}"/>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4659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0524A2-8934-4683-9DD1-940C857F9DC1}"/>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C12573F-088E-4570-837E-3275EF4616FB}"/>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7D308C-4AC3-4AD8-899A-031D1EAB1882}"/>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5" name="Footer Placeholder 4">
            <a:extLst>
              <a:ext uri="{FF2B5EF4-FFF2-40B4-BE49-F238E27FC236}">
                <a16:creationId xmlns:a16="http://schemas.microsoft.com/office/drawing/2014/main" id="{8A9D9DD3-641A-41C5-95B3-1912EBB7EA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D954DA-F0CE-457F-840D-B5A17988AA4F}"/>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3619929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DA37-8C02-401F-8619-4F1FB17C39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768289E-A95E-49C9-A5BB-629BE0E45C87}"/>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5B75AD8-8944-46C2-AF25-5C42828EBA1E}"/>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5" name="Footer Placeholder 4">
            <a:extLst>
              <a:ext uri="{FF2B5EF4-FFF2-40B4-BE49-F238E27FC236}">
                <a16:creationId xmlns:a16="http://schemas.microsoft.com/office/drawing/2014/main" id="{FD600548-8E01-49AF-B532-C4C37609DB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4999AE-81DA-4599-9ECE-84738921F944}"/>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289431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EE3E-93CF-4B08-9B78-36970EE10A1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EF5E2A-4251-42FF-ACFE-7F5E88331B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FCD540-6DE9-469E-AB32-1800D190D96D}"/>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5" name="Footer Placeholder 4">
            <a:extLst>
              <a:ext uri="{FF2B5EF4-FFF2-40B4-BE49-F238E27FC236}">
                <a16:creationId xmlns:a16="http://schemas.microsoft.com/office/drawing/2014/main" id="{4EFF7413-DBFF-49AC-BE54-EDFFCD44AF7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B6E450-4217-406E-85BB-D5D83F183C67}"/>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208307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675A-8151-4CEE-A699-D24E3DE57F42}"/>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9AFEDB5-5446-4933-8D8F-003F79C203AA}"/>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878918-1EEF-4B44-AF27-7D2E12AC8440}"/>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5" name="Footer Placeholder 4">
            <a:extLst>
              <a:ext uri="{FF2B5EF4-FFF2-40B4-BE49-F238E27FC236}">
                <a16:creationId xmlns:a16="http://schemas.microsoft.com/office/drawing/2014/main" id="{6D6C716C-E541-47C4-BEC8-77BD6B1249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812AF30-AC13-437B-A0E0-D6F0FBE14E9B}"/>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306322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DCC0-748A-46AE-8DA4-75B0BC0B3B5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095A148-9CA6-450B-9161-AF0EF88D0C10}"/>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2AB955E-BC24-4B08-94A6-34E4267535D6}"/>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EFE1D0D-8BD4-43DC-BF97-C75740AE5205}"/>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6" name="Footer Placeholder 5">
            <a:extLst>
              <a:ext uri="{FF2B5EF4-FFF2-40B4-BE49-F238E27FC236}">
                <a16:creationId xmlns:a16="http://schemas.microsoft.com/office/drawing/2014/main" id="{FFF730A3-1A00-47A6-BE99-8A37BB169E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9D2DEEA-278A-4A68-AC85-49DE93583BD9}"/>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3089363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E75A-0540-471E-B49E-83EB4F164CE7}"/>
              </a:ext>
            </a:extLst>
          </p:cNvPr>
          <p:cNvSpPr>
            <a:spLocks noGrp="1"/>
          </p:cNvSpPr>
          <p:nvPr>
            <p:ph type="title"/>
          </p:nvPr>
        </p:nvSpPr>
        <p:spPr>
          <a:xfrm>
            <a:off x="839789"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CE84065-F7DD-4CB9-B04A-7D597FC78E68}"/>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A24B9-2013-4D42-A53B-C3E8A3610DD9}"/>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972514F-3DCB-47AB-9AA5-96BDFCFDB65F}"/>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D4C3D7-A58B-480E-BE22-2F7F1CF7A781}"/>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5002701-82AF-4F01-BE39-8660FA2C95C7}"/>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8" name="Footer Placeholder 7">
            <a:extLst>
              <a:ext uri="{FF2B5EF4-FFF2-40B4-BE49-F238E27FC236}">
                <a16:creationId xmlns:a16="http://schemas.microsoft.com/office/drawing/2014/main" id="{D0E04012-F85C-4716-8278-F6A9685A37E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1CE6909-E404-4684-A525-42767DFAEF21}"/>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317013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DD3B-61AD-4A76-8064-14625773900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7762C96-F1FC-4E7B-9391-2E8D086D500B}"/>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4" name="Footer Placeholder 3">
            <a:extLst>
              <a:ext uri="{FF2B5EF4-FFF2-40B4-BE49-F238E27FC236}">
                <a16:creationId xmlns:a16="http://schemas.microsoft.com/office/drawing/2014/main" id="{47285DE9-32E9-46C5-9348-8B8A2322FAA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27ADF1D-452D-46E7-9505-75E7B906CE35}"/>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1337906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D4070-6100-4DB9-9F0F-47ED4EDF68E4}"/>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3" name="Footer Placeholder 2">
            <a:extLst>
              <a:ext uri="{FF2B5EF4-FFF2-40B4-BE49-F238E27FC236}">
                <a16:creationId xmlns:a16="http://schemas.microsoft.com/office/drawing/2014/main" id="{C99D3077-23F7-4697-9BE6-7BD1EAE1270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68E5EEE-D216-4166-BFC0-B0963E346C8E}"/>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401201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E821-4967-4995-B054-8ABCC44F987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DB6ECBA-4185-41E9-9B75-B8CFC93B2E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82C37B-3DFE-46A3-AE8B-2D86150F6A94}"/>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5" name="Footer Placeholder 4">
            <a:extLst>
              <a:ext uri="{FF2B5EF4-FFF2-40B4-BE49-F238E27FC236}">
                <a16:creationId xmlns:a16="http://schemas.microsoft.com/office/drawing/2014/main" id="{B1FF89BA-C318-47C7-AF51-1622728E50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667D11-C55E-4E8A-8256-992F32F0295C}"/>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187156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D3BE-A68A-4E34-AE4B-3969400ACE32}"/>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3189E52-EBDD-43E7-8C05-6D830426313E}"/>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CA2F1E9-08B6-4272-91CC-AB3D3A19BCC8}"/>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0E3E9F-E565-436E-8289-DD9F09FB0DDC}"/>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6" name="Footer Placeholder 5">
            <a:extLst>
              <a:ext uri="{FF2B5EF4-FFF2-40B4-BE49-F238E27FC236}">
                <a16:creationId xmlns:a16="http://schemas.microsoft.com/office/drawing/2014/main" id="{33FF0BE9-8A35-415E-9524-B5AE082C74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0E2702B-B7B7-4D9E-A87A-63BF85572E4E}"/>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206390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3B5E-5D85-40B8-A8F4-2095BB1637E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1856C2F-12B1-41D9-BF8A-E99CE7446A9D}"/>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IN"/>
          </a:p>
        </p:txBody>
      </p:sp>
      <p:sp>
        <p:nvSpPr>
          <p:cNvPr id="4" name="Text Placeholder 3">
            <a:extLst>
              <a:ext uri="{FF2B5EF4-FFF2-40B4-BE49-F238E27FC236}">
                <a16:creationId xmlns:a16="http://schemas.microsoft.com/office/drawing/2014/main" id="{287C6EEB-A793-4935-8F5E-45ACE480E848}"/>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8D1F79-F7C9-4649-8E6F-D38C262781E1}"/>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6" name="Footer Placeholder 5">
            <a:extLst>
              <a:ext uri="{FF2B5EF4-FFF2-40B4-BE49-F238E27FC236}">
                <a16:creationId xmlns:a16="http://schemas.microsoft.com/office/drawing/2014/main" id="{24710E78-A6F2-4056-ABDB-63AED1D4A6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A6CEA9-C0A0-4701-9437-2AF0BAE039EB}"/>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2833345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4D06-EB4D-4E71-BBAC-E997E6A2720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6CF0E58-18E5-44BA-A8EF-F2620A9D31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949473-C14E-48E4-96C4-F97D0542DEF3}"/>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5" name="Footer Placeholder 4">
            <a:extLst>
              <a:ext uri="{FF2B5EF4-FFF2-40B4-BE49-F238E27FC236}">
                <a16:creationId xmlns:a16="http://schemas.microsoft.com/office/drawing/2014/main" id="{63913359-9C84-40FD-9318-EB2076937E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34E101-7516-430F-8B68-E6847CE9712B}"/>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408808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6B6306-A66D-4084-B7D5-A46CFE800A32}"/>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24A7A04-3E8D-41F5-A174-69AB9F5DB948}"/>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4BAE19-9578-44F3-A966-1FCA24012951}"/>
              </a:ext>
            </a:extLst>
          </p:cNvPr>
          <p:cNvSpPr>
            <a:spLocks noGrp="1"/>
          </p:cNvSpPr>
          <p:nvPr>
            <p:ph type="dt" sz="half" idx="10"/>
          </p:nvPr>
        </p:nvSpPr>
        <p:spPr/>
        <p:txBody>
          <a:bodyPr/>
          <a:lstStyle/>
          <a:p>
            <a:fld id="{B83EF868-D507-432E-9FFC-515574001608}" type="datetimeFigureOut">
              <a:rPr lang="en-IN" smtClean="0"/>
              <a:t>28-04-2025</a:t>
            </a:fld>
            <a:endParaRPr lang="en-IN"/>
          </a:p>
        </p:txBody>
      </p:sp>
      <p:sp>
        <p:nvSpPr>
          <p:cNvPr id="5" name="Footer Placeholder 4">
            <a:extLst>
              <a:ext uri="{FF2B5EF4-FFF2-40B4-BE49-F238E27FC236}">
                <a16:creationId xmlns:a16="http://schemas.microsoft.com/office/drawing/2014/main" id="{391BB5A2-AF45-4538-B349-A818D657EC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D5FB7B-26EA-4F07-8DF3-E5549AADF503}"/>
              </a:ext>
            </a:extLst>
          </p:cNvPr>
          <p:cNvSpPr>
            <a:spLocks noGrp="1"/>
          </p:cNvSpPr>
          <p:nvPr>
            <p:ph type="sldNum" sz="quarter" idx="12"/>
          </p:nvPr>
        </p:nvSpPr>
        <p:spPr/>
        <p:txBody>
          <a:bodyPr/>
          <a:lstStyle/>
          <a:p>
            <a:fld id="{22B4549A-91DC-486F-A82C-051C45A4773A}" type="slidenum">
              <a:rPr lang="en-IN" smtClean="0"/>
              <a:t>‹#›</a:t>
            </a:fld>
            <a:endParaRPr lang="en-IN"/>
          </a:p>
        </p:txBody>
      </p:sp>
    </p:spTree>
    <p:extLst>
      <p:ext uri="{BB962C8B-B14F-4D97-AF65-F5344CB8AC3E}">
        <p14:creationId xmlns:p14="http://schemas.microsoft.com/office/powerpoint/2010/main" val="233899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B951-F4D3-41E0-9E73-5691E053F5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C16EF5F-1344-423B-A028-35CD4057A7C8}"/>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4" name="Footer Placeholder 3">
            <a:extLst>
              <a:ext uri="{FF2B5EF4-FFF2-40B4-BE49-F238E27FC236}">
                <a16:creationId xmlns:a16="http://schemas.microsoft.com/office/drawing/2014/main" id="{E8FCA78D-D7B2-4E1B-9916-CF8F4DD136E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C90ACA-25E3-4D07-BE99-B8DC57DD96A2}"/>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328134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B6A7-5451-4765-894E-24402482698C}"/>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A87312C-2341-423C-A760-2E601B764B43}"/>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95288B-0C96-4567-9F91-79E152FF92B1}"/>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5" name="Footer Placeholder 4">
            <a:extLst>
              <a:ext uri="{FF2B5EF4-FFF2-40B4-BE49-F238E27FC236}">
                <a16:creationId xmlns:a16="http://schemas.microsoft.com/office/drawing/2014/main" id="{3FCB4881-C6F3-4A91-AC88-3CC743A4EB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F974E1-7F2B-4324-ABC3-9DD3A49D44B6}"/>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161858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742F-9547-4320-BA05-49AD0BA1F77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09F593-BFFB-45C5-B2AF-1F92FAB81237}"/>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1BC36F0-F969-4196-A6F5-BA5DAE7E38FF}"/>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ED2F1A6-AE69-4F8D-A287-7EDCF9017B31}"/>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6" name="Footer Placeholder 5">
            <a:extLst>
              <a:ext uri="{FF2B5EF4-FFF2-40B4-BE49-F238E27FC236}">
                <a16:creationId xmlns:a16="http://schemas.microsoft.com/office/drawing/2014/main" id="{99835988-49CB-4D4C-8066-BF6DB1AA54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15AA34-61A2-48E8-A22C-D462EF7DB1E8}"/>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256626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74A3-B1FC-42AF-A34D-CDC006EE8EBB}"/>
              </a:ext>
            </a:extLst>
          </p:cNvPr>
          <p:cNvSpPr>
            <a:spLocks noGrp="1"/>
          </p:cNvSpPr>
          <p:nvPr>
            <p:ph type="title"/>
          </p:nvPr>
        </p:nvSpPr>
        <p:spPr>
          <a:xfrm>
            <a:off x="839789"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39E5203-C52F-46D8-AB93-0A9F9A02DCAE}"/>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B9CBFF-6CCB-435E-86BA-6DA1F56BC137}"/>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44B911-4360-44F9-90D1-0DE2CDC52B5A}"/>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BE1A2C-2A2B-4424-BBD2-5918EEFB3BE5}"/>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8C23F40-A7EB-4779-8029-D7E964969255}"/>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8" name="Footer Placeholder 7">
            <a:extLst>
              <a:ext uri="{FF2B5EF4-FFF2-40B4-BE49-F238E27FC236}">
                <a16:creationId xmlns:a16="http://schemas.microsoft.com/office/drawing/2014/main" id="{0323123C-6ED6-48F5-B053-CBC197AFAA3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B74EBC2-1F2F-4499-A1E0-530D14FDE5C5}"/>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130320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F178-B089-45A9-972D-B828009881F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F1E0E55-BA6C-459C-90D4-16193675E4F3}"/>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4" name="Footer Placeholder 3">
            <a:extLst>
              <a:ext uri="{FF2B5EF4-FFF2-40B4-BE49-F238E27FC236}">
                <a16:creationId xmlns:a16="http://schemas.microsoft.com/office/drawing/2014/main" id="{C1FD8DA5-E554-46A5-864E-7EE89F64D62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808C67F-9BE4-400A-A0F8-3FE3FDDABFE2}"/>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227057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3931C-43CD-442C-B6C9-E811C9063077}"/>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3" name="Footer Placeholder 2">
            <a:extLst>
              <a:ext uri="{FF2B5EF4-FFF2-40B4-BE49-F238E27FC236}">
                <a16:creationId xmlns:a16="http://schemas.microsoft.com/office/drawing/2014/main" id="{CE57670C-2F27-4C20-9544-F33FAC71004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3C90949-92BF-46F0-91C6-8FC0815C270A}"/>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23886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9469-C9A0-4F44-A159-810BA4E6DF26}"/>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CA4BF2-BF1B-4041-AB74-27E3C9FB5902}"/>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213B52A-FAF7-4409-B991-C7CC4BF7AB5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2B91CA-6715-40D4-BC9E-98DCB6CC23FB}"/>
              </a:ext>
            </a:extLst>
          </p:cNvPr>
          <p:cNvSpPr>
            <a:spLocks noGrp="1"/>
          </p:cNvSpPr>
          <p:nvPr>
            <p:ph type="dt" sz="half" idx="10"/>
          </p:nvPr>
        </p:nvSpPr>
        <p:spPr/>
        <p:txBody>
          <a:bodyPr/>
          <a:lstStyle/>
          <a:p>
            <a:fld id="{3C7D1162-279E-423C-BFCD-C39F2BCAB67D}" type="datetimeFigureOut">
              <a:rPr lang="en-IN" smtClean="0"/>
              <a:t>28-04-2025</a:t>
            </a:fld>
            <a:endParaRPr lang="en-IN"/>
          </a:p>
        </p:txBody>
      </p:sp>
      <p:sp>
        <p:nvSpPr>
          <p:cNvPr id="6" name="Footer Placeholder 5">
            <a:extLst>
              <a:ext uri="{FF2B5EF4-FFF2-40B4-BE49-F238E27FC236}">
                <a16:creationId xmlns:a16="http://schemas.microsoft.com/office/drawing/2014/main" id="{E0CD7C3E-ACA2-4660-9B12-A5BB94E3227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78FBA4-EE22-4797-9BF2-76D99F004576}"/>
              </a:ext>
            </a:extLst>
          </p:cNvPr>
          <p:cNvSpPr>
            <a:spLocks noGrp="1"/>
          </p:cNvSpPr>
          <p:nvPr>
            <p:ph type="sldNum" sz="quarter" idx="12"/>
          </p:nvPr>
        </p:nvSpPr>
        <p:spPr/>
        <p:txBody>
          <a:bodyPr/>
          <a:lstStyle/>
          <a:p>
            <a:fld id="{BA884E89-D492-46E8-A665-9015C93B2A93}" type="slidenum">
              <a:rPr lang="en-IN" smtClean="0"/>
              <a:t>‹#›</a:t>
            </a:fld>
            <a:endParaRPr lang="en-IN"/>
          </a:p>
        </p:txBody>
      </p:sp>
    </p:spTree>
    <p:extLst>
      <p:ext uri="{BB962C8B-B14F-4D97-AF65-F5344CB8AC3E}">
        <p14:creationId xmlns:p14="http://schemas.microsoft.com/office/powerpoint/2010/main" val="32699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6D0CE-ECC5-4753-9927-732B57031ED1}"/>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CB7D7A6-E867-48BF-A49C-1423CF20F137}"/>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65C144-983B-4842-BB03-71340677546D}"/>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D1162-279E-423C-BFCD-C39F2BCAB67D}" type="datetimeFigureOut">
              <a:rPr lang="en-IN" smtClean="0"/>
              <a:t>28-04-2025</a:t>
            </a:fld>
            <a:endParaRPr lang="en-IN"/>
          </a:p>
        </p:txBody>
      </p:sp>
      <p:sp>
        <p:nvSpPr>
          <p:cNvPr id="5" name="Footer Placeholder 4">
            <a:extLst>
              <a:ext uri="{FF2B5EF4-FFF2-40B4-BE49-F238E27FC236}">
                <a16:creationId xmlns:a16="http://schemas.microsoft.com/office/drawing/2014/main" id="{0B74F082-53A8-4032-815E-671D8A45C511}"/>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E70AD4F-FE9A-4163-BBB3-9FF62ACF99F0}"/>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4E89-D492-46E8-A665-9015C93B2A93}" type="slidenum">
              <a:rPr lang="en-IN" smtClean="0"/>
              <a:t>‹#›</a:t>
            </a:fld>
            <a:endParaRPr lang="en-IN"/>
          </a:p>
        </p:txBody>
      </p:sp>
    </p:spTree>
    <p:extLst>
      <p:ext uri="{BB962C8B-B14F-4D97-AF65-F5344CB8AC3E}">
        <p14:creationId xmlns:p14="http://schemas.microsoft.com/office/powerpoint/2010/main" val="32809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51C6A-7FED-446A-83FE-815541BC24A9}"/>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7FB993A-4568-4377-8F1A-CAFE81DF0D50}"/>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2A63B7D-77B7-4ADE-AE50-3E02BB692027}"/>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EF868-D507-432E-9FFC-515574001608}" type="datetimeFigureOut">
              <a:rPr lang="en-IN" smtClean="0"/>
              <a:t>28-04-2025</a:t>
            </a:fld>
            <a:endParaRPr lang="en-IN"/>
          </a:p>
        </p:txBody>
      </p:sp>
      <p:sp>
        <p:nvSpPr>
          <p:cNvPr id="5" name="Footer Placeholder 4">
            <a:extLst>
              <a:ext uri="{FF2B5EF4-FFF2-40B4-BE49-F238E27FC236}">
                <a16:creationId xmlns:a16="http://schemas.microsoft.com/office/drawing/2014/main" id="{6E127BDC-38FC-467F-9028-7548029E2538}"/>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9EFA0AE-A83E-4ACB-B192-DCB4828FC687}"/>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4549A-91DC-486F-A82C-051C45A4773A}" type="slidenum">
              <a:rPr lang="en-IN" smtClean="0"/>
              <a:t>‹#›</a:t>
            </a:fld>
            <a:endParaRPr lang="en-IN"/>
          </a:p>
        </p:txBody>
      </p:sp>
    </p:spTree>
    <p:extLst>
      <p:ext uri="{BB962C8B-B14F-4D97-AF65-F5344CB8AC3E}">
        <p14:creationId xmlns:p14="http://schemas.microsoft.com/office/powerpoint/2010/main" val="5683128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hyperlink" Target="mailto:deepakbhoir878@gmail.com" TargetMode="External"/><Relationship Id="rId21" Type="http://schemas.openxmlformats.org/officeDocument/2006/relationships/image" Target="../media/image18.jp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jpeg"/><Relationship Id="rId23" Type="http://schemas.openxmlformats.org/officeDocument/2006/relationships/image" Target="../media/image20.jpg"/><Relationship Id="rId10" Type="http://schemas.openxmlformats.org/officeDocument/2006/relationships/image" Target="../media/image7.jpeg"/><Relationship Id="rId19" Type="http://schemas.openxmlformats.org/officeDocument/2006/relationships/image" Target="../media/image16.jp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jpe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687D22A-6275-49D5-8B63-EEFB39262766}"/>
              </a:ext>
            </a:extLst>
          </p:cNvPr>
          <p:cNvGrpSpPr/>
          <p:nvPr/>
        </p:nvGrpSpPr>
        <p:grpSpPr>
          <a:xfrm>
            <a:off x="0" y="-680"/>
            <a:ext cx="12192000" cy="6830872"/>
            <a:chOff x="0" y="-680"/>
            <a:chExt cx="12192000" cy="6830872"/>
          </a:xfrm>
        </p:grpSpPr>
        <p:sp>
          <p:nvSpPr>
            <p:cNvPr id="4" name="TextBox 3">
              <a:extLst>
                <a:ext uri="{FF2B5EF4-FFF2-40B4-BE49-F238E27FC236}">
                  <a16:creationId xmlns:a16="http://schemas.microsoft.com/office/drawing/2014/main" id="{884929DB-9556-4524-9E3A-DD848F6B09FF}"/>
                </a:ext>
              </a:extLst>
            </p:cNvPr>
            <p:cNvSpPr txBox="1"/>
            <p:nvPr/>
          </p:nvSpPr>
          <p:spPr>
            <a:xfrm>
              <a:off x="1012634" y="-680"/>
              <a:ext cx="10019823" cy="966931"/>
            </a:xfrm>
            <a:prstGeom prst="rect">
              <a:avLst/>
            </a:prstGeom>
            <a:solidFill>
              <a:schemeClr val="accent2">
                <a:lumMod val="75000"/>
              </a:schemeClr>
            </a:solidFill>
          </p:spPr>
          <p:txBody>
            <a:bodyPr wrap="square" rtlCol="0">
              <a:spAutoFit/>
            </a:bodyPr>
            <a:lstStyle/>
            <a:p>
              <a:pPr algn="ctr"/>
              <a:r>
                <a:rPr lang="en-GB" sz="1400" b="1" dirty="0">
                  <a:solidFill>
                    <a:srgbClr val="FFFF00"/>
                  </a:solidFill>
                  <a:latin typeface="Arial" panose="020B0604020202020204" pitchFamily="34" charset="0"/>
                  <a:cs typeface="Arial" panose="020B0604020202020204" pitchFamily="34" charset="0"/>
                </a:rPr>
                <a:t>Petrogenesis of magmatic and hydrothermally derived late stage minerals associated with granitic plutonic complexes: A case study from the Ladakh Batholith, NW Himalayas, India.</a:t>
              </a:r>
            </a:p>
            <a:p>
              <a:pPr algn="ctr"/>
              <a:r>
                <a:rPr lang="en-IN" sz="1050" i="1" dirty="0">
                  <a:solidFill>
                    <a:srgbClr val="FFFF00"/>
                  </a:solidFill>
                  <a:latin typeface="Arial" panose="020B0604020202020204" pitchFamily="34" charset="0"/>
                  <a:cs typeface="Arial" panose="020B0604020202020204" pitchFamily="34" charset="0"/>
                </a:rPr>
                <a:t>Deepak Bhoir</a:t>
              </a:r>
              <a:r>
                <a:rPr lang="en-IN" sz="1050" i="1" baseline="30000" dirty="0">
                  <a:solidFill>
                    <a:srgbClr val="FFFF00"/>
                  </a:solidFill>
                  <a:latin typeface="Arial" panose="020B0604020202020204" pitchFamily="34" charset="0"/>
                  <a:cs typeface="Arial" panose="020B0604020202020204" pitchFamily="34" charset="0"/>
                </a:rPr>
                <a:t>1</a:t>
              </a:r>
              <a:r>
                <a:rPr lang="en-IN" sz="1050" i="1" dirty="0">
                  <a:solidFill>
                    <a:srgbClr val="FFFF00"/>
                  </a:solidFill>
                  <a:latin typeface="Arial" panose="020B0604020202020204" pitchFamily="34" charset="0"/>
                  <a:cs typeface="Arial" panose="020B0604020202020204" pitchFamily="34" charset="0"/>
                </a:rPr>
                <a:t>, Mallika Jonnalagadda</a:t>
              </a:r>
              <a:r>
                <a:rPr lang="en-IN" sz="1050" i="1" baseline="30000" dirty="0">
                  <a:solidFill>
                    <a:srgbClr val="FFFF00"/>
                  </a:solidFill>
                  <a:latin typeface="Arial" panose="020B0604020202020204" pitchFamily="34" charset="0"/>
                  <a:cs typeface="Arial" panose="020B0604020202020204" pitchFamily="34" charset="0"/>
                </a:rPr>
                <a:t>2</a:t>
              </a:r>
              <a:r>
                <a:rPr lang="en-IN" sz="1050" i="1" dirty="0">
                  <a:solidFill>
                    <a:srgbClr val="FFFF00"/>
                  </a:solidFill>
                  <a:latin typeface="Arial" panose="020B0604020202020204" pitchFamily="34" charset="0"/>
                  <a:cs typeface="Arial" panose="020B0604020202020204" pitchFamily="34" charset="0"/>
                </a:rPr>
                <a:t>, Gajanan Walunj</a:t>
              </a:r>
              <a:r>
                <a:rPr lang="en-IN" sz="1050" i="1" baseline="30000" dirty="0">
                  <a:solidFill>
                    <a:srgbClr val="FFFF00"/>
                  </a:solidFill>
                  <a:latin typeface="Arial" panose="020B0604020202020204" pitchFamily="34" charset="0"/>
                  <a:cs typeface="Arial" panose="020B0604020202020204" pitchFamily="34" charset="0"/>
                </a:rPr>
                <a:t>2</a:t>
              </a:r>
              <a:r>
                <a:rPr lang="en-IN" sz="1050" i="1" dirty="0">
                  <a:solidFill>
                    <a:srgbClr val="FFFF00"/>
                  </a:solidFill>
                  <a:latin typeface="Arial" panose="020B0604020202020204" pitchFamily="34" charset="0"/>
                  <a:cs typeface="Arial" panose="020B0604020202020204" pitchFamily="34" charset="0"/>
                </a:rPr>
                <a:t>, Hardik Sanklecha</a:t>
              </a:r>
              <a:r>
                <a:rPr lang="en-IN" sz="1050" i="1" baseline="30000" dirty="0">
                  <a:solidFill>
                    <a:srgbClr val="FFFF00"/>
                  </a:solidFill>
                  <a:latin typeface="Arial" panose="020B0604020202020204" pitchFamily="34" charset="0"/>
                  <a:cs typeface="Arial" panose="020B0604020202020204" pitchFamily="34" charset="0"/>
                </a:rPr>
                <a:t>2</a:t>
              </a:r>
              <a:r>
                <a:rPr lang="en-IN" sz="1050" i="1" dirty="0">
                  <a:solidFill>
                    <a:srgbClr val="FFFF00"/>
                  </a:solidFill>
                  <a:latin typeface="Arial" panose="020B0604020202020204" pitchFamily="34" charset="0"/>
                  <a:cs typeface="Arial" panose="020B0604020202020204" pitchFamily="34" charset="0"/>
                </a:rPr>
                <a:t>, Rishabh Bose</a:t>
              </a:r>
              <a:r>
                <a:rPr lang="en-IN" sz="1050" i="1" baseline="30000" dirty="0">
                  <a:solidFill>
                    <a:srgbClr val="FFFF00"/>
                  </a:solidFill>
                  <a:latin typeface="Arial" panose="020B0604020202020204" pitchFamily="34" charset="0"/>
                  <a:cs typeface="Arial" panose="020B0604020202020204" pitchFamily="34" charset="0"/>
                </a:rPr>
                <a:t>2</a:t>
              </a:r>
              <a:r>
                <a:rPr lang="en-IN" sz="1050" i="1" dirty="0">
                  <a:solidFill>
                    <a:srgbClr val="FFFF00"/>
                  </a:solidFill>
                  <a:latin typeface="Arial" panose="020B0604020202020204" pitchFamily="34" charset="0"/>
                  <a:cs typeface="Arial" panose="020B0604020202020204" pitchFamily="34" charset="0"/>
                </a:rPr>
                <a:t>, Bibhas Kulkarni</a:t>
              </a:r>
              <a:r>
                <a:rPr lang="en-IN" sz="1050" i="1" baseline="30000" dirty="0">
                  <a:solidFill>
                    <a:srgbClr val="FFFF00"/>
                  </a:solidFill>
                  <a:latin typeface="Arial" panose="020B0604020202020204" pitchFamily="34" charset="0"/>
                  <a:cs typeface="Arial" panose="020B0604020202020204" pitchFamily="34" charset="0"/>
                </a:rPr>
                <a:t>2</a:t>
              </a:r>
              <a:r>
                <a:rPr lang="en-IN" sz="1050" i="1" dirty="0">
                  <a:solidFill>
                    <a:srgbClr val="FFFF00"/>
                  </a:solidFill>
                  <a:latin typeface="Arial" panose="020B0604020202020204" pitchFamily="34" charset="0"/>
                  <a:cs typeface="Arial" panose="020B0604020202020204" pitchFamily="34" charset="0"/>
                </a:rPr>
                <a:t>, Raymond Duraiswami</a:t>
              </a:r>
              <a:r>
                <a:rPr lang="en-IN" sz="1050" i="1" baseline="30000" dirty="0">
                  <a:solidFill>
                    <a:srgbClr val="FFFF00"/>
                  </a:solidFill>
                  <a:latin typeface="Arial" panose="020B0604020202020204" pitchFamily="34" charset="0"/>
                  <a:cs typeface="Arial" panose="020B0604020202020204" pitchFamily="34" charset="0"/>
                </a:rPr>
                <a:t>3</a:t>
              </a:r>
              <a:r>
                <a:rPr lang="en-IN" sz="1050" i="1" dirty="0">
                  <a:solidFill>
                    <a:srgbClr val="FFFF00"/>
                  </a:solidFill>
                  <a:latin typeface="Arial" panose="020B0604020202020204" pitchFamily="34" charset="0"/>
                  <a:cs typeface="Arial" panose="020B0604020202020204" pitchFamily="34" charset="0"/>
                </a:rPr>
                <a:t>, and Nitin Karmalkar</a:t>
              </a:r>
              <a:r>
                <a:rPr lang="en-IN" sz="1050" i="1" baseline="30000" dirty="0">
                  <a:solidFill>
                    <a:srgbClr val="FFFF00"/>
                  </a:solidFill>
                  <a:latin typeface="Arial" panose="020B0604020202020204" pitchFamily="34" charset="0"/>
                  <a:cs typeface="Arial" panose="020B0604020202020204" pitchFamily="34" charset="0"/>
                </a:rPr>
                <a:t>3</a:t>
              </a:r>
            </a:p>
            <a:p>
              <a:pPr algn="ctr"/>
              <a:endParaRPr lang="en-US" sz="1100" i="1" baseline="30000" dirty="0">
                <a:solidFill>
                  <a:schemeClr val="bg1"/>
                </a:solidFill>
                <a:latin typeface="Arial" panose="020B0604020202020204" pitchFamily="34" charset="0"/>
                <a:cs typeface="Arial" panose="020B0604020202020204" pitchFamily="34" charset="0"/>
              </a:endParaRPr>
            </a:p>
            <a:p>
              <a:pPr algn="ctr"/>
              <a:r>
                <a:rPr lang="en-US" sz="1100" i="1" baseline="30000" dirty="0">
                  <a:solidFill>
                    <a:schemeClr val="bg1"/>
                  </a:solidFill>
                  <a:latin typeface="Arial" panose="020B0604020202020204" pitchFamily="34" charset="0"/>
                  <a:cs typeface="Arial" panose="020B0604020202020204" pitchFamily="34" charset="0"/>
                </a:rPr>
                <a:t>1Department of Geology , SPPU, Pune, India; *(</a:t>
              </a:r>
              <a:r>
                <a:rPr lang="en-US" sz="1100" i="1" baseline="30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deepakbhoir878@gmail.com</a:t>
              </a:r>
              <a:r>
                <a:rPr lang="en-US" sz="1100" i="1" baseline="30000" dirty="0">
                  <a:solidFill>
                    <a:schemeClr val="bg1"/>
                  </a:solidFill>
                  <a:latin typeface="Arial" panose="020B0604020202020204" pitchFamily="34" charset="0"/>
                  <a:cs typeface="Arial" panose="020B0604020202020204" pitchFamily="34" charset="0"/>
                </a:rPr>
                <a:t>), 2.Interdisciplinary School of Science, SPPU, India; 3.Department of Environmental Science, SPPU, India.</a:t>
              </a:r>
              <a:endParaRPr lang="en-IN" sz="105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C9189BB-C3E1-4C73-9F73-28C401F993F3}"/>
                </a:ext>
              </a:extLst>
            </p:cNvPr>
            <p:cNvSpPr txBox="1"/>
            <p:nvPr/>
          </p:nvSpPr>
          <p:spPr>
            <a:xfrm>
              <a:off x="10767506" y="597599"/>
              <a:ext cx="1424494" cy="369332"/>
            </a:xfrm>
            <a:prstGeom prst="rect">
              <a:avLst/>
            </a:prstGeom>
            <a:solidFill>
              <a:schemeClr val="bg1"/>
            </a:solidFill>
            <a:ln>
              <a:solidFill>
                <a:schemeClr val="bg1"/>
              </a:solidFill>
            </a:ln>
          </p:spPr>
          <p:txBody>
            <a:bodyPr wrap="square" rtlCol="0">
              <a:spAutoFit/>
            </a:bodyPr>
            <a:lstStyle/>
            <a:p>
              <a:r>
                <a:rPr lang="en-IN" b="1" dirty="0">
                  <a:latin typeface="Arial" panose="020B0604020202020204" pitchFamily="34" charset="0"/>
                  <a:cs typeface="Arial" panose="020B0604020202020204" pitchFamily="34" charset="0"/>
                </a:rPr>
                <a:t>EGU25-331</a:t>
              </a:r>
            </a:p>
          </p:txBody>
        </p:sp>
        <p:pic>
          <p:nvPicPr>
            <p:cNvPr id="1032" name="Picture 8" descr="University Emblem : Savitribai Phule Pune University offers ...">
              <a:extLst>
                <a:ext uri="{FF2B5EF4-FFF2-40B4-BE49-F238E27FC236}">
                  <a16:creationId xmlns:a16="http://schemas.microsoft.com/office/drawing/2014/main" id="{DF4807FD-AA6F-4B56-B8DB-ADD590BDE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0"/>
              <a:ext cx="1331426" cy="9669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uropean Geosciences Union (@EuroGeosciences) / X">
              <a:extLst>
                <a:ext uri="{FF2B5EF4-FFF2-40B4-BE49-F238E27FC236}">
                  <a16:creationId xmlns:a16="http://schemas.microsoft.com/office/drawing/2014/main" id="{5CB65CB3-8DE6-D4FB-1B70-059CE19203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98" t="15553" r="8061" b="15874"/>
            <a:stretch/>
          </p:blipFill>
          <p:spPr bwMode="auto">
            <a:xfrm>
              <a:off x="10763250" y="0"/>
              <a:ext cx="1428749" cy="656176"/>
            </a:xfrm>
            <a:prstGeom prst="rect">
              <a:avLst/>
            </a:prstGeom>
            <a:noFill/>
            <a:extLst>
              <a:ext uri="{909E8E84-426E-40DD-AFC4-6F175D3DCCD1}">
                <a14:hiddenFill xmlns:a14="http://schemas.microsoft.com/office/drawing/2010/main">
                  <a:solidFill>
                    <a:srgbClr val="FFFFFF"/>
                  </a:solidFill>
                </a14:hiddenFill>
              </a:ext>
            </a:extLst>
          </p:spPr>
        </p:pic>
        <p:grpSp>
          <p:nvGrpSpPr>
            <p:cNvPr id="1049" name="Group 1048">
              <a:extLst>
                <a:ext uri="{FF2B5EF4-FFF2-40B4-BE49-F238E27FC236}">
                  <a16:creationId xmlns:a16="http://schemas.microsoft.com/office/drawing/2014/main" id="{3B9851EF-87DE-E273-CB94-1B0D000C3AD6}"/>
                </a:ext>
              </a:extLst>
            </p:cNvPr>
            <p:cNvGrpSpPr/>
            <p:nvPr/>
          </p:nvGrpSpPr>
          <p:grpSpPr>
            <a:xfrm>
              <a:off x="60562" y="1895588"/>
              <a:ext cx="4043980" cy="1294274"/>
              <a:chOff x="90151" y="4823481"/>
              <a:chExt cx="3697812" cy="1156429"/>
            </a:xfrm>
          </p:grpSpPr>
          <p:grpSp>
            <p:nvGrpSpPr>
              <p:cNvPr id="1048" name="Group 1047">
                <a:extLst>
                  <a:ext uri="{FF2B5EF4-FFF2-40B4-BE49-F238E27FC236}">
                    <a16:creationId xmlns:a16="http://schemas.microsoft.com/office/drawing/2014/main" id="{D25D06E5-015C-FD93-0C64-2BB7DF5E4ADD}"/>
                  </a:ext>
                </a:extLst>
              </p:cNvPr>
              <p:cNvGrpSpPr/>
              <p:nvPr/>
            </p:nvGrpSpPr>
            <p:grpSpPr>
              <a:xfrm>
                <a:off x="90151" y="4823482"/>
                <a:ext cx="1931324" cy="1156428"/>
                <a:chOff x="59529" y="4757199"/>
                <a:chExt cx="3334681" cy="1996722"/>
              </a:xfrm>
            </p:grpSpPr>
            <p:pic>
              <p:nvPicPr>
                <p:cNvPr id="53" name="Picture 52">
                  <a:extLst>
                    <a:ext uri="{FF2B5EF4-FFF2-40B4-BE49-F238E27FC236}">
                      <a16:creationId xmlns:a16="http://schemas.microsoft.com/office/drawing/2014/main" id="{269C2566-D76D-FADB-F244-4B5E79F8AA64}"/>
                    </a:ext>
                  </a:extLst>
                </p:cNvPr>
                <p:cNvPicPr>
                  <a:picLocks noChangeAspect="1"/>
                </p:cNvPicPr>
                <p:nvPr/>
              </p:nvPicPr>
              <p:blipFill>
                <a:blip r:embed="rId6"/>
                <a:stretch>
                  <a:fillRect/>
                </a:stretch>
              </p:blipFill>
              <p:spPr>
                <a:xfrm>
                  <a:off x="59529" y="4757199"/>
                  <a:ext cx="1746023" cy="1996722"/>
                </a:xfrm>
                <a:prstGeom prst="rect">
                  <a:avLst/>
                </a:prstGeom>
              </p:spPr>
            </p:pic>
            <p:pic>
              <p:nvPicPr>
                <p:cNvPr id="55" name="Picture 54">
                  <a:extLst>
                    <a:ext uri="{FF2B5EF4-FFF2-40B4-BE49-F238E27FC236}">
                      <a16:creationId xmlns:a16="http://schemas.microsoft.com/office/drawing/2014/main" id="{08E21EEA-ABDC-BDB3-02CE-23ECF709C74B}"/>
                    </a:ext>
                  </a:extLst>
                </p:cNvPr>
                <p:cNvPicPr>
                  <a:picLocks noChangeAspect="1"/>
                </p:cNvPicPr>
                <p:nvPr/>
              </p:nvPicPr>
              <p:blipFill>
                <a:blip r:embed="rId7"/>
                <a:stretch>
                  <a:fillRect/>
                </a:stretch>
              </p:blipFill>
              <p:spPr>
                <a:xfrm>
                  <a:off x="1857351" y="4757199"/>
                  <a:ext cx="1536859" cy="1996722"/>
                </a:xfrm>
                <a:prstGeom prst="rect">
                  <a:avLst/>
                </a:prstGeom>
              </p:spPr>
            </p:pic>
          </p:grpSp>
          <p:pic>
            <p:nvPicPr>
              <p:cNvPr id="57" name="Picture 56">
                <a:extLst>
                  <a:ext uri="{FF2B5EF4-FFF2-40B4-BE49-F238E27FC236}">
                    <a16:creationId xmlns:a16="http://schemas.microsoft.com/office/drawing/2014/main" id="{D4EEB34C-8E2D-B44E-77CE-C3A453B1F3BC}"/>
                  </a:ext>
                </a:extLst>
              </p:cNvPr>
              <p:cNvPicPr>
                <a:picLocks noChangeAspect="1"/>
              </p:cNvPicPr>
              <p:nvPr/>
            </p:nvPicPr>
            <p:blipFill>
              <a:blip r:embed="rId8"/>
              <a:stretch>
                <a:fillRect/>
              </a:stretch>
            </p:blipFill>
            <p:spPr>
              <a:xfrm>
                <a:off x="2070846" y="4823481"/>
                <a:ext cx="1717117" cy="1156427"/>
              </a:xfrm>
              <a:prstGeom prst="rect">
                <a:avLst/>
              </a:prstGeom>
            </p:spPr>
          </p:pic>
        </p:grpSp>
        <p:sp>
          <p:nvSpPr>
            <p:cNvPr id="51" name="TextBox 50">
              <a:extLst>
                <a:ext uri="{FF2B5EF4-FFF2-40B4-BE49-F238E27FC236}">
                  <a16:creationId xmlns:a16="http://schemas.microsoft.com/office/drawing/2014/main" id="{4B7188A7-257F-0D94-834C-554BB4649CF7}"/>
                </a:ext>
              </a:extLst>
            </p:cNvPr>
            <p:cNvSpPr txBox="1"/>
            <p:nvPr/>
          </p:nvSpPr>
          <p:spPr>
            <a:xfrm>
              <a:off x="47089" y="1008315"/>
              <a:ext cx="4052030" cy="830997"/>
            </a:xfrm>
            <a:prstGeom prst="rect">
              <a:avLst/>
            </a:prstGeom>
            <a:solidFill>
              <a:schemeClr val="bg1"/>
            </a:solidFill>
            <a:ln w="12700">
              <a:solidFill>
                <a:schemeClr val="tx1"/>
              </a:solidFill>
            </a:ln>
          </p:spPr>
          <p:txBody>
            <a:bodyPr wrap="square">
              <a:spAutoFit/>
            </a:bodyPr>
            <a:lstStyle/>
            <a:p>
              <a:pPr marL="0" marR="0" lvl="0" indent="0" algn="l" defTabSz="914400" rtl="0" eaLnBrk="1" fontAlgn="auto" latinLnBrk="0" hangingPunct="1">
                <a:lnSpc>
                  <a:spcPct val="100000"/>
                </a:lnSpc>
                <a:spcBef>
                  <a:spcPts val="300"/>
                </a:spcBef>
                <a:buClrTx/>
                <a:buSzTx/>
                <a:buFontTx/>
                <a:buNone/>
                <a:tabLst/>
                <a:defRPr/>
              </a:pPr>
              <a:r>
                <a:rPr kumimoji="0" lang="en-US" sz="800" b="1" i="1" u="sng"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1. Introduction</a:t>
              </a:r>
            </a:p>
            <a:p>
              <a:pPr marL="171450" marR="0" lvl="0" indent="-171450" algn="just" defTabSz="914400" rtl="0" eaLnBrk="1" fontAlgn="auto" latinLnBrk="0" hangingPunct="1">
                <a:lnSpc>
                  <a:spcPct val="100000"/>
                </a:lnSpc>
                <a:spcBef>
                  <a:spcPts val="300"/>
                </a:spcBef>
                <a:buClrTx/>
                <a:buSzTx/>
                <a:buFont typeface="Arial" panose="020B0604020202020204" pitchFamily="34" charset="0"/>
                <a:buChar char="•"/>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Trans-Himalayan and Himalayan orogenic belts, one of the youngest mountain chains in the world are a result of subduction and closure of Neo-Tethyan oceanic lithosphere and subsequent collision of the Indian and Eurasian continental plates (Rowley 1996; </a:t>
              </a:r>
              <a:r>
                <a:rPr kumimoji="0" lang="en-GB" sz="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Najman</a:t>
              </a: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2010; </a:t>
              </a:r>
              <a:r>
                <a:rPr kumimoji="0" lang="en-GB" sz="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Bouilhol</a:t>
              </a: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2013; Jain 2014). </a:t>
              </a:r>
            </a:p>
            <a:p>
              <a:pPr marL="171450" marR="0" lvl="0" indent="-171450" algn="just" defTabSz="914400" rtl="0" eaLnBrk="1" fontAlgn="auto" latinLnBrk="0" hangingPunct="1">
                <a:lnSpc>
                  <a:spcPct val="100000"/>
                </a:lnSpc>
                <a:spcBef>
                  <a:spcPts val="300"/>
                </a:spcBef>
                <a:buClrTx/>
                <a:buSzTx/>
                <a:buFont typeface="Arial" panose="020B0604020202020204" pitchFamily="34" charset="0"/>
                <a:buChar char="•"/>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Ladakh Batholith (2500 km long body) that evolved as a single entity during the late Cretaceous and early Palaeogene (</a:t>
              </a:r>
              <a:r>
                <a:rPr kumimoji="0" lang="en-GB" sz="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Pundir</a:t>
              </a: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2020, and references therein) represents an integral part of the Trans-Himalayan calc-alkaline magmatic belt extending from Nanga Parbat in the east to Lhasa in Tibet, and is bounded by </a:t>
              </a:r>
              <a:r>
                <a:rPr kumimoji="0" lang="en-GB" sz="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Shyok</a:t>
              </a: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Suture Zone (SSZ) in the north and ITSZ in the south (</a:t>
              </a:r>
              <a:r>
                <a:rPr kumimoji="0" lang="en-GB" sz="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Maheo</a:t>
              </a: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2006). </a:t>
              </a:r>
            </a:p>
          </p:txBody>
        </p:sp>
        <p:sp>
          <p:nvSpPr>
            <p:cNvPr id="26" name="TextBox 25">
              <a:extLst>
                <a:ext uri="{FF2B5EF4-FFF2-40B4-BE49-F238E27FC236}">
                  <a16:creationId xmlns:a16="http://schemas.microsoft.com/office/drawing/2014/main" id="{54D7B963-2728-C6FB-43E7-3900FCA3BD50}"/>
                </a:ext>
              </a:extLst>
            </p:cNvPr>
            <p:cNvSpPr txBox="1"/>
            <p:nvPr/>
          </p:nvSpPr>
          <p:spPr>
            <a:xfrm>
              <a:off x="4151863" y="1008315"/>
              <a:ext cx="4239545" cy="2785378"/>
            </a:xfrm>
            <a:prstGeom prst="rect">
              <a:avLst/>
            </a:prstGeom>
            <a:solidFill>
              <a:schemeClr val="bg1"/>
            </a:solidFill>
            <a:ln w="12700">
              <a:solidFill>
                <a:schemeClr val="tx1"/>
              </a:solidFill>
            </a:ln>
          </p:spPr>
          <p:txBody>
            <a:bodyPr wrap="square">
              <a:spAutoFit/>
            </a:bodyPr>
            <a:lstStyle/>
            <a:p>
              <a:pPr algn="just">
                <a:spcBef>
                  <a:spcPts val="300"/>
                </a:spcBef>
                <a:spcAft>
                  <a:spcPts val="300"/>
                </a:spcAft>
                <a:defRPr/>
              </a:pPr>
              <a:r>
                <a:rPr lang="en-US" sz="900" b="1" i="1" u="sng" dirty="0">
                  <a:solidFill>
                    <a:srgbClr val="4472C4"/>
                  </a:solidFill>
                  <a:latin typeface="Arial" panose="020B0604020202020204" pitchFamily="34" charset="0"/>
                  <a:cs typeface="Arial" panose="020B0604020202020204" pitchFamily="34" charset="0"/>
                </a:rPr>
                <a:t>3</a:t>
              </a:r>
              <a:r>
                <a:rPr kumimoji="0" lang="en-US" sz="900" b="1" i="1" u="sng"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Petrography and Mineral chemistry</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lvl="0" indent="-171450" algn="just">
                <a:spcBef>
                  <a:spcPts val="300"/>
                </a:spcBef>
                <a:spcAft>
                  <a:spcPts val="300"/>
                </a:spcAft>
                <a:buFont typeface="Arial" panose="020B0604020202020204" pitchFamily="34" charset="0"/>
                <a:buChar char="•"/>
                <a:defRPr/>
              </a:pP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 the microscope, granodiorite is medium- to coarse-grained consisting of quartz, plagioclase </a:t>
              </a:r>
              <a:r>
                <a:rPr lang="en-US" sz="600" dirty="0">
                  <a:solidFill>
                    <a:prstClr val="black"/>
                  </a:solidFill>
                  <a:latin typeface="Arial" panose="020B0604020202020204" pitchFamily="34" charset="0"/>
                  <a:cs typeface="Arial" panose="020B0604020202020204" pitchFamily="34" charset="0"/>
                </a:rPr>
                <a:t>(An</a:t>
              </a:r>
              <a:r>
                <a:rPr lang="en-US" sz="600" baseline="-25000" dirty="0">
                  <a:solidFill>
                    <a:prstClr val="black"/>
                  </a:solidFill>
                  <a:latin typeface="Arial" panose="020B0604020202020204" pitchFamily="34" charset="0"/>
                  <a:cs typeface="Arial" panose="020B0604020202020204" pitchFamily="34" charset="0"/>
                </a:rPr>
                <a:t>32-59</a:t>
              </a:r>
              <a:r>
                <a:rPr lang="en-US" sz="600" dirty="0">
                  <a:solidFill>
                    <a:prstClr val="black"/>
                  </a:solidFill>
                  <a:latin typeface="Arial" panose="020B0604020202020204" pitchFamily="34" charset="0"/>
                  <a:cs typeface="Arial" panose="020B0604020202020204" pitchFamily="34" charset="0"/>
                </a:rPr>
                <a:t> Ab</a:t>
              </a:r>
              <a:r>
                <a:rPr lang="en-US" sz="600" baseline="-25000" dirty="0">
                  <a:solidFill>
                    <a:prstClr val="black"/>
                  </a:solidFill>
                  <a:latin typeface="Arial" panose="020B0604020202020204" pitchFamily="34" charset="0"/>
                  <a:cs typeface="Arial" panose="020B0604020202020204" pitchFamily="34" charset="0"/>
                </a:rPr>
                <a:t>50-65</a:t>
              </a:r>
              <a:r>
                <a:rPr lang="en-US" sz="600" dirty="0">
                  <a:solidFill>
                    <a:prstClr val="black"/>
                  </a:solidFill>
                  <a:latin typeface="Arial" panose="020B0604020202020204" pitchFamily="34" charset="0"/>
                  <a:cs typeface="Arial" panose="020B0604020202020204" pitchFamily="34" charset="0"/>
                </a:rPr>
                <a:t>), </a:t>
              </a: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microcline, amphibole (</a:t>
              </a:r>
              <a:r>
                <a:rPr kumimoji="0" lang="en-US" sz="6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pargasite</a:t>
              </a:r>
              <a:r>
                <a:rPr kumimoji="0" lang="en-US" sz="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-ferro-</a:t>
              </a:r>
              <a:r>
                <a:rPr kumimoji="0" lang="en-US" sz="6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pargasite</a:t>
              </a: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biotite, with accessory minerals such as zircon, </a:t>
              </a:r>
              <a:r>
                <a:rPr kumimoji="0" lang="en-US" sz="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sphene</a:t>
              </a: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apatite, magnetite, and ilmenite. In contrast, the leucogranite is more felsic and enriched in quartz, plagioclase (An</a:t>
              </a:r>
              <a:r>
                <a:rPr lang="en-US" sz="600" baseline="-25000" dirty="0">
                  <a:solidFill>
                    <a:prstClr val="black"/>
                  </a:solidFill>
                  <a:latin typeface="Arial" panose="020B0604020202020204" pitchFamily="34" charset="0"/>
                  <a:cs typeface="Arial" panose="020B0604020202020204" pitchFamily="34" charset="0"/>
                </a:rPr>
                <a:t>0.23-27</a:t>
              </a: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a:t>
              </a:r>
              <a:r>
                <a:rPr lang="en-US" sz="600" baseline="-25000" dirty="0">
                  <a:solidFill>
                    <a:prstClr val="black"/>
                  </a:solidFill>
                  <a:latin typeface="Arial" panose="020B0604020202020204" pitchFamily="34" charset="0"/>
                  <a:cs typeface="Arial" panose="020B0604020202020204" pitchFamily="34" charset="0"/>
                </a:rPr>
                <a:t>71-99</a:t>
              </a: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orthoclase, microcline, tourmaline, fluorite, muscovite, and biotite. </a:t>
              </a:r>
            </a:p>
            <a:p>
              <a:pPr marL="171450" lvl="0" indent="-171450" algn="just">
                <a:spcBef>
                  <a:spcPts val="300"/>
                </a:spcBef>
                <a:spcAft>
                  <a:spcPts val="300"/>
                </a:spcAft>
                <a:buFont typeface="Arial" panose="020B0604020202020204" pitchFamily="34" charset="0"/>
                <a:buChar char="•"/>
                <a:defRPr/>
              </a:pPr>
              <a:r>
                <a:rPr lang="en-US" sz="600" dirty="0">
                  <a:solidFill>
                    <a:prstClr val="black"/>
                  </a:solidFill>
                  <a:latin typeface="Arial" panose="020B0604020202020204" pitchFamily="34" charset="0"/>
                  <a:cs typeface="Arial" panose="020B0604020202020204" pitchFamily="34" charset="0"/>
                </a:rPr>
                <a:t>Pegmatites typically contain quartz, plagioclase (An</a:t>
              </a:r>
              <a:r>
                <a:rPr lang="en-US" sz="600" baseline="-25000" dirty="0">
                  <a:solidFill>
                    <a:prstClr val="black"/>
                  </a:solidFill>
                  <a:latin typeface="Arial" panose="020B0604020202020204" pitchFamily="34" charset="0"/>
                  <a:cs typeface="Arial" panose="020B0604020202020204" pitchFamily="34" charset="0"/>
                </a:rPr>
                <a:t>7-26</a:t>
              </a:r>
              <a:r>
                <a:rPr lang="en-US" sz="600" dirty="0">
                  <a:solidFill>
                    <a:prstClr val="black"/>
                  </a:solidFill>
                  <a:latin typeface="Arial" panose="020B0604020202020204" pitchFamily="34" charset="0"/>
                  <a:cs typeface="Arial" panose="020B0604020202020204" pitchFamily="34" charset="0"/>
                </a:rPr>
                <a:t> Ab</a:t>
              </a:r>
              <a:r>
                <a:rPr lang="en-US" sz="600" baseline="-25000" dirty="0">
                  <a:solidFill>
                    <a:prstClr val="black"/>
                  </a:solidFill>
                  <a:latin typeface="Arial" panose="020B0604020202020204" pitchFamily="34" charset="0"/>
                  <a:cs typeface="Arial" panose="020B0604020202020204" pitchFamily="34" charset="0"/>
                </a:rPr>
                <a:t>72-92</a:t>
              </a:r>
              <a:r>
                <a:rPr lang="en-US" sz="600" dirty="0">
                  <a:solidFill>
                    <a:prstClr val="black"/>
                  </a:solidFill>
                  <a:latin typeface="Arial" panose="020B0604020202020204" pitchFamily="34" charset="0"/>
                  <a:cs typeface="Arial" panose="020B0604020202020204" pitchFamily="34" charset="0"/>
                </a:rPr>
                <a:t>) , orthoclase, microcline and minor biotite, muscovite, and zircon. Minerals like tourmaline, chlorite, fluorite, aquamarine, baryte etc. are commonly observed along vein margins.</a:t>
              </a:r>
            </a:p>
            <a:p>
              <a:pPr marL="171450" indent="-171450" algn="just">
                <a:spcBef>
                  <a:spcPts val="300"/>
                </a:spcBef>
                <a:spcAft>
                  <a:spcPts val="300"/>
                </a:spcAft>
                <a:buFont typeface="Arial" panose="020B0604020202020204" pitchFamily="34" charset="0"/>
                <a:buChar char="•"/>
                <a:defRPr/>
              </a:pPr>
              <a:r>
                <a:rPr lang="en-US" sz="600" dirty="0">
                  <a:solidFill>
                    <a:prstClr val="black"/>
                  </a:solidFill>
                  <a:latin typeface="Arial" panose="020B0604020202020204" pitchFamily="34" charset="0"/>
                  <a:cs typeface="Arial" panose="020B0604020202020204" pitchFamily="34" charset="0"/>
                </a:rPr>
                <a:t>Presence of minerals like biotite, amphibole and epidote clearly suggest that both phases of granites and pegmatites were formed from a high temperature magma source. </a:t>
              </a:r>
              <a:r>
                <a:rPr kumimoji="0" lang="en-US" sz="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Temperature estimates of 730</a:t>
              </a:r>
              <a:r>
                <a:rPr lang="en-US" sz="600" dirty="0">
                  <a:solidFill>
                    <a:prstClr val="black"/>
                  </a:solidFill>
                  <a:latin typeface="Arial" panose="020B0604020202020204" pitchFamily="34" charset="0"/>
                  <a:cs typeface="Arial" panose="020B0604020202020204" pitchFamily="34" charset="0"/>
                </a:rPr>
                <a:t>⁰C to </a:t>
              </a:r>
              <a:r>
                <a:rPr kumimoji="0" lang="en-US" sz="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782</a:t>
              </a:r>
              <a:r>
                <a:rPr lang="en-US" sz="600" dirty="0">
                  <a:solidFill>
                    <a:prstClr val="black"/>
                  </a:solidFill>
                  <a:latin typeface="Arial" panose="020B0604020202020204" pitchFamily="34" charset="0"/>
                  <a:cs typeface="Arial" panose="020B0604020202020204" pitchFamily="34" charset="0"/>
                </a:rPr>
                <a:t>⁰C</a:t>
              </a:r>
              <a:r>
                <a:rPr kumimoji="0" lang="en-US" sz="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were calculated using the calibrations of Ridolfi (2021) based on Amphibole chemistry whereas temperatures </a:t>
              </a:r>
              <a:r>
                <a:rPr lang="en-US" sz="600" dirty="0">
                  <a:solidFill>
                    <a:prstClr val="black"/>
                  </a:solidFill>
                  <a:latin typeface="Arial" panose="020B0604020202020204" pitchFamily="34" charset="0"/>
                  <a:cs typeface="Arial" panose="020B0604020202020204" pitchFamily="34" charset="0"/>
                </a:rPr>
                <a:t>of 583 ⁰C to 655 ⁰C were calculated using t</a:t>
              </a:r>
              <a:r>
                <a:rPr kumimoji="0" lang="en-US" sz="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hermometric</a:t>
              </a:r>
              <a:r>
                <a:rPr kumimoji="0" lang="en-US" sz="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calculations using Mg# and </a:t>
              </a:r>
              <a:r>
                <a:rPr kumimoji="0" lang="en-US" sz="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t>
              </a:r>
              <a:r>
                <a:rPr kumimoji="0" lang="en-US" sz="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Biotite after </a:t>
              </a:r>
              <a:r>
                <a:rPr kumimoji="0" lang="en-US" sz="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Luhr</a:t>
              </a:r>
              <a:r>
                <a:rPr kumimoji="0" lang="en-US" sz="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 al., (1984)</a:t>
              </a:r>
              <a:r>
                <a:rPr lang="en-US" sz="600" dirty="0">
                  <a:solidFill>
                    <a:prstClr val="black"/>
                  </a:solidFill>
                  <a:latin typeface="Arial" panose="020B0604020202020204" pitchFamily="34" charset="0"/>
                  <a:cs typeface="Arial" panose="020B0604020202020204" pitchFamily="34" charset="0"/>
                </a:rPr>
                <a:t>.</a:t>
              </a:r>
              <a:endParaRPr kumimoji="0" lang="en-US" sz="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indent="-171450" algn="just">
                <a:spcBef>
                  <a:spcPts val="300"/>
                </a:spcBef>
                <a:spcAft>
                  <a:spcPts val="300"/>
                </a:spcAft>
                <a:buFont typeface="Arial" panose="020B0604020202020204" pitchFamily="34" charset="0"/>
                <a:buChar char="•"/>
                <a:defRPr/>
              </a:pPr>
              <a:r>
                <a:rPr lang="en-US" sz="600" b="1" i="1" dirty="0">
                  <a:latin typeface="Arial" panose="020B0604020202020204" pitchFamily="34" charset="0"/>
                  <a:cs typeface="Arial" panose="020B0604020202020204" pitchFamily="34" charset="0"/>
                </a:rPr>
                <a:t>Hydrothermal Alteration </a:t>
              </a:r>
              <a:r>
                <a:rPr lang="en-US" sz="600" dirty="0">
                  <a:solidFill>
                    <a:prstClr val="black"/>
                  </a:solidFill>
                  <a:latin typeface="Arial" panose="020B0604020202020204" pitchFamily="34" charset="0"/>
                  <a:cs typeface="Arial" panose="020B0604020202020204" pitchFamily="34" charset="0"/>
                </a:rPr>
                <a:t>evidenced by pronounced </a:t>
              </a:r>
              <a:r>
                <a:rPr lang="en-US" sz="600" dirty="0" err="1">
                  <a:solidFill>
                    <a:prstClr val="black"/>
                  </a:solidFill>
                  <a:latin typeface="Arial" panose="020B0604020202020204" pitchFamily="34" charset="0"/>
                  <a:cs typeface="Arial" panose="020B0604020202020204" pitchFamily="34" charset="0"/>
                </a:rPr>
                <a:t>chloritization</a:t>
              </a:r>
              <a:r>
                <a:rPr lang="en-US" sz="600" dirty="0">
                  <a:solidFill>
                    <a:prstClr val="black"/>
                  </a:solidFill>
                  <a:latin typeface="Arial" panose="020B0604020202020204" pitchFamily="34" charset="0"/>
                  <a:cs typeface="Arial" panose="020B0604020202020204" pitchFamily="34" charset="0"/>
                </a:rPr>
                <a:t> in close proximity to fluorite mineralization zones has been observed in the field. </a:t>
              </a:r>
            </a:p>
            <a:p>
              <a:pPr marL="171450" indent="-171450" algn="just">
                <a:spcBef>
                  <a:spcPts val="300"/>
                </a:spcBef>
                <a:spcAft>
                  <a:spcPts val="300"/>
                </a:spcAft>
                <a:buFont typeface="Arial" panose="020B0604020202020204" pitchFamily="34" charset="0"/>
                <a:buChar char="•"/>
                <a:defRPr/>
              </a:pPr>
              <a:r>
                <a:rPr lang="en-US" sz="600" dirty="0">
                  <a:solidFill>
                    <a:prstClr val="black"/>
                  </a:solidFill>
                  <a:latin typeface="Arial" panose="020B0604020202020204" pitchFamily="34" charset="0"/>
                  <a:cs typeface="Arial" panose="020B0604020202020204" pitchFamily="34" charset="0"/>
                </a:rPr>
                <a:t>Microscopically, chlorite is seen associated with biotite (with high Fe, Mn and Mg) as well as in several parts of the granitoid body. Chlorite is typically </a:t>
              </a:r>
              <a:r>
                <a:rPr lang="en-US" sz="600" dirty="0" err="1">
                  <a:solidFill>
                    <a:prstClr val="black"/>
                  </a:solidFill>
                  <a:latin typeface="Arial" panose="020B0604020202020204" pitchFamily="34" charset="0"/>
                  <a:cs typeface="Arial" panose="020B0604020202020204" pitchFamily="34" charset="0"/>
                </a:rPr>
                <a:t>pycnochlorite</a:t>
              </a:r>
              <a:r>
                <a:rPr lang="en-US" sz="600" dirty="0">
                  <a:solidFill>
                    <a:prstClr val="black"/>
                  </a:solidFill>
                  <a:latin typeface="Arial" panose="020B0604020202020204" pitchFamily="34" charset="0"/>
                  <a:cs typeface="Arial" panose="020B0604020202020204" pitchFamily="34" charset="0"/>
                </a:rPr>
                <a:t> with minor </a:t>
              </a:r>
              <a:r>
                <a:rPr lang="en-US" sz="600" dirty="0" err="1">
                  <a:solidFill>
                    <a:prstClr val="black"/>
                  </a:solidFill>
                  <a:latin typeface="Arial" panose="020B0604020202020204" pitchFamily="34" charset="0"/>
                  <a:cs typeface="Arial" panose="020B0604020202020204" pitchFamily="34" charset="0"/>
                </a:rPr>
                <a:t>brunsvigite</a:t>
              </a:r>
              <a:r>
                <a:rPr lang="en-US" sz="600" dirty="0">
                  <a:solidFill>
                    <a:prstClr val="black"/>
                  </a:solidFill>
                  <a:latin typeface="Arial" panose="020B0604020202020204" pitchFamily="34" charset="0"/>
                  <a:cs typeface="Arial" panose="020B0604020202020204" pitchFamily="34" charset="0"/>
                </a:rPr>
                <a:t>- </a:t>
              </a:r>
              <a:r>
                <a:rPr lang="en-US" sz="600" dirty="0" err="1">
                  <a:solidFill>
                    <a:prstClr val="black"/>
                  </a:solidFill>
                  <a:latin typeface="Arial" panose="020B0604020202020204" pitchFamily="34" charset="0"/>
                  <a:cs typeface="Arial" panose="020B0604020202020204" pitchFamily="34" charset="0"/>
                </a:rPr>
                <a:t>ripidolite</a:t>
              </a:r>
              <a:r>
                <a:rPr lang="en-US" sz="600" dirty="0">
                  <a:solidFill>
                    <a:prstClr val="black"/>
                  </a:solidFill>
                  <a:latin typeface="Arial" panose="020B0604020202020204" pitchFamily="34" charset="0"/>
                  <a:cs typeface="Arial" panose="020B0604020202020204" pitchFamily="34" charset="0"/>
                </a:rPr>
                <a:t> and rarely </a:t>
              </a:r>
              <a:r>
                <a:rPr lang="en-US" sz="600" dirty="0" err="1">
                  <a:solidFill>
                    <a:prstClr val="black"/>
                  </a:solidFill>
                  <a:latin typeface="Arial" panose="020B0604020202020204" pitchFamily="34" charset="0"/>
                  <a:cs typeface="Arial" panose="020B0604020202020204" pitchFamily="34" charset="0"/>
                </a:rPr>
                <a:t>diabantite</a:t>
              </a:r>
              <a:r>
                <a:rPr lang="en-US" sz="600" dirty="0">
                  <a:solidFill>
                    <a:prstClr val="black"/>
                  </a:solidFill>
                  <a:latin typeface="Arial" panose="020B0604020202020204" pitchFamily="34" charset="0"/>
                  <a:cs typeface="Arial" panose="020B0604020202020204" pitchFamily="34" charset="0"/>
                </a:rPr>
                <a:t>. </a:t>
              </a:r>
            </a:p>
            <a:p>
              <a:pPr marL="171450" indent="-171450" algn="just">
                <a:spcBef>
                  <a:spcPts val="300"/>
                </a:spcBef>
                <a:spcAft>
                  <a:spcPts val="300"/>
                </a:spcAft>
                <a:buFont typeface="Arial" panose="020B0604020202020204" pitchFamily="34" charset="0"/>
                <a:buChar char="•"/>
                <a:defRPr/>
              </a:pPr>
              <a:r>
                <a:rPr lang="en-US" sz="600" dirty="0">
                  <a:solidFill>
                    <a:prstClr val="black"/>
                  </a:solidFill>
                  <a:latin typeface="Arial" panose="020B0604020202020204" pitchFamily="34" charset="0"/>
                  <a:cs typeface="Arial" panose="020B0604020202020204" pitchFamily="34" charset="0"/>
                </a:rPr>
                <a:t>Empirical </a:t>
              </a:r>
              <a:r>
                <a:rPr lang="en-US" sz="600" dirty="0" err="1">
                  <a:solidFill>
                    <a:prstClr val="black"/>
                  </a:solidFill>
                  <a:latin typeface="Arial" panose="020B0604020202020204" pitchFamily="34" charset="0"/>
                  <a:cs typeface="Arial" panose="020B0604020202020204" pitchFamily="34" charset="0"/>
                </a:rPr>
                <a:t>geothermometer</a:t>
              </a:r>
              <a:r>
                <a:rPr lang="en-US" sz="600" dirty="0">
                  <a:solidFill>
                    <a:prstClr val="black"/>
                  </a:solidFill>
                  <a:latin typeface="Arial" panose="020B0604020202020204" pitchFamily="34" charset="0"/>
                  <a:cs typeface="Arial" panose="020B0604020202020204" pitchFamily="34" charset="0"/>
                </a:rPr>
                <a:t> after </a:t>
              </a:r>
              <a:r>
                <a:rPr lang="en-US" sz="600" dirty="0" err="1">
                  <a:solidFill>
                    <a:prstClr val="black"/>
                  </a:solidFill>
                  <a:latin typeface="Arial" panose="020B0604020202020204" pitchFamily="34" charset="0"/>
                  <a:cs typeface="Arial" panose="020B0604020202020204" pitchFamily="34" charset="0"/>
                </a:rPr>
                <a:t>Calthelineau</a:t>
              </a:r>
              <a:r>
                <a:rPr lang="en-US" sz="600" dirty="0">
                  <a:solidFill>
                    <a:prstClr val="black"/>
                  </a:solidFill>
                  <a:latin typeface="Arial" panose="020B0604020202020204" pitchFamily="34" charset="0"/>
                  <a:cs typeface="Arial" panose="020B0604020202020204" pitchFamily="34" charset="0"/>
                </a:rPr>
                <a:t>, (1988 ) using </a:t>
              </a:r>
              <a:r>
                <a:rPr lang="en-US" sz="600" dirty="0" err="1">
                  <a:solidFill>
                    <a:prstClr val="black"/>
                  </a:solidFill>
                  <a:latin typeface="Arial" panose="020B0604020202020204" pitchFamily="34" charset="0"/>
                  <a:cs typeface="Arial" panose="020B0604020202020204" pitchFamily="34" charset="0"/>
                </a:rPr>
                <a:t>Al</a:t>
              </a:r>
              <a:r>
                <a:rPr lang="en-US" sz="600" baseline="30000" dirty="0" err="1">
                  <a:solidFill>
                    <a:prstClr val="black"/>
                  </a:solidFill>
                  <a:latin typeface="Arial" panose="020B0604020202020204" pitchFamily="34" charset="0"/>
                  <a:cs typeface="Arial" panose="020B0604020202020204" pitchFamily="34" charset="0"/>
                </a:rPr>
                <a:t>iv</a:t>
              </a:r>
              <a:r>
                <a:rPr lang="en-US" sz="600" dirty="0">
                  <a:solidFill>
                    <a:prstClr val="black"/>
                  </a:solidFill>
                  <a:latin typeface="Arial" panose="020B0604020202020204" pitchFamily="34" charset="0"/>
                  <a:cs typeface="Arial" panose="020B0604020202020204" pitchFamily="34" charset="0"/>
                </a:rPr>
                <a:t> of chlorite has been used and yields temperatures between 220</a:t>
              </a:r>
              <a:r>
                <a:rPr lang="en-US" sz="600" dirty="0">
                  <a:solidFill>
                    <a:prstClr val="black"/>
                  </a:solidFill>
                  <a:latin typeface="Times New Roman" panose="02020603050405020304" pitchFamily="18" charset="0"/>
                  <a:cs typeface="Times New Roman" panose="02020603050405020304" pitchFamily="18" charset="0"/>
                </a:rPr>
                <a:t>⁰C</a:t>
              </a:r>
              <a:r>
                <a:rPr lang="en-US" sz="600" dirty="0">
                  <a:solidFill>
                    <a:prstClr val="black"/>
                  </a:solidFill>
                  <a:latin typeface="Arial" panose="020B0604020202020204" pitchFamily="34" charset="0"/>
                  <a:cs typeface="Arial" panose="020B0604020202020204" pitchFamily="34" charset="0"/>
                </a:rPr>
                <a:t>  to 345</a:t>
              </a:r>
              <a:r>
                <a:rPr lang="en-US" sz="600" dirty="0">
                  <a:solidFill>
                    <a:prstClr val="black"/>
                  </a:solidFill>
                  <a:latin typeface="Times New Roman" panose="02020603050405020304" pitchFamily="18" charset="0"/>
                  <a:cs typeface="Times New Roman" panose="02020603050405020304" pitchFamily="18" charset="0"/>
                </a:rPr>
                <a:t>⁰C </a:t>
              </a:r>
              <a:r>
                <a:rPr lang="en-US" sz="600" dirty="0">
                  <a:solidFill>
                    <a:prstClr val="black"/>
                  </a:solidFill>
                  <a:latin typeface="Arial" panose="020B0604020202020204" pitchFamily="34" charset="0"/>
                  <a:cs typeface="Arial" panose="020B0604020202020204" pitchFamily="34" charset="0"/>
                </a:rPr>
                <a:t>indicating low temperature alteration of the host rocks. </a:t>
              </a:r>
            </a:p>
            <a:p>
              <a:pPr marL="171450" indent="-171450" algn="just">
                <a:spcBef>
                  <a:spcPts val="300"/>
                </a:spcBef>
                <a:spcAft>
                  <a:spcPts val="300"/>
                </a:spcAft>
                <a:buFont typeface="Arial" panose="020B0604020202020204" pitchFamily="34" charset="0"/>
                <a:buChar char="•"/>
                <a:defRPr/>
              </a:pPr>
              <a:r>
                <a:rPr lang="en-US" sz="600" dirty="0" err="1">
                  <a:solidFill>
                    <a:prstClr val="black"/>
                  </a:solidFill>
                  <a:latin typeface="Arial" panose="020B0604020202020204" pitchFamily="34" charset="0"/>
                  <a:cs typeface="Arial" panose="020B0604020202020204" pitchFamily="34" charset="0"/>
                </a:rPr>
                <a:t>Flourite</a:t>
              </a:r>
              <a:r>
                <a:rPr lang="en-US" sz="600" dirty="0">
                  <a:solidFill>
                    <a:prstClr val="black"/>
                  </a:solidFill>
                  <a:latin typeface="Arial" panose="020B0604020202020204" pitchFamily="34" charset="0"/>
                  <a:cs typeface="Arial" panose="020B0604020202020204" pitchFamily="34" charset="0"/>
                </a:rPr>
                <a:t> typically green, purple, white and brown indicates different stages of fluid evolution with Ca contents varying between 55 wt.% to 61 wt. % with F varying between 41 </a:t>
              </a:r>
              <a:r>
                <a:rPr lang="en-US" sz="600" dirty="0" err="1">
                  <a:solidFill>
                    <a:prstClr val="black"/>
                  </a:solidFill>
                  <a:latin typeface="Arial" panose="020B0604020202020204" pitchFamily="34" charset="0"/>
                  <a:cs typeface="Arial" panose="020B0604020202020204" pitchFamily="34" charset="0"/>
                </a:rPr>
                <a:t>wt</a:t>
              </a:r>
              <a:r>
                <a:rPr lang="en-US" sz="600" dirty="0">
                  <a:solidFill>
                    <a:prstClr val="black"/>
                  </a:solidFill>
                  <a:latin typeface="Arial" panose="020B0604020202020204" pitchFamily="34" charset="0"/>
                  <a:cs typeface="Arial" panose="020B0604020202020204" pitchFamily="34" charset="0"/>
                </a:rPr>
                <a:t>% to 47 wt.% higher than previous reports. </a:t>
              </a:r>
            </a:p>
            <a:p>
              <a:pPr marL="171450" indent="-171450" algn="just">
                <a:spcBef>
                  <a:spcPts val="300"/>
                </a:spcBef>
                <a:spcAft>
                  <a:spcPts val="300"/>
                </a:spcAft>
                <a:buFont typeface="Arial" panose="020B0604020202020204" pitchFamily="34" charset="0"/>
                <a:buChar char="•"/>
                <a:defRPr/>
              </a:pPr>
              <a:r>
                <a:rPr lang="en-US" sz="600" dirty="0" err="1">
                  <a:solidFill>
                    <a:prstClr val="black"/>
                  </a:solidFill>
                  <a:latin typeface="Arial" panose="020B0604020202020204" pitchFamily="34" charset="0"/>
                  <a:cs typeface="Arial" panose="020B0604020202020204" pitchFamily="34" charset="0"/>
                </a:rPr>
                <a:t>Allanite</a:t>
              </a:r>
              <a:r>
                <a:rPr lang="en-US" sz="600" dirty="0">
                  <a:solidFill>
                    <a:prstClr val="black"/>
                  </a:solidFill>
                  <a:latin typeface="Arial" panose="020B0604020202020204" pitchFamily="34" charset="0"/>
                  <a:cs typeface="Arial" panose="020B0604020202020204" pitchFamily="34" charset="0"/>
                </a:rPr>
                <a:t>, a REE-rich mineral belonging to the epidote group, has been identified in the present study and exhibit compositional zoning with rims enriched in Ca, Mg and Al as compared to core. </a:t>
              </a:r>
              <a:endParaRPr kumimoji="0" lang="en-US" sz="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5A6D6620-BA98-E3F8-60CE-C4779DE4E372}"/>
                </a:ext>
              </a:extLst>
            </p:cNvPr>
            <p:cNvSpPr txBox="1"/>
            <p:nvPr/>
          </p:nvSpPr>
          <p:spPr>
            <a:xfrm>
              <a:off x="4160477" y="3860770"/>
              <a:ext cx="4239545" cy="2277547"/>
            </a:xfrm>
            <a:prstGeom prst="rect">
              <a:avLst/>
            </a:prstGeom>
            <a:solidFill>
              <a:schemeClr val="bg1"/>
            </a:solidFill>
            <a:ln w="12700">
              <a:solidFill>
                <a:schemeClr val="tx1"/>
              </a:solidFill>
            </a:ln>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900" b="1" i="1" u="sng" dirty="0">
                  <a:solidFill>
                    <a:srgbClr val="4472C4"/>
                  </a:solidFill>
                  <a:latin typeface="Arial" panose="020B0604020202020204" pitchFamily="34" charset="0"/>
                  <a:cs typeface="Arial" panose="020B0604020202020204" pitchFamily="34" charset="0"/>
                </a:rPr>
                <a:t>4</a:t>
              </a:r>
              <a:r>
                <a:rPr kumimoji="0" lang="en-US" sz="900" b="1" i="1" u="sng"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Result and Conclusions</a:t>
              </a:r>
            </a:p>
            <a:p>
              <a:pPr marL="171450" lvl="0" indent="-171450" algn="just">
                <a:spcBef>
                  <a:spcPts val="300"/>
                </a:spcBef>
                <a:spcAft>
                  <a:spcPts val="300"/>
                </a:spcAft>
                <a:buFont typeface="Wingdings" panose="05000000000000000000" pitchFamily="2" charset="2"/>
                <a:buChar char="Ø"/>
                <a:defRPr/>
              </a:pPr>
              <a:r>
                <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Magmatic Evolution: </a:t>
              </a:r>
              <a:r>
                <a:rPr lang="en-US" sz="600" dirty="0">
                  <a:solidFill>
                    <a:prstClr val="black"/>
                  </a:solidFill>
                  <a:latin typeface="Arial" panose="020B0604020202020204" pitchFamily="34" charset="0"/>
                  <a:cs typeface="Arial" panose="020B0604020202020204" pitchFamily="34" charset="0"/>
                </a:rPr>
                <a:t>Presence of predominant minerals like amphiboles and biotite clearly suggest that both phases of granites and pegmatites were formed from a high temperature magma source with accessory minerals like zircon, </a:t>
              </a:r>
              <a:r>
                <a:rPr lang="en-US" sz="600" dirty="0" err="1">
                  <a:solidFill>
                    <a:prstClr val="black"/>
                  </a:solidFill>
                  <a:latin typeface="Arial" panose="020B0604020202020204" pitchFamily="34" charset="0"/>
                  <a:cs typeface="Arial" panose="020B0604020202020204" pitchFamily="34" charset="0"/>
                </a:rPr>
                <a:t>apitite</a:t>
              </a:r>
              <a:r>
                <a:rPr lang="en-US" sz="600" dirty="0">
                  <a:solidFill>
                    <a:prstClr val="black"/>
                  </a:solidFill>
                  <a:latin typeface="Arial" panose="020B0604020202020204" pitchFamily="34" charset="0"/>
                  <a:cs typeface="Arial" panose="020B0604020202020204" pitchFamily="34" charset="0"/>
                </a:rPr>
                <a:t>, titanite, </a:t>
              </a:r>
              <a:r>
                <a:rPr lang="en-US" sz="600" dirty="0" err="1">
                  <a:solidFill>
                    <a:prstClr val="black"/>
                  </a:solidFill>
                  <a:latin typeface="Arial" panose="020B0604020202020204" pitchFamily="34" charset="0"/>
                  <a:cs typeface="Arial" panose="020B0604020202020204" pitchFamily="34" charset="0"/>
                </a:rPr>
                <a:t>illemnite</a:t>
              </a:r>
              <a:r>
                <a:rPr lang="en-US" sz="600" dirty="0">
                  <a:solidFill>
                    <a:prstClr val="black"/>
                  </a:solidFill>
                  <a:latin typeface="Arial" panose="020B0604020202020204" pitchFamily="34" charset="0"/>
                  <a:cs typeface="Arial" panose="020B0604020202020204" pitchFamily="34" charset="0"/>
                </a:rPr>
                <a:t>.</a:t>
              </a:r>
              <a:endParaRPr lang="en-GB" sz="600" dirty="0">
                <a:solidFill>
                  <a:prstClr val="black"/>
                </a:solidFill>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300"/>
                </a:spcBef>
                <a:spcAft>
                  <a:spcPts val="300"/>
                </a:spcAft>
                <a:buClrTx/>
                <a:buSzTx/>
                <a:buFont typeface="Wingdings" panose="05000000000000000000" pitchFamily="2" charset="2"/>
                <a:buChar char="Ø"/>
                <a:tabLst/>
                <a:defRPr/>
              </a:pPr>
              <a:r>
                <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Magma Mixing and Hybridization: Field evidences of presence of mafic microgranular enclaves (MMEs) within the granitic matrix suggests complex magmatic processes involving mixing between mantle-derived mafic magmas and crustal-derived felsic melts.</a:t>
              </a:r>
            </a:p>
            <a:p>
              <a:pPr marL="171450" indent="-171450" algn="just">
                <a:spcBef>
                  <a:spcPts val="300"/>
                </a:spcBef>
                <a:spcAft>
                  <a:spcPts val="300"/>
                </a:spcAft>
                <a:buFont typeface="Wingdings" panose="05000000000000000000" pitchFamily="2" charset="2"/>
                <a:buChar char="Ø"/>
                <a:defRPr/>
              </a:pPr>
              <a:r>
                <a:rPr lang="en-GB" sz="600" dirty="0">
                  <a:solidFill>
                    <a:prstClr val="black"/>
                  </a:solidFill>
                  <a:latin typeface="Arial" panose="020B0604020202020204" pitchFamily="34" charset="0"/>
                  <a:cs typeface="Arial" panose="020B0604020202020204" pitchFamily="34" charset="0"/>
                </a:rPr>
                <a:t>Hydrothermal Alteration: Hydrothermal processes played a crucial role in modifying the mineralogical composition of the granitoid rocks, leading to the formation of secondary minerals that provide insights into the thermal and chemical conditions prevalent during the late stages of the batholith's evolution. Formation of secondary minerals such as chlorite, muscovite, calcite and fluorite have been identified as a key process in the hydrothermal evolution of these rocks.</a:t>
              </a:r>
            </a:p>
            <a:p>
              <a:pPr marL="171450" lvl="0" indent="-171450" algn="just">
                <a:spcBef>
                  <a:spcPts val="300"/>
                </a:spcBef>
                <a:spcAft>
                  <a:spcPts val="300"/>
                </a:spcAft>
                <a:buFont typeface="Wingdings" panose="05000000000000000000" pitchFamily="2" charset="2"/>
                <a:buChar char="Ø"/>
                <a:defRPr/>
              </a:pPr>
              <a:r>
                <a:rPr lang="en-GB" sz="600" dirty="0">
                  <a:solidFill>
                    <a:prstClr val="black"/>
                  </a:solidFill>
                  <a:latin typeface="Arial" panose="020B0604020202020204" pitchFamily="34" charset="0"/>
                  <a:cs typeface="Arial" panose="020B0604020202020204" pitchFamily="34" charset="0"/>
                </a:rPr>
                <a:t>Fluorite Mineralization: The </a:t>
              </a:r>
              <a:r>
                <a:rPr lang="en-GB" sz="600" dirty="0" err="1">
                  <a:solidFill>
                    <a:prstClr val="black"/>
                  </a:solidFill>
                  <a:latin typeface="Arial" panose="020B0604020202020204" pitchFamily="34" charset="0"/>
                  <a:cs typeface="Arial" panose="020B0604020202020204" pitchFamily="34" charset="0"/>
                </a:rPr>
                <a:t>Chumathang</a:t>
              </a:r>
              <a:r>
                <a:rPr lang="en-GB" sz="600" dirty="0">
                  <a:solidFill>
                    <a:prstClr val="black"/>
                  </a:solidFill>
                  <a:latin typeface="Arial" panose="020B0604020202020204" pitchFamily="34" charset="0"/>
                  <a:cs typeface="Arial" panose="020B0604020202020204" pitchFamily="34" charset="0"/>
                </a:rPr>
                <a:t> pegmatite deposits are characterized by fluorite crystals exhibiting zoning from green to purple, indicating sequential crystallization. Trace element analyses show that these fluorites are enriched in rare earth elements (REEs) and yttrium, with distinct variations between different </a:t>
              </a:r>
              <a:r>
                <a:rPr lang="en-GB" sz="600" dirty="0" err="1">
                  <a:solidFill>
                    <a:prstClr val="black"/>
                  </a:solidFill>
                  <a:latin typeface="Arial" panose="020B0604020202020204" pitchFamily="34" charset="0"/>
                  <a:cs typeface="Arial" panose="020B0604020202020204" pitchFamily="34" charset="0"/>
                </a:rPr>
                <a:t>color</a:t>
              </a:r>
              <a:r>
                <a:rPr lang="en-GB" sz="600" dirty="0">
                  <a:solidFill>
                    <a:prstClr val="black"/>
                  </a:solidFill>
                  <a:latin typeface="Arial" panose="020B0604020202020204" pitchFamily="34" charset="0"/>
                  <a:cs typeface="Arial" panose="020B0604020202020204" pitchFamily="34" charset="0"/>
                </a:rPr>
                <a:t> zones, reflecting changes in the composition of the hydrothermal fluids over time</a:t>
              </a:r>
            </a:p>
            <a:p>
              <a:pPr marL="171450" lvl="0" indent="-171450" algn="just">
                <a:spcBef>
                  <a:spcPts val="300"/>
                </a:spcBef>
                <a:spcAft>
                  <a:spcPts val="300"/>
                </a:spcAft>
                <a:buFont typeface="Wingdings" panose="05000000000000000000" pitchFamily="2" charset="2"/>
                <a:buChar char="Ø"/>
                <a:defRPr/>
              </a:pPr>
              <a:r>
                <a:rPr lang="en-GB" sz="600" dirty="0">
                  <a:solidFill>
                    <a:prstClr val="black"/>
                  </a:solidFill>
                  <a:latin typeface="Arial" panose="020B0604020202020204" pitchFamily="34" charset="0"/>
                  <a:cs typeface="Arial" panose="020B0604020202020204" pitchFamily="34" charset="0"/>
                </a:rPr>
                <a:t>Mineralization Patterns: The zoning patterns observed in fluorite crystals from the </a:t>
              </a:r>
              <a:r>
                <a:rPr lang="en-GB" sz="600" dirty="0" err="1">
                  <a:solidFill>
                    <a:prstClr val="black"/>
                  </a:solidFill>
                  <a:latin typeface="Arial" panose="020B0604020202020204" pitchFamily="34" charset="0"/>
                  <a:cs typeface="Arial" panose="020B0604020202020204" pitchFamily="34" charset="0"/>
                </a:rPr>
                <a:t>Chumathang</a:t>
              </a:r>
              <a:r>
                <a:rPr lang="en-GB" sz="600" dirty="0">
                  <a:solidFill>
                    <a:prstClr val="black"/>
                  </a:solidFill>
                  <a:latin typeface="Arial" panose="020B0604020202020204" pitchFamily="34" charset="0"/>
                  <a:cs typeface="Arial" panose="020B0604020202020204" pitchFamily="34" charset="0"/>
                </a:rPr>
                <a:t> pegmatites reflect the dynamic nature of the hydrothermal systems, with variations in fluid composition influencing mineral deposition over time.</a:t>
              </a: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FFD08E2-8C6C-49EB-92F8-A1651E1EB385}"/>
                </a:ext>
              </a:extLst>
            </p:cNvPr>
            <p:cNvSpPr/>
            <p:nvPr/>
          </p:nvSpPr>
          <p:spPr>
            <a:xfrm>
              <a:off x="60562" y="3243594"/>
              <a:ext cx="4043980" cy="1497846"/>
            </a:xfrm>
            <a:prstGeom prst="rect">
              <a:avLst/>
            </a:prstGeom>
            <a:solidFill>
              <a:schemeClr val="bg1"/>
            </a:solidFill>
            <a:ln w="12700">
              <a:solidFill>
                <a:schemeClr val="tx1"/>
              </a:solidFill>
            </a:ln>
          </p:spPr>
          <p:txBody>
            <a:bodyPr wrap="square">
              <a:spAutoFit/>
            </a:bodyPr>
            <a:lstStyle/>
            <a:p>
              <a:pPr algn="just">
                <a:spcBef>
                  <a:spcPts val="200"/>
                </a:spcBef>
                <a:defRPr/>
              </a:pPr>
              <a:r>
                <a:rPr lang="en-US" sz="800" b="1" i="1" u="sng" dirty="0">
                  <a:solidFill>
                    <a:srgbClr val="4472C4"/>
                  </a:solidFill>
                  <a:latin typeface="Arial" panose="020B0604020202020204" pitchFamily="34" charset="0"/>
                  <a:cs typeface="Arial" panose="020B0604020202020204" pitchFamily="34" charset="0"/>
                </a:rPr>
                <a:t>2. Study Area</a:t>
              </a:r>
            </a:p>
            <a:p>
              <a:pPr marL="171450" indent="-171450" algn="just">
                <a:spcBef>
                  <a:spcPts val="200"/>
                </a:spcBef>
                <a:buFont typeface="Arial" panose="020B0604020202020204" pitchFamily="34" charset="0"/>
                <a:buChar char="•"/>
                <a:defRPr/>
              </a:pPr>
              <a:r>
                <a:rPr lang="en-GB" sz="500" dirty="0">
                  <a:solidFill>
                    <a:prstClr val="black"/>
                  </a:solidFill>
                  <a:latin typeface="Arial" panose="020B0604020202020204" pitchFamily="34" charset="0"/>
                  <a:cs typeface="Arial" panose="020B0604020202020204" pitchFamily="34" charset="0"/>
                </a:rPr>
                <a:t>The study area is located along the collided junction between Indian and Eurasian crustal plates lying along the suture zone evidenced by presence of numerous hot springs. Geologically the area exposes plutonic igneous and sedimentary rocks. On the eastern side of the Indus River, approximately 3.6 km east of </a:t>
              </a:r>
              <a:r>
                <a:rPr lang="en-GB" sz="500" dirty="0" err="1">
                  <a:solidFill>
                    <a:prstClr val="black"/>
                  </a:solidFill>
                  <a:latin typeface="Arial" panose="020B0604020202020204" pitchFamily="34" charset="0"/>
                  <a:cs typeface="Arial" panose="020B0604020202020204" pitchFamily="34" charset="0"/>
                </a:rPr>
                <a:t>Chumathang</a:t>
              </a:r>
              <a:r>
                <a:rPr lang="en-GB" sz="500" dirty="0">
                  <a:solidFill>
                    <a:prstClr val="black"/>
                  </a:solidFill>
                  <a:latin typeface="Arial" panose="020B0604020202020204" pitchFamily="34" charset="0"/>
                  <a:cs typeface="Arial" panose="020B0604020202020204" pitchFamily="34" charset="0"/>
                </a:rPr>
                <a:t> (33° 20′ 56″ N; 78° 22′ 35″ E), batholithic rocks are exposed along a spectacular cliff section ca. 365 m in height. </a:t>
              </a:r>
            </a:p>
            <a:p>
              <a:pPr marL="171450" indent="-171450" algn="just">
                <a:spcBef>
                  <a:spcPts val="200"/>
                </a:spcBef>
                <a:buFont typeface="Arial" panose="020B0604020202020204" pitchFamily="34" charset="0"/>
                <a:buChar char="•"/>
                <a:defRPr/>
              </a:pPr>
              <a:r>
                <a:rPr lang="en-GB" sz="500" dirty="0">
                  <a:solidFill>
                    <a:prstClr val="black"/>
                  </a:solidFill>
                  <a:latin typeface="Arial" panose="020B0604020202020204" pitchFamily="34" charset="0"/>
                  <a:cs typeface="Arial" panose="020B0604020202020204" pitchFamily="34" charset="0"/>
                </a:rPr>
                <a:t>Two dominant plutonic phases that characterize the Ladakh batholith are exposed at this locality viz. a dark hornblende-rich granodiorite and a lighter leucogranite that occurs as an impressive network of criss-crossing, metre-scale dykes and veins that exhibit an intrusive relationship. </a:t>
              </a:r>
            </a:p>
            <a:p>
              <a:pPr marL="171450" indent="-171450" algn="just">
                <a:spcBef>
                  <a:spcPts val="200"/>
                </a:spcBef>
                <a:buFont typeface="Arial" panose="020B0604020202020204" pitchFamily="34" charset="0"/>
                <a:buChar char="•"/>
                <a:defRPr/>
              </a:pPr>
              <a:r>
                <a:rPr lang="en-GB" sz="500" dirty="0">
                  <a:solidFill>
                    <a:prstClr val="black"/>
                  </a:solidFill>
                  <a:latin typeface="Arial" panose="020B0604020202020204" pitchFamily="34" charset="0"/>
                  <a:cs typeface="Arial" panose="020B0604020202020204" pitchFamily="34" charset="0"/>
                </a:rPr>
                <a:t>The older phase comprises a hornblende-rich granodiorite. This unit is dark in colour, massive, medium- to coarse-grained and </a:t>
              </a:r>
              <a:r>
                <a:rPr lang="en-GB" sz="500" dirty="0" err="1">
                  <a:solidFill>
                    <a:prstClr val="black"/>
                  </a:solidFill>
                  <a:latin typeface="Arial" panose="020B0604020202020204" pitchFamily="34" charset="0"/>
                  <a:cs typeface="Arial" panose="020B0604020202020204" pitchFamily="34" charset="0"/>
                </a:rPr>
                <a:t>equigranular</a:t>
              </a:r>
              <a:r>
                <a:rPr lang="en-GB" sz="500" dirty="0">
                  <a:solidFill>
                    <a:prstClr val="black"/>
                  </a:solidFill>
                  <a:latin typeface="Arial" panose="020B0604020202020204" pitchFamily="34" charset="0"/>
                  <a:cs typeface="Arial" panose="020B0604020202020204" pitchFamily="34" charset="0"/>
                </a:rPr>
                <a:t>. It varies in composition from quartz </a:t>
              </a:r>
              <a:r>
                <a:rPr lang="en-GB" sz="500" dirty="0" err="1">
                  <a:solidFill>
                    <a:prstClr val="black"/>
                  </a:solidFill>
                  <a:latin typeface="Arial" panose="020B0604020202020204" pitchFamily="34" charset="0"/>
                  <a:cs typeface="Arial" panose="020B0604020202020204" pitchFamily="34" charset="0"/>
                </a:rPr>
                <a:t>monzodiorite</a:t>
              </a:r>
              <a:r>
                <a:rPr lang="en-GB" sz="500" dirty="0">
                  <a:solidFill>
                    <a:prstClr val="black"/>
                  </a:solidFill>
                  <a:latin typeface="Arial" panose="020B0604020202020204" pitchFamily="34" charset="0"/>
                  <a:cs typeface="Arial" panose="020B0604020202020204" pitchFamily="34" charset="0"/>
                </a:rPr>
                <a:t> to predominantly granodiorite and locally it contains mafic xenoliths with </a:t>
              </a:r>
              <a:r>
                <a:rPr lang="en-GB" sz="500" dirty="0" err="1">
                  <a:solidFill>
                    <a:prstClr val="black"/>
                  </a:solidFill>
                  <a:latin typeface="Arial" panose="020B0604020202020204" pitchFamily="34" charset="0"/>
                  <a:cs typeface="Arial" panose="020B0604020202020204" pitchFamily="34" charset="0"/>
                </a:rPr>
                <a:t>hornfelsic</a:t>
              </a:r>
              <a:r>
                <a:rPr lang="en-GB" sz="500" dirty="0">
                  <a:solidFill>
                    <a:prstClr val="black"/>
                  </a:solidFill>
                  <a:latin typeface="Arial" panose="020B0604020202020204" pitchFamily="34" charset="0"/>
                  <a:cs typeface="Arial" panose="020B0604020202020204" pitchFamily="34" charset="0"/>
                </a:rPr>
                <a:t> margins.</a:t>
              </a:r>
            </a:p>
            <a:p>
              <a:pPr marL="171450" indent="-171450" algn="just">
                <a:spcBef>
                  <a:spcPts val="200"/>
                </a:spcBef>
                <a:buFont typeface="Arial" panose="020B0604020202020204" pitchFamily="34" charset="0"/>
                <a:buChar char="•"/>
                <a:defRPr/>
              </a:pPr>
              <a:r>
                <a:rPr lang="en-GB" sz="500" dirty="0">
                  <a:solidFill>
                    <a:prstClr val="black"/>
                  </a:solidFill>
                  <a:latin typeface="Arial" panose="020B0604020202020204" pitchFamily="34" charset="0"/>
                  <a:cs typeface="Arial" panose="020B0604020202020204" pitchFamily="34" charset="0"/>
                </a:rPr>
                <a:t>The younger plutonic phase sends tongues, apophyses and veins of leucocratic granite into the </a:t>
              </a:r>
              <a:r>
                <a:rPr lang="en-GB" sz="500" dirty="0" err="1">
                  <a:solidFill>
                    <a:prstClr val="black"/>
                  </a:solidFill>
                  <a:latin typeface="Arial" panose="020B0604020202020204" pitchFamily="34" charset="0"/>
                  <a:cs typeface="Arial" panose="020B0604020202020204" pitchFamily="34" charset="0"/>
                </a:rPr>
                <a:t>Hbl</a:t>
              </a:r>
              <a:r>
                <a:rPr lang="en-GB" sz="500" dirty="0">
                  <a:solidFill>
                    <a:prstClr val="black"/>
                  </a:solidFill>
                  <a:latin typeface="Arial" panose="020B0604020202020204" pitchFamily="34" charset="0"/>
                  <a:cs typeface="Arial" panose="020B0604020202020204" pitchFamily="34" charset="0"/>
                </a:rPr>
                <a:t> granodiorite giving a distinct zebra pattern. All granite/granodiorite contacts are sharp, massive, and texturally vary from aplitic, medium to coarse-grained, to pegmatitic.</a:t>
              </a:r>
            </a:p>
            <a:p>
              <a:pPr marL="171450" indent="-171450" algn="just">
                <a:spcBef>
                  <a:spcPts val="200"/>
                </a:spcBef>
                <a:buFont typeface="Arial" panose="020B0604020202020204" pitchFamily="34" charset="0"/>
                <a:buChar char="•"/>
                <a:defRPr/>
              </a:pPr>
              <a:r>
                <a:rPr lang="en-US" sz="500" dirty="0">
                  <a:solidFill>
                    <a:prstClr val="black"/>
                  </a:solidFill>
                  <a:latin typeface="Arial" panose="020B0604020202020204" pitchFamily="34" charset="0"/>
                  <a:cs typeface="Arial" panose="020B0604020202020204" pitchFamily="34" charset="0"/>
                </a:rPr>
                <a:t>Several pegmatite veins of variable thickness are seen cross-cutting both phases of granite and at times intrude into the older </a:t>
              </a:r>
              <a:r>
                <a:rPr lang="en-US" sz="500" dirty="0" err="1">
                  <a:solidFill>
                    <a:prstClr val="black"/>
                  </a:solidFill>
                  <a:latin typeface="Arial" panose="020B0604020202020204" pitchFamily="34" charset="0"/>
                  <a:cs typeface="Arial" panose="020B0604020202020204" pitchFamily="34" charset="0"/>
                </a:rPr>
                <a:t>metasediments</a:t>
              </a:r>
              <a:r>
                <a:rPr lang="en-US" sz="500" dirty="0">
                  <a:solidFill>
                    <a:prstClr val="black"/>
                  </a:solidFill>
                  <a:latin typeface="Arial" panose="020B0604020202020204" pitchFamily="34" charset="0"/>
                  <a:cs typeface="Arial" panose="020B0604020202020204" pitchFamily="34" charset="0"/>
                </a:rPr>
                <a:t>.</a:t>
              </a:r>
              <a:endParaRPr lang="en-GB" sz="500" dirty="0">
                <a:solidFill>
                  <a:prstClr val="black"/>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6EAF818-58CA-453B-868D-DC09DE0B9F7C}"/>
                </a:ext>
              </a:extLst>
            </p:cNvPr>
            <p:cNvGrpSpPr/>
            <p:nvPr/>
          </p:nvGrpSpPr>
          <p:grpSpPr>
            <a:xfrm>
              <a:off x="8388350" y="1008314"/>
              <a:ext cx="3790950" cy="5821877"/>
              <a:chOff x="4133985" y="1531309"/>
              <a:chExt cx="2355010" cy="4976825"/>
            </a:xfrm>
          </p:grpSpPr>
          <p:pic>
            <p:nvPicPr>
              <p:cNvPr id="23" name="Picture 22">
                <a:extLst>
                  <a:ext uri="{FF2B5EF4-FFF2-40B4-BE49-F238E27FC236}">
                    <a16:creationId xmlns:a16="http://schemas.microsoft.com/office/drawing/2014/main" id="{8C181AF0-DF66-7082-8A04-D51078E06A17}"/>
                  </a:ext>
                </a:extLst>
              </p:cNvPr>
              <p:cNvPicPr>
                <a:picLocks noChangeAspect="1"/>
              </p:cNvPicPr>
              <p:nvPr/>
            </p:nvPicPr>
            <p:blipFill>
              <a:blip r:embed="rId9"/>
              <a:stretch>
                <a:fillRect/>
              </a:stretch>
            </p:blipFill>
            <p:spPr>
              <a:xfrm>
                <a:off x="4169076" y="4766120"/>
                <a:ext cx="2319919" cy="1742014"/>
              </a:xfrm>
              <a:prstGeom prst="rect">
                <a:avLst/>
              </a:prstGeom>
            </p:spPr>
          </p:pic>
          <p:grpSp>
            <p:nvGrpSpPr>
              <p:cNvPr id="27" name="Group 26">
                <a:extLst>
                  <a:ext uri="{FF2B5EF4-FFF2-40B4-BE49-F238E27FC236}">
                    <a16:creationId xmlns:a16="http://schemas.microsoft.com/office/drawing/2014/main" id="{C5AB3E41-22ED-4B30-A996-DC4772BF1A29}"/>
                  </a:ext>
                </a:extLst>
              </p:cNvPr>
              <p:cNvGrpSpPr/>
              <p:nvPr/>
            </p:nvGrpSpPr>
            <p:grpSpPr>
              <a:xfrm>
                <a:off x="4133985" y="1531309"/>
                <a:ext cx="2346216" cy="3198539"/>
                <a:chOff x="789027" y="592399"/>
                <a:chExt cx="4672938" cy="5622878"/>
              </a:xfrm>
            </p:grpSpPr>
            <p:pic>
              <p:nvPicPr>
                <p:cNvPr id="28" name="Picture 27">
                  <a:extLst>
                    <a:ext uri="{FF2B5EF4-FFF2-40B4-BE49-F238E27FC236}">
                      <a16:creationId xmlns:a16="http://schemas.microsoft.com/office/drawing/2014/main" id="{F1CC78B6-F108-4CD8-9A8F-2E01C8811EE7}"/>
                    </a:ext>
                  </a:extLst>
                </p:cNvPr>
                <p:cNvPicPr>
                  <a:picLocks noChangeAspect="1"/>
                </p:cNvPicPr>
                <p:nvPr/>
              </p:nvPicPr>
              <p:blipFill>
                <a:blip r:embed="rId10" cstate="print"/>
                <a:srcRect/>
                <a:stretch>
                  <a:fillRect/>
                </a:stretch>
              </p:blipFill>
              <p:spPr bwMode="auto">
                <a:xfrm>
                  <a:off x="858923" y="592399"/>
                  <a:ext cx="2224405" cy="2028190"/>
                </a:xfrm>
                <a:prstGeom prst="rect">
                  <a:avLst/>
                </a:prstGeom>
                <a:noFill/>
                <a:ln w="9525">
                  <a:noFill/>
                  <a:miter lim="800000"/>
                  <a:headEnd/>
                  <a:tailEnd/>
                </a:ln>
              </p:spPr>
            </p:pic>
            <p:pic>
              <p:nvPicPr>
                <p:cNvPr id="29" name="Picture 28">
                  <a:extLst>
                    <a:ext uri="{FF2B5EF4-FFF2-40B4-BE49-F238E27FC236}">
                      <a16:creationId xmlns:a16="http://schemas.microsoft.com/office/drawing/2014/main" id="{B931D967-2EFF-41AC-BA0A-62027BBE5DBC}"/>
                    </a:ext>
                  </a:extLst>
                </p:cNvPr>
                <p:cNvPicPr>
                  <a:picLocks noChangeAspect="1"/>
                </p:cNvPicPr>
                <p:nvPr/>
              </p:nvPicPr>
              <p:blipFill>
                <a:blip r:embed="rId11" cstate="print"/>
                <a:srcRect/>
                <a:stretch>
                  <a:fillRect/>
                </a:stretch>
              </p:blipFill>
              <p:spPr bwMode="auto">
                <a:xfrm>
                  <a:off x="3139770" y="600184"/>
                  <a:ext cx="2322195" cy="2020405"/>
                </a:xfrm>
                <a:prstGeom prst="rect">
                  <a:avLst/>
                </a:prstGeom>
                <a:noFill/>
                <a:ln w="9525">
                  <a:noFill/>
                  <a:miter lim="800000"/>
                  <a:headEnd/>
                  <a:tailEnd/>
                </a:ln>
              </p:spPr>
            </p:pic>
            <p:pic>
              <p:nvPicPr>
                <p:cNvPr id="31" name="Picture 30">
                  <a:extLst>
                    <a:ext uri="{FF2B5EF4-FFF2-40B4-BE49-F238E27FC236}">
                      <a16:creationId xmlns:a16="http://schemas.microsoft.com/office/drawing/2014/main" id="{EADEBC5D-D1A6-4378-9C83-D1D5DA479E83}"/>
                    </a:ext>
                  </a:extLst>
                </p:cNvPr>
                <p:cNvPicPr>
                  <a:picLocks noChangeAspect="1"/>
                </p:cNvPicPr>
                <p:nvPr/>
              </p:nvPicPr>
              <p:blipFill>
                <a:blip r:embed="rId12" cstate="print"/>
                <a:srcRect/>
                <a:stretch>
                  <a:fillRect/>
                </a:stretch>
              </p:blipFill>
              <p:spPr bwMode="auto">
                <a:xfrm>
                  <a:off x="858920" y="2671315"/>
                  <a:ext cx="2219529" cy="1656080"/>
                </a:xfrm>
                <a:prstGeom prst="rect">
                  <a:avLst/>
                </a:prstGeom>
                <a:noFill/>
                <a:ln w="9525">
                  <a:noFill/>
                  <a:miter lim="800000"/>
                  <a:headEnd/>
                  <a:tailEnd/>
                </a:ln>
              </p:spPr>
            </p:pic>
            <p:pic>
              <p:nvPicPr>
                <p:cNvPr id="32" name="Picture 31">
                  <a:extLst>
                    <a:ext uri="{FF2B5EF4-FFF2-40B4-BE49-F238E27FC236}">
                      <a16:creationId xmlns:a16="http://schemas.microsoft.com/office/drawing/2014/main" id="{DDD697A5-BF54-4107-B375-F365090DA1B9}"/>
                    </a:ext>
                  </a:extLst>
                </p:cNvPr>
                <p:cNvPicPr>
                  <a:picLocks noChangeAspect="1"/>
                </p:cNvPicPr>
                <p:nvPr/>
              </p:nvPicPr>
              <p:blipFill>
                <a:blip r:embed="rId13" cstate="print"/>
                <a:srcRect/>
                <a:stretch>
                  <a:fillRect/>
                </a:stretch>
              </p:blipFill>
              <p:spPr bwMode="auto">
                <a:xfrm>
                  <a:off x="3139770" y="2671315"/>
                  <a:ext cx="2322195" cy="1656080"/>
                </a:xfrm>
                <a:prstGeom prst="rect">
                  <a:avLst/>
                </a:prstGeom>
                <a:noFill/>
                <a:ln w="9525">
                  <a:noFill/>
                  <a:miter lim="800000"/>
                  <a:headEnd/>
                  <a:tailEnd/>
                </a:ln>
              </p:spPr>
            </p:pic>
            <p:pic>
              <p:nvPicPr>
                <p:cNvPr id="33" name="Picture 32">
                  <a:extLst>
                    <a:ext uri="{FF2B5EF4-FFF2-40B4-BE49-F238E27FC236}">
                      <a16:creationId xmlns:a16="http://schemas.microsoft.com/office/drawing/2014/main" id="{112BB6A9-51E9-4706-A70B-574443D2B3C0}"/>
                    </a:ext>
                  </a:extLst>
                </p:cNvPr>
                <p:cNvPicPr>
                  <a:picLocks noChangeAspect="1"/>
                </p:cNvPicPr>
                <p:nvPr/>
              </p:nvPicPr>
              <p:blipFill>
                <a:blip r:embed="rId14" cstate="print"/>
                <a:srcRect t="3378"/>
                <a:stretch/>
              </p:blipFill>
              <p:spPr bwMode="auto">
                <a:xfrm>
                  <a:off x="858920" y="4378121"/>
                  <a:ext cx="2219529" cy="1837156"/>
                </a:xfrm>
                <a:prstGeom prst="rect">
                  <a:avLst/>
                </a:prstGeom>
                <a:noFill/>
                <a:ln w="9525">
                  <a:noFill/>
                  <a:miter lim="800000"/>
                  <a:headEnd/>
                  <a:tailEnd/>
                </a:ln>
              </p:spPr>
            </p:pic>
            <p:pic>
              <p:nvPicPr>
                <p:cNvPr id="34" name="Picture 33">
                  <a:extLst>
                    <a:ext uri="{FF2B5EF4-FFF2-40B4-BE49-F238E27FC236}">
                      <a16:creationId xmlns:a16="http://schemas.microsoft.com/office/drawing/2014/main" id="{87909783-9B06-467A-8526-A7D9A3B0FB5E}"/>
                    </a:ext>
                  </a:extLst>
                </p:cNvPr>
                <p:cNvPicPr>
                  <a:picLocks noChangeAspect="1"/>
                </p:cNvPicPr>
                <p:nvPr/>
              </p:nvPicPr>
              <p:blipFill>
                <a:blip r:embed="rId15" cstate="print"/>
                <a:srcRect/>
                <a:stretch>
                  <a:fillRect/>
                </a:stretch>
              </p:blipFill>
              <p:spPr bwMode="auto">
                <a:xfrm>
                  <a:off x="3139769" y="4378121"/>
                  <a:ext cx="2322195" cy="1837156"/>
                </a:xfrm>
                <a:prstGeom prst="rect">
                  <a:avLst/>
                </a:prstGeom>
                <a:noFill/>
                <a:ln w="9525">
                  <a:noFill/>
                  <a:miter lim="800000"/>
                  <a:headEnd/>
                  <a:tailEnd/>
                </a:ln>
              </p:spPr>
            </p:pic>
            <p:sp>
              <p:nvSpPr>
                <p:cNvPr id="35" name="TextBox 34">
                  <a:extLst>
                    <a:ext uri="{FF2B5EF4-FFF2-40B4-BE49-F238E27FC236}">
                      <a16:creationId xmlns:a16="http://schemas.microsoft.com/office/drawing/2014/main" id="{857202E3-F8A0-46E0-8803-D078DEF96E53}"/>
                    </a:ext>
                  </a:extLst>
                </p:cNvPr>
                <p:cNvSpPr txBox="1"/>
                <p:nvPr/>
              </p:nvSpPr>
              <p:spPr>
                <a:xfrm>
                  <a:off x="1176794" y="1725764"/>
                  <a:ext cx="405880" cy="276999"/>
                </a:xfrm>
                <a:prstGeom prst="rect">
                  <a:avLst/>
                </a:prstGeom>
                <a:noFill/>
              </p:spPr>
              <p:txBody>
                <a:bodyPr wrap="none" rtlCol="0">
                  <a:spAutoFit/>
                </a:bodyPr>
                <a:lstStyle/>
                <a:p>
                  <a:r>
                    <a:rPr lang="en-IN" sz="1200" dirty="0" err="1">
                      <a:solidFill>
                        <a:srgbClr val="FFFF00"/>
                      </a:solidFill>
                      <a:latin typeface="Arial" panose="020B0604020202020204" pitchFamily="34" charset="0"/>
                      <a:cs typeface="Arial" panose="020B0604020202020204" pitchFamily="34" charset="0"/>
                    </a:rPr>
                    <a:t>Plg</a:t>
                  </a:r>
                  <a:endParaRPr lang="en-IN" sz="1200" dirty="0">
                    <a:solidFill>
                      <a:srgbClr val="FFFF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C18F2D8-67B9-4A6F-8BAA-A8FCC4C93089}"/>
                    </a:ext>
                  </a:extLst>
                </p:cNvPr>
                <p:cNvSpPr txBox="1"/>
                <p:nvPr/>
              </p:nvSpPr>
              <p:spPr>
                <a:xfrm>
                  <a:off x="1155154" y="830939"/>
                  <a:ext cx="725378" cy="405792"/>
                </a:xfrm>
                <a:prstGeom prst="rect">
                  <a:avLst/>
                </a:prstGeom>
                <a:noFill/>
              </p:spPr>
              <p:txBody>
                <a:bodyPr wrap="none" rtlCol="0">
                  <a:spAutoFit/>
                </a:bodyPr>
                <a:lstStyle/>
                <a:p>
                  <a:r>
                    <a:rPr lang="en-IN" sz="900" dirty="0">
                      <a:solidFill>
                        <a:srgbClr val="FFFF00"/>
                      </a:solidFill>
                      <a:latin typeface="Arial" panose="020B0604020202020204" pitchFamily="34" charset="0"/>
                      <a:cs typeface="Arial" panose="020B0604020202020204" pitchFamily="34" charset="0"/>
                    </a:rPr>
                    <a:t>Qtz</a:t>
                  </a:r>
                </a:p>
              </p:txBody>
            </p:sp>
            <p:sp>
              <p:nvSpPr>
                <p:cNvPr id="37" name="TextBox 36">
                  <a:extLst>
                    <a:ext uri="{FF2B5EF4-FFF2-40B4-BE49-F238E27FC236}">
                      <a16:creationId xmlns:a16="http://schemas.microsoft.com/office/drawing/2014/main" id="{BD600447-3710-4A34-A6ED-AD163C0B3DEB}"/>
                    </a:ext>
                  </a:extLst>
                </p:cNvPr>
                <p:cNvSpPr txBox="1"/>
                <p:nvPr/>
              </p:nvSpPr>
              <p:spPr>
                <a:xfrm>
                  <a:off x="1663626" y="909018"/>
                  <a:ext cx="766885" cy="378740"/>
                </a:xfrm>
                <a:prstGeom prst="rect">
                  <a:avLst/>
                </a:prstGeom>
                <a:noFill/>
              </p:spPr>
              <p:txBody>
                <a:bodyPr wrap="none" rtlCol="0">
                  <a:spAutoFit/>
                </a:bodyPr>
                <a:lstStyle/>
                <a:p>
                  <a:r>
                    <a:rPr lang="en-IN" sz="800" dirty="0">
                      <a:solidFill>
                        <a:srgbClr val="FFFF00"/>
                      </a:solidFill>
                      <a:latin typeface="Arial" panose="020B0604020202020204" pitchFamily="34" charset="0"/>
                      <a:cs typeface="Arial" panose="020B0604020202020204" pitchFamily="34" charset="0"/>
                    </a:rPr>
                    <a:t>Feld</a:t>
                  </a:r>
                </a:p>
              </p:txBody>
            </p:sp>
            <p:sp>
              <p:nvSpPr>
                <p:cNvPr id="38" name="TextBox 37">
                  <a:extLst>
                    <a:ext uri="{FF2B5EF4-FFF2-40B4-BE49-F238E27FC236}">
                      <a16:creationId xmlns:a16="http://schemas.microsoft.com/office/drawing/2014/main" id="{181F7E40-FB83-46CC-A18D-C731DED7AB7F}"/>
                    </a:ext>
                  </a:extLst>
                </p:cNvPr>
                <p:cNvSpPr txBox="1"/>
                <p:nvPr/>
              </p:nvSpPr>
              <p:spPr>
                <a:xfrm>
                  <a:off x="3732701" y="1794372"/>
                  <a:ext cx="648754" cy="405792"/>
                </a:xfrm>
                <a:prstGeom prst="rect">
                  <a:avLst/>
                </a:prstGeom>
                <a:noFill/>
              </p:spPr>
              <p:txBody>
                <a:bodyPr wrap="none" rtlCol="0">
                  <a:spAutoFit/>
                </a:bodyPr>
                <a:lstStyle/>
                <a:p>
                  <a:r>
                    <a:rPr lang="en-IN" sz="900" dirty="0">
                      <a:solidFill>
                        <a:srgbClr val="FFFF00"/>
                      </a:solidFill>
                      <a:latin typeface="Arial" panose="020B0604020202020204" pitchFamily="34" charset="0"/>
                      <a:cs typeface="Arial" panose="020B0604020202020204" pitchFamily="34" charset="0"/>
                    </a:rPr>
                    <a:t>Ep</a:t>
                  </a:r>
                </a:p>
              </p:txBody>
            </p:sp>
            <p:sp>
              <p:nvSpPr>
                <p:cNvPr id="39" name="TextBox 38">
                  <a:extLst>
                    <a:ext uri="{FF2B5EF4-FFF2-40B4-BE49-F238E27FC236}">
                      <a16:creationId xmlns:a16="http://schemas.microsoft.com/office/drawing/2014/main" id="{DE5775E4-8638-49BA-A4C6-00686E3F6D6A}"/>
                    </a:ext>
                  </a:extLst>
                </p:cNvPr>
                <p:cNvSpPr txBox="1"/>
                <p:nvPr/>
              </p:nvSpPr>
              <p:spPr>
                <a:xfrm>
                  <a:off x="3943856" y="1237161"/>
                  <a:ext cx="623212" cy="405792"/>
                </a:xfrm>
                <a:prstGeom prst="rect">
                  <a:avLst/>
                </a:prstGeom>
                <a:noFill/>
              </p:spPr>
              <p:txBody>
                <a:bodyPr wrap="none" rtlCol="0">
                  <a:spAutoFit/>
                </a:bodyPr>
                <a:lstStyle/>
                <a:p>
                  <a:r>
                    <a:rPr lang="en-IN" sz="900" dirty="0">
                      <a:solidFill>
                        <a:srgbClr val="FFFF00"/>
                      </a:solidFill>
                      <a:latin typeface="Arial" panose="020B0604020202020204" pitchFamily="34" charset="0"/>
                      <a:cs typeface="Arial" panose="020B0604020202020204" pitchFamily="34" charset="0"/>
                    </a:rPr>
                    <a:t>All</a:t>
                  </a:r>
                </a:p>
              </p:txBody>
            </p:sp>
            <p:sp>
              <p:nvSpPr>
                <p:cNvPr id="40" name="TextBox 39">
                  <a:extLst>
                    <a:ext uri="{FF2B5EF4-FFF2-40B4-BE49-F238E27FC236}">
                      <a16:creationId xmlns:a16="http://schemas.microsoft.com/office/drawing/2014/main" id="{5D6B20E8-ADDC-4D5F-805F-A6E54F824DD6}"/>
                    </a:ext>
                  </a:extLst>
                </p:cNvPr>
                <p:cNvSpPr txBox="1"/>
                <p:nvPr/>
              </p:nvSpPr>
              <p:spPr>
                <a:xfrm>
                  <a:off x="1387749" y="3319397"/>
                  <a:ext cx="789232" cy="378740"/>
                </a:xfrm>
                <a:prstGeom prst="rect">
                  <a:avLst/>
                </a:prstGeom>
                <a:noFill/>
              </p:spPr>
              <p:txBody>
                <a:bodyPr wrap="none" rtlCol="0">
                  <a:spAutoFit/>
                </a:bodyPr>
                <a:lstStyle/>
                <a:p>
                  <a:r>
                    <a:rPr lang="en-IN" sz="800" dirty="0">
                      <a:solidFill>
                        <a:srgbClr val="FFFF00"/>
                      </a:solidFill>
                      <a:latin typeface="Arial" panose="020B0604020202020204" pitchFamily="34" charset="0"/>
                      <a:cs typeface="Arial" panose="020B0604020202020204" pitchFamily="34" charset="0"/>
                    </a:rPr>
                    <a:t>Amp</a:t>
                  </a:r>
                </a:p>
              </p:txBody>
            </p:sp>
            <p:sp>
              <p:nvSpPr>
                <p:cNvPr id="41" name="TextBox 40">
                  <a:extLst>
                    <a:ext uri="{FF2B5EF4-FFF2-40B4-BE49-F238E27FC236}">
                      <a16:creationId xmlns:a16="http://schemas.microsoft.com/office/drawing/2014/main" id="{5EDDD412-6588-4187-BF80-548CFD6DB52B}"/>
                    </a:ext>
                  </a:extLst>
                </p:cNvPr>
                <p:cNvSpPr txBox="1"/>
                <p:nvPr/>
              </p:nvSpPr>
              <p:spPr>
                <a:xfrm>
                  <a:off x="2469031" y="3244335"/>
                  <a:ext cx="588095" cy="324634"/>
                </a:xfrm>
                <a:prstGeom prst="rect">
                  <a:avLst/>
                </a:prstGeom>
                <a:noFill/>
              </p:spPr>
              <p:txBody>
                <a:bodyPr wrap="none" rtlCol="0">
                  <a:spAutoFit/>
                </a:bodyPr>
                <a:lstStyle/>
                <a:p>
                  <a:r>
                    <a:rPr lang="en-IN" sz="600" dirty="0" err="1">
                      <a:solidFill>
                        <a:srgbClr val="FFFF00"/>
                      </a:solidFill>
                      <a:latin typeface="Arial" panose="020B0604020202020204" pitchFamily="34" charset="0"/>
                      <a:cs typeface="Arial" panose="020B0604020202020204" pitchFamily="34" charset="0"/>
                    </a:rPr>
                    <a:t>Ttn</a:t>
                  </a:r>
                  <a:endParaRPr lang="en-IN" sz="900" dirty="0">
                    <a:solidFill>
                      <a:srgbClr val="FFFF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8DC6D55-A628-4274-8A66-604677602BAF}"/>
                    </a:ext>
                  </a:extLst>
                </p:cNvPr>
                <p:cNvSpPr txBox="1"/>
                <p:nvPr/>
              </p:nvSpPr>
              <p:spPr>
                <a:xfrm>
                  <a:off x="3078448" y="3880015"/>
                  <a:ext cx="1964140" cy="351687"/>
                </a:xfrm>
                <a:prstGeom prst="rect">
                  <a:avLst/>
                </a:prstGeom>
                <a:noFill/>
              </p:spPr>
              <p:txBody>
                <a:bodyPr wrap="none" rtlCol="0">
                  <a:spAutoFit/>
                </a:bodyPr>
                <a:lstStyle/>
                <a:p>
                  <a:r>
                    <a:rPr lang="en-IN" sz="700" dirty="0" err="1">
                      <a:solidFill>
                        <a:srgbClr val="FFFF00"/>
                      </a:solidFill>
                      <a:latin typeface="Arial" panose="020B0604020202020204" pitchFamily="34" charset="0"/>
                      <a:cs typeface="Arial" panose="020B0604020202020204" pitchFamily="34" charset="0"/>
                    </a:rPr>
                    <a:t>Sericitization</a:t>
                  </a:r>
                  <a:r>
                    <a:rPr lang="en-IN" sz="700" dirty="0">
                      <a:solidFill>
                        <a:srgbClr val="FFFF00"/>
                      </a:solidFill>
                      <a:latin typeface="Arial" panose="020B0604020202020204" pitchFamily="34" charset="0"/>
                      <a:cs typeface="Arial" panose="020B0604020202020204" pitchFamily="34" charset="0"/>
                    </a:rPr>
                    <a:t> of </a:t>
                  </a:r>
                  <a:r>
                    <a:rPr lang="en-IN" sz="700" dirty="0" err="1">
                      <a:solidFill>
                        <a:srgbClr val="FFFF00"/>
                      </a:solidFill>
                      <a:latin typeface="Arial" panose="020B0604020202020204" pitchFamily="34" charset="0"/>
                      <a:cs typeface="Arial" panose="020B0604020202020204" pitchFamily="34" charset="0"/>
                    </a:rPr>
                    <a:t>plag</a:t>
                  </a:r>
                  <a:endParaRPr lang="en-IN" sz="700" dirty="0">
                    <a:solidFill>
                      <a:srgbClr val="FFFF0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5B27012-6626-4A18-AFCD-58EFDA8E97CC}"/>
                    </a:ext>
                  </a:extLst>
                </p:cNvPr>
                <p:cNvSpPr txBox="1"/>
                <p:nvPr/>
              </p:nvSpPr>
              <p:spPr>
                <a:xfrm>
                  <a:off x="3078448" y="4327395"/>
                  <a:ext cx="1941556" cy="378740"/>
                </a:xfrm>
                <a:prstGeom prst="rect">
                  <a:avLst/>
                </a:prstGeom>
                <a:noFill/>
              </p:spPr>
              <p:txBody>
                <a:bodyPr wrap="square" rtlCol="0">
                  <a:spAutoFit/>
                </a:bodyPr>
                <a:lstStyle/>
                <a:p>
                  <a:r>
                    <a:rPr lang="en-IN" sz="800" dirty="0" err="1">
                      <a:solidFill>
                        <a:srgbClr val="FFFF00"/>
                      </a:solidFill>
                      <a:latin typeface="Arial" panose="020B0604020202020204" pitchFamily="34" charset="0"/>
                      <a:cs typeface="Arial" panose="020B0604020202020204" pitchFamily="34" charset="0"/>
                    </a:rPr>
                    <a:t>Myrmikite</a:t>
                  </a:r>
                  <a:r>
                    <a:rPr lang="en-IN" sz="800" dirty="0">
                      <a:solidFill>
                        <a:srgbClr val="FFFF00"/>
                      </a:solidFill>
                      <a:latin typeface="Arial" panose="020B0604020202020204" pitchFamily="34" charset="0"/>
                      <a:cs typeface="Arial" panose="020B0604020202020204" pitchFamily="34" charset="0"/>
                    </a:rPr>
                    <a:t> texture</a:t>
                  </a:r>
                </a:p>
              </p:txBody>
            </p:sp>
            <p:sp>
              <p:nvSpPr>
                <p:cNvPr id="44" name="TextBox 43">
                  <a:extLst>
                    <a:ext uri="{FF2B5EF4-FFF2-40B4-BE49-F238E27FC236}">
                      <a16:creationId xmlns:a16="http://schemas.microsoft.com/office/drawing/2014/main" id="{83243FC9-5851-4839-B4AA-3BE6AC198105}"/>
                    </a:ext>
                  </a:extLst>
                </p:cNvPr>
                <p:cNvSpPr txBox="1"/>
                <p:nvPr/>
              </p:nvSpPr>
              <p:spPr>
                <a:xfrm>
                  <a:off x="789027" y="4314927"/>
                  <a:ext cx="1584213" cy="351687"/>
                </a:xfrm>
                <a:prstGeom prst="rect">
                  <a:avLst/>
                </a:prstGeom>
                <a:noFill/>
              </p:spPr>
              <p:txBody>
                <a:bodyPr wrap="none" rtlCol="0">
                  <a:spAutoFit/>
                </a:bodyPr>
                <a:lstStyle/>
                <a:p>
                  <a:r>
                    <a:rPr lang="en-IN" sz="700" dirty="0">
                      <a:solidFill>
                        <a:srgbClr val="FFFF00"/>
                      </a:solidFill>
                      <a:latin typeface="Arial" panose="020B0604020202020204" pitchFamily="34" charset="0"/>
                      <a:cs typeface="Arial" panose="020B0604020202020204" pitchFamily="34" charset="0"/>
                    </a:rPr>
                    <a:t>Perthite texture</a:t>
                  </a:r>
                </a:p>
              </p:txBody>
            </p:sp>
          </p:grpSp>
        </p:grpSp>
        <p:grpSp>
          <p:nvGrpSpPr>
            <p:cNvPr id="16" name="Group 15">
              <a:extLst>
                <a:ext uri="{FF2B5EF4-FFF2-40B4-BE49-F238E27FC236}">
                  <a16:creationId xmlns:a16="http://schemas.microsoft.com/office/drawing/2014/main" id="{FA619603-E755-4BC9-9C5A-8F070182852E}"/>
                </a:ext>
              </a:extLst>
            </p:cNvPr>
            <p:cNvGrpSpPr/>
            <p:nvPr/>
          </p:nvGrpSpPr>
          <p:grpSpPr>
            <a:xfrm>
              <a:off x="60563" y="4769531"/>
              <a:ext cx="4275694" cy="2060661"/>
              <a:chOff x="69161" y="4708571"/>
              <a:chExt cx="4248509" cy="2060661"/>
            </a:xfrm>
          </p:grpSpPr>
          <p:pic>
            <p:nvPicPr>
              <p:cNvPr id="1040" name="Picture 1039">
                <a:extLst>
                  <a:ext uri="{FF2B5EF4-FFF2-40B4-BE49-F238E27FC236}">
                    <a16:creationId xmlns:a16="http://schemas.microsoft.com/office/drawing/2014/main" id="{15C46257-7942-BBFB-6EF5-6860B0654B84}"/>
                  </a:ext>
                </a:extLst>
              </p:cNvPr>
              <p:cNvPicPr>
                <a:picLocks noChangeAspect="1"/>
              </p:cNvPicPr>
              <p:nvPr/>
            </p:nvPicPr>
            <p:blipFill>
              <a:blip r:embed="rId16" cstate="print"/>
              <a:srcRect/>
              <a:stretch>
                <a:fillRect/>
              </a:stretch>
            </p:blipFill>
            <p:spPr bwMode="auto">
              <a:xfrm>
                <a:off x="69161" y="4708571"/>
                <a:ext cx="1533465" cy="1019896"/>
              </a:xfrm>
              <a:prstGeom prst="rect">
                <a:avLst/>
              </a:prstGeom>
              <a:noFill/>
              <a:ln w="9525">
                <a:noFill/>
                <a:miter lim="800000"/>
                <a:headEnd/>
                <a:tailEnd/>
              </a:ln>
            </p:spPr>
          </p:pic>
          <p:pic>
            <p:nvPicPr>
              <p:cNvPr id="1042" name="Picture 1041">
                <a:extLst>
                  <a:ext uri="{FF2B5EF4-FFF2-40B4-BE49-F238E27FC236}">
                    <a16:creationId xmlns:a16="http://schemas.microsoft.com/office/drawing/2014/main" id="{B0041499-0E18-049A-B9F7-06C2863D42E6}"/>
                  </a:ext>
                </a:extLst>
              </p:cNvPr>
              <p:cNvPicPr>
                <a:picLocks noChangeAspect="1"/>
              </p:cNvPicPr>
              <p:nvPr/>
            </p:nvPicPr>
            <p:blipFill>
              <a:blip r:embed="rId17">
                <a:extLst>
                  <a:ext uri="{28A0092B-C50C-407E-A947-70E740481C1C}">
                    <a14:useLocalDpi xmlns:a14="http://schemas.microsoft.com/office/drawing/2010/main" val="0"/>
                  </a:ext>
                </a:extLst>
              </a:blip>
              <a:srcRect b="30009"/>
              <a:stretch/>
            </p:blipFill>
            <p:spPr>
              <a:xfrm>
                <a:off x="3168690" y="5718970"/>
                <a:ext cx="925555" cy="1050262"/>
              </a:xfrm>
              <a:prstGeom prst="rect">
                <a:avLst/>
              </a:prstGeom>
            </p:spPr>
          </p:pic>
          <p:pic>
            <p:nvPicPr>
              <p:cNvPr id="1043" name="Picture 1042">
                <a:extLst>
                  <a:ext uri="{FF2B5EF4-FFF2-40B4-BE49-F238E27FC236}">
                    <a16:creationId xmlns:a16="http://schemas.microsoft.com/office/drawing/2014/main" id="{1D10AFB2-EE6F-2358-1DB7-37333FA3D173}"/>
                  </a:ext>
                </a:extLst>
              </p:cNvPr>
              <p:cNvPicPr>
                <a:picLocks noChangeAspect="1"/>
              </p:cNvPicPr>
              <p:nvPr/>
            </p:nvPicPr>
            <p:blipFill>
              <a:blip r:embed="rId18" cstate="print"/>
              <a:srcRect l="15801" t="42724" r="18308"/>
              <a:stretch/>
            </p:blipFill>
            <p:spPr bwMode="auto">
              <a:xfrm>
                <a:off x="3168690" y="5376227"/>
                <a:ext cx="925556" cy="313804"/>
              </a:xfrm>
              <a:prstGeom prst="rect">
                <a:avLst/>
              </a:prstGeom>
              <a:noFill/>
              <a:ln w="9525">
                <a:noFill/>
                <a:miter lim="800000"/>
                <a:headEnd/>
                <a:tailEnd/>
              </a:ln>
            </p:spPr>
          </p:pic>
          <p:pic>
            <p:nvPicPr>
              <p:cNvPr id="1044" name="Picture 1043">
                <a:extLst>
                  <a:ext uri="{FF2B5EF4-FFF2-40B4-BE49-F238E27FC236}">
                    <a16:creationId xmlns:a16="http://schemas.microsoft.com/office/drawing/2014/main" id="{A72A805E-A371-5719-5832-31F04213F57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36802" y="4708571"/>
                <a:ext cx="1497712" cy="1024393"/>
              </a:xfrm>
              <a:prstGeom prst="rect">
                <a:avLst/>
              </a:prstGeom>
            </p:spPr>
          </p:pic>
          <p:pic>
            <p:nvPicPr>
              <p:cNvPr id="1045" name="Picture 1044">
                <a:extLst>
                  <a:ext uri="{FF2B5EF4-FFF2-40B4-BE49-F238E27FC236}">
                    <a16:creationId xmlns:a16="http://schemas.microsoft.com/office/drawing/2014/main" id="{197470BB-AB24-8BE0-FCFE-E252A799FEE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36802" y="5758698"/>
                <a:ext cx="831066" cy="1010533"/>
              </a:xfrm>
              <a:prstGeom prst="rect">
                <a:avLst/>
              </a:prstGeom>
            </p:spPr>
          </p:pic>
          <p:pic>
            <p:nvPicPr>
              <p:cNvPr id="1046" name="Picture 1045">
                <a:extLst>
                  <a:ext uri="{FF2B5EF4-FFF2-40B4-BE49-F238E27FC236}">
                    <a16:creationId xmlns:a16="http://schemas.microsoft.com/office/drawing/2014/main" id="{F0FBCAD6-582A-E076-F248-C75A509B8FE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68690" y="4708571"/>
                <a:ext cx="925556" cy="633054"/>
              </a:xfrm>
              <a:prstGeom prst="rect">
                <a:avLst/>
              </a:prstGeom>
            </p:spPr>
          </p:pic>
          <p:pic>
            <p:nvPicPr>
              <p:cNvPr id="1047" name="Picture 1046">
                <a:extLst>
                  <a:ext uri="{FF2B5EF4-FFF2-40B4-BE49-F238E27FC236}">
                    <a16:creationId xmlns:a16="http://schemas.microsoft.com/office/drawing/2014/main" id="{F14D1C97-971E-A6BD-A0CE-8C4008BCF961}"/>
                  </a:ext>
                </a:extLst>
              </p:cNvPr>
              <p:cNvPicPr>
                <a:picLocks noChangeAspect="1"/>
              </p:cNvPicPr>
              <p:nvPr/>
            </p:nvPicPr>
            <p:blipFill>
              <a:blip r:embed="rId22" cstate="print"/>
              <a:srcRect/>
              <a:stretch>
                <a:fillRect/>
              </a:stretch>
            </p:blipFill>
            <p:spPr bwMode="auto">
              <a:xfrm>
                <a:off x="70541" y="5758698"/>
                <a:ext cx="1529684" cy="1010533"/>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F18E15C6-4A99-4F53-8AB2-659ADC53F739}"/>
                  </a:ext>
                </a:extLst>
              </p:cNvPr>
              <p:cNvGrpSpPr/>
              <p:nvPr/>
            </p:nvGrpSpPr>
            <p:grpSpPr>
              <a:xfrm>
                <a:off x="2508815" y="5758699"/>
                <a:ext cx="867643" cy="1010533"/>
                <a:chOff x="2508815" y="5758699"/>
                <a:chExt cx="867643" cy="1010533"/>
              </a:xfrm>
            </p:grpSpPr>
            <p:pic>
              <p:nvPicPr>
                <p:cNvPr id="1041" name="Picture 1040">
                  <a:extLst>
                    <a:ext uri="{FF2B5EF4-FFF2-40B4-BE49-F238E27FC236}">
                      <a16:creationId xmlns:a16="http://schemas.microsoft.com/office/drawing/2014/main" id="{14B64D0B-0058-A6E0-64C4-3F125157CED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08815" y="5758699"/>
                  <a:ext cx="623299" cy="1010533"/>
                </a:xfrm>
                <a:prstGeom prst="rect">
                  <a:avLst/>
                </a:prstGeom>
              </p:spPr>
            </p:pic>
            <p:sp>
              <p:nvSpPr>
                <p:cNvPr id="2" name="TextBox 1">
                  <a:extLst>
                    <a:ext uri="{FF2B5EF4-FFF2-40B4-BE49-F238E27FC236}">
                      <a16:creationId xmlns:a16="http://schemas.microsoft.com/office/drawing/2014/main" id="{8AD57C12-9820-4DEA-9B1E-D40D149FB92C}"/>
                    </a:ext>
                  </a:extLst>
                </p:cNvPr>
                <p:cNvSpPr txBox="1"/>
                <p:nvPr/>
              </p:nvSpPr>
              <p:spPr>
                <a:xfrm>
                  <a:off x="2833533" y="6115818"/>
                  <a:ext cx="542925" cy="230832"/>
                </a:xfrm>
                <a:prstGeom prst="rect">
                  <a:avLst/>
                </a:prstGeom>
                <a:noFill/>
              </p:spPr>
              <p:txBody>
                <a:bodyPr wrap="square" rtlCol="0">
                  <a:spAutoFit/>
                </a:bodyPr>
                <a:lstStyle/>
                <a:p>
                  <a:r>
                    <a:rPr lang="en-US" sz="900" dirty="0" err="1">
                      <a:latin typeface="Arial" panose="020B0604020202020204" pitchFamily="34" charset="0"/>
                      <a:cs typeface="Arial" panose="020B0604020202020204" pitchFamily="34" charset="0"/>
                    </a:rPr>
                    <a:t>Aq</a:t>
                  </a:r>
                  <a:endParaRPr lang="en-IN" sz="90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96C2EAA5-91E6-4FC7-B610-F895E1EDF838}"/>
                    </a:ext>
                  </a:extLst>
                </p:cNvPr>
                <p:cNvCxnSpPr>
                  <a:cxnSpLocks/>
                </p:cNvCxnSpPr>
                <p:nvPr/>
              </p:nvCxnSpPr>
              <p:spPr>
                <a:xfrm flipH="1" flipV="1">
                  <a:off x="2800362" y="6048741"/>
                  <a:ext cx="151717" cy="134154"/>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6660D4B-2B03-4C35-A951-43E6C50CB5CB}"/>
                  </a:ext>
                </a:extLst>
              </p:cNvPr>
              <p:cNvGrpSpPr/>
              <p:nvPr/>
            </p:nvGrpSpPr>
            <p:grpSpPr>
              <a:xfrm>
                <a:off x="1801641" y="6378949"/>
                <a:ext cx="542925" cy="349119"/>
                <a:chOff x="3395221" y="6096861"/>
                <a:chExt cx="542925" cy="349119"/>
              </a:xfrm>
            </p:grpSpPr>
            <p:cxnSp>
              <p:nvCxnSpPr>
                <p:cNvPr id="52" name="Straight Arrow Connector 51">
                  <a:extLst>
                    <a:ext uri="{FF2B5EF4-FFF2-40B4-BE49-F238E27FC236}">
                      <a16:creationId xmlns:a16="http://schemas.microsoft.com/office/drawing/2014/main" id="{B869872B-D7E6-4DA5-A424-20073B9C07D2}"/>
                    </a:ext>
                  </a:extLst>
                </p:cNvPr>
                <p:cNvCxnSpPr>
                  <a:cxnSpLocks/>
                </p:cNvCxnSpPr>
                <p:nvPr/>
              </p:nvCxnSpPr>
              <p:spPr>
                <a:xfrm flipV="1">
                  <a:off x="3577905" y="6096861"/>
                  <a:ext cx="111705" cy="178027"/>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D656DA9-5F2B-4FEA-A53F-F43F0374C836}"/>
                    </a:ext>
                  </a:extLst>
                </p:cNvPr>
                <p:cNvSpPr txBox="1"/>
                <p:nvPr/>
              </p:nvSpPr>
              <p:spPr>
                <a:xfrm>
                  <a:off x="3395221" y="6215148"/>
                  <a:ext cx="54292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Fl</a:t>
                  </a:r>
                  <a:endParaRPr lang="en-IN" sz="900" dirty="0">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1A738185-6A9C-458A-B7D0-C1A797F0C2F2}"/>
                  </a:ext>
                </a:extLst>
              </p:cNvPr>
              <p:cNvGrpSpPr/>
              <p:nvPr/>
            </p:nvGrpSpPr>
            <p:grpSpPr>
              <a:xfrm>
                <a:off x="3664495" y="6249480"/>
                <a:ext cx="616326" cy="297909"/>
                <a:chOff x="3512095" y="6097080"/>
                <a:chExt cx="616326" cy="297909"/>
              </a:xfrm>
            </p:grpSpPr>
            <p:cxnSp>
              <p:nvCxnSpPr>
                <p:cNvPr id="58" name="Straight Arrow Connector 57">
                  <a:extLst>
                    <a:ext uri="{FF2B5EF4-FFF2-40B4-BE49-F238E27FC236}">
                      <a16:creationId xmlns:a16="http://schemas.microsoft.com/office/drawing/2014/main" id="{BC9AFB09-B8B8-433A-9336-76BAC22F9D79}"/>
                    </a:ext>
                  </a:extLst>
                </p:cNvPr>
                <p:cNvCxnSpPr>
                  <a:cxnSpLocks/>
                </p:cNvCxnSpPr>
                <p:nvPr/>
              </p:nvCxnSpPr>
              <p:spPr>
                <a:xfrm flipH="1" flipV="1">
                  <a:off x="3512095" y="6097080"/>
                  <a:ext cx="151717" cy="134154"/>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991DC8-82DB-4D8C-A076-942EFCA893DE}"/>
                    </a:ext>
                  </a:extLst>
                </p:cNvPr>
                <p:cNvSpPr txBox="1"/>
                <p:nvPr/>
              </p:nvSpPr>
              <p:spPr>
                <a:xfrm>
                  <a:off x="3585496" y="6164157"/>
                  <a:ext cx="54292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Gt</a:t>
                  </a:r>
                  <a:endParaRPr lang="en-IN" sz="900" dirty="0">
                    <a:latin typeface="Arial" panose="020B0604020202020204" pitchFamily="34" charset="0"/>
                    <a:cs typeface="Arial" panose="020B0604020202020204" pitchFamily="34" charset="0"/>
                  </a:endParaRPr>
                </a:p>
              </p:txBody>
            </p:sp>
          </p:grpSp>
          <p:cxnSp>
            <p:nvCxnSpPr>
              <p:cNvPr id="60" name="Straight Arrow Connector 59">
                <a:extLst>
                  <a:ext uri="{FF2B5EF4-FFF2-40B4-BE49-F238E27FC236}">
                    <a16:creationId xmlns:a16="http://schemas.microsoft.com/office/drawing/2014/main" id="{4D328AF6-0692-4D67-9F0A-63079B3C1143}"/>
                  </a:ext>
                </a:extLst>
              </p:cNvPr>
              <p:cNvCxnSpPr>
                <a:cxnSpLocks/>
              </p:cNvCxnSpPr>
              <p:nvPr/>
            </p:nvCxnSpPr>
            <p:spPr>
              <a:xfrm flipH="1" flipV="1">
                <a:off x="3698887" y="5153690"/>
                <a:ext cx="151717" cy="134154"/>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B5BBF7B-5033-4E5C-A08B-41401A209123}"/>
                  </a:ext>
                </a:extLst>
              </p:cNvPr>
              <p:cNvSpPr txBox="1"/>
              <p:nvPr/>
            </p:nvSpPr>
            <p:spPr>
              <a:xfrm>
                <a:off x="3774745" y="5136054"/>
                <a:ext cx="542925"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Cl</a:t>
                </a:r>
                <a:endParaRPr lang="en-IN" sz="900" dirty="0">
                  <a:solidFill>
                    <a:schemeClr val="bg1"/>
                  </a:solidFill>
                  <a:latin typeface="Arial" panose="020B0604020202020204" pitchFamily="34" charset="0"/>
                  <a:cs typeface="Arial" panose="020B0604020202020204" pitchFamily="34" charset="0"/>
                </a:endParaRPr>
              </a:p>
            </p:txBody>
          </p:sp>
        </p:grpSp>
        <p:sp>
          <p:nvSpPr>
            <p:cNvPr id="62" name="TextBox 61">
              <a:extLst>
                <a:ext uri="{FF2B5EF4-FFF2-40B4-BE49-F238E27FC236}">
                  <a16:creationId xmlns:a16="http://schemas.microsoft.com/office/drawing/2014/main" id="{4657C300-60FB-4CB4-A63F-B629381D0FE9}"/>
                </a:ext>
              </a:extLst>
            </p:cNvPr>
            <p:cNvSpPr txBox="1"/>
            <p:nvPr/>
          </p:nvSpPr>
          <p:spPr>
            <a:xfrm>
              <a:off x="4158345" y="6189470"/>
              <a:ext cx="4243808" cy="492443"/>
            </a:xfrm>
            <a:prstGeom prst="rect">
              <a:avLst/>
            </a:prstGeom>
            <a:solidFill>
              <a:schemeClr val="bg1"/>
            </a:solidFill>
            <a:ln w="12700">
              <a:solidFill>
                <a:schemeClr val="tx1"/>
              </a:solidFill>
            </a:ln>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900" b="1" i="1" u="sng" dirty="0">
                  <a:solidFill>
                    <a:srgbClr val="4472C4"/>
                  </a:solidFill>
                  <a:latin typeface="Arial" panose="020B0604020202020204" pitchFamily="34" charset="0"/>
                  <a:cs typeface="Arial" panose="020B0604020202020204" pitchFamily="34" charset="0"/>
                </a:rPr>
                <a:t>5</a:t>
              </a:r>
              <a:r>
                <a:rPr kumimoji="0" lang="en-US" sz="900" b="1" i="1" u="sng"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Acknowledgements:</a:t>
              </a:r>
            </a:p>
            <a:p>
              <a:pPr>
                <a:spcBef>
                  <a:spcPts val="300"/>
                </a:spcBef>
                <a:spcAft>
                  <a:spcPts val="300"/>
                </a:spcAft>
              </a:pPr>
              <a:r>
                <a:rPr lang="en-US" sz="600" i="1" dirty="0">
                  <a:solidFill>
                    <a:prstClr val="black"/>
                  </a:solidFill>
                  <a:latin typeface="Arial" panose="020B0604020202020204" pitchFamily="34" charset="0"/>
                  <a:cs typeface="Arial" panose="020B0604020202020204" pitchFamily="34" charset="0"/>
                </a:rPr>
                <a:t>The authors acknowledge the support of SERB by way of SERB POWER GRANT (SPG/2020/000453) project awarded to MKJ and </a:t>
              </a:r>
              <a:r>
                <a:rPr lang="en-US" sz="600" i="1" dirty="0" err="1">
                  <a:solidFill>
                    <a:prstClr val="black"/>
                  </a:solidFill>
                  <a:latin typeface="Arial" panose="020B0604020202020204" pitchFamily="34" charset="0"/>
                  <a:cs typeface="Arial" panose="020B0604020202020204" pitchFamily="34" charset="0"/>
                </a:rPr>
                <a:t>MoES</a:t>
              </a:r>
              <a:r>
                <a:rPr lang="en-US" sz="600" i="1" dirty="0">
                  <a:solidFill>
                    <a:prstClr val="black"/>
                  </a:solidFill>
                  <a:latin typeface="Arial" panose="020B0604020202020204" pitchFamily="34" charset="0"/>
                  <a:cs typeface="Arial" panose="020B0604020202020204" pitchFamily="34" charset="0"/>
                </a:rPr>
                <a:t> project (</a:t>
              </a:r>
              <a:r>
                <a:rPr lang="en-US" sz="600" i="1" dirty="0" err="1">
                  <a:solidFill>
                    <a:prstClr val="black"/>
                  </a:solidFill>
                  <a:latin typeface="Arial" panose="020B0604020202020204" pitchFamily="34" charset="0"/>
                  <a:cs typeface="Arial" panose="020B0604020202020204" pitchFamily="34" charset="0"/>
                </a:rPr>
                <a:t>MoES</a:t>
              </a:r>
              <a:r>
                <a:rPr lang="en-US" sz="600" i="1" dirty="0">
                  <a:solidFill>
                    <a:prstClr val="black"/>
                  </a:solidFill>
                  <a:latin typeface="Arial" panose="020B0604020202020204" pitchFamily="34" charset="0"/>
                  <a:cs typeface="Arial" panose="020B0604020202020204" pitchFamily="34" charset="0"/>
                </a:rPr>
                <a:t>/P.O. (Geo)/101(h)/2015) awarded to NRK and RAD.</a:t>
              </a:r>
            </a:p>
          </p:txBody>
        </p:sp>
      </p:grpSp>
    </p:spTree>
    <p:extLst>
      <p:ext uri="{BB962C8B-B14F-4D97-AF65-F5344CB8AC3E}">
        <p14:creationId xmlns:p14="http://schemas.microsoft.com/office/powerpoint/2010/main" val="1704308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1172</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Times New Roman</vt:lpstr>
      <vt:lpstr>Wingdings</vt:lpstr>
      <vt:lpstr>Office Theme</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Mallika Jonnalagadda</dc:creator>
  <cp:lastModifiedBy>Mallika Jonnalagadda</cp:lastModifiedBy>
  <cp:revision>145</cp:revision>
  <dcterms:created xsi:type="dcterms:W3CDTF">2023-12-06T09:40:36Z</dcterms:created>
  <dcterms:modified xsi:type="dcterms:W3CDTF">2025-04-28T06:45:55Z</dcterms:modified>
</cp:coreProperties>
</file>