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7" r:id="rId2"/>
    <p:sldId id="263" r:id="rId3"/>
    <p:sldId id="264" r:id="rId4"/>
    <p:sldId id="261" r:id="rId5"/>
    <p:sldId id="262" r:id="rId6"/>
    <p:sldId id="265" r:id="rId7"/>
    <p:sldId id="267" r:id="rId8"/>
    <p:sldId id="269" r:id="rId9"/>
    <p:sldId id="271"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스타일 없음, 눈금 없음">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밝은 스타일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밝은 스타일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3" d="100"/>
          <a:sy n="113" d="100"/>
        </p:scale>
        <p:origin x="474" y="108"/>
      </p:cViewPr>
      <p:guideLst>
        <p:guide orient="horz" pos="2160"/>
        <p:guide pos="288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A378D-0AEB-474E-A8EC-FD512210CB2E}" type="datetimeFigureOut">
              <a:rPr lang="ko-KR" altLang="en-US" smtClean="0"/>
              <a:t>2025-04-21</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86D52-0750-4FC4-BAF9-AE9FD113DDFF}" type="slidenum">
              <a:rPr lang="ko-KR" altLang="en-US" smtClean="0"/>
              <a:t>‹#›</a:t>
            </a:fld>
            <a:endParaRPr lang="ko-KR" altLang="en-US"/>
          </a:p>
        </p:txBody>
      </p:sp>
    </p:spTree>
    <p:extLst>
      <p:ext uri="{BB962C8B-B14F-4D97-AF65-F5344CB8AC3E}">
        <p14:creationId xmlns:p14="http://schemas.microsoft.com/office/powerpoint/2010/main" val="131353611"/>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3E58E-1CBD-C408-0E00-CAB9247A32E3}"/>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BD1D5FF4-376C-5A54-9110-869427BEF700}"/>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0640E0E9-D386-1DB6-81FF-5FB4BFD41243}"/>
              </a:ext>
            </a:extLst>
          </p:cNvPr>
          <p:cNvSpPr>
            <a:spLocks noGrp="1"/>
          </p:cNvSpPr>
          <p:nvPr>
            <p:ph type="body" idx="1"/>
          </p:nvPr>
        </p:nvSpPr>
        <p:spPr/>
        <p:txBody>
          <a:bodyPr/>
          <a:lstStyle/>
          <a:p>
            <a:pPr>
              <a:buNone/>
            </a:pPr>
            <a:r>
              <a:rPr lang="en-US" altLang="ko-KR" dirty="0"/>
              <a:t>Since 2012, the Korea Environment Corporation (KECO) has outsourced agricultural vinyl waste recycling operations to private facilities and built a management system for tracking collection and treatment performance.</a:t>
            </a:r>
          </a:p>
          <a:p>
            <a:r>
              <a:rPr lang="en-US" altLang="ko-KR" dirty="0"/>
              <a:t>To improve efficiency, a quality control system is in place, including performance evaluations and a grading system for private collectors.</a:t>
            </a:r>
          </a:p>
          <a:p>
            <a:endParaRPr lang="ko-KR" altLang="en-US" dirty="0"/>
          </a:p>
        </p:txBody>
      </p:sp>
      <p:sp>
        <p:nvSpPr>
          <p:cNvPr id="4" name="슬라이드 번호 개체 틀 3">
            <a:extLst>
              <a:ext uri="{FF2B5EF4-FFF2-40B4-BE49-F238E27FC236}">
                <a16:creationId xmlns:a16="http://schemas.microsoft.com/office/drawing/2014/main" id="{BF8884E8-1D05-773A-3DB5-FEDDE248B959}"/>
              </a:ext>
            </a:extLst>
          </p:cNvPr>
          <p:cNvSpPr>
            <a:spLocks noGrp="1"/>
          </p:cNvSpPr>
          <p:nvPr>
            <p:ph type="sldNum" sz="quarter" idx="5"/>
          </p:nvPr>
        </p:nvSpPr>
        <p:spPr/>
        <p:txBody>
          <a:bodyPr/>
          <a:lstStyle/>
          <a:p>
            <a:fld id="{96486D52-0750-4FC4-BAF9-AE9FD113DDFF}" type="slidenum">
              <a:rPr lang="ko-KR" altLang="en-US" smtClean="0"/>
              <a:t>2</a:t>
            </a:fld>
            <a:endParaRPr lang="ko-KR" altLang="en-US"/>
          </a:p>
        </p:txBody>
      </p:sp>
    </p:spTree>
    <p:extLst>
      <p:ext uri="{BB962C8B-B14F-4D97-AF65-F5344CB8AC3E}">
        <p14:creationId xmlns:p14="http://schemas.microsoft.com/office/powerpoint/2010/main" val="283573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3084A-DF17-F0D6-E1D1-CE1564763BFD}"/>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3005321B-9C5B-19F4-D4F9-E3D935FDCE75}"/>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F18486CF-CB96-2D07-FD73-88A7A03D9904}"/>
              </a:ext>
            </a:extLst>
          </p:cNvPr>
          <p:cNvSpPr>
            <a:spLocks noGrp="1"/>
          </p:cNvSpPr>
          <p:nvPr>
            <p:ph type="body" idx="1"/>
          </p:nvPr>
        </p:nvSpPr>
        <p:spPr/>
        <p:txBody>
          <a:bodyPr/>
          <a:lstStyle/>
          <a:p>
            <a:endParaRPr lang="ko-KR" altLang="en-US" dirty="0"/>
          </a:p>
        </p:txBody>
      </p:sp>
      <p:sp>
        <p:nvSpPr>
          <p:cNvPr id="4" name="슬라이드 번호 개체 틀 3">
            <a:extLst>
              <a:ext uri="{FF2B5EF4-FFF2-40B4-BE49-F238E27FC236}">
                <a16:creationId xmlns:a16="http://schemas.microsoft.com/office/drawing/2014/main" id="{EFA7B377-A4A0-0A07-DA17-1F2480DF1973}"/>
              </a:ext>
            </a:extLst>
          </p:cNvPr>
          <p:cNvSpPr>
            <a:spLocks noGrp="1"/>
          </p:cNvSpPr>
          <p:nvPr>
            <p:ph type="sldNum" sz="quarter" idx="5"/>
          </p:nvPr>
        </p:nvSpPr>
        <p:spPr/>
        <p:txBody>
          <a:bodyPr/>
          <a:lstStyle/>
          <a:p>
            <a:fld id="{96486D52-0750-4FC4-BAF9-AE9FD113DDFF}" type="slidenum">
              <a:rPr lang="ko-KR" altLang="en-US" smtClean="0"/>
              <a:t>3</a:t>
            </a:fld>
            <a:endParaRPr lang="ko-KR" altLang="en-US"/>
          </a:p>
        </p:txBody>
      </p:sp>
    </p:spTree>
    <p:extLst>
      <p:ext uri="{BB962C8B-B14F-4D97-AF65-F5344CB8AC3E}">
        <p14:creationId xmlns:p14="http://schemas.microsoft.com/office/powerpoint/2010/main" val="537207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8750F-B359-7774-8596-48A0F9CED640}"/>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208CD647-BD32-79EE-304A-36B3FC6EF5C4}"/>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CD20F748-5227-66D1-6DBC-F5A43FB11CB1}"/>
              </a:ext>
            </a:extLst>
          </p:cNvPr>
          <p:cNvSpPr>
            <a:spLocks noGrp="1"/>
          </p:cNvSpPr>
          <p:nvPr>
            <p:ph type="body" idx="1"/>
          </p:nvPr>
        </p:nvSpPr>
        <p:spPr/>
        <p:txBody>
          <a:bodyPr/>
          <a:lstStyle/>
          <a:p>
            <a:r>
              <a:rPr lang="en-US" altLang="ko-KR" dirty="0"/>
              <a:t>The CAPSS emission source classification system is based on the European CORINAIR emission source classification system (SNAP 97).</a:t>
            </a:r>
          </a:p>
          <a:p>
            <a:r>
              <a:rPr lang="en-US" altLang="ko-KR" dirty="0"/>
              <a:t>Starting with the 2007 data, the emission source classification was adapted to domestic realities, and fugitive dust was added from the previous 11 categories to 12 categories.</a:t>
            </a:r>
          </a:p>
          <a:p>
            <a:endParaRPr lang="en-US" altLang="ko-KR" dirty="0"/>
          </a:p>
          <a:p>
            <a:r>
              <a:rPr lang="en-US" altLang="ko-KR" dirty="0"/>
              <a:t>Starting with the 2011 data, biogenic combustion was added to the list of 13 major categories.</a:t>
            </a:r>
          </a:p>
          <a:p>
            <a:r>
              <a:rPr lang="en-US" altLang="ko-KR" dirty="0"/>
              <a:t>However, emissions of fugitive dust and biogenic elements have been included in official emissions statistics since 2015.</a:t>
            </a:r>
          </a:p>
          <a:p>
            <a:endParaRPr lang="en-US" altLang="ko-KR" dirty="0"/>
          </a:p>
          <a:p>
            <a:r>
              <a:rPr lang="en-US" altLang="ko-KR" dirty="0"/>
              <a:t>The emission factors used in CAPSS prioritize emission factors developed by domestic research institutes, and emission factors not developed in Korea were applied by reviewing EU CORINAIR SNAP 97, US EPA AP-42, etc.</a:t>
            </a:r>
            <a:endParaRPr lang="ko-KR" altLang="en-US" dirty="0"/>
          </a:p>
        </p:txBody>
      </p:sp>
      <p:sp>
        <p:nvSpPr>
          <p:cNvPr id="4" name="슬라이드 번호 개체 틀 3">
            <a:extLst>
              <a:ext uri="{FF2B5EF4-FFF2-40B4-BE49-F238E27FC236}">
                <a16:creationId xmlns:a16="http://schemas.microsoft.com/office/drawing/2014/main" id="{858B79E7-D92F-88E7-8FA6-2EF33278FFF3}"/>
              </a:ext>
            </a:extLst>
          </p:cNvPr>
          <p:cNvSpPr>
            <a:spLocks noGrp="1"/>
          </p:cNvSpPr>
          <p:nvPr>
            <p:ph type="sldNum" sz="quarter" idx="5"/>
          </p:nvPr>
        </p:nvSpPr>
        <p:spPr/>
        <p:txBody>
          <a:bodyPr/>
          <a:lstStyle/>
          <a:p>
            <a:fld id="{96486D52-0750-4FC4-BAF9-AE9FD113DDFF}" type="slidenum">
              <a:rPr lang="ko-KR" altLang="en-US" smtClean="0"/>
              <a:t>5</a:t>
            </a:fld>
            <a:endParaRPr lang="ko-KR" altLang="en-US"/>
          </a:p>
        </p:txBody>
      </p:sp>
    </p:spTree>
    <p:extLst>
      <p:ext uri="{BB962C8B-B14F-4D97-AF65-F5344CB8AC3E}">
        <p14:creationId xmlns:p14="http://schemas.microsoft.com/office/powerpoint/2010/main" val="214341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B007C-5CC6-563D-B857-064F46733DB5}"/>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9E47C5C0-15AB-D0BF-03EE-4C689EE9E482}"/>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AE39ADA0-714B-DC2A-8CF9-2EB023486B50}"/>
              </a:ext>
            </a:extLst>
          </p:cNvPr>
          <p:cNvSpPr>
            <a:spLocks noGrp="1"/>
          </p:cNvSpPr>
          <p:nvPr>
            <p:ph type="body" idx="1"/>
          </p:nvPr>
        </p:nvSpPr>
        <p:spPr/>
        <p:txBody>
          <a:bodyPr/>
          <a:lstStyle/>
          <a:p>
            <a:pPr>
              <a:buNone/>
            </a:pPr>
            <a:r>
              <a:rPr lang="en-US" altLang="ko-KR" dirty="0"/>
              <a:t>Since 2012, the Korea Environment Corporation (KECO) has outsourced agricultural vinyl waste recycling operations to private facilities and built a management system for tracking collection and treatment performance.</a:t>
            </a:r>
          </a:p>
          <a:p>
            <a:r>
              <a:rPr lang="en-US" altLang="ko-KR" dirty="0"/>
              <a:t>To improve efficiency, a quality control system is in place, including performance evaluations and a grading system for private collectors.</a:t>
            </a:r>
          </a:p>
          <a:p>
            <a:endParaRPr lang="ko-KR" altLang="en-US" dirty="0"/>
          </a:p>
        </p:txBody>
      </p:sp>
      <p:sp>
        <p:nvSpPr>
          <p:cNvPr id="4" name="슬라이드 번호 개체 틀 3">
            <a:extLst>
              <a:ext uri="{FF2B5EF4-FFF2-40B4-BE49-F238E27FC236}">
                <a16:creationId xmlns:a16="http://schemas.microsoft.com/office/drawing/2014/main" id="{3168DA2F-3A28-8770-512D-3136191B434C}"/>
              </a:ext>
            </a:extLst>
          </p:cNvPr>
          <p:cNvSpPr>
            <a:spLocks noGrp="1"/>
          </p:cNvSpPr>
          <p:nvPr>
            <p:ph type="sldNum" sz="quarter" idx="5"/>
          </p:nvPr>
        </p:nvSpPr>
        <p:spPr/>
        <p:txBody>
          <a:bodyPr/>
          <a:lstStyle/>
          <a:p>
            <a:fld id="{96486D52-0750-4FC4-BAF9-AE9FD113DDFF}" type="slidenum">
              <a:rPr lang="ko-KR" altLang="en-US" smtClean="0"/>
              <a:t>7</a:t>
            </a:fld>
            <a:endParaRPr lang="ko-KR" altLang="en-US"/>
          </a:p>
        </p:txBody>
      </p:sp>
    </p:spTree>
    <p:extLst>
      <p:ext uri="{BB962C8B-B14F-4D97-AF65-F5344CB8AC3E}">
        <p14:creationId xmlns:p14="http://schemas.microsoft.com/office/powerpoint/2010/main" val="1606217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18C8E-D85D-36A2-621A-C4CCC3548C7A}"/>
            </a:ext>
          </a:extLst>
        </p:cNvPr>
        <p:cNvGrpSpPr/>
        <p:nvPr/>
      </p:nvGrpSpPr>
      <p:grpSpPr>
        <a:xfrm>
          <a:off x="0" y="0"/>
          <a:ext cx="0" cy="0"/>
          <a:chOff x="0" y="0"/>
          <a:chExt cx="0" cy="0"/>
        </a:xfrm>
      </p:grpSpPr>
      <p:sp>
        <p:nvSpPr>
          <p:cNvPr id="2" name="슬라이드 이미지 개체 틀 1">
            <a:extLst>
              <a:ext uri="{FF2B5EF4-FFF2-40B4-BE49-F238E27FC236}">
                <a16:creationId xmlns:a16="http://schemas.microsoft.com/office/drawing/2014/main" id="{C5F2F78A-B0B9-AE4D-8075-2FC1BD72663D}"/>
              </a:ext>
            </a:extLst>
          </p:cNvPr>
          <p:cNvSpPr>
            <a:spLocks noGrp="1" noRot="1" noChangeAspect="1"/>
          </p:cNvSpPr>
          <p:nvPr>
            <p:ph type="sldImg"/>
          </p:nvPr>
        </p:nvSpPr>
        <p:spPr/>
      </p:sp>
      <p:sp>
        <p:nvSpPr>
          <p:cNvPr id="3" name="슬라이드 노트 개체 틀 2">
            <a:extLst>
              <a:ext uri="{FF2B5EF4-FFF2-40B4-BE49-F238E27FC236}">
                <a16:creationId xmlns:a16="http://schemas.microsoft.com/office/drawing/2014/main" id="{F0BAFA09-F222-50EB-A872-5A458462E34B}"/>
              </a:ext>
            </a:extLst>
          </p:cNvPr>
          <p:cNvSpPr>
            <a:spLocks noGrp="1"/>
          </p:cNvSpPr>
          <p:nvPr>
            <p:ph type="body" idx="1"/>
          </p:nvPr>
        </p:nvSpPr>
        <p:spPr/>
        <p:txBody>
          <a:bodyPr/>
          <a:lstStyle/>
          <a:p>
            <a:pPr>
              <a:buNone/>
            </a:pPr>
            <a:r>
              <a:rPr lang="en-US" altLang="ko-KR" dirty="0"/>
              <a:t>Since 2012, the Korea Environment Corporation (KECO) has outsourced agricultural vinyl waste recycling operations to private facilities and built a management system for tracking collection and treatment performance.</a:t>
            </a:r>
          </a:p>
          <a:p>
            <a:r>
              <a:rPr lang="en-US" altLang="ko-KR" dirty="0"/>
              <a:t>To improve efficiency, a quality control system is in place, including performance evaluations and a grading system for private collectors.</a:t>
            </a:r>
          </a:p>
          <a:p>
            <a:endParaRPr lang="ko-KR" altLang="en-US" dirty="0"/>
          </a:p>
        </p:txBody>
      </p:sp>
      <p:sp>
        <p:nvSpPr>
          <p:cNvPr id="4" name="슬라이드 번호 개체 틀 3">
            <a:extLst>
              <a:ext uri="{FF2B5EF4-FFF2-40B4-BE49-F238E27FC236}">
                <a16:creationId xmlns:a16="http://schemas.microsoft.com/office/drawing/2014/main" id="{0E8E7D22-2169-7B15-F991-5088FA97187C}"/>
              </a:ext>
            </a:extLst>
          </p:cNvPr>
          <p:cNvSpPr>
            <a:spLocks noGrp="1"/>
          </p:cNvSpPr>
          <p:nvPr>
            <p:ph type="sldNum" sz="quarter" idx="5"/>
          </p:nvPr>
        </p:nvSpPr>
        <p:spPr/>
        <p:txBody>
          <a:bodyPr/>
          <a:lstStyle/>
          <a:p>
            <a:fld id="{96486D52-0750-4FC4-BAF9-AE9FD113DDFF}" type="slidenum">
              <a:rPr lang="ko-KR" altLang="en-US" smtClean="0"/>
              <a:t>8</a:t>
            </a:fld>
            <a:endParaRPr lang="ko-KR" altLang="en-US"/>
          </a:p>
        </p:txBody>
      </p:sp>
    </p:spTree>
    <p:extLst>
      <p:ext uri="{BB962C8B-B14F-4D97-AF65-F5344CB8AC3E}">
        <p14:creationId xmlns:p14="http://schemas.microsoft.com/office/powerpoint/2010/main" val="2019364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78" y="2130426"/>
            <a:ext cx="7774425" cy="1470025"/>
          </a:xfrm>
        </p:spPr>
        <p:txBody>
          <a:bodyPr/>
          <a:lstStyle/>
          <a:p>
            <a:r>
              <a:rPr lang="en-US"/>
              <a:t>Click to edit Master title style</a:t>
            </a:r>
          </a:p>
        </p:txBody>
      </p:sp>
      <p:sp>
        <p:nvSpPr>
          <p:cNvPr id="3" name="Subtitle 2"/>
          <p:cNvSpPr>
            <a:spLocks noGrp="1"/>
          </p:cNvSpPr>
          <p:nvPr>
            <p:ph type="subTitle" idx="1"/>
          </p:nvPr>
        </p:nvSpPr>
        <p:spPr>
          <a:xfrm>
            <a:off x="1371957" y="3886200"/>
            <a:ext cx="64024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F0BD29-34AA-46A8-A97F-02B0AC9578D1}" type="datetime1">
              <a:rPr lang="en-US" altLang="ko-KR"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C02CA3-29EB-4FD5-B925-893A6FF664EF}" type="datetime1">
              <a:rPr lang="en-US" altLang="ko-KR"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74639"/>
            <a:ext cx="20579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9"/>
            <a:ext cx="602136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A15B4F-48DC-4EBD-94B3-C1F6E6E24F7D}" type="datetime1">
              <a:rPr lang="en-US" altLang="ko-KR"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DA2760-92FE-4270-814F-B6211135C34E}" type="datetime1">
              <a:rPr lang="en-US" altLang="ko-KR"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1" y="4406901"/>
            <a:ext cx="7774425"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501" y="2906713"/>
            <a:ext cx="77744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533813-6E10-4615-81C0-BA828840A450}" type="datetime1">
              <a:rPr lang="en-US" altLang="ko-KR" smtClean="0"/>
              <a:t>4/21/2025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9" y="1600201"/>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600201"/>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DBC7B8-1573-4A31-9EC1-36AD23437BA7}" type="datetime1">
              <a:rPr lang="en-US" altLang="ko-KR"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319" y="1535113"/>
            <a:ext cx="4041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319" y="2174875"/>
            <a:ext cx="4041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235" y="1535113"/>
            <a:ext cx="404282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235" y="2174875"/>
            <a:ext cx="40428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551A2E-9A93-43A3-9EA8-395103375C64}" type="datetime1">
              <a:rPr lang="en-US" altLang="ko-KR" smtClean="0"/>
              <a:t>4/21/2025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7BA2C8-9BF8-4010-81CA-53181B84FC92}" type="datetime1">
              <a:rPr lang="en-US" altLang="ko-KR" smtClean="0"/>
              <a:t>4/21/2025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ED515E-7573-4026-B9A4-80514E3F7126}" type="datetime1">
              <a:rPr lang="en-US" altLang="ko-KR" smtClean="0"/>
              <a:t>4/21/2025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19" y="273050"/>
            <a:ext cx="300909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981" y="273051"/>
            <a:ext cx="511308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319" y="1435101"/>
            <a:ext cx="30090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00908D-7ED0-4E6C-AEB1-6EE56F211957}" type="datetime1">
              <a:rPr lang="en-US" altLang="ko-KR"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55" y="4800600"/>
            <a:ext cx="5487829"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755" y="612775"/>
            <a:ext cx="548782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755" y="5367338"/>
            <a:ext cx="548782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EDC36A-B206-49B1-85DA-0F2216B10DAE}" type="datetime1">
              <a:rPr lang="en-US" altLang="ko-KR" smtClean="0"/>
              <a:t>4/21/2025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319" y="274638"/>
            <a:ext cx="823174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319" y="1600201"/>
            <a:ext cx="823174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319" y="6356351"/>
            <a:ext cx="21341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77BD7B-F6D8-4DED-A47E-C9777FC627FD}" type="datetime1">
              <a:rPr lang="en-US" altLang="ko-KR" smtClean="0"/>
              <a:t>4/21/2025</a:t>
            </a:fld>
            <a:endParaRPr lang="en-US"/>
          </a:p>
        </p:txBody>
      </p:sp>
      <p:sp>
        <p:nvSpPr>
          <p:cNvPr id="5" name="Footer Placeholder 4"/>
          <p:cNvSpPr>
            <a:spLocks noGrp="1"/>
          </p:cNvSpPr>
          <p:nvPr>
            <p:ph type="ftr" sz="quarter" idx="3"/>
          </p:nvPr>
        </p:nvSpPr>
        <p:spPr>
          <a:xfrm>
            <a:off x="3125014" y="6356351"/>
            <a:ext cx="28963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4907" y="6356351"/>
            <a:ext cx="213415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864DED-6082-A84E-D103-0A1CE531CF1D}"/>
              </a:ext>
            </a:extLst>
          </p:cNvPr>
          <p:cNvSpPr txBox="1"/>
          <p:nvPr/>
        </p:nvSpPr>
        <p:spPr>
          <a:xfrm>
            <a:off x="295836" y="691191"/>
            <a:ext cx="11600329" cy="1179810"/>
          </a:xfrm>
          <a:prstGeom prst="rect">
            <a:avLst/>
          </a:prstGeom>
          <a:noFill/>
        </p:spPr>
        <p:txBody>
          <a:bodyPr wrap="square">
            <a:spAutoFit/>
          </a:bodyPr>
          <a:lstStyle/>
          <a:p>
            <a:pPr latinLnBrk="1">
              <a:spcAft>
                <a:spcPts val="800"/>
              </a:spcAft>
            </a:pPr>
            <a:r>
              <a:rPr lang="en-US" altLang="ko-KR" sz="3200" b="1" kern="100" dirty="0">
                <a:latin typeface="+mj-lt"/>
                <a:ea typeface="맑은 고딕" panose="020B0503020000020004" pitchFamily="50" charset="-127"/>
                <a:cs typeface="Times New Roman" panose="02020603050405020304" pitchFamily="18" charset="0"/>
              </a:rPr>
              <a:t>Analysis of PM</a:t>
            </a:r>
            <a:r>
              <a:rPr lang="en-US" altLang="ko-KR" sz="3200" b="1" kern="100" baseline="-25000" dirty="0">
                <a:latin typeface="+mj-lt"/>
                <a:ea typeface="맑은 고딕" panose="020B0503020000020004" pitchFamily="50" charset="-127"/>
                <a:cs typeface="Times New Roman" panose="02020603050405020304" pitchFamily="18" charset="0"/>
              </a:rPr>
              <a:t>2.5</a:t>
            </a:r>
            <a:r>
              <a:rPr lang="en-US" altLang="ko-KR" sz="3200" b="1" kern="100" dirty="0">
                <a:latin typeface="+mj-lt"/>
                <a:ea typeface="맑은 고딕" panose="020B0503020000020004" pitchFamily="50" charset="-127"/>
                <a:cs typeface="Times New Roman" panose="02020603050405020304" pitchFamily="18" charset="0"/>
              </a:rPr>
              <a:t> Impacts from Agricultural Vinyl Waste </a:t>
            </a:r>
          </a:p>
          <a:p>
            <a:pPr latinLnBrk="1">
              <a:spcAft>
                <a:spcPts val="800"/>
              </a:spcAft>
            </a:pPr>
            <a:r>
              <a:rPr lang="en-US" altLang="ko-KR" sz="3200" b="1" kern="100" dirty="0">
                <a:latin typeface="+mj-lt"/>
                <a:ea typeface="맑은 고딕" panose="020B0503020000020004" pitchFamily="50" charset="-127"/>
                <a:cs typeface="Times New Roman" panose="02020603050405020304" pitchFamily="18" charset="0"/>
              </a:rPr>
              <a:t>Treatment Processes and Uncollected Waste</a:t>
            </a:r>
            <a:endParaRPr lang="ko-KR" altLang="ko-KR" sz="2400" kern="100" dirty="0">
              <a:latin typeface="+mj-lt"/>
              <a:ea typeface="맑은 고딕" panose="020B0503020000020004" pitchFamily="50" charset="-127"/>
              <a:cs typeface="Times New Roman" panose="02020603050405020304" pitchFamily="18" charset="0"/>
            </a:endParaRPr>
          </a:p>
        </p:txBody>
      </p:sp>
      <p:sp>
        <p:nvSpPr>
          <p:cNvPr id="4" name="TextBox 3">
            <a:extLst>
              <a:ext uri="{FF2B5EF4-FFF2-40B4-BE49-F238E27FC236}">
                <a16:creationId xmlns:a16="http://schemas.microsoft.com/office/drawing/2014/main" id="{EDE54DA5-B83C-08EA-8A08-0C66155FC767}"/>
              </a:ext>
            </a:extLst>
          </p:cNvPr>
          <p:cNvSpPr txBox="1"/>
          <p:nvPr/>
        </p:nvSpPr>
        <p:spPr>
          <a:xfrm>
            <a:off x="295836" y="2140023"/>
            <a:ext cx="7352975" cy="400110"/>
          </a:xfrm>
          <a:prstGeom prst="rect">
            <a:avLst/>
          </a:prstGeom>
          <a:noFill/>
        </p:spPr>
        <p:txBody>
          <a:bodyPr wrap="none" rtlCol="0">
            <a:spAutoFit/>
          </a:bodyPr>
          <a:lstStyle/>
          <a:p>
            <a:r>
              <a:rPr lang="en-US" altLang="ko-KR" sz="2000" u="sng" dirty="0" err="1"/>
              <a:t>Hyunjun</a:t>
            </a:r>
            <a:r>
              <a:rPr lang="en-US" altLang="ko-KR" sz="2000" u="sng" dirty="0"/>
              <a:t> Park</a:t>
            </a:r>
            <a:r>
              <a:rPr lang="en-US" altLang="ko-KR" sz="2000" u="sng" baseline="30000" dirty="0"/>
              <a:t>1</a:t>
            </a:r>
            <a:r>
              <a:rPr lang="en-US" altLang="ko-KR" sz="2000" u="sng" dirty="0"/>
              <a:t> </a:t>
            </a:r>
            <a:r>
              <a:rPr lang="en-US" altLang="ko-KR" sz="2000" dirty="0"/>
              <a:t>, </a:t>
            </a:r>
            <a:r>
              <a:rPr lang="en-US" altLang="ko-KR" sz="2000" dirty="0" err="1"/>
              <a:t>Minseon</a:t>
            </a:r>
            <a:r>
              <a:rPr lang="en-US" altLang="ko-KR" sz="2000" dirty="0"/>
              <a:t> Park</a:t>
            </a:r>
            <a:r>
              <a:rPr lang="en-US" altLang="ko-KR" sz="2000" baseline="30000" dirty="0"/>
              <a:t>1</a:t>
            </a:r>
            <a:r>
              <a:rPr lang="en-US" altLang="ko-KR" sz="2000" dirty="0"/>
              <a:t> , </a:t>
            </a:r>
            <a:r>
              <a:rPr lang="en-US" altLang="ko-KR" sz="2000" dirty="0" err="1"/>
              <a:t>Namhoon</a:t>
            </a:r>
            <a:r>
              <a:rPr lang="en-US" altLang="ko-KR" sz="2000" dirty="0"/>
              <a:t> Lee</a:t>
            </a:r>
            <a:r>
              <a:rPr lang="en-US" altLang="ko-KR" sz="2000" baseline="30000" dirty="0"/>
              <a:t>2</a:t>
            </a:r>
            <a:r>
              <a:rPr lang="en-US" altLang="ko-KR" sz="2000" dirty="0"/>
              <a:t> , and Hui-Young Yun</a:t>
            </a:r>
            <a:r>
              <a:rPr lang="en-US" altLang="ko-KR" sz="2000" baseline="30000" dirty="0"/>
              <a:t>2</a:t>
            </a:r>
            <a:r>
              <a:rPr lang="en-US" altLang="ko-KR" sz="2000" dirty="0"/>
              <a:t> </a:t>
            </a:r>
            <a:endParaRPr lang="ko-KR" altLang="en-US" sz="2000" dirty="0"/>
          </a:p>
        </p:txBody>
      </p:sp>
      <p:sp>
        <p:nvSpPr>
          <p:cNvPr id="6" name="TextBox 5">
            <a:extLst>
              <a:ext uri="{FF2B5EF4-FFF2-40B4-BE49-F238E27FC236}">
                <a16:creationId xmlns:a16="http://schemas.microsoft.com/office/drawing/2014/main" id="{E290A41A-A547-1826-FE12-0E14BFA73329}"/>
              </a:ext>
            </a:extLst>
          </p:cNvPr>
          <p:cNvSpPr txBox="1"/>
          <p:nvPr/>
        </p:nvSpPr>
        <p:spPr>
          <a:xfrm>
            <a:off x="295836" y="2551720"/>
            <a:ext cx="11600329" cy="523220"/>
          </a:xfrm>
          <a:prstGeom prst="rect">
            <a:avLst/>
          </a:prstGeom>
          <a:noFill/>
        </p:spPr>
        <p:txBody>
          <a:bodyPr wrap="square">
            <a:spAutoFit/>
          </a:bodyPr>
          <a:lstStyle/>
          <a:p>
            <a:r>
              <a:rPr lang="en-US" altLang="ko-KR" sz="1400" dirty="0"/>
              <a:t>1. Department of Environmental Engineering, Anyang university, Anyang, Gyeonggi, Republic of Korea.(pook0212@hanmail.net) </a:t>
            </a:r>
          </a:p>
          <a:p>
            <a:r>
              <a:rPr lang="en-US" altLang="ko-KR" sz="1400" dirty="0"/>
              <a:t>2. Department of Environmental and Energy Engineering, Anyang university, Anyang, Gyeonggi, Republic of Korea</a:t>
            </a:r>
            <a:endParaRPr lang="ko-KR" altLang="en-US" sz="1400" dirty="0"/>
          </a:p>
        </p:txBody>
      </p:sp>
      <p:pic>
        <p:nvPicPr>
          <p:cNvPr id="1026" name="Picture 2" descr="안양대학교 심볼 이미지">
            <a:extLst>
              <a:ext uri="{FF2B5EF4-FFF2-40B4-BE49-F238E27FC236}">
                <a16:creationId xmlns:a16="http://schemas.microsoft.com/office/drawing/2014/main" id="{3810F26E-51B9-1E10-E5E6-C64B264D7C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993" t="52903" r="31921" b="11430"/>
          <a:stretch/>
        </p:blipFill>
        <p:spPr bwMode="auto">
          <a:xfrm>
            <a:off x="10646983" y="5828553"/>
            <a:ext cx="652272" cy="914400"/>
          </a:xfrm>
          <a:prstGeom prst="rect">
            <a:avLst/>
          </a:prstGeom>
          <a:noFill/>
          <a:extLst>
            <a:ext uri="{909E8E84-426E-40DD-AFC4-6F175D3DCCD1}">
              <a14:hiddenFill xmlns:a14="http://schemas.microsoft.com/office/drawing/2010/main">
                <a:solidFill>
                  <a:srgbClr val="FFFFFF"/>
                </a:solidFill>
              </a14:hiddenFill>
            </a:ext>
          </a:extLst>
        </p:spPr>
      </p:pic>
      <p:pic>
        <p:nvPicPr>
          <p:cNvPr id="8" name="그림 7">
            <a:extLst>
              <a:ext uri="{FF2B5EF4-FFF2-40B4-BE49-F238E27FC236}">
                <a16:creationId xmlns:a16="http://schemas.microsoft.com/office/drawing/2014/main" id="{7A20C33C-A495-3DA3-1053-B302533EB5A4}"/>
              </a:ext>
            </a:extLst>
          </p:cNvPr>
          <p:cNvPicPr>
            <a:picLocks noChangeAspect="1"/>
          </p:cNvPicPr>
          <p:nvPr/>
        </p:nvPicPr>
        <p:blipFill>
          <a:blip r:embed="rId3"/>
          <a:stretch>
            <a:fillRect/>
          </a:stretch>
        </p:blipFill>
        <p:spPr>
          <a:xfrm>
            <a:off x="295835" y="5701553"/>
            <a:ext cx="3209365" cy="949626"/>
          </a:xfrm>
          <a:prstGeom prst="rect">
            <a:avLst/>
          </a:prstGeom>
        </p:spPr>
      </p:pic>
      <p:sp>
        <p:nvSpPr>
          <p:cNvPr id="2" name="직사각형 1">
            <a:extLst>
              <a:ext uri="{FF2B5EF4-FFF2-40B4-BE49-F238E27FC236}">
                <a16:creationId xmlns:a16="http://schemas.microsoft.com/office/drawing/2014/main" id="{B55DA406-391A-8C14-5C3D-2FCA6EFE9218}"/>
              </a:ext>
            </a:extLst>
          </p:cNvPr>
          <p:cNvSpPr/>
          <p:nvPr/>
        </p:nvSpPr>
        <p:spPr>
          <a:xfrm>
            <a:off x="0" y="0"/>
            <a:ext cx="12192000" cy="52321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p>
        </p:txBody>
      </p:sp>
      <p:pic>
        <p:nvPicPr>
          <p:cNvPr id="7" name="그림 6">
            <a:extLst>
              <a:ext uri="{FF2B5EF4-FFF2-40B4-BE49-F238E27FC236}">
                <a16:creationId xmlns:a16="http://schemas.microsoft.com/office/drawing/2014/main" id="{663EA58E-E519-97B6-8363-934F2C1330EF}"/>
              </a:ext>
            </a:extLst>
          </p:cNvPr>
          <p:cNvPicPr>
            <a:picLocks noChangeAspect="1"/>
          </p:cNvPicPr>
          <p:nvPr/>
        </p:nvPicPr>
        <p:blipFill>
          <a:blip r:embed="rId4"/>
          <a:stretch>
            <a:fillRect/>
          </a:stretch>
        </p:blipFill>
        <p:spPr>
          <a:xfrm>
            <a:off x="11365967" y="5701552"/>
            <a:ext cx="826034" cy="1156447"/>
          </a:xfrm>
          <a:prstGeom prst="rect">
            <a:avLst/>
          </a:prstGeom>
        </p:spPr>
      </p:pic>
    </p:spTree>
    <p:extLst>
      <p:ext uri="{BB962C8B-B14F-4D97-AF65-F5344CB8AC3E}">
        <p14:creationId xmlns:p14="http://schemas.microsoft.com/office/powerpoint/2010/main" val="34837748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2AE87-B034-C7DD-5D93-D6277DA04E8C}"/>
            </a:ext>
          </a:extLst>
        </p:cNvPr>
        <p:cNvGrpSpPr/>
        <p:nvPr/>
      </p:nvGrpSpPr>
      <p:grpSpPr>
        <a:xfrm>
          <a:off x="0" y="0"/>
          <a:ext cx="0" cy="0"/>
          <a:chOff x="0" y="0"/>
          <a:chExt cx="0" cy="0"/>
        </a:xfrm>
      </p:grpSpPr>
      <p:sp>
        <p:nvSpPr>
          <p:cNvPr id="2" name="직사각형 1">
            <a:extLst>
              <a:ext uri="{FF2B5EF4-FFF2-40B4-BE49-F238E27FC236}">
                <a16:creationId xmlns:a16="http://schemas.microsoft.com/office/drawing/2014/main" id="{C11DFF2F-C1F5-71D9-923B-DA04E04B298A}"/>
              </a:ext>
            </a:extLst>
          </p:cNvPr>
          <p:cNvSpPr/>
          <p:nvPr/>
        </p:nvSpPr>
        <p:spPr>
          <a:xfrm>
            <a:off x="0" y="0"/>
            <a:ext cx="12192000" cy="742951"/>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p>
        </p:txBody>
      </p:sp>
      <p:sp>
        <p:nvSpPr>
          <p:cNvPr id="3" name="TextBox 2">
            <a:extLst>
              <a:ext uri="{FF2B5EF4-FFF2-40B4-BE49-F238E27FC236}">
                <a16:creationId xmlns:a16="http://schemas.microsoft.com/office/drawing/2014/main" id="{107B1E54-2C3F-CAE7-5DE3-A6D8E566D17F}"/>
              </a:ext>
            </a:extLst>
          </p:cNvPr>
          <p:cNvSpPr txBox="1"/>
          <p:nvPr/>
        </p:nvSpPr>
        <p:spPr>
          <a:xfrm>
            <a:off x="91440" y="850613"/>
            <a:ext cx="8992402" cy="461665"/>
          </a:xfrm>
          <a:prstGeom prst="rect">
            <a:avLst/>
          </a:prstGeom>
          <a:noFill/>
        </p:spPr>
        <p:txBody>
          <a:bodyPr wrap="square" rtlCol="0">
            <a:spAutoFit/>
          </a:bodyPr>
          <a:lstStyle/>
          <a:p>
            <a:r>
              <a:rPr lang="en-US" altLang="ko-KR" sz="2400" b="1" dirty="0"/>
              <a:t>Background and Purpose</a:t>
            </a:r>
            <a:endParaRPr lang="ko-KR" altLang="en-US" sz="2400" b="1" dirty="0"/>
          </a:p>
        </p:txBody>
      </p:sp>
      <p:pic>
        <p:nvPicPr>
          <p:cNvPr id="11" name="그림 10">
            <a:extLst>
              <a:ext uri="{FF2B5EF4-FFF2-40B4-BE49-F238E27FC236}">
                <a16:creationId xmlns:a16="http://schemas.microsoft.com/office/drawing/2014/main" id="{D048CF45-C2BE-D0C8-22D3-2960D63A98C6}"/>
              </a:ext>
            </a:extLst>
          </p:cNvPr>
          <p:cNvPicPr>
            <a:picLocks noChangeAspect="1"/>
          </p:cNvPicPr>
          <p:nvPr/>
        </p:nvPicPr>
        <p:blipFill>
          <a:blip r:embed="rId3"/>
          <a:stretch>
            <a:fillRect/>
          </a:stretch>
        </p:blipFill>
        <p:spPr>
          <a:xfrm>
            <a:off x="-1" y="-5896"/>
            <a:ext cx="2530811" cy="748847"/>
          </a:xfrm>
          <a:prstGeom prst="rect">
            <a:avLst/>
          </a:prstGeom>
        </p:spPr>
      </p:pic>
      <p:pic>
        <p:nvPicPr>
          <p:cNvPr id="14" name="Picture 2" descr="안양대학교 심볼 이미지">
            <a:extLst>
              <a:ext uri="{FF2B5EF4-FFF2-40B4-BE49-F238E27FC236}">
                <a16:creationId xmlns:a16="http://schemas.microsoft.com/office/drawing/2014/main" id="{380F3DE0-2A09-75FF-6636-F9BC9D69C8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993" t="52903" r="31921" b="11430"/>
          <a:stretch/>
        </p:blipFill>
        <p:spPr bwMode="auto">
          <a:xfrm>
            <a:off x="11657823" y="-5897"/>
            <a:ext cx="534177" cy="7488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FD904C-8A3C-E684-2179-A2691B7122C4}"/>
              </a:ext>
            </a:extLst>
          </p:cNvPr>
          <p:cNvSpPr txBox="1"/>
          <p:nvPr/>
        </p:nvSpPr>
        <p:spPr>
          <a:xfrm>
            <a:off x="91440" y="1419940"/>
            <a:ext cx="5861685" cy="2862322"/>
          </a:xfrm>
          <a:prstGeom prst="rect">
            <a:avLst/>
          </a:prstGeom>
          <a:noFill/>
        </p:spPr>
        <p:txBody>
          <a:bodyPr wrap="square" anchor="ctr">
            <a:spAutoFit/>
          </a:bodyPr>
          <a:lstStyle/>
          <a:p>
            <a:pPr marL="285750" indent="-285750">
              <a:buFont typeface="Arial" panose="020B0604020202020204" pitchFamily="34" charset="0"/>
              <a:buChar char="•"/>
            </a:pPr>
            <a:r>
              <a:rPr lang="en-US" altLang="ko-KR" b="0" i="0" dirty="0">
                <a:solidFill>
                  <a:srgbClr val="000000"/>
                </a:solidFill>
                <a:effectLst/>
              </a:rPr>
              <a:t>Since 2012, the Korea Environment Corporation has been commissioning recycling facilities to efficiently recycle waste vinyl for cultivation</a:t>
            </a:r>
          </a:p>
          <a:p>
            <a:pPr marL="285750" indent="-285750">
              <a:buFont typeface="Arial" panose="020B0604020202020204" pitchFamily="34" charset="0"/>
              <a:buChar char="•"/>
            </a:pPr>
            <a:r>
              <a:rPr lang="en-US" altLang="ko-KR" b="0" i="0" dirty="0">
                <a:solidFill>
                  <a:srgbClr val="000000"/>
                </a:solidFill>
                <a:effectLst/>
              </a:rPr>
              <a:t>Establishing and operating a for “agricultural waste management system” for collecting and managing waste vinyl for cultivation</a:t>
            </a:r>
          </a:p>
          <a:p>
            <a:pPr marL="285750" indent="-285750">
              <a:buFont typeface="Arial" panose="020B0604020202020204" pitchFamily="34" charset="0"/>
              <a:buChar char="•"/>
            </a:pPr>
            <a:r>
              <a:rPr lang="en-US" altLang="ko-KR" b="0" i="0" dirty="0">
                <a:solidFill>
                  <a:srgbClr val="000000"/>
                </a:solidFill>
                <a:effectLst/>
              </a:rPr>
              <a:t>For the efficient operation and management of recycling facilities, a quality management system is being operated through performance evaluation and collection grade system for private collection business operators</a:t>
            </a:r>
            <a:endParaRPr lang="ko-KR" altLang="en-US" dirty="0"/>
          </a:p>
        </p:txBody>
      </p:sp>
      <p:sp>
        <p:nvSpPr>
          <p:cNvPr id="9" name="타원 8">
            <a:extLst>
              <a:ext uri="{FF2B5EF4-FFF2-40B4-BE49-F238E27FC236}">
                <a16:creationId xmlns:a16="http://schemas.microsoft.com/office/drawing/2014/main" id="{507C93E8-53D5-FA35-F5E3-623EF6F9B720}"/>
              </a:ext>
            </a:extLst>
          </p:cNvPr>
          <p:cNvSpPr/>
          <p:nvPr/>
        </p:nvSpPr>
        <p:spPr>
          <a:xfrm>
            <a:off x="5848350" y="1543765"/>
            <a:ext cx="2000250" cy="2000250"/>
          </a:xfrm>
          <a:prstGeom prst="ellipse">
            <a:avLst/>
          </a:prstGeom>
          <a:solidFill>
            <a:schemeClr val="bg1">
              <a:lumMod val="95000"/>
            </a:schemeClr>
          </a:solidFill>
          <a:ln w="57150">
            <a:solidFill>
              <a:schemeClr val="accent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solidFill>
                <a:schemeClr val="tx1"/>
              </a:solidFill>
            </a:endParaRPr>
          </a:p>
        </p:txBody>
      </p:sp>
      <p:sp>
        <p:nvSpPr>
          <p:cNvPr id="12" name="타원 11">
            <a:extLst>
              <a:ext uri="{FF2B5EF4-FFF2-40B4-BE49-F238E27FC236}">
                <a16:creationId xmlns:a16="http://schemas.microsoft.com/office/drawing/2014/main" id="{E9565C2F-8979-8D22-2423-FB4E4E5B7A2D}"/>
              </a:ext>
            </a:extLst>
          </p:cNvPr>
          <p:cNvSpPr/>
          <p:nvPr/>
        </p:nvSpPr>
        <p:spPr>
          <a:xfrm>
            <a:off x="7978942" y="1543765"/>
            <a:ext cx="2000250" cy="2000250"/>
          </a:xfrm>
          <a:prstGeom prst="ellipse">
            <a:avLst/>
          </a:prstGeom>
          <a:solidFill>
            <a:schemeClr val="bg1">
              <a:lumMod val="95000"/>
            </a:schemeClr>
          </a:solidFill>
          <a:ln w="57150">
            <a:solidFill>
              <a:schemeClr val="accent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solidFill>
                <a:schemeClr val="tx1"/>
              </a:solidFill>
            </a:endParaRPr>
          </a:p>
        </p:txBody>
      </p:sp>
      <p:sp>
        <p:nvSpPr>
          <p:cNvPr id="15" name="타원 14">
            <a:extLst>
              <a:ext uri="{FF2B5EF4-FFF2-40B4-BE49-F238E27FC236}">
                <a16:creationId xmlns:a16="http://schemas.microsoft.com/office/drawing/2014/main" id="{33A3D4BF-F770-8D0F-CAF8-C35B279D2B09}"/>
              </a:ext>
            </a:extLst>
          </p:cNvPr>
          <p:cNvSpPr/>
          <p:nvPr/>
        </p:nvSpPr>
        <p:spPr>
          <a:xfrm>
            <a:off x="10086975" y="1543765"/>
            <a:ext cx="2000250" cy="2000250"/>
          </a:xfrm>
          <a:prstGeom prst="ellipse">
            <a:avLst/>
          </a:prstGeom>
          <a:solidFill>
            <a:schemeClr val="bg1">
              <a:lumMod val="95000"/>
            </a:schemeClr>
          </a:solidFill>
          <a:ln w="57150">
            <a:solidFill>
              <a:schemeClr val="accent1">
                <a:lumMod val="7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a:solidFill>
                <a:schemeClr val="tx1"/>
              </a:solidFill>
            </a:endParaRPr>
          </a:p>
        </p:txBody>
      </p:sp>
      <p:pic>
        <p:nvPicPr>
          <p:cNvPr id="16" name="Picture 5" descr="E:\PNG\화살표\화살살.png">
            <a:extLst>
              <a:ext uri="{FF2B5EF4-FFF2-40B4-BE49-F238E27FC236}">
                <a16:creationId xmlns:a16="http://schemas.microsoft.com/office/drawing/2014/main" id="{802E6238-57F3-82BD-D854-1E88205C2C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V="1">
            <a:off x="7458409" y="4273887"/>
            <a:ext cx="3041315" cy="65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B57A30FB-6E9C-8E06-58B4-C5C6644A5C6F}"/>
              </a:ext>
            </a:extLst>
          </p:cNvPr>
          <p:cNvSpPr txBox="1"/>
          <p:nvPr/>
        </p:nvSpPr>
        <p:spPr>
          <a:xfrm>
            <a:off x="5857875" y="2189947"/>
            <a:ext cx="1990725" cy="707886"/>
          </a:xfrm>
          <a:prstGeom prst="rect">
            <a:avLst/>
          </a:prstGeom>
          <a:noFill/>
        </p:spPr>
        <p:txBody>
          <a:bodyPr wrap="square" rtlCol="0">
            <a:spAutoFit/>
          </a:bodyPr>
          <a:lstStyle/>
          <a:p>
            <a:pPr algn="ctr"/>
            <a:r>
              <a:rPr lang="en-US" altLang="ko-KR" sz="2000" dirty="0"/>
              <a:t>Negative disposal </a:t>
            </a:r>
          </a:p>
          <a:p>
            <a:pPr algn="ctr"/>
            <a:r>
              <a:rPr lang="en-US" altLang="ko-KR" sz="2000" dirty="0"/>
              <a:t>of unused plastic</a:t>
            </a:r>
            <a:endParaRPr lang="ko-KR" altLang="en-US" sz="2000" dirty="0"/>
          </a:p>
        </p:txBody>
      </p:sp>
      <p:sp>
        <p:nvSpPr>
          <p:cNvPr id="18" name="TextBox 17">
            <a:extLst>
              <a:ext uri="{FF2B5EF4-FFF2-40B4-BE49-F238E27FC236}">
                <a16:creationId xmlns:a16="http://schemas.microsoft.com/office/drawing/2014/main" id="{099E6512-22D0-272D-1FD0-9427FFCC372F}"/>
              </a:ext>
            </a:extLst>
          </p:cNvPr>
          <p:cNvSpPr txBox="1"/>
          <p:nvPr/>
        </p:nvSpPr>
        <p:spPr>
          <a:xfrm>
            <a:off x="7969417" y="2036058"/>
            <a:ext cx="1990725" cy="1015663"/>
          </a:xfrm>
          <a:prstGeom prst="rect">
            <a:avLst/>
          </a:prstGeom>
          <a:noFill/>
        </p:spPr>
        <p:txBody>
          <a:bodyPr wrap="square" rtlCol="0">
            <a:spAutoFit/>
          </a:bodyPr>
          <a:lstStyle/>
          <a:p>
            <a:pPr algn="ctr"/>
            <a:r>
              <a:rPr lang="en-US" altLang="ko-KR" sz="2000" dirty="0"/>
              <a:t>the limits of private facility demand</a:t>
            </a:r>
          </a:p>
        </p:txBody>
      </p:sp>
      <p:sp>
        <p:nvSpPr>
          <p:cNvPr id="20" name="TextBox 19">
            <a:extLst>
              <a:ext uri="{FF2B5EF4-FFF2-40B4-BE49-F238E27FC236}">
                <a16:creationId xmlns:a16="http://schemas.microsoft.com/office/drawing/2014/main" id="{A00D47AD-3148-DC7E-0234-A4D75AFEF18C}"/>
              </a:ext>
            </a:extLst>
          </p:cNvPr>
          <p:cNvSpPr txBox="1"/>
          <p:nvPr/>
        </p:nvSpPr>
        <p:spPr>
          <a:xfrm>
            <a:off x="10086975" y="2189947"/>
            <a:ext cx="1990725" cy="707886"/>
          </a:xfrm>
          <a:prstGeom prst="rect">
            <a:avLst/>
          </a:prstGeom>
          <a:noFill/>
        </p:spPr>
        <p:txBody>
          <a:bodyPr wrap="square" rtlCol="0">
            <a:spAutoFit/>
          </a:bodyPr>
          <a:lstStyle/>
          <a:p>
            <a:pPr algn="ctr"/>
            <a:r>
              <a:rPr lang="en-US" altLang="ko-KR" sz="2000" dirty="0"/>
              <a:t>waste vinyl pileup</a:t>
            </a:r>
            <a:endParaRPr lang="ko-KR" altLang="en-US" sz="2000" dirty="0"/>
          </a:p>
        </p:txBody>
      </p:sp>
      <p:pic>
        <p:nvPicPr>
          <p:cNvPr id="22" name="그림 21">
            <a:extLst>
              <a:ext uri="{FF2B5EF4-FFF2-40B4-BE49-F238E27FC236}">
                <a16:creationId xmlns:a16="http://schemas.microsoft.com/office/drawing/2014/main" id="{119394BB-A856-527C-C1D4-A4AAAABC83A8}"/>
              </a:ext>
            </a:extLst>
          </p:cNvPr>
          <p:cNvPicPr>
            <a:picLocks noChangeAspect="1"/>
          </p:cNvPicPr>
          <p:nvPr/>
        </p:nvPicPr>
        <p:blipFill>
          <a:blip r:embed="rId6"/>
          <a:srcRect l="384" t="21890" r="13366" b="22416"/>
          <a:stretch/>
        </p:blipFill>
        <p:spPr>
          <a:xfrm>
            <a:off x="445769" y="4282262"/>
            <a:ext cx="5307331" cy="2495608"/>
          </a:xfrm>
          <a:prstGeom prst="rect">
            <a:avLst/>
          </a:prstGeom>
        </p:spPr>
      </p:pic>
      <p:sp>
        <p:nvSpPr>
          <p:cNvPr id="24" name="TextBox 23">
            <a:extLst>
              <a:ext uri="{FF2B5EF4-FFF2-40B4-BE49-F238E27FC236}">
                <a16:creationId xmlns:a16="http://schemas.microsoft.com/office/drawing/2014/main" id="{09A8DDBA-2545-538B-87B1-B93389A9B488}"/>
              </a:ext>
            </a:extLst>
          </p:cNvPr>
          <p:cNvSpPr txBox="1"/>
          <p:nvPr/>
        </p:nvSpPr>
        <p:spPr>
          <a:xfrm>
            <a:off x="5953125" y="4928444"/>
            <a:ext cx="5962650" cy="1531445"/>
          </a:xfrm>
          <a:prstGeom prst="rect">
            <a:avLst/>
          </a:prstGeom>
          <a:noFill/>
        </p:spPr>
        <p:txBody>
          <a:bodyPr wrap="square">
            <a:spAutoFit/>
          </a:bodyPr>
          <a:lstStyle/>
          <a:p>
            <a:pPr marL="342900" indent="-342900">
              <a:lnSpc>
                <a:spcPct val="150000"/>
              </a:lnSpc>
              <a:buFont typeface="+mj-lt"/>
              <a:buAutoNum type="arabicPeriod"/>
            </a:pPr>
            <a:r>
              <a:rPr lang="ko-KR" altLang="en-US" sz="1600" dirty="0" err="1"/>
              <a:t>Analysis</a:t>
            </a:r>
            <a:r>
              <a:rPr lang="ko-KR" altLang="en-US" sz="1600" dirty="0"/>
              <a:t> of </a:t>
            </a:r>
            <a:r>
              <a:rPr lang="ko-KR" altLang="en-US" sz="1600" dirty="0" err="1"/>
              <a:t>fine</a:t>
            </a:r>
            <a:r>
              <a:rPr lang="ko-KR" altLang="en-US" sz="1600" dirty="0"/>
              <a:t> </a:t>
            </a:r>
            <a:r>
              <a:rPr lang="ko-KR" altLang="en-US" sz="1600" dirty="0" err="1"/>
              <a:t>dust</a:t>
            </a:r>
            <a:r>
              <a:rPr lang="ko-KR" altLang="en-US" sz="1600" dirty="0"/>
              <a:t> </a:t>
            </a:r>
            <a:r>
              <a:rPr lang="ko-KR" altLang="en-US" sz="1600" dirty="0" err="1"/>
              <a:t>generated</a:t>
            </a:r>
            <a:r>
              <a:rPr lang="ko-KR" altLang="en-US" sz="1600" dirty="0"/>
              <a:t> </a:t>
            </a:r>
            <a:r>
              <a:rPr lang="ko-KR" altLang="en-US" sz="1600" dirty="0" err="1"/>
              <a:t>by</a:t>
            </a:r>
            <a:r>
              <a:rPr lang="ko-KR" altLang="en-US" sz="1600" dirty="0"/>
              <a:t> </a:t>
            </a:r>
            <a:r>
              <a:rPr lang="ko-KR" altLang="en-US" sz="1600" dirty="0" err="1"/>
              <a:t>burning</a:t>
            </a:r>
            <a:r>
              <a:rPr lang="ko-KR" altLang="en-US" sz="1600" dirty="0"/>
              <a:t> </a:t>
            </a:r>
            <a:r>
              <a:rPr lang="ko-KR" altLang="en-US" sz="1600" dirty="0" err="1"/>
              <a:t>unwound</a:t>
            </a:r>
            <a:r>
              <a:rPr lang="ko-KR" altLang="en-US" sz="1600" dirty="0"/>
              <a:t> </a:t>
            </a:r>
            <a:r>
              <a:rPr lang="ko-KR" altLang="en-US" sz="1600" dirty="0" err="1"/>
              <a:t>waste</a:t>
            </a:r>
            <a:r>
              <a:rPr lang="ko-KR" altLang="en-US" sz="1600" dirty="0"/>
              <a:t> </a:t>
            </a:r>
            <a:r>
              <a:rPr lang="ko-KR" altLang="en-US" sz="1600" dirty="0" err="1"/>
              <a:t>vinyl</a:t>
            </a:r>
            <a:r>
              <a:rPr lang="ko-KR" altLang="en-US" sz="1600" dirty="0"/>
              <a:t> </a:t>
            </a:r>
          </a:p>
          <a:p>
            <a:pPr marL="342900" indent="-342900">
              <a:lnSpc>
                <a:spcPct val="150000"/>
              </a:lnSpc>
              <a:buFont typeface="+mj-lt"/>
              <a:buAutoNum type="arabicPeriod"/>
            </a:pPr>
            <a:r>
              <a:rPr lang="ko-KR" altLang="en-US" sz="1600" dirty="0" err="1"/>
              <a:t>Identify</a:t>
            </a:r>
            <a:r>
              <a:rPr lang="ko-KR" altLang="en-US" sz="1600" dirty="0"/>
              <a:t> </a:t>
            </a:r>
            <a:r>
              <a:rPr lang="ko-KR" altLang="en-US" sz="1600" dirty="0" err="1"/>
              <a:t>the</a:t>
            </a:r>
            <a:r>
              <a:rPr lang="ko-KR" altLang="en-US" sz="1600" dirty="0"/>
              <a:t> </a:t>
            </a:r>
            <a:r>
              <a:rPr lang="ko-KR" altLang="en-US" sz="1600" dirty="0" err="1"/>
              <a:t>demand</a:t>
            </a:r>
            <a:r>
              <a:rPr lang="ko-KR" altLang="en-US" sz="1600" dirty="0"/>
              <a:t> </a:t>
            </a:r>
            <a:r>
              <a:rPr lang="ko-KR" altLang="en-US" sz="1600" dirty="0" err="1"/>
              <a:t>for</a:t>
            </a:r>
            <a:r>
              <a:rPr lang="ko-KR" altLang="en-US" sz="1600" dirty="0"/>
              <a:t> </a:t>
            </a:r>
            <a:r>
              <a:rPr lang="ko-KR" altLang="en-US" sz="1600" dirty="0" err="1"/>
              <a:t>recycling</a:t>
            </a:r>
            <a:r>
              <a:rPr lang="ko-KR" altLang="en-US" sz="1600" dirty="0"/>
              <a:t> </a:t>
            </a:r>
            <a:r>
              <a:rPr lang="ko-KR" altLang="en-US" sz="1600" dirty="0" err="1"/>
              <a:t>facilities</a:t>
            </a:r>
            <a:r>
              <a:rPr lang="ko-KR" altLang="en-US" sz="1600" dirty="0"/>
              <a:t> </a:t>
            </a:r>
            <a:r>
              <a:rPr lang="ko-KR" altLang="en-US" sz="1600" dirty="0" err="1"/>
              <a:t>by</a:t>
            </a:r>
            <a:r>
              <a:rPr lang="ko-KR" altLang="en-US" sz="1600" dirty="0"/>
              <a:t> </a:t>
            </a:r>
            <a:r>
              <a:rPr lang="ko-KR" altLang="en-US" sz="1600" dirty="0" err="1"/>
              <a:t>predicting</a:t>
            </a:r>
            <a:r>
              <a:rPr lang="ko-KR" altLang="en-US" sz="1600" dirty="0"/>
              <a:t> </a:t>
            </a:r>
            <a:r>
              <a:rPr lang="ko-KR" altLang="en-US" sz="1600" dirty="0" err="1"/>
              <a:t>the</a:t>
            </a:r>
            <a:r>
              <a:rPr lang="ko-KR" altLang="en-US" sz="1600" dirty="0"/>
              <a:t> </a:t>
            </a:r>
            <a:r>
              <a:rPr lang="ko-KR" altLang="en-US" sz="1600" dirty="0" err="1"/>
              <a:t>amount</a:t>
            </a:r>
            <a:r>
              <a:rPr lang="ko-KR" altLang="en-US" sz="1600" dirty="0"/>
              <a:t> of </a:t>
            </a:r>
            <a:r>
              <a:rPr lang="ko-KR" altLang="en-US" sz="1600" dirty="0" err="1"/>
              <a:t>waste</a:t>
            </a:r>
            <a:r>
              <a:rPr lang="ko-KR" altLang="en-US" sz="1600" dirty="0"/>
              <a:t> </a:t>
            </a:r>
            <a:r>
              <a:rPr lang="ko-KR" altLang="en-US" sz="1600" dirty="0" err="1"/>
              <a:t>vinyl</a:t>
            </a:r>
            <a:r>
              <a:rPr lang="ko-KR" altLang="en-US" sz="1600" dirty="0"/>
              <a:t> </a:t>
            </a:r>
            <a:r>
              <a:rPr lang="ko-KR" altLang="en-US" sz="1600" dirty="0" err="1"/>
              <a:t>generated</a:t>
            </a:r>
            <a:r>
              <a:rPr lang="ko-KR" altLang="en-US" sz="1600" dirty="0"/>
              <a:t> </a:t>
            </a:r>
            <a:r>
              <a:rPr lang="ko-KR" altLang="en-US" sz="1600" dirty="0" err="1"/>
              <a:t>for</a:t>
            </a:r>
            <a:r>
              <a:rPr lang="ko-KR" altLang="en-US" sz="1600" dirty="0"/>
              <a:t> </a:t>
            </a:r>
            <a:r>
              <a:rPr lang="en-US" altLang="ko-KR" sz="1600" dirty="0"/>
              <a:t>agriculture</a:t>
            </a:r>
            <a:endParaRPr lang="ko-KR" altLang="en-US" sz="1600" dirty="0"/>
          </a:p>
          <a:p>
            <a:pPr marL="342900" indent="-342900">
              <a:lnSpc>
                <a:spcPct val="150000"/>
              </a:lnSpc>
              <a:buFont typeface="+mj-lt"/>
              <a:buAutoNum type="arabicPeriod"/>
            </a:pPr>
            <a:r>
              <a:rPr lang="ko-KR" altLang="en-US" sz="1600" dirty="0" err="1"/>
              <a:t>Calculate</a:t>
            </a:r>
            <a:r>
              <a:rPr lang="ko-KR" altLang="en-US" sz="1600" dirty="0"/>
              <a:t> </a:t>
            </a:r>
            <a:r>
              <a:rPr lang="ko-KR" altLang="en-US" sz="1600" dirty="0" err="1"/>
              <a:t>the</a:t>
            </a:r>
            <a:r>
              <a:rPr lang="ko-KR" altLang="en-US" sz="1600" dirty="0"/>
              <a:t> </a:t>
            </a:r>
            <a:r>
              <a:rPr lang="ko-KR" altLang="en-US" sz="1600" dirty="0" err="1"/>
              <a:t>amount</a:t>
            </a:r>
            <a:r>
              <a:rPr lang="ko-KR" altLang="en-US" sz="1600" dirty="0"/>
              <a:t> of </a:t>
            </a:r>
            <a:r>
              <a:rPr lang="ko-KR" altLang="en-US" sz="1600" dirty="0" err="1"/>
              <a:t>fine</a:t>
            </a:r>
            <a:r>
              <a:rPr lang="ko-KR" altLang="en-US" sz="1600" dirty="0"/>
              <a:t> </a:t>
            </a:r>
            <a:r>
              <a:rPr lang="ko-KR" altLang="en-US" sz="1600" dirty="0" err="1"/>
              <a:t>dust</a:t>
            </a:r>
            <a:r>
              <a:rPr lang="ko-KR" altLang="en-US" sz="1600" dirty="0"/>
              <a:t> </a:t>
            </a:r>
            <a:r>
              <a:rPr lang="ko-KR" altLang="en-US" sz="1600" dirty="0" err="1"/>
              <a:t>generated</a:t>
            </a:r>
            <a:r>
              <a:rPr lang="ko-KR" altLang="en-US" sz="1600" dirty="0"/>
              <a:t> </a:t>
            </a:r>
            <a:r>
              <a:rPr lang="ko-KR" altLang="en-US" sz="1600" dirty="0" err="1"/>
              <a:t>by</a:t>
            </a:r>
            <a:r>
              <a:rPr lang="ko-KR" altLang="en-US" sz="1600" dirty="0"/>
              <a:t> </a:t>
            </a:r>
            <a:r>
              <a:rPr lang="ko-KR" altLang="en-US" sz="1600" dirty="0" err="1"/>
              <a:t>recycling</a:t>
            </a:r>
            <a:r>
              <a:rPr lang="ko-KR" altLang="en-US" sz="1600" dirty="0"/>
              <a:t> </a:t>
            </a:r>
            <a:r>
              <a:rPr lang="ko-KR" altLang="en-US" sz="1600" dirty="0" err="1"/>
              <a:t>facilities</a:t>
            </a:r>
            <a:endParaRPr lang="ko-KR" altLang="en-US" sz="1600" dirty="0"/>
          </a:p>
        </p:txBody>
      </p:sp>
      <p:sp>
        <p:nvSpPr>
          <p:cNvPr id="26" name="TextBox 25">
            <a:extLst>
              <a:ext uri="{FF2B5EF4-FFF2-40B4-BE49-F238E27FC236}">
                <a16:creationId xmlns:a16="http://schemas.microsoft.com/office/drawing/2014/main" id="{64F5E3AF-B239-9A90-6A01-2C2B1D0A3C25}"/>
              </a:ext>
            </a:extLst>
          </p:cNvPr>
          <p:cNvSpPr txBox="1"/>
          <p:nvPr/>
        </p:nvSpPr>
        <p:spPr>
          <a:xfrm>
            <a:off x="6706444" y="3956447"/>
            <a:ext cx="4545244" cy="369332"/>
          </a:xfrm>
          <a:prstGeom prst="rect">
            <a:avLst/>
          </a:prstGeom>
          <a:noFill/>
        </p:spPr>
        <p:txBody>
          <a:bodyPr wrap="square">
            <a:spAutoFit/>
          </a:bodyPr>
          <a:lstStyle/>
          <a:p>
            <a:r>
              <a:rPr lang="ko-KR" altLang="en-US" b="1" dirty="0" err="1"/>
              <a:t>Investigation</a:t>
            </a:r>
            <a:r>
              <a:rPr lang="ko-KR" altLang="en-US" b="1" dirty="0"/>
              <a:t> </a:t>
            </a:r>
            <a:r>
              <a:rPr lang="ko-KR" altLang="en-US" b="1" dirty="0" err="1"/>
              <a:t>on</a:t>
            </a:r>
            <a:r>
              <a:rPr lang="ko-KR" altLang="en-US" b="1" dirty="0"/>
              <a:t> </a:t>
            </a:r>
            <a:r>
              <a:rPr lang="ko-KR" altLang="en-US" b="1" dirty="0" err="1"/>
              <a:t>the</a:t>
            </a:r>
            <a:r>
              <a:rPr lang="ko-KR" altLang="en-US" b="1" dirty="0"/>
              <a:t> </a:t>
            </a:r>
            <a:r>
              <a:rPr lang="ko-KR" altLang="en-US" b="1" dirty="0" err="1"/>
              <a:t>Contribution</a:t>
            </a:r>
            <a:r>
              <a:rPr lang="ko-KR" altLang="en-US" b="1" dirty="0"/>
              <a:t> of </a:t>
            </a:r>
            <a:r>
              <a:rPr lang="ko-KR" altLang="en-US" b="1" dirty="0" err="1"/>
              <a:t>Fine</a:t>
            </a:r>
            <a:r>
              <a:rPr lang="ko-KR" altLang="en-US" b="1" dirty="0"/>
              <a:t> </a:t>
            </a:r>
            <a:r>
              <a:rPr lang="ko-KR" altLang="en-US" b="1" dirty="0" err="1"/>
              <a:t>Dust</a:t>
            </a:r>
            <a:endParaRPr lang="ko-KR" altLang="en-US" b="1" dirty="0"/>
          </a:p>
        </p:txBody>
      </p:sp>
      <p:sp>
        <p:nvSpPr>
          <p:cNvPr id="7" name="슬라이드 번호 개체 틀 3">
            <a:extLst>
              <a:ext uri="{FF2B5EF4-FFF2-40B4-BE49-F238E27FC236}">
                <a16:creationId xmlns:a16="http://schemas.microsoft.com/office/drawing/2014/main" id="{3CAA22BF-DE16-922A-5E2D-D58F75119BCB}"/>
              </a:ext>
            </a:extLst>
          </p:cNvPr>
          <p:cNvSpPr>
            <a:spLocks noGrp="1"/>
          </p:cNvSpPr>
          <p:nvPr>
            <p:ph type="sldNum" sz="quarter" idx="12"/>
          </p:nvPr>
        </p:nvSpPr>
        <p:spPr>
          <a:xfrm>
            <a:off x="10057844" y="6475401"/>
            <a:ext cx="2134156" cy="365125"/>
          </a:xfrm>
        </p:spPr>
        <p:txBody>
          <a:bodyPr/>
          <a:lstStyle/>
          <a:p>
            <a:fld id="{C1FF6DA9-008F-8B48-92A6-B652298478BF}" type="slidenum">
              <a:rPr lang="en-US" sz="1400" smtClean="0">
                <a:solidFill>
                  <a:schemeClr val="bg1">
                    <a:lumMod val="75000"/>
                  </a:schemeClr>
                </a:solidFill>
              </a:rPr>
              <a:t>2</a:t>
            </a:fld>
            <a:endParaRPr lang="en-US" sz="1400" dirty="0">
              <a:solidFill>
                <a:schemeClr val="bg1">
                  <a:lumMod val="75000"/>
                </a:schemeClr>
              </a:solidFill>
            </a:endParaRPr>
          </a:p>
        </p:txBody>
      </p:sp>
      <p:pic>
        <p:nvPicPr>
          <p:cNvPr id="4" name="그림 3">
            <a:extLst>
              <a:ext uri="{FF2B5EF4-FFF2-40B4-BE49-F238E27FC236}">
                <a16:creationId xmlns:a16="http://schemas.microsoft.com/office/drawing/2014/main" id="{44C4AFFA-431C-E585-19AE-6CCF8981F581}"/>
              </a:ext>
            </a:extLst>
          </p:cNvPr>
          <p:cNvPicPr>
            <a:picLocks noChangeAspect="1"/>
          </p:cNvPicPr>
          <p:nvPr/>
        </p:nvPicPr>
        <p:blipFill>
          <a:blip r:embed="rId7"/>
          <a:stretch>
            <a:fillRect/>
          </a:stretch>
        </p:blipFill>
        <p:spPr>
          <a:xfrm>
            <a:off x="11137581" y="4977"/>
            <a:ext cx="527124" cy="737974"/>
          </a:xfrm>
          <a:prstGeom prst="rect">
            <a:avLst/>
          </a:prstGeom>
        </p:spPr>
      </p:pic>
    </p:spTree>
    <p:extLst>
      <p:ext uri="{BB962C8B-B14F-4D97-AF65-F5344CB8AC3E}">
        <p14:creationId xmlns:p14="http://schemas.microsoft.com/office/powerpoint/2010/main" val="1619042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9615A-F7D6-D796-17F2-52BFB9141B94}"/>
            </a:ext>
          </a:extLst>
        </p:cNvPr>
        <p:cNvGrpSpPr/>
        <p:nvPr/>
      </p:nvGrpSpPr>
      <p:grpSpPr>
        <a:xfrm>
          <a:off x="0" y="0"/>
          <a:ext cx="0" cy="0"/>
          <a:chOff x="0" y="0"/>
          <a:chExt cx="0" cy="0"/>
        </a:xfrm>
      </p:grpSpPr>
      <p:sp>
        <p:nvSpPr>
          <p:cNvPr id="2" name="직사각형 1">
            <a:extLst>
              <a:ext uri="{FF2B5EF4-FFF2-40B4-BE49-F238E27FC236}">
                <a16:creationId xmlns:a16="http://schemas.microsoft.com/office/drawing/2014/main" id="{FABA19D7-9D4D-E999-10BB-3AE9931E1582}"/>
              </a:ext>
            </a:extLst>
          </p:cNvPr>
          <p:cNvSpPr/>
          <p:nvPr/>
        </p:nvSpPr>
        <p:spPr>
          <a:xfrm>
            <a:off x="0" y="0"/>
            <a:ext cx="12192000" cy="742951"/>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p>
        </p:txBody>
      </p:sp>
      <p:sp>
        <p:nvSpPr>
          <p:cNvPr id="3" name="TextBox 2">
            <a:extLst>
              <a:ext uri="{FF2B5EF4-FFF2-40B4-BE49-F238E27FC236}">
                <a16:creationId xmlns:a16="http://schemas.microsoft.com/office/drawing/2014/main" id="{2DD1C94F-E2C3-932F-65DA-0288847614FB}"/>
              </a:ext>
            </a:extLst>
          </p:cNvPr>
          <p:cNvSpPr txBox="1"/>
          <p:nvPr/>
        </p:nvSpPr>
        <p:spPr>
          <a:xfrm>
            <a:off x="91440" y="850613"/>
            <a:ext cx="8992402" cy="461665"/>
          </a:xfrm>
          <a:prstGeom prst="rect">
            <a:avLst/>
          </a:prstGeom>
          <a:noFill/>
        </p:spPr>
        <p:txBody>
          <a:bodyPr wrap="square" rtlCol="0">
            <a:spAutoFit/>
          </a:bodyPr>
          <a:lstStyle/>
          <a:p>
            <a:r>
              <a:rPr lang="en-US" altLang="ko-KR" sz="2400" b="1" dirty="0"/>
              <a:t>Current Status of Waste Vinyl Treatment Infrastructure in Agriculture</a:t>
            </a:r>
            <a:endParaRPr lang="ko-KR" altLang="en-US" sz="2400" b="1" dirty="0"/>
          </a:p>
        </p:txBody>
      </p:sp>
      <p:pic>
        <p:nvPicPr>
          <p:cNvPr id="11" name="그림 10">
            <a:extLst>
              <a:ext uri="{FF2B5EF4-FFF2-40B4-BE49-F238E27FC236}">
                <a16:creationId xmlns:a16="http://schemas.microsoft.com/office/drawing/2014/main" id="{6694AE32-1913-A3C2-32AA-48FF00BB8E86}"/>
              </a:ext>
            </a:extLst>
          </p:cNvPr>
          <p:cNvPicPr>
            <a:picLocks noChangeAspect="1"/>
          </p:cNvPicPr>
          <p:nvPr/>
        </p:nvPicPr>
        <p:blipFill>
          <a:blip r:embed="rId3"/>
          <a:stretch>
            <a:fillRect/>
          </a:stretch>
        </p:blipFill>
        <p:spPr>
          <a:xfrm>
            <a:off x="-1" y="-5896"/>
            <a:ext cx="2530811" cy="748847"/>
          </a:xfrm>
          <a:prstGeom prst="rect">
            <a:avLst/>
          </a:prstGeom>
        </p:spPr>
      </p:pic>
      <p:pic>
        <p:nvPicPr>
          <p:cNvPr id="14" name="Picture 2" descr="안양대학교 심볼 이미지">
            <a:extLst>
              <a:ext uri="{FF2B5EF4-FFF2-40B4-BE49-F238E27FC236}">
                <a16:creationId xmlns:a16="http://schemas.microsoft.com/office/drawing/2014/main" id="{4787D892-5B7E-816B-5DF8-3890415B8A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993" t="52903" r="31921" b="11430"/>
          <a:stretch/>
        </p:blipFill>
        <p:spPr bwMode="auto">
          <a:xfrm>
            <a:off x="11657823" y="-5897"/>
            <a:ext cx="534177" cy="748847"/>
          </a:xfrm>
          <a:prstGeom prst="rect">
            <a:avLst/>
          </a:prstGeom>
          <a:noFill/>
          <a:extLst>
            <a:ext uri="{909E8E84-426E-40DD-AFC4-6F175D3DCCD1}">
              <a14:hiddenFill xmlns:a14="http://schemas.microsoft.com/office/drawing/2010/main">
                <a:solidFill>
                  <a:srgbClr val="FFFFFF"/>
                </a:solidFill>
              </a14:hiddenFill>
            </a:ext>
          </a:extLst>
        </p:spPr>
      </p:pic>
      <p:pic>
        <p:nvPicPr>
          <p:cNvPr id="4" name="그림 3">
            <a:extLst>
              <a:ext uri="{FF2B5EF4-FFF2-40B4-BE49-F238E27FC236}">
                <a16:creationId xmlns:a16="http://schemas.microsoft.com/office/drawing/2014/main" id="{F9516E16-307B-8419-9F1E-7CE960475483}"/>
              </a:ext>
            </a:extLst>
          </p:cNvPr>
          <p:cNvPicPr>
            <a:picLocks noChangeAspect="1"/>
          </p:cNvPicPr>
          <p:nvPr/>
        </p:nvPicPr>
        <p:blipFill>
          <a:blip r:embed="rId5"/>
          <a:stretch>
            <a:fillRect/>
          </a:stretch>
        </p:blipFill>
        <p:spPr>
          <a:xfrm>
            <a:off x="4467225" y="1638018"/>
            <a:ext cx="7457686" cy="4718939"/>
          </a:xfrm>
          <a:prstGeom prst="rect">
            <a:avLst/>
          </a:prstGeom>
        </p:spPr>
      </p:pic>
      <p:sp>
        <p:nvSpPr>
          <p:cNvPr id="7" name="TextBox 6">
            <a:extLst>
              <a:ext uri="{FF2B5EF4-FFF2-40B4-BE49-F238E27FC236}">
                <a16:creationId xmlns:a16="http://schemas.microsoft.com/office/drawing/2014/main" id="{3954239C-F2D5-397E-6DB2-75FB04BCBE43}"/>
              </a:ext>
            </a:extLst>
          </p:cNvPr>
          <p:cNvSpPr txBox="1"/>
          <p:nvPr/>
        </p:nvSpPr>
        <p:spPr>
          <a:xfrm>
            <a:off x="267089" y="2008851"/>
            <a:ext cx="4185285" cy="3970318"/>
          </a:xfrm>
          <a:prstGeom prst="rect">
            <a:avLst/>
          </a:prstGeom>
          <a:noFill/>
        </p:spPr>
        <p:txBody>
          <a:bodyPr wrap="square">
            <a:spAutoFit/>
          </a:bodyPr>
          <a:lstStyle/>
          <a:p>
            <a:pPr marL="285750" indent="-285750" algn="just">
              <a:buFont typeface="Arial" panose="020B0604020202020204" pitchFamily="34" charset="0"/>
              <a:buChar char="•"/>
            </a:pPr>
            <a:r>
              <a:rPr lang="ko-KR" altLang="en-US" dirty="0" err="1"/>
              <a:t>In</a:t>
            </a:r>
            <a:r>
              <a:rPr lang="ko-KR" altLang="en-US" dirty="0"/>
              <a:t> 2021, </a:t>
            </a:r>
            <a:r>
              <a:rPr lang="ko-KR" altLang="en-US" dirty="0" err="1"/>
              <a:t>a</a:t>
            </a:r>
            <a:r>
              <a:rPr lang="ko-KR" altLang="en-US" dirty="0"/>
              <a:t> </a:t>
            </a:r>
            <a:r>
              <a:rPr lang="ko-KR" altLang="en-US" dirty="0" err="1"/>
              <a:t>total</a:t>
            </a:r>
            <a:r>
              <a:rPr lang="ko-KR" altLang="en-US" dirty="0"/>
              <a:t> of 196,915 </a:t>
            </a:r>
            <a:r>
              <a:rPr lang="ko-KR" altLang="en-US" dirty="0" err="1"/>
              <a:t>tonnes</a:t>
            </a:r>
            <a:r>
              <a:rPr lang="ko-KR" altLang="en-US" dirty="0"/>
              <a:t> of </a:t>
            </a:r>
            <a:r>
              <a:rPr lang="ko-KR" altLang="en-US" dirty="0" err="1"/>
              <a:t>agricultural</a:t>
            </a:r>
            <a:r>
              <a:rPr lang="ko-KR" altLang="en-US" dirty="0"/>
              <a:t> </a:t>
            </a:r>
            <a:r>
              <a:rPr lang="ko-KR" altLang="en-US" dirty="0" err="1"/>
              <a:t>waste</a:t>
            </a:r>
            <a:r>
              <a:rPr lang="ko-KR" altLang="en-US" dirty="0"/>
              <a:t> </a:t>
            </a:r>
            <a:r>
              <a:rPr lang="ko-KR" altLang="en-US" dirty="0" err="1"/>
              <a:t>vinyl</a:t>
            </a:r>
            <a:r>
              <a:rPr lang="ko-KR" altLang="en-US" dirty="0"/>
              <a:t> </a:t>
            </a:r>
            <a:r>
              <a:rPr lang="ko-KR" altLang="en-US" dirty="0" err="1"/>
              <a:t>were</a:t>
            </a:r>
            <a:r>
              <a:rPr lang="ko-KR" altLang="en-US" dirty="0"/>
              <a:t> </a:t>
            </a:r>
            <a:r>
              <a:rPr lang="ko-KR" altLang="en-US" dirty="0" err="1"/>
              <a:t>collected</a:t>
            </a:r>
            <a:r>
              <a:rPr lang="ko-KR" altLang="en-US" dirty="0"/>
              <a:t> </a:t>
            </a:r>
            <a:r>
              <a:rPr lang="ko-KR" altLang="en-US" dirty="0" err="1"/>
              <a:t>through</a:t>
            </a:r>
            <a:r>
              <a:rPr lang="ko-KR" altLang="en-US" dirty="0"/>
              <a:t> 36 </a:t>
            </a:r>
            <a:r>
              <a:rPr lang="ko-KR" altLang="en-US" dirty="0" err="1"/>
              <a:t>corporate-run</a:t>
            </a:r>
            <a:r>
              <a:rPr lang="ko-KR" altLang="en-US" dirty="0"/>
              <a:t> </a:t>
            </a:r>
            <a:r>
              <a:rPr lang="ko-KR" altLang="en-US" dirty="0" err="1"/>
              <a:t>collection</a:t>
            </a:r>
            <a:r>
              <a:rPr lang="ko-KR" altLang="en-US" dirty="0"/>
              <a:t> </a:t>
            </a:r>
            <a:r>
              <a:rPr lang="ko-KR" altLang="en-US" dirty="0" err="1"/>
              <a:t>centers</a:t>
            </a:r>
            <a:r>
              <a:rPr lang="ko-KR" altLang="en-US" dirty="0"/>
              <a:t> </a:t>
            </a:r>
            <a:r>
              <a:rPr lang="ko-KR" altLang="en-US" dirty="0" err="1"/>
              <a:t>across</a:t>
            </a:r>
            <a:r>
              <a:rPr lang="ko-KR" altLang="en-US" dirty="0"/>
              <a:t> </a:t>
            </a:r>
            <a:r>
              <a:rPr lang="ko-KR" altLang="en-US" dirty="0" err="1"/>
              <a:t>the</a:t>
            </a:r>
            <a:r>
              <a:rPr lang="ko-KR" altLang="en-US" dirty="0"/>
              <a:t> </a:t>
            </a:r>
            <a:r>
              <a:rPr lang="ko-KR" altLang="en-US" dirty="0" err="1"/>
              <a:t>country</a:t>
            </a:r>
            <a:r>
              <a:rPr lang="ko-KR" altLang="en-US" dirty="0"/>
              <a:t>.</a:t>
            </a:r>
            <a:endParaRPr lang="en-US" altLang="ko-KR" dirty="0"/>
          </a:p>
          <a:p>
            <a:pPr marL="285750" indent="-285750" algn="just">
              <a:buFont typeface="Arial" panose="020B0604020202020204" pitchFamily="34" charset="0"/>
              <a:buChar char="•"/>
            </a:pPr>
            <a:endParaRPr lang="ko-KR" altLang="en-US" dirty="0"/>
          </a:p>
          <a:p>
            <a:pPr marL="285750" indent="-285750" algn="just">
              <a:buFont typeface="Arial" panose="020B0604020202020204" pitchFamily="34" charset="0"/>
              <a:buChar char="•"/>
            </a:pPr>
            <a:r>
              <a:rPr lang="ko-KR" altLang="en-US" dirty="0"/>
              <a:t>The </a:t>
            </a:r>
            <a:r>
              <a:rPr lang="ko-KR" altLang="en-US" dirty="0" err="1"/>
              <a:t>collected</a:t>
            </a:r>
            <a:r>
              <a:rPr lang="ko-KR" altLang="en-US" dirty="0"/>
              <a:t> </a:t>
            </a:r>
            <a:r>
              <a:rPr lang="ko-KR" altLang="en-US" dirty="0" err="1"/>
              <a:t>waste</a:t>
            </a:r>
            <a:r>
              <a:rPr lang="ko-KR" altLang="en-US" dirty="0"/>
              <a:t> </a:t>
            </a:r>
            <a:r>
              <a:rPr lang="ko-KR" altLang="en-US" dirty="0" err="1"/>
              <a:t>was</a:t>
            </a:r>
            <a:r>
              <a:rPr lang="ko-KR" altLang="en-US" dirty="0"/>
              <a:t> </a:t>
            </a:r>
            <a:r>
              <a:rPr lang="ko-KR" altLang="en-US" dirty="0" err="1"/>
              <a:t>transferred</a:t>
            </a:r>
            <a:r>
              <a:rPr lang="ko-KR" altLang="en-US" dirty="0"/>
              <a:t> </a:t>
            </a:r>
            <a:r>
              <a:rPr lang="ko-KR" altLang="en-US" dirty="0" err="1"/>
              <a:t>to</a:t>
            </a:r>
            <a:r>
              <a:rPr lang="ko-KR" altLang="en-US" dirty="0"/>
              <a:t> 15 </a:t>
            </a:r>
            <a:r>
              <a:rPr lang="ko-KR" altLang="en-US" dirty="0" err="1"/>
              <a:t>treatment</a:t>
            </a:r>
            <a:r>
              <a:rPr lang="ko-KR" altLang="en-US" dirty="0"/>
              <a:t> </a:t>
            </a:r>
            <a:r>
              <a:rPr lang="ko-KR" altLang="en-US" dirty="0" err="1"/>
              <a:t>centers</a:t>
            </a:r>
            <a:r>
              <a:rPr lang="ko-KR" altLang="en-US" dirty="0"/>
              <a:t>, </a:t>
            </a:r>
            <a:r>
              <a:rPr lang="ko-KR" altLang="en-US" dirty="0" err="1"/>
              <a:t>including</a:t>
            </a:r>
            <a:r>
              <a:rPr lang="ko-KR" altLang="en-US" dirty="0"/>
              <a:t> </a:t>
            </a:r>
            <a:r>
              <a:rPr lang="en-US" altLang="ko-KR" dirty="0"/>
              <a:t>8</a:t>
            </a:r>
            <a:r>
              <a:rPr lang="ko-KR" altLang="en-US" dirty="0"/>
              <a:t> </a:t>
            </a:r>
            <a:r>
              <a:rPr lang="ko-KR" altLang="en-US" dirty="0" err="1"/>
              <a:t>corporate</a:t>
            </a:r>
            <a:r>
              <a:rPr lang="ko-KR" altLang="en-US" dirty="0"/>
              <a:t> </a:t>
            </a:r>
            <a:r>
              <a:rPr lang="ko-KR" altLang="en-US" dirty="0" err="1"/>
              <a:t>operating</a:t>
            </a:r>
            <a:r>
              <a:rPr lang="ko-KR" altLang="en-US" dirty="0"/>
              <a:t> </a:t>
            </a:r>
            <a:r>
              <a:rPr lang="ko-KR" altLang="en-US" dirty="0" err="1"/>
              <a:t>facilities</a:t>
            </a:r>
            <a:r>
              <a:rPr lang="ko-KR" altLang="en-US" dirty="0"/>
              <a:t> and </a:t>
            </a:r>
            <a:r>
              <a:rPr lang="en-US" altLang="ko-KR" dirty="0"/>
              <a:t>7</a:t>
            </a:r>
            <a:r>
              <a:rPr lang="ko-KR" altLang="en-US" dirty="0"/>
              <a:t> </a:t>
            </a:r>
            <a:r>
              <a:rPr lang="ko-KR" altLang="en-US" dirty="0" err="1"/>
              <a:t>private</a:t>
            </a:r>
            <a:r>
              <a:rPr lang="ko-KR" altLang="en-US" dirty="0"/>
              <a:t> </a:t>
            </a:r>
            <a:r>
              <a:rPr lang="ko-KR" altLang="en-US" dirty="0" err="1"/>
              <a:t>facilities</a:t>
            </a:r>
            <a:r>
              <a:rPr lang="ko-KR" altLang="en-US" dirty="0"/>
              <a:t>.</a:t>
            </a:r>
            <a:endParaRPr lang="en-US" altLang="ko-KR" dirty="0"/>
          </a:p>
          <a:p>
            <a:pPr marL="285750" indent="-285750" algn="just">
              <a:buFont typeface="Arial" panose="020B0604020202020204" pitchFamily="34" charset="0"/>
              <a:buChar char="•"/>
            </a:pPr>
            <a:endParaRPr lang="ko-KR" altLang="en-US" dirty="0"/>
          </a:p>
          <a:p>
            <a:pPr marL="285750" indent="-285750" algn="just">
              <a:buFont typeface="Arial" panose="020B0604020202020204" pitchFamily="34" charset="0"/>
              <a:buChar char="•"/>
            </a:pPr>
            <a:r>
              <a:rPr lang="ko-KR" altLang="en-US" dirty="0"/>
              <a:t>The </a:t>
            </a:r>
            <a:r>
              <a:rPr lang="ko-KR" altLang="en-US" dirty="0" err="1"/>
              <a:t>largest</a:t>
            </a:r>
            <a:r>
              <a:rPr lang="ko-KR" altLang="en-US" dirty="0"/>
              <a:t> </a:t>
            </a:r>
            <a:r>
              <a:rPr lang="ko-KR" altLang="en-US" dirty="0" err="1"/>
              <a:t>amount</a:t>
            </a:r>
            <a:r>
              <a:rPr lang="ko-KR" altLang="en-US" dirty="0"/>
              <a:t> of </a:t>
            </a:r>
            <a:r>
              <a:rPr lang="ko-KR" altLang="en-US" dirty="0" err="1"/>
              <a:t>treatment</a:t>
            </a:r>
            <a:r>
              <a:rPr lang="ko-KR" altLang="en-US" dirty="0"/>
              <a:t> </a:t>
            </a:r>
            <a:r>
              <a:rPr lang="ko-KR" altLang="en-US" dirty="0" err="1"/>
              <a:t>was</a:t>
            </a:r>
            <a:r>
              <a:rPr lang="ko-KR" altLang="en-US" dirty="0"/>
              <a:t> </a:t>
            </a:r>
            <a:r>
              <a:rPr lang="ko-KR" altLang="en-US" dirty="0" err="1"/>
              <a:t>handled</a:t>
            </a:r>
            <a:r>
              <a:rPr lang="ko-KR" altLang="en-US" dirty="0"/>
              <a:t> </a:t>
            </a:r>
            <a:r>
              <a:rPr lang="ko-KR" altLang="en-US" dirty="0" err="1"/>
              <a:t>in</a:t>
            </a:r>
            <a:r>
              <a:rPr lang="ko-KR" altLang="en-US" dirty="0"/>
              <a:t> </a:t>
            </a:r>
            <a:r>
              <a:rPr lang="ko-KR" altLang="en-US" dirty="0" err="1"/>
              <a:t>the</a:t>
            </a:r>
            <a:r>
              <a:rPr lang="ko-KR" altLang="en-US" dirty="0"/>
              <a:t> </a:t>
            </a:r>
            <a:r>
              <a:rPr lang="ko-KR" altLang="en-US" dirty="0" err="1"/>
              <a:t>Southeast</a:t>
            </a:r>
            <a:r>
              <a:rPr lang="ko-KR" altLang="en-US" dirty="0"/>
              <a:t> </a:t>
            </a:r>
            <a:r>
              <a:rPr lang="ko-KR" altLang="en-US" dirty="0" err="1"/>
              <a:t>region</a:t>
            </a:r>
            <a:r>
              <a:rPr lang="ko-KR" altLang="en-US" dirty="0"/>
              <a:t>, </a:t>
            </a:r>
            <a:r>
              <a:rPr lang="ko-KR" altLang="en-US" dirty="0" err="1"/>
              <a:t>accounting</a:t>
            </a:r>
            <a:r>
              <a:rPr lang="ko-KR" altLang="en-US" dirty="0"/>
              <a:t> </a:t>
            </a:r>
            <a:r>
              <a:rPr lang="ko-KR" altLang="en-US" dirty="0" err="1"/>
              <a:t>for</a:t>
            </a:r>
            <a:r>
              <a:rPr lang="ko-KR" altLang="en-US" dirty="0"/>
              <a:t> 26.6% of </a:t>
            </a:r>
            <a:r>
              <a:rPr lang="ko-KR" altLang="en-US" dirty="0" err="1"/>
              <a:t>the</a:t>
            </a:r>
            <a:r>
              <a:rPr lang="ko-KR" altLang="en-US" dirty="0"/>
              <a:t> </a:t>
            </a:r>
            <a:r>
              <a:rPr lang="ko-KR" altLang="en-US" dirty="0" err="1"/>
              <a:t>country's</a:t>
            </a:r>
            <a:r>
              <a:rPr lang="ko-KR" altLang="en-US" dirty="0"/>
              <a:t> </a:t>
            </a:r>
            <a:r>
              <a:rPr lang="ko-KR" altLang="en-US" dirty="0" err="1"/>
              <a:t>total</a:t>
            </a:r>
            <a:r>
              <a:rPr lang="ko-KR" altLang="en-US" dirty="0"/>
              <a:t>.</a:t>
            </a:r>
          </a:p>
        </p:txBody>
      </p:sp>
      <p:sp>
        <p:nvSpPr>
          <p:cNvPr id="6" name="TextBox 5">
            <a:extLst>
              <a:ext uri="{FF2B5EF4-FFF2-40B4-BE49-F238E27FC236}">
                <a16:creationId xmlns:a16="http://schemas.microsoft.com/office/drawing/2014/main" id="{AAFA2A7E-B5DD-08F2-7B3A-5779CB222767}"/>
              </a:ext>
            </a:extLst>
          </p:cNvPr>
          <p:cNvSpPr txBox="1"/>
          <p:nvPr/>
        </p:nvSpPr>
        <p:spPr>
          <a:xfrm>
            <a:off x="4467225" y="6393456"/>
            <a:ext cx="7457685" cy="307777"/>
          </a:xfrm>
          <a:prstGeom prst="rect">
            <a:avLst/>
          </a:prstGeom>
          <a:noFill/>
        </p:spPr>
        <p:txBody>
          <a:bodyPr wrap="square">
            <a:spAutoFit/>
          </a:bodyPr>
          <a:lstStyle/>
          <a:p>
            <a:pPr algn="ctr"/>
            <a:r>
              <a:rPr lang="en-US" altLang="ko-KR" sz="1400" dirty="0"/>
              <a:t>&lt;Fig.1&gt; Waste Vinyl Treatment Infrastructure in Agriculture</a:t>
            </a:r>
            <a:endParaRPr lang="ko-KR" altLang="en-US" sz="1400" dirty="0"/>
          </a:p>
        </p:txBody>
      </p:sp>
      <p:sp>
        <p:nvSpPr>
          <p:cNvPr id="9" name="슬라이드 번호 개체 틀 3">
            <a:extLst>
              <a:ext uri="{FF2B5EF4-FFF2-40B4-BE49-F238E27FC236}">
                <a16:creationId xmlns:a16="http://schemas.microsoft.com/office/drawing/2014/main" id="{73E1A47A-ACAC-BD9D-9590-2C340D73C330}"/>
              </a:ext>
            </a:extLst>
          </p:cNvPr>
          <p:cNvSpPr txBox="1">
            <a:spLocks/>
          </p:cNvSpPr>
          <p:nvPr/>
        </p:nvSpPr>
        <p:spPr>
          <a:xfrm>
            <a:off x="10057844" y="6475401"/>
            <a:ext cx="213415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z="1400" smtClean="0">
                <a:solidFill>
                  <a:schemeClr val="bg1">
                    <a:lumMod val="75000"/>
                  </a:schemeClr>
                </a:solidFill>
              </a:rPr>
              <a:pPr/>
              <a:t>3</a:t>
            </a:fld>
            <a:endParaRPr lang="en-US" sz="1400" dirty="0">
              <a:solidFill>
                <a:schemeClr val="bg1">
                  <a:lumMod val="75000"/>
                </a:schemeClr>
              </a:solidFill>
            </a:endParaRPr>
          </a:p>
        </p:txBody>
      </p:sp>
      <p:pic>
        <p:nvPicPr>
          <p:cNvPr id="5" name="그림 4">
            <a:extLst>
              <a:ext uri="{FF2B5EF4-FFF2-40B4-BE49-F238E27FC236}">
                <a16:creationId xmlns:a16="http://schemas.microsoft.com/office/drawing/2014/main" id="{5C5A996C-35B3-7F56-8CC9-DBC730456E54}"/>
              </a:ext>
            </a:extLst>
          </p:cNvPr>
          <p:cNvPicPr>
            <a:picLocks noChangeAspect="1"/>
          </p:cNvPicPr>
          <p:nvPr/>
        </p:nvPicPr>
        <p:blipFill>
          <a:blip r:embed="rId6"/>
          <a:stretch>
            <a:fillRect/>
          </a:stretch>
        </p:blipFill>
        <p:spPr>
          <a:xfrm>
            <a:off x="11137581" y="4977"/>
            <a:ext cx="527124" cy="737974"/>
          </a:xfrm>
          <a:prstGeom prst="rect">
            <a:avLst/>
          </a:prstGeom>
        </p:spPr>
      </p:pic>
    </p:spTree>
    <p:extLst>
      <p:ext uri="{BB962C8B-B14F-4D97-AF65-F5344CB8AC3E}">
        <p14:creationId xmlns:p14="http://schemas.microsoft.com/office/powerpoint/2010/main" val="3833742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4F11E15D-9763-7F16-3E56-46B3D0457C65}"/>
              </a:ext>
            </a:extLst>
          </p:cNvPr>
          <p:cNvPicPr>
            <a:picLocks noChangeAspect="1"/>
          </p:cNvPicPr>
          <p:nvPr/>
        </p:nvPicPr>
        <p:blipFill>
          <a:blip r:embed="rId2"/>
          <a:stretch>
            <a:fillRect/>
          </a:stretch>
        </p:blipFill>
        <p:spPr>
          <a:xfrm>
            <a:off x="5062151" y="1419940"/>
            <a:ext cx="6881812" cy="4943475"/>
          </a:xfrm>
          <a:prstGeom prst="rect">
            <a:avLst/>
          </a:prstGeom>
        </p:spPr>
      </p:pic>
      <p:sp>
        <p:nvSpPr>
          <p:cNvPr id="6" name="직사각형 5">
            <a:extLst>
              <a:ext uri="{FF2B5EF4-FFF2-40B4-BE49-F238E27FC236}">
                <a16:creationId xmlns:a16="http://schemas.microsoft.com/office/drawing/2014/main" id="{EC08EBE8-9127-18A3-CD4E-F1ADD3BAFEE2}"/>
              </a:ext>
            </a:extLst>
          </p:cNvPr>
          <p:cNvSpPr/>
          <p:nvPr/>
        </p:nvSpPr>
        <p:spPr>
          <a:xfrm>
            <a:off x="0" y="0"/>
            <a:ext cx="12192000" cy="742951"/>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p>
        </p:txBody>
      </p:sp>
      <p:sp>
        <p:nvSpPr>
          <p:cNvPr id="7" name="TextBox 6">
            <a:extLst>
              <a:ext uri="{FF2B5EF4-FFF2-40B4-BE49-F238E27FC236}">
                <a16:creationId xmlns:a16="http://schemas.microsoft.com/office/drawing/2014/main" id="{926B6F16-D564-55BA-A611-AAC46083E9E2}"/>
              </a:ext>
            </a:extLst>
          </p:cNvPr>
          <p:cNvSpPr txBox="1"/>
          <p:nvPr/>
        </p:nvSpPr>
        <p:spPr>
          <a:xfrm>
            <a:off x="91440" y="850613"/>
            <a:ext cx="8992402" cy="461665"/>
          </a:xfrm>
          <a:prstGeom prst="rect">
            <a:avLst/>
          </a:prstGeom>
          <a:noFill/>
        </p:spPr>
        <p:txBody>
          <a:bodyPr wrap="square" rtlCol="0">
            <a:spAutoFit/>
          </a:bodyPr>
          <a:lstStyle/>
          <a:p>
            <a:r>
              <a:rPr lang="en-US" altLang="ko-KR" sz="2400" b="1" dirty="0"/>
              <a:t>Amount of waste vinyl generated and collected in Agriculture</a:t>
            </a:r>
            <a:endParaRPr lang="ko-KR" altLang="en-US" sz="2400" b="1" dirty="0"/>
          </a:p>
        </p:txBody>
      </p:sp>
      <p:pic>
        <p:nvPicPr>
          <p:cNvPr id="8" name="그림 7">
            <a:extLst>
              <a:ext uri="{FF2B5EF4-FFF2-40B4-BE49-F238E27FC236}">
                <a16:creationId xmlns:a16="http://schemas.microsoft.com/office/drawing/2014/main" id="{C51CEC31-FE86-3F45-6F31-61E3159D3F94}"/>
              </a:ext>
            </a:extLst>
          </p:cNvPr>
          <p:cNvPicPr>
            <a:picLocks noChangeAspect="1"/>
          </p:cNvPicPr>
          <p:nvPr/>
        </p:nvPicPr>
        <p:blipFill>
          <a:blip r:embed="rId3"/>
          <a:stretch>
            <a:fillRect/>
          </a:stretch>
        </p:blipFill>
        <p:spPr>
          <a:xfrm>
            <a:off x="-1" y="-5896"/>
            <a:ext cx="2530811" cy="748847"/>
          </a:xfrm>
          <a:prstGeom prst="rect">
            <a:avLst/>
          </a:prstGeom>
        </p:spPr>
      </p:pic>
      <p:pic>
        <p:nvPicPr>
          <p:cNvPr id="9" name="Picture 2" descr="안양대학교 심볼 이미지">
            <a:extLst>
              <a:ext uri="{FF2B5EF4-FFF2-40B4-BE49-F238E27FC236}">
                <a16:creationId xmlns:a16="http://schemas.microsoft.com/office/drawing/2014/main" id="{B7CB16B3-4396-9611-DC6E-556372FD4F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993" t="52903" r="31921" b="11430"/>
          <a:stretch/>
        </p:blipFill>
        <p:spPr bwMode="auto">
          <a:xfrm>
            <a:off x="11657823" y="-5897"/>
            <a:ext cx="534177" cy="74884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27153CE-4272-48B7-EB9D-9D3A428D8EC7}"/>
              </a:ext>
            </a:extLst>
          </p:cNvPr>
          <p:cNvSpPr txBox="1"/>
          <p:nvPr/>
        </p:nvSpPr>
        <p:spPr>
          <a:xfrm>
            <a:off x="91440" y="1768018"/>
            <a:ext cx="4970711" cy="4247317"/>
          </a:xfrm>
          <a:prstGeom prst="rect">
            <a:avLst/>
          </a:prstGeom>
          <a:noFill/>
        </p:spPr>
        <p:txBody>
          <a:bodyPr wrap="square">
            <a:spAutoFit/>
          </a:bodyPr>
          <a:lstStyle/>
          <a:p>
            <a:pPr marL="285750" indent="-285750" algn="just">
              <a:buFont typeface="Arial" panose="020B0604020202020204" pitchFamily="34" charset="0"/>
              <a:buChar char="•"/>
            </a:pPr>
            <a:r>
              <a:rPr lang="ko-KR" altLang="en-US" dirty="0" err="1"/>
              <a:t>From</a:t>
            </a:r>
            <a:r>
              <a:rPr lang="ko-KR" altLang="en-US" dirty="0"/>
              <a:t> 2016 </a:t>
            </a:r>
            <a:r>
              <a:rPr lang="ko-KR" altLang="en-US" dirty="0" err="1"/>
              <a:t>to</a:t>
            </a:r>
            <a:r>
              <a:rPr lang="ko-KR" altLang="en-US" dirty="0"/>
              <a:t> 2021, </a:t>
            </a:r>
            <a:r>
              <a:rPr lang="ko-KR" altLang="en-US" dirty="0" err="1"/>
              <a:t>the</a:t>
            </a:r>
            <a:r>
              <a:rPr lang="ko-KR" altLang="en-US" dirty="0"/>
              <a:t> </a:t>
            </a:r>
            <a:r>
              <a:rPr lang="ko-KR" altLang="en-US" dirty="0" err="1"/>
              <a:t>annual</a:t>
            </a:r>
            <a:r>
              <a:rPr lang="ko-KR" altLang="en-US" dirty="0"/>
              <a:t> </a:t>
            </a:r>
            <a:r>
              <a:rPr lang="ko-KR" altLang="en-US" dirty="0" err="1"/>
              <a:t>generation</a:t>
            </a:r>
            <a:r>
              <a:rPr lang="ko-KR" altLang="en-US" dirty="0"/>
              <a:t> of </a:t>
            </a:r>
            <a:r>
              <a:rPr lang="ko-KR" altLang="en-US" dirty="0" err="1"/>
              <a:t>agricultural</a:t>
            </a:r>
            <a:r>
              <a:rPr lang="ko-KR" altLang="en-US" dirty="0"/>
              <a:t> </a:t>
            </a:r>
            <a:r>
              <a:rPr lang="ko-KR" altLang="en-US" dirty="0" err="1"/>
              <a:t>waste</a:t>
            </a:r>
            <a:r>
              <a:rPr lang="ko-KR" altLang="en-US" dirty="0"/>
              <a:t> </a:t>
            </a:r>
            <a:r>
              <a:rPr lang="ko-KR" altLang="en-US" dirty="0" err="1"/>
              <a:t>vinyl</a:t>
            </a:r>
            <a:r>
              <a:rPr lang="ko-KR" altLang="en-US" dirty="0"/>
              <a:t> </a:t>
            </a:r>
            <a:r>
              <a:rPr lang="ko-KR" altLang="en-US" dirty="0" err="1"/>
              <a:t>remained</a:t>
            </a:r>
            <a:r>
              <a:rPr lang="ko-KR" altLang="en-US" dirty="0"/>
              <a:t> </a:t>
            </a:r>
            <a:r>
              <a:rPr lang="ko-KR" altLang="en-US" dirty="0" err="1"/>
              <a:t>relatively</a:t>
            </a:r>
            <a:r>
              <a:rPr lang="ko-KR" altLang="en-US" dirty="0"/>
              <a:t> </a:t>
            </a:r>
            <a:r>
              <a:rPr lang="ko-KR" altLang="en-US" dirty="0" err="1"/>
              <a:t>stable</a:t>
            </a:r>
            <a:r>
              <a:rPr lang="ko-KR" altLang="en-US" dirty="0"/>
              <a:t>, </a:t>
            </a:r>
            <a:r>
              <a:rPr lang="ko-KR" altLang="en-US" dirty="0" err="1"/>
              <a:t>ranging</a:t>
            </a:r>
            <a:r>
              <a:rPr lang="ko-KR" altLang="en-US" dirty="0"/>
              <a:t> </a:t>
            </a:r>
            <a:r>
              <a:rPr lang="ko-KR" altLang="en-US" dirty="0" err="1"/>
              <a:t>from</a:t>
            </a:r>
            <a:r>
              <a:rPr lang="ko-KR" altLang="en-US" dirty="0"/>
              <a:t> 307,000 </a:t>
            </a:r>
            <a:r>
              <a:rPr lang="ko-KR" altLang="en-US" dirty="0" err="1"/>
              <a:t>to</a:t>
            </a:r>
            <a:r>
              <a:rPr lang="ko-KR" altLang="en-US" dirty="0"/>
              <a:t> 319,000 </a:t>
            </a:r>
            <a:r>
              <a:rPr lang="ko-KR" altLang="en-US" dirty="0" err="1"/>
              <a:t>kg</a:t>
            </a:r>
            <a:r>
              <a:rPr lang="ko-KR" altLang="en-US" dirty="0"/>
              <a:t>.</a:t>
            </a:r>
            <a:endParaRPr lang="en-US" altLang="ko-KR" dirty="0"/>
          </a:p>
          <a:p>
            <a:pPr marL="285750" indent="-285750" algn="just">
              <a:buFont typeface="Arial" panose="020B0604020202020204" pitchFamily="34" charset="0"/>
              <a:buChar char="•"/>
            </a:pPr>
            <a:endParaRPr lang="ko-KR" altLang="en-US" dirty="0"/>
          </a:p>
          <a:p>
            <a:pPr marL="285750" indent="-285750" algn="just">
              <a:buFont typeface="Arial" panose="020B0604020202020204" pitchFamily="34" charset="0"/>
              <a:buChar char="•"/>
            </a:pPr>
            <a:r>
              <a:rPr lang="ko-KR" altLang="en-US" dirty="0"/>
              <a:t>The </a:t>
            </a:r>
            <a:r>
              <a:rPr lang="ko-KR" altLang="en-US" dirty="0" err="1"/>
              <a:t>collection</a:t>
            </a:r>
            <a:r>
              <a:rPr lang="ko-KR" altLang="en-US" dirty="0"/>
              <a:t> </a:t>
            </a:r>
            <a:r>
              <a:rPr lang="ko-KR" altLang="en-US" dirty="0" err="1"/>
              <a:t>amount</a:t>
            </a:r>
            <a:r>
              <a:rPr lang="ko-KR" altLang="en-US" dirty="0"/>
              <a:t> </a:t>
            </a:r>
            <a:r>
              <a:rPr lang="ko-KR" altLang="en-US" dirty="0" err="1"/>
              <a:t>showed</a:t>
            </a:r>
            <a:r>
              <a:rPr lang="ko-KR" altLang="en-US" dirty="0"/>
              <a:t> </a:t>
            </a:r>
            <a:r>
              <a:rPr lang="ko-KR" altLang="en-US" dirty="0" err="1"/>
              <a:t>slight</a:t>
            </a:r>
            <a:r>
              <a:rPr lang="ko-KR" altLang="en-US" dirty="0"/>
              <a:t> </a:t>
            </a:r>
            <a:r>
              <a:rPr lang="ko-KR" altLang="en-US" dirty="0" err="1"/>
              <a:t>fluctuations</a:t>
            </a:r>
            <a:r>
              <a:rPr lang="ko-KR" altLang="en-US" dirty="0"/>
              <a:t>, </a:t>
            </a:r>
            <a:r>
              <a:rPr lang="ko-KR" altLang="en-US" dirty="0" err="1"/>
              <a:t>leading</a:t>
            </a:r>
            <a:r>
              <a:rPr lang="ko-KR" altLang="en-US" dirty="0"/>
              <a:t> </a:t>
            </a:r>
            <a:r>
              <a:rPr lang="ko-KR" altLang="en-US" dirty="0" err="1"/>
              <a:t>to</a:t>
            </a:r>
            <a:r>
              <a:rPr lang="ko-KR" altLang="en-US" dirty="0"/>
              <a:t> </a:t>
            </a:r>
            <a:r>
              <a:rPr lang="ko-KR" altLang="en-US" dirty="0" err="1"/>
              <a:t>a</a:t>
            </a:r>
            <a:r>
              <a:rPr lang="ko-KR" altLang="en-US" dirty="0"/>
              <a:t> </a:t>
            </a:r>
            <a:r>
              <a:rPr lang="ko-KR" altLang="en-US" dirty="0" err="1"/>
              <a:t>collection</a:t>
            </a:r>
            <a:r>
              <a:rPr lang="ko-KR" altLang="en-US" dirty="0"/>
              <a:t> </a:t>
            </a:r>
            <a:r>
              <a:rPr lang="ko-KR" altLang="en-US" dirty="0" err="1"/>
              <a:t>rate</a:t>
            </a:r>
            <a:r>
              <a:rPr lang="ko-KR" altLang="en-US" dirty="0"/>
              <a:t> </a:t>
            </a:r>
            <a:r>
              <a:rPr lang="ko-KR" altLang="en-US" dirty="0" err="1"/>
              <a:t>between</a:t>
            </a:r>
            <a:r>
              <a:rPr lang="ko-KR" altLang="en-US" dirty="0"/>
              <a:t> 61.2% and 65.5%.</a:t>
            </a:r>
            <a:endParaRPr lang="en-US" altLang="ko-KR" dirty="0"/>
          </a:p>
          <a:p>
            <a:pPr marL="285750" indent="-285750" algn="just">
              <a:buFont typeface="Arial" panose="020B0604020202020204" pitchFamily="34" charset="0"/>
              <a:buChar char="•"/>
            </a:pPr>
            <a:endParaRPr lang="ko-KR" altLang="en-US" dirty="0"/>
          </a:p>
          <a:p>
            <a:pPr marL="285750" indent="-285750" algn="just">
              <a:buFont typeface="Arial" panose="020B0604020202020204" pitchFamily="34" charset="0"/>
              <a:buChar char="•"/>
            </a:pPr>
            <a:r>
              <a:rPr lang="ko-KR" altLang="en-US" dirty="0" err="1"/>
              <a:t>In</a:t>
            </a:r>
            <a:r>
              <a:rPr lang="ko-KR" altLang="en-US" dirty="0"/>
              <a:t> 2021, </a:t>
            </a:r>
            <a:r>
              <a:rPr lang="ko-KR" altLang="en-US" dirty="0" err="1"/>
              <a:t>the</a:t>
            </a:r>
            <a:r>
              <a:rPr lang="ko-KR" altLang="en-US" dirty="0"/>
              <a:t> </a:t>
            </a:r>
            <a:r>
              <a:rPr lang="ko-KR" altLang="en-US" dirty="0" err="1"/>
              <a:t>collection</a:t>
            </a:r>
            <a:r>
              <a:rPr lang="ko-KR" altLang="en-US" dirty="0"/>
              <a:t> </a:t>
            </a:r>
            <a:r>
              <a:rPr lang="ko-KR" altLang="en-US" dirty="0" err="1"/>
              <a:t>rate</a:t>
            </a:r>
            <a:r>
              <a:rPr lang="ko-KR" altLang="en-US" dirty="0"/>
              <a:t> </a:t>
            </a:r>
            <a:r>
              <a:rPr lang="ko-KR" altLang="en-US" dirty="0" err="1"/>
              <a:t>was</a:t>
            </a:r>
            <a:r>
              <a:rPr lang="ko-KR" altLang="en-US" dirty="0"/>
              <a:t> 64.0%, </a:t>
            </a:r>
            <a:r>
              <a:rPr lang="ko-KR" altLang="en-US" dirty="0" err="1"/>
              <a:t>with</a:t>
            </a:r>
            <a:r>
              <a:rPr lang="ko-KR" altLang="en-US" dirty="0"/>
              <a:t> 204,405 </a:t>
            </a:r>
            <a:r>
              <a:rPr lang="ko-KR" altLang="en-US" dirty="0" err="1"/>
              <a:t>kg</a:t>
            </a:r>
            <a:r>
              <a:rPr lang="ko-KR" altLang="en-US" dirty="0"/>
              <a:t> </a:t>
            </a:r>
            <a:r>
              <a:rPr lang="ko-KR" altLang="en-US" dirty="0" err="1"/>
              <a:t>collected</a:t>
            </a:r>
            <a:r>
              <a:rPr lang="ko-KR" altLang="en-US" dirty="0"/>
              <a:t> </a:t>
            </a:r>
            <a:r>
              <a:rPr lang="ko-KR" altLang="en-US" dirty="0" err="1"/>
              <a:t>out</a:t>
            </a:r>
            <a:r>
              <a:rPr lang="ko-KR" altLang="en-US" dirty="0"/>
              <a:t> of 319,194 </a:t>
            </a:r>
            <a:r>
              <a:rPr lang="ko-KR" altLang="en-US" dirty="0" err="1"/>
              <a:t>kg</a:t>
            </a:r>
            <a:r>
              <a:rPr lang="ko-KR" altLang="en-US" dirty="0"/>
              <a:t> </a:t>
            </a:r>
            <a:r>
              <a:rPr lang="ko-KR" altLang="en-US" dirty="0" err="1"/>
              <a:t>generated</a:t>
            </a:r>
            <a:r>
              <a:rPr lang="ko-KR" altLang="en-US" dirty="0"/>
              <a:t>.</a:t>
            </a:r>
            <a:endParaRPr lang="en-US" altLang="ko-KR" dirty="0"/>
          </a:p>
          <a:p>
            <a:pPr marL="285750" indent="-285750" algn="just">
              <a:buFont typeface="Arial" panose="020B0604020202020204" pitchFamily="34" charset="0"/>
              <a:buChar char="•"/>
            </a:pPr>
            <a:endParaRPr lang="en-US" altLang="ko-KR" dirty="0"/>
          </a:p>
          <a:p>
            <a:pPr marL="285750" indent="-285750" algn="just">
              <a:buFont typeface="Arial" panose="020B0604020202020204" pitchFamily="34" charset="0"/>
              <a:buChar char="•"/>
            </a:pPr>
            <a:r>
              <a:rPr lang="en-US" altLang="ko-KR" dirty="0"/>
              <a:t>The uncollected portion is mostly disposed of through </a:t>
            </a:r>
            <a:r>
              <a:rPr lang="en-US" altLang="ko-KR" b="1" dirty="0">
                <a:solidFill>
                  <a:srgbClr val="FF0000"/>
                </a:solidFill>
              </a:rPr>
              <a:t>open burning</a:t>
            </a:r>
            <a:r>
              <a:rPr lang="en-US" altLang="ko-KR" dirty="0"/>
              <a:t>, which raises concerns over air pollution and health impacts.</a:t>
            </a:r>
            <a:endParaRPr lang="ko-KR" altLang="en-US" dirty="0"/>
          </a:p>
        </p:txBody>
      </p:sp>
      <p:sp>
        <p:nvSpPr>
          <p:cNvPr id="3" name="TextBox 2">
            <a:extLst>
              <a:ext uri="{FF2B5EF4-FFF2-40B4-BE49-F238E27FC236}">
                <a16:creationId xmlns:a16="http://schemas.microsoft.com/office/drawing/2014/main" id="{06005050-7FBE-6074-0CC4-CA3DE5EC3D50}"/>
              </a:ext>
            </a:extLst>
          </p:cNvPr>
          <p:cNvSpPr txBox="1"/>
          <p:nvPr/>
        </p:nvSpPr>
        <p:spPr>
          <a:xfrm>
            <a:off x="5062151" y="6414217"/>
            <a:ext cx="6881812" cy="307777"/>
          </a:xfrm>
          <a:prstGeom prst="rect">
            <a:avLst/>
          </a:prstGeom>
          <a:noFill/>
        </p:spPr>
        <p:txBody>
          <a:bodyPr wrap="square">
            <a:spAutoFit/>
          </a:bodyPr>
          <a:lstStyle/>
          <a:p>
            <a:pPr algn="ctr"/>
            <a:r>
              <a:rPr lang="en-US" altLang="ko-KR" sz="1400" dirty="0"/>
              <a:t>&lt;Fig. 2&gt; Amount of waste vinyl generated and collected in Agriculture</a:t>
            </a:r>
            <a:endParaRPr lang="ko-KR" altLang="en-US" sz="1400" dirty="0"/>
          </a:p>
        </p:txBody>
      </p:sp>
      <p:sp>
        <p:nvSpPr>
          <p:cNvPr id="4" name="슬라이드 번호 개체 틀 3">
            <a:extLst>
              <a:ext uri="{FF2B5EF4-FFF2-40B4-BE49-F238E27FC236}">
                <a16:creationId xmlns:a16="http://schemas.microsoft.com/office/drawing/2014/main" id="{553E2F2E-1C4F-D842-41FE-FF16EB7E405D}"/>
              </a:ext>
            </a:extLst>
          </p:cNvPr>
          <p:cNvSpPr>
            <a:spLocks noGrp="1"/>
          </p:cNvSpPr>
          <p:nvPr>
            <p:ph type="sldNum" sz="quarter" idx="12"/>
          </p:nvPr>
        </p:nvSpPr>
        <p:spPr>
          <a:xfrm>
            <a:off x="10057844" y="6475401"/>
            <a:ext cx="2134156" cy="365125"/>
          </a:xfrm>
        </p:spPr>
        <p:txBody>
          <a:bodyPr/>
          <a:lstStyle/>
          <a:p>
            <a:fld id="{C1FF6DA9-008F-8B48-92A6-B652298478BF}" type="slidenum">
              <a:rPr lang="en-US" sz="1400" smtClean="0">
                <a:solidFill>
                  <a:schemeClr val="bg1">
                    <a:lumMod val="75000"/>
                  </a:schemeClr>
                </a:solidFill>
              </a:rPr>
              <a:t>4</a:t>
            </a:fld>
            <a:endParaRPr lang="en-US" sz="1400" dirty="0">
              <a:solidFill>
                <a:schemeClr val="bg1">
                  <a:lumMod val="75000"/>
                </a:schemeClr>
              </a:solidFill>
            </a:endParaRPr>
          </a:p>
        </p:txBody>
      </p:sp>
      <p:pic>
        <p:nvPicPr>
          <p:cNvPr id="2" name="그림 1">
            <a:extLst>
              <a:ext uri="{FF2B5EF4-FFF2-40B4-BE49-F238E27FC236}">
                <a16:creationId xmlns:a16="http://schemas.microsoft.com/office/drawing/2014/main" id="{07734678-3AE8-388B-8337-EEBC5D6F3328}"/>
              </a:ext>
            </a:extLst>
          </p:cNvPr>
          <p:cNvPicPr>
            <a:picLocks noChangeAspect="1"/>
          </p:cNvPicPr>
          <p:nvPr/>
        </p:nvPicPr>
        <p:blipFill>
          <a:blip r:embed="rId5"/>
          <a:stretch>
            <a:fillRect/>
          </a:stretch>
        </p:blipFill>
        <p:spPr>
          <a:xfrm>
            <a:off x="11137581" y="4977"/>
            <a:ext cx="527124" cy="737974"/>
          </a:xfrm>
          <a:prstGeom prst="rect">
            <a:avLst/>
          </a:prstGeom>
        </p:spPr>
      </p:pic>
    </p:spTree>
    <p:extLst>
      <p:ext uri="{BB962C8B-B14F-4D97-AF65-F5344CB8AC3E}">
        <p14:creationId xmlns:p14="http://schemas.microsoft.com/office/powerpoint/2010/main" val="854861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7AE7F-7961-F10B-BE57-4455A445581E}"/>
            </a:ext>
          </a:extLst>
        </p:cNvPr>
        <p:cNvGrpSpPr/>
        <p:nvPr/>
      </p:nvGrpSpPr>
      <p:grpSpPr>
        <a:xfrm>
          <a:off x="0" y="0"/>
          <a:ext cx="0" cy="0"/>
          <a:chOff x="0" y="0"/>
          <a:chExt cx="0" cy="0"/>
        </a:xfrm>
      </p:grpSpPr>
      <p:sp>
        <p:nvSpPr>
          <p:cNvPr id="2" name="직사각형 1">
            <a:extLst>
              <a:ext uri="{FF2B5EF4-FFF2-40B4-BE49-F238E27FC236}">
                <a16:creationId xmlns:a16="http://schemas.microsoft.com/office/drawing/2014/main" id="{CA93C9F4-6A5E-D7D0-360E-2ED4FC919E87}"/>
              </a:ext>
            </a:extLst>
          </p:cNvPr>
          <p:cNvSpPr/>
          <p:nvPr/>
        </p:nvSpPr>
        <p:spPr>
          <a:xfrm>
            <a:off x="0" y="0"/>
            <a:ext cx="12192000" cy="742951"/>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p>
        </p:txBody>
      </p:sp>
      <p:sp>
        <p:nvSpPr>
          <p:cNvPr id="3" name="TextBox 2">
            <a:extLst>
              <a:ext uri="{FF2B5EF4-FFF2-40B4-BE49-F238E27FC236}">
                <a16:creationId xmlns:a16="http://schemas.microsoft.com/office/drawing/2014/main" id="{9D73BC93-58CD-4221-078F-C605C6BFC207}"/>
              </a:ext>
            </a:extLst>
          </p:cNvPr>
          <p:cNvSpPr txBox="1"/>
          <p:nvPr/>
        </p:nvSpPr>
        <p:spPr>
          <a:xfrm>
            <a:off x="91440" y="850613"/>
            <a:ext cx="8992402" cy="461665"/>
          </a:xfrm>
          <a:prstGeom prst="rect">
            <a:avLst/>
          </a:prstGeom>
          <a:noFill/>
        </p:spPr>
        <p:txBody>
          <a:bodyPr wrap="square" rtlCol="0">
            <a:spAutoFit/>
          </a:bodyPr>
          <a:lstStyle/>
          <a:p>
            <a:r>
              <a:rPr lang="en-US" altLang="ko-KR" sz="2400" b="1" dirty="0"/>
              <a:t>Introduction to CAPSS (Clean Air Policy Support System)</a:t>
            </a:r>
            <a:endParaRPr lang="ko-KR" altLang="en-US" sz="2400" b="1" dirty="0"/>
          </a:p>
        </p:txBody>
      </p:sp>
      <p:pic>
        <p:nvPicPr>
          <p:cNvPr id="11" name="그림 10">
            <a:extLst>
              <a:ext uri="{FF2B5EF4-FFF2-40B4-BE49-F238E27FC236}">
                <a16:creationId xmlns:a16="http://schemas.microsoft.com/office/drawing/2014/main" id="{FB802B60-D59A-304E-4A52-CA9658342D85}"/>
              </a:ext>
            </a:extLst>
          </p:cNvPr>
          <p:cNvPicPr>
            <a:picLocks noChangeAspect="1"/>
          </p:cNvPicPr>
          <p:nvPr/>
        </p:nvPicPr>
        <p:blipFill>
          <a:blip r:embed="rId3"/>
          <a:stretch>
            <a:fillRect/>
          </a:stretch>
        </p:blipFill>
        <p:spPr>
          <a:xfrm>
            <a:off x="-1" y="-5896"/>
            <a:ext cx="2530811" cy="748847"/>
          </a:xfrm>
          <a:prstGeom prst="rect">
            <a:avLst/>
          </a:prstGeom>
        </p:spPr>
      </p:pic>
      <p:sp>
        <p:nvSpPr>
          <p:cNvPr id="5" name="TextBox 4">
            <a:extLst>
              <a:ext uri="{FF2B5EF4-FFF2-40B4-BE49-F238E27FC236}">
                <a16:creationId xmlns:a16="http://schemas.microsoft.com/office/drawing/2014/main" id="{3F6D1575-DC8F-3A6C-F7B7-8DE6CA33E6AC}"/>
              </a:ext>
            </a:extLst>
          </p:cNvPr>
          <p:cNvSpPr txBox="1"/>
          <p:nvPr/>
        </p:nvSpPr>
        <p:spPr>
          <a:xfrm>
            <a:off x="172563" y="1458462"/>
            <a:ext cx="11846875" cy="1231106"/>
          </a:xfrm>
          <a:prstGeom prst="rect">
            <a:avLst/>
          </a:prstGeom>
          <a:solidFill>
            <a:schemeClr val="bg1"/>
          </a:solidFill>
          <a:ln w="28575">
            <a:solidFill>
              <a:schemeClr val="accent1">
                <a:lumMod val="75000"/>
              </a:schemeClr>
            </a:solidFill>
          </a:ln>
          <a:effectLst>
            <a:outerShdw blurRad="50800" dist="38100" dir="2700000" algn="tl" rotWithShape="0">
              <a:prstClr val="black">
                <a:alpha val="40000"/>
              </a:prstClr>
            </a:outerShdw>
          </a:effectLst>
        </p:spPr>
        <p:txBody>
          <a:bodyPr wrap="square">
            <a:spAutoFit/>
          </a:bodyPr>
          <a:lstStyle/>
          <a:p>
            <a:pPr algn="just"/>
            <a:r>
              <a:rPr lang="en-US" altLang="ko-KR" sz="2000" b="1" dirty="0"/>
              <a:t>What is CAPSS? </a:t>
            </a:r>
          </a:p>
          <a:p>
            <a:pPr algn="just"/>
            <a:r>
              <a:rPr lang="en-US" altLang="ko-KR" dirty="0"/>
              <a:t>The Clean Air Policy Support System (CAPSS) is a comprehensive emission information system based on the Air Pollutants Emission Inventory, which calculates and provides statistical emission information necessary for air quality policy implementation through systematic collection and management of basic data.</a:t>
            </a:r>
          </a:p>
        </p:txBody>
      </p:sp>
      <p:sp>
        <p:nvSpPr>
          <p:cNvPr id="12" name="TextBox 11">
            <a:extLst>
              <a:ext uri="{FF2B5EF4-FFF2-40B4-BE49-F238E27FC236}">
                <a16:creationId xmlns:a16="http://schemas.microsoft.com/office/drawing/2014/main" id="{26D7B742-35F2-3C4A-B798-E6C58A15D777}"/>
              </a:ext>
            </a:extLst>
          </p:cNvPr>
          <p:cNvSpPr txBox="1"/>
          <p:nvPr/>
        </p:nvSpPr>
        <p:spPr>
          <a:xfrm>
            <a:off x="172562" y="5399538"/>
            <a:ext cx="6095999" cy="1231106"/>
          </a:xfrm>
          <a:prstGeom prst="rect">
            <a:avLst/>
          </a:prstGeom>
          <a:solidFill>
            <a:schemeClr val="bg1"/>
          </a:solidFill>
          <a:ln w="28575">
            <a:solidFill>
              <a:schemeClr val="accent1">
                <a:lumMod val="75000"/>
              </a:schemeClr>
            </a:solidFill>
          </a:ln>
          <a:effectLst>
            <a:outerShdw blurRad="50800" dist="38100" dir="2700000" algn="tl" rotWithShape="0">
              <a:prstClr val="black">
                <a:alpha val="40000"/>
              </a:prstClr>
            </a:outerShdw>
          </a:effectLst>
        </p:spPr>
        <p:txBody>
          <a:bodyPr wrap="square">
            <a:spAutoFit/>
          </a:bodyPr>
          <a:lstStyle/>
          <a:p>
            <a:r>
              <a:rPr lang="en-US" altLang="ko-KR" sz="2000" b="1" dirty="0"/>
              <a:t>Purpose</a:t>
            </a:r>
            <a:endParaRPr lang="en-US" altLang="ko-KR" dirty="0"/>
          </a:p>
          <a:p>
            <a:r>
              <a:rPr lang="en-US" altLang="ko-KR" dirty="0"/>
              <a:t>- To estimate air pollutant emissions from various sources</a:t>
            </a:r>
          </a:p>
          <a:p>
            <a:r>
              <a:rPr lang="en-US" altLang="ko-KR" dirty="0"/>
              <a:t>- To support environmental policy decisions</a:t>
            </a:r>
          </a:p>
          <a:p>
            <a:r>
              <a:rPr lang="en-US" altLang="ko-KR" dirty="0"/>
              <a:t>- To provide data for modeling and air quality forecasting</a:t>
            </a:r>
          </a:p>
        </p:txBody>
      </p:sp>
      <p:sp>
        <p:nvSpPr>
          <p:cNvPr id="15" name="TextBox 14">
            <a:extLst>
              <a:ext uri="{FF2B5EF4-FFF2-40B4-BE49-F238E27FC236}">
                <a16:creationId xmlns:a16="http://schemas.microsoft.com/office/drawing/2014/main" id="{AEB6AF78-3C3B-6AFF-EC51-87D4482A7176}"/>
              </a:ext>
            </a:extLst>
          </p:cNvPr>
          <p:cNvSpPr txBox="1"/>
          <p:nvPr/>
        </p:nvSpPr>
        <p:spPr>
          <a:xfrm>
            <a:off x="172563" y="2851639"/>
            <a:ext cx="11846875" cy="923330"/>
          </a:xfrm>
          <a:prstGeom prst="rect">
            <a:avLst/>
          </a:prstGeom>
          <a:solidFill>
            <a:schemeClr val="bg1"/>
          </a:solidFill>
          <a:ln w="28575">
            <a:solidFill>
              <a:schemeClr val="accent1">
                <a:lumMod val="75000"/>
              </a:schemeClr>
            </a:solidFill>
          </a:ln>
          <a:effectLst>
            <a:outerShdw blurRad="50800" dist="38100" dir="2700000" algn="tl" rotWithShape="0">
              <a:prstClr val="black">
                <a:alpha val="40000"/>
              </a:prstClr>
            </a:outerShdw>
          </a:effectLst>
        </p:spPr>
        <p:txBody>
          <a:bodyPr wrap="square">
            <a:spAutoFit/>
          </a:bodyPr>
          <a:lstStyle>
            <a:defPPr>
              <a:defRPr lang="en-US"/>
            </a:defPPr>
            <a:lvl1pPr algn="just"/>
          </a:lstStyle>
          <a:p>
            <a:r>
              <a:rPr lang="en-US" altLang="ko-KR" dirty="0"/>
              <a:t>CAPSS annually calculates the emissions of nine air pollutants (TSP, PM</a:t>
            </a:r>
            <a:r>
              <a:rPr lang="en-US" altLang="ko-KR" baseline="-25000" dirty="0"/>
              <a:t>2.5</a:t>
            </a:r>
            <a:r>
              <a:rPr lang="en-US" altLang="ko-KR" dirty="0"/>
              <a:t>, PM</a:t>
            </a:r>
            <a:r>
              <a:rPr lang="en-US" altLang="ko-KR" baseline="-25000" dirty="0"/>
              <a:t>10</a:t>
            </a:r>
            <a:r>
              <a:rPr lang="en-US" altLang="ko-KR" dirty="0"/>
              <a:t>, </a:t>
            </a:r>
            <a:r>
              <a:rPr lang="en-US" altLang="ko-KR" dirty="0" err="1"/>
              <a:t>SOx</a:t>
            </a:r>
            <a:r>
              <a:rPr lang="en-US" altLang="ko-KR" dirty="0"/>
              <a:t>, NOx, VOCs, NH</a:t>
            </a:r>
            <a:r>
              <a:rPr lang="en-US" altLang="ko-KR" baseline="-25000" dirty="0"/>
              <a:t>3</a:t>
            </a:r>
            <a:r>
              <a:rPr lang="en-US" altLang="ko-KR" dirty="0"/>
              <a:t>, CO, BC) emitted from point, area, and mobile sources, and the calculated emissions are provided in various types of statistical data such as pollutant, source, and region through the National Air Pollutant Emission Service.</a:t>
            </a:r>
            <a:endParaRPr lang="ko-KR" altLang="en-US" dirty="0"/>
          </a:p>
        </p:txBody>
      </p:sp>
      <p:pic>
        <p:nvPicPr>
          <p:cNvPr id="18" name="그림 17">
            <a:extLst>
              <a:ext uri="{FF2B5EF4-FFF2-40B4-BE49-F238E27FC236}">
                <a16:creationId xmlns:a16="http://schemas.microsoft.com/office/drawing/2014/main" id="{0CCB13BF-92F2-C6EE-E577-922439DB1A6E}"/>
              </a:ext>
            </a:extLst>
          </p:cNvPr>
          <p:cNvPicPr>
            <a:picLocks noChangeAspect="1"/>
          </p:cNvPicPr>
          <p:nvPr/>
        </p:nvPicPr>
        <p:blipFill>
          <a:blip r:embed="rId4"/>
          <a:stretch>
            <a:fillRect/>
          </a:stretch>
        </p:blipFill>
        <p:spPr>
          <a:xfrm>
            <a:off x="6434479" y="3861791"/>
            <a:ext cx="5324133" cy="2920009"/>
          </a:xfrm>
          <a:prstGeom prst="rect">
            <a:avLst/>
          </a:prstGeom>
        </p:spPr>
      </p:pic>
      <p:sp>
        <p:nvSpPr>
          <p:cNvPr id="21" name="TextBox 20">
            <a:extLst>
              <a:ext uri="{FF2B5EF4-FFF2-40B4-BE49-F238E27FC236}">
                <a16:creationId xmlns:a16="http://schemas.microsoft.com/office/drawing/2014/main" id="{4284A730-15E8-DAF3-ECC9-C71030FD2D45}"/>
              </a:ext>
            </a:extLst>
          </p:cNvPr>
          <p:cNvSpPr txBox="1"/>
          <p:nvPr/>
        </p:nvSpPr>
        <p:spPr>
          <a:xfrm>
            <a:off x="172563" y="3990483"/>
            <a:ext cx="6096000" cy="1200329"/>
          </a:xfrm>
          <a:prstGeom prst="rect">
            <a:avLst/>
          </a:prstGeom>
          <a:solidFill>
            <a:schemeClr val="bg1"/>
          </a:solidFill>
          <a:ln w="28575">
            <a:solidFill>
              <a:schemeClr val="accent1">
                <a:lumMod val="75000"/>
              </a:schemeClr>
            </a:solidFill>
          </a:ln>
          <a:effectLst>
            <a:outerShdw blurRad="50800" dist="38100" dir="2700000" algn="tl" rotWithShape="0">
              <a:prstClr val="black">
                <a:alpha val="40000"/>
              </a:prstClr>
            </a:outerShdw>
          </a:effectLst>
        </p:spPr>
        <p:txBody>
          <a:bodyPr wrap="square">
            <a:spAutoFit/>
          </a:bodyPr>
          <a:lstStyle>
            <a:defPPr>
              <a:defRPr lang="en-US"/>
            </a:defPPr>
            <a:lvl1pPr algn="just">
              <a:defRPr/>
            </a:lvl1pPr>
          </a:lstStyle>
          <a:p>
            <a:r>
              <a:rPr lang="en-US" altLang="ko-KR" dirty="0"/>
              <a:t>CAPSS emission source classification is based on the European CORINAIR </a:t>
            </a:r>
            <a:r>
              <a:rPr lang="en-US" altLang="ko-KR" b="1" dirty="0"/>
              <a:t>(SNAP 97) </a:t>
            </a:r>
            <a:r>
              <a:rPr lang="en-US" altLang="ko-KR" dirty="0"/>
              <a:t>system, expanded to 13 categories to reflect Korea's context, with fugitive dust and biomass burning officially included in national statistics from 2015.</a:t>
            </a:r>
            <a:endParaRPr lang="ko-KR" altLang="en-US" dirty="0"/>
          </a:p>
        </p:txBody>
      </p:sp>
      <p:pic>
        <p:nvPicPr>
          <p:cNvPr id="22" name="Picture 2" descr="안양대학교 심볼 이미지">
            <a:extLst>
              <a:ext uri="{FF2B5EF4-FFF2-40B4-BE49-F238E27FC236}">
                <a16:creationId xmlns:a16="http://schemas.microsoft.com/office/drawing/2014/main" id="{A7147217-0B66-DC5E-DFAE-5A30B24C1D8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6993" t="52903" r="31921" b="11430"/>
          <a:stretch/>
        </p:blipFill>
        <p:spPr bwMode="auto">
          <a:xfrm>
            <a:off x="11657823" y="-5897"/>
            <a:ext cx="534177" cy="748847"/>
          </a:xfrm>
          <a:prstGeom prst="rect">
            <a:avLst/>
          </a:prstGeom>
          <a:noFill/>
          <a:extLst>
            <a:ext uri="{909E8E84-426E-40DD-AFC4-6F175D3DCCD1}">
              <a14:hiddenFill xmlns:a14="http://schemas.microsoft.com/office/drawing/2010/main">
                <a:solidFill>
                  <a:srgbClr val="FFFFFF"/>
                </a:solidFill>
              </a14:hiddenFill>
            </a:ext>
          </a:extLst>
        </p:spPr>
      </p:pic>
      <p:sp>
        <p:nvSpPr>
          <p:cNvPr id="6" name="슬라이드 번호 개체 틀 3">
            <a:extLst>
              <a:ext uri="{FF2B5EF4-FFF2-40B4-BE49-F238E27FC236}">
                <a16:creationId xmlns:a16="http://schemas.microsoft.com/office/drawing/2014/main" id="{6278ED71-CC8D-68C7-13CE-3D3AB3BE180F}"/>
              </a:ext>
            </a:extLst>
          </p:cNvPr>
          <p:cNvSpPr txBox="1">
            <a:spLocks/>
          </p:cNvSpPr>
          <p:nvPr/>
        </p:nvSpPr>
        <p:spPr>
          <a:xfrm>
            <a:off x="10057844" y="6475401"/>
            <a:ext cx="213415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z="1400" smtClean="0">
                <a:solidFill>
                  <a:schemeClr val="bg1">
                    <a:lumMod val="75000"/>
                  </a:schemeClr>
                </a:solidFill>
              </a:rPr>
              <a:pPr/>
              <a:t>5</a:t>
            </a:fld>
            <a:endParaRPr lang="en-US" sz="1400" dirty="0">
              <a:solidFill>
                <a:schemeClr val="bg1">
                  <a:lumMod val="75000"/>
                </a:schemeClr>
              </a:solidFill>
            </a:endParaRPr>
          </a:p>
        </p:txBody>
      </p:sp>
      <p:pic>
        <p:nvPicPr>
          <p:cNvPr id="4" name="그림 3">
            <a:extLst>
              <a:ext uri="{FF2B5EF4-FFF2-40B4-BE49-F238E27FC236}">
                <a16:creationId xmlns:a16="http://schemas.microsoft.com/office/drawing/2014/main" id="{95A52728-B92B-F78F-9C67-99C4BB30458F}"/>
              </a:ext>
            </a:extLst>
          </p:cNvPr>
          <p:cNvPicPr>
            <a:picLocks noChangeAspect="1"/>
          </p:cNvPicPr>
          <p:nvPr/>
        </p:nvPicPr>
        <p:blipFill>
          <a:blip r:embed="rId6"/>
          <a:stretch>
            <a:fillRect/>
          </a:stretch>
        </p:blipFill>
        <p:spPr>
          <a:xfrm>
            <a:off x="11137581" y="4977"/>
            <a:ext cx="527124" cy="737974"/>
          </a:xfrm>
          <a:prstGeom prst="rect">
            <a:avLst/>
          </a:prstGeom>
        </p:spPr>
      </p:pic>
    </p:spTree>
    <p:extLst>
      <p:ext uri="{BB962C8B-B14F-4D97-AF65-F5344CB8AC3E}">
        <p14:creationId xmlns:p14="http://schemas.microsoft.com/office/powerpoint/2010/main" val="1122902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표 1">
            <a:extLst>
              <a:ext uri="{FF2B5EF4-FFF2-40B4-BE49-F238E27FC236}">
                <a16:creationId xmlns:a16="http://schemas.microsoft.com/office/drawing/2014/main" id="{2EFCDD50-BF85-351C-4BC8-FD3B67D9C441}"/>
              </a:ext>
            </a:extLst>
          </p:cNvPr>
          <p:cNvGraphicFramePr>
            <a:graphicFrameLocks noGrp="1"/>
          </p:cNvGraphicFramePr>
          <p:nvPr>
            <p:extLst>
              <p:ext uri="{D42A27DB-BD31-4B8C-83A1-F6EECF244321}">
                <p14:modId xmlns:p14="http://schemas.microsoft.com/office/powerpoint/2010/main" val="814507265"/>
              </p:ext>
            </p:extLst>
          </p:nvPr>
        </p:nvGraphicFramePr>
        <p:xfrm>
          <a:off x="177166" y="4421758"/>
          <a:ext cx="7815367" cy="1580184"/>
        </p:xfrm>
        <a:graphic>
          <a:graphicData uri="http://schemas.openxmlformats.org/drawingml/2006/table">
            <a:tbl>
              <a:tblPr>
                <a:tableStyleId>{616DA210-FB5B-4158-B5E0-FEB733F419BA}</a:tableStyleId>
              </a:tblPr>
              <a:tblGrid>
                <a:gridCol w="2339050">
                  <a:extLst>
                    <a:ext uri="{9D8B030D-6E8A-4147-A177-3AD203B41FA5}">
                      <a16:colId xmlns:a16="http://schemas.microsoft.com/office/drawing/2014/main" val="3116310067"/>
                    </a:ext>
                  </a:extLst>
                </a:gridCol>
                <a:gridCol w="1084266">
                  <a:extLst>
                    <a:ext uri="{9D8B030D-6E8A-4147-A177-3AD203B41FA5}">
                      <a16:colId xmlns:a16="http://schemas.microsoft.com/office/drawing/2014/main" val="2502537292"/>
                    </a:ext>
                  </a:extLst>
                </a:gridCol>
                <a:gridCol w="2689557">
                  <a:extLst>
                    <a:ext uri="{9D8B030D-6E8A-4147-A177-3AD203B41FA5}">
                      <a16:colId xmlns:a16="http://schemas.microsoft.com/office/drawing/2014/main" val="2560925862"/>
                    </a:ext>
                  </a:extLst>
                </a:gridCol>
                <a:gridCol w="1702494">
                  <a:extLst>
                    <a:ext uri="{9D8B030D-6E8A-4147-A177-3AD203B41FA5}">
                      <a16:colId xmlns:a16="http://schemas.microsoft.com/office/drawing/2014/main" val="2798519142"/>
                    </a:ext>
                  </a:extLst>
                </a:gridCol>
              </a:tblGrid>
              <a:tr h="444804">
                <a:tc>
                  <a:txBody>
                    <a:bodyPr/>
                    <a:lstStyle/>
                    <a:p>
                      <a:pPr algn="ctr" fontAlgn="t"/>
                      <a:r>
                        <a:rPr lang="en-US" sz="1800" b="1" u="none" strike="noStrike" dirty="0">
                          <a:solidFill>
                            <a:schemeClr val="tx1"/>
                          </a:solidFill>
                          <a:effectLst/>
                        </a:rPr>
                        <a:t>Category</a:t>
                      </a:r>
                      <a:endParaRPr lang="en-US" sz="1800" b="1" i="0" u="none" strike="noStrike" dirty="0">
                        <a:solidFill>
                          <a:schemeClr val="tx1"/>
                        </a:solidFill>
                        <a:effectLst/>
                        <a:latin typeface="맑은 고딕" panose="020B0503020000020004" pitchFamily="50" charset="-127"/>
                        <a:ea typeface="맑은 고딕" panose="020B0503020000020004" pitchFamily="50" charset="-127"/>
                      </a:endParaRPr>
                    </a:p>
                  </a:txBody>
                  <a:tcPr marL="9525" marR="9525" marT="9525" marB="0" anchor="ctr">
                    <a:solidFill>
                      <a:schemeClr val="accent1">
                        <a:lumMod val="20000"/>
                        <a:lumOff val="80000"/>
                      </a:schemeClr>
                    </a:solidFill>
                  </a:tcPr>
                </a:tc>
                <a:tc>
                  <a:txBody>
                    <a:bodyPr/>
                    <a:lstStyle/>
                    <a:p>
                      <a:pPr algn="ctr" fontAlgn="t"/>
                      <a:r>
                        <a:rPr lang="en-US" sz="1800" b="1" u="none" strike="noStrike" dirty="0">
                          <a:solidFill>
                            <a:schemeClr val="tx1"/>
                          </a:solidFill>
                          <a:effectLst/>
                        </a:rPr>
                        <a:t>SOC</a:t>
                      </a:r>
                      <a:endParaRPr lang="en-US" sz="1800" b="1" i="0" u="none" strike="noStrike" dirty="0">
                        <a:solidFill>
                          <a:schemeClr val="tx1"/>
                        </a:solidFill>
                        <a:effectLst/>
                        <a:latin typeface="맑은 고딕" panose="020B0503020000020004" pitchFamily="50" charset="-127"/>
                        <a:ea typeface="맑은 고딕" panose="020B0503020000020004" pitchFamily="50" charset="-127"/>
                      </a:endParaRPr>
                    </a:p>
                  </a:txBody>
                  <a:tcPr marL="9525" marR="9525" marT="9525" marB="0" anchor="ctr">
                    <a:solidFill>
                      <a:schemeClr val="accent1">
                        <a:lumMod val="20000"/>
                        <a:lumOff val="80000"/>
                      </a:schemeClr>
                    </a:solidFill>
                  </a:tcPr>
                </a:tc>
                <a:tc gridSpan="2">
                  <a:txBody>
                    <a:bodyPr/>
                    <a:lstStyle/>
                    <a:p>
                      <a:pPr algn="ctr" fontAlgn="t"/>
                      <a:r>
                        <a:rPr lang="en-US" sz="1800" b="1" u="none" strike="noStrike" dirty="0">
                          <a:solidFill>
                            <a:schemeClr val="tx1"/>
                          </a:solidFill>
                          <a:effectLst/>
                        </a:rPr>
                        <a:t>PM</a:t>
                      </a:r>
                      <a:r>
                        <a:rPr lang="en-US" sz="1800" b="1" u="none" strike="noStrike" baseline="-25000" dirty="0">
                          <a:solidFill>
                            <a:schemeClr val="tx1"/>
                          </a:solidFill>
                          <a:effectLst/>
                        </a:rPr>
                        <a:t>2.5</a:t>
                      </a:r>
                      <a:r>
                        <a:rPr lang="en-US" sz="1800" b="1" u="none" strike="noStrike" dirty="0">
                          <a:solidFill>
                            <a:schemeClr val="tx1"/>
                          </a:solidFill>
                          <a:effectLst/>
                        </a:rPr>
                        <a:t> Emission Factor</a:t>
                      </a:r>
                      <a:endParaRPr lang="en-US" sz="1800" b="1" i="0" u="none" strike="noStrike" dirty="0">
                        <a:solidFill>
                          <a:schemeClr val="tx1"/>
                        </a:solidFill>
                        <a:effectLst/>
                        <a:latin typeface="맑은 고딕" panose="020B0503020000020004" pitchFamily="50" charset="-127"/>
                        <a:ea typeface="맑은 고딕" panose="020B0503020000020004" pitchFamily="50" charset="-127"/>
                      </a:endParaRPr>
                    </a:p>
                  </a:txBody>
                  <a:tcPr marL="9525" marR="9525" marT="9525" marB="0" anchor="ctr">
                    <a:solidFill>
                      <a:schemeClr val="accent1">
                        <a:lumMod val="20000"/>
                        <a:lumOff val="80000"/>
                      </a:schemeClr>
                    </a:solidFill>
                  </a:tcPr>
                </a:tc>
                <a:tc hMerge="1">
                  <a:txBody>
                    <a:bodyPr/>
                    <a:lstStyle/>
                    <a:p>
                      <a:pPr latinLnBrk="1"/>
                      <a:endParaRPr lang="ko-KR" altLang="en-US"/>
                    </a:p>
                  </a:txBody>
                  <a:tcPr/>
                </a:tc>
                <a:extLst>
                  <a:ext uri="{0D108BD9-81ED-4DB2-BD59-A6C34878D82A}">
                    <a16:rowId xmlns:a16="http://schemas.microsoft.com/office/drawing/2014/main" val="4190011333"/>
                  </a:ext>
                </a:extLst>
              </a:tr>
              <a:tr h="248368">
                <a:tc rowSpan="4">
                  <a:txBody>
                    <a:bodyPr/>
                    <a:lstStyle/>
                    <a:p>
                      <a:pPr algn="ctr" fontAlgn="ctr"/>
                      <a:r>
                        <a:rPr lang="en-US" sz="1800" u="none" strike="noStrike" dirty="0">
                          <a:effectLst/>
                        </a:rPr>
                        <a:t>Waste treatment </a:t>
                      </a:r>
                    </a:p>
                    <a:p>
                      <a:pPr algn="ctr" fontAlgn="ctr"/>
                      <a:r>
                        <a:rPr lang="en-US" sz="1800" u="none" strike="noStrike" dirty="0">
                          <a:effectLst/>
                        </a:rPr>
                        <a:t>(Construction waste recycling)</a:t>
                      </a:r>
                      <a:endParaRPr lang="en-US" sz="18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tc>
                <a:tc rowSpan="4">
                  <a:txBody>
                    <a:bodyPr/>
                    <a:lstStyle/>
                    <a:p>
                      <a:pPr algn="ctr" fontAlgn="ctr"/>
                      <a:r>
                        <a:rPr lang="en-US" altLang="ko-KR" sz="1800" u="none" strike="noStrike" dirty="0">
                          <a:effectLst/>
                        </a:rPr>
                        <a:t>120801100</a:t>
                      </a:r>
                      <a:endParaRPr lang="en-US" altLang="ko-KR" sz="18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tc>
                <a:tc>
                  <a:txBody>
                    <a:bodyPr/>
                    <a:lstStyle/>
                    <a:p>
                      <a:pPr algn="l" fontAlgn="ctr"/>
                      <a:r>
                        <a:rPr lang="en-US" sz="1800" u="none" strike="noStrike" dirty="0">
                          <a:effectLst/>
                        </a:rPr>
                        <a:t>  - Crushing</a:t>
                      </a:r>
                      <a:endParaRPr lang="en-US" sz="18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tc>
                <a:tc>
                  <a:txBody>
                    <a:bodyPr/>
                    <a:lstStyle/>
                    <a:p>
                      <a:pPr algn="l" fontAlgn="ctr"/>
                      <a:r>
                        <a:rPr lang="en-US" altLang="ko-KR" sz="1800" u="none" strike="noStrike" dirty="0">
                          <a:effectLst/>
                        </a:rPr>
                        <a:t>0.00012</a:t>
                      </a:r>
                      <a:r>
                        <a:rPr lang="en-US" altLang="ko-KR" sz="1800" u="none" strike="noStrike" kern="1200" dirty="0">
                          <a:solidFill>
                            <a:schemeClr val="tx1"/>
                          </a:solidFill>
                          <a:effectLst/>
                        </a:rPr>
                        <a:t>kg/ton</a:t>
                      </a:r>
                      <a:endParaRPr lang="en-US" altLang="ko-KR" sz="18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tc>
                <a:extLst>
                  <a:ext uri="{0D108BD9-81ED-4DB2-BD59-A6C34878D82A}">
                    <a16:rowId xmlns:a16="http://schemas.microsoft.com/office/drawing/2014/main" val="2691166587"/>
                  </a:ext>
                </a:extLst>
              </a:tr>
              <a:tr h="248368">
                <a:tc vMerge="1">
                  <a:txBody>
                    <a:bodyPr/>
                    <a:lstStyle/>
                    <a:p>
                      <a:pPr latinLnBrk="1"/>
                      <a:endParaRPr lang="ko-KR" altLang="en-US"/>
                    </a:p>
                  </a:txBody>
                  <a:tcPr/>
                </a:tc>
                <a:tc vMerge="1">
                  <a:txBody>
                    <a:bodyPr/>
                    <a:lstStyle/>
                    <a:p>
                      <a:pPr latinLnBrk="1"/>
                      <a:endParaRPr lang="ko-KR" altLang="en-US"/>
                    </a:p>
                  </a:txBody>
                  <a:tcPr/>
                </a:tc>
                <a:tc>
                  <a:txBody>
                    <a:bodyPr/>
                    <a:lstStyle/>
                    <a:p>
                      <a:pPr algn="l" fontAlgn="ctr"/>
                      <a:r>
                        <a:rPr lang="en-US" sz="1800" u="none" strike="noStrike" dirty="0">
                          <a:effectLst/>
                        </a:rPr>
                        <a:t>  - Shredding</a:t>
                      </a:r>
                      <a:endParaRPr lang="en-US" sz="18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tc>
                <a:tc>
                  <a:txBody>
                    <a:bodyPr/>
                    <a:lstStyle/>
                    <a:p>
                      <a:pPr algn="l" fontAlgn="ctr"/>
                      <a:r>
                        <a:rPr lang="en-US" altLang="ko-KR" sz="1800" u="none" strike="noStrike" dirty="0">
                          <a:effectLst/>
                        </a:rPr>
                        <a:t>0.00075</a:t>
                      </a:r>
                      <a:r>
                        <a:rPr lang="en-US" altLang="ko-KR" sz="1800" u="none" strike="noStrike" kern="1200" dirty="0">
                          <a:solidFill>
                            <a:schemeClr val="tx1"/>
                          </a:solidFill>
                          <a:effectLst/>
                        </a:rPr>
                        <a:t>kg/ton</a:t>
                      </a:r>
                      <a:endParaRPr lang="en-US" altLang="ko-KR" sz="18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tc>
                <a:extLst>
                  <a:ext uri="{0D108BD9-81ED-4DB2-BD59-A6C34878D82A}">
                    <a16:rowId xmlns:a16="http://schemas.microsoft.com/office/drawing/2014/main" val="3096108733"/>
                  </a:ext>
                </a:extLst>
              </a:tr>
              <a:tr h="248368">
                <a:tc vMerge="1">
                  <a:txBody>
                    <a:bodyPr/>
                    <a:lstStyle/>
                    <a:p>
                      <a:pPr latinLnBrk="1"/>
                      <a:endParaRPr lang="ko-KR" altLang="en-US"/>
                    </a:p>
                  </a:txBody>
                  <a:tcPr/>
                </a:tc>
                <a:tc vMerge="1">
                  <a:txBody>
                    <a:bodyPr/>
                    <a:lstStyle/>
                    <a:p>
                      <a:pPr latinLnBrk="1"/>
                      <a:endParaRPr lang="ko-KR" altLang="en-US"/>
                    </a:p>
                  </a:txBody>
                  <a:tcPr/>
                </a:tc>
                <a:tc>
                  <a:txBody>
                    <a:bodyPr/>
                    <a:lstStyle/>
                    <a:p>
                      <a:pPr algn="l" fontAlgn="ctr"/>
                      <a:r>
                        <a:rPr lang="en-US" sz="1800" u="none" strike="noStrike" dirty="0">
                          <a:effectLst/>
                        </a:rPr>
                        <a:t>  - Sorting</a:t>
                      </a:r>
                      <a:endParaRPr lang="en-US" sz="18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tc>
                <a:tc>
                  <a:txBody>
                    <a:bodyPr/>
                    <a:lstStyle/>
                    <a:p>
                      <a:pPr algn="l" fontAlgn="ctr"/>
                      <a:r>
                        <a:rPr lang="en-US" altLang="ko-KR" sz="1800" u="none" strike="noStrike" dirty="0">
                          <a:effectLst/>
                        </a:rPr>
                        <a:t>0.00043</a:t>
                      </a:r>
                      <a:r>
                        <a:rPr lang="en-US" altLang="ko-KR" sz="1800" u="none" strike="noStrike" kern="1200" dirty="0">
                          <a:solidFill>
                            <a:schemeClr val="tx1"/>
                          </a:solidFill>
                          <a:effectLst/>
                        </a:rPr>
                        <a:t>kg/ton</a:t>
                      </a:r>
                      <a:endParaRPr lang="en-US" altLang="ko-KR" sz="18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tc>
                <a:extLst>
                  <a:ext uri="{0D108BD9-81ED-4DB2-BD59-A6C34878D82A}">
                    <a16:rowId xmlns:a16="http://schemas.microsoft.com/office/drawing/2014/main" val="3635460939"/>
                  </a:ext>
                </a:extLst>
              </a:tr>
              <a:tr h="248368">
                <a:tc vMerge="1">
                  <a:txBody>
                    <a:bodyPr/>
                    <a:lstStyle/>
                    <a:p>
                      <a:pPr latinLnBrk="1"/>
                      <a:endParaRPr lang="ko-KR" altLang="en-US"/>
                    </a:p>
                  </a:txBody>
                  <a:tcPr/>
                </a:tc>
                <a:tc vMerge="1">
                  <a:txBody>
                    <a:bodyPr/>
                    <a:lstStyle/>
                    <a:p>
                      <a:pPr latinLnBrk="1"/>
                      <a:endParaRPr lang="ko-KR" altLang="en-US"/>
                    </a:p>
                  </a:txBody>
                  <a:tcPr/>
                </a:tc>
                <a:tc>
                  <a:txBody>
                    <a:bodyPr/>
                    <a:lstStyle/>
                    <a:p>
                      <a:pPr algn="l" fontAlgn="ctr"/>
                      <a:r>
                        <a:rPr lang="en-US" sz="1800" u="none" strike="noStrike" dirty="0">
                          <a:effectLst/>
                        </a:rPr>
                        <a:t>  - Conveyor operation</a:t>
                      </a:r>
                      <a:endParaRPr lang="en-US" sz="18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tc>
                <a:tc>
                  <a:txBody>
                    <a:bodyPr/>
                    <a:lstStyle/>
                    <a:p>
                      <a:pPr algn="l" fontAlgn="ctr"/>
                      <a:r>
                        <a:rPr lang="en-US" altLang="ko-KR" sz="1800" u="none" strike="noStrike" dirty="0">
                          <a:effectLst/>
                        </a:rPr>
                        <a:t>0.000055</a:t>
                      </a:r>
                      <a:r>
                        <a:rPr lang="en-US" altLang="ko-KR" sz="1800" u="none" strike="noStrike" kern="1200" dirty="0">
                          <a:solidFill>
                            <a:schemeClr val="tx1"/>
                          </a:solidFill>
                          <a:effectLst/>
                        </a:rPr>
                        <a:t>kg/ton</a:t>
                      </a:r>
                      <a:endParaRPr lang="en-US" altLang="ko-KR" sz="1800" b="0" i="0" u="none" strike="noStrike" dirty="0">
                        <a:solidFill>
                          <a:srgbClr val="000000"/>
                        </a:solidFill>
                        <a:effectLst/>
                        <a:latin typeface="맑은 고딕" panose="020B0503020000020004" pitchFamily="50" charset="-127"/>
                        <a:ea typeface="맑은 고딕" panose="020B0503020000020004" pitchFamily="50" charset="-127"/>
                      </a:endParaRPr>
                    </a:p>
                  </a:txBody>
                  <a:tcPr marL="9525" marR="9525" marT="9525" marB="0" anchor="ctr"/>
                </a:tc>
                <a:extLst>
                  <a:ext uri="{0D108BD9-81ED-4DB2-BD59-A6C34878D82A}">
                    <a16:rowId xmlns:a16="http://schemas.microsoft.com/office/drawing/2014/main" val="3952361046"/>
                  </a:ext>
                </a:extLst>
              </a:tr>
            </a:tbl>
          </a:graphicData>
        </a:graphic>
      </p:graphicFrame>
      <p:sp>
        <p:nvSpPr>
          <p:cNvPr id="3" name="직사각형 2">
            <a:extLst>
              <a:ext uri="{FF2B5EF4-FFF2-40B4-BE49-F238E27FC236}">
                <a16:creationId xmlns:a16="http://schemas.microsoft.com/office/drawing/2014/main" id="{C6538D3A-6513-162C-63C5-C7F6860C8FE6}"/>
              </a:ext>
            </a:extLst>
          </p:cNvPr>
          <p:cNvSpPr/>
          <p:nvPr/>
        </p:nvSpPr>
        <p:spPr>
          <a:xfrm>
            <a:off x="0" y="0"/>
            <a:ext cx="12192000" cy="742951"/>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p>
        </p:txBody>
      </p:sp>
      <p:sp>
        <p:nvSpPr>
          <p:cNvPr id="4" name="TextBox 3">
            <a:extLst>
              <a:ext uri="{FF2B5EF4-FFF2-40B4-BE49-F238E27FC236}">
                <a16:creationId xmlns:a16="http://schemas.microsoft.com/office/drawing/2014/main" id="{0CF04C5C-2434-5AD5-69AD-F6BFB114770F}"/>
              </a:ext>
            </a:extLst>
          </p:cNvPr>
          <p:cNvSpPr txBox="1"/>
          <p:nvPr/>
        </p:nvSpPr>
        <p:spPr>
          <a:xfrm>
            <a:off x="91440" y="850613"/>
            <a:ext cx="8992402" cy="461665"/>
          </a:xfrm>
          <a:prstGeom prst="rect">
            <a:avLst/>
          </a:prstGeom>
          <a:noFill/>
        </p:spPr>
        <p:txBody>
          <a:bodyPr wrap="square" rtlCol="0">
            <a:spAutoFit/>
          </a:bodyPr>
          <a:lstStyle/>
          <a:p>
            <a:r>
              <a:rPr lang="en-US" altLang="ko-KR" sz="2400" b="1" dirty="0"/>
              <a:t>Agricultural Waste Vinyl fine dust CAPSS emission coefficient</a:t>
            </a:r>
            <a:endParaRPr lang="ko-KR" altLang="en-US" sz="2400" b="1" dirty="0"/>
          </a:p>
        </p:txBody>
      </p:sp>
      <p:pic>
        <p:nvPicPr>
          <p:cNvPr id="5" name="그림 4">
            <a:extLst>
              <a:ext uri="{FF2B5EF4-FFF2-40B4-BE49-F238E27FC236}">
                <a16:creationId xmlns:a16="http://schemas.microsoft.com/office/drawing/2014/main" id="{2A135DBB-6896-51E1-B321-BDFCEACB32EF}"/>
              </a:ext>
            </a:extLst>
          </p:cNvPr>
          <p:cNvPicPr>
            <a:picLocks noChangeAspect="1"/>
          </p:cNvPicPr>
          <p:nvPr/>
        </p:nvPicPr>
        <p:blipFill>
          <a:blip r:embed="rId2"/>
          <a:stretch>
            <a:fillRect/>
          </a:stretch>
        </p:blipFill>
        <p:spPr>
          <a:xfrm>
            <a:off x="-1" y="-5896"/>
            <a:ext cx="2530811" cy="748847"/>
          </a:xfrm>
          <a:prstGeom prst="rect">
            <a:avLst/>
          </a:prstGeom>
        </p:spPr>
      </p:pic>
      <p:pic>
        <p:nvPicPr>
          <p:cNvPr id="6" name="Picture 2" descr="안양대학교 심볼 이미지">
            <a:extLst>
              <a:ext uri="{FF2B5EF4-FFF2-40B4-BE49-F238E27FC236}">
                <a16:creationId xmlns:a16="http://schemas.microsoft.com/office/drawing/2014/main" id="{549A9D64-7A9E-CCAD-E9ED-591C6F44A3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993" t="52903" r="31921" b="11430"/>
          <a:stretch/>
        </p:blipFill>
        <p:spPr bwMode="auto">
          <a:xfrm>
            <a:off x="11657823" y="-5897"/>
            <a:ext cx="534177" cy="74884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표 6">
            <a:extLst>
              <a:ext uri="{FF2B5EF4-FFF2-40B4-BE49-F238E27FC236}">
                <a16:creationId xmlns:a16="http://schemas.microsoft.com/office/drawing/2014/main" id="{2A90E1C9-D9B7-D30D-C375-D657FDEB9157}"/>
              </a:ext>
            </a:extLst>
          </p:cNvPr>
          <p:cNvGraphicFramePr>
            <a:graphicFrameLocks noGrp="1"/>
          </p:cNvGraphicFramePr>
          <p:nvPr>
            <p:extLst>
              <p:ext uri="{D42A27DB-BD31-4B8C-83A1-F6EECF244321}">
                <p14:modId xmlns:p14="http://schemas.microsoft.com/office/powerpoint/2010/main" val="3185853505"/>
              </p:ext>
            </p:extLst>
          </p:nvPr>
        </p:nvGraphicFramePr>
        <p:xfrm>
          <a:off x="177166" y="6066376"/>
          <a:ext cx="7815368" cy="567690"/>
        </p:xfrm>
        <a:graphic>
          <a:graphicData uri="http://schemas.openxmlformats.org/drawingml/2006/table">
            <a:tbl>
              <a:tblPr>
                <a:tableStyleId>{7E9639D4-E3E2-4D34-9284-5A2195B3D0D7}</a:tableStyleId>
              </a:tblPr>
              <a:tblGrid>
                <a:gridCol w="3414049">
                  <a:extLst>
                    <a:ext uri="{9D8B030D-6E8A-4147-A177-3AD203B41FA5}">
                      <a16:colId xmlns:a16="http://schemas.microsoft.com/office/drawing/2014/main" val="3374289032"/>
                    </a:ext>
                  </a:extLst>
                </a:gridCol>
                <a:gridCol w="2057326">
                  <a:extLst>
                    <a:ext uri="{9D8B030D-6E8A-4147-A177-3AD203B41FA5}">
                      <a16:colId xmlns:a16="http://schemas.microsoft.com/office/drawing/2014/main" val="2537347525"/>
                    </a:ext>
                  </a:extLst>
                </a:gridCol>
                <a:gridCol w="2343993">
                  <a:extLst>
                    <a:ext uri="{9D8B030D-6E8A-4147-A177-3AD203B41FA5}">
                      <a16:colId xmlns:a16="http://schemas.microsoft.com/office/drawing/2014/main" val="3652440064"/>
                    </a:ext>
                  </a:extLst>
                </a:gridCol>
              </a:tblGrid>
              <a:tr h="209550">
                <a:tc>
                  <a:txBody>
                    <a:bodyPr/>
                    <a:lstStyle/>
                    <a:p>
                      <a:pPr marL="0" algn="ctr" defTabSz="457200" rtl="0" eaLnBrk="1" fontAlgn="t" latinLnBrk="0" hangingPunct="1"/>
                      <a:r>
                        <a:rPr lang="en-US" sz="1800" b="1" u="none" strike="noStrike" kern="1200" dirty="0">
                          <a:solidFill>
                            <a:schemeClr val="tx1"/>
                          </a:solidFill>
                          <a:effectLst/>
                        </a:rPr>
                        <a:t>Category</a:t>
                      </a:r>
                      <a:endParaRPr lang="en-US" sz="1800" b="1" u="none" strike="noStrike" kern="1200" dirty="0">
                        <a:solidFill>
                          <a:schemeClr val="tx1"/>
                        </a:solidFill>
                        <a:effectLst/>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457200" rtl="0" eaLnBrk="1" fontAlgn="t" latinLnBrk="0" hangingPunct="1"/>
                      <a:r>
                        <a:rPr lang="en-US" sz="1800" b="1" u="none" strike="noStrike" kern="1200" dirty="0">
                          <a:solidFill>
                            <a:schemeClr val="tx1"/>
                          </a:solidFill>
                          <a:effectLst/>
                        </a:rPr>
                        <a:t>SOC</a:t>
                      </a:r>
                      <a:endParaRPr lang="en-US" sz="1800" b="1" u="none" strike="noStrike" kern="1200" dirty="0">
                        <a:solidFill>
                          <a:schemeClr val="tx1"/>
                        </a:solidFill>
                        <a:effectLst/>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457200" rtl="0" eaLnBrk="1" fontAlgn="t" latinLnBrk="0" hangingPunct="1"/>
                      <a:r>
                        <a:rPr lang="en-US" sz="1800" b="1" u="none" strike="noStrike" kern="1200" dirty="0">
                          <a:solidFill>
                            <a:schemeClr val="tx1"/>
                          </a:solidFill>
                          <a:effectLst/>
                        </a:rPr>
                        <a:t>PM 2.5 Emission Factor</a:t>
                      </a:r>
                      <a:endParaRPr lang="en-US" sz="1800" b="1" u="none" strike="noStrike" kern="1200" dirty="0">
                        <a:solidFill>
                          <a:schemeClr val="tx1"/>
                        </a:solidFill>
                        <a:effectLst/>
                        <a:latin typeface="+mn-lt"/>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15751205"/>
                  </a:ext>
                </a:extLst>
              </a:tr>
              <a:tr h="209550">
                <a:tc>
                  <a:txBody>
                    <a:bodyPr/>
                    <a:lstStyle/>
                    <a:p>
                      <a:pPr marL="0" algn="ctr" defTabSz="457200" rtl="0" eaLnBrk="1" fontAlgn="t" latinLnBrk="0" hangingPunct="1"/>
                      <a:r>
                        <a:rPr lang="en-US" sz="1800" u="none" strike="noStrike" kern="1200" dirty="0">
                          <a:solidFill>
                            <a:schemeClr val="tx1"/>
                          </a:solidFill>
                          <a:effectLst/>
                        </a:rPr>
                        <a:t>Open burning (household waste)</a:t>
                      </a:r>
                      <a:endParaRPr lang="en-US" sz="1800" u="none" strike="noStrike" kern="1200" dirty="0">
                        <a:solidFill>
                          <a:schemeClr val="tx1"/>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t" latinLnBrk="0" hangingPunct="1"/>
                      <a:r>
                        <a:rPr lang="en-US" altLang="ko-KR" sz="1800" u="none" strike="noStrike" kern="1200" dirty="0">
                          <a:solidFill>
                            <a:schemeClr val="tx1"/>
                          </a:solidFill>
                          <a:effectLst/>
                        </a:rPr>
                        <a:t>13010100</a:t>
                      </a:r>
                      <a:endParaRPr lang="en-US" altLang="ko-KR" sz="1800" u="none" strike="noStrike" kern="1200" dirty="0">
                        <a:solidFill>
                          <a:schemeClr val="tx1"/>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t" latinLnBrk="0" hangingPunct="1"/>
                      <a:r>
                        <a:rPr lang="en-US" altLang="ko-KR" sz="1800" u="none" strike="noStrike" kern="1200" dirty="0">
                          <a:solidFill>
                            <a:schemeClr val="tx1"/>
                          </a:solidFill>
                          <a:effectLst/>
                        </a:rPr>
                        <a:t>0.00712 kg/kg</a:t>
                      </a:r>
                      <a:endParaRPr lang="en-US" altLang="ko-KR" sz="1800" u="none" strike="noStrike" kern="1200" dirty="0">
                        <a:solidFill>
                          <a:schemeClr val="tx1"/>
                        </a:solidFill>
                        <a:effectLst/>
                        <a:latin typeface="+mn-lt"/>
                        <a:ea typeface="+mn-ea"/>
                        <a:cs typeface="+mn-cs"/>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5674529"/>
                  </a:ext>
                </a:extLst>
              </a:tr>
            </a:tbl>
          </a:graphicData>
        </a:graphic>
      </p:graphicFrame>
      <p:graphicFrame>
        <p:nvGraphicFramePr>
          <p:cNvPr id="8" name="표 7">
            <a:extLst>
              <a:ext uri="{FF2B5EF4-FFF2-40B4-BE49-F238E27FC236}">
                <a16:creationId xmlns:a16="http://schemas.microsoft.com/office/drawing/2014/main" id="{F14EDD18-4F7A-4A13-1915-942B86C1B662}"/>
              </a:ext>
            </a:extLst>
          </p:cNvPr>
          <p:cNvGraphicFramePr>
            <a:graphicFrameLocks noGrp="1"/>
          </p:cNvGraphicFramePr>
          <p:nvPr>
            <p:extLst>
              <p:ext uri="{D42A27DB-BD31-4B8C-83A1-F6EECF244321}">
                <p14:modId xmlns:p14="http://schemas.microsoft.com/office/powerpoint/2010/main" val="3009257738"/>
              </p:ext>
            </p:extLst>
          </p:nvPr>
        </p:nvGraphicFramePr>
        <p:xfrm>
          <a:off x="8068733" y="4421758"/>
          <a:ext cx="3946101" cy="2212307"/>
        </p:xfrm>
        <a:graphic>
          <a:graphicData uri="http://schemas.openxmlformats.org/drawingml/2006/table">
            <a:tbl>
              <a:tblPr>
                <a:tableStyleId>{7E9639D4-E3E2-4D34-9284-5A2195B3D0D7}</a:tableStyleId>
              </a:tblPr>
              <a:tblGrid>
                <a:gridCol w="909587">
                  <a:extLst>
                    <a:ext uri="{9D8B030D-6E8A-4147-A177-3AD203B41FA5}">
                      <a16:colId xmlns:a16="http://schemas.microsoft.com/office/drawing/2014/main" val="3017896024"/>
                    </a:ext>
                  </a:extLst>
                </a:gridCol>
                <a:gridCol w="1353086">
                  <a:extLst>
                    <a:ext uri="{9D8B030D-6E8A-4147-A177-3AD203B41FA5}">
                      <a16:colId xmlns:a16="http://schemas.microsoft.com/office/drawing/2014/main" val="1137325933"/>
                    </a:ext>
                  </a:extLst>
                </a:gridCol>
                <a:gridCol w="725969">
                  <a:extLst>
                    <a:ext uri="{9D8B030D-6E8A-4147-A177-3AD203B41FA5}">
                      <a16:colId xmlns:a16="http://schemas.microsoft.com/office/drawing/2014/main" val="2718192564"/>
                    </a:ext>
                  </a:extLst>
                </a:gridCol>
                <a:gridCol w="957459">
                  <a:extLst>
                    <a:ext uri="{9D8B030D-6E8A-4147-A177-3AD203B41FA5}">
                      <a16:colId xmlns:a16="http://schemas.microsoft.com/office/drawing/2014/main" val="3328553524"/>
                    </a:ext>
                  </a:extLst>
                </a:gridCol>
              </a:tblGrid>
              <a:tr h="340631">
                <a:tc gridSpan="2">
                  <a:txBody>
                    <a:bodyPr/>
                    <a:lstStyle/>
                    <a:p>
                      <a:pPr marL="0" algn="ctr" defTabSz="457200" rtl="0" eaLnBrk="1" fontAlgn="t" latinLnBrk="0" hangingPunct="1"/>
                      <a:r>
                        <a:rPr lang="en-US" sz="1600" b="1" u="none" strike="noStrike" kern="1200" dirty="0">
                          <a:solidFill>
                            <a:schemeClr val="tx1"/>
                          </a:solidFill>
                          <a:effectLst/>
                        </a:rPr>
                        <a:t>Collected Waste</a:t>
                      </a:r>
                      <a:endParaRPr lang="en-US" sz="1600" b="1" u="none" strike="noStrike" kern="1200" dirty="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latinLnBrk="1"/>
                      <a:endParaRPr lang="ko-KR" altLang="en-US"/>
                    </a:p>
                  </a:txBody>
                  <a:tcPr/>
                </a:tc>
                <a:tc gridSpan="2">
                  <a:txBody>
                    <a:bodyPr/>
                    <a:lstStyle/>
                    <a:p>
                      <a:pPr marL="0" algn="ctr" defTabSz="457200" rtl="0" eaLnBrk="1" fontAlgn="t" latinLnBrk="0" hangingPunct="1"/>
                      <a:r>
                        <a:rPr lang="en-US" sz="1600" b="1" u="none" strike="noStrike" kern="1200" dirty="0">
                          <a:solidFill>
                            <a:schemeClr val="tx1"/>
                          </a:solidFill>
                          <a:effectLst/>
                        </a:rPr>
                        <a:t>Uncollected Waste</a:t>
                      </a:r>
                      <a:endParaRPr lang="en-US" sz="1600" b="1" u="none" strike="noStrike" kern="1200" dirty="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latinLnBrk="1"/>
                      <a:endParaRPr lang="ko-KR" altLang="en-US"/>
                    </a:p>
                  </a:txBody>
                  <a:tcPr/>
                </a:tc>
                <a:extLst>
                  <a:ext uri="{0D108BD9-81ED-4DB2-BD59-A6C34878D82A}">
                    <a16:rowId xmlns:a16="http://schemas.microsoft.com/office/drawing/2014/main" val="1881892141"/>
                  </a:ext>
                </a:extLst>
              </a:tr>
              <a:tr h="623892">
                <a:tc>
                  <a:txBody>
                    <a:bodyPr/>
                    <a:lstStyle/>
                    <a:p>
                      <a:pPr marL="0" algn="ctr" defTabSz="457200" rtl="0" eaLnBrk="1" fontAlgn="t" latinLnBrk="0" hangingPunct="1"/>
                      <a:r>
                        <a:rPr lang="en-US" sz="1600" u="none" strike="noStrike" kern="1200" dirty="0">
                          <a:solidFill>
                            <a:schemeClr val="tx1"/>
                          </a:solidFill>
                          <a:effectLst/>
                        </a:rPr>
                        <a:t>Shredding</a:t>
                      </a:r>
                      <a:endParaRPr lang="en-US" sz="1600" u="none" strike="noStrike" kern="1200" dirty="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t" latinLnBrk="0" hangingPunct="1"/>
                      <a:r>
                        <a:rPr lang="en-US" sz="1600" u="none" strike="noStrike" kern="1200" dirty="0">
                          <a:solidFill>
                            <a:schemeClr val="tx1"/>
                          </a:solidFill>
                          <a:effectLst/>
                        </a:rPr>
                        <a:t>0.00012kg/ton</a:t>
                      </a:r>
                      <a:endParaRPr lang="en-US" sz="1600" u="none" strike="noStrike" kern="1200" dirty="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algn="ctr" defTabSz="457200" rtl="0" eaLnBrk="1" fontAlgn="t" latinLnBrk="0" hangingPunct="1"/>
                      <a:r>
                        <a:rPr lang="en-US" sz="1600" u="none" strike="noStrike" kern="1200" dirty="0">
                          <a:solidFill>
                            <a:schemeClr val="tx1"/>
                          </a:solidFill>
                          <a:effectLst/>
                        </a:rPr>
                        <a:t>open </a:t>
                      </a:r>
                    </a:p>
                    <a:p>
                      <a:pPr marL="0" algn="ctr" defTabSz="457200" rtl="0" eaLnBrk="1" fontAlgn="t" latinLnBrk="0" hangingPunct="1"/>
                      <a:r>
                        <a:rPr lang="en-US" sz="1600" u="none" strike="noStrike" kern="1200" dirty="0">
                          <a:solidFill>
                            <a:schemeClr val="tx1"/>
                          </a:solidFill>
                          <a:effectLst/>
                        </a:rPr>
                        <a:t>burning</a:t>
                      </a:r>
                      <a:endParaRPr lang="en-US" sz="1600" u="none" strike="noStrike" kern="1200" dirty="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algn="ctr" defTabSz="457200" rtl="0" eaLnBrk="1" fontAlgn="t" latinLnBrk="0" hangingPunct="1"/>
                      <a:r>
                        <a:rPr lang="en-US" sz="1600" u="none" strike="noStrike" kern="1200" dirty="0">
                          <a:solidFill>
                            <a:schemeClr val="tx1"/>
                          </a:solidFill>
                          <a:effectLst/>
                        </a:rPr>
                        <a:t>7.12kg/ton</a:t>
                      </a:r>
                      <a:endParaRPr lang="en-US" sz="1600" u="none" strike="noStrike" kern="1200" dirty="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3898375"/>
                  </a:ext>
                </a:extLst>
              </a:tr>
              <a:tr h="623892">
                <a:tc>
                  <a:txBody>
                    <a:bodyPr/>
                    <a:lstStyle/>
                    <a:p>
                      <a:pPr marL="0" algn="ctr" defTabSz="457200" rtl="0" eaLnBrk="1" fontAlgn="t" latinLnBrk="0" hangingPunct="1"/>
                      <a:r>
                        <a:rPr lang="en-US" sz="1600" u="none" strike="noStrike" kern="1200">
                          <a:solidFill>
                            <a:schemeClr val="tx1"/>
                          </a:solidFill>
                          <a:effectLst/>
                        </a:rPr>
                        <a:t>Crushing</a:t>
                      </a:r>
                      <a:endParaRPr lang="en-US" sz="1600" u="none" strike="noStrike" kern="120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t" latinLnBrk="0" hangingPunct="1"/>
                      <a:r>
                        <a:rPr lang="en-US" sz="1600" u="none" strike="noStrike" kern="1200" dirty="0">
                          <a:solidFill>
                            <a:schemeClr val="tx1"/>
                          </a:solidFill>
                          <a:effectLst/>
                        </a:rPr>
                        <a:t>0.00075kg/ton</a:t>
                      </a:r>
                      <a:endParaRPr lang="en-US" sz="1600" u="none" strike="noStrike" kern="1200" dirty="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2581981560"/>
                  </a:ext>
                </a:extLst>
              </a:tr>
              <a:tr h="623892">
                <a:tc>
                  <a:txBody>
                    <a:bodyPr/>
                    <a:lstStyle/>
                    <a:p>
                      <a:pPr marL="0" algn="ctr" defTabSz="457200" rtl="0" eaLnBrk="1" fontAlgn="t" latinLnBrk="0" hangingPunct="1"/>
                      <a:r>
                        <a:rPr lang="en-US" sz="1600" u="none" strike="noStrike" kern="1200">
                          <a:solidFill>
                            <a:schemeClr val="tx1"/>
                          </a:solidFill>
                          <a:effectLst/>
                        </a:rPr>
                        <a:t>Sorting</a:t>
                      </a:r>
                      <a:endParaRPr lang="en-US" sz="1600" u="none" strike="noStrike" kern="120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457200" rtl="0" eaLnBrk="1" fontAlgn="t" latinLnBrk="0" hangingPunct="1"/>
                      <a:r>
                        <a:rPr lang="en-US" sz="1600" u="none" strike="noStrike" kern="1200" dirty="0">
                          <a:solidFill>
                            <a:schemeClr val="tx1"/>
                          </a:solidFill>
                          <a:effectLst/>
                        </a:rPr>
                        <a:t>0.00043kg/ton</a:t>
                      </a:r>
                      <a:endParaRPr lang="en-US" sz="1600" u="none" strike="noStrike" kern="1200" dirty="0">
                        <a:solidFill>
                          <a:schemeClr val="tx1"/>
                        </a:solidFill>
                        <a:effectLst/>
                        <a:latin typeface="+mn-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latinLnBrk="1"/>
                      <a:endParaRPr lang="ko-KR" altLang="en-US"/>
                    </a:p>
                  </a:txBody>
                  <a:tcPr/>
                </a:tc>
                <a:tc vMerge="1">
                  <a:txBody>
                    <a:bodyPr/>
                    <a:lstStyle/>
                    <a:p>
                      <a:pPr latinLnBrk="1"/>
                      <a:endParaRPr lang="ko-KR" altLang="en-US"/>
                    </a:p>
                  </a:txBody>
                  <a:tcPr/>
                </a:tc>
                <a:extLst>
                  <a:ext uri="{0D108BD9-81ED-4DB2-BD59-A6C34878D82A}">
                    <a16:rowId xmlns:a16="http://schemas.microsoft.com/office/drawing/2014/main" val="3519912425"/>
                  </a:ext>
                </a:extLst>
              </a:tr>
            </a:tbl>
          </a:graphicData>
        </a:graphic>
      </p:graphicFrame>
      <p:sp>
        <p:nvSpPr>
          <p:cNvPr id="10" name="TextBox 9">
            <a:extLst>
              <a:ext uri="{FF2B5EF4-FFF2-40B4-BE49-F238E27FC236}">
                <a16:creationId xmlns:a16="http://schemas.microsoft.com/office/drawing/2014/main" id="{D3BA9907-7C10-01A8-F634-FF49882F88AB}"/>
              </a:ext>
            </a:extLst>
          </p:cNvPr>
          <p:cNvSpPr txBox="1"/>
          <p:nvPr/>
        </p:nvSpPr>
        <p:spPr>
          <a:xfrm>
            <a:off x="177164" y="1633657"/>
            <a:ext cx="8032752" cy="1938992"/>
          </a:xfrm>
          <a:prstGeom prst="rect">
            <a:avLst/>
          </a:prstGeom>
          <a:noFill/>
        </p:spPr>
        <p:txBody>
          <a:bodyPr wrap="square">
            <a:spAutoFit/>
          </a:bodyPr>
          <a:lstStyle/>
          <a:p>
            <a:pPr marL="285750" indent="-285750">
              <a:buFont typeface="Arial" panose="020B0604020202020204" pitchFamily="34" charset="0"/>
              <a:buChar char="•"/>
            </a:pPr>
            <a:r>
              <a:rPr lang="ko-KR" altLang="en-US" sz="2000" dirty="0" err="1"/>
              <a:t>For</a:t>
            </a:r>
            <a:r>
              <a:rPr lang="ko-KR" altLang="en-US" sz="2000" dirty="0"/>
              <a:t> </a:t>
            </a:r>
            <a:r>
              <a:rPr lang="ko-KR" altLang="en-US" sz="2000" dirty="0" err="1"/>
              <a:t>collected</a:t>
            </a:r>
            <a:r>
              <a:rPr lang="ko-KR" altLang="en-US" sz="2000" dirty="0"/>
              <a:t> </a:t>
            </a:r>
            <a:r>
              <a:rPr lang="ko-KR" altLang="en-US" sz="2000" dirty="0" err="1"/>
              <a:t>agricultural</a:t>
            </a:r>
            <a:r>
              <a:rPr lang="ko-KR" altLang="en-US" sz="2000" dirty="0"/>
              <a:t> </a:t>
            </a:r>
            <a:r>
              <a:rPr lang="ko-KR" altLang="en-US" sz="2000" dirty="0" err="1"/>
              <a:t>waste</a:t>
            </a:r>
            <a:r>
              <a:rPr lang="ko-KR" altLang="en-US" sz="2000" dirty="0"/>
              <a:t> </a:t>
            </a:r>
            <a:r>
              <a:rPr lang="ko-KR" altLang="en-US" sz="2000" dirty="0" err="1"/>
              <a:t>vinyl</a:t>
            </a:r>
            <a:r>
              <a:rPr lang="ko-KR" altLang="en-US" sz="2000" dirty="0"/>
              <a:t>, PM2.5 </a:t>
            </a:r>
            <a:r>
              <a:rPr lang="ko-KR" altLang="en-US" sz="2000" dirty="0" err="1"/>
              <a:t>emissions</a:t>
            </a:r>
            <a:r>
              <a:rPr lang="ko-KR" altLang="en-US" sz="2000" dirty="0"/>
              <a:t> </a:t>
            </a:r>
            <a:r>
              <a:rPr lang="ko-KR" altLang="en-US" sz="2000" dirty="0" err="1"/>
              <a:t>were</a:t>
            </a:r>
            <a:r>
              <a:rPr lang="ko-KR" altLang="en-US" sz="2000" dirty="0"/>
              <a:t> </a:t>
            </a:r>
            <a:r>
              <a:rPr lang="ko-KR" altLang="en-US" sz="2000" dirty="0" err="1"/>
              <a:t>estimated</a:t>
            </a:r>
            <a:r>
              <a:rPr lang="ko-KR" altLang="en-US" sz="2000" dirty="0"/>
              <a:t> </a:t>
            </a:r>
            <a:r>
              <a:rPr lang="ko-KR" altLang="en-US" sz="2000" dirty="0" err="1"/>
              <a:t>using</a:t>
            </a:r>
            <a:r>
              <a:rPr lang="ko-KR" altLang="en-US" sz="2000" dirty="0"/>
              <a:t> </a:t>
            </a:r>
            <a:r>
              <a:rPr lang="ko-KR" altLang="en-US" sz="2000" dirty="0" err="1"/>
              <a:t>emission</a:t>
            </a:r>
            <a:r>
              <a:rPr lang="ko-KR" altLang="en-US" sz="2000" dirty="0"/>
              <a:t> </a:t>
            </a:r>
            <a:r>
              <a:rPr lang="ko-KR" altLang="en-US" sz="2000" dirty="0" err="1"/>
              <a:t>factors</a:t>
            </a:r>
            <a:r>
              <a:rPr lang="ko-KR" altLang="en-US" sz="2000" dirty="0"/>
              <a:t> </a:t>
            </a:r>
            <a:r>
              <a:rPr lang="ko-KR" altLang="en-US" sz="2000" dirty="0" err="1"/>
              <a:t>for</a:t>
            </a:r>
            <a:r>
              <a:rPr lang="ko-KR" altLang="en-US" sz="2000" dirty="0"/>
              <a:t> </a:t>
            </a:r>
            <a:r>
              <a:rPr lang="ko-KR" altLang="en-US" sz="2000" dirty="0" err="1"/>
              <a:t>crushing</a:t>
            </a:r>
            <a:r>
              <a:rPr lang="ko-KR" altLang="en-US" sz="2000" dirty="0"/>
              <a:t>, </a:t>
            </a:r>
            <a:r>
              <a:rPr lang="ko-KR" altLang="en-US" sz="2000" dirty="0" err="1"/>
              <a:t>shredding</a:t>
            </a:r>
            <a:r>
              <a:rPr lang="ko-KR" altLang="en-US" sz="2000" dirty="0"/>
              <a:t>, and </a:t>
            </a:r>
            <a:r>
              <a:rPr lang="ko-KR" altLang="en-US" sz="2000" dirty="0" err="1"/>
              <a:t>sorting</a:t>
            </a:r>
            <a:r>
              <a:rPr lang="ko-KR" altLang="en-US" sz="2000" dirty="0"/>
              <a:t> </a:t>
            </a:r>
            <a:r>
              <a:rPr lang="ko-KR" altLang="en-US" sz="2000" dirty="0" err="1"/>
              <a:t>processes</a:t>
            </a:r>
            <a:r>
              <a:rPr lang="ko-KR" altLang="en-US" sz="2000" dirty="0"/>
              <a:t>. </a:t>
            </a:r>
            <a:endParaRPr lang="en-US" altLang="ko-KR" sz="2000" dirty="0"/>
          </a:p>
          <a:p>
            <a:pPr marL="285750" indent="-285750">
              <a:buFont typeface="Arial" panose="020B0604020202020204" pitchFamily="34" charset="0"/>
              <a:buChar char="•"/>
            </a:pPr>
            <a:endParaRPr lang="en-US" altLang="ko-KR" sz="2000" dirty="0"/>
          </a:p>
          <a:p>
            <a:pPr marL="285750" indent="-285750">
              <a:buFont typeface="Arial" panose="020B0604020202020204" pitchFamily="34" charset="0"/>
              <a:buChar char="•"/>
            </a:pPr>
            <a:r>
              <a:rPr lang="ko-KR" altLang="en-US" sz="2000" dirty="0" err="1"/>
              <a:t>For</a:t>
            </a:r>
            <a:r>
              <a:rPr lang="ko-KR" altLang="en-US" sz="2000" dirty="0"/>
              <a:t> </a:t>
            </a:r>
            <a:r>
              <a:rPr lang="ko-KR" altLang="en-US" sz="2000" dirty="0" err="1"/>
              <a:t>uncollected</a:t>
            </a:r>
            <a:r>
              <a:rPr lang="ko-KR" altLang="en-US" sz="2000" dirty="0"/>
              <a:t> </a:t>
            </a:r>
            <a:r>
              <a:rPr lang="ko-KR" altLang="en-US" sz="2000" dirty="0" err="1"/>
              <a:t>waste</a:t>
            </a:r>
            <a:r>
              <a:rPr lang="ko-KR" altLang="en-US" sz="2000" dirty="0"/>
              <a:t>, </a:t>
            </a:r>
            <a:r>
              <a:rPr lang="ko-KR" altLang="en-US" sz="2000" dirty="0" err="1"/>
              <a:t>open</a:t>
            </a:r>
            <a:r>
              <a:rPr lang="ko-KR" altLang="en-US" sz="2000" dirty="0"/>
              <a:t> </a:t>
            </a:r>
            <a:r>
              <a:rPr lang="ko-KR" altLang="en-US" sz="2000" dirty="0" err="1"/>
              <a:t>burning</a:t>
            </a:r>
            <a:r>
              <a:rPr lang="ko-KR" altLang="en-US" sz="2000" dirty="0"/>
              <a:t> </a:t>
            </a:r>
            <a:r>
              <a:rPr lang="ko-KR" altLang="en-US" sz="2000" dirty="0" err="1"/>
              <a:t>emission</a:t>
            </a:r>
            <a:r>
              <a:rPr lang="ko-KR" altLang="en-US" sz="2000" dirty="0"/>
              <a:t> </a:t>
            </a:r>
            <a:r>
              <a:rPr lang="ko-KR" altLang="en-US" sz="2000" dirty="0" err="1"/>
              <a:t>factors</a:t>
            </a:r>
            <a:r>
              <a:rPr lang="ko-KR" altLang="en-US" sz="2000" dirty="0"/>
              <a:t> </a:t>
            </a:r>
            <a:r>
              <a:rPr lang="ko-KR" altLang="en-US" sz="2000" dirty="0" err="1"/>
              <a:t>for</a:t>
            </a:r>
            <a:r>
              <a:rPr lang="ko-KR" altLang="en-US" sz="2000" dirty="0"/>
              <a:t> </a:t>
            </a:r>
            <a:r>
              <a:rPr lang="ko-KR" altLang="en-US" sz="2000" dirty="0" err="1"/>
              <a:t>household</a:t>
            </a:r>
            <a:r>
              <a:rPr lang="ko-KR" altLang="en-US" sz="2000" dirty="0"/>
              <a:t> </a:t>
            </a:r>
            <a:r>
              <a:rPr lang="ko-KR" altLang="en-US" sz="2000" dirty="0" err="1"/>
              <a:t>waste</a:t>
            </a:r>
            <a:r>
              <a:rPr lang="ko-KR" altLang="en-US" sz="2000" dirty="0"/>
              <a:t> </a:t>
            </a:r>
            <a:r>
              <a:rPr lang="ko-KR" altLang="en-US" sz="2000" dirty="0" err="1"/>
              <a:t>were</a:t>
            </a:r>
            <a:r>
              <a:rPr lang="ko-KR" altLang="en-US" sz="2000" dirty="0"/>
              <a:t> </a:t>
            </a:r>
            <a:r>
              <a:rPr lang="ko-KR" altLang="en-US" sz="2000" dirty="0" err="1"/>
              <a:t>applied</a:t>
            </a:r>
            <a:r>
              <a:rPr lang="ko-KR" altLang="en-US" sz="2000" dirty="0"/>
              <a:t>, </a:t>
            </a:r>
            <a:r>
              <a:rPr lang="ko-KR" altLang="en-US" sz="2000" dirty="0" err="1"/>
              <a:t>though</a:t>
            </a:r>
            <a:r>
              <a:rPr lang="ko-KR" altLang="en-US" sz="2000" dirty="0"/>
              <a:t> </a:t>
            </a:r>
            <a:r>
              <a:rPr lang="ko-KR" altLang="en-US" sz="2000" dirty="0" err="1"/>
              <a:t>differences</a:t>
            </a:r>
            <a:r>
              <a:rPr lang="ko-KR" altLang="en-US" sz="2000" dirty="0"/>
              <a:t> </a:t>
            </a:r>
            <a:r>
              <a:rPr lang="ko-KR" altLang="en-US" sz="2000" dirty="0" err="1"/>
              <a:t>may</a:t>
            </a:r>
            <a:r>
              <a:rPr lang="ko-KR" altLang="en-US" sz="2000" dirty="0"/>
              <a:t> </a:t>
            </a:r>
            <a:r>
              <a:rPr lang="ko-KR" altLang="en-US" sz="2000" dirty="0" err="1"/>
              <a:t>exist</a:t>
            </a:r>
            <a:r>
              <a:rPr lang="ko-KR" altLang="en-US" sz="2000" dirty="0"/>
              <a:t> </a:t>
            </a:r>
            <a:r>
              <a:rPr lang="ko-KR" altLang="en-US" sz="2000" dirty="0" err="1"/>
              <a:t>for</a:t>
            </a:r>
            <a:r>
              <a:rPr lang="ko-KR" altLang="en-US" sz="2000" dirty="0"/>
              <a:t> </a:t>
            </a:r>
            <a:r>
              <a:rPr lang="ko-KR" altLang="en-US" sz="2000" dirty="0" err="1"/>
              <a:t>vinyl-specific</a:t>
            </a:r>
            <a:r>
              <a:rPr lang="ko-KR" altLang="en-US" sz="2000" dirty="0"/>
              <a:t> </a:t>
            </a:r>
            <a:r>
              <a:rPr lang="ko-KR" altLang="en-US" sz="2000" dirty="0" err="1"/>
              <a:t>burning</a:t>
            </a:r>
            <a:r>
              <a:rPr lang="ko-KR" altLang="en-US" sz="2000" dirty="0"/>
              <a:t>.</a:t>
            </a:r>
          </a:p>
        </p:txBody>
      </p:sp>
      <p:pic>
        <p:nvPicPr>
          <p:cNvPr id="12" name="그림 11">
            <a:extLst>
              <a:ext uri="{FF2B5EF4-FFF2-40B4-BE49-F238E27FC236}">
                <a16:creationId xmlns:a16="http://schemas.microsoft.com/office/drawing/2014/main" id="{30CE5499-49B8-01AC-FB21-8F1BD9051EA5}"/>
              </a:ext>
            </a:extLst>
          </p:cNvPr>
          <p:cNvPicPr>
            <a:picLocks noChangeAspect="1"/>
          </p:cNvPicPr>
          <p:nvPr/>
        </p:nvPicPr>
        <p:blipFill>
          <a:blip r:embed="rId4"/>
          <a:stretch>
            <a:fillRect/>
          </a:stretch>
        </p:blipFill>
        <p:spPr>
          <a:xfrm>
            <a:off x="8354130" y="1312278"/>
            <a:ext cx="3632834" cy="2581751"/>
          </a:xfrm>
          <a:prstGeom prst="rect">
            <a:avLst/>
          </a:prstGeom>
        </p:spPr>
      </p:pic>
      <p:sp>
        <p:nvSpPr>
          <p:cNvPr id="9" name="TextBox 8">
            <a:extLst>
              <a:ext uri="{FF2B5EF4-FFF2-40B4-BE49-F238E27FC236}">
                <a16:creationId xmlns:a16="http://schemas.microsoft.com/office/drawing/2014/main" id="{1DEC1F52-68B2-757E-9629-2A0BBF4B44A2}"/>
              </a:ext>
            </a:extLst>
          </p:cNvPr>
          <p:cNvSpPr txBox="1"/>
          <p:nvPr/>
        </p:nvSpPr>
        <p:spPr>
          <a:xfrm>
            <a:off x="177164" y="4049547"/>
            <a:ext cx="8399569" cy="307777"/>
          </a:xfrm>
          <a:prstGeom prst="rect">
            <a:avLst/>
          </a:prstGeom>
          <a:noFill/>
        </p:spPr>
        <p:txBody>
          <a:bodyPr wrap="square">
            <a:spAutoFit/>
          </a:bodyPr>
          <a:lstStyle/>
          <a:p>
            <a:r>
              <a:rPr lang="en-US" altLang="ko-KR" sz="1400" dirty="0"/>
              <a:t>&lt;Table 1&gt; </a:t>
            </a:r>
            <a:r>
              <a:rPr lang="en-US" altLang="ko-KR" sz="1400" b="0" i="0" dirty="0">
                <a:solidFill>
                  <a:srgbClr val="000000"/>
                </a:solidFill>
                <a:effectLst/>
                <a:latin typeface="noto"/>
              </a:rPr>
              <a:t>Emission coefficient of fine dust according to the treatment method of waste vinyl in agriculture</a:t>
            </a:r>
            <a:endParaRPr lang="ko-KR" altLang="en-US" sz="1400" dirty="0"/>
          </a:p>
        </p:txBody>
      </p:sp>
      <p:sp>
        <p:nvSpPr>
          <p:cNvPr id="13" name="슬라이드 번호 개체 틀 3">
            <a:extLst>
              <a:ext uri="{FF2B5EF4-FFF2-40B4-BE49-F238E27FC236}">
                <a16:creationId xmlns:a16="http://schemas.microsoft.com/office/drawing/2014/main" id="{783AD4AB-700B-910D-517A-3CA886BBE167}"/>
              </a:ext>
            </a:extLst>
          </p:cNvPr>
          <p:cNvSpPr>
            <a:spLocks noGrp="1"/>
          </p:cNvSpPr>
          <p:nvPr>
            <p:ph type="sldNum" sz="quarter" idx="12"/>
          </p:nvPr>
        </p:nvSpPr>
        <p:spPr>
          <a:xfrm>
            <a:off x="10057844" y="6475401"/>
            <a:ext cx="2134156" cy="365125"/>
          </a:xfrm>
        </p:spPr>
        <p:txBody>
          <a:bodyPr/>
          <a:lstStyle/>
          <a:p>
            <a:fld id="{C1FF6DA9-008F-8B48-92A6-B652298478BF}" type="slidenum">
              <a:rPr lang="en-US" sz="1400" smtClean="0">
                <a:solidFill>
                  <a:schemeClr val="bg1">
                    <a:lumMod val="75000"/>
                  </a:schemeClr>
                </a:solidFill>
              </a:rPr>
              <a:t>6</a:t>
            </a:fld>
            <a:endParaRPr lang="en-US" sz="1400" dirty="0">
              <a:solidFill>
                <a:schemeClr val="bg1">
                  <a:lumMod val="75000"/>
                </a:schemeClr>
              </a:solidFill>
            </a:endParaRPr>
          </a:p>
        </p:txBody>
      </p:sp>
      <p:pic>
        <p:nvPicPr>
          <p:cNvPr id="11" name="그림 10">
            <a:extLst>
              <a:ext uri="{FF2B5EF4-FFF2-40B4-BE49-F238E27FC236}">
                <a16:creationId xmlns:a16="http://schemas.microsoft.com/office/drawing/2014/main" id="{2C6E4038-BAC2-D37C-1F75-9E8CC603AA51}"/>
              </a:ext>
            </a:extLst>
          </p:cNvPr>
          <p:cNvPicPr>
            <a:picLocks noChangeAspect="1"/>
          </p:cNvPicPr>
          <p:nvPr/>
        </p:nvPicPr>
        <p:blipFill>
          <a:blip r:embed="rId5"/>
          <a:stretch>
            <a:fillRect/>
          </a:stretch>
        </p:blipFill>
        <p:spPr>
          <a:xfrm>
            <a:off x="11137581" y="4977"/>
            <a:ext cx="527124" cy="737974"/>
          </a:xfrm>
          <a:prstGeom prst="rect">
            <a:avLst/>
          </a:prstGeom>
        </p:spPr>
      </p:pic>
    </p:spTree>
    <p:extLst>
      <p:ext uri="{BB962C8B-B14F-4D97-AF65-F5344CB8AC3E}">
        <p14:creationId xmlns:p14="http://schemas.microsoft.com/office/powerpoint/2010/main" val="3742400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D71F4-FC43-82B3-48B5-4CAD7472DA93}"/>
            </a:ext>
          </a:extLst>
        </p:cNvPr>
        <p:cNvGrpSpPr/>
        <p:nvPr/>
      </p:nvGrpSpPr>
      <p:grpSpPr>
        <a:xfrm>
          <a:off x="0" y="0"/>
          <a:ext cx="0" cy="0"/>
          <a:chOff x="0" y="0"/>
          <a:chExt cx="0" cy="0"/>
        </a:xfrm>
      </p:grpSpPr>
      <p:sp>
        <p:nvSpPr>
          <p:cNvPr id="2" name="직사각형 1">
            <a:extLst>
              <a:ext uri="{FF2B5EF4-FFF2-40B4-BE49-F238E27FC236}">
                <a16:creationId xmlns:a16="http://schemas.microsoft.com/office/drawing/2014/main" id="{7D702E61-7F0D-9168-A352-59EFB896F4E0}"/>
              </a:ext>
            </a:extLst>
          </p:cNvPr>
          <p:cNvSpPr/>
          <p:nvPr/>
        </p:nvSpPr>
        <p:spPr>
          <a:xfrm>
            <a:off x="0" y="0"/>
            <a:ext cx="12192000" cy="742951"/>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p>
        </p:txBody>
      </p:sp>
      <p:sp>
        <p:nvSpPr>
          <p:cNvPr id="3" name="TextBox 2">
            <a:extLst>
              <a:ext uri="{FF2B5EF4-FFF2-40B4-BE49-F238E27FC236}">
                <a16:creationId xmlns:a16="http://schemas.microsoft.com/office/drawing/2014/main" id="{6C101240-787B-FC19-0C36-3B7D99CF19D4}"/>
              </a:ext>
            </a:extLst>
          </p:cNvPr>
          <p:cNvSpPr txBox="1"/>
          <p:nvPr/>
        </p:nvSpPr>
        <p:spPr>
          <a:xfrm>
            <a:off x="91440" y="850613"/>
            <a:ext cx="8992402" cy="461665"/>
          </a:xfrm>
          <a:prstGeom prst="rect">
            <a:avLst/>
          </a:prstGeom>
          <a:noFill/>
        </p:spPr>
        <p:txBody>
          <a:bodyPr wrap="square" rtlCol="0">
            <a:spAutoFit/>
          </a:bodyPr>
          <a:lstStyle/>
          <a:p>
            <a:r>
              <a:rPr lang="en-US" altLang="ko-KR" sz="2400" b="1" dirty="0"/>
              <a:t>Key-results</a:t>
            </a:r>
            <a:endParaRPr lang="ko-KR" altLang="en-US" sz="2400" b="1" dirty="0"/>
          </a:p>
        </p:txBody>
      </p:sp>
      <p:pic>
        <p:nvPicPr>
          <p:cNvPr id="11" name="그림 10">
            <a:extLst>
              <a:ext uri="{FF2B5EF4-FFF2-40B4-BE49-F238E27FC236}">
                <a16:creationId xmlns:a16="http://schemas.microsoft.com/office/drawing/2014/main" id="{6C6C9990-6DC3-F414-F725-F489422CA664}"/>
              </a:ext>
            </a:extLst>
          </p:cNvPr>
          <p:cNvPicPr>
            <a:picLocks noChangeAspect="1"/>
          </p:cNvPicPr>
          <p:nvPr/>
        </p:nvPicPr>
        <p:blipFill>
          <a:blip r:embed="rId3"/>
          <a:stretch>
            <a:fillRect/>
          </a:stretch>
        </p:blipFill>
        <p:spPr>
          <a:xfrm>
            <a:off x="-1" y="-5896"/>
            <a:ext cx="2530811" cy="748847"/>
          </a:xfrm>
          <a:prstGeom prst="rect">
            <a:avLst/>
          </a:prstGeom>
        </p:spPr>
      </p:pic>
      <p:sp>
        <p:nvSpPr>
          <p:cNvPr id="8" name="TextBox 7">
            <a:extLst>
              <a:ext uri="{FF2B5EF4-FFF2-40B4-BE49-F238E27FC236}">
                <a16:creationId xmlns:a16="http://schemas.microsoft.com/office/drawing/2014/main" id="{D3968724-7323-07E0-CEC2-2E946B44C00C}"/>
              </a:ext>
            </a:extLst>
          </p:cNvPr>
          <p:cNvSpPr txBox="1"/>
          <p:nvPr/>
        </p:nvSpPr>
        <p:spPr>
          <a:xfrm>
            <a:off x="226893" y="5679584"/>
            <a:ext cx="6277312" cy="307777"/>
          </a:xfrm>
          <a:prstGeom prst="rect">
            <a:avLst/>
          </a:prstGeom>
          <a:noFill/>
        </p:spPr>
        <p:txBody>
          <a:bodyPr wrap="square" rtlCol="0">
            <a:spAutoFit/>
          </a:bodyPr>
          <a:lstStyle/>
          <a:p>
            <a:pPr algn="ctr"/>
            <a:r>
              <a:rPr lang="en-US" altLang="ko-KR" sz="1400" dirty="0"/>
              <a:t>&lt;Fig. 3&gt; Collected treatment PM</a:t>
            </a:r>
            <a:r>
              <a:rPr lang="en-US" altLang="ko-KR" sz="1400" baseline="-25000" dirty="0"/>
              <a:t>2.5</a:t>
            </a:r>
            <a:r>
              <a:rPr lang="en-US" altLang="ko-KR" sz="1400" dirty="0"/>
              <a:t> generation amount</a:t>
            </a:r>
            <a:endParaRPr lang="ko-KR" altLang="en-US" sz="1400" dirty="0"/>
          </a:p>
        </p:txBody>
      </p:sp>
      <p:sp>
        <p:nvSpPr>
          <p:cNvPr id="9" name="TextBox 8">
            <a:extLst>
              <a:ext uri="{FF2B5EF4-FFF2-40B4-BE49-F238E27FC236}">
                <a16:creationId xmlns:a16="http://schemas.microsoft.com/office/drawing/2014/main" id="{FCE9DA88-3B23-7691-FA13-522D44AD9CE6}"/>
              </a:ext>
            </a:extLst>
          </p:cNvPr>
          <p:cNvSpPr txBox="1"/>
          <p:nvPr/>
        </p:nvSpPr>
        <p:spPr>
          <a:xfrm>
            <a:off x="6607097" y="5679584"/>
            <a:ext cx="5427492" cy="307777"/>
          </a:xfrm>
          <a:prstGeom prst="rect">
            <a:avLst/>
          </a:prstGeom>
          <a:noFill/>
        </p:spPr>
        <p:txBody>
          <a:bodyPr wrap="square" rtlCol="0">
            <a:spAutoFit/>
          </a:bodyPr>
          <a:lstStyle/>
          <a:p>
            <a:pPr algn="ctr"/>
            <a:r>
              <a:rPr lang="en-US" altLang="ko-KR" sz="1400" dirty="0"/>
              <a:t>&lt;Fig. 4&gt; Uncollected open burning PM</a:t>
            </a:r>
            <a:r>
              <a:rPr lang="en-US" altLang="ko-KR" sz="1400" baseline="-25000" dirty="0"/>
              <a:t>2.5</a:t>
            </a:r>
            <a:r>
              <a:rPr lang="en-US" altLang="ko-KR" sz="1400" dirty="0"/>
              <a:t> generation amount </a:t>
            </a:r>
            <a:endParaRPr lang="ko-KR" altLang="en-US" sz="1400" dirty="0"/>
          </a:p>
        </p:txBody>
      </p:sp>
      <p:sp>
        <p:nvSpPr>
          <p:cNvPr id="10" name="TextBox 9">
            <a:extLst>
              <a:ext uri="{FF2B5EF4-FFF2-40B4-BE49-F238E27FC236}">
                <a16:creationId xmlns:a16="http://schemas.microsoft.com/office/drawing/2014/main" id="{37A850BC-1CD2-B2C6-F4D8-1A42241A7574}"/>
              </a:ext>
            </a:extLst>
          </p:cNvPr>
          <p:cNvSpPr txBox="1"/>
          <p:nvPr/>
        </p:nvSpPr>
        <p:spPr>
          <a:xfrm>
            <a:off x="337663" y="5995392"/>
            <a:ext cx="8631274" cy="707886"/>
          </a:xfrm>
          <a:prstGeom prst="rect">
            <a:avLst/>
          </a:prstGeom>
          <a:noFill/>
        </p:spPr>
        <p:txBody>
          <a:bodyPr wrap="none">
            <a:spAutoFit/>
          </a:bodyPr>
          <a:lstStyle/>
          <a:p>
            <a:pPr>
              <a:defRPr sz="2000" b="1">
                <a:solidFill>
                  <a:srgbClr val="FF5722"/>
                </a:solidFill>
              </a:defRPr>
            </a:pPr>
            <a:r>
              <a:rPr sz="2000" dirty="0"/>
              <a:t>📌 </a:t>
            </a:r>
            <a:r>
              <a:rPr lang="en-US" altLang="ko-KR" dirty="0"/>
              <a:t>the emissions from formal treatment will total </a:t>
            </a:r>
            <a:r>
              <a:rPr lang="en-US" altLang="ko-KR" b="1" dirty="0"/>
              <a:t>around 272 kg</a:t>
            </a:r>
          </a:p>
          <a:p>
            <a:pPr>
              <a:defRPr sz="2000" b="1">
                <a:solidFill>
                  <a:srgbClr val="FF5722"/>
                </a:solidFill>
              </a:defRPr>
            </a:pPr>
            <a:r>
              <a:rPr sz="2000" dirty="0"/>
              <a:t>📌</a:t>
            </a:r>
            <a:r>
              <a:rPr lang="en-US" sz="2000" dirty="0"/>
              <a:t> </a:t>
            </a:r>
            <a:r>
              <a:rPr lang="en-US" altLang="ko-KR" b="1" dirty="0"/>
              <a:t>open burning alone</a:t>
            </a:r>
            <a:r>
              <a:rPr lang="en-US" altLang="ko-KR" dirty="0"/>
              <a:t> will emit </a:t>
            </a:r>
            <a:r>
              <a:rPr lang="en-US" altLang="ko-KR" b="1" dirty="0"/>
              <a:t>over 725,000 kg</a:t>
            </a:r>
            <a:r>
              <a:rPr lang="en-US" altLang="ko-KR" dirty="0"/>
              <a:t> of PM</a:t>
            </a:r>
            <a:r>
              <a:rPr lang="en-US" altLang="ko-KR" baseline="-25000" dirty="0"/>
              <a:t>2.5</a:t>
            </a:r>
            <a:r>
              <a:rPr lang="en-US" altLang="ko-KR" dirty="0"/>
              <a:t> — </a:t>
            </a:r>
            <a:r>
              <a:rPr lang="en-US" altLang="ko-KR" b="1" dirty="0"/>
              <a:t>2,600 times more</a:t>
            </a:r>
            <a:r>
              <a:rPr lang="en-US" altLang="ko-KR" dirty="0"/>
              <a:t>.</a:t>
            </a:r>
            <a:endParaRPr sz="2000" dirty="0"/>
          </a:p>
        </p:txBody>
      </p:sp>
      <p:pic>
        <p:nvPicPr>
          <p:cNvPr id="19" name="그림 18">
            <a:extLst>
              <a:ext uri="{FF2B5EF4-FFF2-40B4-BE49-F238E27FC236}">
                <a16:creationId xmlns:a16="http://schemas.microsoft.com/office/drawing/2014/main" id="{E6939873-4EA2-A039-A3D2-03069B119816}"/>
              </a:ext>
            </a:extLst>
          </p:cNvPr>
          <p:cNvPicPr>
            <a:picLocks noChangeAspect="1"/>
          </p:cNvPicPr>
          <p:nvPr/>
        </p:nvPicPr>
        <p:blipFill>
          <a:blip r:embed="rId4"/>
          <a:stretch>
            <a:fillRect/>
          </a:stretch>
        </p:blipFill>
        <p:spPr>
          <a:xfrm>
            <a:off x="157411" y="1954758"/>
            <a:ext cx="6277312" cy="3668160"/>
          </a:xfrm>
          <a:prstGeom prst="rect">
            <a:avLst/>
          </a:prstGeom>
        </p:spPr>
      </p:pic>
      <p:sp>
        <p:nvSpPr>
          <p:cNvPr id="21" name="TextBox 20">
            <a:extLst>
              <a:ext uri="{FF2B5EF4-FFF2-40B4-BE49-F238E27FC236}">
                <a16:creationId xmlns:a16="http://schemas.microsoft.com/office/drawing/2014/main" id="{83E649D2-907A-7BCA-1BD7-80D4C311590D}"/>
              </a:ext>
            </a:extLst>
          </p:cNvPr>
          <p:cNvSpPr txBox="1"/>
          <p:nvPr/>
        </p:nvSpPr>
        <p:spPr>
          <a:xfrm>
            <a:off x="282147" y="1392471"/>
            <a:ext cx="11614578" cy="369332"/>
          </a:xfrm>
          <a:prstGeom prst="rect">
            <a:avLst/>
          </a:prstGeom>
          <a:noFill/>
        </p:spPr>
        <p:txBody>
          <a:bodyPr wrap="square">
            <a:spAutoFit/>
          </a:bodyPr>
          <a:lstStyle/>
          <a:p>
            <a:r>
              <a:rPr lang="en-US" altLang="ko-KR" dirty="0"/>
              <a:t>Estimated PM</a:t>
            </a:r>
            <a:r>
              <a:rPr lang="en-US" altLang="ko-KR" baseline="-25000" dirty="0"/>
              <a:t>2.5</a:t>
            </a:r>
            <a:r>
              <a:rPr lang="en-US" altLang="ko-KR" dirty="0"/>
              <a:t> emissions using the CAPSS system and applied linear regression to forecast future emission levels.</a:t>
            </a:r>
            <a:endParaRPr lang="ko-KR" altLang="en-US" dirty="0"/>
          </a:p>
        </p:txBody>
      </p:sp>
      <p:pic>
        <p:nvPicPr>
          <p:cNvPr id="23" name="그림 22">
            <a:extLst>
              <a:ext uri="{FF2B5EF4-FFF2-40B4-BE49-F238E27FC236}">
                <a16:creationId xmlns:a16="http://schemas.microsoft.com/office/drawing/2014/main" id="{B2EDA36F-BB5A-1D2E-773B-EC2A16380A63}"/>
              </a:ext>
            </a:extLst>
          </p:cNvPr>
          <p:cNvPicPr>
            <a:picLocks noChangeAspect="1"/>
          </p:cNvPicPr>
          <p:nvPr/>
        </p:nvPicPr>
        <p:blipFill>
          <a:blip r:embed="rId5"/>
          <a:stretch>
            <a:fillRect/>
          </a:stretch>
        </p:blipFill>
        <p:spPr>
          <a:xfrm>
            <a:off x="6504205" y="1961798"/>
            <a:ext cx="5530384" cy="3419827"/>
          </a:xfrm>
          <a:prstGeom prst="rect">
            <a:avLst/>
          </a:prstGeom>
        </p:spPr>
      </p:pic>
      <p:pic>
        <p:nvPicPr>
          <p:cNvPr id="24" name="Picture 2" descr="안양대학교 심볼 이미지">
            <a:extLst>
              <a:ext uri="{FF2B5EF4-FFF2-40B4-BE49-F238E27FC236}">
                <a16:creationId xmlns:a16="http://schemas.microsoft.com/office/drawing/2014/main" id="{3292C741-CD8D-612E-9680-22A6001E094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6993" t="52903" r="31921" b="11430"/>
          <a:stretch/>
        </p:blipFill>
        <p:spPr bwMode="auto">
          <a:xfrm>
            <a:off x="11657823" y="-5897"/>
            <a:ext cx="534177" cy="748847"/>
          </a:xfrm>
          <a:prstGeom prst="rect">
            <a:avLst/>
          </a:prstGeom>
          <a:noFill/>
          <a:extLst>
            <a:ext uri="{909E8E84-426E-40DD-AFC4-6F175D3DCCD1}">
              <a14:hiddenFill xmlns:a14="http://schemas.microsoft.com/office/drawing/2010/main">
                <a:solidFill>
                  <a:srgbClr val="FFFFFF"/>
                </a:solidFill>
              </a14:hiddenFill>
            </a:ext>
          </a:extLst>
        </p:spPr>
      </p:pic>
      <p:sp>
        <p:nvSpPr>
          <p:cNvPr id="5" name="슬라이드 번호 개체 틀 3">
            <a:extLst>
              <a:ext uri="{FF2B5EF4-FFF2-40B4-BE49-F238E27FC236}">
                <a16:creationId xmlns:a16="http://schemas.microsoft.com/office/drawing/2014/main" id="{48E68DE7-B51B-F610-5566-4B0D862C1B32}"/>
              </a:ext>
            </a:extLst>
          </p:cNvPr>
          <p:cNvSpPr txBox="1">
            <a:spLocks/>
          </p:cNvSpPr>
          <p:nvPr/>
        </p:nvSpPr>
        <p:spPr>
          <a:xfrm>
            <a:off x="10057844" y="6475401"/>
            <a:ext cx="213415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z="1400" smtClean="0">
                <a:solidFill>
                  <a:schemeClr val="bg1">
                    <a:lumMod val="75000"/>
                  </a:schemeClr>
                </a:solidFill>
              </a:rPr>
              <a:pPr/>
              <a:t>7</a:t>
            </a:fld>
            <a:endParaRPr lang="en-US" sz="1400" dirty="0">
              <a:solidFill>
                <a:schemeClr val="bg1">
                  <a:lumMod val="75000"/>
                </a:schemeClr>
              </a:solidFill>
            </a:endParaRPr>
          </a:p>
        </p:txBody>
      </p:sp>
      <p:pic>
        <p:nvPicPr>
          <p:cNvPr id="4" name="그림 3">
            <a:extLst>
              <a:ext uri="{FF2B5EF4-FFF2-40B4-BE49-F238E27FC236}">
                <a16:creationId xmlns:a16="http://schemas.microsoft.com/office/drawing/2014/main" id="{6EB6D99D-7319-168D-7493-9A350D477866}"/>
              </a:ext>
            </a:extLst>
          </p:cNvPr>
          <p:cNvPicPr>
            <a:picLocks noChangeAspect="1"/>
          </p:cNvPicPr>
          <p:nvPr/>
        </p:nvPicPr>
        <p:blipFill>
          <a:blip r:embed="rId7"/>
          <a:stretch>
            <a:fillRect/>
          </a:stretch>
        </p:blipFill>
        <p:spPr>
          <a:xfrm>
            <a:off x="11137581" y="4977"/>
            <a:ext cx="527124" cy="737974"/>
          </a:xfrm>
          <a:prstGeom prst="rect">
            <a:avLst/>
          </a:prstGeom>
        </p:spPr>
      </p:pic>
    </p:spTree>
    <p:extLst>
      <p:ext uri="{BB962C8B-B14F-4D97-AF65-F5344CB8AC3E}">
        <p14:creationId xmlns:p14="http://schemas.microsoft.com/office/powerpoint/2010/main" val="972149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E9735-76B0-2F36-2994-5B954A5461B2}"/>
            </a:ext>
          </a:extLst>
        </p:cNvPr>
        <p:cNvGrpSpPr/>
        <p:nvPr/>
      </p:nvGrpSpPr>
      <p:grpSpPr>
        <a:xfrm>
          <a:off x="0" y="0"/>
          <a:ext cx="0" cy="0"/>
          <a:chOff x="0" y="0"/>
          <a:chExt cx="0" cy="0"/>
        </a:xfrm>
      </p:grpSpPr>
      <p:sp>
        <p:nvSpPr>
          <p:cNvPr id="2" name="직사각형 1">
            <a:extLst>
              <a:ext uri="{FF2B5EF4-FFF2-40B4-BE49-F238E27FC236}">
                <a16:creationId xmlns:a16="http://schemas.microsoft.com/office/drawing/2014/main" id="{0E624B57-1042-87B7-EEAC-6AB480A6CF8C}"/>
              </a:ext>
            </a:extLst>
          </p:cNvPr>
          <p:cNvSpPr/>
          <p:nvPr/>
        </p:nvSpPr>
        <p:spPr>
          <a:xfrm>
            <a:off x="0" y="0"/>
            <a:ext cx="12192000" cy="742951"/>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p>
        </p:txBody>
      </p:sp>
      <p:sp>
        <p:nvSpPr>
          <p:cNvPr id="3" name="TextBox 2">
            <a:extLst>
              <a:ext uri="{FF2B5EF4-FFF2-40B4-BE49-F238E27FC236}">
                <a16:creationId xmlns:a16="http://schemas.microsoft.com/office/drawing/2014/main" id="{94D7E7E0-CF78-749D-FA24-3883EF0970B8}"/>
              </a:ext>
            </a:extLst>
          </p:cNvPr>
          <p:cNvSpPr txBox="1"/>
          <p:nvPr/>
        </p:nvSpPr>
        <p:spPr>
          <a:xfrm>
            <a:off x="91439" y="850613"/>
            <a:ext cx="10186035" cy="461665"/>
          </a:xfrm>
          <a:prstGeom prst="rect">
            <a:avLst/>
          </a:prstGeom>
          <a:noFill/>
        </p:spPr>
        <p:txBody>
          <a:bodyPr wrap="square" rtlCol="0">
            <a:spAutoFit/>
          </a:bodyPr>
          <a:lstStyle/>
          <a:p>
            <a:r>
              <a:rPr lang="en-US" altLang="ko-KR" sz="2400" b="1" dirty="0"/>
              <a:t>Forecast of Agricultural Waste Vinyl and PM2.5 Emissions results</a:t>
            </a:r>
            <a:endParaRPr lang="ko-KR" altLang="en-US" sz="2400" b="1" dirty="0"/>
          </a:p>
        </p:txBody>
      </p:sp>
      <p:pic>
        <p:nvPicPr>
          <p:cNvPr id="11" name="그림 10">
            <a:extLst>
              <a:ext uri="{FF2B5EF4-FFF2-40B4-BE49-F238E27FC236}">
                <a16:creationId xmlns:a16="http://schemas.microsoft.com/office/drawing/2014/main" id="{5F0DF084-7525-5D3F-AEC6-901701AD22CD}"/>
              </a:ext>
            </a:extLst>
          </p:cNvPr>
          <p:cNvPicPr>
            <a:picLocks noChangeAspect="1"/>
          </p:cNvPicPr>
          <p:nvPr/>
        </p:nvPicPr>
        <p:blipFill>
          <a:blip r:embed="rId3"/>
          <a:stretch>
            <a:fillRect/>
          </a:stretch>
        </p:blipFill>
        <p:spPr>
          <a:xfrm>
            <a:off x="-1" y="-5896"/>
            <a:ext cx="2530811" cy="748847"/>
          </a:xfrm>
          <a:prstGeom prst="rect">
            <a:avLst/>
          </a:prstGeom>
        </p:spPr>
      </p:pic>
      <p:pic>
        <p:nvPicPr>
          <p:cNvPr id="24" name="Picture 2" descr="안양대학교 심볼 이미지">
            <a:extLst>
              <a:ext uri="{FF2B5EF4-FFF2-40B4-BE49-F238E27FC236}">
                <a16:creationId xmlns:a16="http://schemas.microsoft.com/office/drawing/2014/main" id="{F1BB31D9-3DE6-EF70-3F73-62E8158291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993" t="52903" r="31921" b="11430"/>
          <a:stretch/>
        </p:blipFill>
        <p:spPr bwMode="auto">
          <a:xfrm>
            <a:off x="11657823" y="-5897"/>
            <a:ext cx="534177" cy="7488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FF92C0-9C6F-1460-5A1B-71EC4202036D}"/>
              </a:ext>
            </a:extLst>
          </p:cNvPr>
          <p:cNvSpPr txBox="1"/>
          <p:nvPr/>
        </p:nvSpPr>
        <p:spPr>
          <a:xfrm>
            <a:off x="180973" y="1479367"/>
            <a:ext cx="11801475" cy="1323439"/>
          </a:xfrm>
          <a:prstGeom prst="rect">
            <a:avLst/>
          </a:prstGeom>
          <a:noFill/>
        </p:spPr>
        <p:txBody>
          <a:bodyPr wrap="square">
            <a:spAutoFit/>
          </a:bodyPr>
          <a:lstStyle/>
          <a:p>
            <a:pPr algn="just">
              <a:defRPr sz="1400" b="1">
                <a:solidFill>
                  <a:srgbClr val="006600"/>
                </a:solidFill>
              </a:defRPr>
            </a:pPr>
            <a:r>
              <a:rPr sz="2000" dirty="0">
                <a:solidFill>
                  <a:schemeClr val="tx2"/>
                </a:solidFill>
              </a:rPr>
              <a:t>Forecast of Agricultural Waste Vinyl Generation</a:t>
            </a:r>
          </a:p>
          <a:p>
            <a:pPr marL="342900" indent="-342900" algn="just">
              <a:buFont typeface="Arial" panose="020B0604020202020204" pitchFamily="34" charset="0"/>
              <a:buChar char="•"/>
              <a:defRPr sz="1200"/>
            </a:pPr>
            <a:r>
              <a:rPr sz="2000" dirty="0"/>
              <a:t>From 2021 to 2030, the generation of waste vinyl is expected to either decrease by 1,624 tons or increase by 9,606 tons depending on the trend.</a:t>
            </a:r>
            <a:endParaRPr lang="en-US" sz="2000" dirty="0"/>
          </a:p>
          <a:p>
            <a:pPr marL="342900" indent="-342900" algn="just">
              <a:buFont typeface="Arial" panose="020B0604020202020204" pitchFamily="34" charset="0"/>
              <a:buChar char="•"/>
              <a:defRPr sz="1200"/>
            </a:pPr>
            <a:r>
              <a:rPr sz="2000" dirty="0"/>
              <a:t>A 5-year average growth rate was used assuming an increase in vinyl waste generation.</a:t>
            </a:r>
          </a:p>
        </p:txBody>
      </p:sp>
      <p:sp>
        <p:nvSpPr>
          <p:cNvPr id="5" name="TextBox 4">
            <a:extLst>
              <a:ext uri="{FF2B5EF4-FFF2-40B4-BE49-F238E27FC236}">
                <a16:creationId xmlns:a16="http://schemas.microsoft.com/office/drawing/2014/main" id="{059B374E-92E7-5046-D7E5-0B2A52553F55}"/>
              </a:ext>
            </a:extLst>
          </p:cNvPr>
          <p:cNvSpPr txBox="1"/>
          <p:nvPr/>
        </p:nvSpPr>
        <p:spPr>
          <a:xfrm>
            <a:off x="180974" y="2956151"/>
            <a:ext cx="11801475" cy="1323439"/>
          </a:xfrm>
          <a:prstGeom prst="rect">
            <a:avLst/>
          </a:prstGeom>
          <a:noFill/>
        </p:spPr>
        <p:txBody>
          <a:bodyPr wrap="square">
            <a:spAutoFit/>
          </a:bodyPr>
          <a:lstStyle/>
          <a:p>
            <a:pPr algn="just">
              <a:defRPr sz="1400" b="1">
                <a:solidFill>
                  <a:srgbClr val="006600"/>
                </a:solidFill>
              </a:defRPr>
            </a:pPr>
            <a:r>
              <a:rPr sz="2000" dirty="0">
                <a:solidFill>
                  <a:schemeClr val="tx2"/>
                </a:solidFill>
              </a:rPr>
              <a:t>Forecast of PM2.5 Emissions from Collected Waste</a:t>
            </a:r>
          </a:p>
          <a:p>
            <a:pPr marL="342900" indent="-342900" algn="just">
              <a:buFont typeface="Arial" panose="020B0604020202020204" pitchFamily="34" charset="0"/>
              <a:buChar char="•"/>
              <a:defRPr sz="1200"/>
            </a:pPr>
            <a:r>
              <a:rPr sz="2000" dirty="0"/>
              <a:t>Based on collection data, PM2.5 emissions in 2030 are projected as follows: 25 kg from crushing, 15</a:t>
            </a:r>
            <a:r>
              <a:rPr lang="en-US" sz="2000" dirty="0"/>
              <a:t>7</a:t>
            </a:r>
            <a:r>
              <a:rPr sz="2000" dirty="0"/>
              <a:t> kg from shredding, and </a:t>
            </a:r>
            <a:r>
              <a:rPr lang="en-US" sz="2000" dirty="0"/>
              <a:t>90</a:t>
            </a:r>
            <a:r>
              <a:rPr sz="2000" dirty="0"/>
              <a:t> kg from sorting.</a:t>
            </a:r>
            <a:endParaRPr lang="en-US" sz="2000" dirty="0"/>
          </a:p>
          <a:p>
            <a:pPr marL="342900" indent="-342900" algn="just">
              <a:buFont typeface="Arial" panose="020B0604020202020204" pitchFamily="34" charset="0"/>
              <a:buChar char="•"/>
              <a:defRPr sz="1200"/>
            </a:pPr>
            <a:r>
              <a:rPr sz="2000" dirty="0"/>
              <a:t>The total emission is estimated to be 27</a:t>
            </a:r>
            <a:r>
              <a:rPr lang="en-US" sz="2000" dirty="0"/>
              <a:t>2</a:t>
            </a:r>
            <a:r>
              <a:rPr sz="2000" dirty="0"/>
              <a:t> kg, which is 6 kg higher than in 2021.</a:t>
            </a:r>
          </a:p>
        </p:txBody>
      </p:sp>
      <p:sp>
        <p:nvSpPr>
          <p:cNvPr id="6" name="TextBox 5">
            <a:extLst>
              <a:ext uri="{FF2B5EF4-FFF2-40B4-BE49-F238E27FC236}">
                <a16:creationId xmlns:a16="http://schemas.microsoft.com/office/drawing/2014/main" id="{5833BDBC-483A-9606-7988-2FAD720E8ABF}"/>
              </a:ext>
            </a:extLst>
          </p:cNvPr>
          <p:cNvSpPr txBox="1"/>
          <p:nvPr/>
        </p:nvSpPr>
        <p:spPr>
          <a:xfrm>
            <a:off x="180974" y="4432935"/>
            <a:ext cx="11801475" cy="2246769"/>
          </a:xfrm>
          <a:prstGeom prst="rect">
            <a:avLst/>
          </a:prstGeom>
          <a:noFill/>
        </p:spPr>
        <p:txBody>
          <a:bodyPr wrap="square">
            <a:spAutoFit/>
          </a:bodyPr>
          <a:lstStyle/>
          <a:p>
            <a:pPr algn="just">
              <a:defRPr sz="1400" b="1">
                <a:solidFill>
                  <a:srgbClr val="006600"/>
                </a:solidFill>
              </a:defRPr>
            </a:pPr>
            <a:r>
              <a:rPr sz="2000" dirty="0">
                <a:solidFill>
                  <a:schemeClr val="tx2"/>
                </a:solidFill>
              </a:rPr>
              <a:t>Forecast of PM2.5 Emissions from Uncollected Waste</a:t>
            </a:r>
          </a:p>
          <a:p>
            <a:pPr marL="342900" indent="-342900" algn="just">
              <a:buFont typeface="Arial" panose="020B0604020202020204" pitchFamily="34" charset="0"/>
              <a:buChar char="•"/>
              <a:defRPr sz="1200"/>
            </a:pPr>
            <a:r>
              <a:rPr sz="2000" dirty="0"/>
              <a:t>Open burning of uncollected waste is expected to generate 725,779.45 kg of PM2.5 by 2030, over </a:t>
            </a:r>
            <a:r>
              <a:rPr sz="2000" b="1" dirty="0">
                <a:solidFill>
                  <a:srgbClr val="FF0000"/>
                </a:solidFill>
              </a:rPr>
              <a:t>260</a:t>
            </a:r>
            <a:r>
              <a:rPr lang="en-US" sz="2000" b="1" dirty="0">
                <a:solidFill>
                  <a:srgbClr val="FF0000"/>
                </a:solidFill>
              </a:rPr>
              <a:t>0</a:t>
            </a:r>
            <a:r>
              <a:rPr sz="2000" b="1" dirty="0">
                <a:solidFill>
                  <a:srgbClr val="FF0000"/>
                </a:solidFill>
              </a:rPr>
              <a:t> times </a:t>
            </a:r>
            <a:r>
              <a:rPr sz="2000" dirty="0"/>
              <a:t>more than collected waste.</a:t>
            </a:r>
            <a:endParaRPr lang="en-US" sz="2000" dirty="0"/>
          </a:p>
          <a:p>
            <a:pPr marL="342900" indent="-342900" algn="just">
              <a:buFont typeface="Arial" panose="020B0604020202020204" pitchFamily="34" charset="0"/>
              <a:buChar char="•"/>
              <a:defRPr sz="1200"/>
            </a:pPr>
            <a:r>
              <a:rPr sz="2000" dirty="0"/>
              <a:t>Since 40% of total agricultural waste is assumed to be uncollected and burned, it significantly affects PM2.5 emissions.</a:t>
            </a:r>
            <a:endParaRPr lang="en-US" sz="2000" dirty="0"/>
          </a:p>
          <a:p>
            <a:pPr marL="342900" indent="-342900" algn="just">
              <a:buFont typeface="Arial" panose="020B0604020202020204" pitchFamily="34" charset="0"/>
              <a:buChar char="•"/>
              <a:defRPr sz="1200"/>
            </a:pPr>
            <a:r>
              <a:rPr sz="2000" dirty="0"/>
              <a:t>Therefore, it is necessary to improve the collection system and secure treatment facilities for stable waste management.</a:t>
            </a:r>
          </a:p>
        </p:txBody>
      </p:sp>
      <p:sp>
        <p:nvSpPr>
          <p:cNvPr id="8" name="슬라이드 번호 개체 틀 3">
            <a:extLst>
              <a:ext uri="{FF2B5EF4-FFF2-40B4-BE49-F238E27FC236}">
                <a16:creationId xmlns:a16="http://schemas.microsoft.com/office/drawing/2014/main" id="{4D5DEE21-BE3F-F374-A246-DB244290C736}"/>
              </a:ext>
            </a:extLst>
          </p:cNvPr>
          <p:cNvSpPr txBox="1">
            <a:spLocks/>
          </p:cNvSpPr>
          <p:nvPr/>
        </p:nvSpPr>
        <p:spPr>
          <a:xfrm>
            <a:off x="10057844" y="6475401"/>
            <a:ext cx="2134156"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1FF6DA9-008F-8B48-92A6-B652298478BF}" type="slidenum">
              <a:rPr lang="en-US" sz="1400" smtClean="0">
                <a:solidFill>
                  <a:schemeClr val="bg1">
                    <a:lumMod val="75000"/>
                  </a:schemeClr>
                </a:solidFill>
              </a:rPr>
              <a:pPr/>
              <a:t>8</a:t>
            </a:fld>
            <a:endParaRPr lang="en-US" sz="1400" dirty="0">
              <a:solidFill>
                <a:schemeClr val="bg1">
                  <a:lumMod val="75000"/>
                </a:schemeClr>
              </a:solidFill>
            </a:endParaRPr>
          </a:p>
        </p:txBody>
      </p:sp>
      <p:pic>
        <p:nvPicPr>
          <p:cNvPr id="7" name="그림 6">
            <a:extLst>
              <a:ext uri="{FF2B5EF4-FFF2-40B4-BE49-F238E27FC236}">
                <a16:creationId xmlns:a16="http://schemas.microsoft.com/office/drawing/2014/main" id="{B4320D3D-FB41-5B3F-FF67-F56DAB01EC22}"/>
              </a:ext>
            </a:extLst>
          </p:cNvPr>
          <p:cNvPicPr>
            <a:picLocks noChangeAspect="1"/>
          </p:cNvPicPr>
          <p:nvPr/>
        </p:nvPicPr>
        <p:blipFill>
          <a:blip r:embed="rId5"/>
          <a:stretch>
            <a:fillRect/>
          </a:stretch>
        </p:blipFill>
        <p:spPr>
          <a:xfrm>
            <a:off x="11137581" y="4977"/>
            <a:ext cx="527124" cy="737974"/>
          </a:xfrm>
          <a:prstGeom prst="rect">
            <a:avLst/>
          </a:prstGeom>
        </p:spPr>
      </p:pic>
    </p:spTree>
    <p:extLst>
      <p:ext uri="{BB962C8B-B14F-4D97-AF65-F5344CB8AC3E}">
        <p14:creationId xmlns:p14="http://schemas.microsoft.com/office/powerpoint/2010/main" val="2687114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08CA1-C6F4-CCBD-78C8-2E522259751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D2D8736-E786-1632-872B-7AAF186C2A6C}"/>
              </a:ext>
            </a:extLst>
          </p:cNvPr>
          <p:cNvSpPr txBox="1"/>
          <p:nvPr/>
        </p:nvSpPr>
        <p:spPr>
          <a:xfrm>
            <a:off x="295835" y="2921168"/>
            <a:ext cx="11600329" cy="1015663"/>
          </a:xfrm>
          <a:prstGeom prst="rect">
            <a:avLst/>
          </a:prstGeom>
          <a:noFill/>
        </p:spPr>
        <p:txBody>
          <a:bodyPr wrap="square">
            <a:spAutoFit/>
          </a:bodyPr>
          <a:lstStyle/>
          <a:p>
            <a:pPr algn="ctr" latinLnBrk="1">
              <a:spcAft>
                <a:spcPts val="800"/>
              </a:spcAft>
            </a:pPr>
            <a:r>
              <a:rPr lang="en-US" altLang="ko-KR" sz="6000" b="1" kern="100" dirty="0">
                <a:latin typeface="+mj-lt"/>
                <a:ea typeface="맑은 고딕" panose="020B0503020000020004" pitchFamily="50" charset="-127"/>
                <a:cs typeface="Times New Roman" panose="02020603050405020304" pitchFamily="18" charset="0"/>
              </a:rPr>
              <a:t>Thank you</a:t>
            </a:r>
            <a:endParaRPr lang="ko-KR" altLang="ko-KR" sz="6000" b="1" kern="100" dirty="0">
              <a:latin typeface="+mj-lt"/>
              <a:ea typeface="맑은 고딕" panose="020B0503020000020004" pitchFamily="50" charset="-127"/>
              <a:cs typeface="Times New Roman" panose="02020603050405020304" pitchFamily="18" charset="0"/>
            </a:endParaRPr>
          </a:p>
        </p:txBody>
      </p:sp>
      <p:pic>
        <p:nvPicPr>
          <p:cNvPr id="8" name="그림 7">
            <a:extLst>
              <a:ext uri="{FF2B5EF4-FFF2-40B4-BE49-F238E27FC236}">
                <a16:creationId xmlns:a16="http://schemas.microsoft.com/office/drawing/2014/main" id="{E334B92C-368C-819B-5CB8-93D5B66BF64A}"/>
              </a:ext>
            </a:extLst>
          </p:cNvPr>
          <p:cNvPicPr>
            <a:picLocks noChangeAspect="1"/>
          </p:cNvPicPr>
          <p:nvPr/>
        </p:nvPicPr>
        <p:blipFill>
          <a:blip r:embed="rId2"/>
          <a:stretch>
            <a:fillRect/>
          </a:stretch>
        </p:blipFill>
        <p:spPr>
          <a:xfrm>
            <a:off x="295835" y="5701553"/>
            <a:ext cx="3209365" cy="949626"/>
          </a:xfrm>
          <a:prstGeom prst="rect">
            <a:avLst/>
          </a:prstGeom>
        </p:spPr>
      </p:pic>
      <p:sp>
        <p:nvSpPr>
          <p:cNvPr id="2" name="직사각형 1">
            <a:extLst>
              <a:ext uri="{FF2B5EF4-FFF2-40B4-BE49-F238E27FC236}">
                <a16:creationId xmlns:a16="http://schemas.microsoft.com/office/drawing/2014/main" id="{B1858204-6723-225B-5AB5-84F7DC0DB0AD}"/>
              </a:ext>
            </a:extLst>
          </p:cNvPr>
          <p:cNvSpPr/>
          <p:nvPr/>
        </p:nvSpPr>
        <p:spPr>
          <a:xfrm>
            <a:off x="0" y="0"/>
            <a:ext cx="12192000" cy="52321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ko-KR" altLang="en-US" dirty="0"/>
          </a:p>
        </p:txBody>
      </p:sp>
    </p:spTree>
    <p:extLst>
      <p:ext uri="{BB962C8B-B14F-4D97-AF65-F5344CB8AC3E}">
        <p14:creationId xmlns:p14="http://schemas.microsoft.com/office/powerpoint/2010/main" val="3551736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맑은 고딕"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2122</TotalTime>
  <Words>1277</Words>
  <Application>Microsoft Office PowerPoint</Application>
  <PresentationFormat>와이드스크린</PresentationFormat>
  <Paragraphs>121</Paragraphs>
  <Slides>9</Slides>
  <Notes>5</Notes>
  <HiddenSlides>0</HiddenSlides>
  <MMClips>0</MMClips>
  <ScaleCrop>false</ScaleCrop>
  <HeadingPairs>
    <vt:vector size="6" baseType="variant">
      <vt:variant>
        <vt:lpstr>사용한 글꼴</vt:lpstr>
      </vt:variant>
      <vt:variant>
        <vt:i4>4</vt:i4>
      </vt:variant>
      <vt:variant>
        <vt:lpstr>테마</vt:lpstr>
      </vt:variant>
      <vt:variant>
        <vt:i4>1</vt:i4>
      </vt:variant>
      <vt:variant>
        <vt:lpstr>슬라이드 제목</vt:lpstr>
      </vt:variant>
      <vt:variant>
        <vt:i4>9</vt:i4>
      </vt:variant>
    </vt:vector>
  </HeadingPairs>
  <TitlesOfParts>
    <vt:vector size="14" baseType="lpstr">
      <vt:lpstr>noto</vt:lpstr>
      <vt:lpstr>맑은 고딕</vt:lpstr>
      <vt:lpstr>Arial</vt:lpstr>
      <vt:lpstr>Calibri</vt:lpstr>
      <vt:lpstr>Office Theme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u ayu</dc:creator>
  <cp:keywords/>
  <dc:description>generated using python-pptx</dc:description>
  <cp:lastModifiedBy>u ayu</cp:lastModifiedBy>
  <cp:revision>10</cp:revision>
  <dcterms:created xsi:type="dcterms:W3CDTF">2013-01-27T09:14:16Z</dcterms:created>
  <dcterms:modified xsi:type="dcterms:W3CDTF">2025-04-21T08:50:20Z</dcterms:modified>
  <cp:category/>
</cp:coreProperties>
</file>