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 autoCompressPictures="0">
  <p:sldMasterIdLst>
    <p:sldMasterId id="2147483648" r:id="rId1"/>
  </p:sldMasterIdLst>
  <p:sldIdLst>
    <p:sldId id="265" r:id="rId3"/>
    <p:sldId id="273" r:id="rId4"/>
    <p:sldId id="271" r:id="rId5"/>
    <p:sldId id="257" r:id="rId6"/>
    <p:sldId id="258" r:id="rId7"/>
    <p:sldId id="260" r:id="rId8"/>
    <p:sldId id="259" r:id="rId9"/>
    <p:sldId id="266" r:id="rId10"/>
    <p:sldId id="268" r:id="rId11"/>
    <p:sldId id="267" r:id="rId12"/>
    <p:sldId id="270" r:id="rId13"/>
    <p:sldId id="274" r:id="rId14"/>
    <p:sldId id="275" r:id="rId15"/>
    <p:sldId id="276" r:id="rId16"/>
    <p:sldId id="261" r:id="rId17"/>
    <p:sldId id="277" r:id="rId18"/>
    <p:sldId id="263" r:id="rId19"/>
    <p:sldId id="279" r:id="rId20"/>
    <p:sldId id="284" r:id="rId21"/>
    <p:sldId id="282" r:id="rId22"/>
    <p:sldId id="264" r:id="rId23"/>
    <p:sldId id="285" r:id="rId24"/>
    <p:sldId id="278" r:id="rId25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66" autoAdjust="0"/>
  </p:normalViewPr>
  <p:slideViewPr>
    <p:cSldViewPr snapToGrid="0" snapToObjects="1">
      <p:cViewPr varScale="1">
        <p:scale>
          <a:sx n="114" d="100"/>
          <a:sy n="114" d="100"/>
        </p:scale>
        <p:origin x="438" y="108"/>
      </p:cViewPr>
      <p:guideLst>
        <p:guide orient="horz" pos="2123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/>
          <p:nvPr/>
        </p:nvSpPr>
        <p:spPr>
          <a:xfrm>
            <a:off x="2895600" y="573776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Calibri Light" panose="020F0302020204030204" charset="0"/>
                <a:cs typeface="Calibri Light" panose="020F0302020204030204" charset="0"/>
              </a:rPr>
              <a:t>Supplementary Materials</a:t>
            </a:r>
            <a:endParaRPr lang="en-GB" sz="3600" dirty="0">
              <a:solidFill>
                <a:schemeClr val="bg1">
                  <a:lumMod val="50000"/>
                </a:schemeClr>
              </a:solidFill>
              <a:latin typeface="Calibri Light" panose="020F0302020204030204" charset="0"/>
              <a:cs typeface="Calibri Light" panose="020F03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8" y="172720"/>
            <a:ext cx="1478571" cy="1442508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685" y="264160"/>
            <a:ext cx="2797714" cy="126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60310" y="1177623"/>
            <a:ext cx="11271380" cy="2248678"/>
          </a:xfrm>
        </p:spPr>
        <p:txBody>
          <a:bodyPr>
            <a:normAutofit/>
          </a:bodyPr>
          <a:lstStyle/>
          <a:p>
            <a:pPr>
              <a:defRPr sz="2800" b="1">
                <a:solidFill>
                  <a:srgbClr val="2D5A27"/>
                </a:solidFill>
              </a:defRPr>
            </a:pPr>
            <a:r>
              <a:rPr lang="en-US" sz="4000" dirty="0"/>
              <a:t>Impacts of the 2022 Extreme Heatwave and </a:t>
            </a:r>
            <a:r>
              <a:rPr lang="en-US" sz="4000" b="1" dirty="0">
                <a:solidFill>
                  <a:srgbClr val="2D5A27"/>
                </a:solidFill>
              </a:rPr>
              <a:t>Drought on </a:t>
            </a:r>
            <a:r>
              <a:rPr lang="en-US" sz="4000" b="1" i="1" dirty="0">
                <a:solidFill>
                  <a:srgbClr val="2D5A27"/>
                </a:solidFill>
              </a:rPr>
              <a:t>Camellia oleifera </a:t>
            </a:r>
            <a:r>
              <a:rPr lang="en-US" sz="4000" b="1" dirty="0">
                <a:solidFill>
                  <a:srgbClr val="2D5A27"/>
                </a:solidFill>
              </a:rPr>
              <a:t>Production in China</a:t>
            </a:r>
            <a:endParaRPr lang="en-US" sz="4000" b="1" dirty="0">
              <a:solidFill>
                <a:srgbClr val="2D5A27"/>
              </a:solidFill>
            </a:endParaRP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1828800" y="3182116"/>
            <a:ext cx="8534400" cy="939279"/>
          </a:xfrm>
        </p:spPr>
        <p:txBody>
          <a:bodyPr>
            <a:normAutofit lnSpcReduction="10000"/>
          </a:bodyPr>
          <a:lstStyle/>
          <a:p>
            <a:pPr>
              <a:defRPr sz="1800"/>
            </a:pPr>
            <a:r>
              <a:rPr lang="en-US" sz="2800" dirty="0" err="1"/>
              <a:t>Tianying</a:t>
            </a:r>
            <a:r>
              <a:rPr lang="en-US" sz="2800" dirty="0"/>
              <a:t> Wang (</a:t>
            </a:r>
            <a:r>
              <a:rPr lang="en-US" sz="2800" u="sng" dirty="0"/>
              <a:t>wangty196@gmail.com</a:t>
            </a:r>
            <a:r>
              <a:rPr lang="en-US" sz="2800" dirty="0"/>
              <a:t>)</a:t>
            </a:r>
            <a:endParaRPr lang="en-US" sz="2800" dirty="0"/>
          </a:p>
          <a:p>
            <a:pPr>
              <a:defRPr sz="1800"/>
            </a:pPr>
            <a:r>
              <a:rPr lang="en-US" sz="2400" dirty="0"/>
              <a:t>  </a:t>
            </a:r>
            <a:r>
              <a:rPr lang="en-US" sz="2400" dirty="0" err="1"/>
              <a:t>Sihua</a:t>
            </a:r>
            <a:r>
              <a:rPr lang="en-US" sz="2400" dirty="0"/>
              <a:t> Liu,  </a:t>
            </a:r>
            <a:r>
              <a:rPr lang="en-US" sz="2400" dirty="0" err="1"/>
              <a:t>Jiazhi</a:t>
            </a:r>
            <a:r>
              <a:rPr lang="en-US" sz="2400" dirty="0"/>
              <a:t> Fan, </a:t>
            </a:r>
            <a:r>
              <a:rPr lang="en-US" sz="2400" dirty="0" err="1"/>
              <a:t>Xiqiang</a:t>
            </a:r>
            <a:r>
              <a:rPr lang="en-US" sz="2400" dirty="0"/>
              <a:t> Shuai, Bing Sui, </a:t>
            </a:r>
            <a:r>
              <a:rPr lang="en-US" sz="2400" dirty="0" err="1"/>
              <a:t>Yongzhong</a:t>
            </a:r>
            <a:r>
              <a:rPr lang="en-US" sz="2400" dirty="0"/>
              <a:t> Chen</a:t>
            </a:r>
            <a:endParaRPr lang="en-US" sz="2400" dirty="0"/>
          </a:p>
        </p:txBody>
      </p:sp>
      <p:sp>
        <p:nvSpPr>
          <p:cNvPr id="21" name="TextBox 3"/>
          <p:cNvSpPr txBox="1"/>
          <p:nvPr/>
        </p:nvSpPr>
        <p:spPr>
          <a:xfrm>
            <a:off x="1687195" y="4121332"/>
            <a:ext cx="881888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1600">
                <a:solidFill>
                  <a:srgbClr val="000000"/>
                </a:solidFill>
              </a:defRPr>
            </a:pPr>
            <a:r>
              <a:rPr sz="1800" dirty="0"/>
              <a:t>Hunan Key Laboratory of Meteorological Disaster Prevention and Reduction</a:t>
            </a:r>
            <a:r>
              <a:rPr lang="en-US" sz="1800" dirty="0"/>
              <a:t>, Changsha, China</a:t>
            </a:r>
            <a:br>
              <a:rPr lang="zh-CN" altLang="en-US" sz="1800" dirty="0"/>
            </a:br>
            <a:r>
              <a:rPr sz="1800" dirty="0"/>
              <a:t>Institute of Meteorological Sciences of Hunan Province</a:t>
            </a:r>
            <a:r>
              <a:rPr lang="en-US" sz="1800" dirty="0"/>
              <a:t>, </a:t>
            </a:r>
            <a:r>
              <a:rPr lang="en-US" altLang="zh-CN" sz="1800" dirty="0"/>
              <a:t>Changsha, China</a:t>
            </a:r>
            <a:br>
              <a:rPr sz="1800" dirty="0"/>
            </a:br>
            <a:r>
              <a:rPr sz="1800" dirty="0"/>
              <a:t>Hunan Academy of Forestry</a:t>
            </a:r>
            <a:r>
              <a:rPr lang="en-US" sz="1800" dirty="0"/>
              <a:t>,</a:t>
            </a:r>
            <a:r>
              <a:rPr lang="en-US" altLang="zh-CN" sz="1800" dirty="0"/>
              <a:t>  Changsha, China</a:t>
            </a:r>
            <a:endParaRPr lang="en-US" altLang="zh-CN" sz="1800" dirty="0"/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460945" y="4311348"/>
            <a:ext cx="11271380" cy="2248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800" b="1">
                <a:solidFill>
                  <a:srgbClr val="2D5A27"/>
                </a:solidFill>
              </a:defRP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 Light" panose="020F0302020204030204" charset="0"/>
                <a:cs typeface="Calibri Light" panose="020F0302020204030204" charset="0"/>
              </a:rPr>
              <a:t>Veinna, Austria |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 Light" panose="020F0302020204030204" charset="0"/>
                <a:cs typeface="Calibri Light" panose="020F0302020204030204" charset="0"/>
              </a:rPr>
              <a:t>30 Apr 2025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 Light" panose="020F0302020204030204" charset="0"/>
              <a:cs typeface="Calibri Light" panose="020F030202020403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207"/>
            <a:ext cx="8229600" cy="1143000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en-GB" sz="3600" b="1" dirty="0">
                <a:latin typeface="Arial" panose="020B0604020202020204"/>
              </a:rPr>
              <a:t>Data and Methods</a:t>
            </a:r>
            <a:endParaRPr lang="en-GB"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92" y="1547758"/>
            <a:ext cx="11171808" cy="4525963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Research Methods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Drought Characteristics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(Liao et al., 2020):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umulative precipitation (R</a:t>
            </a:r>
            <a:r>
              <a:rPr lang="en-GB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→ the longest consecutive days without effective rainfall (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daily R &lt;10mm)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GB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60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207"/>
            <a:ext cx="8229600" cy="1143000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en-GB" sz="3600" b="1" dirty="0">
                <a:latin typeface="Arial" panose="020B0604020202020204"/>
              </a:rPr>
              <a:t>Data and Methods</a:t>
            </a:r>
            <a:endParaRPr lang="en-GB"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92" y="1304478"/>
            <a:ext cx="11171808" cy="4525963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Impact Assessment Method on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Camellia oleifera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spcAft>
                <a:spcPts val="0"/>
              </a:spcAft>
              <a:buAutoNum type="alphaLcPeriod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Comprehensive Statistical Assessment: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 Impact and disaster information collected from literature and surveys(Liao et al., 2019; Liao et al., 2020; Xie et al., 2021; Cao et al., 2014; Yang et al., 2022; Ding, 2022).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Field Surveys: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→ 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xtensive field surveys were conducted in Hunan and Jiangxi in 2022.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 → R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andom sampling method,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60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748" y="-174956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3600" b="1" dirty="0">
                <a:latin typeface="Arial" panose="020B0604020202020204"/>
              </a:rPr>
              <a:t>2022 Camellia Heat Map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05" y="632834"/>
            <a:ext cx="11669697" cy="1933307"/>
          </a:xfrm>
        </p:spPr>
        <p:txBody>
          <a:bodyPr>
            <a:normAutofit/>
          </a:bodyPr>
          <a:lstStyle/>
          <a:p>
            <a:r>
              <a:rPr sz="2400" dirty="0"/>
              <a:t>Early onset, prolonged duration, record temperatures (July-Sept 2022)</a:t>
            </a:r>
            <a:endParaRPr sz="2400" dirty="0"/>
          </a:p>
          <a:p>
            <a:r>
              <a:rPr sz="2400" dirty="0"/>
              <a:t>Days with </a:t>
            </a:r>
            <a:r>
              <a:rPr sz="2400" dirty="0" err="1"/>
              <a:t>T</a:t>
            </a:r>
            <a:r>
              <a:rPr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/>
              <a:t>≥35</a:t>
            </a:r>
            <a:r>
              <a:rPr lang="en-GB" sz="2400" dirty="0"/>
              <a:t>℃</a:t>
            </a:r>
            <a:r>
              <a:rPr sz="2400" dirty="0"/>
              <a:t>: 37-69 days in core regions</a:t>
            </a:r>
            <a:endParaRPr sz="2400" dirty="0"/>
          </a:p>
          <a:p>
            <a:r>
              <a:rPr sz="2400" dirty="0"/>
              <a:t>Continuous days </a:t>
            </a:r>
            <a:r>
              <a:rPr lang="en-GB" sz="2400" dirty="0"/>
              <a:t>with T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sz="2400" dirty="0"/>
              <a:t>≥35</a:t>
            </a:r>
            <a:r>
              <a:rPr lang="en-GB" sz="2400" dirty="0"/>
              <a:t>℃</a:t>
            </a:r>
            <a:r>
              <a:rPr sz="2400" dirty="0"/>
              <a:t>: up to 36-41 days locally</a:t>
            </a:r>
            <a:endParaRPr sz="2400" dirty="0"/>
          </a:p>
          <a:p>
            <a:r>
              <a:rPr lang="en-GB" sz="2400" dirty="0"/>
              <a:t>Days with T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2400" dirty="0"/>
              <a:t> ≥39℃: 10-43 days in core regions,</a:t>
            </a:r>
            <a:r>
              <a:rPr lang="en-GB" altLang="zh-CN" sz="2400" dirty="0"/>
              <a:t> </a:t>
            </a:r>
            <a:r>
              <a:rPr lang="en-GB" sz="2400" dirty="0"/>
              <a:t>Record T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2400" dirty="0"/>
              <a:t>: 40.0-45.0℃</a:t>
            </a:r>
            <a:endParaRPr lang="en-GB" sz="2400" dirty="0"/>
          </a:p>
        </p:txBody>
      </p: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62" y="2362751"/>
            <a:ext cx="3600000" cy="320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35" y="2362749"/>
            <a:ext cx="3600000" cy="320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2052835" y="2985873"/>
            <a:ext cx="3140038" cy="2149825"/>
            <a:chOff x="2067146" y="3812425"/>
            <a:chExt cx="3140038" cy="2149825"/>
          </a:xfrm>
        </p:grpSpPr>
        <p:sp>
          <p:nvSpPr>
            <p:cNvPr id="5" name="文本框 4"/>
            <p:cNvSpPr txBox="1"/>
            <p:nvPr/>
          </p:nvSpPr>
          <p:spPr>
            <a:xfrm>
              <a:off x="3380173" y="4593764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532573" y="4240137"/>
              <a:ext cx="5373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HUBEI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932041" y="4530711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JIANGXI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239263" y="477693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FUJIAN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451849" y="4480544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ZHEJIANG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661173" y="5248331"/>
              <a:ext cx="9541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GUANGDONG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977973" y="5167974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279799" y="5731418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HAINAN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207256" y="4071034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ANHUI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084831" y="4186828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SICHUAN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724222" y="4356898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CHONGQING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748795" y="4807997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GUIZHOU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067146" y="5000650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YUNNAN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968961" y="3812425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SHA’ANXI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661774" y="384572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HENAN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404087" y="55541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Cumulative number of days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with T</a:t>
            </a:r>
            <a:r>
              <a:rPr lang="en-GB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max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≥35℃</a:t>
            </a:r>
            <a:r>
              <a:rPr lang="en-GB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(d)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-14311" y="5921673"/>
            <a:ext cx="12091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n-GB" sz="2400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Temp Dist. In 15  Major </a:t>
            </a:r>
            <a:r>
              <a:rPr lang="en-GB" sz="2400" b="1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lang="en-GB" sz="2400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Provinces of China (Jul 1 - Sep 20)</a:t>
            </a:r>
            <a:endParaRPr lang="en-GB" sz="2400" b="1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242453" y="555419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Extreme Maximum Temperature (℃)</a:t>
            </a:r>
            <a:endParaRPr lang="en-GB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6761497" y="2962311"/>
            <a:ext cx="3140038" cy="2149825"/>
            <a:chOff x="2067146" y="3812425"/>
            <a:chExt cx="3140038" cy="2149825"/>
          </a:xfrm>
        </p:grpSpPr>
        <p:sp>
          <p:nvSpPr>
            <p:cNvPr id="9" name="文本框 8"/>
            <p:cNvSpPr txBox="1"/>
            <p:nvPr/>
          </p:nvSpPr>
          <p:spPr>
            <a:xfrm>
              <a:off x="3380173" y="4593764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532573" y="4240137"/>
              <a:ext cx="5373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HUBEI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932041" y="4530711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JIANGXI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239263" y="477693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FUJIAN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451849" y="4480544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ZHEJIANG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661173" y="5248331"/>
              <a:ext cx="9541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GUANGDONG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977973" y="5167974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279799" y="5731418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HAINAN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207256" y="4071034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ANHUI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084831" y="4186828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SICHUAN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724222" y="4356898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CHONGQING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748795" y="4807997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GUIZHOU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067146" y="5000650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YUNNAN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968961" y="3812425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SHA’ANXI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3661774" y="384572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HENAN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394335" y="6396355"/>
            <a:ext cx="12522200" cy="14389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spcAft>
                <a:spcPts val="750"/>
              </a:spcAft>
              <a:buNone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base maps in all images on this page are shapefiles of China’s 15 main </a:t>
            </a:r>
            <a:r>
              <a:rPr lang="en-GB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lang="en-GB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producing provinces.</a:t>
            </a:r>
            <a:endParaRPr lang="en-GB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br>
              <a:rPr lang="en-GB" sz="24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 rot="20343398">
            <a:off x="1311967" y="2832125"/>
            <a:ext cx="11571038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en-GB" sz="2800" dirty="0">
                <a:solidFill>
                  <a:schemeClr val="bg1">
                    <a:lumMod val="85000"/>
                    <a:alpha val="20000"/>
                  </a:schemeClr>
                </a:solidFill>
                <a:latin typeface="PingFang SC"/>
              </a:rPr>
              <a:t>*</a:t>
            </a: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The base maps in all images on this page are shapefiles of </a:t>
            </a:r>
            <a:endParaRPr lang="en-GB" sz="2800" i="0" dirty="0">
              <a:solidFill>
                <a:schemeClr val="bg1">
                  <a:lumMod val="85000"/>
                  <a:alpha val="20000"/>
                </a:schemeClr>
              </a:solidFill>
              <a:effectLst/>
              <a:latin typeface="PingFang SC"/>
            </a:endParaRPr>
          </a:p>
          <a:p>
            <a:pPr algn="ctr">
              <a:spcAft>
                <a:spcPts val="750"/>
              </a:spcAft>
              <a:buNone/>
            </a:pP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China’s 15 main </a:t>
            </a:r>
            <a:r>
              <a:rPr lang="en-GB" sz="2800" i="1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Camellia oleifera </a:t>
            </a: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producing provinces.</a:t>
            </a:r>
            <a:endParaRPr lang="en-GB" sz="2800" i="0" dirty="0">
              <a:solidFill>
                <a:schemeClr val="bg1">
                  <a:lumMod val="85000"/>
                  <a:alpha val="20000"/>
                </a:schemeClr>
              </a:solidFill>
              <a:effectLst/>
              <a:latin typeface="PingFang SC"/>
            </a:endParaRPr>
          </a:p>
          <a:p>
            <a:pPr>
              <a:buNone/>
            </a:pPr>
            <a:br>
              <a:rPr lang="en-GB" sz="36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</a:br>
            <a:endParaRPr lang="en-GB" sz="3600" dirty="0">
              <a:solidFill>
                <a:schemeClr val="bg1">
                  <a:lumMod val="85000"/>
                  <a:alpha val="2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48" y="914186"/>
            <a:ext cx="11190304" cy="1513643"/>
          </a:xfrm>
        </p:spPr>
        <p:txBody>
          <a:bodyPr>
            <a:normAutofit/>
          </a:bodyPr>
          <a:lstStyle/>
          <a:p>
            <a:r>
              <a:rPr sz="2400" dirty="0"/>
              <a:t>Prolonged drought with minimal rainfall (July-Dec 2022)</a:t>
            </a:r>
            <a:endParaRPr sz="2400" dirty="0"/>
          </a:p>
          <a:p>
            <a:r>
              <a:rPr sz="2400" dirty="0"/>
              <a:t>Cumulative rainfall: 65.8-250.0 mm in core regions</a:t>
            </a:r>
            <a:endParaRPr sz="2400" dirty="0"/>
          </a:p>
          <a:p>
            <a:r>
              <a:rPr sz="2400" dirty="0"/>
              <a:t>Continuous days without effective rain: up to 61-89 days</a:t>
            </a:r>
            <a:endParaRPr sz="2400" dirty="0"/>
          </a:p>
        </p:txBody>
      </p:sp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98" y="2207941"/>
            <a:ext cx="3600000" cy="320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27" y="2202257"/>
            <a:ext cx="3600000" cy="320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417673" y="539499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Cumulative rainfall (mm)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276733" y="542159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Longest consecutive days without effective rainfall (d)</a:t>
            </a:r>
            <a:endParaRPr lang="en-GB" b="1" dirty="0"/>
          </a:p>
        </p:txBody>
      </p:sp>
      <p:sp>
        <p:nvSpPr>
          <p:cNvPr id="41" name="Title 1"/>
          <p:cNvSpPr txBox="1"/>
          <p:nvPr/>
        </p:nvSpPr>
        <p:spPr>
          <a:xfrm>
            <a:off x="349524" y="-715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>
                <a:latin typeface="Arial" panose="020B0604020202020204"/>
              </a:rPr>
              <a:t>2022 Camellia D</a:t>
            </a:r>
            <a:r>
              <a:rPr lang="en-US" altLang="zh-CN" sz="3600" b="1" dirty="0" err="1">
                <a:latin typeface="Arial" panose="020B0604020202020204"/>
              </a:rPr>
              <a:t>rought</a:t>
            </a:r>
            <a:r>
              <a:rPr lang="en-GB" sz="3600" b="1" dirty="0">
                <a:latin typeface="Arial" panose="020B0604020202020204"/>
              </a:rPr>
              <a:t> Map</a:t>
            </a:r>
            <a:endParaRPr lang="en-GB" sz="3600" b="1" dirty="0">
              <a:latin typeface="Arial" panose="020B0604020202020204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0449" y="5739077"/>
            <a:ext cx="120911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sv-SE" sz="2400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Precip. Dist. </a:t>
            </a:r>
            <a:r>
              <a:rPr lang="en-GB" sz="2400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15  Major </a:t>
            </a:r>
            <a:r>
              <a:rPr lang="en-GB" sz="2400" b="1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lang="en-GB" sz="2400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Provinces of China </a:t>
            </a:r>
            <a:r>
              <a:rPr lang="sv-SE" sz="2400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(Jul 20 - Dec 1</a:t>
            </a:r>
            <a:r>
              <a:rPr lang="en-GB" sz="2400" b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b="1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997171" y="2771915"/>
            <a:ext cx="3140038" cy="2149825"/>
            <a:chOff x="2067146" y="3812425"/>
            <a:chExt cx="3140038" cy="2149825"/>
          </a:xfrm>
        </p:grpSpPr>
        <p:sp>
          <p:nvSpPr>
            <p:cNvPr id="44" name="文本框 43"/>
            <p:cNvSpPr txBox="1"/>
            <p:nvPr/>
          </p:nvSpPr>
          <p:spPr>
            <a:xfrm>
              <a:off x="3380173" y="4593764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532573" y="4240137"/>
              <a:ext cx="5373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HUBEI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932041" y="4530711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JIANGXI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239263" y="477693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FUJIAN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451849" y="4480544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ZHEJIANG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661173" y="5248331"/>
              <a:ext cx="9541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GUANGDONG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977973" y="5167974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279799" y="5731418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HAINAN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207256" y="4071034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ANHUI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084831" y="4186828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SICHUAN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724222" y="4356898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CHONGQING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748795" y="4807997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GUIZHOU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067146" y="5000650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YUNNAN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968961" y="3812425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SHA’ANXI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3661774" y="384572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HENAN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887075" y="2803110"/>
            <a:ext cx="3140038" cy="2149825"/>
            <a:chOff x="2067146" y="3812425"/>
            <a:chExt cx="3140038" cy="2149825"/>
          </a:xfrm>
        </p:grpSpPr>
        <p:sp>
          <p:nvSpPr>
            <p:cNvPr id="60" name="文本框 59"/>
            <p:cNvSpPr txBox="1"/>
            <p:nvPr/>
          </p:nvSpPr>
          <p:spPr>
            <a:xfrm>
              <a:off x="3380173" y="4593764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532573" y="4240137"/>
              <a:ext cx="5373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HUBEI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932041" y="4530711"/>
              <a:ext cx="6335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JIANGXI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239263" y="477693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FUJIAN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6" name="文本框 4095"/>
            <p:cNvSpPr txBox="1"/>
            <p:nvPr/>
          </p:nvSpPr>
          <p:spPr>
            <a:xfrm>
              <a:off x="4451849" y="4480544"/>
              <a:ext cx="7553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ZHEJIANG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7" name="文本框 4096"/>
            <p:cNvSpPr txBox="1"/>
            <p:nvPr/>
          </p:nvSpPr>
          <p:spPr>
            <a:xfrm>
              <a:off x="3661173" y="5248331"/>
              <a:ext cx="9541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GUANGDONG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0" name="文本框 4099"/>
            <p:cNvSpPr txBox="1"/>
            <p:nvPr/>
          </p:nvSpPr>
          <p:spPr>
            <a:xfrm>
              <a:off x="2977973" y="5167974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GUANGXI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1" name="文本框 4100"/>
            <p:cNvSpPr txBox="1"/>
            <p:nvPr/>
          </p:nvSpPr>
          <p:spPr>
            <a:xfrm>
              <a:off x="3279799" y="5731418"/>
              <a:ext cx="6206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HAINAN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2" name="文本框 4101"/>
            <p:cNvSpPr txBox="1"/>
            <p:nvPr/>
          </p:nvSpPr>
          <p:spPr>
            <a:xfrm>
              <a:off x="4207256" y="4071034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ANHUI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3" name="文本框 4102"/>
            <p:cNvSpPr txBox="1"/>
            <p:nvPr/>
          </p:nvSpPr>
          <p:spPr>
            <a:xfrm>
              <a:off x="2084831" y="4186828"/>
              <a:ext cx="7040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SICHUAN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4" name="文本框 4103"/>
            <p:cNvSpPr txBox="1"/>
            <p:nvPr/>
          </p:nvSpPr>
          <p:spPr>
            <a:xfrm>
              <a:off x="2724222" y="4356898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CHONGQING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5" name="文本框 4104"/>
            <p:cNvSpPr txBox="1"/>
            <p:nvPr/>
          </p:nvSpPr>
          <p:spPr>
            <a:xfrm>
              <a:off x="2748795" y="4807997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GUIZHOU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6" name="文本框 4105"/>
            <p:cNvSpPr txBox="1"/>
            <p:nvPr/>
          </p:nvSpPr>
          <p:spPr>
            <a:xfrm>
              <a:off x="2067146" y="5000650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YUNNAN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7" name="文本框 4106"/>
            <p:cNvSpPr txBox="1"/>
            <p:nvPr/>
          </p:nvSpPr>
          <p:spPr>
            <a:xfrm>
              <a:off x="2968961" y="3812425"/>
              <a:ext cx="7168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SHA’ANXI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8" name="文本框 4107"/>
            <p:cNvSpPr txBox="1"/>
            <p:nvPr/>
          </p:nvSpPr>
          <p:spPr>
            <a:xfrm>
              <a:off x="3661774" y="3845722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latin typeface="Arial" panose="020B0604020202020204" pitchFamily="34" charset="0"/>
                  <a:cs typeface="Arial" panose="020B0604020202020204" pitchFamily="34" charset="0"/>
                </a:rPr>
                <a:t>HENAN</a:t>
              </a:r>
              <a:endParaRPr lang="en-GB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09" name="文本框 4108"/>
          <p:cNvSpPr txBox="1"/>
          <p:nvPr/>
        </p:nvSpPr>
        <p:spPr>
          <a:xfrm>
            <a:off x="349885" y="6388100"/>
            <a:ext cx="12566650" cy="12623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l">
              <a:spcAft>
                <a:spcPts val="750"/>
              </a:spcAft>
              <a:buClrTx/>
              <a:buSzTx/>
              <a:buFontTx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base maps in all images on this page are shapefiles of China’s 15 main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Camellia oleifera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producing provinces.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spcAft>
                <a:spcPts val="750"/>
              </a:spcAft>
              <a:buClrTx/>
              <a:buSzTx/>
              <a:buFontTx/>
            </a:pPr>
            <a:b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110" name="文本框 4109"/>
          <p:cNvSpPr txBox="1"/>
          <p:nvPr/>
        </p:nvSpPr>
        <p:spPr>
          <a:xfrm rot="20343398">
            <a:off x="1093898" y="2749259"/>
            <a:ext cx="11571038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en-GB" sz="2800" dirty="0">
                <a:solidFill>
                  <a:schemeClr val="bg1">
                    <a:lumMod val="85000"/>
                    <a:alpha val="20000"/>
                  </a:schemeClr>
                </a:solidFill>
                <a:latin typeface="PingFang SC"/>
              </a:rPr>
              <a:t>*</a:t>
            </a: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The base maps in all images on this page are shapefiles of </a:t>
            </a:r>
            <a:endParaRPr lang="en-GB" sz="2800" i="0" dirty="0">
              <a:solidFill>
                <a:schemeClr val="bg1">
                  <a:lumMod val="85000"/>
                  <a:alpha val="20000"/>
                </a:schemeClr>
              </a:solidFill>
              <a:effectLst/>
              <a:latin typeface="PingFang SC"/>
            </a:endParaRPr>
          </a:p>
          <a:p>
            <a:pPr algn="ctr">
              <a:spcAft>
                <a:spcPts val="750"/>
              </a:spcAft>
              <a:buNone/>
            </a:pP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China’s 15 main </a:t>
            </a:r>
            <a:r>
              <a:rPr lang="en-GB" sz="2800" i="1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Camellia oleifera </a:t>
            </a: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producing provinces.</a:t>
            </a:r>
            <a:endParaRPr lang="en-GB" sz="2800" i="0" dirty="0">
              <a:solidFill>
                <a:schemeClr val="bg1">
                  <a:lumMod val="85000"/>
                  <a:alpha val="20000"/>
                </a:schemeClr>
              </a:solidFill>
              <a:effectLst/>
              <a:latin typeface="PingFang SC"/>
            </a:endParaRPr>
          </a:p>
          <a:p>
            <a:pPr>
              <a:buNone/>
            </a:pPr>
            <a:br>
              <a:rPr lang="en-GB" sz="36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</a:br>
            <a:endParaRPr lang="en-GB" sz="3600" dirty="0">
              <a:solidFill>
                <a:schemeClr val="bg1">
                  <a:lumMod val="85000"/>
                  <a:alpha val="2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sz="3600" b="1" dirty="0">
                <a:latin typeface="Arial" panose="020B0604020202020204"/>
              </a:rPr>
              <a:t>Impact on Fruit Yield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10799686" cy="4525963"/>
          </a:xfrm>
        </p:spPr>
        <p:txBody>
          <a:bodyPr>
            <a:normAutofit/>
          </a:bodyPr>
          <a:lstStyle/>
          <a:p>
            <a:r>
              <a:rPr dirty="0"/>
              <a:t>Widespread small, dry, cracked fruits and premature drop</a:t>
            </a:r>
            <a:endParaRPr dirty="0"/>
          </a:p>
          <a:p>
            <a:r>
              <a:rPr dirty="0"/>
              <a:t>Severe yield reductions:</a:t>
            </a:r>
            <a:endParaRPr dirty="0"/>
          </a:p>
          <a:p>
            <a:pPr marL="0" indent="0">
              <a:buNone/>
            </a:pPr>
            <a:r>
              <a:rPr dirty="0"/>
              <a:t>  - Hunan: 10-35% of normal yield</a:t>
            </a:r>
            <a:endParaRPr dirty="0"/>
          </a:p>
          <a:p>
            <a:pPr marL="0" indent="0">
              <a:buNone/>
            </a:pPr>
            <a:r>
              <a:rPr dirty="0"/>
              <a:t>  - Jiangxi: 10% in worst areas</a:t>
            </a:r>
            <a:endParaRPr dirty="0"/>
          </a:p>
          <a:p>
            <a:pPr marL="0" indent="0">
              <a:buNone/>
            </a:pPr>
            <a:r>
              <a:rPr dirty="0"/>
              <a:t>  - Zhejiang: 2% in severely affected plantations</a:t>
            </a:r>
            <a:endParaRPr dirty="0"/>
          </a:p>
          <a:p>
            <a:pPr marL="0" indent="0">
              <a:buNone/>
            </a:pPr>
            <a:r>
              <a:rPr dirty="0"/>
              <a:t>  - Guizhou: 28% reduction from 2021</a:t>
            </a:r>
            <a:endParaRPr dirty="0"/>
          </a:p>
          <a:p>
            <a:pPr marL="0" indent="0">
              <a:buNone/>
            </a:pPr>
            <a:r>
              <a:rPr dirty="0"/>
              <a:t>  - Chongqing: 33% reduction from 2021</a:t>
            </a:r>
            <a:endParaRPr dirty="0"/>
          </a:p>
        </p:txBody>
      </p:sp>
      <p:pic>
        <p:nvPicPr>
          <p:cNvPr id="4" name="Picture 11"/>
          <p:cNvPicPr preferRelativeResize="0"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181" y="2108886"/>
            <a:ext cx="3023662" cy="332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8010059" y="5514604"/>
            <a:ext cx="3947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b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 fruit</a:t>
            </a:r>
            <a:r>
              <a:rPr lang="en-GB" altLang="zh-CN" b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dried fruit and cracked fruit from southern Hunan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sz="3600" b="1" dirty="0">
                <a:latin typeface="Arial" panose="020B0604020202020204"/>
              </a:rPr>
              <a:t>Impact on Oil Content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220" y="1600200"/>
            <a:ext cx="9947429" cy="4525963"/>
          </a:xfrm>
        </p:spPr>
        <p:txBody>
          <a:bodyPr>
            <a:normAutofit/>
          </a:bodyPr>
          <a:lstStyle/>
          <a:p>
            <a:r>
              <a:rPr dirty="0"/>
              <a:t> Severe reductions in high-</a:t>
            </a:r>
            <a:r>
              <a:rPr lang="en-GB" dirty="0"/>
              <a:t>temperature</a:t>
            </a:r>
            <a:r>
              <a:rPr dirty="0"/>
              <a:t> regions:</a:t>
            </a:r>
            <a:endParaRPr dirty="0"/>
          </a:p>
          <a:p>
            <a:pPr marL="0" indent="0">
              <a:buNone/>
            </a:pPr>
            <a:r>
              <a:rPr dirty="0"/>
              <a:t>  - Fresh fruit oil: 2.0-3.0% (40% below normal)</a:t>
            </a:r>
            <a:endParaRPr dirty="0"/>
          </a:p>
          <a:p>
            <a:pPr marL="0" indent="0">
              <a:buNone/>
            </a:pPr>
            <a:r>
              <a:rPr dirty="0"/>
              <a:t>  - Dry seed oil: 16.0-18.0% (30% below normal)</a:t>
            </a:r>
            <a:endParaRPr dirty="0"/>
          </a:p>
          <a:p>
            <a:r>
              <a:rPr dirty="0"/>
              <a:t> Less heat-affected regions showed smaller reductions:</a:t>
            </a:r>
            <a:endParaRPr dirty="0"/>
          </a:p>
          <a:p>
            <a:pPr marL="0" indent="0">
              <a:buNone/>
            </a:pPr>
            <a:r>
              <a:rPr dirty="0"/>
              <a:t>  - Guizhou: 5.9% fresh fruit oil (only 6% reduction)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dirty="0">
                <a:solidFill>
                  <a:srgbClr val="FF0000"/>
                </a:solidFill>
              </a:rPr>
              <a:t>Heat duration more critical than drought alone for oil synthesis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sz="3600" b="1" dirty="0">
                <a:latin typeface="Arial" panose="020B0604020202020204"/>
              </a:rPr>
              <a:t>Impact on Buds and Fruit Set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11128159" cy="4525963"/>
          </a:xfrm>
        </p:spPr>
        <p:txBody>
          <a:bodyPr>
            <a:normAutofit/>
          </a:bodyPr>
          <a:lstStyle/>
          <a:p>
            <a:r>
              <a:rPr dirty="0"/>
              <a:t>Bud mortality: 10.6-37.2% in surveyed areas</a:t>
            </a:r>
            <a:endParaRPr dirty="0"/>
          </a:p>
          <a:p>
            <a:r>
              <a:rPr dirty="0"/>
              <a:t> Delayed flowering by up to 1 month</a:t>
            </a:r>
            <a:endParaRPr dirty="0"/>
          </a:p>
          <a:p>
            <a:r>
              <a:rPr dirty="0"/>
              <a:t>Poor synchronization reduced pollination</a:t>
            </a:r>
            <a:endParaRPr dirty="0"/>
          </a:p>
          <a:p>
            <a:r>
              <a:rPr dirty="0"/>
              <a:t>2023 fruit set severely affected:</a:t>
            </a:r>
            <a:endParaRPr dirty="0"/>
          </a:p>
          <a:p>
            <a:r>
              <a:rPr dirty="0"/>
              <a:t>  - Some plants showed &lt;1% fruit set</a:t>
            </a:r>
            <a:endParaRPr dirty="0"/>
          </a:p>
          <a:p>
            <a:r>
              <a:rPr dirty="0"/>
              <a:t>  - Abnormal fruit drop observed</a:t>
            </a:r>
            <a:endParaRPr dirty="0"/>
          </a:p>
          <a:p>
            <a:r>
              <a:rPr dirty="0"/>
              <a:t>Long-term productivity impacts expected</a:t>
            </a:r>
            <a:endParaRPr dirty="0"/>
          </a:p>
        </p:txBody>
      </p:sp>
      <p:grpSp>
        <p:nvGrpSpPr>
          <p:cNvPr id="10" name="组合 9"/>
          <p:cNvGrpSpPr/>
          <p:nvPr/>
        </p:nvGrpSpPr>
        <p:grpSpPr>
          <a:xfrm>
            <a:off x="8218402" y="616115"/>
            <a:ext cx="3589086" cy="5625770"/>
            <a:chOff x="8218402" y="616115"/>
            <a:chExt cx="3589086" cy="5625770"/>
          </a:xfrm>
        </p:grpSpPr>
        <p:pic>
          <p:nvPicPr>
            <p:cNvPr id="4" name="Picture 12"/>
            <p:cNvPicPr preferRelativeResize="0"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1" r="12457"/>
            <a:stretch>
              <a:fillRect/>
            </a:stretch>
          </p:blipFill>
          <p:spPr bwMode="auto">
            <a:xfrm>
              <a:off x="8218402" y="2429873"/>
              <a:ext cx="2252553" cy="381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/>
            <p:cNvPicPr preferRelativeResize="0"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9" t="26415" r="58948" b="51181"/>
            <a:stretch>
              <a:fillRect/>
            </a:stretch>
          </p:blipFill>
          <p:spPr bwMode="auto">
            <a:xfrm>
              <a:off x="9716886" y="876339"/>
              <a:ext cx="2090602" cy="2552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箭头: 右 5"/>
            <p:cNvSpPr/>
            <p:nvPr/>
          </p:nvSpPr>
          <p:spPr>
            <a:xfrm rot="8609432">
              <a:off x="8817085" y="3262683"/>
              <a:ext cx="979523" cy="133529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矩形 6"/>
            <p:cNvSpPr/>
            <p:nvPr/>
          </p:nvSpPr>
          <p:spPr>
            <a:xfrm>
              <a:off x="8284964" y="3335887"/>
              <a:ext cx="611253" cy="6772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098114" y="2460374"/>
              <a:ext cx="1510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Withered bud</a:t>
              </a:r>
              <a:endParaRPr lang="en-GB" b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306846" y="616115"/>
              <a:ext cx="1347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B050"/>
                  </a:solidFill>
                  <a:highlight>
                    <a:srgbClr val="FFFF00"/>
                  </a:highlight>
                </a:rPr>
                <a:t>Healthy</a:t>
              </a:r>
              <a:r>
                <a:rPr lang="en-GB" altLang="zh-CN" b="1" dirty="0">
                  <a:solidFill>
                    <a:srgbClr val="00B050"/>
                  </a:solidFill>
                  <a:highlight>
                    <a:srgbClr val="FFFF00"/>
                  </a:highlight>
                </a:rPr>
                <a:t> bud</a:t>
              </a:r>
              <a:endParaRPr lang="en-GB" b="1" dirty="0">
                <a:solidFill>
                  <a:srgbClr val="00B050"/>
                </a:solidFill>
                <a:highlight>
                  <a:srgbClr val="FFFF00"/>
                </a:highlight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sz="3600" b="1" dirty="0">
                <a:latin typeface="Arial" panose="020B0604020202020204"/>
              </a:rPr>
              <a:t>Impact on Plant Survival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122" y="1331224"/>
            <a:ext cx="8855476" cy="4708525"/>
          </a:xfrm>
        </p:spPr>
        <p:txBody>
          <a:bodyPr>
            <a:normAutofit fontScale="85000" lnSpcReduction="20000"/>
          </a:bodyPr>
          <a:lstStyle/>
          <a:p>
            <a:r>
              <a:rPr dirty="0"/>
              <a:t>New plantations:</a:t>
            </a:r>
            <a:endParaRPr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dirty="0"/>
              <a:t>- Mortality: 71.0-74.5% in core regions</a:t>
            </a:r>
            <a:endParaRPr dirty="0"/>
          </a:p>
          <a:p>
            <a:r>
              <a:rPr dirty="0"/>
              <a:t> Young stands:</a:t>
            </a:r>
            <a:endParaRPr dirty="0"/>
          </a:p>
          <a:p>
            <a:pPr marL="0" indent="0">
              <a:buNone/>
            </a:pPr>
            <a:r>
              <a:rPr dirty="0"/>
              <a:t>  - Mortality: 15.2-70.4%</a:t>
            </a:r>
            <a:endParaRPr dirty="0"/>
          </a:p>
          <a:p>
            <a:r>
              <a:rPr dirty="0"/>
              <a:t> Mature stands:</a:t>
            </a:r>
            <a:endParaRPr dirty="0"/>
          </a:p>
          <a:p>
            <a:pPr marL="0" indent="0">
              <a:buNone/>
            </a:pPr>
            <a:r>
              <a:rPr dirty="0"/>
              <a:t>  - Mortality: 9.2-14.7%</a:t>
            </a:r>
            <a:endParaRPr dirty="0"/>
          </a:p>
          <a:p>
            <a:r>
              <a:rPr dirty="0"/>
              <a:t>Nurseries:</a:t>
            </a:r>
            <a:endParaRPr dirty="0"/>
          </a:p>
          <a:p>
            <a:pPr marL="0" indent="0">
              <a:buNone/>
            </a:pPr>
            <a:r>
              <a:rPr dirty="0"/>
              <a:t>  - Mortality: 18.0-40.0%</a:t>
            </a:r>
            <a:endParaRPr dirty="0"/>
          </a:p>
          <a:p>
            <a:r>
              <a:rPr dirty="0"/>
              <a:t> Regional impacts:</a:t>
            </a:r>
            <a:endParaRPr dirty="0"/>
          </a:p>
          <a:p>
            <a:pPr marL="0" indent="0">
              <a:buNone/>
            </a:pPr>
            <a:r>
              <a:rPr dirty="0"/>
              <a:t>  - Hunan: 24% young stands with ≥60% mortality</a:t>
            </a:r>
            <a:endParaRPr dirty="0"/>
          </a:p>
          <a:p>
            <a:pPr marL="0" indent="0">
              <a:buNone/>
            </a:pPr>
            <a:r>
              <a:rPr dirty="0"/>
              <a:t>  - Guizhou: 40% severe damage in some areas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7858" y="1988999"/>
            <a:ext cx="2160000" cy="2880000"/>
          </a:xfrm>
          <a:prstGeom prst="rect">
            <a:avLst/>
          </a:prstGeom>
        </p:spPr>
      </p:pic>
      <p:pic>
        <p:nvPicPr>
          <p:cNvPr id="5" name="Picture 1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744" y="1989000"/>
            <a:ext cx="2050909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7620348" y="4900376"/>
            <a:ext cx="1855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zh-CN" b="1" i="0" dirty="0" err="1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estern</a:t>
            </a:r>
            <a:r>
              <a:rPr lang="en-US" altLang="zh-CN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Hunan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86327" y="4900376"/>
            <a:ext cx="2543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b="1" i="0" dirty="0" err="1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outheastern</a:t>
            </a:r>
            <a:r>
              <a:rPr lang="en-US" altLang="zh-CN" b="1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Guizhou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/>
          <p:cNvGraphicFramePr>
            <a:graphicFrameLocks noGrp="1"/>
          </p:cNvGraphicFramePr>
          <p:nvPr/>
        </p:nvGraphicFramePr>
        <p:xfrm>
          <a:off x="450386" y="761312"/>
          <a:ext cx="11452194" cy="558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417"/>
                <a:gridCol w="2707363"/>
                <a:gridCol w="2371166"/>
                <a:gridCol w="3320248"/>
              </a:tblGrid>
              <a:tr h="417813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Heat-Drought Parameters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</a:tr>
              <a:tr h="1044531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Occurrence Period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Jul-early Sep (heat)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Jul-early Dec (drought)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Sep-early Oct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Jul-late Aug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 sz="12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started at </a:t>
                      </a: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Jun-end in Hunan)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1375384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</a:t>
                      </a:r>
                      <a:r>
                        <a:rPr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Tm35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(d)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1375384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Tm39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(d)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1375384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GB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</a:t>
                      </a:r>
                      <a:r>
                        <a:rPr lang="en-GB" sz="1800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r>
                        <a:rPr lang="en-GB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(d)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20" y="-10632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sz="3600" b="1" dirty="0">
                <a:latin typeface="Arial" panose="020B0604020202020204"/>
              </a:rPr>
              <a:t>Comparison of Heat-Drought Events</a:t>
            </a:r>
            <a:endParaRPr sz="3600" b="1" dirty="0">
              <a:latin typeface="Arial" panose="020B0604020202020204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945363" y="1983013"/>
            <a:ext cx="7291440" cy="4416992"/>
            <a:chOff x="4045391" y="2288750"/>
            <a:chExt cx="7291440" cy="4416992"/>
          </a:xfrm>
        </p:grpSpPr>
        <p:pic>
          <p:nvPicPr>
            <p:cNvPr id="512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421" y="2321128"/>
              <a:ext cx="1620000" cy="1443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886" y="2288750"/>
              <a:ext cx="16144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468" y="2306019"/>
              <a:ext cx="1630363" cy="145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图片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391" y="3824008"/>
              <a:ext cx="16144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图片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52" y="3727025"/>
              <a:ext cx="16144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图片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468" y="3728299"/>
              <a:ext cx="16144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图片 42825160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270" y="5267467"/>
              <a:ext cx="16144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图片 168760305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885" y="5230178"/>
              <a:ext cx="16144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图片 36154897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6467" y="5109102"/>
              <a:ext cx="1614487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本框 4"/>
          <p:cNvSpPr txBox="1"/>
          <p:nvPr/>
        </p:nvSpPr>
        <p:spPr>
          <a:xfrm>
            <a:off x="288925" y="6395720"/>
            <a:ext cx="12570460" cy="12623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l">
              <a:spcAft>
                <a:spcPts val="750"/>
              </a:spcAft>
              <a:buClrTx/>
              <a:buSzTx/>
              <a:buFontTx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base maps in all images on this page are shapefiles of China’s 15 main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Camellia oleifera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producing provinces.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l">
              <a:spcAft>
                <a:spcPts val="750"/>
              </a:spcAft>
              <a:buClrTx/>
              <a:buSzTx/>
              <a:buFontTx/>
            </a:pPr>
            <a:b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 rot="20343398">
            <a:off x="1152615" y="3370468"/>
            <a:ext cx="11571038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buNone/>
            </a:pPr>
            <a:r>
              <a:rPr lang="en-GB" sz="2800" dirty="0">
                <a:solidFill>
                  <a:schemeClr val="bg1">
                    <a:lumMod val="85000"/>
                    <a:alpha val="20000"/>
                  </a:schemeClr>
                </a:solidFill>
                <a:latin typeface="PingFang SC"/>
              </a:rPr>
              <a:t>*</a:t>
            </a: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The base maps in all images on this page are shapefiles of </a:t>
            </a:r>
            <a:endParaRPr lang="en-GB" sz="2800" i="0" dirty="0">
              <a:solidFill>
                <a:schemeClr val="bg1">
                  <a:lumMod val="85000"/>
                  <a:alpha val="20000"/>
                </a:schemeClr>
              </a:solidFill>
              <a:effectLst/>
              <a:latin typeface="PingFang SC"/>
            </a:endParaRPr>
          </a:p>
          <a:p>
            <a:pPr algn="ctr">
              <a:spcAft>
                <a:spcPts val="750"/>
              </a:spcAft>
              <a:buNone/>
            </a:pP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China’s 15 main </a:t>
            </a:r>
            <a:r>
              <a:rPr lang="en-GB" sz="2800" i="1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Camellia oleifera </a:t>
            </a:r>
            <a:r>
              <a:rPr lang="en-GB" sz="28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  <a:t>producing provinces.</a:t>
            </a:r>
            <a:endParaRPr lang="en-GB" sz="2800" i="0" dirty="0">
              <a:solidFill>
                <a:schemeClr val="bg1">
                  <a:lumMod val="85000"/>
                  <a:alpha val="20000"/>
                </a:schemeClr>
              </a:solidFill>
              <a:effectLst/>
              <a:latin typeface="PingFang SC"/>
            </a:endParaRPr>
          </a:p>
          <a:p>
            <a:pPr>
              <a:buNone/>
            </a:pPr>
            <a:br>
              <a:rPr lang="en-GB" sz="3600" i="0" dirty="0">
                <a:solidFill>
                  <a:schemeClr val="bg1">
                    <a:lumMod val="85000"/>
                    <a:alpha val="20000"/>
                  </a:schemeClr>
                </a:solidFill>
                <a:effectLst/>
                <a:latin typeface="PingFang SC"/>
              </a:rPr>
            </a:br>
            <a:endParaRPr lang="en-GB" sz="3600" dirty="0">
              <a:solidFill>
                <a:schemeClr val="bg1">
                  <a:lumMod val="85000"/>
                  <a:alpha val="2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473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sz="3600" b="1" dirty="0">
                <a:latin typeface="Arial" panose="020B0604020202020204"/>
              </a:rPr>
              <a:t>Comparison of Heat and Drought Impacts</a:t>
            </a:r>
            <a:endParaRPr sz="3600" b="1" dirty="0">
              <a:latin typeface="Arial" panose="020B060402020202020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47193" y="1047484"/>
          <a:ext cx="11387607" cy="5250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548"/>
                <a:gridCol w="4286775"/>
                <a:gridCol w="1979801"/>
                <a:gridCol w="3137483"/>
              </a:tblGrid>
              <a:tr h="3018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 dirty="0"/>
                        <a:t>Impact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/>
                        <a:t>2022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 dirty="0"/>
                        <a:t>2021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800"/>
                        <a:t>2013</a:t>
                      </a:r>
                      <a:endParaRPr sz="1800"/>
                    </a:p>
                  </a:txBody>
                  <a:tcPr/>
                </a:tc>
              </a:tr>
              <a:tr h="788337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Key Phenological </a:t>
                      </a:r>
                      <a:r>
                        <a:rPr lang="en-GB" sz="1800" dirty="0"/>
                        <a:t>period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Peak fruit expansion, oil accumulation, bud maturation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Oil accumulation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Peak fruit expansion, early oil accumulation</a:t>
                      </a:r>
                      <a:endParaRPr sz="1800" dirty="0"/>
                    </a:p>
                  </a:txBody>
                  <a:tcPr/>
                </a:tc>
              </a:tr>
              <a:tr h="1170077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/>
                        <a:t>Impact on Current Year Yield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① low fresh fruit yield, high fruit drop rate, small fruit, severe </a:t>
                      </a:r>
                      <a:r>
                        <a:rPr lang="en-GB" sz="1800" dirty="0"/>
                        <a:t>yield </a:t>
                      </a:r>
                      <a:r>
                        <a:rPr sz="1800" dirty="0"/>
                        <a:t>failure; ② low oil content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Low oil content in </a:t>
                      </a:r>
                      <a:r>
                        <a:rPr lang="en-GB" sz="1800" dirty="0"/>
                        <a:t>several</a:t>
                      </a:r>
                      <a:r>
                        <a:rPr sz="1800" dirty="0"/>
                        <a:t> areas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① Low fresh fruit yield, some fruit drop and cracking; ② Low oil content in </a:t>
                      </a:r>
                      <a:r>
                        <a:rPr lang="en-GB" sz="1800" dirty="0"/>
                        <a:t>several</a:t>
                      </a:r>
                      <a:r>
                        <a:rPr sz="1800" dirty="0"/>
                        <a:t> areas</a:t>
                      </a:r>
                      <a:endParaRPr sz="1800" dirty="0"/>
                    </a:p>
                  </a:txBody>
                  <a:tcPr/>
                </a:tc>
              </a:tr>
              <a:tr h="1401678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/>
                        <a:t>Impact on Next Year Yield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① High proportion o</a:t>
                      </a:r>
                      <a:r>
                        <a:rPr lang="en-GB" sz="1800" dirty="0"/>
                        <a:t>f </a:t>
                      </a:r>
                      <a:r>
                        <a:rPr sz="1800" dirty="0"/>
                        <a:t>bud drying and abscission; ② Delayed flowering, affecting pollination and fruit setting, low fruit setting rate and high abnormal fruit drop rate in the following year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No significant impact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No significant impact</a:t>
                      </a:r>
                      <a:endParaRPr sz="1800" dirty="0"/>
                    </a:p>
                  </a:txBody>
                  <a:tcPr/>
                </a:tc>
              </a:tr>
              <a:tr h="1388923"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/>
                        <a:t>Long-Term Impact</a:t>
                      </a:r>
                      <a:endParaRPr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① The mortality rate of newly afforested forests in Hunan and Jiangxi provinces is nearly 80%; ② High mortality rate of young forests in severely water-deficient areas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No significant impact</a:t>
                      </a:r>
                      <a:endParaRPr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200"/>
                      </a:pPr>
                      <a:r>
                        <a:rPr sz="1800" dirty="0"/>
                        <a:t>① The mortality rate of newly afforested forests in some severely water-deficient areas is more than 50%; ② Partial death of young forests</a:t>
                      </a:r>
                      <a:endParaRPr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18457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Arial" panose="020B0604020202020204"/>
              </a:rPr>
              <a:t>Overview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934" y="1529179"/>
            <a:ext cx="10622132" cy="4525963"/>
          </a:xfrm>
        </p:spPr>
        <p:txBody>
          <a:bodyPr/>
          <a:lstStyle/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Extreme heat and drought affected major </a:t>
            </a:r>
            <a:r>
              <a:rPr i="1" dirty="0"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production in 2022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Meteorological extremes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Significant impacts on fruit yield, oil content, and plant survival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Exploring the time periods and indicators of the impact of high temperature and drought on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Camellia oleifera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sz="3600" b="1" dirty="0">
                <a:latin typeface="Arial" panose="020B0604020202020204"/>
              </a:rPr>
              <a:t>Critical Damage Thresholds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248"/>
            <a:ext cx="10062594" cy="4974773"/>
          </a:xfrm>
        </p:spPr>
        <p:txBody>
          <a:bodyPr>
            <a:noAutofit/>
          </a:bodyPr>
          <a:lstStyle/>
          <a:p>
            <a:r>
              <a:rPr sz="2400" dirty="0"/>
              <a:t> Abnormal fruit drop &amp; yield reduction:</a:t>
            </a:r>
            <a:endParaRPr sz="2400" dirty="0"/>
          </a:p>
          <a:p>
            <a:pPr marL="0" indent="0">
              <a:spcAft>
                <a:spcPts val="1200"/>
              </a:spcAft>
              <a:buNone/>
            </a:pPr>
            <a:r>
              <a:rPr lang="en-GB" sz="2400" dirty="0"/>
              <a:t>  </a:t>
            </a:r>
            <a:r>
              <a:rPr sz="2400" dirty="0"/>
              <a:t>  - CD</a:t>
            </a:r>
            <a:r>
              <a:rPr sz="2400" baseline="-25000" dirty="0"/>
              <a:t>Tm35</a:t>
            </a:r>
            <a:r>
              <a:rPr sz="2400" dirty="0"/>
              <a:t>≥18d &amp; CD</a:t>
            </a:r>
            <a:r>
              <a:rPr sz="2400" baseline="-25000" dirty="0"/>
              <a:t>nr</a:t>
            </a:r>
            <a:r>
              <a:rPr sz="2400" dirty="0"/>
              <a:t>≥31d (e.g., 2013 Hunan, 2022 Hunan-Jiangxi-Zhejiang)</a:t>
            </a:r>
            <a:endParaRPr sz="2400" dirty="0"/>
          </a:p>
          <a:p>
            <a:r>
              <a:rPr sz="2400" dirty="0"/>
              <a:t>Complete crop failure:</a:t>
            </a:r>
            <a:endParaRPr sz="2400" dirty="0"/>
          </a:p>
          <a:p>
            <a:pPr marL="0" indent="0">
              <a:spcAft>
                <a:spcPts val="1200"/>
              </a:spcAft>
              <a:buNone/>
            </a:pPr>
            <a:r>
              <a:rPr sz="2400" dirty="0"/>
              <a:t>  - CD</a:t>
            </a:r>
            <a:r>
              <a:rPr sz="2400" baseline="-25000" dirty="0"/>
              <a:t>Tm35</a:t>
            </a:r>
            <a:r>
              <a:rPr sz="2400" dirty="0"/>
              <a:t>≥27d &amp; CD</a:t>
            </a:r>
            <a:r>
              <a:rPr sz="2400" baseline="-25000" dirty="0"/>
              <a:t>nr</a:t>
            </a:r>
            <a:r>
              <a:rPr sz="2400" dirty="0"/>
              <a:t>≥46d (e.g., 2022 Hunan-Jiangxi-Zhejiang)</a:t>
            </a:r>
            <a:endParaRPr sz="2400" dirty="0"/>
          </a:p>
          <a:p>
            <a:r>
              <a:rPr sz="2400" dirty="0"/>
              <a:t>Significant oil content reduction:</a:t>
            </a:r>
            <a:endParaRPr sz="2400" dirty="0"/>
          </a:p>
          <a:p>
            <a:pPr marL="0" indent="0">
              <a:spcAft>
                <a:spcPts val="1200"/>
              </a:spcAft>
              <a:buNone/>
            </a:pPr>
            <a:r>
              <a:rPr sz="2400" dirty="0"/>
              <a:t>  - CD</a:t>
            </a:r>
            <a:r>
              <a:rPr sz="2400" baseline="-25000" dirty="0"/>
              <a:t>Tm35</a:t>
            </a:r>
            <a:r>
              <a:rPr sz="2400" dirty="0"/>
              <a:t>≥9d &amp; D</a:t>
            </a:r>
            <a:r>
              <a:rPr sz="2400" baseline="-25000" dirty="0"/>
              <a:t>Tm39</a:t>
            </a:r>
            <a:r>
              <a:rPr sz="2400" dirty="0"/>
              <a:t>≥3d during oil accumulation (Li, 2022)</a:t>
            </a:r>
            <a:endParaRPr sz="2400" dirty="0"/>
          </a:p>
          <a:p>
            <a:r>
              <a:rPr sz="2400" dirty="0"/>
              <a:t>Flower bud mortality:</a:t>
            </a:r>
            <a:endParaRPr sz="2400" dirty="0"/>
          </a:p>
          <a:p>
            <a:pPr marL="0" indent="0">
              <a:spcAft>
                <a:spcPts val="1200"/>
              </a:spcAft>
              <a:buNone/>
            </a:pPr>
            <a:r>
              <a:rPr sz="2400" dirty="0"/>
              <a:t>  - CD</a:t>
            </a:r>
            <a:r>
              <a:rPr sz="2400" baseline="-25000" dirty="0"/>
              <a:t>nr</a:t>
            </a:r>
            <a:r>
              <a:rPr sz="2400" dirty="0"/>
              <a:t>≥46d during bud maturation (e.g., 2022 Hunan)</a:t>
            </a:r>
            <a:endParaRPr sz="2400" dirty="0"/>
          </a:p>
          <a:p>
            <a:r>
              <a:rPr sz="2400" dirty="0"/>
              <a:t> New plantation mortality:</a:t>
            </a:r>
            <a:endParaRPr sz="2400" dirty="0"/>
          </a:p>
          <a:p>
            <a:pPr marL="0" indent="0">
              <a:buNone/>
            </a:pPr>
            <a:r>
              <a:rPr sz="2400" dirty="0"/>
              <a:t>  - CD</a:t>
            </a:r>
            <a:r>
              <a:rPr sz="2400" baseline="-25000" dirty="0"/>
              <a:t>Tm35</a:t>
            </a:r>
            <a:r>
              <a:rPr sz="2400" dirty="0"/>
              <a:t>≥15d &amp; CD</a:t>
            </a:r>
            <a:r>
              <a:rPr sz="2400" baseline="-25000" dirty="0"/>
              <a:t>nr</a:t>
            </a:r>
            <a:r>
              <a:rPr sz="2400" dirty="0"/>
              <a:t>≥31d (e.g., 2013/2022 Hunan)</a:t>
            </a:r>
            <a:endParaRPr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056" y="146479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sz="3600" b="1" dirty="0">
                <a:latin typeface="Arial" panose="020B0604020202020204"/>
              </a:rPr>
              <a:t>Key </a:t>
            </a:r>
            <a:r>
              <a:rPr lang="en-GB" sz="3600" b="1" dirty="0">
                <a:latin typeface="Arial" panose="020B0604020202020204"/>
              </a:rPr>
              <a:t>Conclusions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51" y="1198062"/>
            <a:ext cx="8802210" cy="4794513"/>
          </a:xfrm>
        </p:spPr>
        <p:txBody>
          <a:bodyPr>
            <a:noAutofit/>
          </a:bodyPr>
          <a:lstStyle/>
          <a:p>
            <a:r>
              <a:rPr sz="2800" dirty="0"/>
              <a:t>1. 2022 heat-drought event was unprecedented in:</a:t>
            </a:r>
            <a:endParaRPr sz="2800" dirty="0"/>
          </a:p>
          <a:p>
            <a:pPr marL="0" indent="0">
              <a:buNone/>
            </a:pPr>
            <a:r>
              <a:rPr lang="en-GB" sz="2800" dirty="0"/>
              <a:t>    </a:t>
            </a:r>
            <a:r>
              <a:rPr sz="2800" dirty="0"/>
              <a:t>  </a:t>
            </a:r>
            <a:r>
              <a:rPr lang="en-GB" sz="2800" dirty="0"/>
              <a:t> </a:t>
            </a:r>
            <a:r>
              <a:rPr sz="2800" dirty="0"/>
              <a:t>- Duration</a:t>
            </a:r>
            <a:endParaRPr lang="en-GB" sz="2800" dirty="0"/>
          </a:p>
          <a:p>
            <a:pPr marL="0" indent="0">
              <a:buNone/>
            </a:pPr>
            <a:r>
              <a:rPr lang="en-GB" sz="2800" dirty="0"/>
              <a:t>       - Intensity</a:t>
            </a:r>
            <a:endParaRPr lang="en-GB" sz="2800" dirty="0"/>
          </a:p>
          <a:p>
            <a:pPr marL="0" indent="0">
              <a:buNone/>
            </a:pPr>
            <a:r>
              <a:rPr lang="en-GB" sz="2800" dirty="0"/>
              <a:t>     </a:t>
            </a:r>
            <a:r>
              <a:rPr sz="2800" dirty="0"/>
              <a:t>  - Spatial extent</a:t>
            </a:r>
            <a:endParaRPr sz="2800" dirty="0"/>
          </a:p>
          <a:p>
            <a:r>
              <a:rPr sz="2800" dirty="0"/>
              <a:t>2. Heat more detrimental than drought for oil synthesis</a:t>
            </a:r>
            <a:endParaRPr sz="2800" dirty="0"/>
          </a:p>
          <a:p>
            <a:r>
              <a:rPr sz="2800" dirty="0"/>
              <a:t>3. Severe impacts on:</a:t>
            </a:r>
            <a:endParaRPr sz="2800" dirty="0"/>
          </a:p>
          <a:p>
            <a:pPr marL="0" indent="0">
              <a:buNone/>
            </a:pPr>
            <a:r>
              <a:rPr sz="2800" dirty="0"/>
              <a:t> </a:t>
            </a:r>
            <a:r>
              <a:rPr lang="en-GB" sz="2800" dirty="0"/>
              <a:t>    </a:t>
            </a:r>
            <a:r>
              <a:rPr sz="2800" dirty="0"/>
              <a:t>  - Current year yield</a:t>
            </a:r>
            <a:r>
              <a:rPr lang="en-GB" sz="2800" dirty="0"/>
              <a:t> (fresh fruit yield, oil accumulation)</a:t>
            </a:r>
            <a:endParaRPr sz="2800" dirty="0"/>
          </a:p>
          <a:p>
            <a:pPr marL="0" indent="0">
              <a:buNone/>
            </a:pPr>
            <a:r>
              <a:rPr lang="en-GB" sz="2800" dirty="0"/>
              <a:t>    </a:t>
            </a:r>
            <a:r>
              <a:rPr sz="2800" dirty="0"/>
              <a:t>   - Following year production</a:t>
            </a:r>
            <a:r>
              <a:rPr lang="en-GB" sz="2800" dirty="0"/>
              <a:t> (bud maturation, fruit set)</a:t>
            </a:r>
            <a:endParaRPr sz="2800" dirty="0"/>
          </a:p>
          <a:p>
            <a:pPr marL="0" indent="0">
              <a:buNone/>
            </a:pPr>
            <a:r>
              <a:rPr lang="en-GB" sz="2800" dirty="0"/>
              <a:t>    </a:t>
            </a:r>
            <a:r>
              <a:rPr sz="2800" dirty="0"/>
              <a:t>   - Plant survival</a:t>
            </a:r>
            <a:endParaRPr sz="2800" dirty="0"/>
          </a:p>
          <a:p>
            <a:r>
              <a:rPr sz="2800" dirty="0"/>
              <a:t>4. Climate adaptation strategies urgently needed</a:t>
            </a:r>
            <a:endParaRPr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6598" y="1340141"/>
            <a:ext cx="10778804" cy="5243221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Forestry and Grassland Administration, National Development and Reform Commission, Ministry of Finance. (2022).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Three-Year Action Plan for Accelerating the Development of the Camellia Oleifera Industry (2023-2025)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800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Ministry of Water Resources of the People’s Republic of China. (2023).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China Flood and Drought Disaster Prevention Bulletin 2022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[M]. Beijing: China Water &amp; Power Press.</a:t>
            </a:r>
            <a:endParaRPr lang="en-GB" sz="1800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Xu, W., Yuan, W., Wu, D., et al. (2024). Impacts of record-breaking compound heatwave and drought events in 2022 China on vegetation growth.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Agricultural and Forest Meteorology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344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109799.</a:t>
            </a:r>
            <a:endParaRPr lang="en-GB" sz="1800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Chen, Y. Z., Deng, S. H., Chen, L. S., et al. (2020). A new v</a:t>
            </a:r>
            <a:r>
              <a:rPr lang="en-GB" sz="1800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iew on the development of oil tea Camellia industry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Journal of Nanjing Forestry University (Natural Sciences Edition)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(1), 1-10.</a:t>
            </a:r>
            <a:endParaRPr lang="en-GB" sz="1800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Zhuang, R. L. (2012).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Chinese Camellia Oleifera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[M]. Beijing: China Forestry Publishing House.</a:t>
            </a:r>
            <a:endParaRPr lang="en-GB" sz="1800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Liao, Y. F., Guo, L. Y., Jiang, Y. H., et al. (2020).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Camellia Oleifera and Climate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[M]. Hunan: Hunan University Press.</a:t>
            </a:r>
            <a:endParaRPr lang="en-GB" sz="1800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Guo, L. Y., Jiang, Y. H., Li, M. S., et al. (2023). Construction and </a:t>
            </a:r>
            <a:r>
              <a:rPr lang="en-US" altLang="zh-CN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zoning 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climatic index system for </a:t>
            </a:r>
            <a:r>
              <a:rPr lang="en-GB" sz="1800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amellia abundance: </a:t>
            </a:r>
            <a:r>
              <a:rPr lang="en-GB" sz="1800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ordinary </a:t>
            </a:r>
            <a:r>
              <a:rPr lang="en-GB" sz="1800" i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mellia 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Hunan.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Chinese J</a:t>
            </a:r>
            <a:r>
              <a:rPr lang="en-US" altLang="zh-CN" sz="1800" i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ournal of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Oil Crop Sciences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GB" sz="180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(5), 1042-1052.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1981200" y="1949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Arial" panose="020B0604020202020204"/>
              </a:rPr>
              <a:t> Core References</a:t>
            </a:r>
            <a:endParaRPr lang="en-GB" sz="3600" b="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76594" cy="6858000"/>
          </a:xfrm>
          <a:prstGeom prst="rect">
            <a:avLst/>
          </a:prstGeom>
          <a:blipFill>
            <a:blip r:embed="rId2">
              <a:alphaModFix amt="31000"/>
            </a:blip>
            <a:tile tx="0" ty="0" sx="100000" sy="100000" flip="none" algn="tl"/>
          </a:blipFill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574" y="2902180"/>
            <a:ext cx="5274425" cy="3955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575" y="0"/>
            <a:ext cx="5274425" cy="2967644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434204" y="2857500"/>
            <a:ext cx="7776595" cy="925935"/>
          </a:xfrm>
        </p:spPr>
        <p:txBody>
          <a:bodyPr>
            <a:normAutofit fontScale="90000"/>
          </a:bodyPr>
          <a:lstStyle/>
          <a:p>
            <a:r>
              <a:rPr lang="en-GB" sz="6600" b="1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6600" b="1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hank you</a:t>
            </a:r>
            <a:r>
              <a:rPr lang="en-GB" altLang="zh-CN" sz="6600" b="1" dirty="0">
                <a:solidFill>
                  <a:srgbClr val="00B05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6600" b="1" dirty="0">
              <a:solidFill>
                <a:srgbClr val="00B05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01" y="171710"/>
            <a:ext cx="11190303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(Oil-tea Camellia)</a:t>
            </a: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Unique woody edible oil tree in China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l="17209" t="18725" r="2304" b="27666"/>
          <a:stretch>
            <a:fillRect/>
          </a:stretch>
        </p:blipFill>
        <p:spPr>
          <a:xfrm>
            <a:off x="3156475" y="1438073"/>
            <a:ext cx="8280329" cy="348488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0" y="5044945"/>
            <a:ext cx="823398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Size: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2-6m evergreen shrub/small tree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Unique Trait: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Flowers and fruits coexist (Oct-Dec)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Yield: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3-8kg seeds/tree, producing premium edible oil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Value: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Sustainable “Oriental Olive Oil” for subtropical hills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01" y="1441110"/>
            <a:ext cx="4677691" cy="34848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0005" y="1526501"/>
            <a:ext cx="5077929" cy="34663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472" y="1530096"/>
            <a:ext cx="6379822" cy="4525963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Unique to China with 2,300+ years cultivation history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15 major production provinces (Hunan, Jiangxi, etc.)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-month growth cycle with critical phases: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  → Fruit expansion (July-Aug)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  → Oil accumulation (Aug-Oct)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  → Flower maturation (Mid-Aug to Mid-Sep)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0"/>
              </a:spcAft>
            </a:pP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Industry value ↑300% in past decade (Chen et al., 2020)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95888" y="4992817"/>
            <a:ext cx="57221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n-GB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b="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en-GB" b="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lang="en-GB" b="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 Layout </a:t>
            </a:r>
            <a:r>
              <a:rPr lang="en-US" altLang="zh-CN" b="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China</a:t>
            </a:r>
            <a:r>
              <a:rPr lang="en-GB" b="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b="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2023-2025)</a:t>
            </a:r>
            <a:endParaRPr lang="en-GB" b="0" i="0" dirty="0">
              <a:solidFill>
                <a:srgbClr val="232D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i="0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5937" y="5754334"/>
            <a:ext cx="5646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232D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Three-Year Action Plan for Accelerating the Development of the Camellia </a:t>
            </a:r>
            <a:r>
              <a:rPr lang="en-GB" sz="1400" i="1" dirty="0">
                <a:solidFill>
                  <a:srgbClr val="232D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Oleifera Industry(2023-2025), 2022. 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59979" y="3020308"/>
            <a:ext cx="246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0" dirty="0">
                <a:solidFill>
                  <a:srgbClr val="FF0000"/>
                </a:solidFill>
                <a:effectLst/>
                <a:latin typeface="PingFang SC"/>
              </a:rPr>
              <a:t>Core Development Area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箭头: 右 9"/>
          <p:cNvSpPr/>
          <p:nvPr/>
        </p:nvSpPr>
        <p:spPr>
          <a:xfrm rot="10088265">
            <a:off x="10010158" y="3374417"/>
            <a:ext cx="575613" cy="20076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箭头: 右 10"/>
          <p:cNvSpPr/>
          <p:nvPr/>
        </p:nvSpPr>
        <p:spPr>
          <a:xfrm rot="7813144">
            <a:off x="8285993" y="2344614"/>
            <a:ext cx="575613" cy="9891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箭头: 右 11"/>
          <p:cNvSpPr/>
          <p:nvPr/>
        </p:nvSpPr>
        <p:spPr>
          <a:xfrm rot="4665973">
            <a:off x="9226625" y="2384666"/>
            <a:ext cx="575613" cy="9891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文本框 12"/>
          <p:cNvSpPr txBox="1"/>
          <p:nvPr/>
        </p:nvSpPr>
        <p:spPr>
          <a:xfrm>
            <a:off x="8027968" y="1735571"/>
            <a:ext cx="205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ingFang SC"/>
              </a:rPr>
              <a:t>Key Expansion Area</a:t>
            </a:r>
            <a:endParaRPr lang="en-GB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46501" y="171710"/>
            <a:ext cx="11190303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(Oil-tea Camellia)</a:t>
            </a: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Unique woody edible oil tree in China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sz="3600" b="1" dirty="0">
                <a:latin typeface="Arial" panose="020B0604020202020204"/>
              </a:rPr>
              <a:t>Growing Climate Risks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11225815" cy="4525963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en-GB" b="0" dirty="0">
                <a:latin typeface="Arial" panose="020B0604020202020204"/>
              </a:rPr>
              <a:t> 2</a:t>
            </a:r>
            <a:r>
              <a:rPr b="0" dirty="0">
                <a:latin typeface="Arial" panose="020B0604020202020204"/>
              </a:rPr>
              <a:t>022 Yangtze River Basin event:</a:t>
            </a:r>
            <a:endParaRPr b="0" dirty="0">
              <a:latin typeface="Arial" panose="020B0604020202020204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b="0" dirty="0">
                <a:latin typeface="Arial" panose="020B0604020202020204"/>
              </a:rPr>
              <a:t>  → </a:t>
            </a:r>
            <a:r>
              <a:rPr lang="en-GB" b="0" dirty="0">
                <a:solidFill>
                  <a:srgbClr val="FF0000"/>
                </a:solidFill>
                <a:latin typeface="Arial" panose="020B0604020202020204"/>
              </a:rPr>
              <a:t>Record-breaking</a:t>
            </a:r>
            <a:r>
              <a:rPr lang="en-GB" b="0" dirty="0">
                <a:latin typeface="Arial" panose="020B0604020202020204"/>
              </a:rPr>
              <a:t>, large-scale, high-intensity, and prolonged high-temperature drought</a:t>
            </a:r>
            <a:r>
              <a:rPr lang="en-GB" dirty="0">
                <a:latin typeface="Arial" panose="020B0604020202020204"/>
              </a:rPr>
              <a:t>.</a:t>
            </a:r>
            <a:r>
              <a:rPr lang="zh-CN" altLang="en-US" dirty="0">
                <a:latin typeface="Arial" panose="020B0604020202020204"/>
              </a:rPr>
              <a:t> </a:t>
            </a:r>
            <a:r>
              <a:rPr b="0" dirty="0">
                <a:latin typeface="Arial" panose="020B0604020202020204"/>
              </a:rPr>
              <a:t>(Xu et al., 2024)</a:t>
            </a:r>
            <a:endParaRPr b="0" dirty="0">
              <a:latin typeface="Arial" panose="020B0604020202020204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/>
              </a:rPr>
              <a:t> </a:t>
            </a:r>
            <a:r>
              <a:rPr b="0" dirty="0">
                <a:latin typeface="Arial" panose="020B0604020202020204"/>
              </a:rPr>
              <a:t> → </a:t>
            </a:r>
            <a:r>
              <a:rPr lang="en-GB" b="1" dirty="0">
                <a:solidFill>
                  <a:srgbClr val="FF0000"/>
                </a:solidFill>
                <a:latin typeface="Arial" panose="020B0604020202020204"/>
              </a:rPr>
              <a:t>TOP1</a:t>
            </a:r>
            <a:r>
              <a:rPr lang="en-GB" b="0" dirty="0">
                <a:latin typeface="Arial" panose="020B0604020202020204"/>
              </a:rPr>
              <a:t> high-temperature </a:t>
            </a:r>
            <a:r>
              <a:rPr lang="en-GB" dirty="0">
                <a:latin typeface="Arial" panose="020B0604020202020204"/>
              </a:rPr>
              <a:t>days </a:t>
            </a:r>
            <a:r>
              <a:rPr lang="en-US" dirty="0">
                <a:latin typeface="Arial" panose="020B0604020202020204"/>
              </a:rPr>
              <a:t>&amp;</a:t>
            </a:r>
            <a:r>
              <a:rPr lang="en-GB" dirty="0">
                <a:latin typeface="Arial" panose="020B0604020202020204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Arial" panose="020B0604020202020204"/>
              </a:rPr>
              <a:t>BOTTOM1</a:t>
            </a:r>
            <a:r>
              <a:rPr lang="en-GB" dirty="0">
                <a:latin typeface="Arial" panose="020B0604020202020204"/>
              </a:rPr>
              <a:t> cumulative rainfall for </a:t>
            </a:r>
            <a:r>
              <a:rPr lang="en-GB" b="0" dirty="0">
                <a:latin typeface="Arial" panose="020B0604020202020204"/>
              </a:rPr>
              <a:t>the same period since 1961. </a:t>
            </a:r>
            <a:r>
              <a:rPr b="0" dirty="0">
                <a:latin typeface="Arial" panose="020B0604020202020204"/>
              </a:rPr>
              <a:t>(MWR, 2023)</a:t>
            </a:r>
            <a:endParaRPr b="0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123" y="308440"/>
            <a:ext cx="11674877" cy="1143000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en-GB" sz="3600" b="1" dirty="0">
                <a:latin typeface="Arial" panose="020B0604020202020204"/>
              </a:rPr>
              <a:t>Documented impacts</a:t>
            </a:r>
            <a:endParaRPr lang="en-GB" sz="3600" b="1" i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32" y="1451440"/>
            <a:ext cx="11536533" cy="4525963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/>
              </a:rPr>
              <a:t>Y</a:t>
            </a:r>
            <a:r>
              <a:rPr lang="en-US" altLang="zh-CN" sz="2400" b="1" dirty="0">
                <a:solidFill>
                  <a:schemeClr val="accent6"/>
                </a:solidFill>
                <a:latin typeface="Arial" panose="020B0604020202020204"/>
              </a:rPr>
              <a:t>ear 2010:</a:t>
            </a:r>
            <a:endParaRPr lang="en-US" altLang="zh-CN" sz="2400" b="1" dirty="0">
              <a:solidFill>
                <a:schemeClr val="accent6"/>
              </a:solidFill>
              <a:latin typeface="Arial" panose="020B0604020202020204"/>
            </a:endParaRPr>
          </a:p>
          <a:p>
            <a:pPr marL="0" indent="0" algn="l">
              <a:spcAft>
                <a:spcPts val="1200"/>
              </a:spcAft>
              <a:buNone/>
            </a:pPr>
            <a:r>
              <a:rPr lang="en-GB" sz="2400" b="0" dirty="0">
                <a:latin typeface="Arial" panose="020B0604020202020204"/>
              </a:rPr>
              <a:t> → Damage and mortality in </a:t>
            </a:r>
            <a:r>
              <a:rPr lang="en-GB" sz="2400" b="0" i="1" dirty="0">
                <a:latin typeface="Arial" panose="020B0604020202020204"/>
              </a:rPr>
              <a:t>Camellia oleifera</a:t>
            </a:r>
            <a:r>
              <a:rPr lang="en-GB" sz="2400" b="0" dirty="0">
                <a:latin typeface="Arial" panose="020B0604020202020204"/>
              </a:rPr>
              <a:t> forests and seedlings(Cao et al., 2014)</a:t>
            </a:r>
            <a:endParaRPr sz="2400" b="0" dirty="0">
              <a:latin typeface="Arial" panose="020B0604020202020204"/>
            </a:endParaRPr>
          </a:p>
          <a:p>
            <a:r>
              <a:rPr lang="en-GB" sz="2400" b="1" dirty="0">
                <a:solidFill>
                  <a:schemeClr val="accent6"/>
                </a:solidFill>
                <a:latin typeface="Arial" panose="020B0604020202020204"/>
              </a:rPr>
              <a:t>Y</a:t>
            </a:r>
            <a:r>
              <a:rPr lang="en-US" altLang="zh-CN" sz="2400" b="1" dirty="0">
                <a:solidFill>
                  <a:schemeClr val="accent6"/>
                </a:solidFill>
                <a:latin typeface="Arial" panose="020B0604020202020204"/>
              </a:rPr>
              <a:t>ear 2013:</a:t>
            </a:r>
            <a:endParaRPr lang="en-US" altLang="zh-CN" sz="2400" b="1" dirty="0">
              <a:solidFill>
                <a:schemeClr val="accent6"/>
              </a:solidFill>
              <a:latin typeface="Arial" panose="020B0604020202020204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lang="en-GB" sz="2400" b="0" dirty="0">
                <a:latin typeface="Arial" panose="020B0604020202020204"/>
              </a:rPr>
              <a:t> </a:t>
            </a:r>
            <a:r>
              <a:rPr sz="2400" b="0" dirty="0">
                <a:latin typeface="Arial" panose="020B0604020202020204"/>
              </a:rPr>
              <a:t>→ </a:t>
            </a:r>
            <a:r>
              <a:rPr lang="en-GB" sz="2400" b="0" dirty="0">
                <a:latin typeface="Arial" panose="020B0604020202020204"/>
              </a:rPr>
              <a:t>significant decrease in the survival rate of newly planted and young forests in Southeast Guizhou (Yuan et al., 2014)</a:t>
            </a:r>
            <a:endParaRPr lang="en-GB" sz="2400" b="0" dirty="0">
              <a:latin typeface="Arial" panose="020B0604020202020204"/>
            </a:endParaRPr>
          </a:p>
          <a:p>
            <a:pPr marL="0" indent="0" algn="l">
              <a:spcAft>
                <a:spcPts val="1200"/>
              </a:spcAft>
              <a:buNone/>
            </a:pPr>
            <a:r>
              <a:rPr lang="en-GB" sz="2400" b="0" dirty="0">
                <a:latin typeface="Arial" panose="020B0604020202020204"/>
              </a:rPr>
              <a:t>→  seedling survival rate in some </a:t>
            </a:r>
            <a:r>
              <a:rPr lang="en-GB" sz="2400" b="0" i="1" dirty="0">
                <a:latin typeface="Arial" panose="020B0604020202020204"/>
              </a:rPr>
              <a:t>Camellia oleifera</a:t>
            </a:r>
            <a:r>
              <a:rPr lang="en-GB" sz="2400" b="0" dirty="0">
                <a:latin typeface="Arial" panose="020B0604020202020204"/>
              </a:rPr>
              <a:t> nurseries in Hunan was only 30%, with an average mortality rate of 29% for grafted seedlings and an average mortality rate of 52.5% for newly planted (Chen et al., 2014)</a:t>
            </a:r>
            <a:endParaRPr lang="en-GB" sz="2400" b="0" dirty="0">
              <a:latin typeface="Arial" panose="020B0604020202020204"/>
            </a:endParaRPr>
          </a:p>
          <a:p>
            <a:pPr>
              <a:spcAft>
                <a:spcPts val="0"/>
              </a:spcAft>
            </a:pPr>
            <a:r>
              <a:rPr lang="en-GB" sz="2400" b="1" dirty="0">
                <a:solidFill>
                  <a:schemeClr val="accent6"/>
                </a:solidFill>
                <a:latin typeface="Arial" panose="020B0604020202020204"/>
              </a:rPr>
              <a:t>Year 2021</a:t>
            </a:r>
            <a:r>
              <a:rPr sz="2400" b="1" dirty="0">
                <a:solidFill>
                  <a:schemeClr val="accent6"/>
                </a:solidFill>
                <a:latin typeface="Arial" panose="020B0604020202020204"/>
              </a:rPr>
              <a:t>:</a:t>
            </a:r>
            <a:endParaRPr sz="2400" b="1" dirty="0">
              <a:solidFill>
                <a:schemeClr val="accent6"/>
              </a:solidFill>
              <a:latin typeface="Arial" panose="020B0604020202020204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sz="2400" b="0" dirty="0">
                <a:latin typeface="Arial" panose="020B0604020202020204"/>
              </a:rPr>
              <a:t> → </a:t>
            </a:r>
            <a:r>
              <a:rPr lang="en-GB" sz="2400" b="0" dirty="0">
                <a:latin typeface="Arial" panose="020B0604020202020204"/>
              </a:rPr>
              <a:t> significant decrease in oil content in Hengyang, Hunan (Yang et al., 2022)</a:t>
            </a:r>
            <a:endParaRPr sz="2400" b="0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207"/>
            <a:ext cx="8229600" cy="1143000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sz="3600" b="1" dirty="0">
                <a:latin typeface="Arial" panose="020B0604020202020204"/>
              </a:rPr>
              <a:t>Research Methodology</a:t>
            </a:r>
            <a:endParaRPr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92" y="1231207"/>
            <a:ext cx="11066015" cy="4525963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sz="2800" b="0" dirty="0">
                <a:latin typeface="Arial" panose="020B0604020202020204"/>
              </a:rPr>
              <a:t>1. </a:t>
            </a:r>
            <a:r>
              <a:rPr sz="2800" b="1" dirty="0">
                <a:latin typeface="Arial" panose="020B0604020202020204"/>
              </a:rPr>
              <a:t>Physiological Measurements</a:t>
            </a:r>
            <a:r>
              <a:rPr sz="2800" b="0" dirty="0">
                <a:latin typeface="Arial" panose="020B0604020202020204"/>
              </a:rPr>
              <a:t>:</a:t>
            </a:r>
            <a:endParaRPr sz="2800" b="0" dirty="0">
              <a:latin typeface="Arial" panose="020B0604020202020204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lang="en-GB" sz="2800" dirty="0">
                <a:latin typeface="Arial" panose="020B0604020202020204"/>
              </a:rPr>
              <a:t>    Effects of drought on physiological and biochemical indicators such as photosynthesis and chlorophyll content, as well as yield indicators like fresh fruit weight and oil content. (Linder, 2000; Huang et al., 2013; Zhong et al.,2015)</a:t>
            </a:r>
            <a:endParaRPr sz="2800" b="0" dirty="0">
              <a:latin typeface="Arial" panose="020B0604020202020204"/>
            </a:endParaRPr>
          </a:p>
          <a:p>
            <a:pPr algn="l">
              <a:spcAft>
                <a:spcPts val="0"/>
              </a:spcAft>
            </a:pPr>
            <a:endParaRPr sz="2800" b="0" dirty="0">
              <a:latin typeface="Arial" panose="020B0604020202020204"/>
            </a:endParaRPr>
          </a:p>
          <a:p>
            <a:pPr algn="l">
              <a:spcAft>
                <a:spcPts val="0"/>
              </a:spcAft>
            </a:pPr>
            <a:r>
              <a:rPr lang="en-GB" sz="2800" b="0" dirty="0">
                <a:latin typeface="Arial" panose="020B0604020202020204"/>
              </a:rPr>
              <a:t>2. </a:t>
            </a:r>
            <a:r>
              <a:rPr sz="2800" b="1" dirty="0">
                <a:latin typeface="Arial" panose="020B0604020202020204"/>
              </a:rPr>
              <a:t>Climate Correlation Models</a:t>
            </a:r>
            <a:r>
              <a:rPr sz="2800" b="0" dirty="0">
                <a:latin typeface="Arial" panose="020B0604020202020204"/>
              </a:rPr>
              <a:t>:</a:t>
            </a:r>
            <a:endParaRPr sz="2800" b="0" dirty="0">
              <a:latin typeface="Arial" panose="020B0604020202020204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lang="en-GB" sz="2800" dirty="0">
                <a:latin typeface="Arial" panose="020B0604020202020204"/>
              </a:rPr>
              <a:t> </a:t>
            </a:r>
            <a:r>
              <a:rPr lang="en-GB" sz="2800" b="0" dirty="0">
                <a:latin typeface="Arial" panose="020B0604020202020204"/>
              </a:rPr>
              <a:t>→ </a:t>
            </a:r>
            <a:r>
              <a:rPr lang="en-GB" sz="2800" dirty="0">
                <a:latin typeface="Arial" panose="020B0604020202020204"/>
              </a:rPr>
              <a:t>T</a:t>
            </a:r>
            <a:r>
              <a:rPr lang="en-GB" sz="2800" baseline="-25000" dirty="0">
                <a:latin typeface="Arial" panose="020B0604020202020204"/>
              </a:rPr>
              <a:t>ave</a:t>
            </a:r>
            <a:r>
              <a:rPr lang="en-GB" sz="2800" dirty="0">
                <a:latin typeface="Arial" panose="020B0604020202020204"/>
              </a:rPr>
              <a:t> and R in September are significantly correlated with the oil content of common camellia oil tea in China. (Yu et al., 1999)</a:t>
            </a:r>
            <a:endParaRPr lang="en-GB" sz="2800" dirty="0">
              <a:latin typeface="Arial" panose="020B0604020202020204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lang="en-GB" sz="2800" b="0" dirty="0">
                <a:latin typeface="Arial" panose="020B0604020202020204"/>
              </a:rPr>
              <a:t> → </a:t>
            </a:r>
            <a:r>
              <a:rPr sz="2800" b="0" dirty="0">
                <a:latin typeface="Arial" panose="020B0604020202020204"/>
              </a:rPr>
              <a:t>≥37</a:t>
            </a:r>
            <a:r>
              <a:rPr lang="zh-CN" altLang="en-US" sz="2800" b="0" dirty="0">
                <a:latin typeface="Arial" panose="020B0604020202020204"/>
              </a:rPr>
              <a:t>℃ </a:t>
            </a:r>
            <a:r>
              <a:rPr sz="2800" b="0" dirty="0">
                <a:latin typeface="Arial" panose="020B0604020202020204"/>
              </a:rPr>
              <a:t>day thresholds (Liao et al., 2020)</a:t>
            </a:r>
            <a:endParaRPr sz="2800" b="0" dirty="0">
              <a:latin typeface="Arial" panose="020B0604020202020204"/>
            </a:endParaRPr>
          </a:p>
          <a:p>
            <a:pPr marL="0" indent="0" algn="l">
              <a:spcAft>
                <a:spcPts val="0"/>
              </a:spcAft>
              <a:buNone/>
            </a:pPr>
            <a:r>
              <a:rPr lang="en-GB" sz="2800" b="0" dirty="0">
                <a:latin typeface="Arial" panose="020B0604020202020204"/>
              </a:rPr>
              <a:t> → </a:t>
            </a:r>
            <a:r>
              <a:rPr sz="2800" b="0" dirty="0">
                <a:latin typeface="Arial" panose="020B0604020202020204"/>
              </a:rPr>
              <a:t>Thermal accumulation</a:t>
            </a:r>
            <a:r>
              <a:rPr lang="en-GB" sz="2800" b="0" dirty="0">
                <a:latin typeface="Arial" panose="020B0604020202020204"/>
              </a:rPr>
              <a:t> (≥30</a:t>
            </a:r>
            <a:r>
              <a:rPr lang="zh-CN" altLang="en-US" sz="2800" b="0" dirty="0">
                <a:latin typeface="Arial" panose="020B0604020202020204"/>
              </a:rPr>
              <a:t>℃</a:t>
            </a:r>
            <a:r>
              <a:rPr lang="en-GB" altLang="zh-CN" sz="2800" b="0" dirty="0">
                <a:latin typeface="Arial" panose="020B0604020202020204"/>
              </a:rPr>
              <a:t>)</a:t>
            </a:r>
            <a:r>
              <a:rPr sz="2800" b="0" dirty="0">
                <a:latin typeface="Arial" panose="020B0604020202020204"/>
              </a:rPr>
              <a:t> (Xie et al., 2021)</a:t>
            </a:r>
            <a:endParaRPr sz="2800" b="0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207"/>
            <a:ext cx="8229600" cy="1143000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en-GB" sz="3600" b="1" dirty="0">
                <a:latin typeface="Arial" panose="020B0604020202020204"/>
              </a:rPr>
              <a:t>Data and Methods</a:t>
            </a:r>
            <a:endParaRPr lang="en-GB"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220"/>
            <a:ext cx="11171808" cy="4525963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 → Typical hot and dry year in China in recent years: </a:t>
            </a:r>
            <a:r>
              <a:rPr lang="en-GB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2013, 2021, and 2022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600"/>
              </a:spcAft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Meteorological data (from the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Tianqing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Meteorological Big Data Centre) including </a:t>
            </a:r>
            <a:r>
              <a:rPr lang="en-GB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R and Tmax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data from </a:t>
            </a:r>
            <a:r>
              <a:rPr lang="en-GB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1307 national meteorological observation stations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main </a:t>
            </a:r>
            <a:r>
              <a:rPr lang="en-GB" sz="28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lang="en-GB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 provinces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in China.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Camellia oleifera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production data and disaster information were collected through literature review, field surveys in affected areas, and comprehensive statistical assessments, including </a:t>
            </a:r>
            <a:r>
              <a:rPr lang="en-GB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 fruit yield, disaster-affected area, oil content, and plant phenotype characteristics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in main </a:t>
            </a:r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Camellia oleifera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producing provinces.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207"/>
            <a:ext cx="8229600" cy="1143000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en-GB" sz="3600" b="1" dirty="0">
                <a:latin typeface="Arial" panose="020B0604020202020204"/>
              </a:rPr>
              <a:t>Data and Methods</a:t>
            </a:r>
            <a:endParaRPr lang="en-GB" sz="3600" b="1" dirty="0">
              <a:latin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92" y="1547758"/>
            <a:ext cx="11171808" cy="4525963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Research Methods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High Temperature </a:t>
            </a: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(Liao et al., 2019; Guo et al., 2023):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→ 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he cumulative days with maximum daily temperature ≥ 35 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and ≥ 39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℃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(D</a:t>
            </a:r>
            <a:r>
              <a:rPr lang="en-GB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Tm35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D</a:t>
            </a:r>
            <a:r>
              <a:rPr lang="en-GB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Tm39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→ 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xtreme maximum temperature (T</a:t>
            </a:r>
            <a:r>
              <a:rPr lang="en-GB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800" b="0" dirty="0">
                <a:latin typeface="Arial" panose="020B0604020202020204" pitchFamily="34" charset="0"/>
                <a:cs typeface="Arial" panose="020B0604020202020204" pitchFamily="34" charset="0"/>
              </a:rPr>
              <a:t>→ 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he longest duration of maximum daily temperature ≥ 35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℃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(CD</a:t>
            </a:r>
            <a:r>
              <a:rPr lang="en-GB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Tm35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60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Aft>
                <a:spcPts val="0"/>
              </a:spcAft>
              <a:buNone/>
            </a:pP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d98b9507-fe2f-46b8-a6de-f2e11afee111"/>
  <p:tag name="COMMONDATA" val="eyJoZGlkIjoiYjE4MzQwNDVmYjgzYmZmNTYyZDBlNzA2ZDZhNGNiM2Y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11044</Words>
  <Application>WPS 演示</Application>
  <PresentationFormat>宽屏</PresentationFormat>
  <Paragraphs>437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Arial</vt:lpstr>
      <vt:lpstr>Calibri Light</vt:lpstr>
      <vt:lpstr>PingFang SC</vt:lpstr>
      <vt:lpstr>Segoe Print</vt:lpstr>
      <vt:lpstr>Calibri</vt:lpstr>
      <vt:lpstr>微软雅黑</vt:lpstr>
      <vt:lpstr>Arial Unicode MS</vt:lpstr>
      <vt:lpstr>Office Theme</vt:lpstr>
      <vt:lpstr>Impacts of the 2022 Extreme Heatwave and Drought on Camellia oleifera Production in China</vt:lpstr>
      <vt:lpstr>Overview</vt:lpstr>
      <vt:lpstr>Camellia oleifera (Oil-tea Camellia) :Unique woody edible oil tree in China</vt:lpstr>
      <vt:lpstr>Camellia oleifera (Oil-tea Camellia) :Unique woody edible oil tree in China</vt:lpstr>
      <vt:lpstr>Growing Climate Risks</vt:lpstr>
      <vt:lpstr>Documented impacts</vt:lpstr>
      <vt:lpstr>Research Methodology</vt:lpstr>
      <vt:lpstr>Data and Methods</vt:lpstr>
      <vt:lpstr>Data and Methods</vt:lpstr>
      <vt:lpstr>Data and Methods</vt:lpstr>
      <vt:lpstr>Data and Methods</vt:lpstr>
      <vt:lpstr>2022 Camellia Heat Map</vt:lpstr>
      <vt:lpstr>PowerPoint 演示文稿</vt:lpstr>
      <vt:lpstr>Impact on Fruit Yield</vt:lpstr>
      <vt:lpstr>Impact on Oil Content</vt:lpstr>
      <vt:lpstr>Impact on Buds and Fruit Set</vt:lpstr>
      <vt:lpstr>Impact on Plant Survival</vt:lpstr>
      <vt:lpstr>Comparison of Heat-Drought Events</vt:lpstr>
      <vt:lpstr>Comparison of Heat and Drought Impacts</vt:lpstr>
      <vt:lpstr>Critical Damage Thresholds</vt:lpstr>
      <vt:lpstr>Key Conclusions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dc:description>generated using python-pptx</dc:description>
  <cp:lastModifiedBy>圆月晓风</cp:lastModifiedBy>
  <cp:revision>45</cp:revision>
  <dcterms:created xsi:type="dcterms:W3CDTF">2013-01-27T09:14:00Z</dcterms:created>
  <dcterms:modified xsi:type="dcterms:W3CDTF">2025-04-28T18:26:44Z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1BCF120B099F433A90BC9493FBCF9005</vt:lpwstr>
  </property>
  <property fmtid="{D5CDD505-2E9C-101B-9397-08002B2CF9AE}" pid="3" name="KSOProductBuildVer">
    <vt:lpwstr>2052-11.1.0.12598</vt:lpwstr>
  </property>
</Properties>
</file>