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970" r:id="rId2"/>
    <p:sldId id="971" r:id="rId3"/>
    <p:sldId id="1053" r:id="rId4"/>
    <p:sldId id="1057" r:id="rId5"/>
    <p:sldId id="1046" r:id="rId6"/>
    <p:sldId id="1047" r:id="rId7"/>
    <p:sldId id="1058" r:id="rId8"/>
    <p:sldId id="1054" r:id="rId9"/>
    <p:sldId id="1049" r:id="rId10"/>
    <p:sldId id="1068" r:id="rId11"/>
    <p:sldId id="1066" r:id="rId12"/>
    <p:sldId id="1037" r:id="rId13"/>
    <p:sldId id="983" r:id="rId14"/>
    <p:sldId id="1062" r:id="rId15"/>
    <p:sldId id="1063" r:id="rId16"/>
    <p:sldId id="1064" r:id="rId17"/>
    <p:sldId id="1067" r:id="rId18"/>
    <p:sldId id="1027" r:id="rId19"/>
  </p:sldIdLst>
  <p:sldSz cx="12192000" cy="6858000"/>
  <p:notesSz cx="7099300" cy="102330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4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66"/>
    <a:srgbClr val="0000FF"/>
    <a:srgbClr val="D6A300"/>
    <a:srgbClr val="33CC33"/>
    <a:srgbClr val="FF66FF"/>
    <a:srgbClr val="FF33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94802" autoAdjust="0"/>
  </p:normalViewPr>
  <p:slideViewPr>
    <p:cSldViewPr>
      <p:cViewPr varScale="1">
        <p:scale>
          <a:sx n="63" d="100"/>
          <a:sy n="63" d="100"/>
        </p:scale>
        <p:origin x="612" y="52"/>
      </p:cViewPr>
      <p:guideLst>
        <p:guide orient="horz" pos="3113"/>
        <p:guide pos="45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3103563" cy="549275"/>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vl1pPr>
          </a:lstStyle>
          <a:p>
            <a:pPr>
              <a:defRPr/>
            </a:pPr>
            <a:endParaRPr lang="en-US"/>
          </a:p>
        </p:txBody>
      </p:sp>
      <p:sp>
        <p:nvSpPr>
          <p:cNvPr id="187395" name="Rectangle 3"/>
          <p:cNvSpPr>
            <a:spLocks noGrp="1" noChangeArrowheads="1"/>
          </p:cNvSpPr>
          <p:nvPr>
            <p:ph type="dt" sz="quarter" idx="1"/>
          </p:nvPr>
        </p:nvSpPr>
        <p:spPr bwMode="auto">
          <a:xfrm>
            <a:off x="4059238" y="0"/>
            <a:ext cx="3024187" cy="549275"/>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vl1pPr>
          </a:lstStyle>
          <a:p>
            <a:pPr>
              <a:defRPr/>
            </a:pPr>
            <a:endParaRPr lang="en-US"/>
          </a:p>
        </p:txBody>
      </p:sp>
      <p:sp>
        <p:nvSpPr>
          <p:cNvPr id="187396" name="Rectangle 4"/>
          <p:cNvSpPr>
            <a:spLocks noGrp="1" noChangeArrowheads="1"/>
          </p:cNvSpPr>
          <p:nvPr>
            <p:ph type="ftr" sz="quarter" idx="2"/>
          </p:nvPr>
        </p:nvSpPr>
        <p:spPr bwMode="auto">
          <a:xfrm>
            <a:off x="0" y="9740900"/>
            <a:ext cx="3103563" cy="471488"/>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vl1pPr>
          </a:lstStyle>
          <a:p>
            <a:pPr>
              <a:defRPr/>
            </a:pPr>
            <a:endParaRPr lang="en-US"/>
          </a:p>
        </p:txBody>
      </p:sp>
      <p:sp>
        <p:nvSpPr>
          <p:cNvPr id="187397" name="Rectangle 5"/>
          <p:cNvSpPr>
            <a:spLocks noGrp="1" noChangeArrowheads="1"/>
          </p:cNvSpPr>
          <p:nvPr>
            <p:ph type="sldNum" sz="quarter" idx="3"/>
          </p:nvPr>
        </p:nvSpPr>
        <p:spPr bwMode="auto">
          <a:xfrm>
            <a:off x="4059238" y="9740900"/>
            <a:ext cx="3024187" cy="471488"/>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vl1pPr>
          </a:lstStyle>
          <a:p>
            <a:pPr>
              <a:defRPr/>
            </a:pPr>
            <a:fld id="{C073CF7D-50B2-48C7-8F72-213C5F84BF0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6141200F-3241-4CDC-9ED5-D858B1A44579}" type="datetimeFigureOut">
              <a:rPr lang="en-AU" smtClean="0"/>
              <a:pPr/>
              <a:t>29/04/2025</a:t>
            </a:fld>
            <a:endParaRPr lang="en-AU"/>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9613" y="4924425"/>
            <a:ext cx="5680075"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0263"/>
            <a:ext cx="3076575" cy="51276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1138" y="9720263"/>
            <a:ext cx="3076575" cy="512762"/>
          </a:xfrm>
          <a:prstGeom prst="rect">
            <a:avLst/>
          </a:prstGeom>
        </p:spPr>
        <p:txBody>
          <a:bodyPr vert="horz" lIns="91440" tIns="45720" rIns="91440" bIns="45720" rtlCol="0" anchor="b"/>
          <a:lstStyle>
            <a:lvl1pPr algn="r">
              <a:defRPr sz="1200"/>
            </a:lvl1pPr>
          </a:lstStyle>
          <a:p>
            <a:fld id="{5E220342-D38E-41F5-A4C1-2395FD5A62CC}" type="slidenum">
              <a:rPr lang="en-AU" smtClean="0"/>
              <a:pPr/>
              <a:t>‹#›</a:t>
            </a:fld>
            <a:endParaRPr lang="en-AU"/>
          </a:p>
        </p:txBody>
      </p:sp>
    </p:spTree>
    <p:extLst>
      <p:ext uri="{BB962C8B-B14F-4D97-AF65-F5344CB8AC3E}">
        <p14:creationId xmlns:p14="http://schemas.microsoft.com/office/powerpoint/2010/main" val="105211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1"/>
            <a:ext cx="8534400" cy="1752599"/>
          </a:xfrm>
        </p:spPr>
        <p:txBody>
          <a:bodyPr/>
          <a:lstStyle>
            <a:lvl1pPr marL="0" indent="0" algn="ctr">
              <a:buNone/>
              <a:defRPr/>
            </a:lvl1pPr>
            <a:lvl2pPr marL="457239" indent="0" algn="ctr">
              <a:buNone/>
              <a:defRPr/>
            </a:lvl2pPr>
            <a:lvl3pPr marL="914479" indent="0" algn="ctr">
              <a:buNone/>
              <a:defRPr/>
            </a:lvl3pPr>
            <a:lvl4pPr marL="1371718" indent="0" algn="ctr">
              <a:buNone/>
              <a:defRPr/>
            </a:lvl4pPr>
            <a:lvl5pPr marL="1828958" indent="0" algn="ctr">
              <a:buNone/>
              <a:defRPr/>
            </a:lvl5pPr>
            <a:lvl6pPr marL="2286197" indent="0" algn="ctr">
              <a:buNone/>
              <a:defRPr/>
            </a:lvl6pPr>
            <a:lvl7pPr marL="2743437" indent="0" algn="ctr">
              <a:buNone/>
              <a:defRPr/>
            </a:lvl7pPr>
            <a:lvl8pPr marL="3200676" indent="0" algn="ctr">
              <a:buNone/>
              <a:defRPr/>
            </a:lvl8pPr>
            <a:lvl9pPr marL="3657915"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F6ACD9-6115-42AE-8235-041C66392E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B27CB-102A-40A4-ADFF-545F29376D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5F8B34-C41D-45D8-9E84-ACE1794F7A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5E2C2-3001-4025-8006-F558BA4253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39" indent="0">
              <a:buNone/>
              <a:defRPr sz="1801"/>
            </a:lvl2pPr>
            <a:lvl3pPr marL="914479" indent="0">
              <a:buNone/>
              <a:defRPr sz="1600"/>
            </a:lvl3pPr>
            <a:lvl4pPr marL="1371718" indent="0">
              <a:buNone/>
              <a:defRPr sz="1401"/>
            </a:lvl4pPr>
            <a:lvl5pPr marL="1828958" indent="0">
              <a:buNone/>
              <a:defRPr sz="1401"/>
            </a:lvl5pPr>
            <a:lvl6pPr marL="2286197" indent="0">
              <a:buNone/>
              <a:defRPr sz="1401"/>
            </a:lvl6pPr>
            <a:lvl7pPr marL="2743437" indent="0">
              <a:buNone/>
              <a:defRPr sz="1401"/>
            </a:lvl7pPr>
            <a:lvl8pPr marL="3200676" indent="0">
              <a:buNone/>
              <a:defRPr sz="1401"/>
            </a:lvl8pPr>
            <a:lvl9pPr marL="3657915" indent="0">
              <a:buNone/>
              <a:defRPr sz="140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BCB37A-1F34-4104-A072-1838EEE051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C8BCF6-ACD9-4465-8A8F-F7D64F8A9E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7239" indent="0">
              <a:buNone/>
              <a:defRPr sz="2000" b="1"/>
            </a:lvl2pPr>
            <a:lvl3pPr marL="914479" indent="0">
              <a:buNone/>
              <a:defRPr sz="1801" b="1"/>
            </a:lvl3pPr>
            <a:lvl4pPr marL="1371718" indent="0">
              <a:buNone/>
              <a:defRPr sz="1600" b="1"/>
            </a:lvl4pPr>
            <a:lvl5pPr marL="1828958" indent="0">
              <a:buNone/>
              <a:defRPr sz="1600" b="1"/>
            </a:lvl5pPr>
            <a:lvl6pPr marL="2286197" indent="0">
              <a:buNone/>
              <a:defRPr sz="1600" b="1"/>
            </a:lvl6pPr>
            <a:lvl7pPr marL="2743437" indent="0">
              <a:buNone/>
              <a:defRPr sz="1600" b="1"/>
            </a:lvl7pPr>
            <a:lvl8pPr marL="3200676" indent="0">
              <a:buNone/>
              <a:defRPr sz="1600" b="1"/>
            </a:lvl8pPr>
            <a:lvl9pPr marL="365791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71" y="1535114"/>
            <a:ext cx="5389033" cy="639762"/>
          </a:xfrm>
        </p:spPr>
        <p:txBody>
          <a:bodyPr anchor="b"/>
          <a:lstStyle>
            <a:lvl1pPr marL="0" indent="0">
              <a:buNone/>
              <a:defRPr sz="2400" b="1"/>
            </a:lvl1pPr>
            <a:lvl2pPr marL="457239" indent="0">
              <a:buNone/>
              <a:defRPr sz="2000" b="1"/>
            </a:lvl2pPr>
            <a:lvl3pPr marL="914479" indent="0">
              <a:buNone/>
              <a:defRPr sz="1801" b="1"/>
            </a:lvl3pPr>
            <a:lvl4pPr marL="1371718" indent="0">
              <a:buNone/>
              <a:defRPr sz="1600" b="1"/>
            </a:lvl4pPr>
            <a:lvl5pPr marL="1828958" indent="0">
              <a:buNone/>
              <a:defRPr sz="1600" b="1"/>
            </a:lvl5pPr>
            <a:lvl6pPr marL="2286197" indent="0">
              <a:buNone/>
              <a:defRPr sz="1600" b="1"/>
            </a:lvl6pPr>
            <a:lvl7pPr marL="2743437" indent="0">
              <a:buNone/>
              <a:defRPr sz="1600" b="1"/>
            </a:lvl7pPr>
            <a:lvl8pPr marL="3200676" indent="0">
              <a:buNone/>
              <a:defRPr sz="1600" b="1"/>
            </a:lvl8pPr>
            <a:lvl9pPr marL="36579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DE57A0-45E0-4236-9B81-5F6B5FF684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80F419-FD84-4647-99A5-6E7C29E088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692320-6FAD-4524-84D8-A19C1D294B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4"/>
            <a:ext cx="4011084" cy="4691063"/>
          </a:xfrm>
        </p:spPr>
        <p:txBody>
          <a:bodyPr/>
          <a:lstStyle>
            <a:lvl1pPr marL="0" indent="0">
              <a:buNone/>
              <a:defRPr sz="1401"/>
            </a:lvl1pPr>
            <a:lvl2pPr marL="457239" indent="0">
              <a:buNone/>
              <a:defRPr sz="1200"/>
            </a:lvl2pPr>
            <a:lvl3pPr marL="914479" indent="0">
              <a:buNone/>
              <a:defRPr sz="1001"/>
            </a:lvl3pPr>
            <a:lvl4pPr marL="1371718" indent="0">
              <a:buNone/>
              <a:defRPr sz="900"/>
            </a:lvl4pPr>
            <a:lvl5pPr marL="1828958" indent="0">
              <a:buNone/>
              <a:defRPr sz="900"/>
            </a:lvl5pPr>
            <a:lvl6pPr marL="2286197" indent="0">
              <a:buNone/>
              <a:defRPr sz="900"/>
            </a:lvl6pPr>
            <a:lvl7pPr marL="2743437" indent="0">
              <a:buNone/>
              <a:defRPr sz="900"/>
            </a:lvl7pPr>
            <a:lvl8pPr marL="3200676" indent="0">
              <a:buNone/>
              <a:defRPr sz="900"/>
            </a:lvl8pPr>
            <a:lvl9pPr marL="36579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CD8640-34FB-4949-B946-90376CBD24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239" indent="0">
              <a:buNone/>
              <a:defRPr sz="2800"/>
            </a:lvl2pPr>
            <a:lvl3pPr marL="914479" indent="0">
              <a:buNone/>
              <a:defRPr sz="2400"/>
            </a:lvl3pPr>
            <a:lvl4pPr marL="1371718" indent="0">
              <a:buNone/>
              <a:defRPr sz="2000"/>
            </a:lvl4pPr>
            <a:lvl5pPr marL="1828958" indent="0">
              <a:buNone/>
              <a:defRPr sz="2000"/>
            </a:lvl5pPr>
            <a:lvl6pPr marL="2286197" indent="0">
              <a:buNone/>
              <a:defRPr sz="2000"/>
            </a:lvl6pPr>
            <a:lvl7pPr marL="2743437" indent="0">
              <a:buNone/>
              <a:defRPr sz="2000"/>
            </a:lvl7pPr>
            <a:lvl8pPr marL="3200676" indent="0">
              <a:buNone/>
              <a:defRPr sz="2000"/>
            </a:lvl8pPr>
            <a:lvl9pPr marL="3657915"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39" indent="0">
              <a:buNone/>
              <a:defRPr sz="1200"/>
            </a:lvl2pPr>
            <a:lvl3pPr marL="914479" indent="0">
              <a:buNone/>
              <a:defRPr sz="1001"/>
            </a:lvl3pPr>
            <a:lvl4pPr marL="1371718" indent="0">
              <a:buNone/>
              <a:defRPr sz="900"/>
            </a:lvl4pPr>
            <a:lvl5pPr marL="1828958" indent="0">
              <a:buNone/>
              <a:defRPr sz="900"/>
            </a:lvl5pPr>
            <a:lvl6pPr marL="2286197" indent="0">
              <a:buNone/>
              <a:defRPr sz="900"/>
            </a:lvl6pPr>
            <a:lvl7pPr marL="2743437" indent="0">
              <a:buNone/>
              <a:defRPr sz="900"/>
            </a:lvl7pPr>
            <a:lvl8pPr marL="3200676" indent="0">
              <a:buNone/>
              <a:defRPr sz="900"/>
            </a:lvl8pPr>
            <a:lvl9pPr marL="36579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C1F54-1F5F-4EDB-89C3-0FB48069E4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50000">
              <a:srgbClr val="0000FF"/>
            </a:gs>
            <a:gs pos="100000">
              <a:srgbClr val="000076"/>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1"/>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1"/>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1"/>
            </a:lvl1pPr>
          </a:lstStyle>
          <a:p>
            <a:pPr>
              <a:defRPr/>
            </a:pPr>
            <a:fld id="{71EBE01C-1D19-43B0-8EAA-EF41D9B586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39" algn="ctr" rtl="0" eaLnBrk="0" fontAlgn="base" hangingPunct="0">
        <a:spcBef>
          <a:spcPct val="0"/>
        </a:spcBef>
        <a:spcAft>
          <a:spcPct val="0"/>
        </a:spcAft>
        <a:defRPr sz="4400">
          <a:solidFill>
            <a:schemeClr val="tx2"/>
          </a:solidFill>
          <a:latin typeface="Times New Roman" pitchFamily="18" charset="0"/>
        </a:defRPr>
      </a:lvl6pPr>
      <a:lvl7pPr marL="914479" algn="ctr" rtl="0" eaLnBrk="0" fontAlgn="base" hangingPunct="0">
        <a:spcBef>
          <a:spcPct val="0"/>
        </a:spcBef>
        <a:spcAft>
          <a:spcPct val="0"/>
        </a:spcAft>
        <a:defRPr sz="4400">
          <a:solidFill>
            <a:schemeClr val="tx2"/>
          </a:solidFill>
          <a:latin typeface="Times New Roman" pitchFamily="18" charset="0"/>
        </a:defRPr>
      </a:lvl7pPr>
      <a:lvl8pPr marL="1371718" algn="ctr" rtl="0" eaLnBrk="0" fontAlgn="base" hangingPunct="0">
        <a:spcBef>
          <a:spcPct val="0"/>
        </a:spcBef>
        <a:spcAft>
          <a:spcPct val="0"/>
        </a:spcAft>
        <a:defRPr sz="4400">
          <a:solidFill>
            <a:schemeClr val="tx2"/>
          </a:solidFill>
          <a:latin typeface="Times New Roman" pitchFamily="18" charset="0"/>
        </a:defRPr>
      </a:lvl8pPr>
      <a:lvl9pPr marL="1828958" algn="ctr" rtl="0" eaLnBrk="0" fontAlgn="base" hangingPunct="0">
        <a:spcBef>
          <a:spcPct val="0"/>
        </a:spcBef>
        <a:spcAft>
          <a:spcPct val="0"/>
        </a:spcAft>
        <a:defRPr sz="4400">
          <a:solidFill>
            <a:schemeClr val="tx2"/>
          </a:solidFill>
          <a:latin typeface="Times New Roman" pitchFamily="18" charset="0"/>
        </a:defRPr>
      </a:lvl9pPr>
    </p:titleStyle>
    <p:bodyStyle>
      <a:lvl1pPr marL="342930" indent="-342930" algn="l" rtl="0" eaLnBrk="0" fontAlgn="base" hangingPunct="0">
        <a:spcBef>
          <a:spcPct val="20000"/>
        </a:spcBef>
        <a:spcAft>
          <a:spcPct val="0"/>
        </a:spcAft>
        <a:buChar char="•"/>
        <a:defRPr sz="3200">
          <a:solidFill>
            <a:schemeClr val="tx1"/>
          </a:solidFill>
          <a:latin typeface="+mn-lt"/>
          <a:ea typeface="+mn-ea"/>
          <a:cs typeface="+mn-cs"/>
        </a:defRPr>
      </a:lvl1pPr>
      <a:lvl2pPr marL="743014" indent="-285775" algn="l" rtl="0" eaLnBrk="0" fontAlgn="base" hangingPunct="0">
        <a:spcBef>
          <a:spcPct val="20000"/>
        </a:spcBef>
        <a:spcAft>
          <a:spcPct val="0"/>
        </a:spcAft>
        <a:buChar char="–"/>
        <a:defRPr sz="2800">
          <a:solidFill>
            <a:schemeClr val="tx1"/>
          </a:solidFill>
          <a:latin typeface="+mn-lt"/>
        </a:defRPr>
      </a:lvl2pPr>
      <a:lvl3pPr marL="1143099" indent="-228620" algn="l" rtl="0" eaLnBrk="0" fontAlgn="base" hangingPunct="0">
        <a:spcBef>
          <a:spcPct val="20000"/>
        </a:spcBef>
        <a:spcAft>
          <a:spcPct val="0"/>
        </a:spcAft>
        <a:buChar char="•"/>
        <a:defRPr sz="2400">
          <a:solidFill>
            <a:schemeClr val="tx1"/>
          </a:solidFill>
          <a:latin typeface="+mn-lt"/>
        </a:defRPr>
      </a:lvl3pPr>
      <a:lvl4pPr marL="1600339" indent="-228620" algn="l" rtl="0" eaLnBrk="0" fontAlgn="base" hangingPunct="0">
        <a:spcBef>
          <a:spcPct val="20000"/>
        </a:spcBef>
        <a:spcAft>
          <a:spcPct val="0"/>
        </a:spcAft>
        <a:buChar char="–"/>
        <a:defRPr sz="2000">
          <a:solidFill>
            <a:schemeClr val="tx1"/>
          </a:solidFill>
          <a:latin typeface="+mn-lt"/>
        </a:defRPr>
      </a:lvl4pPr>
      <a:lvl5pPr marL="2057578" indent="-228620" algn="l" rtl="0" eaLnBrk="0" fontAlgn="base" hangingPunct="0">
        <a:spcBef>
          <a:spcPct val="20000"/>
        </a:spcBef>
        <a:spcAft>
          <a:spcPct val="0"/>
        </a:spcAft>
        <a:buChar char="»"/>
        <a:defRPr sz="2000">
          <a:solidFill>
            <a:schemeClr val="tx1"/>
          </a:solidFill>
          <a:latin typeface="+mn-lt"/>
        </a:defRPr>
      </a:lvl5pPr>
      <a:lvl6pPr marL="2514817" indent="-228620" algn="l" rtl="0" eaLnBrk="0" fontAlgn="base" hangingPunct="0">
        <a:spcBef>
          <a:spcPct val="20000"/>
        </a:spcBef>
        <a:spcAft>
          <a:spcPct val="0"/>
        </a:spcAft>
        <a:buChar char="»"/>
        <a:defRPr sz="2000">
          <a:solidFill>
            <a:schemeClr val="tx1"/>
          </a:solidFill>
          <a:latin typeface="+mn-lt"/>
        </a:defRPr>
      </a:lvl6pPr>
      <a:lvl7pPr marL="2972057" indent="-228620" algn="l" rtl="0" eaLnBrk="0" fontAlgn="base" hangingPunct="0">
        <a:spcBef>
          <a:spcPct val="20000"/>
        </a:spcBef>
        <a:spcAft>
          <a:spcPct val="0"/>
        </a:spcAft>
        <a:buChar char="»"/>
        <a:defRPr sz="2000">
          <a:solidFill>
            <a:schemeClr val="tx1"/>
          </a:solidFill>
          <a:latin typeface="+mn-lt"/>
        </a:defRPr>
      </a:lvl7pPr>
      <a:lvl8pPr marL="3429296" indent="-228620" algn="l" rtl="0" eaLnBrk="0" fontAlgn="base" hangingPunct="0">
        <a:spcBef>
          <a:spcPct val="20000"/>
        </a:spcBef>
        <a:spcAft>
          <a:spcPct val="0"/>
        </a:spcAft>
        <a:buChar char="»"/>
        <a:defRPr sz="2000">
          <a:solidFill>
            <a:schemeClr val="tx1"/>
          </a:solidFill>
          <a:latin typeface="+mn-lt"/>
        </a:defRPr>
      </a:lvl8pPr>
      <a:lvl9pPr marL="3886536" indent="-22862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79" rtl="0" eaLnBrk="1" latinLnBrk="0" hangingPunct="1">
        <a:defRPr sz="1801" kern="1200">
          <a:solidFill>
            <a:schemeClr val="tx1"/>
          </a:solidFill>
          <a:latin typeface="+mn-lt"/>
          <a:ea typeface="+mn-ea"/>
          <a:cs typeface="+mn-cs"/>
        </a:defRPr>
      </a:lvl1pPr>
      <a:lvl2pPr marL="457239" algn="l" defTabSz="914479" rtl="0" eaLnBrk="1" latinLnBrk="0" hangingPunct="1">
        <a:defRPr sz="1801" kern="1200">
          <a:solidFill>
            <a:schemeClr val="tx1"/>
          </a:solidFill>
          <a:latin typeface="+mn-lt"/>
          <a:ea typeface="+mn-ea"/>
          <a:cs typeface="+mn-cs"/>
        </a:defRPr>
      </a:lvl2pPr>
      <a:lvl3pPr marL="914479" algn="l" defTabSz="914479" rtl="0" eaLnBrk="1" latinLnBrk="0" hangingPunct="1">
        <a:defRPr sz="1801" kern="1200">
          <a:solidFill>
            <a:schemeClr val="tx1"/>
          </a:solidFill>
          <a:latin typeface="+mn-lt"/>
          <a:ea typeface="+mn-ea"/>
          <a:cs typeface="+mn-cs"/>
        </a:defRPr>
      </a:lvl3pPr>
      <a:lvl4pPr marL="1371718" algn="l" defTabSz="914479" rtl="0" eaLnBrk="1" latinLnBrk="0" hangingPunct="1">
        <a:defRPr sz="1801" kern="1200">
          <a:solidFill>
            <a:schemeClr val="tx1"/>
          </a:solidFill>
          <a:latin typeface="+mn-lt"/>
          <a:ea typeface="+mn-ea"/>
          <a:cs typeface="+mn-cs"/>
        </a:defRPr>
      </a:lvl4pPr>
      <a:lvl5pPr marL="1828958" algn="l" defTabSz="914479" rtl="0" eaLnBrk="1" latinLnBrk="0" hangingPunct="1">
        <a:defRPr sz="1801" kern="1200">
          <a:solidFill>
            <a:schemeClr val="tx1"/>
          </a:solidFill>
          <a:latin typeface="+mn-lt"/>
          <a:ea typeface="+mn-ea"/>
          <a:cs typeface="+mn-cs"/>
        </a:defRPr>
      </a:lvl5pPr>
      <a:lvl6pPr marL="2286197" algn="l" defTabSz="914479" rtl="0" eaLnBrk="1" latinLnBrk="0" hangingPunct="1">
        <a:defRPr sz="1801" kern="1200">
          <a:solidFill>
            <a:schemeClr val="tx1"/>
          </a:solidFill>
          <a:latin typeface="+mn-lt"/>
          <a:ea typeface="+mn-ea"/>
          <a:cs typeface="+mn-cs"/>
        </a:defRPr>
      </a:lvl6pPr>
      <a:lvl7pPr marL="2743437" algn="l" defTabSz="914479" rtl="0" eaLnBrk="1" latinLnBrk="0" hangingPunct="1">
        <a:defRPr sz="1801" kern="1200">
          <a:solidFill>
            <a:schemeClr val="tx1"/>
          </a:solidFill>
          <a:latin typeface="+mn-lt"/>
          <a:ea typeface="+mn-ea"/>
          <a:cs typeface="+mn-cs"/>
        </a:defRPr>
      </a:lvl7pPr>
      <a:lvl8pPr marL="3200676" algn="l" defTabSz="914479" rtl="0" eaLnBrk="1" latinLnBrk="0" hangingPunct="1">
        <a:defRPr sz="1801" kern="1200">
          <a:solidFill>
            <a:schemeClr val="tx1"/>
          </a:solidFill>
          <a:latin typeface="+mn-lt"/>
          <a:ea typeface="+mn-ea"/>
          <a:cs typeface="+mn-cs"/>
        </a:defRPr>
      </a:lvl8pPr>
      <a:lvl9pPr marL="3657915" algn="l" defTabSz="91447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ichael.asten.ei@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8AAA8C-061F-018F-5165-87BC289DBB0A}"/>
              </a:ext>
            </a:extLst>
          </p:cNvPr>
          <p:cNvSpPr txBox="1"/>
          <p:nvPr/>
        </p:nvSpPr>
        <p:spPr>
          <a:xfrm>
            <a:off x="407368" y="116632"/>
            <a:ext cx="11449272" cy="8992205"/>
          </a:xfrm>
          <a:prstGeom prst="rect">
            <a:avLst/>
          </a:prstGeom>
          <a:noFill/>
        </p:spPr>
        <p:txBody>
          <a:bodyPr wrap="square" rtlCol="0">
            <a:spAutoFit/>
          </a:bodyPr>
          <a:lstStyle/>
          <a:p>
            <a:pPr algn="ctr"/>
            <a:r>
              <a:rPr lang="en-AU" kern="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Paper </a:t>
            </a:r>
            <a:r>
              <a:rPr lang="en-AU" sz="24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EGU25-3395</a:t>
            </a:r>
            <a:endParaRPr lang="en-AU"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US" sz="36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A 10ka Holocene record of cyclic precipitation in a closed catchment in SE Australia, associated with  episodes of solar Grand Minima and variations in galactic cosmic ray flux</a:t>
            </a:r>
          </a:p>
          <a:p>
            <a:pPr>
              <a:lnSpc>
                <a:spcPct val="115000"/>
              </a:lnSpc>
              <a:spcAft>
                <a:spcPts val="1000"/>
              </a:spcAft>
            </a:pPr>
            <a:endParaRPr lang="en-US" sz="3600" kern="1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US"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Michael W Asten, Earth Insight, Melbourne Australia  E: </a:t>
            </a:r>
            <a:r>
              <a:rPr lang="en-US"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hlinkClick r:id="rId2"/>
              </a:rPr>
              <a:t>michael.asten.ei@gmail.com</a:t>
            </a:r>
            <a:endParaRPr lang="en-US"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US" sz="2000" kern="100"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FFFF00"/>
                </a:solidFill>
                <a:latin typeface="Arial" panose="020B0604020202020204" pitchFamily="34" charset="0"/>
                <a:ea typeface="Calibri" panose="020F0502020204030204" pitchFamily="34" charset="0"/>
                <a:cs typeface="Arial" panose="020B0604020202020204" pitchFamily="34" charset="0"/>
              </a:rPr>
              <a:t>Phone&amp;SMS</a:t>
            </a:r>
            <a:r>
              <a:rPr lang="en-US" sz="2000" kern="100" dirty="0">
                <a:solidFill>
                  <a:srgbClr val="FFFF00"/>
                </a:solidFill>
                <a:latin typeface="Arial" panose="020B0604020202020204" pitchFamily="34" charset="0"/>
                <a:ea typeface="Calibri" panose="020F0502020204030204" pitchFamily="34" charset="0"/>
                <a:cs typeface="Arial" panose="020B0604020202020204" pitchFamily="34" charset="0"/>
              </a:rPr>
              <a:t>: +61 412 348682 </a:t>
            </a:r>
            <a:r>
              <a:rPr lang="en-US"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endParaRPr lang="en-AU"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buNone/>
            </a:pPr>
            <a:r>
              <a:rPr lang="en-US"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Ken G McCracken, retired</a:t>
            </a:r>
            <a:endParaRPr lang="en-AU"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buNone/>
            </a:pPr>
            <a:r>
              <a:rPr lang="en-US"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Kathryn Fitzsimmons, School of Earth Atmosphere and Environment, </a:t>
            </a:r>
          </a:p>
          <a:p>
            <a:pPr>
              <a:lnSpc>
                <a:spcPct val="115000"/>
              </a:lnSpc>
              <a:spcAft>
                <a:spcPts val="1000"/>
              </a:spcAft>
              <a:buNone/>
            </a:pPr>
            <a:r>
              <a:rPr lang="en-US" sz="2000" kern="100"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Monash University, Melbourne Australia</a:t>
            </a:r>
            <a:endParaRPr lang="en-AU"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US"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US" sz="2000" kern="1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AU" sz="20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AU" sz="3200" b="1" kern="1400" spc="-5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endParaRPr lang="en-AU" dirty="0"/>
          </a:p>
        </p:txBody>
      </p:sp>
      <p:pic>
        <p:nvPicPr>
          <p:cNvPr id="6" name="Picture 5">
            <a:extLst>
              <a:ext uri="{FF2B5EF4-FFF2-40B4-BE49-F238E27FC236}">
                <a16:creationId xmlns:a16="http://schemas.microsoft.com/office/drawing/2014/main" id="{3E56A2E5-16AB-2D4A-A49D-3434C0881C73}"/>
              </a:ext>
            </a:extLst>
          </p:cNvPr>
          <p:cNvPicPr>
            <a:picLocks noChangeAspect="1"/>
          </p:cNvPicPr>
          <p:nvPr/>
        </p:nvPicPr>
        <p:blipFill>
          <a:blip r:embed="rId3"/>
          <a:srcRect l="5704" t="13250" r="63584" b="72050"/>
          <a:stretch/>
        </p:blipFill>
        <p:spPr>
          <a:xfrm>
            <a:off x="8447584" y="5849888"/>
            <a:ext cx="3744416" cy="1008112"/>
          </a:xfrm>
          <a:prstGeom prst="rect">
            <a:avLst/>
          </a:prstGeom>
        </p:spPr>
      </p:pic>
    </p:spTree>
    <p:extLst>
      <p:ext uri="{BB962C8B-B14F-4D97-AF65-F5344CB8AC3E}">
        <p14:creationId xmlns:p14="http://schemas.microsoft.com/office/powerpoint/2010/main" val="3640552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77AE2-F568-5E44-C51A-59A312170553}"/>
            </a:ext>
          </a:extLst>
        </p:cNvPr>
        <p:cNvGrpSpPr/>
        <p:nvPr/>
      </p:nvGrpSpPr>
      <p:grpSpPr>
        <a:xfrm>
          <a:off x="0" y="0"/>
          <a:ext cx="0" cy="0"/>
          <a:chOff x="0" y="0"/>
          <a:chExt cx="0" cy="0"/>
        </a:xfrm>
      </p:grpSpPr>
      <p:sp>
        <p:nvSpPr>
          <p:cNvPr id="3" name="TextBox 46">
            <a:extLst>
              <a:ext uri="{FF2B5EF4-FFF2-40B4-BE49-F238E27FC236}">
                <a16:creationId xmlns:a16="http://schemas.microsoft.com/office/drawing/2014/main" id="{3BBC92E5-A798-5B06-7051-3C9DCA31665E}"/>
              </a:ext>
            </a:extLst>
          </p:cNvPr>
          <p:cNvSpPr txBox="1"/>
          <p:nvPr/>
        </p:nvSpPr>
        <p:spPr>
          <a:xfrm>
            <a:off x="479376" y="-99392"/>
            <a:ext cx="11377264" cy="7048083"/>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a:t>
            </a:r>
            <a:r>
              <a:rPr lang="en-AU" sz="3600" b="1" dirty="0">
                <a:solidFill>
                  <a:srgbClr val="FFFF00"/>
                </a:solidFill>
                <a:latin typeface="Arial" panose="020B0604020202020204" pitchFamily="34" charset="0"/>
                <a:cs typeface="Arial" panose="020B0604020202020204" pitchFamily="34" charset="0"/>
              </a:rPr>
              <a:t>CONCLUSIONS</a:t>
            </a:r>
            <a:r>
              <a:rPr lang="en-AU" sz="3600" dirty="0">
                <a:solidFill>
                  <a:srgbClr val="FFFF00"/>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 TERRESTRIAL HYDRO-CLIMATE:  </a:t>
            </a:r>
            <a:r>
              <a:rPr lang="en-US" sz="3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Dated shoreline lake sediments record phases of high water during the Holocene &amp; earlier (0-15000 ka)</a:t>
            </a:r>
          </a:p>
          <a:p>
            <a:pPr marL="2400300" lvl="4" indent="-571500">
              <a:buFont typeface="Arial" panose="020B0604020202020204" pitchFamily="34" charset="0"/>
              <a:buChar char="•"/>
            </a:pPr>
            <a:r>
              <a:rPr lang="en-US" sz="3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dominant cyclic pattern of period c. 2300 y.</a:t>
            </a:r>
          </a:p>
          <a:p>
            <a:pPr marL="571500" indent="-571500">
              <a:buFont typeface="Arial" panose="020B0604020202020204" pitchFamily="34" charset="0"/>
              <a:buChar char="•"/>
            </a:pPr>
            <a:endParaRPr lang="en-US" sz="3200" kern="100"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kern="100" dirty="0">
                <a:solidFill>
                  <a:srgbClr val="FFFF00"/>
                </a:solidFill>
                <a:latin typeface="Arial" panose="020B0604020202020204" pitchFamily="34" charset="0"/>
                <a:cs typeface="Arial" panose="020B0604020202020204" pitchFamily="34" charset="0"/>
              </a:rPr>
              <a:t>SPACE WEATHER MILLENIAL SCALE: Cosmic ray flux data shows associated cyclic pattern of </a:t>
            </a:r>
            <a:r>
              <a:rPr lang="en-US" sz="3200" b="1" kern="100" dirty="0">
                <a:solidFill>
                  <a:srgbClr val="FFFF00"/>
                </a:solidFill>
                <a:latin typeface="Arial" panose="020B0604020202020204" pitchFamily="34" charset="0"/>
                <a:cs typeface="Arial" panose="020B0604020202020204" pitchFamily="34" charset="0"/>
              </a:rPr>
              <a:t>Episodes of solar Grand Minima </a:t>
            </a:r>
            <a:r>
              <a:rPr lang="en-US" sz="3200" kern="100" dirty="0">
                <a:solidFill>
                  <a:srgbClr val="FFFF00"/>
                </a:solidFill>
                <a:latin typeface="Arial" panose="020B0604020202020204" pitchFamily="34" charset="0"/>
                <a:cs typeface="Arial" panose="020B0604020202020204" pitchFamily="34" charset="0"/>
              </a:rPr>
              <a:t>	</a:t>
            </a:r>
          </a:p>
          <a:p>
            <a:pPr marL="2400300" lvl="4" indent="-571500">
              <a:buFont typeface="Arial" panose="020B0604020202020204" pitchFamily="34" charset="0"/>
              <a:buChar char="•"/>
            </a:pPr>
            <a:r>
              <a:rPr lang="en-US" sz="3200" kern="100" dirty="0">
                <a:solidFill>
                  <a:srgbClr val="FFFF00"/>
                </a:solidFill>
                <a:latin typeface="Arial" panose="020B0604020202020204" pitchFamily="34" charset="0"/>
                <a:cs typeface="Arial" panose="020B0604020202020204" pitchFamily="34" charset="0"/>
              </a:rPr>
              <a:t>Correlated with Planetary Grand Alignments</a:t>
            </a:r>
          </a:p>
          <a:p>
            <a:endParaRPr lang="en-US" sz="3200" kern="100"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kern="100" dirty="0">
                <a:solidFill>
                  <a:srgbClr val="FFFF00"/>
                </a:solidFill>
                <a:latin typeface="Arial" panose="020B0604020202020204" pitchFamily="34" charset="0"/>
                <a:cs typeface="Arial" panose="020B0604020202020204" pitchFamily="34" charset="0"/>
              </a:rPr>
              <a:t> 2300 y is the Hallstatt cycle previously</a:t>
            </a:r>
          </a:p>
          <a:p>
            <a:r>
              <a:rPr lang="en-US" sz="3200" kern="100" dirty="0">
                <a:solidFill>
                  <a:srgbClr val="FFFF00"/>
                </a:solidFill>
                <a:latin typeface="Arial" panose="020B0604020202020204" pitchFamily="34" charset="0"/>
                <a:cs typeface="Arial" panose="020B0604020202020204" pitchFamily="34" charset="0"/>
              </a:rPr>
              <a:t>        observed in terrestrial cosmogenic and geophysical data  </a:t>
            </a:r>
          </a:p>
          <a:p>
            <a:pPr marL="571500" indent="-571500">
              <a:buFont typeface="Arial" panose="020B0604020202020204" pitchFamily="34" charset="0"/>
              <a:buChar char="•"/>
            </a:pPr>
            <a:r>
              <a:rPr lang="en-US" sz="3200" kern="100" dirty="0">
                <a:solidFill>
                  <a:srgbClr val="FFFF00"/>
                </a:solidFill>
                <a:latin typeface="Arial" panose="020B0604020202020204" pitchFamily="34" charset="0"/>
                <a:cs typeface="Arial" panose="020B0604020202020204" pitchFamily="34" charset="0"/>
              </a:rPr>
              <a:t>        </a:t>
            </a:r>
            <a:r>
              <a:rPr lang="en-US" sz="3200" kern="100" dirty="0">
                <a:solidFill>
                  <a:srgbClr val="FFFF00"/>
                </a:solidFill>
                <a:latin typeface="Arial" panose="020B0604020202020204" pitchFamily="34" charset="0"/>
                <a:cs typeface="Arial" panose="020B0604020202020204" pitchFamily="34" charset="0"/>
                <a:sym typeface="Wingdings" panose="05000000000000000000" pitchFamily="2" charset="2"/>
              </a:rPr>
              <a:t></a:t>
            </a:r>
            <a:endParaRPr lang="en-AU" sz="3400" dirty="0">
              <a:solidFill>
                <a:srgbClr val="FFFF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E3A6B2-358D-7023-19C5-EED801AD47DE}"/>
              </a:ext>
            </a:extLst>
          </p:cNvPr>
          <p:cNvPicPr>
            <a:picLocks noChangeAspect="1"/>
          </p:cNvPicPr>
          <p:nvPr/>
        </p:nvPicPr>
        <p:blipFill>
          <a:blip r:embed="rId2"/>
          <a:srcRect l="5704" t="13250" r="63584" b="72050"/>
          <a:stretch/>
        </p:blipFill>
        <p:spPr>
          <a:xfrm>
            <a:off x="8447584" y="4920848"/>
            <a:ext cx="3744416" cy="1008112"/>
          </a:xfrm>
          <a:prstGeom prst="rect">
            <a:avLst/>
          </a:prstGeom>
        </p:spPr>
      </p:pic>
    </p:spTree>
    <p:extLst>
      <p:ext uri="{BB962C8B-B14F-4D97-AF65-F5344CB8AC3E}">
        <p14:creationId xmlns:p14="http://schemas.microsoft.com/office/powerpoint/2010/main" val="423342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1A21-222E-4958-C134-19645A22DAF1}"/>
            </a:ext>
          </a:extLst>
        </p:cNvPr>
        <p:cNvGrpSpPr/>
        <p:nvPr/>
      </p:nvGrpSpPr>
      <p:grpSpPr>
        <a:xfrm>
          <a:off x="0" y="0"/>
          <a:ext cx="0" cy="0"/>
          <a:chOff x="0" y="0"/>
          <a:chExt cx="0" cy="0"/>
        </a:xfrm>
      </p:grpSpPr>
      <p:sp>
        <p:nvSpPr>
          <p:cNvPr id="3" name="TextBox 46">
            <a:extLst>
              <a:ext uri="{FF2B5EF4-FFF2-40B4-BE49-F238E27FC236}">
                <a16:creationId xmlns:a16="http://schemas.microsoft.com/office/drawing/2014/main" id="{1FAE11C4-4396-DD00-0785-2DAFBB8BEAC1}"/>
              </a:ext>
            </a:extLst>
          </p:cNvPr>
          <p:cNvSpPr txBox="1"/>
          <p:nvPr/>
        </p:nvSpPr>
        <p:spPr>
          <a:xfrm>
            <a:off x="479376" y="-99392"/>
            <a:ext cx="11377264" cy="7048083"/>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a:t>
            </a:r>
            <a:r>
              <a:rPr lang="en-AU" sz="3600" b="1" dirty="0">
                <a:solidFill>
                  <a:srgbClr val="FFFF00"/>
                </a:solidFill>
                <a:latin typeface="Arial" panose="020B0604020202020204" pitchFamily="34" charset="0"/>
                <a:cs typeface="Arial" panose="020B0604020202020204" pitchFamily="34" charset="0"/>
              </a:rPr>
              <a:t>CONCLUSIONS</a:t>
            </a:r>
            <a:r>
              <a:rPr lang="en-AU" sz="3600" dirty="0">
                <a:solidFill>
                  <a:srgbClr val="FFFF00"/>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 TERRESTRIAL HYDRO-CLIMATE:  </a:t>
            </a:r>
            <a:r>
              <a:rPr lang="en-US" sz="3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Dated shoreline lake sediments record phases of high water during the Holocene (0-15000 ka)</a:t>
            </a:r>
          </a:p>
          <a:p>
            <a:pPr marL="2400300" lvl="4" indent="-571500">
              <a:buFont typeface="Arial" panose="020B0604020202020204" pitchFamily="34" charset="0"/>
              <a:buChar char="•"/>
            </a:pPr>
            <a:r>
              <a:rPr lang="en-US" sz="3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dominant cyclic pattern of period c. 2300 y.</a:t>
            </a:r>
          </a:p>
          <a:p>
            <a:pPr marL="571500" indent="-571500">
              <a:buFont typeface="Arial" panose="020B0604020202020204" pitchFamily="34" charset="0"/>
              <a:buChar char="•"/>
            </a:pPr>
            <a:endParaRPr lang="en-US" sz="3200" kern="100"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kern="100" dirty="0">
                <a:solidFill>
                  <a:srgbClr val="FFFF00"/>
                </a:solidFill>
                <a:latin typeface="Arial" panose="020B0604020202020204" pitchFamily="34" charset="0"/>
                <a:cs typeface="Arial" panose="020B0604020202020204" pitchFamily="34" charset="0"/>
              </a:rPr>
              <a:t>SPACE WEATHER MILLENIAL SCALE: Cosmic ray flux data shows associated cyclic pattern of </a:t>
            </a:r>
            <a:r>
              <a:rPr lang="en-US" sz="3200" b="1" kern="100" dirty="0">
                <a:solidFill>
                  <a:srgbClr val="FFFF00"/>
                </a:solidFill>
                <a:latin typeface="Arial" panose="020B0604020202020204" pitchFamily="34" charset="0"/>
                <a:cs typeface="Arial" panose="020B0604020202020204" pitchFamily="34" charset="0"/>
              </a:rPr>
              <a:t>Episodes of solar Grand Minima </a:t>
            </a:r>
            <a:r>
              <a:rPr lang="en-US" sz="3200" kern="100" dirty="0">
                <a:solidFill>
                  <a:srgbClr val="FFFF00"/>
                </a:solidFill>
                <a:latin typeface="Arial" panose="020B0604020202020204" pitchFamily="34" charset="0"/>
                <a:cs typeface="Arial" panose="020B0604020202020204" pitchFamily="34" charset="0"/>
              </a:rPr>
              <a:t>	</a:t>
            </a:r>
          </a:p>
          <a:p>
            <a:pPr marL="2400300" lvl="4" indent="-571500">
              <a:buFont typeface="Arial" panose="020B0604020202020204" pitchFamily="34" charset="0"/>
              <a:buChar char="•"/>
            </a:pPr>
            <a:r>
              <a:rPr lang="en-US" sz="3200" kern="100" dirty="0">
                <a:solidFill>
                  <a:srgbClr val="FFFF00"/>
                </a:solidFill>
                <a:latin typeface="Arial" panose="020B0604020202020204" pitchFamily="34" charset="0"/>
                <a:cs typeface="Arial" panose="020B0604020202020204" pitchFamily="34" charset="0"/>
              </a:rPr>
              <a:t>Correlated with Planetary Grand Alignments</a:t>
            </a:r>
          </a:p>
          <a:p>
            <a:endParaRPr lang="en-US" sz="3200" kern="100"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kern="100" dirty="0">
                <a:solidFill>
                  <a:srgbClr val="FFFF00"/>
                </a:solidFill>
                <a:latin typeface="Arial" panose="020B0604020202020204" pitchFamily="34" charset="0"/>
                <a:cs typeface="Arial" panose="020B0604020202020204" pitchFamily="34" charset="0"/>
              </a:rPr>
              <a:t> 2300 y is the Hallstatt cycle previously</a:t>
            </a:r>
          </a:p>
          <a:p>
            <a:r>
              <a:rPr lang="en-US" sz="3200" kern="100" dirty="0">
                <a:solidFill>
                  <a:srgbClr val="FFFF00"/>
                </a:solidFill>
                <a:latin typeface="Arial" panose="020B0604020202020204" pitchFamily="34" charset="0"/>
                <a:cs typeface="Arial" panose="020B0604020202020204" pitchFamily="34" charset="0"/>
              </a:rPr>
              <a:t>        observed in terrestrial cosmogenic and geophysical data  </a:t>
            </a:r>
          </a:p>
          <a:p>
            <a:pPr marL="571500" indent="-571500">
              <a:buFont typeface="Arial" panose="020B0604020202020204" pitchFamily="34" charset="0"/>
              <a:buChar char="•"/>
            </a:pPr>
            <a:r>
              <a:rPr lang="en-US" sz="3200" kern="100" dirty="0">
                <a:solidFill>
                  <a:srgbClr val="FFFF00"/>
                </a:solidFill>
                <a:latin typeface="Arial" panose="020B0604020202020204" pitchFamily="34" charset="0"/>
                <a:cs typeface="Arial" panose="020B0604020202020204" pitchFamily="34" charset="0"/>
              </a:rPr>
              <a:t>        Space weather           terrestrial hydro-climate </a:t>
            </a:r>
            <a:endParaRPr lang="en-AU" sz="3400" dirty="0">
              <a:solidFill>
                <a:srgbClr val="FFFF0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43599013-F7E7-6BC0-C6D1-77D686E4EA49}"/>
              </a:ext>
            </a:extLst>
          </p:cNvPr>
          <p:cNvCxnSpPr/>
          <p:nvPr/>
        </p:nvCxnSpPr>
        <p:spPr bwMode="auto">
          <a:xfrm>
            <a:off x="5231904" y="6669360"/>
            <a:ext cx="648072" cy="0"/>
          </a:xfrm>
          <a:prstGeom prst="straightConnector1">
            <a:avLst/>
          </a:prstGeom>
          <a:solidFill>
            <a:schemeClr val="accent1"/>
          </a:solidFill>
          <a:ln w="76200" cap="flat" cmpd="sng" algn="ctr">
            <a:solidFill>
              <a:srgbClr val="FFFF00"/>
            </a:solidFill>
            <a:prstDash val="solid"/>
            <a:round/>
            <a:headEnd type="none" w="med" len="med"/>
            <a:tailEnd type="triangle"/>
          </a:ln>
          <a:effectLst/>
        </p:spPr>
      </p:cxnSp>
      <p:pic>
        <p:nvPicPr>
          <p:cNvPr id="5" name="Picture 4">
            <a:extLst>
              <a:ext uri="{FF2B5EF4-FFF2-40B4-BE49-F238E27FC236}">
                <a16:creationId xmlns:a16="http://schemas.microsoft.com/office/drawing/2014/main" id="{8DD507D4-8B7B-41EC-E533-2A13C5EEC9D4}"/>
              </a:ext>
            </a:extLst>
          </p:cNvPr>
          <p:cNvPicPr>
            <a:picLocks noChangeAspect="1"/>
          </p:cNvPicPr>
          <p:nvPr/>
        </p:nvPicPr>
        <p:blipFill>
          <a:blip r:embed="rId2"/>
          <a:srcRect l="5704" t="13250" r="63584" b="72050"/>
          <a:stretch/>
        </p:blipFill>
        <p:spPr>
          <a:xfrm>
            <a:off x="8447584" y="4929232"/>
            <a:ext cx="3744416" cy="1008112"/>
          </a:xfrm>
          <a:prstGeom prst="rect">
            <a:avLst/>
          </a:prstGeom>
        </p:spPr>
      </p:pic>
      <p:cxnSp>
        <p:nvCxnSpPr>
          <p:cNvPr id="2" name="Straight Arrow Connector 1">
            <a:extLst>
              <a:ext uri="{FF2B5EF4-FFF2-40B4-BE49-F238E27FC236}">
                <a16:creationId xmlns:a16="http://schemas.microsoft.com/office/drawing/2014/main" id="{64E264DE-43B6-0D44-0ABA-233A99BEE400}"/>
              </a:ext>
            </a:extLst>
          </p:cNvPr>
          <p:cNvCxnSpPr>
            <a:cxnSpLocks/>
          </p:cNvCxnSpPr>
          <p:nvPr/>
        </p:nvCxnSpPr>
        <p:spPr bwMode="auto">
          <a:xfrm flipH="1">
            <a:off x="4863480" y="6669360"/>
            <a:ext cx="368424" cy="0"/>
          </a:xfrm>
          <a:prstGeom prst="straightConnector1">
            <a:avLst/>
          </a:prstGeom>
          <a:solidFill>
            <a:schemeClr val="accent1"/>
          </a:solidFill>
          <a:ln w="762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307408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6">
            <a:extLst>
              <a:ext uri="{FF2B5EF4-FFF2-40B4-BE49-F238E27FC236}">
                <a16:creationId xmlns:a16="http://schemas.microsoft.com/office/drawing/2014/main" id="{1AFBA3BD-9773-A177-1138-4C0B0089C612}"/>
              </a:ext>
            </a:extLst>
          </p:cNvPr>
          <p:cNvSpPr txBox="1"/>
          <p:nvPr/>
        </p:nvSpPr>
        <p:spPr>
          <a:xfrm>
            <a:off x="407368" y="0"/>
            <a:ext cx="11377264" cy="283154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ACKNOWLEDGEMENTS</a:t>
            </a:r>
          </a:p>
          <a:p>
            <a:endParaRPr lang="en-AU" sz="3600" dirty="0">
              <a:solidFill>
                <a:srgbClr val="FFFF00"/>
              </a:solidFill>
              <a:latin typeface="Arial" panose="020B0604020202020204" pitchFamily="34" charset="0"/>
              <a:cs typeface="Arial" panose="020B0604020202020204" pitchFamily="34" charset="0"/>
            </a:endParaRPr>
          </a:p>
          <a:p>
            <a:r>
              <a:rPr lang="en-AU" dirty="0" err="1">
                <a:solidFill>
                  <a:srgbClr val="FFFF00"/>
                </a:solidFill>
                <a:latin typeface="Arial" panose="020B0604020202020204" pitchFamily="34" charset="0"/>
                <a:cs typeface="Arial" panose="020B0604020202020204" pitchFamily="34" charset="0"/>
              </a:rPr>
              <a:t>Jurg</a:t>
            </a:r>
            <a:r>
              <a:rPr lang="en-AU" dirty="0">
                <a:solidFill>
                  <a:srgbClr val="FFFF00"/>
                </a:solidFill>
                <a:latin typeface="Arial" panose="020B0604020202020204" pitchFamily="34" charset="0"/>
                <a:cs typeface="Arial" panose="020B0604020202020204" pitchFamily="34" charset="0"/>
              </a:rPr>
              <a:t> Beer supplied q14C cosmic ray data 0-20ka, 10 year sampling, </a:t>
            </a:r>
            <a:r>
              <a:rPr lang="en-AU" dirty="0" err="1">
                <a:solidFill>
                  <a:srgbClr val="FFFF00"/>
                </a:solidFill>
                <a:latin typeface="Arial" panose="020B0604020202020204" pitchFamily="34" charset="0"/>
                <a:cs typeface="Arial" panose="020B0604020202020204" pitchFamily="34" charset="0"/>
              </a:rPr>
              <a:t>hipass</a:t>
            </a:r>
            <a:r>
              <a:rPr lang="en-AU" dirty="0">
                <a:solidFill>
                  <a:srgbClr val="FFFF00"/>
                </a:solidFill>
                <a:latin typeface="Arial" panose="020B0604020202020204" pitchFamily="34" charset="0"/>
                <a:cs typeface="Arial" panose="020B0604020202020204" pitchFamily="34" charset="0"/>
              </a:rPr>
              <a:t> filtered </a:t>
            </a:r>
            <a:r>
              <a:rPr lang="en-AU" sz="2400" dirty="0">
                <a:solidFill>
                  <a:srgbClr val="FFFF00"/>
                </a:solidFill>
                <a:latin typeface="Arial" panose="020B0604020202020204" pitchFamily="34" charset="0"/>
                <a:cs typeface="Arial" panose="020B0604020202020204" pitchFamily="34" charset="0"/>
              </a:rPr>
              <a:t>with cutoff 1000 y</a:t>
            </a:r>
          </a:p>
          <a:p>
            <a:r>
              <a:rPr lang="en-AU" dirty="0">
                <a:solidFill>
                  <a:srgbClr val="FFFF00"/>
                </a:solidFill>
                <a:latin typeface="Arial" panose="020B0604020202020204" pitchFamily="34" charset="0"/>
                <a:cs typeface="Arial" panose="020B0604020202020204" pitchFamily="34" charset="0"/>
              </a:rPr>
              <a:t> </a:t>
            </a:r>
          </a:p>
          <a:p>
            <a:endParaRPr lang="en-AU" sz="3400"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48C38EC-CB5B-E899-D10F-9A9CB6A8D19E}"/>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17457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D98F26-71A6-CFF8-FF15-807FE00B9A6B}"/>
              </a:ext>
            </a:extLst>
          </p:cNvPr>
          <p:cNvSpPr txBox="1"/>
          <p:nvPr/>
        </p:nvSpPr>
        <p:spPr>
          <a:xfrm>
            <a:off x="2639616" y="2204864"/>
            <a:ext cx="5256584" cy="1569660"/>
          </a:xfrm>
          <a:prstGeom prst="rect">
            <a:avLst/>
          </a:prstGeom>
          <a:noFill/>
        </p:spPr>
        <p:txBody>
          <a:bodyPr wrap="square" rtlCol="0">
            <a:spAutoFit/>
          </a:bodyPr>
          <a:lstStyle/>
          <a:p>
            <a:r>
              <a:rPr lang="en-AU" sz="4800" dirty="0">
                <a:solidFill>
                  <a:srgbClr val="FFFF00"/>
                </a:solidFill>
                <a:latin typeface="Arial" panose="020B0604020202020204" pitchFamily="34" charset="0"/>
                <a:cs typeface="Arial" panose="020B0604020202020204" pitchFamily="34" charset="0"/>
              </a:rPr>
              <a:t>[ENDS]</a:t>
            </a:r>
          </a:p>
          <a:p>
            <a:endParaRPr lang="en-AU" sz="4800" dirty="0"/>
          </a:p>
        </p:txBody>
      </p:sp>
      <p:pic>
        <p:nvPicPr>
          <p:cNvPr id="3" name="Picture 2">
            <a:extLst>
              <a:ext uri="{FF2B5EF4-FFF2-40B4-BE49-F238E27FC236}">
                <a16:creationId xmlns:a16="http://schemas.microsoft.com/office/drawing/2014/main" id="{B835C8B8-3CEC-28A3-5C6D-4D4F45CA3B60}"/>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
        <p:nvSpPr>
          <p:cNvPr id="4" name="TextBox 3">
            <a:extLst>
              <a:ext uri="{FF2B5EF4-FFF2-40B4-BE49-F238E27FC236}">
                <a16:creationId xmlns:a16="http://schemas.microsoft.com/office/drawing/2014/main" id="{C72F384F-6A36-D77F-D383-6A0817E3C70A}"/>
              </a:ext>
            </a:extLst>
          </p:cNvPr>
          <p:cNvSpPr txBox="1"/>
          <p:nvPr/>
        </p:nvSpPr>
        <p:spPr>
          <a:xfrm>
            <a:off x="7279056" y="6525344"/>
            <a:ext cx="1168528" cy="276999"/>
          </a:xfrm>
          <a:prstGeom prst="rect">
            <a:avLst/>
          </a:prstGeom>
          <a:noFill/>
        </p:spPr>
        <p:txBody>
          <a:bodyPr wrap="square" rtlCol="0">
            <a:spAutoFit/>
          </a:bodyPr>
          <a:lstStyle/>
          <a:p>
            <a:r>
              <a:rPr lang="en-AU" sz="1200" dirty="0">
                <a:solidFill>
                  <a:srgbClr val="FFFF00"/>
                </a:solidFill>
                <a:latin typeface="Arial" panose="020B0604020202020204" pitchFamily="34" charset="0"/>
                <a:cs typeface="Arial" panose="020B0604020202020204" pitchFamily="34" charset="0"/>
              </a:rPr>
              <a:t>30 Aug 2025</a:t>
            </a:r>
          </a:p>
        </p:txBody>
      </p:sp>
    </p:spTree>
    <p:extLst>
      <p:ext uri="{BB962C8B-B14F-4D97-AF65-F5344CB8AC3E}">
        <p14:creationId xmlns:p14="http://schemas.microsoft.com/office/powerpoint/2010/main" val="3292521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7715C-11DC-D31E-DB2B-B32D4C9EB78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031161-7ABF-716C-542C-86B41611D4CE}"/>
              </a:ext>
            </a:extLst>
          </p:cNvPr>
          <p:cNvSpPr txBox="1"/>
          <p:nvPr/>
        </p:nvSpPr>
        <p:spPr>
          <a:xfrm>
            <a:off x="2279576" y="548680"/>
            <a:ext cx="7632848" cy="6186309"/>
          </a:xfrm>
          <a:prstGeom prst="rect">
            <a:avLst/>
          </a:prstGeom>
          <a:noFill/>
        </p:spPr>
        <p:txBody>
          <a:bodyPr wrap="square" rtlCol="0">
            <a:spAutoFit/>
          </a:bodyPr>
          <a:lstStyle/>
          <a:p>
            <a:r>
              <a:rPr lang="en-US" sz="3600" dirty="0">
                <a:solidFill>
                  <a:srgbClr val="FFC000"/>
                </a:solidFill>
                <a:latin typeface="Arial" panose="020B0604020202020204" pitchFamily="34" charset="0"/>
                <a:cs typeface="Arial" panose="020B0604020202020204" pitchFamily="34" charset="0"/>
              </a:rPr>
              <a:t>  </a:t>
            </a:r>
            <a:r>
              <a:rPr lang="en-US" sz="3600" dirty="0">
                <a:solidFill>
                  <a:srgbClr val="FFFF00"/>
                </a:solidFill>
                <a:latin typeface="Arial" panose="020B0604020202020204" pitchFamily="34" charset="0"/>
                <a:cs typeface="Arial" panose="020B0604020202020204" pitchFamily="34" charset="0"/>
              </a:rPr>
              <a:t>APPENDIX 1</a:t>
            </a:r>
          </a:p>
          <a:p>
            <a:endParaRPr lang="en-US" sz="3600" dirty="0">
              <a:solidFill>
                <a:srgbClr val="FFC000"/>
              </a:solidFill>
              <a:latin typeface="Arial" panose="020B0604020202020204" pitchFamily="34" charset="0"/>
              <a:cs typeface="Arial" panose="020B0604020202020204" pitchFamily="34" charset="0"/>
            </a:endParaRPr>
          </a:p>
          <a:p>
            <a:r>
              <a:rPr lang="en-US" sz="3600" dirty="0">
                <a:solidFill>
                  <a:srgbClr val="FFFF00"/>
                </a:solidFill>
                <a:latin typeface="Arial" panose="020B0604020202020204" pitchFamily="34" charset="0"/>
                <a:cs typeface="Arial" panose="020B0604020202020204" pitchFamily="34" charset="0"/>
              </a:rPr>
              <a:t>SPECTRUM OF qC14 COSMIC RAY FLUX 0-15ka deduced from ice-cores</a:t>
            </a:r>
          </a:p>
          <a:p>
            <a:endParaRPr lang="en-US" sz="3600" dirty="0">
              <a:solidFill>
                <a:srgbClr val="FFFF00"/>
              </a:solidFill>
              <a:latin typeface="Arial" panose="020B0604020202020204" pitchFamily="34" charset="0"/>
              <a:cs typeface="Arial" panose="020B0604020202020204" pitchFamily="34" charset="0"/>
            </a:endParaRPr>
          </a:p>
          <a:p>
            <a:r>
              <a:rPr lang="en-US" sz="3600" dirty="0">
                <a:solidFill>
                  <a:srgbClr val="FFFF00"/>
                </a:solidFill>
                <a:latin typeface="Arial" panose="020B0604020202020204" pitchFamily="34" charset="0"/>
                <a:cs typeface="Arial" panose="020B0604020202020204" pitchFamily="34" charset="0"/>
              </a:rPr>
              <a:t>See how Holocene </a:t>
            </a:r>
            <a:r>
              <a:rPr lang="en-US" sz="3600" dirty="0" err="1">
                <a:solidFill>
                  <a:srgbClr val="FFFF00"/>
                </a:solidFill>
                <a:latin typeface="Arial" panose="020B0604020202020204" pitchFamily="34" charset="0"/>
                <a:cs typeface="Arial" panose="020B0604020202020204" pitchFamily="34" charset="0"/>
              </a:rPr>
              <a:t>cosray</a:t>
            </a:r>
            <a:r>
              <a:rPr lang="en-US" sz="3600" dirty="0">
                <a:solidFill>
                  <a:srgbClr val="FFFF00"/>
                </a:solidFill>
                <a:latin typeface="Arial" panose="020B0604020202020204" pitchFamily="34" charset="0"/>
                <a:cs typeface="Arial" panose="020B0604020202020204" pitchFamily="34" charset="0"/>
              </a:rPr>
              <a:t> peaks for </a:t>
            </a:r>
          </a:p>
          <a:p>
            <a:r>
              <a:rPr lang="en-US" sz="3600" dirty="0" err="1">
                <a:solidFill>
                  <a:srgbClr val="FFFF00"/>
                </a:solidFill>
                <a:latin typeface="Arial" panose="020B0604020202020204" pitchFamily="34" charset="0"/>
                <a:cs typeface="Arial" panose="020B0604020202020204" pitchFamily="34" charset="0"/>
              </a:rPr>
              <a:t>Gleissberg</a:t>
            </a:r>
            <a:r>
              <a:rPr lang="en-US" sz="3600" dirty="0">
                <a:solidFill>
                  <a:srgbClr val="FFFF00"/>
                </a:solidFill>
                <a:latin typeface="Arial" panose="020B0604020202020204" pitchFamily="34" charset="0"/>
                <a:cs typeface="Arial" panose="020B0604020202020204" pitchFamily="34" charset="0"/>
              </a:rPr>
              <a:t>, de Vries and Hallstatt peaks are CLEARER for option b where timeseries data restricted to post-Younger Dryas years</a:t>
            </a:r>
            <a:endParaRPr lang="en-AU" sz="3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07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D2D35-6B45-CBB3-2AC1-921A8E4399AC}"/>
              </a:ext>
            </a:extLst>
          </p:cNvPr>
          <p:cNvPicPr>
            <a:picLocks noChangeAspect="1"/>
          </p:cNvPicPr>
          <p:nvPr/>
        </p:nvPicPr>
        <p:blipFill>
          <a:blip r:embed="rId2"/>
          <a:stretch>
            <a:fillRect/>
          </a:stretch>
        </p:blipFill>
        <p:spPr>
          <a:xfrm>
            <a:off x="479376" y="1124744"/>
            <a:ext cx="9603432" cy="3810000"/>
          </a:xfrm>
          <a:prstGeom prst="rect">
            <a:avLst/>
          </a:prstGeom>
        </p:spPr>
      </p:pic>
      <p:sp>
        <p:nvSpPr>
          <p:cNvPr id="4" name="TextBox 3">
            <a:extLst>
              <a:ext uri="{FF2B5EF4-FFF2-40B4-BE49-F238E27FC236}">
                <a16:creationId xmlns:a16="http://schemas.microsoft.com/office/drawing/2014/main" id="{FDAE3883-56A2-B7DF-4C5C-19303E217F43}"/>
              </a:ext>
            </a:extLst>
          </p:cNvPr>
          <p:cNvSpPr txBox="1"/>
          <p:nvPr/>
        </p:nvSpPr>
        <p:spPr>
          <a:xfrm>
            <a:off x="2184748" y="663079"/>
            <a:ext cx="6192688" cy="461665"/>
          </a:xfrm>
          <a:prstGeom prst="rect">
            <a:avLst/>
          </a:prstGeom>
          <a:noFill/>
        </p:spPr>
        <p:txBody>
          <a:bodyPr wrap="square" rtlCol="0">
            <a:spAutoFit/>
          </a:bodyPr>
          <a:lstStyle/>
          <a:p>
            <a:r>
              <a:rPr lang="en-US" dirty="0">
                <a:solidFill>
                  <a:srgbClr val="FFFF00"/>
                </a:solidFill>
                <a:latin typeface="Arial" panose="020B0604020202020204" pitchFamily="34" charset="0"/>
                <a:cs typeface="Arial" panose="020B0604020202020204" pitchFamily="34" charset="0"/>
              </a:rPr>
              <a:t>Beer cosmic ray data unfiltered  0-15ka</a:t>
            </a:r>
            <a:endParaRPr lang="en-AU"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5C17ABBC-F09C-8BC0-9688-EDF23A47EE5D}"/>
              </a:ext>
            </a:extLst>
          </p:cNvPr>
          <p:cNvCxnSpPr>
            <a:cxnSpLocks/>
          </p:cNvCxnSpPr>
          <p:nvPr/>
        </p:nvCxnSpPr>
        <p:spPr bwMode="auto">
          <a:xfrm>
            <a:off x="7454899" y="692696"/>
            <a:ext cx="0" cy="4725144"/>
          </a:xfrm>
          <a:prstGeom prst="line">
            <a:avLst/>
          </a:prstGeom>
          <a:solidFill>
            <a:schemeClr val="accent1"/>
          </a:solidFill>
          <a:ln w="9525" cap="flat" cmpd="sng" algn="ctr">
            <a:solidFill>
              <a:srgbClr val="0066FF"/>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709F44CD-EF6E-41BB-685F-09CCF5F23C62}"/>
              </a:ext>
            </a:extLst>
          </p:cNvPr>
          <p:cNvSpPr txBox="1"/>
          <p:nvPr/>
        </p:nvSpPr>
        <p:spPr>
          <a:xfrm>
            <a:off x="2337148" y="5127575"/>
            <a:ext cx="9231460" cy="1569660"/>
          </a:xfrm>
          <a:prstGeom prst="rect">
            <a:avLst/>
          </a:prstGeom>
          <a:noFill/>
        </p:spPr>
        <p:txBody>
          <a:bodyPr wrap="square" rtlCol="0">
            <a:spAutoFit/>
          </a:bodyPr>
          <a:lstStyle/>
          <a:p>
            <a:r>
              <a:rPr lang="en-US" dirty="0">
                <a:solidFill>
                  <a:srgbClr val="FFFF00"/>
                </a:solidFill>
                <a:latin typeface="Arial" panose="020B0604020202020204" pitchFamily="34" charset="0"/>
                <a:cs typeface="Arial" panose="020B0604020202020204" pitchFamily="34" charset="0"/>
              </a:rPr>
              <a:t>Next slide shows 2 options</a:t>
            </a:r>
          </a:p>
          <a:p>
            <a:pPr marL="457200" indent="-457200">
              <a:buAutoNum type="alphaLcParenR"/>
            </a:pPr>
            <a:r>
              <a:rPr lang="en-US" dirty="0">
                <a:solidFill>
                  <a:srgbClr val="FFFF00"/>
                </a:solidFill>
                <a:latin typeface="Arial" panose="020B0604020202020204" pitchFamily="34" charset="0"/>
                <a:cs typeface="Arial" panose="020B0604020202020204" pitchFamily="34" charset="0"/>
              </a:rPr>
              <a:t>LS spectrum of data  0-15ka</a:t>
            </a:r>
          </a:p>
          <a:p>
            <a:pPr marL="457200" indent="-457200">
              <a:buAutoNum type="alphaLcParenR"/>
            </a:pPr>
            <a:r>
              <a:rPr lang="en-US" dirty="0">
                <a:solidFill>
                  <a:srgbClr val="FFFF00"/>
                </a:solidFill>
                <a:latin typeface="Arial" panose="020B0604020202020204" pitchFamily="34" charset="0"/>
                <a:cs typeface="Arial" panose="020B0604020202020204" pitchFamily="34" charset="0"/>
              </a:rPr>
              <a:t>LS spectrum of data 0-10.8ka EXCLUDES the Younger Dryas and previous glaciation</a:t>
            </a:r>
            <a:endParaRPr lang="en-AU" dirty="0">
              <a:solidFill>
                <a:srgbClr val="FFFF00"/>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67BD8872-373C-61F4-A30A-FE66AC15CE3C}"/>
              </a:ext>
            </a:extLst>
          </p:cNvPr>
          <p:cNvCxnSpPr>
            <a:cxnSpLocks/>
          </p:cNvCxnSpPr>
          <p:nvPr/>
        </p:nvCxnSpPr>
        <p:spPr bwMode="auto">
          <a:xfrm flipV="1">
            <a:off x="6775449" y="4581128"/>
            <a:ext cx="2992959" cy="10295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F12550DD-6DA2-FE0F-22C7-02B3A25D6359}"/>
              </a:ext>
            </a:extLst>
          </p:cNvPr>
          <p:cNvCxnSpPr>
            <a:cxnSpLocks/>
          </p:cNvCxnSpPr>
          <p:nvPr/>
        </p:nvCxnSpPr>
        <p:spPr bwMode="auto">
          <a:xfrm flipV="1">
            <a:off x="6096000" y="3429000"/>
            <a:ext cx="1358899" cy="29969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A951A8DC-9101-AB61-9BF8-09F0922E3041}"/>
              </a:ext>
            </a:extLst>
          </p:cNvPr>
          <p:cNvSpPr txBox="1"/>
          <p:nvPr/>
        </p:nvSpPr>
        <p:spPr>
          <a:xfrm>
            <a:off x="8184232" y="3429000"/>
            <a:ext cx="903171"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Younger Dryas cold 11.5-13.5ka</a:t>
            </a:r>
            <a:endParaRPr lang="en-AU" sz="12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DD98E23-5A5C-E559-8D14-8E1A07704F74}"/>
              </a:ext>
            </a:extLst>
          </p:cNvPr>
          <p:cNvSpPr/>
          <p:nvPr/>
        </p:nvSpPr>
        <p:spPr bwMode="auto">
          <a:xfrm>
            <a:off x="7896206" y="3356992"/>
            <a:ext cx="1152122" cy="144016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2244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8C4D2-8694-10A8-8626-BF8E0D129AE4}"/>
              </a:ext>
            </a:extLst>
          </p:cNvPr>
          <p:cNvPicPr>
            <a:picLocks noChangeAspect="1"/>
          </p:cNvPicPr>
          <p:nvPr/>
        </p:nvPicPr>
        <p:blipFill>
          <a:blip r:embed="rId2"/>
          <a:stretch>
            <a:fillRect/>
          </a:stretch>
        </p:blipFill>
        <p:spPr>
          <a:xfrm>
            <a:off x="27765" y="-27384"/>
            <a:ext cx="6667500" cy="3600400"/>
          </a:xfrm>
          <a:prstGeom prst="rect">
            <a:avLst/>
          </a:prstGeom>
        </p:spPr>
      </p:pic>
      <p:pic>
        <p:nvPicPr>
          <p:cNvPr id="5" name="Picture 4">
            <a:extLst>
              <a:ext uri="{FF2B5EF4-FFF2-40B4-BE49-F238E27FC236}">
                <a16:creationId xmlns:a16="http://schemas.microsoft.com/office/drawing/2014/main" id="{75D6E87C-BE5D-318D-CD4E-E4A5E0919BE1}"/>
              </a:ext>
            </a:extLst>
          </p:cNvPr>
          <p:cNvPicPr>
            <a:picLocks noChangeAspect="1"/>
          </p:cNvPicPr>
          <p:nvPr/>
        </p:nvPicPr>
        <p:blipFill>
          <a:blip r:embed="rId3"/>
          <a:stretch>
            <a:fillRect/>
          </a:stretch>
        </p:blipFill>
        <p:spPr>
          <a:xfrm>
            <a:off x="27765" y="3501008"/>
            <a:ext cx="6667500" cy="3810000"/>
          </a:xfrm>
          <a:prstGeom prst="rect">
            <a:avLst/>
          </a:prstGeom>
        </p:spPr>
      </p:pic>
      <p:cxnSp>
        <p:nvCxnSpPr>
          <p:cNvPr id="7" name="Straight Connector 6">
            <a:extLst>
              <a:ext uri="{FF2B5EF4-FFF2-40B4-BE49-F238E27FC236}">
                <a16:creationId xmlns:a16="http://schemas.microsoft.com/office/drawing/2014/main" id="{0A3740CD-0669-CBE3-8C1E-935B2EF4FC1C}"/>
              </a:ext>
            </a:extLst>
          </p:cNvPr>
          <p:cNvCxnSpPr/>
          <p:nvPr/>
        </p:nvCxnSpPr>
        <p:spPr bwMode="auto">
          <a:xfrm>
            <a:off x="6312024" y="1268760"/>
            <a:ext cx="0" cy="5904656"/>
          </a:xfrm>
          <a:prstGeom prst="line">
            <a:avLst/>
          </a:prstGeom>
          <a:solidFill>
            <a:schemeClr val="accent1"/>
          </a:solidFill>
          <a:ln w="9525" cap="flat" cmpd="sng" algn="ctr">
            <a:solidFill>
              <a:srgbClr val="0066FF"/>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DF6486F0-1C65-EDC3-9D11-7346B8D7D58C}"/>
              </a:ext>
            </a:extLst>
          </p:cNvPr>
          <p:cNvCxnSpPr>
            <a:cxnSpLocks/>
          </p:cNvCxnSpPr>
          <p:nvPr/>
        </p:nvCxnSpPr>
        <p:spPr bwMode="auto">
          <a:xfrm>
            <a:off x="2855640" y="116632"/>
            <a:ext cx="0" cy="7194376"/>
          </a:xfrm>
          <a:prstGeom prst="line">
            <a:avLst/>
          </a:prstGeom>
          <a:solidFill>
            <a:schemeClr val="accent1"/>
          </a:solidFill>
          <a:ln w="9525" cap="flat" cmpd="sng" algn="ctr">
            <a:solidFill>
              <a:srgbClr val="0066FF"/>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FBBEA945-61BF-BDA8-FE4F-F7BE01CA3A8C}"/>
              </a:ext>
            </a:extLst>
          </p:cNvPr>
          <p:cNvCxnSpPr>
            <a:cxnSpLocks/>
          </p:cNvCxnSpPr>
          <p:nvPr/>
        </p:nvCxnSpPr>
        <p:spPr bwMode="auto">
          <a:xfrm>
            <a:off x="5231904" y="188640"/>
            <a:ext cx="0" cy="7194376"/>
          </a:xfrm>
          <a:prstGeom prst="line">
            <a:avLst/>
          </a:prstGeom>
          <a:solidFill>
            <a:schemeClr val="accent1"/>
          </a:solidFill>
          <a:ln w="9525" cap="flat" cmpd="sng" algn="ctr">
            <a:solidFill>
              <a:srgbClr val="0066FF"/>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F58B179-6462-5411-116F-8F49548E1A68}"/>
              </a:ext>
            </a:extLst>
          </p:cNvPr>
          <p:cNvCxnSpPr>
            <a:cxnSpLocks/>
          </p:cNvCxnSpPr>
          <p:nvPr/>
        </p:nvCxnSpPr>
        <p:spPr bwMode="auto">
          <a:xfrm>
            <a:off x="3503712" y="44624"/>
            <a:ext cx="0" cy="7194376"/>
          </a:xfrm>
          <a:prstGeom prst="line">
            <a:avLst/>
          </a:prstGeom>
          <a:solidFill>
            <a:schemeClr val="accent1"/>
          </a:solidFill>
          <a:ln w="9525" cap="flat" cmpd="sng" algn="ctr">
            <a:solidFill>
              <a:srgbClr val="0066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FE63EB4-3917-85BD-4F53-DD6216DF2931}"/>
              </a:ext>
            </a:extLst>
          </p:cNvPr>
          <p:cNvCxnSpPr>
            <a:cxnSpLocks/>
          </p:cNvCxnSpPr>
          <p:nvPr/>
        </p:nvCxnSpPr>
        <p:spPr bwMode="auto">
          <a:xfrm>
            <a:off x="3881682" y="-99392"/>
            <a:ext cx="0" cy="7194376"/>
          </a:xfrm>
          <a:prstGeom prst="line">
            <a:avLst/>
          </a:prstGeom>
          <a:solidFill>
            <a:schemeClr val="accent1"/>
          </a:solidFill>
          <a:ln w="9525" cap="flat" cmpd="sng" algn="ctr">
            <a:solidFill>
              <a:srgbClr val="0066FF"/>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B6FDF24E-AF83-6862-9C71-6CD13B495C63}"/>
              </a:ext>
            </a:extLst>
          </p:cNvPr>
          <p:cNvSpPr txBox="1"/>
          <p:nvPr/>
        </p:nvSpPr>
        <p:spPr>
          <a:xfrm>
            <a:off x="3215680" y="476672"/>
            <a:ext cx="288032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Beer data 0-15ka</a:t>
            </a:r>
            <a:endParaRPr lang="en-AU"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E84FB43-A09E-1CD2-89AD-1CC174E765B9}"/>
              </a:ext>
            </a:extLst>
          </p:cNvPr>
          <p:cNvSpPr txBox="1"/>
          <p:nvPr/>
        </p:nvSpPr>
        <p:spPr>
          <a:xfrm>
            <a:off x="3503712" y="3806280"/>
            <a:ext cx="288032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Beer data 0-10.8ka</a:t>
            </a:r>
            <a:endParaRPr lang="en-AU"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76BD829-A538-1B81-39E6-C898DAAB4BFF}"/>
              </a:ext>
            </a:extLst>
          </p:cNvPr>
          <p:cNvSpPr txBox="1"/>
          <p:nvPr/>
        </p:nvSpPr>
        <p:spPr>
          <a:xfrm>
            <a:off x="1344889" y="5200562"/>
            <a:ext cx="2880320" cy="369332"/>
          </a:xfrm>
          <a:prstGeom prst="rect">
            <a:avLst/>
          </a:prstGeom>
          <a:noFill/>
        </p:spPr>
        <p:txBody>
          <a:bodyPr wrap="square" rtlCol="0">
            <a:spAutoFit/>
          </a:bodyPr>
          <a:lstStyle/>
          <a:p>
            <a:r>
              <a:rPr lang="en-US" sz="1800" dirty="0" err="1">
                <a:latin typeface="Arial" panose="020B0604020202020204" pitchFamily="34" charset="0"/>
                <a:cs typeface="Arial" panose="020B0604020202020204" pitchFamily="34" charset="0"/>
              </a:rPr>
              <a:t>Gleissberg</a:t>
            </a:r>
            <a:r>
              <a:rPr lang="en-US" sz="1800" dirty="0">
                <a:latin typeface="Arial" panose="020B0604020202020204" pitchFamily="34" charset="0"/>
                <a:cs typeface="Arial" panose="020B0604020202020204" pitchFamily="34" charset="0"/>
              </a:rPr>
              <a:t> 87y</a:t>
            </a:r>
            <a:endParaRPr lang="en-AU" sz="1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C167CC6-4493-FEC3-C5DD-6289BC78B3CC}"/>
              </a:ext>
            </a:extLst>
          </p:cNvPr>
          <p:cNvSpPr txBox="1"/>
          <p:nvPr/>
        </p:nvSpPr>
        <p:spPr>
          <a:xfrm>
            <a:off x="2063552" y="4793611"/>
            <a:ext cx="288032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De Vries 210y</a:t>
            </a:r>
            <a:endParaRPr lang="en-AU" sz="1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BC98E9C-E9EC-3257-63BC-D94917C4597C}"/>
              </a:ext>
            </a:extLst>
          </p:cNvPr>
          <p:cNvSpPr txBox="1"/>
          <p:nvPr/>
        </p:nvSpPr>
        <p:spPr>
          <a:xfrm>
            <a:off x="2566405" y="4368842"/>
            <a:ext cx="288032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Unnamed 350y</a:t>
            </a:r>
            <a:endParaRPr lang="en-AU" sz="1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16372C4-E2A7-C95E-EB22-46F380B1B7E8}"/>
              </a:ext>
            </a:extLst>
          </p:cNvPr>
          <p:cNvSpPr txBox="1"/>
          <p:nvPr/>
        </p:nvSpPr>
        <p:spPr>
          <a:xfrm>
            <a:off x="3837193" y="5069903"/>
            <a:ext cx="288032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Hallstatt 2300y</a:t>
            </a:r>
            <a:endParaRPr lang="en-AU" sz="1800" dirty="0">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DA8407FE-E3AD-D1A5-7F29-CFCA93DD9F44}"/>
              </a:ext>
            </a:extLst>
          </p:cNvPr>
          <p:cNvCxnSpPr>
            <a:cxnSpLocks/>
          </p:cNvCxnSpPr>
          <p:nvPr/>
        </p:nvCxnSpPr>
        <p:spPr bwMode="auto">
          <a:xfrm>
            <a:off x="2850087" y="5569894"/>
            <a:ext cx="0" cy="216024"/>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4F80AD15-E67E-367F-3DE3-5C281C4DEC01}"/>
              </a:ext>
            </a:extLst>
          </p:cNvPr>
          <p:cNvCxnSpPr>
            <a:cxnSpLocks/>
          </p:cNvCxnSpPr>
          <p:nvPr/>
        </p:nvCxnSpPr>
        <p:spPr bwMode="auto">
          <a:xfrm>
            <a:off x="3503712" y="5189984"/>
            <a:ext cx="0" cy="216024"/>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30A6389E-F874-B198-EE82-BDF108AC3A90}"/>
              </a:ext>
            </a:extLst>
          </p:cNvPr>
          <p:cNvCxnSpPr>
            <a:cxnSpLocks/>
          </p:cNvCxnSpPr>
          <p:nvPr/>
        </p:nvCxnSpPr>
        <p:spPr bwMode="auto">
          <a:xfrm>
            <a:off x="3881682" y="4695290"/>
            <a:ext cx="0" cy="216024"/>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A671A889-10B5-FF49-BDD1-3C825A32A9DA}"/>
              </a:ext>
            </a:extLst>
          </p:cNvPr>
          <p:cNvCxnSpPr>
            <a:cxnSpLocks/>
          </p:cNvCxnSpPr>
          <p:nvPr/>
        </p:nvCxnSpPr>
        <p:spPr bwMode="auto">
          <a:xfrm>
            <a:off x="5231904" y="4869356"/>
            <a:ext cx="0" cy="216024"/>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7" name="Straight Connector 26">
            <a:extLst>
              <a:ext uri="{FF2B5EF4-FFF2-40B4-BE49-F238E27FC236}">
                <a16:creationId xmlns:a16="http://schemas.microsoft.com/office/drawing/2014/main" id="{7B3CB033-9EA6-4DAE-5538-9686CFED9FA4}"/>
              </a:ext>
            </a:extLst>
          </p:cNvPr>
          <p:cNvCxnSpPr>
            <a:cxnSpLocks/>
          </p:cNvCxnSpPr>
          <p:nvPr/>
        </p:nvCxnSpPr>
        <p:spPr bwMode="auto">
          <a:xfrm>
            <a:off x="5961525" y="44624"/>
            <a:ext cx="0" cy="7194376"/>
          </a:xfrm>
          <a:prstGeom prst="line">
            <a:avLst/>
          </a:prstGeom>
          <a:solidFill>
            <a:schemeClr val="accent1"/>
          </a:solidFill>
          <a:ln w="9525" cap="flat" cmpd="sng" algn="ctr">
            <a:solidFill>
              <a:srgbClr val="0066FF"/>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2F161C12-E867-6960-E8D8-CE8504EB4E12}"/>
              </a:ext>
            </a:extLst>
          </p:cNvPr>
          <p:cNvSpPr txBox="1"/>
          <p:nvPr/>
        </p:nvSpPr>
        <p:spPr>
          <a:xfrm>
            <a:off x="5363178" y="4078813"/>
            <a:ext cx="2880320"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Unnamed </a:t>
            </a:r>
          </a:p>
          <a:p>
            <a:r>
              <a:rPr lang="en-US" sz="1800" dirty="0">
                <a:latin typeface="Arial" panose="020B0604020202020204" pitchFamily="34" charset="0"/>
                <a:cs typeface="Arial" panose="020B0604020202020204" pitchFamily="34" charset="0"/>
              </a:rPr>
              <a:t>~6000y</a:t>
            </a:r>
            <a:endParaRPr lang="en-AU" sz="1800" dirty="0">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C1C1E0AE-1512-FC75-D691-03D57AD134E5}"/>
              </a:ext>
            </a:extLst>
          </p:cNvPr>
          <p:cNvCxnSpPr>
            <a:cxnSpLocks/>
          </p:cNvCxnSpPr>
          <p:nvPr/>
        </p:nvCxnSpPr>
        <p:spPr bwMode="auto">
          <a:xfrm rot="10800000">
            <a:off x="5961525" y="4941168"/>
            <a:ext cx="0" cy="216024"/>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4" name="TextBox 3">
            <a:extLst>
              <a:ext uri="{FF2B5EF4-FFF2-40B4-BE49-F238E27FC236}">
                <a16:creationId xmlns:a16="http://schemas.microsoft.com/office/drawing/2014/main" id="{7FF9880A-5300-760C-8FBE-5CB9F7BB2B11}"/>
              </a:ext>
            </a:extLst>
          </p:cNvPr>
          <p:cNvSpPr txBox="1"/>
          <p:nvPr/>
        </p:nvSpPr>
        <p:spPr>
          <a:xfrm>
            <a:off x="6960096" y="208112"/>
            <a:ext cx="5204139" cy="6186309"/>
          </a:xfrm>
          <a:prstGeom prst="rect">
            <a:avLst/>
          </a:prstGeom>
          <a:noFill/>
        </p:spPr>
        <p:txBody>
          <a:bodyPr wrap="square" rtlCol="0">
            <a:spAutoFit/>
          </a:bodyPr>
          <a:lstStyle/>
          <a:p>
            <a:r>
              <a:rPr lang="en-US" sz="3600" dirty="0">
                <a:solidFill>
                  <a:srgbClr val="FFC000"/>
                </a:solidFill>
                <a:latin typeface="Arial" panose="020B0604020202020204" pitchFamily="34" charset="0"/>
                <a:cs typeface="Arial" panose="020B0604020202020204" pitchFamily="34" charset="0"/>
              </a:rPr>
              <a:t>  </a:t>
            </a:r>
            <a:r>
              <a:rPr lang="en-US" sz="3600" dirty="0">
                <a:solidFill>
                  <a:srgbClr val="FFFF00"/>
                </a:solidFill>
                <a:latin typeface="Arial" panose="020B0604020202020204" pitchFamily="34" charset="0"/>
                <a:cs typeface="Arial" panose="020B0604020202020204" pitchFamily="34" charset="0"/>
              </a:rPr>
              <a:t> Spectrum for full data set 0-15ka shows lower resolution</a:t>
            </a:r>
          </a:p>
          <a:p>
            <a:endParaRPr lang="en-US" sz="3600" dirty="0">
              <a:solidFill>
                <a:srgbClr val="FFFF00"/>
              </a:solidFill>
              <a:latin typeface="Arial" panose="020B0604020202020204" pitchFamily="34" charset="0"/>
              <a:cs typeface="Arial" panose="020B0604020202020204" pitchFamily="34" charset="0"/>
            </a:endParaRPr>
          </a:p>
          <a:p>
            <a:r>
              <a:rPr lang="en-US" sz="3600" dirty="0">
                <a:solidFill>
                  <a:srgbClr val="FFFF00"/>
                </a:solidFill>
                <a:latin typeface="Arial" panose="020B0604020202020204" pitchFamily="34" charset="0"/>
                <a:cs typeface="Arial" panose="020B0604020202020204" pitchFamily="34" charset="0"/>
              </a:rPr>
              <a:t>Spectrum for reduced data set 0-10.8ka (</a:t>
            </a:r>
            <a:r>
              <a:rPr lang="en-US" sz="3600" dirty="0" err="1">
                <a:solidFill>
                  <a:srgbClr val="FFFF00"/>
                </a:solidFill>
                <a:latin typeface="Arial" panose="020B0604020202020204" pitchFamily="34" charset="0"/>
                <a:cs typeface="Arial" panose="020B0604020202020204" pitchFamily="34" charset="0"/>
              </a:rPr>
              <a:t>ie</a:t>
            </a:r>
            <a:r>
              <a:rPr lang="en-US" sz="3600" dirty="0">
                <a:solidFill>
                  <a:srgbClr val="FFFF00"/>
                </a:solidFill>
                <a:latin typeface="Arial" panose="020B0604020202020204" pitchFamily="34" charset="0"/>
                <a:cs typeface="Arial" panose="020B0604020202020204" pitchFamily="34" charset="0"/>
              </a:rPr>
              <a:t> post-Last glacial Maximum) shows improved resolution of key cycles </a:t>
            </a:r>
            <a:r>
              <a:rPr lang="en-US" sz="3600" dirty="0" err="1">
                <a:solidFill>
                  <a:srgbClr val="FFFF00"/>
                </a:solidFill>
                <a:latin typeface="Arial" panose="020B0604020202020204" pitchFamily="34" charset="0"/>
                <a:cs typeface="Arial" panose="020B0604020202020204" pitchFamily="34" charset="0"/>
              </a:rPr>
              <a:t>Gleissberg</a:t>
            </a:r>
            <a:r>
              <a:rPr lang="en-US" sz="3600" dirty="0">
                <a:solidFill>
                  <a:srgbClr val="FFFF00"/>
                </a:solidFill>
                <a:latin typeface="Arial" panose="020B0604020202020204" pitchFamily="34" charset="0"/>
                <a:cs typeface="Arial" panose="020B0604020202020204" pitchFamily="34" charset="0"/>
              </a:rPr>
              <a:t>, de Vries, Hallstatt </a:t>
            </a:r>
            <a:endParaRPr lang="en-AU" sz="3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07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6">
            <a:extLst>
              <a:ext uri="{FF2B5EF4-FFF2-40B4-BE49-F238E27FC236}">
                <a16:creationId xmlns:a16="http://schemas.microsoft.com/office/drawing/2014/main" id="{4C0A9D0B-9347-BCC2-7D95-A5DDE77DBBD1}"/>
              </a:ext>
            </a:extLst>
          </p:cNvPr>
          <p:cNvSpPr txBox="1"/>
          <p:nvPr/>
        </p:nvSpPr>
        <p:spPr>
          <a:xfrm>
            <a:off x="479376" y="-99392"/>
            <a:ext cx="11377264" cy="6924973"/>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APPENDIX 2</a:t>
            </a:r>
          </a:p>
          <a:p>
            <a:pPr marL="571500" indent="-571500">
              <a:buFont typeface="Arial" panose="020B0604020202020204" pitchFamily="34" charset="0"/>
              <a:buChar char="•"/>
            </a:pPr>
            <a:r>
              <a:rPr lang="en-AU" sz="2800" dirty="0">
                <a:solidFill>
                  <a:srgbClr val="FFFF00"/>
                </a:solidFill>
                <a:latin typeface="Arial" panose="020B0604020202020204" pitchFamily="34" charset="0"/>
                <a:cs typeface="Arial" panose="020B0604020202020204" pitchFamily="34" charset="0"/>
              </a:rPr>
              <a:t>This paper may be compared with earlier work showing a c. 85 y </a:t>
            </a:r>
            <a:r>
              <a:rPr lang="en-AU" sz="2800" dirty="0" err="1">
                <a:solidFill>
                  <a:srgbClr val="FFFF00"/>
                </a:solidFill>
                <a:latin typeface="Arial" panose="020B0604020202020204" pitchFamily="34" charset="0"/>
                <a:cs typeface="Arial" panose="020B0604020202020204" pitchFamily="34" charset="0"/>
              </a:rPr>
              <a:t>Gleissberg</a:t>
            </a:r>
            <a:r>
              <a:rPr lang="en-AU" sz="2800" dirty="0">
                <a:solidFill>
                  <a:srgbClr val="FFFF00"/>
                </a:solidFill>
                <a:latin typeface="Arial" panose="020B0604020202020204" pitchFamily="34" charset="0"/>
                <a:cs typeface="Arial" panose="020B0604020202020204" pitchFamily="34" charset="0"/>
              </a:rPr>
              <a:t> cycle (Asten and McCracken, EGU23-15726)</a:t>
            </a:r>
          </a:p>
          <a:p>
            <a:pPr marL="571500" indent="-571500">
              <a:buFont typeface="Arial" panose="020B0604020202020204" pitchFamily="34" charset="0"/>
              <a:buChar char="•"/>
            </a:pPr>
            <a:endParaRPr lang="en-AU" sz="2800"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AU" sz="2800" dirty="0">
                <a:solidFill>
                  <a:srgbClr val="FFFF00"/>
                </a:solidFill>
                <a:latin typeface="Arial" panose="020B0604020202020204" pitchFamily="34" charset="0"/>
                <a:cs typeface="Arial" panose="020B0604020202020204" pitchFamily="34" charset="0"/>
              </a:rPr>
              <a:t>That earlier paper looks at the 225 year annual record of Lake George levels and the flood records of the Hawkesbury-Nepean river.  Spectra of these records show a strong peak at period of c. 80 y, corresponding to the </a:t>
            </a:r>
            <a:r>
              <a:rPr lang="en-AU" sz="2800" dirty="0" err="1">
                <a:solidFill>
                  <a:srgbClr val="FFFF00"/>
                </a:solidFill>
                <a:latin typeface="Arial" panose="020B0604020202020204" pitchFamily="34" charset="0"/>
                <a:cs typeface="Arial" panose="020B0604020202020204" pitchFamily="34" charset="0"/>
              </a:rPr>
              <a:t>Gleissberg</a:t>
            </a:r>
            <a:r>
              <a:rPr lang="en-AU" sz="2800" dirty="0">
                <a:solidFill>
                  <a:srgbClr val="FFFF00"/>
                </a:solidFill>
                <a:latin typeface="Arial" panose="020B0604020202020204" pitchFamily="34" charset="0"/>
                <a:cs typeface="Arial" panose="020B0604020202020204" pitchFamily="34" charset="0"/>
              </a:rPr>
              <a:t> cycle, well known in solar studies.  </a:t>
            </a:r>
          </a:p>
          <a:p>
            <a:pPr marL="571500" indent="-571500">
              <a:buFont typeface="Arial" panose="020B0604020202020204" pitchFamily="34" charset="0"/>
              <a:buChar char="•"/>
            </a:pPr>
            <a:endParaRPr lang="en-AU" sz="2800"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AU" sz="2800" dirty="0">
                <a:solidFill>
                  <a:srgbClr val="FFFF00"/>
                </a:solidFill>
                <a:latin typeface="Arial" panose="020B0604020202020204" pitchFamily="34" charset="0"/>
                <a:cs typeface="Arial" panose="020B0604020202020204" pitchFamily="34" charset="0"/>
              </a:rPr>
              <a:t>The spectral peak at period c. 210 year is the de Vries cycle which is restricted to the intervals that  include solar Grand Minima </a:t>
            </a:r>
          </a:p>
          <a:p>
            <a:pPr lvl="1"/>
            <a:r>
              <a:rPr lang="en-AU" sz="2800" dirty="0">
                <a:solidFill>
                  <a:srgbClr val="FFFF00"/>
                </a:solidFill>
                <a:latin typeface="Arial" panose="020B0604020202020204" pitchFamily="34" charset="0"/>
                <a:cs typeface="Arial" panose="020B0604020202020204" pitchFamily="34" charset="0"/>
              </a:rPr>
              <a:t>		( McCracken et al, Solar Physics, 2013).</a:t>
            </a:r>
          </a:p>
          <a:p>
            <a:pPr algn="ctr"/>
            <a:endParaRPr lang="en-AU" sz="18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gn="ctr"/>
            <a:r>
              <a:rPr lang="en-AU" sz="18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Ref:  </a:t>
            </a:r>
            <a:r>
              <a:rPr lang="en-AU"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Michael Asten and Ken McCracken, 2023, </a:t>
            </a:r>
            <a:r>
              <a:rPr lang="en-AU"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Is multidecadal prediction of flood patterns possible for infrastructure planning purposes using the 10000 year cosmogenic isotope (10Be and 14C) record?, </a:t>
            </a:r>
            <a:r>
              <a:rPr lang="en-AU" sz="1800" kern="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Paper </a:t>
            </a:r>
            <a:r>
              <a:rPr lang="en-AU"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EGU23-15726</a:t>
            </a:r>
            <a:endParaRPr lang="en-AU" sz="3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642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55EBF-E914-0D4B-14B9-5C30E972217B}"/>
              </a:ext>
            </a:extLst>
          </p:cNvPr>
          <p:cNvSpPr/>
          <p:nvPr/>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CEE08D8C-FE33-6BA7-1584-7D2CA068E43D}"/>
              </a:ext>
            </a:extLst>
          </p:cNvPr>
          <p:cNvSpPr txBox="1"/>
          <p:nvPr/>
        </p:nvSpPr>
        <p:spPr>
          <a:xfrm>
            <a:off x="623392" y="98259"/>
            <a:ext cx="11377264" cy="677108"/>
          </a:xfrm>
          <a:prstGeom prst="rect">
            <a:avLst/>
          </a:prstGeom>
          <a:noFill/>
        </p:spPr>
        <p:txBody>
          <a:bodyPr wrap="square">
            <a:spAutoFit/>
          </a:bodyPr>
          <a:lstStyle/>
          <a:p>
            <a:pPr algn="l"/>
            <a:r>
              <a:rPr lang="en-US" sz="1600" b="1" i="0" u="none" strike="noStrike" baseline="0" dirty="0">
                <a:solidFill>
                  <a:srgbClr val="000000"/>
                </a:solidFill>
                <a:latin typeface="TimesNewRomanPSMT"/>
              </a:rPr>
              <a:t>REFERENCES</a:t>
            </a:r>
          </a:p>
          <a:p>
            <a:endParaRPr lang="en-AU" sz="1000" b="0" i="0" u="none" strike="noStrike" baseline="0" dirty="0">
              <a:latin typeface="+mj-lt"/>
            </a:endParaRPr>
          </a:p>
          <a:p>
            <a:pPr algn="l"/>
            <a:endParaRPr lang="en-AU" sz="1200" dirty="0"/>
          </a:p>
        </p:txBody>
      </p:sp>
    </p:spTree>
    <p:extLst>
      <p:ext uri="{BB962C8B-B14F-4D97-AF65-F5344CB8AC3E}">
        <p14:creationId xmlns:p14="http://schemas.microsoft.com/office/powerpoint/2010/main" val="139721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40712-AEAA-0569-023D-F4CA117ACDB9}"/>
              </a:ext>
            </a:extLst>
          </p:cNvPr>
          <p:cNvSpPr txBox="1"/>
          <p:nvPr/>
        </p:nvSpPr>
        <p:spPr>
          <a:xfrm>
            <a:off x="119336" y="-42287"/>
            <a:ext cx="11449272" cy="6559681"/>
          </a:xfrm>
          <a:prstGeom prst="rect">
            <a:avLst/>
          </a:prstGeom>
          <a:noFill/>
        </p:spPr>
        <p:txBody>
          <a:bodyPr wrap="square" rtlCol="0">
            <a:spAutoFit/>
          </a:bodyPr>
          <a:lstStyle/>
          <a:p>
            <a:pPr>
              <a:lnSpc>
                <a:spcPct val="115000"/>
              </a:lnSpc>
              <a:spcAft>
                <a:spcPts val="1000"/>
              </a:spcAft>
            </a:pP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EGU25-3395  On-site presentation</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US"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A 10ka Holocene record of cyclic precipitation in a closed catchment in SE Australia, associated with  episodes of solar Grand Minima and variations in galactic cosmic ray flux</a:t>
            </a:r>
            <a:endPar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b="1" u="none" strike="noStrike"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Michael W Asten, Earth Insight, Hawthorn Vic Australia</a:t>
            </a:r>
            <a:endPar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buNone/>
            </a:pPr>
            <a:r>
              <a:rPr lang="en-US"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Ken G McCracken, retired</a:t>
            </a:r>
            <a:endPar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buNone/>
            </a:pPr>
            <a:r>
              <a:rPr lang="en-US"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Kathryn Fitzsimmons, School of Earth Atmosphere and Environment, Monash University, Melbourne Australia</a:t>
            </a:r>
            <a:endPar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ABSTRACT</a:t>
            </a:r>
            <a:r>
              <a:rPr lang="en-US" sz="1200" b="1" kern="100" dirty="0">
                <a:effectLst/>
                <a:latin typeface="Arial" panose="020B0604020202020204" pitchFamily="34" charset="0"/>
                <a:ea typeface="Calibri" panose="020F0502020204030204" pitchFamily="34" charset="0"/>
                <a:cs typeface="Arial" panose="020B0604020202020204" pitchFamily="34" charset="0"/>
              </a:rPr>
              <a:t>  </a:t>
            </a:r>
            <a:endParaRPr lang="en-AU" sz="1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buNone/>
            </a:pPr>
            <a:r>
              <a:rPr lang="en-US"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Lake George is a closed basin located 50 km north-east of Canberra, in southeastern Australia.  Historical records indicate that lake levels directly reflect precipitation; eight cycles of high water levels (up to 7m depth), interspersed with dry lake conditions, have occurred since 1820 CE. Over longer time scales, shoreline sediments also record phases of high water up to 14m depth in Lake George during the past 15000 years. Optically stimulated luminescence (OSL) chronologies show multiple high lake phases extending through the Holocene, with a dominant cyclic pattern of c. 2300 y.</a:t>
            </a:r>
            <a:endPar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buNone/>
            </a:pPr>
            <a:r>
              <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Here we compare the Holocene lake-level data with astronomical and solar phenomena over the same time period. In particular, we calculate a cyclicity in the Grand Alignments (GAs) of the four Jovian planets of 4628 y and near GAs occurring at 2314 y intervals, the timing of which is coeval with the Lake George filling events. GAs have been observed to align with solar Grand Minima (GMs) (</a:t>
            </a:r>
            <a:r>
              <a:rPr lang="en-AU" sz="1200" kern="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eg</a:t>
            </a:r>
            <a:r>
              <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Maunder and Spoerer Minima) in solar activity (sunspots) which produce phases of high galactic cosmic ray flux on Earth. The timing of GMs is obtained by reconstruction of </a:t>
            </a:r>
            <a:r>
              <a:rPr lang="en-AU" sz="1200" kern="100" baseline="30000" dirty="0">
                <a:solidFill>
                  <a:srgbClr val="FFFF00"/>
                </a:solidFill>
                <a:effectLst/>
                <a:latin typeface="Arial" panose="020B0604020202020204" pitchFamily="34" charset="0"/>
                <a:ea typeface="Calibri" panose="020F0502020204030204" pitchFamily="34" charset="0"/>
                <a:cs typeface="Arial" panose="020B0604020202020204" pitchFamily="34" charset="0"/>
              </a:rPr>
              <a:t>10</a:t>
            </a:r>
            <a:r>
              <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Be and </a:t>
            </a:r>
            <a:r>
              <a:rPr lang="en-AU" sz="1200" kern="100" baseline="30000" dirty="0">
                <a:solidFill>
                  <a:srgbClr val="FFFF00"/>
                </a:solidFill>
                <a:effectLst/>
                <a:latin typeface="Arial" panose="020B0604020202020204" pitchFamily="34" charset="0"/>
                <a:ea typeface="Calibri" panose="020F0502020204030204" pitchFamily="34" charset="0"/>
                <a:cs typeface="Arial" panose="020B0604020202020204" pitchFamily="34" charset="0"/>
              </a:rPr>
              <a:t>14</a:t>
            </a:r>
            <a:r>
              <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C fluxes as recorded in terrestrial sediments.  These high fluxes also appear to show a temporal relationship with occurrence of the lake level highs. </a:t>
            </a:r>
          </a:p>
          <a:p>
            <a:pPr>
              <a:lnSpc>
                <a:spcPct val="115000"/>
              </a:lnSpc>
              <a:spcAft>
                <a:spcPts val="1000"/>
              </a:spcAft>
              <a:buNone/>
            </a:pPr>
            <a:r>
              <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The recognition of cosmic ray flux episodes, rather than individual GMs, strongly indicates an association between observed solar activity and the high lake levels as preserved in the Lake George sediment archive. The time span 0-9.4ka contains four GM episodes and 13 OSL dated lake levels.  Of the latter, 69% date within the episodes of GM. The evidence suggests that high precipitation in the Lake George basin has been associated with Jovian planet grand alignments and near GAs for at least the past 15000 years, and with phases of reduced solar and interplanetary magnetic field  strength and increased GCR flux in the vicinity of the Earth. </a:t>
            </a:r>
          </a:p>
          <a:p>
            <a:pPr>
              <a:lnSpc>
                <a:spcPct val="115000"/>
              </a:lnSpc>
              <a:spcAft>
                <a:spcPts val="1000"/>
              </a:spcAft>
            </a:pPr>
            <a:r>
              <a:rPr lang="en-AU"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The study supports the hypothesis that solar activity exhibits the well-known Hallstatt cycle periodicity (2300 yr).  Mechanisms for cause and effect remain subjects for further study.</a:t>
            </a:r>
          </a:p>
          <a:p>
            <a:pPr>
              <a:lnSpc>
                <a:spcPct val="115000"/>
              </a:lnSpc>
              <a:spcAft>
                <a:spcPts val="1000"/>
              </a:spcAft>
            </a:pPr>
            <a:r>
              <a:rPr lang="en-AU" sz="1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to cite:</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Asten, M. McCracken, K., Fitzsimmons, K: </a:t>
            </a:r>
            <a:r>
              <a:rPr lang="en-US" sz="1200" kern="100" dirty="0">
                <a:solidFill>
                  <a:srgbClr val="FFFF00"/>
                </a:solidFill>
                <a:effectLst/>
                <a:latin typeface="Arial" panose="020B0604020202020204" pitchFamily="34" charset="0"/>
                <a:ea typeface="Calibri" panose="020F0502020204030204" pitchFamily="34" charset="0"/>
                <a:cs typeface="Arial" panose="020B0604020202020204" pitchFamily="34" charset="0"/>
              </a:rPr>
              <a:t>A 10ka Holocene record of cyclic precipitation in a closed catchment in SE Australia, associated with  episodes of solar Grand Minima and variations in galactic cosmic ray flux, </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EGU General Assembly 2025, Vienna, Austria, 28Apr–2May 2025, EGU25-3395, 2025</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72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7A6FD-5291-2A09-DDB9-F5188757DA9A}"/>
              </a:ext>
            </a:extLst>
          </p:cNvPr>
          <p:cNvSpPr txBox="1"/>
          <p:nvPr/>
        </p:nvSpPr>
        <p:spPr>
          <a:xfrm>
            <a:off x="263352" y="260648"/>
            <a:ext cx="5576186" cy="4524315"/>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PART 1 </a:t>
            </a:r>
          </a:p>
          <a:p>
            <a:endParaRPr lang="en-US" sz="3600" dirty="0">
              <a:solidFill>
                <a:srgbClr val="FFFF00"/>
              </a:solidFill>
              <a:latin typeface="Arial" panose="020B0604020202020204" pitchFamily="34" charset="0"/>
              <a:cs typeface="Arial" panose="020B0604020202020204" pitchFamily="34" charset="0"/>
            </a:endParaRPr>
          </a:p>
          <a:p>
            <a:r>
              <a:rPr lang="en-US" sz="3600" dirty="0">
                <a:solidFill>
                  <a:srgbClr val="FFFF00"/>
                </a:solidFill>
                <a:latin typeface="Arial" panose="020B0604020202020204" pitchFamily="34" charset="0"/>
                <a:cs typeface="Arial" panose="020B0604020202020204" pitchFamily="34" charset="0"/>
              </a:rPr>
              <a:t> EXAMPLE OF MILLENIAL CYCLES OF TERRESTRIAL </a:t>
            </a:r>
          </a:p>
          <a:p>
            <a:r>
              <a:rPr lang="en-US" sz="3600" dirty="0">
                <a:solidFill>
                  <a:srgbClr val="FFFF00"/>
                </a:solidFill>
                <a:latin typeface="Arial" panose="020B0604020202020204" pitchFamily="34" charset="0"/>
                <a:cs typeface="Arial" panose="020B0604020202020204" pitchFamily="34" charset="0"/>
              </a:rPr>
              <a:t>CLIMATE</a:t>
            </a:r>
          </a:p>
          <a:p>
            <a:r>
              <a:rPr lang="en-US" sz="3600" dirty="0">
                <a:solidFill>
                  <a:srgbClr val="FFFF00"/>
                </a:solidFill>
                <a:latin typeface="Arial" panose="020B0604020202020204" pitchFamily="34" charset="0"/>
                <a:cs typeface="Arial" panose="020B0604020202020204" pitchFamily="34" charset="0"/>
              </a:rPr>
              <a:t>	-inland lake 	sediments</a:t>
            </a:r>
            <a:endParaRPr lang="en-AU" sz="3600" dirty="0">
              <a:solidFill>
                <a:srgbClr val="FFFF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9DA6702-ECA1-82E3-4576-74B4D9FDA6AF}"/>
              </a:ext>
            </a:extLst>
          </p:cNvPr>
          <p:cNvPicPr>
            <a:picLocks noChangeAspect="1"/>
          </p:cNvPicPr>
          <p:nvPr/>
        </p:nvPicPr>
        <p:blipFill>
          <a:blip r:embed="rId2"/>
          <a:srcRect l="38778" t="45800" r="32872" b="17451"/>
          <a:stretch/>
        </p:blipFill>
        <p:spPr>
          <a:xfrm>
            <a:off x="4684652" y="1124744"/>
            <a:ext cx="7507348" cy="5474108"/>
          </a:xfrm>
          <a:prstGeom prst="rect">
            <a:avLst/>
          </a:prstGeom>
        </p:spPr>
      </p:pic>
      <p:pic>
        <p:nvPicPr>
          <p:cNvPr id="4" name="Picture 3">
            <a:extLst>
              <a:ext uri="{FF2B5EF4-FFF2-40B4-BE49-F238E27FC236}">
                <a16:creationId xmlns:a16="http://schemas.microsoft.com/office/drawing/2014/main" id="{C858ED22-8C68-5BAD-CCFF-38E86E74A8AA}"/>
              </a:ext>
            </a:extLst>
          </p:cNvPr>
          <p:cNvPicPr>
            <a:picLocks noChangeAspect="1"/>
          </p:cNvPicPr>
          <p:nvPr/>
        </p:nvPicPr>
        <p:blipFill>
          <a:blip r:embed="rId3"/>
          <a:srcRect l="5704" t="13250" r="63584" b="72050"/>
          <a:stretch/>
        </p:blipFill>
        <p:spPr>
          <a:xfrm>
            <a:off x="24748" y="5849888"/>
            <a:ext cx="3744416" cy="1008112"/>
          </a:xfrm>
          <a:prstGeom prst="rect">
            <a:avLst/>
          </a:prstGeom>
        </p:spPr>
      </p:pic>
    </p:spTree>
    <p:extLst>
      <p:ext uri="{BB962C8B-B14F-4D97-AF65-F5344CB8AC3E}">
        <p14:creationId xmlns:p14="http://schemas.microsoft.com/office/powerpoint/2010/main" val="103888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FEB55-C487-84D9-E379-9CAD30C5367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DA527E4-16F5-E315-DCB3-0EE3ECEC5B71}"/>
              </a:ext>
            </a:extLst>
          </p:cNvPr>
          <p:cNvSpPr/>
          <p:nvPr/>
        </p:nvSpPr>
        <p:spPr bwMode="auto">
          <a:xfrm>
            <a:off x="8574401" y="3514598"/>
            <a:ext cx="3617599" cy="13545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93" name="Rectangle 92">
            <a:extLst>
              <a:ext uri="{FF2B5EF4-FFF2-40B4-BE49-F238E27FC236}">
                <a16:creationId xmlns:a16="http://schemas.microsoft.com/office/drawing/2014/main" id="{B742E82F-AF93-0C97-4C96-8F9DF86E2ED5}"/>
              </a:ext>
            </a:extLst>
          </p:cNvPr>
          <p:cNvSpPr/>
          <p:nvPr/>
        </p:nvSpPr>
        <p:spPr bwMode="auto">
          <a:xfrm>
            <a:off x="-24680" y="3166"/>
            <a:ext cx="12241859" cy="37575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2" name="Picture 1">
            <a:extLst>
              <a:ext uri="{FF2B5EF4-FFF2-40B4-BE49-F238E27FC236}">
                <a16:creationId xmlns:a16="http://schemas.microsoft.com/office/drawing/2014/main" id="{94CDD703-F12C-40C1-54ED-7DDD2C007300}"/>
              </a:ext>
            </a:extLst>
          </p:cNvPr>
          <p:cNvPicPr>
            <a:picLocks noChangeAspect="1"/>
          </p:cNvPicPr>
          <p:nvPr/>
        </p:nvPicPr>
        <p:blipFill>
          <a:blip r:embed="rId2"/>
          <a:srcRect l="7488" t="14900" r="13539" b="14900"/>
          <a:stretch/>
        </p:blipFill>
        <p:spPr>
          <a:xfrm>
            <a:off x="700856" y="92790"/>
            <a:ext cx="7823200" cy="3701160"/>
          </a:xfrm>
          <a:prstGeom prst="rect">
            <a:avLst/>
          </a:prstGeom>
        </p:spPr>
      </p:pic>
      <p:sp>
        <p:nvSpPr>
          <p:cNvPr id="3" name="TextBox 2">
            <a:extLst>
              <a:ext uri="{FF2B5EF4-FFF2-40B4-BE49-F238E27FC236}">
                <a16:creationId xmlns:a16="http://schemas.microsoft.com/office/drawing/2014/main" id="{3BF0F9A9-F4F1-5139-A9DC-284C35C38921}"/>
              </a:ext>
            </a:extLst>
          </p:cNvPr>
          <p:cNvSpPr txBox="1"/>
          <p:nvPr/>
        </p:nvSpPr>
        <p:spPr>
          <a:xfrm>
            <a:off x="8678484" y="127666"/>
            <a:ext cx="3191727"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Geological data from sedimentology of Lake George catchment</a:t>
            </a:r>
            <a:endParaRPr lang="en-AU"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9AFF864-039E-6E86-2300-B2CB31F7FF57}"/>
              </a:ext>
            </a:extLst>
          </p:cNvPr>
          <p:cNvSpPr txBox="1"/>
          <p:nvPr/>
        </p:nvSpPr>
        <p:spPr>
          <a:xfrm>
            <a:off x="6214853" y="2365441"/>
            <a:ext cx="1856703" cy="461665"/>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kYear</a:t>
            </a:r>
            <a:r>
              <a:rPr lang="en-US" dirty="0">
                <a:latin typeface="Arial" panose="020B0604020202020204" pitchFamily="34" charset="0"/>
                <a:cs typeface="Arial" panose="020B0604020202020204" pitchFamily="34" charset="0"/>
              </a:rPr>
              <a:t> BP-&gt;</a:t>
            </a:r>
            <a:endParaRPr lang="en-AU" dirty="0">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46241A35-5FEE-1092-7BBE-3F7D628AEA80}"/>
              </a:ext>
            </a:extLst>
          </p:cNvPr>
          <p:cNvSpPr/>
          <p:nvPr/>
        </p:nvSpPr>
        <p:spPr bwMode="auto">
          <a:xfrm>
            <a:off x="721176" y="1"/>
            <a:ext cx="7853225" cy="3988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C0286857-1ED7-0270-C9D4-3B146137F18A}"/>
              </a:ext>
            </a:extLst>
          </p:cNvPr>
          <p:cNvSpPr txBox="1"/>
          <p:nvPr/>
        </p:nvSpPr>
        <p:spPr>
          <a:xfrm rot="16200000">
            <a:off x="457808" y="511352"/>
            <a:ext cx="1640909" cy="8309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Lake depth (m)</a:t>
            </a:r>
            <a:endParaRPr lang="en-AU"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189FED2-BF1B-6786-D70A-73B7A5D428C6}"/>
              </a:ext>
            </a:extLst>
          </p:cNvPr>
          <p:cNvSpPr txBox="1"/>
          <p:nvPr/>
        </p:nvSpPr>
        <p:spPr>
          <a:xfrm>
            <a:off x="8631396" y="1943370"/>
            <a:ext cx="3191727"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Lake levels from dated sediments (via optically stimulated luminescence (OSL)) </a:t>
            </a:r>
            <a:endParaRPr lang="en-AU" sz="16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93D0F2E8-7790-479E-9128-069EDF0D20C0}"/>
              </a:ext>
            </a:extLst>
          </p:cNvPr>
          <p:cNvSpPr/>
          <p:nvPr/>
        </p:nvSpPr>
        <p:spPr bwMode="auto">
          <a:xfrm>
            <a:off x="8472264" y="2060848"/>
            <a:ext cx="159132"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38AEF33F-2960-38CE-E907-7DF662036890}"/>
              </a:ext>
            </a:extLst>
          </p:cNvPr>
          <p:cNvSpPr txBox="1"/>
          <p:nvPr/>
        </p:nvSpPr>
        <p:spPr>
          <a:xfrm>
            <a:off x="1559496" y="-30955"/>
            <a:ext cx="755244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EXAMPLE - LAKE GEORGE NSW</a:t>
            </a:r>
            <a:endParaRPr lang="en-AU" sz="36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E0702BE-F5EC-02EE-624E-42D59B0BB303}"/>
              </a:ext>
            </a:extLst>
          </p:cNvPr>
          <p:cNvPicPr>
            <a:picLocks noChangeAspect="1"/>
          </p:cNvPicPr>
          <p:nvPr/>
        </p:nvPicPr>
        <p:blipFill>
          <a:blip r:embed="rId3"/>
          <a:srcRect l="5704" t="13250" r="63584" b="72050"/>
          <a:stretch/>
        </p:blipFill>
        <p:spPr>
          <a:xfrm>
            <a:off x="8447584" y="5849888"/>
            <a:ext cx="3744416" cy="1008112"/>
          </a:xfrm>
          <a:prstGeom prst="rect">
            <a:avLst/>
          </a:prstGeom>
        </p:spPr>
      </p:pic>
      <p:sp>
        <p:nvSpPr>
          <p:cNvPr id="12" name="TextBox 11">
            <a:extLst>
              <a:ext uri="{FF2B5EF4-FFF2-40B4-BE49-F238E27FC236}">
                <a16:creationId xmlns:a16="http://schemas.microsoft.com/office/drawing/2014/main" id="{D4BB9AA3-D2C0-AC1E-6C0E-86C61048C415}"/>
              </a:ext>
            </a:extLst>
          </p:cNvPr>
          <p:cNvSpPr txBox="1"/>
          <p:nvPr/>
        </p:nvSpPr>
        <p:spPr>
          <a:xfrm>
            <a:off x="8830884" y="3599145"/>
            <a:ext cx="3191727" cy="95410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Fitzsimmons and Barrows 2010,   The Holocene</a:t>
            </a:r>
            <a:endParaRPr lang="en-AU" sz="16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BB23D529-3BB7-2D7E-9B3C-17B591E27904}"/>
              </a:ext>
            </a:extLst>
          </p:cNvPr>
          <p:cNvCxnSpPr/>
          <p:nvPr/>
        </p:nvCxnSpPr>
        <p:spPr bwMode="auto">
          <a:xfrm>
            <a:off x="1398898" y="1793676"/>
            <a:ext cx="6146210" cy="0"/>
          </a:xfrm>
          <a:prstGeom prst="line">
            <a:avLst/>
          </a:prstGeom>
          <a:solidFill>
            <a:schemeClr val="accent1"/>
          </a:solidFill>
          <a:ln w="127000" cap="flat" cmpd="sng" algn="ctr">
            <a:solidFill>
              <a:srgbClr val="0066FF">
                <a:alpha val="40000"/>
              </a:srgbClr>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9AC9E6B4-D530-708E-D5E3-11184A2A782F}"/>
              </a:ext>
            </a:extLst>
          </p:cNvPr>
          <p:cNvSpPr txBox="1"/>
          <p:nvPr/>
        </p:nvSpPr>
        <p:spPr>
          <a:xfrm>
            <a:off x="90285" y="1728053"/>
            <a:ext cx="1855687" cy="830997"/>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Historic maximum</a:t>
            </a:r>
            <a:endParaRPr lang="en-AU" dirty="0">
              <a:solidFill>
                <a:schemeClr val="accent2"/>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F38F6A9B-0FAC-0109-1888-77EC9F7CCBE2}"/>
              </a:ext>
            </a:extLst>
          </p:cNvPr>
          <p:cNvCxnSpPr/>
          <p:nvPr/>
        </p:nvCxnSpPr>
        <p:spPr bwMode="auto">
          <a:xfrm flipV="1">
            <a:off x="1278262" y="1829350"/>
            <a:ext cx="281234" cy="2043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Rectangle 13">
            <a:extLst>
              <a:ext uri="{FF2B5EF4-FFF2-40B4-BE49-F238E27FC236}">
                <a16:creationId xmlns:a16="http://schemas.microsoft.com/office/drawing/2014/main" id="{EB724DCA-9CB8-023B-8653-45BFA8A09770}"/>
              </a:ext>
            </a:extLst>
          </p:cNvPr>
          <p:cNvSpPr/>
          <p:nvPr/>
        </p:nvSpPr>
        <p:spPr bwMode="auto">
          <a:xfrm>
            <a:off x="6433709" y="1052736"/>
            <a:ext cx="714698" cy="971562"/>
          </a:xfrm>
          <a:prstGeom prst="rect">
            <a:avLst/>
          </a:prstGeom>
          <a:noFill/>
          <a:ln w="25400"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16" name="Rectangle 15">
            <a:extLst>
              <a:ext uri="{FF2B5EF4-FFF2-40B4-BE49-F238E27FC236}">
                <a16:creationId xmlns:a16="http://schemas.microsoft.com/office/drawing/2014/main" id="{6C6B0DFC-9681-0999-A730-614E84306496}"/>
              </a:ext>
            </a:extLst>
          </p:cNvPr>
          <p:cNvSpPr/>
          <p:nvPr/>
        </p:nvSpPr>
        <p:spPr bwMode="auto">
          <a:xfrm>
            <a:off x="-49859" y="3327273"/>
            <a:ext cx="8728343" cy="15418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5733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42B85-19E7-2CDE-FA66-02B783A7E31A}"/>
            </a:ext>
          </a:extLst>
        </p:cNvPr>
        <p:cNvGrpSpPr/>
        <p:nvPr/>
      </p:nvGrpSpPr>
      <p:grpSpPr>
        <a:xfrm>
          <a:off x="0" y="0"/>
          <a:ext cx="0" cy="0"/>
          <a:chOff x="0" y="0"/>
          <a:chExt cx="0" cy="0"/>
        </a:xfrm>
      </p:grpSpPr>
      <p:sp>
        <p:nvSpPr>
          <p:cNvPr id="93" name="Rectangle 92">
            <a:extLst>
              <a:ext uri="{FF2B5EF4-FFF2-40B4-BE49-F238E27FC236}">
                <a16:creationId xmlns:a16="http://schemas.microsoft.com/office/drawing/2014/main" id="{F3607425-711F-77E9-23F9-BF783081F043}"/>
              </a:ext>
            </a:extLst>
          </p:cNvPr>
          <p:cNvSpPr/>
          <p:nvPr/>
        </p:nvSpPr>
        <p:spPr bwMode="auto">
          <a:xfrm>
            <a:off x="-24680" y="-27384"/>
            <a:ext cx="12241859" cy="37575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2" name="Picture 1">
            <a:extLst>
              <a:ext uri="{FF2B5EF4-FFF2-40B4-BE49-F238E27FC236}">
                <a16:creationId xmlns:a16="http://schemas.microsoft.com/office/drawing/2014/main" id="{CAA7F019-E483-E150-85C8-8858B2FB2E1B}"/>
              </a:ext>
            </a:extLst>
          </p:cNvPr>
          <p:cNvPicPr>
            <a:picLocks noChangeAspect="1"/>
          </p:cNvPicPr>
          <p:nvPr/>
        </p:nvPicPr>
        <p:blipFill>
          <a:blip r:embed="rId2"/>
          <a:srcRect l="7488" t="14900" r="13539" b="14900"/>
          <a:stretch/>
        </p:blipFill>
        <p:spPr>
          <a:xfrm>
            <a:off x="751205" y="88584"/>
            <a:ext cx="7823200" cy="3701160"/>
          </a:xfrm>
          <a:prstGeom prst="rect">
            <a:avLst/>
          </a:prstGeom>
        </p:spPr>
      </p:pic>
      <p:sp>
        <p:nvSpPr>
          <p:cNvPr id="4" name="Isosceles Triangle 3">
            <a:extLst>
              <a:ext uri="{FF2B5EF4-FFF2-40B4-BE49-F238E27FC236}">
                <a16:creationId xmlns:a16="http://schemas.microsoft.com/office/drawing/2014/main" id="{C563BFA9-FD22-C4A2-8E3F-E527B8DD8A56}"/>
              </a:ext>
            </a:extLst>
          </p:cNvPr>
          <p:cNvSpPr/>
          <p:nvPr/>
        </p:nvSpPr>
        <p:spPr>
          <a:xfrm>
            <a:off x="5631005" y="235101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F3F5E9A9-57E8-0F30-8107-82FB3BDA5161}"/>
              </a:ext>
            </a:extLst>
          </p:cNvPr>
          <p:cNvSpPr/>
          <p:nvPr/>
        </p:nvSpPr>
        <p:spPr>
          <a:xfrm>
            <a:off x="814994" y="2805322"/>
            <a:ext cx="7040718" cy="917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1C17BC80-5612-1BEC-443D-B8A51C949DCE}"/>
              </a:ext>
            </a:extLst>
          </p:cNvPr>
          <p:cNvSpPr txBox="1"/>
          <p:nvPr/>
        </p:nvSpPr>
        <p:spPr>
          <a:xfrm>
            <a:off x="6360312" y="1560337"/>
            <a:ext cx="1895927" cy="461665"/>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kYear</a:t>
            </a:r>
            <a:r>
              <a:rPr lang="en-US" dirty="0">
                <a:latin typeface="Arial" panose="020B0604020202020204" pitchFamily="34" charset="0"/>
                <a:cs typeface="Arial" panose="020B0604020202020204" pitchFamily="34" charset="0"/>
              </a:rPr>
              <a:t> BP-&gt;</a:t>
            </a:r>
            <a:endParaRPr lang="en-AU"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3EEEC75-FBF5-8D68-46C0-2B8497D21B98}"/>
              </a:ext>
            </a:extLst>
          </p:cNvPr>
          <p:cNvCxnSpPr>
            <a:cxnSpLocks/>
          </p:cNvCxnSpPr>
          <p:nvPr/>
        </p:nvCxnSpPr>
        <p:spPr>
          <a:xfrm flipH="1">
            <a:off x="7291625" y="-27384"/>
            <a:ext cx="21075" cy="5762055"/>
          </a:xfrm>
          <a:prstGeom prst="line">
            <a:avLst/>
          </a:prstGeom>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BC5D0802-6D79-CE00-7601-DC9E9F024A0B}"/>
              </a:ext>
            </a:extLst>
          </p:cNvPr>
          <p:cNvSpPr/>
          <p:nvPr/>
        </p:nvSpPr>
        <p:spPr>
          <a:xfrm>
            <a:off x="2369645" y="239165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sosceles Triangle 27">
            <a:extLst>
              <a:ext uri="{FF2B5EF4-FFF2-40B4-BE49-F238E27FC236}">
                <a16:creationId xmlns:a16="http://schemas.microsoft.com/office/drawing/2014/main" id="{308E522D-9AA5-D816-07B2-C9F05D2BBC31}"/>
              </a:ext>
            </a:extLst>
          </p:cNvPr>
          <p:cNvSpPr/>
          <p:nvPr/>
        </p:nvSpPr>
        <p:spPr>
          <a:xfrm>
            <a:off x="4066365" y="238149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8" name="Straight Connector 57">
            <a:extLst>
              <a:ext uri="{FF2B5EF4-FFF2-40B4-BE49-F238E27FC236}">
                <a16:creationId xmlns:a16="http://schemas.microsoft.com/office/drawing/2014/main" id="{D4862A21-DD79-53F4-75EC-D687F66E817B}"/>
              </a:ext>
            </a:extLst>
          </p:cNvPr>
          <p:cNvCxnSpPr>
            <a:cxnSpLocks/>
          </p:cNvCxnSpPr>
          <p:nvPr/>
        </p:nvCxnSpPr>
        <p:spPr>
          <a:xfrm>
            <a:off x="2341756" y="0"/>
            <a:ext cx="0" cy="4872209"/>
          </a:xfrm>
          <a:prstGeom prst="line">
            <a:avLst/>
          </a:prstGeom>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53892D3E-627F-5018-5787-9ABB034F95DB}"/>
              </a:ext>
            </a:extLst>
          </p:cNvPr>
          <p:cNvSpPr/>
          <p:nvPr/>
        </p:nvSpPr>
        <p:spPr>
          <a:xfrm>
            <a:off x="7312700" y="2351016"/>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3" name="Straight Arrow Connector 62">
            <a:extLst>
              <a:ext uri="{FF2B5EF4-FFF2-40B4-BE49-F238E27FC236}">
                <a16:creationId xmlns:a16="http://schemas.microsoft.com/office/drawing/2014/main" id="{166B5416-7EB4-8D46-2D62-211CC66172AD}"/>
              </a:ext>
            </a:extLst>
          </p:cNvPr>
          <p:cNvCxnSpPr>
            <a:cxnSpLocks/>
            <a:endCxn id="27" idx="1"/>
          </p:cNvCxnSpPr>
          <p:nvPr/>
        </p:nvCxnSpPr>
        <p:spPr>
          <a:xfrm>
            <a:off x="2006397" y="2331853"/>
            <a:ext cx="444091" cy="256883"/>
          </a:xfrm>
          <a:prstGeom prst="straightConnector1">
            <a:avLst/>
          </a:prstGeom>
          <a:ln w="1016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2B599CC-04EE-3AE7-14C6-352E52AD9B4C}"/>
              </a:ext>
            </a:extLst>
          </p:cNvPr>
          <p:cNvCxnSpPr/>
          <p:nvPr/>
        </p:nvCxnSpPr>
        <p:spPr>
          <a:xfrm>
            <a:off x="1816678" y="3484379"/>
            <a:ext cx="0" cy="1498732"/>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38B5A2A4-4329-A650-5897-D940A082397A}"/>
              </a:ext>
            </a:extLst>
          </p:cNvPr>
          <p:cNvSpPr/>
          <p:nvPr/>
        </p:nvSpPr>
        <p:spPr>
          <a:xfrm>
            <a:off x="6433709" y="3849547"/>
            <a:ext cx="695951" cy="252404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Isosceles Triangle 78">
            <a:extLst>
              <a:ext uri="{FF2B5EF4-FFF2-40B4-BE49-F238E27FC236}">
                <a16:creationId xmlns:a16="http://schemas.microsoft.com/office/drawing/2014/main" id="{6617A363-A8D4-3CFD-48F9-A56BA32A619A}"/>
              </a:ext>
            </a:extLst>
          </p:cNvPr>
          <p:cNvSpPr/>
          <p:nvPr/>
        </p:nvSpPr>
        <p:spPr>
          <a:xfrm>
            <a:off x="5628942" y="2366712"/>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Isosceles Triangle 79">
            <a:extLst>
              <a:ext uri="{FF2B5EF4-FFF2-40B4-BE49-F238E27FC236}">
                <a16:creationId xmlns:a16="http://schemas.microsoft.com/office/drawing/2014/main" id="{61FFFB87-6426-BCCD-D581-F8BE6FB72F48}"/>
              </a:ext>
            </a:extLst>
          </p:cNvPr>
          <p:cNvSpPr/>
          <p:nvPr/>
        </p:nvSpPr>
        <p:spPr>
          <a:xfrm>
            <a:off x="4056006" y="2390616"/>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Isosceles Triangle 80">
            <a:extLst>
              <a:ext uri="{FF2B5EF4-FFF2-40B4-BE49-F238E27FC236}">
                <a16:creationId xmlns:a16="http://schemas.microsoft.com/office/drawing/2014/main" id="{34D41D44-B4BD-FA8B-F3AB-DCE2B4AD6CA2}"/>
              </a:ext>
            </a:extLst>
          </p:cNvPr>
          <p:cNvSpPr/>
          <p:nvPr/>
        </p:nvSpPr>
        <p:spPr>
          <a:xfrm>
            <a:off x="2366657" y="2411162"/>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96B2D9BC-78BF-E47A-634D-3E8E6989C2C8}"/>
              </a:ext>
            </a:extLst>
          </p:cNvPr>
          <p:cNvSpPr/>
          <p:nvPr/>
        </p:nvSpPr>
        <p:spPr bwMode="auto">
          <a:xfrm>
            <a:off x="721176" y="1"/>
            <a:ext cx="7853225" cy="3988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86" name="Rectangle 85">
            <a:extLst>
              <a:ext uri="{FF2B5EF4-FFF2-40B4-BE49-F238E27FC236}">
                <a16:creationId xmlns:a16="http://schemas.microsoft.com/office/drawing/2014/main" id="{9C6EB5A0-F373-844D-E0A1-8E46704A17DA}"/>
              </a:ext>
            </a:extLst>
          </p:cNvPr>
          <p:cNvSpPr/>
          <p:nvPr/>
        </p:nvSpPr>
        <p:spPr bwMode="auto">
          <a:xfrm>
            <a:off x="-49859" y="3704386"/>
            <a:ext cx="12241859" cy="3157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83" name="Isosceles Triangle 82">
            <a:extLst>
              <a:ext uri="{FF2B5EF4-FFF2-40B4-BE49-F238E27FC236}">
                <a16:creationId xmlns:a16="http://schemas.microsoft.com/office/drawing/2014/main" id="{26EB89CB-2B2A-098A-2F85-2DC0B98D0695}"/>
              </a:ext>
            </a:extLst>
          </p:cNvPr>
          <p:cNvSpPr/>
          <p:nvPr/>
        </p:nvSpPr>
        <p:spPr>
          <a:xfrm>
            <a:off x="3276939" y="2474404"/>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Isosceles Triangle 83">
            <a:extLst>
              <a:ext uri="{FF2B5EF4-FFF2-40B4-BE49-F238E27FC236}">
                <a16:creationId xmlns:a16="http://schemas.microsoft.com/office/drawing/2014/main" id="{4C150090-C616-63D9-43E0-107483D57D31}"/>
              </a:ext>
            </a:extLst>
          </p:cNvPr>
          <p:cNvSpPr/>
          <p:nvPr/>
        </p:nvSpPr>
        <p:spPr>
          <a:xfrm>
            <a:off x="6536770" y="2463867"/>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Isosceles Triangle 84">
            <a:extLst>
              <a:ext uri="{FF2B5EF4-FFF2-40B4-BE49-F238E27FC236}">
                <a16:creationId xmlns:a16="http://schemas.microsoft.com/office/drawing/2014/main" id="{D3F5A659-A0CE-39CD-DAC2-0EDF63877999}"/>
              </a:ext>
            </a:extLst>
          </p:cNvPr>
          <p:cNvSpPr/>
          <p:nvPr/>
        </p:nvSpPr>
        <p:spPr>
          <a:xfrm>
            <a:off x="4922538" y="2494950"/>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A1B3C1EB-8B83-DF1F-B848-0405E075B462}"/>
              </a:ext>
            </a:extLst>
          </p:cNvPr>
          <p:cNvSpPr txBox="1"/>
          <p:nvPr/>
        </p:nvSpPr>
        <p:spPr>
          <a:xfrm>
            <a:off x="288924" y="1846111"/>
            <a:ext cx="1735322" cy="193899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Grand alignments of Jovian planets</a:t>
            </a:r>
          </a:p>
          <a:p>
            <a:endParaRPr lang="en-AU" dirty="0">
              <a:solidFill>
                <a:schemeClr val="accent1"/>
              </a:solidFill>
            </a:endParaRPr>
          </a:p>
        </p:txBody>
      </p:sp>
      <p:sp>
        <p:nvSpPr>
          <p:cNvPr id="87" name="TextBox 86">
            <a:extLst>
              <a:ext uri="{FF2B5EF4-FFF2-40B4-BE49-F238E27FC236}">
                <a16:creationId xmlns:a16="http://schemas.microsoft.com/office/drawing/2014/main" id="{D622E680-8EB6-4248-C3C4-80BF3C80BBB7}"/>
              </a:ext>
            </a:extLst>
          </p:cNvPr>
          <p:cNvSpPr txBox="1"/>
          <p:nvPr/>
        </p:nvSpPr>
        <p:spPr>
          <a:xfrm>
            <a:off x="343338" y="4688808"/>
            <a:ext cx="3781532" cy="707886"/>
          </a:xfrm>
          <a:prstGeom prst="rect">
            <a:avLst/>
          </a:prstGeom>
          <a:noFill/>
        </p:spPr>
        <p:txBody>
          <a:bodyPr wrap="square" rtlCol="0">
            <a:spAutoFit/>
          </a:bodyPr>
          <a:lstStyle/>
          <a:p>
            <a:r>
              <a:rPr lang="en-US" sz="1600" dirty="0">
                <a:solidFill>
                  <a:schemeClr val="accent2"/>
                </a:solidFill>
                <a:latin typeface="Arial" panose="020B0604020202020204" pitchFamily="34" charset="0"/>
                <a:cs typeface="Arial" panose="020B0604020202020204" pitchFamily="34" charset="0"/>
              </a:rPr>
              <a:t>McCracken et al, 2014</a:t>
            </a:r>
          </a:p>
          <a:p>
            <a:endParaRPr lang="en-AU" dirty="0">
              <a:solidFill>
                <a:schemeClr val="accent1"/>
              </a:solidFill>
            </a:endParaRPr>
          </a:p>
        </p:txBody>
      </p:sp>
      <p:sp>
        <p:nvSpPr>
          <p:cNvPr id="88" name="TextBox 87">
            <a:extLst>
              <a:ext uri="{FF2B5EF4-FFF2-40B4-BE49-F238E27FC236}">
                <a16:creationId xmlns:a16="http://schemas.microsoft.com/office/drawing/2014/main" id="{CCA480F0-2CC5-5C73-6E7B-D221ACB9895E}"/>
              </a:ext>
            </a:extLst>
          </p:cNvPr>
          <p:cNvSpPr txBox="1"/>
          <p:nvPr/>
        </p:nvSpPr>
        <p:spPr>
          <a:xfrm>
            <a:off x="2761379" y="4015410"/>
            <a:ext cx="2829188" cy="1200329"/>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Near-grand alignment</a:t>
            </a:r>
            <a:endParaRPr lang="en-US" sz="1600" dirty="0">
              <a:solidFill>
                <a:schemeClr val="accent2"/>
              </a:solidFill>
              <a:latin typeface="Arial" panose="020B0604020202020204" pitchFamily="34" charset="0"/>
              <a:cs typeface="Arial" panose="020B0604020202020204" pitchFamily="34" charset="0"/>
            </a:endParaRPr>
          </a:p>
          <a:p>
            <a:endParaRPr lang="en-AU" dirty="0">
              <a:solidFill>
                <a:schemeClr val="accent1"/>
              </a:solidFill>
            </a:endParaRPr>
          </a:p>
        </p:txBody>
      </p:sp>
      <p:cxnSp>
        <p:nvCxnSpPr>
          <p:cNvPr id="89" name="Straight Arrow Connector 88">
            <a:extLst>
              <a:ext uri="{FF2B5EF4-FFF2-40B4-BE49-F238E27FC236}">
                <a16:creationId xmlns:a16="http://schemas.microsoft.com/office/drawing/2014/main" id="{0A8D25DD-F6BD-BB07-E544-526E4606C0B8}"/>
              </a:ext>
            </a:extLst>
          </p:cNvPr>
          <p:cNvCxnSpPr>
            <a:cxnSpLocks/>
          </p:cNvCxnSpPr>
          <p:nvPr/>
        </p:nvCxnSpPr>
        <p:spPr>
          <a:xfrm flipV="1">
            <a:off x="3174940" y="2830250"/>
            <a:ext cx="177319" cy="1128026"/>
          </a:xfrm>
          <a:prstGeom prst="straightConnector1">
            <a:avLst/>
          </a:prstGeom>
          <a:ln w="50800">
            <a:solidFill>
              <a:srgbClr val="0066FF"/>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8CF55DF1-5393-CDA8-CE15-6CE533DEBE2C}"/>
              </a:ext>
            </a:extLst>
          </p:cNvPr>
          <p:cNvSpPr/>
          <p:nvPr/>
        </p:nvSpPr>
        <p:spPr bwMode="auto">
          <a:xfrm>
            <a:off x="-49859" y="59402"/>
            <a:ext cx="12241859" cy="5879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94" name="TextBox 93">
            <a:extLst>
              <a:ext uri="{FF2B5EF4-FFF2-40B4-BE49-F238E27FC236}">
                <a16:creationId xmlns:a16="http://schemas.microsoft.com/office/drawing/2014/main" id="{7947B5E1-4DB6-2B42-F034-660CCB932EF0}"/>
              </a:ext>
            </a:extLst>
          </p:cNvPr>
          <p:cNvSpPr txBox="1"/>
          <p:nvPr/>
        </p:nvSpPr>
        <p:spPr>
          <a:xfrm>
            <a:off x="2959394" y="75733"/>
            <a:ext cx="5576186"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LAKE GEORGE NSW</a:t>
            </a:r>
            <a:endParaRPr lang="en-AU" sz="3600" dirty="0">
              <a:latin typeface="Arial" panose="020B060402020202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id="{36DA495F-7EB6-08B1-382C-BB4B4D665FAA}"/>
              </a:ext>
            </a:extLst>
          </p:cNvPr>
          <p:cNvCxnSpPr/>
          <p:nvPr/>
        </p:nvCxnSpPr>
        <p:spPr>
          <a:xfrm>
            <a:off x="4239636"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7CC104D-5F2F-8273-77FD-5D8A4772F73E}"/>
              </a:ext>
            </a:extLst>
          </p:cNvPr>
          <p:cNvCxnSpPr/>
          <p:nvPr/>
        </p:nvCxnSpPr>
        <p:spPr>
          <a:xfrm>
            <a:off x="5807968"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00361FD-9E6B-4963-DB4C-4B32AAAD65A7}"/>
              </a:ext>
            </a:extLst>
          </p:cNvPr>
          <p:cNvCxnSpPr/>
          <p:nvPr/>
        </p:nvCxnSpPr>
        <p:spPr>
          <a:xfrm>
            <a:off x="7464152"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63554E8-235E-334B-351D-A6EA8C5B69D5}"/>
              </a:ext>
            </a:extLst>
          </p:cNvPr>
          <p:cNvSpPr txBox="1"/>
          <p:nvPr/>
        </p:nvSpPr>
        <p:spPr>
          <a:xfrm rot="16200000">
            <a:off x="746498" y="597033"/>
            <a:ext cx="1640909"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depth</a:t>
            </a:r>
            <a:endParaRPr lang="en-AU"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D9959EA8-F552-F359-F12F-D08D39A354DB}"/>
              </a:ext>
            </a:extLst>
          </p:cNvPr>
          <p:cNvCxnSpPr/>
          <p:nvPr/>
        </p:nvCxnSpPr>
        <p:spPr>
          <a:xfrm>
            <a:off x="2501591" y="114343"/>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72313EF8-AA89-DB33-44C7-945CF7AC10BC}"/>
              </a:ext>
            </a:extLst>
          </p:cNvPr>
          <p:cNvPicPr>
            <a:picLocks noChangeAspect="1"/>
          </p:cNvPicPr>
          <p:nvPr/>
        </p:nvPicPr>
        <p:blipFill>
          <a:blip r:embed="rId3"/>
          <a:srcRect l="5704" t="13250" r="63584" b="72050"/>
          <a:stretch/>
        </p:blipFill>
        <p:spPr>
          <a:xfrm>
            <a:off x="8447584" y="5849888"/>
            <a:ext cx="3744416" cy="1008112"/>
          </a:xfrm>
          <a:prstGeom prst="rect">
            <a:avLst/>
          </a:prstGeom>
        </p:spPr>
      </p:pic>
      <p:cxnSp>
        <p:nvCxnSpPr>
          <p:cNvPr id="6" name="Straight Arrow Connector 5">
            <a:extLst>
              <a:ext uri="{FF2B5EF4-FFF2-40B4-BE49-F238E27FC236}">
                <a16:creationId xmlns:a16="http://schemas.microsoft.com/office/drawing/2014/main" id="{FB1AD948-3A5C-BDAC-C821-4A2D0DBD0423}"/>
              </a:ext>
            </a:extLst>
          </p:cNvPr>
          <p:cNvCxnSpPr>
            <a:cxnSpLocks/>
          </p:cNvCxnSpPr>
          <p:nvPr/>
        </p:nvCxnSpPr>
        <p:spPr bwMode="auto">
          <a:xfrm>
            <a:off x="4151784" y="3068960"/>
            <a:ext cx="960777" cy="0"/>
          </a:xfrm>
          <a:prstGeom prst="straightConnector1">
            <a:avLst/>
          </a:prstGeom>
          <a:solidFill>
            <a:schemeClr val="accent1"/>
          </a:solidFill>
          <a:ln w="101600" cap="flat" cmpd="sng" algn="ctr">
            <a:solidFill>
              <a:srgbClr val="0066FF"/>
            </a:solidFill>
            <a:prstDash val="solid"/>
            <a:round/>
            <a:headEnd type="triangle"/>
            <a:tailEnd type="triangle"/>
          </a:ln>
          <a:effectLst/>
        </p:spPr>
      </p:cxnSp>
      <p:sp>
        <p:nvSpPr>
          <p:cNvPr id="11" name="TextBox 10">
            <a:extLst>
              <a:ext uri="{FF2B5EF4-FFF2-40B4-BE49-F238E27FC236}">
                <a16:creationId xmlns:a16="http://schemas.microsoft.com/office/drawing/2014/main" id="{DD0E479E-51D6-A6FE-2255-0EE37FED3A65}"/>
              </a:ext>
            </a:extLst>
          </p:cNvPr>
          <p:cNvSpPr txBox="1"/>
          <p:nvPr/>
        </p:nvSpPr>
        <p:spPr>
          <a:xfrm>
            <a:off x="5134182" y="3821146"/>
            <a:ext cx="6002377" cy="2000548"/>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Separation of alignments is 2314 yr</a:t>
            </a:r>
          </a:p>
          <a:p>
            <a:endParaRPr lang="en-US" dirty="0">
              <a:solidFill>
                <a:schemeClr val="accent2"/>
              </a:solidFill>
              <a:latin typeface="Arial" panose="020B0604020202020204" pitchFamily="34" charset="0"/>
              <a:cs typeface="Arial" panose="020B0604020202020204" pitchFamily="34" charset="0"/>
            </a:endParaRPr>
          </a:p>
          <a:p>
            <a:r>
              <a:rPr lang="en-US" dirty="0">
                <a:solidFill>
                  <a:schemeClr val="accent2"/>
                </a:solidFill>
                <a:latin typeface="Arial" panose="020B0604020202020204" pitchFamily="34" charset="0"/>
                <a:cs typeface="Arial" panose="020B0604020202020204" pitchFamily="34" charset="0"/>
              </a:rPr>
              <a:t>	= </a:t>
            </a:r>
            <a:r>
              <a:rPr lang="en-US" sz="3600" b="1" dirty="0">
                <a:solidFill>
                  <a:schemeClr val="accent2"/>
                </a:solidFill>
                <a:latin typeface="Arial" panose="020B0604020202020204" pitchFamily="34" charset="0"/>
                <a:cs typeface="Arial" panose="020B0604020202020204" pitchFamily="34" charset="0"/>
              </a:rPr>
              <a:t>HALLSTATT CYCLE  </a:t>
            </a:r>
          </a:p>
          <a:p>
            <a:r>
              <a:rPr lang="en-US" sz="1600" dirty="0">
                <a:solidFill>
                  <a:schemeClr val="accent2"/>
                </a:solidFill>
                <a:latin typeface="Arial" panose="020B0604020202020204" pitchFamily="34" charset="0"/>
                <a:cs typeface="Arial" panose="020B0604020202020204" pitchFamily="34" charset="0"/>
              </a:rPr>
              <a:t>		(</a:t>
            </a:r>
            <a:r>
              <a:rPr lang="en-US" sz="1600" dirty="0" err="1">
                <a:solidFill>
                  <a:schemeClr val="accent2"/>
                </a:solidFill>
                <a:latin typeface="Arial" panose="020B0604020202020204" pitchFamily="34" charset="0"/>
                <a:cs typeface="Arial" panose="020B0604020202020204" pitchFamily="34" charset="0"/>
              </a:rPr>
              <a:t>Scafetta</a:t>
            </a:r>
            <a:r>
              <a:rPr lang="en-US" sz="1600" dirty="0">
                <a:solidFill>
                  <a:schemeClr val="accent2"/>
                </a:solidFill>
                <a:latin typeface="Arial" panose="020B0604020202020204" pitchFamily="34" charset="0"/>
                <a:cs typeface="Arial" panose="020B0604020202020204" pitchFamily="34" charset="0"/>
              </a:rPr>
              <a:t> et al, 2016)</a:t>
            </a:r>
          </a:p>
          <a:p>
            <a:endParaRPr lang="en-AU" dirty="0">
              <a:solidFill>
                <a:schemeClr val="accent1"/>
              </a:solidFill>
            </a:endParaRPr>
          </a:p>
        </p:txBody>
      </p:sp>
      <p:cxnSp>
        <p:nvCxnSpPr>
          <p:cNvPr id="12" name="Straight Arrow Connector 11">
            <a:extLst>
              <a:ext uri="{FF2B5EF4-FFF2-40B4-BE49-F238E27FC236}">
                <a16:creationId xmlns:a16="http://schemas.microsoft.com/office/drawing/2014/main" id="{F7DC0FE5-27BA-06DA-1F10-CECC8205AC37}"/>
              </a:ext>
            </a:extLst>
          </p:cNvPr>
          <p:cNvCxnSpPr>
            <a:cxnSpLocks/>
          </p:cNvCxnSpPr>
          <p:nvPr/>
        </p:nvCxnSpPr>
        <p:spPr>
          <a:xfrm flipH="1" flipV="1">
            <a:off x="4698690" y="3271334"/>
            <a:ext cx="632834" cy="601867"/>
          </a:xfrm>
          <a:prstGeom prst="straightConnector1">
            <a:avLst/>
          </a:prstGeom>
          <a:ln w="50800">
            <a:solidFill>
              <a:srgbClr val="0066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40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9D197-8503-9F7C-CCC8-E744B80E43C2}"/>
            </a:ext>
          </a:extLst>
        </p:cNvPr>
        <p:cNvGrpSpPr/>
        <p:nvPr/>
      </p:nvGrpSpPr>
      <p:grpSpPr>
        <a:xfrm>
          <a:off x="0" y="0"/>
          <a:ext cx="0" cy="0"/>
          <a:chOff x="0" y="0"/>
          <a:chExt cx="0" cy="0"/>
        </a:xfrm>
      </p:grpSpPr>
      <p:sp>
        <p:nvSpPr>
          <p:cNvPr id="93" name="Rectangle 92">
            <a:extLst>
              <a:ext uri="{FF2B5EF4-FFF2-40B4-BE49-F238E27FC236}">
                <a16:creationId xmlns:a16="http://schemas.microsoft.com/office/drawing/2014/main" id="{595B39B8-6DF0-E25B-4CF0-511FD8576D26}"/>
              </a:ext>
            </a:extLst>
          </p:cNvPr>
          <p:cNvSpPr/>
          <p:nvPr/>
        </p:nvSpPr>
        <p:spPr bwMode="auto">
          <a:xfrm>
            <a:off x="-24680" y="3166"/>
            <a:ext cx="12241859" cy="37575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2" name="Picture 1">
            <a:extLst>
              <a:ext uri="{FF2B5EF4-FFF2-40B4-BE49-F238E27FC236}">
                <a16:creationId xmlns:a16="http://schemas.microsoft.com/office/drawing/2014/main" id="{9D42E8ED-A809-F2D4-841C-40D31F9EC3DD}"/>
              </a:ext>
            </a:extLst>
          </p:cNvPr>
          <p:cNvPicPr>
            <a:picLocks noChangeAspect="1"/>
          </p:cNvPicPr>
          <p:nvPr/>
        </p:nvPicPr>
        <p:blipFill>
          <a:blip r:embed="rId2"/>
          <a:srcRect l="7488" t="14900" r="13539" b="14900"/>
          <a:stretch/>
        </p:blipFill>
        <p:spPr>
          <a:xfrm>
            <a:off x="751205" y="88584"/>
            <a:ext cx="7823200" cy="3701160"/>
          </a:xfrm>
          <a:prstGeom prst="rect">
            <a:avLst/>
          </a:prstGeom>
        </p:spPr>
      </p:pic>
      <p:sp>
        <p:nvSpPr>
          <p:cNvPr id="4" name="Isosceles Triangle 3">
            <a:extLst>
              <a:ext uri="{FF2B5EF4-FFF2-40B4-BE49-F238E27FC236}">
                <a16:creationId xmlns:a16="http://schemas.microsoft.com/office/drawing/2014/main" id="{B3A05507-B212-5C84-654D-904976DFAD0B}"/>
              </a:ext>
            </a:extLst>
          </p:cNvPr>
          <p:cNvSpPr/>
          <p:nvPr/>
        </p:nvSpPr>
        <p:spPr>
          <a:xfrm>
            <a:off x="5631005" y="235101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851486A8-4163-F139-37E9-3EC16437EAD4}"/>
              </a:ext>
            </a:extLst>
          </p:cNvPr>
          <p:cNvSpPr/>
          <p:nvPr/>
        </p:nvSpPr>
        <p:spPr>
          <a:xfrm>
            <a:off x="814994" y="2805322"/>
            <a:ext cx="7040718" cy="917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CAB9E139-72C6-B5BD-BBC2-BEB6C0B38713}"/>
              </a:ext>
            </a:extLst>
          </p:cNvPr>
          <p:cNvSpPr txBox="1"/>
          <p:nvPr/>
        </p:nvSpPr>
        <p:spPr>
          <a:xfrm>
            <a:off x="6168008" y="1560337"/>
            <a:ext cx="1872206" cy="461665"/>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kYear</a:t>
            </a:r>
            <a:r>
              <a:rPr lang="en-US" dirty="0">
                <a:latin typeface="Arial" panose="020B0604020202020204" pitchFamily="34" charset="0"/>
                <a:cs typeface="Arial" panose="020B0604020202020204" pitchFamily="34" charset="0"/>
              </a:rPr>
              <a:t> BP-&gt;</a:t>
            </a:r>
            <a:endParaRPr lang="en-AU"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8D666791-BAD6-D869-77CE-68425CE77443}"/>
              </a:ext>
            </a:extLst>
          </p:cNvPr>
          <p:cNvCxnSpPr>
            <a:cxnSpLocks/>
          </p:cNvCxnSpPr>
          <p:nvPr/>
        </p:nvCxnSpPr>
        <p:spPr>
          <a:xfrm flipH="1">
            <a:off x="7291625" y="-2"/>
            <a:ext cx="21075" cy="5734673"/>
          </a:xfrm>
          <a:prstGeom prst="line">
            <a:avLst/>
          </a:prstGeom>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762C02B6-C5AD-89E0-6139-FE44C75871C8}"/>
              </a:ext>
            </a:extLst>
          </p:cNvPr>
          <p:cNvSpPr/>
          <p:nvPr/>
        </p:nvSpPr>
        <p:spPr>
          <a:xfrm>
            <a:off x="2369645" y="239165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sosceles Triangle 27">
            <a:extLst>
              <a:ext uri="{FF2B5EF4-FFF2-40B4-BE49-F238E27FC236}">
                <a16:creationId xmlns:a16="http://schemas.microsoft.com/office/drawing/2014/main" id="{1EE86A31-9A12-008D-3A6E-71D7FCCA2263}"/>
              </a:ext>
            </a:extLst>
          </p:cNvPr>
          <p:cNvSpPr/>
          <p:nvPr/>
        </p:nvSpPr>
        <p:spPr>
          <a:xfrm>
            <a:off x="4066365" y="238149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8" name="Straight Connector 57">
            <a:extLst>
              <a:ext uri="{FF2B5EF4-FFF2-40B4-BE49-F238E27FC236}">
                <a16:creationId xmlns:a16="http://schemas.microsoft.com/office/drawing/2014/main" id="{167C6067-6FBB-D9A3-FE83-C022AF0D84CA}"/>
              </a:ext>
            </a:extLst>
          </p:cNvPr>
          <p:cNvCxnSpPr>
            <a:cxnSpLocks/>
          </p:cNvCxnSpPr>
          <p:nvPr/>
        </p:nvCxnSpPr>
        <p:spPr>
          <a:xfrm>
            <a:off x="2341756" y="0"/>
            <a:ext cx="0" cy="4872209"/>
          </a:xfrm>
          <a:prstGeom prst="line">
            <a:avLst/>
          </a:prstGeom>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604AB825-1FEB-DD48-2572-BE5B14E7B46B}"/>
              </a:ext>
            </a:extLst>
          </p:cNvPr>
          <p:cNvSpPr/>
          <p:nvPr/>
        </p:nvSpPr>
        <p:spPr>
          <a:xfrm>
            <a:off x="7312700" y="2351016"/>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3" name="Straight Arrow Connector 62">
            <a:extLst>
              <a:ext uri="{FF2B5EF4-FFF2-40B4-BE49-F238E27FC236}">
                <a16:creationId xmlns:a16="http://schemas.microsoft.com/office/drawing/2014/main" id="{579CBECA-9FF0-9E3E-B1F5-5293FA930057}"/>
              </a:ext>
            </a:extLst>
          </p:cNvPr>
          <p:cNvCxnSpPr>
            <a:cxnSpLocks/>
            <a:endCxn id="27" idx="1"/>
          </p:cNvCxnSpPr>
          <p:nvPr/>
        </p:nvCxnSpPr>
        <p:spPr>
          <a:xfrm>
            <a:off x="2006397" y="2331853"/>
            <a:ext cx="444091" cy="256883"/>
          </a:xfrm>
          <a:prstGeom prst="straightConnector1">
            <a:avLst/>
          </a:prstGeom>
          <a:ln w="1016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8D9E79-6D08-7960-7966-7F9E9DC0ECAD}"/>
              </a:ext>
            </a:extLst>
          </p:cNvPr>
          <p:cNvCxnSpPr/>
          <p:nvPr/>
        </p:nvCxnSpPr>
        <p:spPr>
          <a:xfrm>
            <a:off x="1816678" y="3484379"/>
            <a:ext cx="0" cy="1498732"/>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BAE0C4A-492B-51ED-DCA2-7F70C8D7A961}"/>
              </a:ext>
            </a:extLst>
          </p:cNvPr>
          <p:cNvSpPr/>
          <p:nvPr/>
        </p:nvSpPr>
        <p:spPr>
          <a:xfrm>
            <a:off x="6433709" y="3849547"/>
            <a:ext cx="695951" cy="252404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Isosceles Triangle 78">
            <a:extLst>
              <a:ext uri="{FF2B5EF4-FFF2-40B4-BE49-F238E27FC236}">
                <a16:creationId xmlns:a16="http://schemas.microsoft.com/office/drawing/2014/main" id="{4C6E85AC-0B70-41F3-542E-A48A37CEF470}"/>
              </a:ext>
            </a:extLst>
          </p:cNvPr>
          <p:cNvSpPr/>
          <p:nvPr/>
        </p:nvSpPr>
        <p:spPr>
          <a:xfrm>
            <a:off x="5628942" y="2366712"/>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Isosceles Triangle 79">
            <a:extLst>
              <a:ext uri="{FF2B5EF4-FFF2-40B4-BE49-F238E27FC236}">
                <a16:creationId xmlns:a16="http://schemas.microsoft.com/office/drawing/2014/main" id="{07A9E9F9-BAD3-3962-2E8A-65463943E4A6}"/>
              </a:ext>
            </a:extLst>
          </p:cNvPr>
          <p:cNvSpPr/>
          <p:nvPr/>
        </p:nvSpPr>
        <p:spPr>
          <a:xfrm>
            <a:off x="4056006" y="2390616"/>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Isosceles Triangle 80">
            <a:extLst>
              <a:ext uri="{FF2B5EF4-FFF2-40B4-BE49-F238E27FC236}">
                <a16:creationId xmlns:a16="http://schemas.microsoft.com/office/drawing/2014/main" id="{0D34D352-3E0F-E3A3-A1AC-789F437521F2}"/>
              </a:ext>
            </a:extLst>
          </p:cNvPr>
          <p:cNvSpPr/>
          <p:nvPr/>
        </p:nvSpPr>
        <p:spPr>
          <a:xfrm>
            <a:off x="2366657" y="2411162"/>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75363E9D-ED9B-5F0A-D82B-63401B7F66A4}"/>
              </a:ext>
            </a:extLst>
          </p:cNvPr>
          <p:cNvSpPr/>
          <p:nvPr/>
        </p:nvSpPr>
        <p:spPr bwMode="auto">
          <a:xfrm>
            <a:off x="721176" y="1"/>
            <a:ext cx="7853225" cy="3988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86" name="Rectangle 85">
            <a:extLst>
              <a:ext uri="{FF2B5EF4-FFF2-40B4-BE49-F238E27FC236}">
                <a16:creationId xmlns:a16="http://schemas.microsoft.com/office/drawing/2014/main" id="{E5264124-A523-E557-1A6F-444A34236669}"/>
              </a:ext>
            </a:extLst>
          </p:cNvPr>
          <p:cNvSpPr/>
          <p:nvPr/>
        </p:nvSpPr>
        <p:spPr bwMode="auto">
          <a:xfrm>
            <a:off x="-49859" y="3704386"/>
            <a:ext cx="12241859" cy="3157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83" name="Isosceles Triangle 82">
            <a:extLst>
              <a:ext uri="{FF2B5EF4-FFF2-40B4-BE49-F238E27FC236}">
                <a16:creationId xmlns:a16="http://schemas.microsoft.com/office/drawing/2014/main" id="{84542C0B-C5AF-0660-ED8A-12BE7F06E9FF}"/>
              </a:ext>
            </a:extLst>
          </p:cNvPr>
          <p:cNvSpPr/>
          <p:nvPr/>
        </p:nvSpPr>
        <p:spPr>
          <a:xfrm>
            <a:off x="3276939" y="2474404"/>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Isosceles Triangle 83">
            <a:extLst>
              <a:ext uri="{FF2B5EF4-FFF2-40B4-BE49-F238E27FC236}">
                <a16:creationId xmlns:a16="http://schemas.microsoft.com/office/drawing/2014/main" id="{6855DFD5-2B84-6C23-93A1-B1076C34F792}"/>
              </a:ext>
            </a:extLst>
          </p:cNvPr>
          <p:cNvSpPr/>
          <p:nvPr/>
        </p:nvSpPr>
        <p:spPr>
          <a:xfrm>
            <a:off x="6536770" y="2463867"/>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Isosceles Triangle 84">
            <a:extLst>
              <a:ext uri="{FF2B5EF4-FFF2-40B4-BE49-F238E27FC236}">
                <a16:creationId xmlns:a16="http://schemas.microsoft.com/office/drawing/2014/main" id="{222174AB-C31B-83E9-6253-2D0318C8C1D2}"/>
              </a:ext>
            </a:extLst>
          </p:cNvPr>
          <p:cNvSpPr/>
          <p:nvPr/>
        </p:nvSpPr>
        <p:spPr>
          <a:xfrm>
            <a:off x="4922538" y="2494950"/>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B27BC445-FE53-28FA-D3B0-E2D3FB16979B}"/>
              </a:ext>
            </a:extLst>
          </p:cNvPr>
          <p:cNvSpPr txBox="1"/>
          <p:nvPr/>
        </p:nvSpPr>
        <p:spPr>
          <a:xfrm>
            <a:off x="288924" y="1846111"/>
            <a:ext cx="1735322" cy="1569660"/>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Grand alignments of planets </a:t>
            </a:r>
          </a:p>
          <a:p>
            <a:endParaRPr lang="en-AU" dirty="0">
              <a:solidFill>
                <a:schemeClr val="accent1"/>
              </a:solidFill>
            </a:endParaRPr>
          </a:p>
        </p:txBody>
      </p:sp>
      <p:sp>
        <p:nvSpPr>
          <p:cNvPr id="95" name="Rectangle 94">
            <a:extLst>
              <a:ext uri="{FF2B5EF4-FFF2-40B4-BE49-F238E27FC236}">
                <a16:creationId xmlns:a16="http://schemas.microsoft.com/office/drawing/2014/main" id="{021A9A03-61D7-904F-00CF-52F10D076523}"/>
              </a:ext>
            </a:extLst>
          </p:cNvPr>
          <p:cNvSpPr/>
          <p:nvPr/>
        </p:nvSpPr>
        <p:spPr bwMode="auto">
          <a:xfrm>
            <a:off x="-49859" y="59402"/>
            <a:ext cx="12241859" cy="5879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94" name="TextBox 93">
            <a:extLst>
              <a:ext uri="{FF2B5EF4-FFF2-40B4-BE49-F238E27FC236}">
                <a16:creationId xmlns:a16="http://schemas.microsoft.com/office/drawing/2014/main" id="{B32CBF77-53FA-F062-B11D-02A9FE025AA8}"/>
              </a:ext>
            </a:extLst>
          </p:cNvPr>
          <p:cNvSpPr txBox="1"/>
          <p:nvPr/>
        </p:nvSpPr>
        <p:spPr>
          <a:xfrm>
            <a:off x="2959394" y="75733"/>
            <a:ext cx="5576186"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LAKE GEORGE NSW</a:t>
            </a:r>
            <a:endParaRPr lang="en-AU" sz="3600" dirty="0">
              <a:latin typeface="Arial" panose="020B060402020202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id="{D99B4C3B-92B5-974C-9CB3-8656C3C8FAF3}"/>
              </a:ext>
            </a:extLst>
          </p:cNvPr>
          <p:cNvCxnSpPr/>
          <p:nvPr/>
        </p:nvCxnSpPr>
        <p:spPr>
          <a:xfrm>
            <a:off x="4239636"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AF2A91D-DF91-4149-3459-033B827AF0B3}"/>
              </a:ext>
            </a:extLst>
          </p:cNvPr>
          <p:cNvCxnSpPr/>
          <p:nvPr/>
        </p:nvCxnSpPr>
        <p:spPr>
          <a:xfrm>
            <a:off x="5807968"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1FCB4FC-3751-ED3F-4043-47774AF05D67}"/>
              </a:ext>
            </a:extLst>
          </p:cNvPr>
          <p:cNvCxnSpPr/>
          <p:nvPr/>
        </p:nvCxnSpPr>
        <p:spPr>
          <a:xfrm>
            <a:off x="7464152"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98AA765-BC20-FEEC-824A-B8B7B25B3FE9}"/>
              </a:ext>
            </a:extLst>
          </p:cNvPr>
          <p:cNvSpPr txBox="1"/>
          <p:nvPr/>
        </p:nvSpPr>
        <p:spPr>
          <a:xfrm rot="16200000">
            <a:off x="746498" y="597033"/>
            <a:ext cx="1640909"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depth</a:t>
            </a:r>
            <a:endParaRPr lang="en-AU"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71C6F7C5-BDE1-5039-CDEE-4909BC0C8796}"/>
              </a:ext>
            </a:extLst>
          </p:cNvPr>
          <p:cNvCxnSpPr/>
          <p:nvPr/>
        </p:nvCxnSpPr>
        <p:spPr>
          <a:xfrm>
            <a:off x="2501591" y="114343"/>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B1152B2D-E6CC-8450-2895-3919A2631E9B}"/>
              </a:ext>
            </a:extLst>
          </p:cNvPr>
          <p:cNvSpPr/>
          <p:nvPr/>
        </p:nvSpPr>
        <p:spPr>
          <a:xfrm>
            <a:off x="5630195" y="3302741"/>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F6782B37-7626-EC70-EBD1-2758C12A7850}"/>
              </a:ext>
            </a:extLst>
          </p:cNvPr>
          <p:cNvSpPr/>
          <p:nvPr/>
        </p:nvSpPr>
        <p:spPr>
          <a:xfrm>
            <a:off x="5896754"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753430F-CF4F-E9F3-02AB-9C409A92CACB}"/>
              </a:ext>
            </a:extLst>
          </p:cNvPr>
          <p:cNvSpPr/>
          <p:nvPr/>
        </p:nvSpPr>
        <p:spPr>
          <a:xfrm>
            <a:off x="6193533"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9519A0F6-2740-77EE-985A-F5264AB57536}"/>
              </a:ext>
            </a:extLst>
          </p:cNvPr>
          <p:cNvCxnSpPr>
            <a:cxnSpLocks/>
          </p:cNvCxnSpPr>
          <p:nvPr/>
        </p:nvCxnSpPr>
        <p:spPr>
          <a:xfrm flipV="1">
            <a:off x="1911585" y="3243779"/>
            <a:ext cx="430171" cy="478682"/>
          </a:xfrm>
          <a:prstGeom prst="straightConnector1">
            <a:avLst/>
          </a:prstGeom>
          <a:ln w="63500">
            <a:solidFill>
              <a:srgbClr val="0066FF"/>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4CB1563-B55D-12C7-FEEC-E961E86993D7}"/>
              </a:ext>
            </a:extLst>
          </p:cNvPr>
          <p:cNvSpPr/>
          <p:nvPr/>
        </p:nvSpPr>
        <p:spPr>
          <a:xfrm>
            <a:off x="420347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9D799734-7784-331F-CC4A-0D5EB22338E3}"/>
              </a:ext>
            </a:extLst>
          </p:cNvPr>
          <p:cNvSpPr/>
          <p:nvPr/>
        </p:nvSpPr>
        <p:spPr>
          <a:xfrm>
            <a:off x="4119880"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4FACF957-C8F6-5FC8-CE83-29D736542516}"/>
              </a:ext>
            </a:extLst>
          </p:cNvPr>
          <p:cNvSpPr/>
          <p:nvPr/>
        </p:nvSpPr>
        <p:spPr>
          <a:xfrm>
            <a:off x="3972560"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46E9745E-29A3-0BFD-343A-8966DF52FA59}"/>
              </a:ext>
            </a:extLst>
          </p:cNvPr>
          <p:cNvSpPr/>
          <p:nvPr/>
        </p:nvSpPr>
        <p:spPr>
          <a:xfrm>
            <a:off x="2753452"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F6AF035D-5528-0808-95D5-ABAB08EEF97C}"/>
              </a:ext>
            </a:extLst>
          </p:cNvPr>
          <p:cNvSpPr/>
          <p:nvPr/>
        </p:nvSpPr>
        <p:spPr>
          <a:xfrm>
            <a:off x="3428374"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B1CEDF34-679C-9E75-42D4-27E61384C751}"/>
              </a:ext>
            </a:extLst>
          </p:cNvPr>
          <p:cNvSpPr/>
          <p:nvPr/>
        </p:nvSpPr>
        <p:spPr>
          <a:xfrm>
            <a:off x="3217333"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C9CF1C23-16C6-1295-FB6A-D1D7BE6C8C16}"/>
              </a:ext>
            </a:extLst>
          </p:cNvPr>
          <p:cNvSpPr/>
          <p:nvPr/>
        </p:nvSpPr>
        <p:spPr>
          <a:xfrm>
            <a:off x="3111813" y="3232946"/>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0B36CB84-8762-1FED-3C41-6610B08FCF94}"/>
              </a:ext>
            </a:extLst>
          </p:cNvPr>
          <p:cNvSpPr/>
          <p:nvPr/>
        </p:nvSpPr>
        <p:spPr>
          <a:xfrm>
            <a:off x="4225401" y="3329097"/>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9F37EF2A-C798-5743-8628-EB15D104B00A}"/>
              </a:ext>
            </a:extLst>
          </p:cNvPr>
          <p:cNvSpPr/>
          <p:nvPr/>
        </p:nvSpPr>
        <p:spPr>
          <a:xfrm>
            <a:off x="4352843"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21F58F6F-BD2F-C08C-FB90-D8BC217DE5F4}"/>
              </a:ext>
            </a:extLst>
          </p:cNvPr>
          <p:cNvSpPr/>
          <p:nvPr/>
        </p:nvSpPr>
        <p:spPr>
          <a:xfrm>
            <a:off x="448499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FC57F01A-3825-F171-5A9C-17895AB3D39A}"/>
              </a:ext>
            </a:extLst>
          </p:cNvPr>
          <p:cNvSpPr/>
          <p:nvPr/>
        </p:nvSpPr>
        <p:spPr>
          <a:xfrm>
            <a:off x="4548720" y="3288973"/>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A53579DD-C296-281C-14ED-F3953C20C0A5}"/>
              </a:ext>
            </a:extLst>
          </p:cNvPr>
          <p:cNvSpPr/>
          <p:nvPr/>
        </p:nvSpPr>
        <p:spPr>
          <a:xfrm>
            <a:off x="4851058" y="3229559"/>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37F3C40A-4C75-2812-5C82-3FCEDDF7258E}"/>
              </a:ext>
            </a:extLst>
          </p:cNvPr>
          <p:cNvSpPr/>
          <p:nvPr/>
        </p:nvSpPr>
        <p:spPr>
          <a:xfrm>
            <a:off x="4923191"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21EC9DCC-33A6-3B8D-D711-CCF0FD1C7E51}"/>
              </a:ext>
            </a:extLst>
          </p:cNvPr>
          <p:cNvSpPr/>
          <p:nvPr/>
        </p:nvSpPr>
        <p:spPr>
          <a:xfrm>
            <a:off x="4958030" y="3333110"/>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DB51CBC8-0419-8970-3440-E29DD66EA4A4}"/>
              </a:ext>
            </a:extLst>
          </p:cNvPr>
          <p:cNvSpPr/>
          <p:nvPr/>
        </p:nvSpPr>
        <p:spPr>
          <a:xfrm>
            <a:off x="506209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054D33CB-FC6B-816A-97B8-70A45CD0005E}"/>
              </a:ext>
            </a:extLst>
          </p:cNvPr>
          <p:cNvSpPr/>
          <p:nvPr/>
        </p:nvSpPr>
        <p:spPr>
          <a:xfrm>
            <a:off x="5137286" y="3302741"/>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DFF405D4-AA10-D7E9-B937-6208F1FC4F93}"/>
              </a:ext>
            </a:extLst>
          </p:cNvPr>
          <p:cNvSpPr/>
          <p:nvPr/>
        </p:nvSpPr>
        <p:spPr>
          <a:xfrm>
            <a:off x="5220885" y="3206405"/>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0F722EC6-25D2-C4AB-7575-DD98BEECEE8A}"/>
              </a:ext>
            </a:extLst>
          </p:cNvPr>
          <p:cNvSpPr/>
          <p:nvPr/>
        </p:nvSpPr>
        <p:spPr>
          <a:xfrm>
            <a:off x="5395930"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CF0DFFEF-045D-2117-CEC8-972ADB672305}"/>
              </a:ext>
            </a:extLst>
          </p:cNvPr>
          <p:cNvSpPr/>
          <p:nvPr/>
        </p:nvSpPr>
        <p:spPr>
          <a:xfrm>
            <a:off x="5531635" y="3213840"/>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887BB274-61B5-51B0-DD8D-B0B0538687C5}"/>
              </a:ext>
            </a:extLst>
          </p:cNvPr>
          <p:cNvSpPr/>
          <p:nvPr/>
        </p:nvSpPr>
        <p:spPr>
          <a:xfrm flipH="1">
            <a:off x="2404730" y="3239878"/>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F6F38186-0CA2-A936-2FC3-9A50756BE474}"/>
              </a:ext>
            </a:extLst>
          </p:cNvPr>
          <p:cNvSpPr/>
          <p:nvPr/>
        </p:nvSpPr>
        <p:spPr>
          <a:xfrm flipH="1">
            <a:off x="2484105" y="3233528"/>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D6DB50CC-02C0-828D-DFDE-1B1D5EC76BEC}"/>
              </a:ext>
            </a:extLst>
          </p:cNvPr>
          <p:cNvSpPr/>
          <p:nvPr/>
        </p:nvSpPr>
        <p:spPr>
          <a:xfrm flipH="1">
            <a:off x="2550780" y="3243779"/>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637BD4E8-95E6-614E-0C59-D21E9F7D34A5}"/>
              </a:ext>
            </a:extLst>
          </p:cNvPr>
          <p:cNvSpPr/>
          <p:nvPr/>
        </p:nvSpPr>
        <p:spPr>
          <a:xfrm flipH="1">
            <a:off x="2633330" y="3243779"/>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8E33A296-3192-7F9C-7894-CA9747FAE941}"/>
              </a:ext>
            </a:extLst>
          </p:cNvPr>
          <p:cNvSpPr/>
          <p:nvPr/>
        </p:nvSpPr>
        <p:spPr>
          <a:xfrm>
            <a:off x="3580774" y="33817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340EAC5F-F4B5-6D18-1267-004D69ABE6FE}"/>
              </a:ext>
            </a:extLst>
          </p:cNvPr>
          <p:cNvSpPr txBox="1"/>
          <p:nvPr/>
        </p:nvSpPr>
        <p:spPr>
          <a:xfrm>
            <a:off x="256119" y="3475918"/>
            <a:ext cx="1894212" cy="3046988"/>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Observed </a:t>
            </a:r>
            <a:r>
              <a:rPr lang="en-US" b="1" dirty="0">
                <a:solidFill>
                  <a:srgbClr val="0066FF"/>
                </a:solidFill>
                <a:latin typeface="Arial" panose="020B0604020202020204" pitchFamily="34" charset="0"/>
                <a:cs typeface="Arial" panose="020B0604020202020204" pitchFamily="34" charset="0"/>
              </a:rPr>
              <a:t>Solar Grand minima</a:t>
            </a:r>
          </a:p>
          <a:p>
            <a:r>
              <a:rPr lang="en-US" dirty="0">
                <a:solidFill>
                  <a:srgbClr val="0066FF"/>
                </a:solidFill>
                <a:latin typeface="Arial" panose="020B0604020202020204" pitchFamily="34" charset="0"/>
                <a:cs typeface="Arial" panose="020B0604020202020204" pitchFamily="34" charset="0"/>
              </a:rPr>
              <a:t>from cosmic ray data 14C &amp;10Be</a:t>
            </a:r>
          </a:p>
          <a:p>
            <a:r>
              <a:rPr lang="en-US" dirty="0">
                <a:solidFill>
                  <a:srgbClr val="0066FF"/>
                </a:solidFill>
                <a:latin typeface="Arial" panose="020B0604020202020204" pitchFamily="34" charset="0"/>
                <a:cs typeface="Arial" panose="020B0604020202020204" pitchFamily="34" charset="0"/>
              </a:rPr>
              <a:t> </a:t>
            </a:r>
            <a:r>
              <a:rPr lang="en-US" sz="1800" dirty="0">
                <a:solidFill>
                  <a:srgbClr val="0066FF"/>
                </a:solidFill>
                <a:latin typeface="Arial" panose="020B0604020202020204" pitchFamily="34" charset="0"/>
                <a:cs typeface="Arial" panose="020B0604020202020204" pitchFamily="34" charset="0"/>
              </a:rPr>
              <a:t>(Usoskin 2013)</a:t>
            </a:r>
            <a:endParaRPr lang="en-AU" sz="1800" dirty="0">
              <a:solidFill>
                <a:srgbClr val="0066FF"/>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7303468E-4CF0-2BDF-2754-A70B074136C4}"/>
              </a:ext>
            </a:extLst>
          </p:cNvPr>
          <p:cNvCxnSpPr/>
          <p:nvPr/>
        </p:nvCxnSpPr>
        <p:spPr>
          <a:xfrm>
            <a:off x="3372653" y="59402"/>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5BF0A60-AF52-4E20-C564-5F21FD4E13B3}"/>
              </a:ext>
            </a:extLst>
          </p:cNvPr>
          <p:cNvCxnSpPr/>
          <p:nvPr/>
        </p:nvCxnSpPr>
        <p:spPr>
          <a:xfrm>
            <a:off x="5018252" y="-2"/>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4C5C1C-ED7E-1C4D-7200-0305FB66E36E}"/>
              </a:ext>
            </a:extLst>
          </p:cNvPr>
          <p:cNvCxnSpPr/>
          <p:nvPr/>
        </p:nvCxnSpPr>
        <p:spPr>
          <a:xfrm>
            <a:off x="6643359" y="-1"/>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967A6E-2B05-AE04-6253-6BB9D7C5B4C7}"/>
              </a:ext>
            </a:extLst>
          </p:cNvPr>
          <p:cNvSpPr txBox="1"/>
          <p:nvPr/>
        </p:nvSpPr>
        <p:spPr>
          <a:xfrm>
            <a:off x="2053381" y="5790559"/>
            <a:ext cx="1013439"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Maunder, Sporer, Wolf, Oort minima</a:t>
            </a:r>
            <a:endParaRPr lang="en-AU" sz="1200" dirty="0">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FDAC35DE-930B-1D8C-E580-177EE0C06560}"/>
              </a:ext>
            </a:extLst>
          </p:cNvPr>
          <p:cNvPicPr>
            <a:picLocks noChangeAspect="1"/>
          </p:cNvPicPr>
          <p:nvPr/>
        </p:nvPicPr>
        <p:blipFill>
          <a:blip r:embed="rId3"/>
          <a:srcRect l="5704" t="13250" r="63584" b="72050"/>
          <a:stretch/>
        </p:blipFill>
        <p:spPr>
          <a:xfrm>
            <a:off x="8447584" y="5849888"/>
            <a:ext cx="3744416" cy="1008112"/>
          </a:xfrm>
          <a:prstGeom prst="rect">
            <a:avLst/>
          </a:prstGeom>
        </p:spPr>
      </p:pic>
    </p:spTree>
    <p:extLst>
      <p:ext uri="{BB962C8B-B14F-4D97-AF65-F5344CB8AC3E}">
        <p14:creationId xmlns:p14="http://schemas.microsoft.com/office/powerpoint/2010/main" val="160028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66667-59E8-4ACE-3957-E1E7EC2F0E3B}"/>
            </a:ext>
          </a:extLst>
        </p:cNvPr>
        <p:cNvGrpSpPr/>
        <p:nvPr/>
      </p:nvGrpSpPr>
      <p:grpSpPr>
        <a:xfrm>
          <a:off x="0" y="0"/>
          <a:ext cx="0" cy="0"/>
          <a:chOff x="0" y="0"/>
          <a:chExt cx="0" cy="0"/>
        </a:xfrm>
      </p:grpSpPr>
      <p:sp>
        <p:nvSpPr>
          <p:cNvPr id="86" name="Rectangle 85">
            <a:extLst>
              <a:ext uri="{FF2B5EF4-FFF2-40B4-BE49-F238E27FC236}">
                <a16:creationId xmlns:a16="http://schemas.microsoft.com/office/drawing/2014/main" id="{50B6D2FA-D5B5-5F0A-03CB-ABA4CB85C6A7}"/>
              </a:ext>
            </a:extLst>
          </p:cNvPr>
          <p:cNvSpPr/>
          <p:nvPr/>
        </p:nvSpPr>
        <p:spPr bwMode="auto">
          <a:xfrm>
            <a:off x="-49859" y="3704386"/>
            <a:ext cx="12241859" cy="3157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38" name="Picture 37">
            <a:extLst>
              <a:ext uri="{FF2B5EF4-FFF2-40B4-BE49-F238E27FC236}">
                <a16:creationId xmlns:a16="http://schemas.microsoft.com/office/drawing/2014/main" id="{ED3E9069-E52E-88B4-EEB0-2FAEF5F4A91F}"/>
              </a:ext>
            </a:extLst>
          </p:cNvPr>
          <p:cNvPicPr>
            <a:picLocks noChangeAspect="1"/>
          </p:cNvPicPr>
          <p:nvPr/>
        </p:nvPicPr>
        <p:blipFill>
          <a:blip r:embed="rId2"/>
          <a:stretch>
            <a:fillRect/>
          </a:stretch>
        </p:blipFill>
        <p:spPr>
          <a:xfrm>
            <a:off x="1919535" y="3774883"/>
            <a:ext cx="5860823" cy="2862221"/>
          </a:xfrm>
          <a:prstGeom prst="rect">
            <a:avLst/>
          </a:prstGeom>
        </p:spPr>
      </p:pic>
      <p:sp>
        <p:nvSpPr>
          <p:cNvPr id="93" name="Rectangle 92">
            <a:extLst>
              <a:ext uri="{FF2B5EF4-FFF2-40B4-BE49-F238E27FC236}">
                <a16:creationId xmlns:a16="http://schemas.microsoft.com/office/drawing/2014/main" id="{EE2FE7A9-B7C1-5D8C-F1B5-81A36CEB7EB1}"/>
              </a:ext>
            </a:extLst>
          </p:cNvPr>
          <p:cNvSpPr/>
          <p:nvPr/>
        </p:nvSpPr>
        <p:spPr bwMode="auto">
          <a:xfrm>
            <a:off x="-24680" y="3166"/>
            <a:ext cx="12241859" cy="37575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2" name="Picture 1">
            <a:extLst>
              <a:ext uri="{FF2B5EF4-FFF2-40B4-BE49-F238E27FC236}">
                <a16:creationId xmlns:a16="http://schemas.microsoft.com/office/drawing/2014/main" id="{AACA20C9-E520-CFBF-5F9B-026992EF5204}"/>
              </a:ext>
            </a:extLst>
          </p:cNvPr>
          <p:cNvPicPr>
            <a:picLocks noChangeAspect="1"/>
          </p:cNvPicPr>
          <p:nvPr/>
        </p:nvPicPr>
        <p:blipFill>
          <a:blip r:embed="rId3"/>
          <a:srcRect l="7488" t="14900" r="13539" b="14900"/>
          <a:stretch/>
        </p:blipFill>
        <p:spPr>
          <a:xfrm>
            <a:off x="751205" y="88584"/>
            <a:ext cx="7823200" cy="3701160"/>
          </a:xfrm>
          <a:prstGeom prst="rect">
            <a:avLst/>
          </a:prstGeom>
        </p:spPr>
      </p:pic>
      <p:sp>
        <p:nvSpPr>
          <p:cNvPr id="4" name="Isosceles Triangle 3">
            <a:extLst>
              <a:ext uri="{FF2B5EF4-FFF2-40B4-BE49-F238E27FC236}">
                <a16:creationId xmlns:a16="http://schemas.microsoft.com/office/drawing/2014/main" id="{E61E9A32-0804-6434-F2CB-E08713C938A0}"/>
              </a:ext>
            </a:extLst>
          </p:cNvPr>
          <p:cNvSpPr/>
          <p:nvPr/>
        </p:nvSpPr>
        <p:spPr>
          <a:xfrm>
            <a:off x="5631005" y="235101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545224B6-B0AC-45D7-104D-4989EE921355}"/>
              </a:ext>
            </a:extLst>
          </p:cNvPr>
          <p:cNvSpPr/>
          <p:nvPr/>
        </p:nvSpPr>
        <p:spPr>
          <a:xfrm>
            <a:off x="814994" y="2805322"/>
            <a:ext cx="7040718" cy="917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58564791-52EA-D531-ACD4-B5F291F17FEE}"/>
              </a:ext>
            </a:extLst>
          </p:cNvPr>
          <p:cNvSpPr txBox="1"/>
          <p:nvPr/>
        </p:nvSpPr>
        <p:spPr>
          <a:xfrm>
            <a:off x="6168008" y="1560337"/>
            <a:ext cx="1872206" cy="461665"/>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kYear</a:t>
            </a:r>
            <a:r>
              <a:rPr lang="en-US" dirty="0">
                <a:latin typeface="Arial" panose="020B0604020202020204" pitchFamily="34" charset="0"/>
                <a:cs typeface="Arial" panose="020B0604020202020204" pitchFamily="34" charset="0"/>
              </a:rPr>
              <a:t> BP-&gt;</a:t>
            </a:r>
            <a:endParaRPr lang="en-AU"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12A0C023-AB34-F923-5458-FDF84165A4B9}"/>
              </a:ext>
            </a:extLst>
          </p:cNvPr>
          <p:cNvCxnSpPr/>
          <p:nvPr/>
        </p:nvCxnSpPr>
        <p:spPr>
          <a:xfrm>
            <a:off x="7291625" y="-317705"/>
            <a:ext cx="0" cy="6266985"/>
          </a:xfrm>
          <a:prstGeom prst="line">
            <a:avLst/>
          </a:prstGeom>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95F9788D-124F-70C5-A8A5-72CA9BF2D172}"/>
              </a:ext>
            </a:extLst>
          </p:cNvPr>
          <p:cNvSpPr/>
          <p:nvPr/>
        </p:nvSpPr>
        <p:spPr>
          <a:xfrm>
            <a:off x="2369645" y="239165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sosceles Triangle 27">
            <a:extLst>
              <a:ext uri="{FF2B5EF4-FFF2-40B4-BE49-F238E27FC236}">
                <a16:creationId xmlns:a16="http://schemas.microsoft.com/office/drawing/2014/main" id="{43E70B4A-8A68-6E98-F15B-D9BE9852B801}"/>
              </a:ext>
            </a:extLst>
          </p:cNvPr>
          <p:cNvSpPr/>
          <p:nvPr/>
        </p:nvSpPr>
        <p:spPr>
          <a:xfrm>
            <a:off x="4066365" y="238149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8" name="Straight Connector 57">
            <a:extLst>
              <a:ext uri="{FF2B5EF4-FFF2-40B4-BE49-F238E27FC236}">
                <a16:creationId xmlns:a16="http://schemas.microsoft.com/office/drawing/2014/main" id="{2DFF681C-981F-9EC8-75D9-48C592ABF810}"/>
              </a:ext>
            </a:extLst>
          </p:cNvPr>
          <p:cNvCxnSpPr>
            <a:cxnSpLocks/>
          </p:cNvCxnSpPr>
          <p:nvPr/>
        </p:nvCxnSpPr>
        <p:spPr>
          <a:xfrm>
            <a:off x="2341756" y="0"/>
            <a:ext cx="0" cy="4872209"/>
          </a:xfrm>
          <a:prstGeom prst="line">
            <a:avLst/>
          </a:prstGeom>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F8E52377-6B78-8DC8-3298-791806BF1D31}"/>
              </a:ext>
            </a:extLst>
          </p:cNvPr>
          <p:cNvSpPr/>
          <p:nvPr/>
        </p:nvSpPr>
        <p:spPr>
          <a:xfrm>
            <a:off x="7312700" y="2351016"/>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3" name="Straight Arrow Connector 62">
            <a:extLst>
              <a:ext uri="{FF2B5EF4-FFF2-40B4-BE49-F238E27FC236}">
                <a16:creationId xmlns:a16="http://schemas.microsoft.com/office/drawing/2014/main" id="{83D4E65B-7CC3-CA5B-28C7-ECB896482F17}"/>
              </a:ext>
            </a:extLst>
          </p:cNvPr>
          <p:cNvCxnSpPr>
            <a:cxnSpLocks/>
            <a:endCxn id="27" idx="1"/>
          </p:cNvCxnSpPr>
          <p:nvPr/>
        </p:nvCxnSpPr>
        <p:spPr>
          <a:xfrm>
            <a:off x="2006397" y="2331853"/>
            <a:ext cx="444091" cy="256883"/>
          </a:xfrm>
          <a:prstGeom prst="straightConnector1">
            <a:avLst/>
          </a:prstGeom>
          <a:ln w="1016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C4E735E-F052-4AD0-EB1C-550C7897EBE2}"/>
              </a:ext>
            </a:extLst>
          </p:cNvPr>
          <p:cNvCxnSpPr/>
          <p:nvPr/>
        </p:nvCxnSpPr>
        <p:spPr>
          <a:xfrm>
            <a:off x="1816678" y="3484379"/>
            <a:ext cx="0" cy="1498732"/>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D404CB53-729F-7F06-428B-4FC49CACFA15}"/>
              </a:ext>
            </a:extLst>
          </p:cNvPr>
          <p:cNvSpPr/>
          <p:nvPr/>
        </p:nvSpPr>
        <p:spPr>
          <a:xfrm>
            <a:off x="6433709" y="3849547"/>
            <a:ext cx="695951" cy="252404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Isosceles Triangle 78">
            <a:extLst>
              <a:ext uri="{FF2B5EF4-FFF2-40B4-BE49-F238E27FC236}">
                <a16:creationId xmlns:a16="http://schemas.microsoft.com/office/drawing/2014/main" id="{F6EFF7D9-9E45-5B5E-B5D6-CE24E0221E80}"/>
              </a:ext>
            </a:extLst>
          </p:cNvPr>
          <p:cNvSpPr/>
          <p:nvPr/>
        </p:nvSpPr>
        <p:spPr>
          <a:xfrm>
            <a:off x="5628942" y="2366712"/>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Isosceles Triangle 79">
            <a:extLst>
              <a:ext uri="{FF2B5EF4-FFF2-40B4-BE49-F238E27FC236}">
                <a16:creationId xmlns:a16="http://schemas.microsoft.com/office/drawing/2014/main" id="{472AF893-1185-6B7E-7241-301A56CF85AB}"/>
              </a:ext>
            </a:extLst>
          </p:cNvPr>
          <p:cNvSpPr/>
          <p:nvPr/>
        </p:nvSpPr>
        <p:spPr>
          <a:xfrm>
            <a:off x="4056006" y="2390616"/>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Isosceles Triangle 80">
            <a:extLst>
              <a:ext uri="{FF2B5EF4-FFF2-40B4-BE49-F238E27FC236}">
                <a16:creationId xmlns:a16="http://schemas.microsoft.com/office/drawing/2014/main" id="{0DC951E9-139B-3B46-6D1F-946E9B9C7F40}"/>
              </a:ext>
            </a:extLst>
          </p:cNvPr>
          <p:cNvSpPr/>
          <p:nvPr/>
        </p:nvSpPr>
        <p:spPr>
          <a:xfrm>
            <a:off x="2366657" y="2411162"/>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468D54C4-D3AA-9472-7534-A65D11D20F64}"/>
              </a:ext>
            </a:extLst>
          </p:cNvPr>
          <p:cNvSpPr/>
          <p:nvPr/>
        </p:nvSpPr>
        <p:spPr bwMode="auto">
          <a:xfrm>
            <a:off x="721176" y="1"/>
            <a:ext cx="7853225" cy="3988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83" name="Isosceles Triangle 82">
            <a:extLst>
              <a:ext uri="{FF2B5EF4-FFF2-40B4-BE49-F238E27FC236}">
                <a16:creationId xmlns:a16="http://schemas.microsoft.com/office/drawing/2014/main" id="{2B055567-DD49-BAEC-6A52-CE1B564ABDA4}"/>
              </a:ext>
            </a:extLst>
          </p:cNvPr>
          <p:cNvSpPr/>
          <p:nvPr/>
        </p:nvSpPr>
        <p:spPr>
          <a:xfrm>
            <a:off x="3276939" y="2474404"/>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Isosceles Triangle 83">
            <a:extLst>
              <a:ext uri="{FF2B5EF4-FFF2-40B4-BE49-F238E27FC236}">
                <a16:creationId xmlns:a16="http://schemas.microsoft.com/office/drawing/2014/main" id="{C37A92B3-B85A-FE90-7149-553A45F76062}"/>
              </a:ext>
            </a:extLst>
          </p:cNvPr>
          <p:cNvSpPr/>
          <p:nvPr/>
        </p:nvSpPr>
        <p:spPr>
          <a:xfrm>
            <a:off x="6536770" y="2463867"/>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Isosceles Triangle 84">
            <a:extLst>
              <a:ext uri="{FF2B5EF4-FFF2-40B4-BE49-F238E27FC236}">
                <a16:creationId xmlns:a16="http://schemas.microsoft.com/office/drawing/2014/main" id="{427D8D68-1023-A001-7A00-5DC391E87131}"/>
              </a:ext>
            </a:extLst>
          </p:cNvPr>
          <p:cNvSpPr/>
          <p:nvPr/>
        </p:nvSpPr>
        <p:spPr>
          <a:xfrm>
            <a:off x="4922538" y="2494950"/>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A7E716EB-A55B-2882-5B30-1F0D7D6CEE6D}"/>
              </a:ext>
            </a:extLst>
          </p:cNvPr>
          <p:cNvSpPr txBox="1"/>
          <p:nvPr/>
        </p:nvSpPr>
        <p:spPr>
          <a:xfrm>
            <a:off x="288924" y="1846111"/>
            <a:ext cx="1735322" cy="1569660"/>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Grand alignments of planets </a:t>
            </a:r>
          </a:p>
          <a:p>
            <a:endParaRPr lang="en-AU" dirty="0">
              <a:solidFill>
                <a:schemeClr val="accent1"/>
              </a:solidFill>
            </a:endParaRPr>
          </a:p>
        </p:txBody>
      </p:sp>
      <p:sp>
        <p:nvSpPr>
          <p:cNvPr id="95" name="Rectangle 94">
            <a:extLst>
              <a:ext uri="{FF2B5EF4-FFF2-40B4-BE49-F238E27FC236}">
                <a16:creationId xmlns:a16="http://schemas.microsoft.com/office/drawing/2014/main" id="{F36A1F64-0DBD-6706-5AC5-D918353CC60D}"/>
              </a:ext>
            </a:extLst>
          </p:cNvPr>
          <p:cNvSpPr/>
          <p:nvPr/>
        </p:nvSpPr>
        <p:spPr bwMode="auto">
          <a:xfrm>
            <a:off x="-49859" y="59402"/>
            <a:ext cx="12241859" cy="5879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94" name="TextBox 93">
            <a:extLst>
              <a:ext uri="{FF2B5EF4-FFF2-40B4-BE49-F238E27FC236}">
                <a16:creationId xmlns:a16="http://schemas.microsoft.com/office/drawing/2014/main" id="{C7D1E35C-D8DE-3141-76B3-58E1A6D31EE6}"/>
              </a:ext>
            </a:extLst>
          </p:cNvPr>
          <p:cNvSpPr txBox="1"/>
          <p:nvPr/>
        </p:nvSpPr>
        <p:spPr>
          <a:xfrm>
            <a:off x="2959394" y="75733"/>
            <a:ext cx="5576186"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LAKE GEORGE NSW</a:t>
            </a:r>
            <a:endParaRPr lang="en-AU" sz="360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B0DAE456-919B-3D8C-D801-1965E6FB209F}"/>
              </a:ext>
            </a:extLst>
          </p:cNvPr>
          <p:cNvSpPr txBox="1"/>
          <p:nvPr/>
        </p:nvSpPr>
        <p:spPr>
          <a:xfrm rot="16200000">
            <a:off x="746498" y="597033"/>
            <a:ext cx="1640909"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depth</a:t>
            </a:r>
            <a:endParaRPr lang="en-AU" dirty="0">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D98DD3C4-B78D-C4A0-F113-BE695EC665CB}"/>
              </a:ext>
            </a:extLst>
          </p:cNvPr>
          <p:cNvSpPr/>
          <p:nvPr/>
        </p:nvSpPr>
        <p:spPr>
          <a:xfrm>
            <a:off x="5630195" y="3302741"/>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39E2594B-7947-489F-AE44-250D7067CD6B}"/>
              </a:ext>
            </a:extLst>
          </p:cNvPr>
          <p:cNvSpPr/>
          <p:nvPr/>
        </p:nvSpPr>
        <p:spPr>
          <a:xfrm>
            <a:off x="5896754"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1E84ADB5-2D8B-83C1-7950-7C02F8167D24}"/>
              </a:ext>
            </a:extLst>
          </p:cNvPr>
          <p:cNvSpPr/>
          <p:nvPr/>
        </p:nvSpPr>
        <p:spPr>
          <a:xfrm>
            <a:off x="6193533"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FF15C123-C98A-22BD-5417-06215147C389}"/>
              </a:ext>
            </a:extLst>
          </p:cNvPr>
          <p:cNvSpPr/>
          <p:nvPr/>
        </p:nvSpPr>
        <p:spPr>
          <a:xfrm>
            <a:off x="420347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37CD80E2-CB95-156E-8A34-1E1027BC9533}"/>
              </a:ext>
            </a:extLst>
          </p:cNvPr>
          <p:cNvSpPr/>
          <p:nvPr/>
        </p:nvSpPr>
        <p:spPr>
          <a:xfrm>
            <a:off x="4119880"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6F4E2CA0-97F5-08B3-A039-5969CA31B0F4}"/>
              </a:ext>
            </a:extLst>
          </p:cNvPr>
          <p:cNvSpPr/>
          <p:nvPr/>
        </p:nvSpPr>
        <p:spPr>
          <a:xfrm>
            <a:off x="3972560"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F187BEC2-06EB-4909-12C6-1367EB8D4DF7}"/>
              </a:ext>
            </a:extLst>
          </p:cNvPr>
          <p:cNvSpPr/>
          <p:nvPr/>
        </p:nvSpPr>
        <p:spPr>
          <a:xfrm>
            <a:off x="2753452"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774228E3-F70B-B628-F7E2-835022F5511C}"/>
              </a:ext>
            </a:extLst>
          </p:cNvPr>
          <p:cNvSpPr/>
          <p:nvPr/>
        </p:nvSpPr>
        <p:spPr>
          <a:xfrm>
            <a:off x="3428374"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00D0C8F0-C26F-0551-F644-D6BD83DF5A9B}"/>
              </a:ext>
            </a:extLst>
          </p:cNvPr>
          <p:cNvSpPr/>
          <p:nvPr/>
        </p:nvSpPr>
        <p:spPr>
          <a:xfrm>
            <a:off x="3217333"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3F43F0C4-90B9-A24F-4233-93BCE7E0FA11}"/>
              </a:ext>
            </a:extLst>
          </p:cNvPr>
          <p:cNvSpPr/>
          <p:nvPr/>
        </p:nvSpPr>
        <p:spPr>
          <a:xfrm>
            <a:off x="3111813" y="3232946"/>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66DB8ECA-4834-842B-DD81-FA3E167030B6}"/>
              </a:ext>
            </a:extLst>
          </p:cNvPr>
          <p:cNvSpPr/>
          <p:nvPr/>
        </p:nvSpPr>
        <p:spPr>
          <a:xfrm>
            <a:off x="4225401" y="3329097"/>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8C27157F-9808-5E1B-5563-4E2417AD4B18}"/>
              </a:ext>
            </a:extLst>
          </p:cNvPr>
          <p:cNvSpPr/>
          <p:nvPr/>
        </p:nvSpPr>
        <p:spPr>
          <a:xfrm>
            <a:off x="4352843"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679331B7-F2BE-6409-ACF9-9EE939E05DDA}"/>
              </a:ext>
            </a:extLst>
          </p:cNvPr>
          <p:cNvSpPr/>
          <p:nvPr/>
        </p:nvSpPr>
        <p:spPr>
          <a:xfrm>
            <a:off x="448499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B56AD605-057F-EE1F-3188-4BB7D4F19FDF}"/>
              </a:ext>
            </a:extLst>
          </p:cNvPr>
          <p:cNvSpPr/>
          <p:nvPr/>
        </p:nvSpPr>
        <p:spPr>
          <a:xfrm>
            <a:off x="4548720" y="3288973"/>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A5DA9F06-98CF-C85C-C5FC-EC4615C0A1DD}"/>
              </a:ext>
            </a:extLst>
          </p:cNvPr>
          <p:cNvSpPr/>
          <p:nvPr/>
        </p:nvSpPr>
        <p:spPr>
          <a:xfrm>
            <a:off x="4851058" y="3229559"/>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3A962DF2-55AC-27FD-3C0E-8E8962B1227F}"/>
              </a:ext>
            </a:extLst>
          </p:cNvPr>
          <p:cNvSpPr/>
          <p:nvPr/>
        </p:nvSpPr>
        <p:spPr>
          <a:xfrm>
            <a:off x="4923191"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541A8DBE-894B-4A6A-FFAE-63DF20CFD046}"/>
              </a:ext>
            </a:extLst>
          </p:cNvPr>
          <p:cNvSpPr/>
          <p:nvPr/>
        </p:nvSpPr>
        <p:spPr>
          <a:xfrm>
            <a:off x="4958030" y="3333110"/>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A1C37F1D-09CB-6629-BD46-CD3949EC140B}"/>
              </a:ext>
            </a:extLst>
          </p:cNvPr>
          <p:cNvSpPr/>
          <p:nvPr/>
        </p:nvSpPr>
        <p:spPr>
          <a:xfrm>
            <a:off x="506209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63BDE0D6-7D9C-2924-BDA8-E550331E2CF1}"/>
              </a:ext>
            </a:extLst>
          </p:cNvPr>
          <p:cNvSpPr/>
          <p:nvPr/>
        </p:nvSpPr>
        <p:spPr>
          <a:xfrm>
            <a:off x="5137286" y="3302741"/>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6EA71DFD-49E6-C13F-B704-53638EAB1AC0}"/>
              </a:ext>
            </a:extLst>
          </p:cNvPr>
          <p:cNvSpPr/>
          <p:nvPr/>
        </p:nvSpPr>
        <p:spPr>
          <a:xfrm>
            <a:off x="5220885" y="3206405"/>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98B5B88E-AB92-F781-4D40-8A62ECD5771D}"/>
              </a:ext>
            </a:extLst>
          </p:cNvPr>
          <p:cNvSpPr/>
          <p:nvPr/>
        </p:nvSpPr>
        <p:spPr>
          <a:xfrm>
            <a:off x="5395930"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9FFF9549-C168-A134-8FFA-8F407D35165A}"/>
              </a:ext>
            </a:extLst>
          </p:cNvPr>
          <p:cNvSpPr/>
          <p:nvPr/>
        </p:nvSpPr>
        <p:spPr>
          <a:xfrm>
            <a:off x="5531635" y="3213840"/>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23398709-2A1F-0108-4B8E-E6BF9AEF5A17}"/>
              </a:ext>
            </a:extLst>
          </p:cNvPr>
          <p:cNvSpPr/>
          <p:nvPr/>
        </p:nvSpPr>
        <p:spPr>
          <a:xfrm flipH="1">
            <a:off x="2404730" y="3239878"/>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A6450C2F-EF46-ECF3-AE19-7E595D7451A4}"/>
              </a:ext>
            </a:extLst>
          </p:cNvPr>
          <p:cNvSpPr/>
          <p:nvPr/>
        </p:nvSpPr>
        <p:spPr>
          <a:xfrm flipH="1">
            <a:off x="2484105" y="3233528"/>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F65D83B9-A0B0-197A-DD19-5A6F4582E7D0}"/>
              </a:ext>
            </a:extLst>
          </p:cNvPr>
          <p:cNvSpPr/>
          <p:nvPr/>
        </p:nvSpPr>
        <p:spPr>
          <a:xfrm flipH="1">
            <a:off x="2550780" y="3243779"/>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C8E6A7B5-BDA5-D053-B15E-1319C0142153}"/>
              </a:ext>
            </a:extLst>
          </p:cNvPr>
          <p:cNvSpPr/>
          <p:nvPr/>
        </p:nvSpPr>
        <p:spPr>
          <a:xfrm flipH="1">
            <a:off x="2633330" y="3243779"/>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98C5C8C4-4338-1B79-DC40-BD40C95435E7}"/>
              </a:ext>
            </a:extLst>
          </p:cNvPr>
          <p:cNvSpPr/>
          <p:nvPr/>
        </p:nvSpPr>
        <p:spPr>
          <a:xfrm>
            <a:off x="3580774" y="33817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2101B756-0BCA-BF25-3330-7B5BA405B164}"/>
              </a:ext>
            </a:extLst>
          </p:cNvPr>
          <p:cNvSpPr/>
          <p:nvPr/>
        </p:nvSpPr>
        <p:spPr>
          <a:xfrm>
            <a:off x="6433709" y="3849547"/>
            <a:ext cx="695951" cy="252404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237AD6AE-4B35-116A-BCDE-C9779CF96C48}"/>
              </a:ext>
            </a:extLst>
          </p:cNvPr>
          <p:cNvSpPr txBox="1"/>
          <p:nvPr/>
        </p:nvSpPr>
        <p:spPr>
          <a:xfrm>
            <a:off x="2880894" y="3534229"/>
            <a:ext cx="4245591" cy="8309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Q14C data 0-15ka after 1000yr hi-pass filter</a:t>
            </a:r>
            <a:endParaRPr lang="en-AU" dirty="0">
              <a:latin typeface="Arial" panose="020B060402020202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id="{E2486F4F-C215-4AC1-416A-273AD75C4B3B}"/>
              </a:ext>
            </a:extLst>
          </p:cNvPr>
          <p:cNvCxnSpPr/>
          <p:nvPr/>
        </p:nvCxnSpPr>
        <p:spPr>
          <a:xfrm>
            <a:off x="4239636"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58B25DB-2277-421F-D52E-15FD40F48913}"/>
              </a:ext>
            </a:extLst>
          </p:cNvPr>
          <p:cNvCxnSpPr/>
          <p:nvPr/>
        </p:nvCxnSpPr>
        <p:spPr>
          <a:xfrm>
            <a:off x="5807968"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CE2E0E-3054-D73A-ABA3-3DED75B611D6}"/>
              </a:ext>
            </a:extLst>
          </p:cNvPr>
          <p:cNvCxnSpPr/>
          <p:nvPr/>
        </p:nvCxnSpPr>
        <p:spPr>
          <a:xfrm>
            <a:off x="7464152"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F7BE2-622F-4341-C230-7FE07614708F}"/>
              </a:ext>
            </a:extLst>
          </p:cNvPr>
          <p:cNvCxnSpPr/>
          <p:nvPr/>
        </p:nvCxnSpPr>
        <p:spPr>
          <a:xfrm>
            <a:off x="2501591" y="114343"/>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3F1135-2D90-F6D7-3C8C-249F8EAECFA5}"/>
              </a:ext>
            </a:extLst>
          </p:cNvPr>
          <p:cNvCxnSpPr/>
          <p:nvPr/>
        </p:nvCxnSpPr>
        <p:spPr>
          <a:xfrm>
            <a:off x="3372653" y="59402"/>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10BF72E-A30C-84AF-1FC1-2A607C0A7A81}"/>
              </a:ext>
            </a:extLst>
          </p:cNvPr>
          <p:cNvCxnSpPr/>
          <p:nvPr/>
        </p:nvCxnSpPr>
        <p:spPr>
          <a:xfrm>
            <a:off x="5018252" y="-2"/>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6410E1-B068-2C2F-D84D-51BF07905499}"/>
              </a:ext>
            </a:extLst>
          </p:cNvPr>
          <p:cNvCxnSpPr/>
          <p:nvPr/>
        </p:nvCxnSpPr>
        <p:spPr>
          <a:xfrm>
            <a:off x="6643359" y="-1"/>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094280E-99C8-8372-E732-ED7B8C877ED4}"/>
              </a:ext>
            </a:extLst>
          </p:cNvPr>
          <p:cNvSpPr txBox="1"/>
          <p:nvPr/>
        </p:nvSpPr>
        <p:spPr>
          <a:xfrm>
            <a:off x="6881846" y="6356101"/>
            <a:ext cx="1791241" cy="461665"/>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kYear</a:t>
            </a:r>
            <a:r>
              <a:rPr lang="en-US" dirty="0">
                <a:latin typeface="Arial" panose="020B0604020202020204" pitchFamily="34" charset="0"/>
                <a:cs typeface="Arial" panose="020B0604020202020204" pitchFamily="34" charset="0"/>
              </a:rPr>
              <a:t> BP-&gt;</a:t>
            </a:r>
            <a:endParaRPr lang="en-AU"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955C584-2EB3-E2D3-8D17-1E2A241762FA}"/>
              </a:ext>
            </a:extLst>
          </p:cNvPr>
          <p:cNvSpPr txBox="1"/>
          <p:nvPr/>
        </p:nvSpPr>
        <p:spPr>
          <a:xfrm rot="16200000">
            <a:off x="1300637" y="3970843"/>
            <a:ext cx="1640909"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q14C -&gt;</a:t>
            </a:r>
            <a:endParaRPr lang="en-AU"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A601B8F7-9A7E-603E-04D7-AE04165C605B}"/>
              </a:ext>
            </a:extLst>
          </p:cNvPr>
          <p:cNvSpPr txBox="1"/>
          <p:nvPr/>
        </p:nvSpPr>
        <p:spPr>
          <a:xfrm>
            <a:off x="281035" y="3381221"/>
            <a:ext cx="1894212" cy="3508653"/>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Cosmic ray data from 2020</a:t>
            </a:r>
          </a:p>
          <a:p>
            <a:r>
              <a:rPr lang="en-US" dirty="0">
                <a:solidFill>
                  <a:srgbClr val="0066FF"/>
                </a:solidFill>
                <a:latin typeface="Arial" panose="020B0604020202020204" pitchFamily="34" charset="0"/>
                <a:cs typeface="Arial" panose="020B0604020202020204" pitchFamily="34" charset="0"/>
              </a:rPr>
              <a:t>qC14 with Intcal20 calibration  </a:t>
            </a:r>
          </a:p>
          <a:p>
            <a:r>
              <a:rPr lang="en-US" dirty="0">
                <a:solidFill>
                  <a:srgbClr val="0066FF"/>
                </a:solidFill>
                <a:latin typeface="Arial" panose="020B0604020202020204" pitchFamily="34" charset="0"/>
                <a:cs typeface="Arial" panose="020B0604020202020204" pitchFamily="34" charset="0"/>
              </a:rPr>
              <a:t> </a:t>
            </a:r>
            <a:r>
              <a:rPr lang="en-US" sz="1800" dirty="0">
                <a:solidFill>
                  <a:srgbClr val="0066FF"/>
                </a:solidFill>
                <a:latin typeface="Arial" panose="020B0604020202020204" pitchFamily="34" charset="0"/>
                <a:cs typeface="Arial" panose="020B0604020202020204" pitchFamily="34" charset="0"/>
              </a:rPr>
              <a:t>(Reimer et al 2020, updated by Beer 2025, personal comm)</a:t>
            </a:r>
            <a:endParaRPr lang="en-AU" sz="1800" dirty="0">
              <a:solidFill>
                <a:srgbClr val="0066FF"/>
              </a:solidFill>
              <a:latin typeface="Arial" panose="020B0604020202020204" pitchFamily="34" charset="0"/>
              <a:cs typeface="Arial" panose="020B0604020202020204" pitchFamily="34" charset="0"/>
            </a:endParaRPr>
          </a:p>
        </p:txBody>
      </p:sp>
      <p:pic>
        <p:nvPicPr>
          <p:cNvPr id="64" name="Picture 63">
            <a:extLst>
              <a:ext uri="{FF2B5EF4-FFF2-40B4-BE49-F238E27FC236}">
                <a16:creationId xmlns:a16="http://schemas.microsoft.com/office/drawing/2014/main" id="{F1B94FE8-ACE3-D69F-16C1-CC9627E07C23}"/>
              </a:ext>
            </a:extLst>
          </p:cNvPr>
          <p:cNvPicPr>
            <a:picLocks noChangeAspect="1"/>
          </p:cNvPicPr>
          <p:nvPr/>
        </p:nvPicPr>
        <p:blipFill>
          <a:blip r:embed="rId4"/>
          <a:srcRect l="5704" t="13250" r="63584" b="72050"/>
          <a:stretch/>
        </p:blipFill>
        <p:spPr>
          <a:xfrm>
            <a:off x="8535580" y="5849888"/>
            <a:ext cx="3656420" cy="1008112"/>
          </a:xfrm>
          <a:prstGeom prst="rect">
            <a:avLst/>
          </a:prstGeom>
        </p:spPr>
      </p:pic>
      <p:sp>
        <p:nvSpPr>
          <p:cNvPr id="8" name="TextBox 7">
            <a:extLst>
              <a:ext uri="{FF2B5EF4-FFF2-40B4-BE49-F238E27FC236}">
                <a16:creationId xmlns:a16="http://schemas.microsoft.com/office/drawing/2014/main" id="{C463E71F-5612-DB92-598C-78C87454F2D3}"/>
              </a:ext>
            </a:extLst>
          </p:cNvPr>
          <p:cNvSpPr txBox="1"/>
          <p:nvPr/>
        </p:nvSpPr>
        <p:spPr>
          <a:xfrm>
            <a:off x="8234235" y="3628318"/>
            <a:ext cx="2312507" cy="1569660"/>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Cosmic ray flux </a:t>
            </a:r>
            <a:r>
              <a:rPr lang="en-US" b="1" dirty="0">
                <a:solidFill>
                  <a:srgbClr val="0066FF"/>
                </a:solidFill>
                <a:latin typeface="Arial" panose="020B0604020202020204" pitchFamily="34" charset="0"/>
                <a:cs typeface="Arial" panose="020B0604020202020204" pitchFamily="34" charset="0"/>
              </a:rPr>
              <a:t>maxima</a:t>
            </a:r>
            <a:r>
              <a:rPr lang="en-US" dirty="0">
                <a:solidFill>
                  <a:srgbClr val="0066FF"/>
                </a:solidFill>
                <a:latin typeface="Arial" panose="020B0604020202020204" pitchFamily="34" charset="0"/>
                <a:cs typeface="Arial" panose="020B0604020202020204" pitchFamily="34" charset="0"/>
              </a:rPr>
              <a:t> mark solar activity Grand </a:t>
            </a:r>
            <a:r>
              <a:rPr lang="en-US" b="1" dirty="0">
                <a:solidFill>
                  <a:srgbClr val="0066FF"/>
                </a:solidFill>
                <a:latin typeface="Arial" panose="020B0604020202020204" pitchFamily="34" charset="0"/>
                <a:cs typeface="Arial" panose="020B0604020202020204" pitchFamily="34" charset="0"/>
              </a:rPr>
              <a:t>Minima</a:t>
            </a:r>
            <a:endParaRPr lang="en-AU" sz="1800" b="1" dirty="0">
              <a:solidFill>
                <a:srgbClr val="0066FF"/>
              </a:solidFill>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553FA873-074E-21D3-11E5-563F6C85428D}"/>
              </a:ext>
            </a:extLst>
          </p:cNvPr>
          <p:cNvCxnSpPr>
            <a:cxnSpLocks/>
          </p:cNvCxnSpPr>
          <p:nvPr/>
        </p:nvCxnSpPr>
        <p:spPr bwMode="auto">
          <a:xfrm flipH="1">
            <a:off x="6766547" y="3921801"/>
            <a:ext cx="1476407" cy="44342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44" name="Oval 43">
            <a:extLst>
              <a:ext uri="{FF2B5EF4-FFF2-40B4-BE49-F238E27FC236}">
                <a16:creationId xmlns:a16="http://schemas.microsoft.com/office/drawing/2014/main" id="{EE616171-9193-0AFC-65CB-E91D970337BA}"/>
              </a:ext>
            </a:extLst>
          </p:cNvPr>
          <p:cNvSpPr/>
          <p:nvPr/>
        </p:nvSpPr>
        <p:spPr bwMode="auto">
          <a:xfrm>
            <a:off x="5389494" y="4173290"/>
            <a:ext cx="1326660" cy="592298"/>
          </a:xfrm>
          <a:prstGeom prst="ellipse">
            <a:avLst/>
          </a:prstGeom>
          <a:noFill/>
          <a:ln w="50800" cap="flat" cmpd="sng" algn="ctr">
            <a:solidFill>
              <a:srgbClr val="FFC000">
                <a:alpha val="9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3" name="TextBox 42">
            <a:extLst>
              <a:ext uri="{FF2B5EF4-FFF2-40B4-BE49-F238E27FC236}">
                <a16:creationId xmlns:a16="http://schemas.microsoft.com/office/drawing/2014/main" id="{0595F200-FF44-EBCE-9967-EC90D58B5ACE}"/>
              </a:ext>
            </a:extLst>
          </p:cNvPr>
          <p:cNvSpPr txBox="1"/>
          <p:nvPr/>
        </p:nvSpPr>
        <p:spPr>
          <a:xfrm>
            <a:off x="2135560" y="6373590"/>
            <a:ext cx="35126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a:t>
            </a:r>
            <a:endParaRPr lang="en-AU"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4AB8000-574F-C347-D23E-01B889532DB1}"/>
              </a:ext>
            </a:extLst>
          </p:cNvPr>
          <p:cNvSpPr txBox="1"/>
          <p:nvPr/>
        </p:nvSpPr>
        <p:spPr>
          <a:xfrm>
            <a:off x="3586848" y="6371145"/>
            <a:ext cx="35126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endParaRPr lang="en-AU"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6932085-B8FF-EE04-42F4-6C6FFAE5B5ED}"/>
              </a:ext>
            </a:extLst>
          </p:cNvPr>
          <p:cNvSpPr txBox="1"/>
          <p:nvPr/>
        </p:nvSpPr>
        <p:spPr>
          <a:xfrm>
            <a:off x="6440217" y="6373590"/>
            <a:ext cx="52640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endParaRPr lang="en-AU"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65C4C155-AA17-8634-E888-F1B46D8CAC07}"/>
              </a:ext>
            </a:extLst>
          </p:cNvPr>
          <p:cNvSpPr txBox="1"/>
          <p:nvPr/>
        </p:nvSpPr>
        <p:spPr>
          <a:xfrm>
            <a:off x="4952651" y="6381328"/>
            <a:ext cx="35126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71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F8B9A-65EB-2872-BDB8-356927479348}"/>
              </a:ext>
            </a:extLst>
          </p:cNvPr>
          <p:cNvSpPr txBox="1"/>
          <p:nvPr/>
        </p:nvSpPr>
        <p:spPr>
          <a:xfrm>
            <a:off x="1343472" y="980728"/>
            <a:ext cx="9577064" cy="3416320"/>
          </a:xfrm>
          <a:prstGeom prst="rect">
            <a:avLst/>
          </a:prstGeom>
          <a:noFill/>
        </p:spPr>
        <p:txBody>
          <a:bodyPr wrap="square" rtlCol="0">
            <a:spAutoFit/>
          </a:bodyPr>
          <a:lstStyle/>
          <a:p>
            <a:r>
              <a:rPr lang="en-US" sz="3600" dirty="0">
                <a:solidFill>
                  <a:srgbClr val="FFFF00"/>
                </a:solidFill>
                <a:latin typeface="Arial" panose="020B0604020202020204" pitchFamily="34" charset="0"/>
                <a:cs typeface="Arial" panose="020B0604020202020204" pitchFamily="34" charset="0"/>
              </a:rPr>
              <a:t>PART 2 </a:t>
            </a:r>
          </a:p>
          <a:p>
            <a:endParaRPr lang="en-US" sz="3600" dirty="0">
              <a:solidFill>
                <a:srgbClr val="FFFF00"/>
              </a:solidFill>
              <a:latin typeface="Arial" panose="020B0604020202020204" pitchFamily="34" charset="0"/>
              <a:cs typeface="Arial" panose="020B0604020202020204" pitchFamily="34" charset="0"/>
            </a:endParaRPr>
          </a:p>
          <a:p>
            <a:r>
              <a:rPr lang="en-US" sz="3600" dirty="0">
                <a:solidFill>
                  <a:srgbClr val="FFFF00"/>
                </a:solidFill>
                <a:latin typeface="Arial" panose="020B0604020202020204" pitchFamily="34" charset="0"/>
                <a:cs typeface="Arial" panose="020B0604020202020204" pitchFamily="34" charset="0"/>
              </a:rPr>
              <a:t> EXAMPLE OF SPACE WEATHER</a:t>
            </a:r>
          </a:p>
          <a:p>
            <a:endParaRPr lang="en-US" sz="3600" dirty="0">
              <a:solidFill>
                <a:srgbClr val="FFFF00"/>
              </a:solidFill>
              <a:latin typeface="Arial" panose="020B0604020202020204" pitchFamily="34" charset="0"/>
              <a:cs typeface="Arial" panose="020B0604020202020204" pitchFamily="34" charset="0"/>
            </a:endParaRPr>
          </a:p>
          <a:p>
            <a:endParaRPr lang="en-US" sz="3600" dirty="0">
              <a:solidFill>
                <a:srgbClr val="FFFF00"/>
              </a:solidFill>
              <a:latin typeface="Arial" panose="020B0604020202020204" pitchFamily="34" charset="0"/>
              <a:cs typeface="Arial" panose="020B0604020202020204" pitchFamily="34" charset="0"/>
            </a:endParaRPr>
          </a:p>
          <a:p>
            <a:r>
              <a:rPr lang="en-US" sz="3600" dirty="0">
                <a:solidFill>
                  <a:srgbClr val="FFFF00"/>
                </a:solidFill>
                <a:latin typeface="Arial" panose="020B0604020202020204" pitchFamily="34" charset="0"/>
                <a:cs typeface="Arial" panose="020B0604020202020204" pitchFamily="34" charset="0"/>
              </a:rPr>
              <a:t>high cosmic ray flux 		Low solar activity</a:t>
            </a:r>
            <a:endParaRPr lang="en-AU" sz="3600" dirty="0">
              <a:solidFill>
                <a:srgbClr val="FFFF0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0C42EEC8-E829-0E40-FB4D-489C413C9703}"/>
              </a:ext>
            </a:extLst>
          </p:cNvPr>
          <p:cNvCxnSpPr/>
          <p:nvPr/>
        </p:nvCxnSpPr>
        <p:spPr bwMode="auto">
          <a:xfrm>
            <a:off x="5663952" y="4077072"/>
            <a:ext cx="1008112" cy="0"/>
          </a:xfrm>
          <a:prstGeom prst="straightConnector1">
            <a:avLst/>
          </a:prstGeom>
          <a:solidFill>
            <a:schemeClr val="accent1"/>
          </a:solidFill>
          <a:ln w="101600" cap="flat" cmpd="sng" algn="ctr">
            <a:solidFill>
              <a:srgbClr val="FFFF00"/>
            </a:solidFill>
            <a:prstDash val="solid"/>
            <a:round/>
            <a:headEnd type="triangle"/>
            <a:tailEnd type="triangle"/>
          </a:ln>
          <a:effectLst/>
        </p:spPr>
      </p:cxnSp>
    </p:spTree>
    <p:extLst>
      <p:ext uri="{BB962C8B-B14F-4D97-AF65-F5344CB8AC3E}">
        <p14:creationId xmlns:p14="http://schemas.microsoft.com/office/powerpoint/2010/main" val="312371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61B0-E330-FB71-C238-7B956E5B2F23}"/>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6C4A61F3-0E85-E359-BC79-8016BEB3C3AA}"/>
              </a:ext>
            </a:extLst>
          </p:cNvPr>
          <p:cNvSpPr/>
          <p:nvPr/>
        </p:nvSpPr>
        <p:spPr bwMode="auto">
          <a:xfrm>
            <a:off x="-49859" y="3704386"/>
            <a:ext cx="12241859" cy="3157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93" name="Rectangle 92">
            <a:extLst>
              <a:ext uri="{FF2B5EF4-FFF2-40B4-BE49-F238E27FC236}">
                <a16:creationId xmlns:a16="http://schemas.microsoft.com/office/drawing/2014/main" id="{0ABA814E-7444-D654-A8C5-6869CAF086D1}"/>
              </a:ext>
            </a:extLst>
          </p:cNvPr>
          <p:cNvSpPr/>
          <p:nvPr/>
        </p:nvSpPr>
        <p:spPr bwMode="auto">
          <a:xfrm>
            <a:off x="-24680" y="3166"/>
            <a:ext cx="12241859" cy="37575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2" name="Picture 1">
            <a:extLst>
              <a:ext uri="{FF2B5EF4-FFF2-40B4-BE49-F238E27FC236}">
                <a16:creationId xmlns:a16="http://schemas.microsoft.com/office/drawing/2014/main" id="{609373DE-3FBD-B87C-49E2-C6B73A2D1E2B}"/>
              </a:ext>
            </a:extLst>
          </p:cNvPr>
          <p:cNvPicPr>
            <a:picLocks noChangeAspect="1"/>
          </p:cNvPicPr>
          <p:nvPr/>
        </p:nvPicPr>
        <p:blipFill>
          <a:blip r:embed="rId2"/>
          <a:srcRect l="7488" t="14900" r="13539" b="14900"/>
          <a:stretch/>
        </p:blipFill>
        <p:spPr>
          <a:xfrm>
            <a:off x="751205" y="88584"/>
            <a:ext cx="7823200" cy="3701160"/>
          </a:xfrm>
          <a:prstGeom prst="rect">
            <a:avLst/>
          </a:prstGeom>
        </p:spPr>
      </p:pic>
      <p:pic>
        <p:nvPicPr>
          <p:cNvPr id="8" name="Picture 7">
            <a:extLst>
              <a:ext uri="{FF2B5EF4-FFF2-40B4-BE49-F238E27FC236}">
                <a16:creationId xmlns:a16="http://schemas.microsoft.com/office/drawing/2014/main" id="{4FC422BB-FFE1-CC2E-873C-4F48EC0755BE}"/>
              </a:ext>
            </a:extLst>
          </p:cNvPr>
          <p:cNvPicPr>
            <a:picLocks noChangeAspect="1"/>
          </p:cNvPicPr>
          <p:nvPr/>
        </p:nvPicPr>
        <p:blipFill>
          <a:blip r:embed="rId3"/>
          <a:stretch>
            <a:fillRect/>
          </a:stretch>
        </p:blipFill>
        <p:spPr>
          <a:xfrm>
            <a:off x="1919535" y="3774883"/>
            <a:ext cx="5860823" cy="2862221"/>
          </a:xfrm>
          <a:prstGeom prst="rect">
            <a:avLst/>
          </a:prstGeom>
        </p:spPr>
      </p:pic>
      <p:sp>
        <p:nvSpPr>
          <p:cNvPr id="4" name="Isosceles Triangle 3">
            <a:extLst>
              <a:ext uri="{FF2B5EF4-FFF2-40B4-BE49-F238E27FC236}">
                <a16:creationId xmlns:a16="http://schemas.microsoft.com/office/drawing/2014/main" id="{BAE274A5-21F2-F000-A18B-5FF0D0CDB36B}"/>
              </a:ext>
            </a:extLst>
          </p:cNvPr>
          <p:cNvSpPr/>
          <p:nvPr/>
        </p:nvSpPr>
        <p:spPr>
          <a:xfrm>
            <a:off x="5631005" y="235101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2E00F4C7-1BE5-4B06-DA37-05B3BF291FFD}"/>
              </a:ext>
            </a:extLst>
          </p:cNvPr>
          <p:cNvSpPr/>
          <p:nvPr/>
        </p:nvSpPr>
        <p:spPr>
          <a:xfrm>
            <a:off x="814994" y="2805322"/>
            <a:ext cx="7040718" cy="917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E60C811-2419-24B6-DE9C-D0B40695F50E}"/>
              </a:ext>
            </a:extLst>
          </p:cNvPr>
          <p:cNvSpPr txBox="1"/>
          <p:nvPr/>
        </p:nvSpPr>
        <p:spPr>
          <a:xfrm>
            <a:off x="6168008" y="1560337"/>
            <a:ext cx="1938527" cy="461665"/>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kYear</a:t>
            </a:r>
            <a:r>
              <a:rPr lang="en-US" dirty="0">
                <a:latin typeface="Arial" panose="020B0604020202020204" pitchFamily="34" charset="0"/>
                <a:cs typeface="Arial" panose="020B0604020202020204" pitchFamily="34" charset="0"/>
              </a:rPr>
              <a:t> BP-&gt;</a:t>
            </a:r>
            <a:endParaRPr lang="en-AU"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C015E0F-08B9-0BC6-F261-1E33A3CCB87B}"/>
              </a:ext>
            </a:extLst>
          </p:cNvPr>
          <p:cNvCxnSpPr/>
          <p:nvPr/>
        </p:nvCxnSpPr>
        <p:spPr>
          <a:xfrm>
            <a:off x="7291625" y="114343"/>
            <a:ext cx="0" cy="6266985"/>
          </a:xfrm>
          <a:prstGeom prst="line">
            <a:avLst/>
          </a:prstGeom>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E872AFBD-DD2A-5049-D0DB-7B41F40C7DB0}"/>
              </a:ext>
            </a:extLst>
          </p:cNvPr>
          <p:cNvSpPr/>
          <p:nvPr/>
        </p:nvSpPr>
        <p:spPr>
          <a:xfrm>
            <a:off x="2369645" y="239165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sosceles Triangle 27">
            <a:extLst>
              <a:ext uri="{FF2B5EF4-FFF2-40B4-BE49-F238E27FC236}">
                <a16:creationId xmlns:a16="http://schemas.microsoft.com/office/drawing/2014/main" id="{E16EBB07-2A16-B676-642B-49A11EE68125}"/>
              </a:ext>
            </a:extLst>
          </p:cNvPr>
          <p:cNvSpPr/>
          <p:nvPr/>
        </p:nvSpPr>
        <p:spPr>
          <a:xfrm>
            <a:off x="4066365" y="2381496"/>
            <a:ext cx="323372" cy="3941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8" name="Straight Connector 57">
            <a:extLst>
              <a:ext uri="{FF2B5EF4-FFF2-40B4-BE49-F238E27FC236}">
                <a16:creationId xmlns:a16="http://schemas.microsoft.com/office/drawing/2014/main" id="{53B44BB5-2EC3-6868-0B8D-0F82C6CF3E30}"/>
              </a:ext>
            </a:extLst>
          </p:cNvPr>
          <p:cNvCxnSpPr>
            <a:cxnSpLocks/>
          </p:cNvCxnSpPr>
          <p:nvPr/>
        </p:nvCxnSpPr>
        <p:spPr>
          <a:xfrm>
            <a:off x="2341756" y="0"/>
            <a:ext cx="0" cy="4872209"/>
          </a:xfrm>
          <a:prstGeom prst="line">
            <a:avLst/>
          </a:prstGeom>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A0255AF3-A86B-98A6-AB20-BC7A7E96C590}"/>
              </a:ext>
            </a:extLst>
          </p:cNvPr>
          <p:cNvSpPr/>
          <p:nvPr/>
        </p:nvSpPr>
        <p:spPr>
          <a:xfrm>
            <a:off x="7312700" y="2351016"/>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3" name="Straight Arrow Connector 62">
            <a:extLst>
              <a:ext uri="{FF2B5EF4-FFF2-40B4-BE49-F238E27FC236}">
                <a16:creationId xmlns:a16="http://schemas.microsoft.com/office/drawing/2014/main" id="{CD226EF5-12B7-AAF1-6FDB-02D1AA5F7D89}"/>
              </a:ext>
            </a:extLst>
          </p:cNvPr>
          <p:cNvCxnSpPr>
            <a:cxnSpLocks/>
            <a:endCxn id="27" idx="1"/>
          </p:cNvCxnSpPr>
          <p:nvPr/>
        </p:nvCxnSpPr>
        <p:spPr>
          <a:xfrm>
            <a:off x="2006397" y="2331853"/>
            <a:ext cx="444091" cy="256883"/>
          </a:xfrm>
          <a:prstGeom prst="straightConnector1">
            <a:avLst/>
          </a:prstGeom>
          <a:ln w="101600">
            <a:solidFill>
              <a:srgbClr val="0066FF"/>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B6D45712-E33E-AAB4-45E1-E870EFDE9DFB}"/>
              </a:ext>
            </a:extLst>
          </p:cNvPr>
          <p:cNvSpPr/>
          <p:nvPr/>
        </p:nvSpPr>
        <p:spPr>
          <a:xfrm>
            <a:off x="6433709" y="3849547"/>
            <a:ext cx="695951" cy="252404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Isosceles Triangle 78">
            <a:extLst>
              <a:ext uri="{FF2B5EF4-FFF2-40B4-BE49-F238E27FC236}">
                <a16:creationId xmlns:a16="http://schemas.microsoft.com/office/drawing/2014/main" id="{537B8081-09E5-8B38-4C6B-753C7D8866CB}"/>
              </a:ext>
            </a:extLst>
          </p:cNvPr>
          <p:cNvSpPr/>
          <p:nvPr/>
        </p:nvSpPr>
        <p:spPr>
          <a:xfrm>
            <a:off x="5628942" y="2366712"/>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Isosceles Triangle 79">
            <a:extLst>
              <a:ext uri="{FF2B5EF4-FFF2-40B4-BE49-F238E27FC236}">
                <a16:creationId xmlns:a16="http://schemas.microsoft.com/office/drawing/2014/main" id="{D873D994-6794-5AEB-92CD-730EB56F3886}"/>
              </a:ext>
            </a:extLst>
          </p:cNvPr>
          <p:cNvSpPr/>
          <p:nvPr/>
        </p:nvSpPr>
        <p:spPr>
          <a:xfrm>
            <a:off x="4056006" y="2390616"/>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Isosceles Triangle 80">
            <a:extLst>
              <a:ext uri="{FF2B5EF4-FFF2-40B4-BE49-F238E27FC236}">
                <a16:creationId xmlns:a16="http://schemas.microsoft.com/office/drawing/2014/main" id="{9EE3B8D8-924D-EAF0-06A0-68789DE01F25}"/>
              </a:ext>
            </a:extLst>
          </p:cNvPr>
          <p:cNvSpPr/>
          <p:nvPr/>
        </p:nvSpPr>
        <p:spPr>
          <a:xfrm>
            <a:off x="2366657" y="2411162"/>
            <a:ext cx="323372" cy="394159"/>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975E15F1-3EB0-D450-C1E0-B2ED0FB462A2}"/>
              </a:ext>
            </a:extLst>
          </p:cNvPr>
          <p:cNvSpPr/>
          <p:nvPr/>
        </p:nvSpPr>
        <p:spPr bwMode="auto">
          <a:xfrm>
            <a:off x="721176" y="1"/>
            <a:ext cx="7853225" cy="3988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83" name="Isosceles Triangle 82">
            <a:extLst>
              <a:ext uri="{FF2B5EF4-FFF2-40B4-BE49-F238E27FC236}">
                <a16:creationId xmlns:a16="http://schemas.microsoft.com/office/drawing/2014/main" id="{0E39DE78-E6BD-2757-33CF-776DC84506A6}"/>
              </a:ext>
            </a:extLst>
          </p:cNvPr>
          <p:cNvSpPr/>
          <p:nvPr/>
        </p:nvSpPr>
        <p:spPr>
          <a:xfrm>
            <a:off x="3276939" y="2474404"/>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Isosceles Triangle 83">
            <a:extLst>
              <a:ext uri="{FF2B5EF4-FFF2-40B4-BE49-F238E27FC236}">
                <a16:creationId xmlns:a16="http://schemas.microsoft.com/office/drawing/2014/main" id="{B69DF75C-95A6-C387-72E1-AEB6FB762441}"/>
              </a:ext>
            </a:extLst>
          </p:cNvPr>
          <p:cNvSpPr/>
          <p:nvPr/>
        </p:nvSpPr>
        <p:spPr>
          <a:xfrm>
            <a:off x="6536770" y="2463867"/>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Isosceles Triangle 84">
            <a:extLst>
              <a:ext uri="{FF2B5EF4-FFF2-40B4-BE49-F238E27FC236}">
                <a16:creationId xmlns:a16="http://schemas.microsoft.com/office/drawing/2014/main" id="{DC5E4095-E3BF-4540-92BD-20E0DFFC1FEB}"/>
              </a:ext>
            </a:extLst>
          </p:cNvPr>
          <p:cNvSpPr/>
          <p:nvPr/>
        </p:nvSpPr>
        <p:spPr>
          <a:xfrm>
            <a:off x="4922538" y="2494950"/>
            <a:ext cx="191429" cy="226582"/>
          </a:xfrm>
          <a:prstGeom prst="triangl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ECB2FDD2-0E26-8431-F1C9-25542B7879E4}"/>
              </a:ext>
            </a:extLst>
          </p:cNvPr>
          <p:cNvSpPr txBox="1"/>
          <p:nvPr/>
        </p:nvSpPr>
        <p:spPr>
          <a:xfrm>
            <a:off x="288924" y="1846111"/>
            <a:ext cx="1735322" cy="1569660"/>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Grand alignments of planets </a:t>
            </a:r>
          </a:p>
          <a:p>
            <a:endParaRPr lang="en-AU" dirty="0">
              <a:solidFill>
                <a:schemeClr val="accent1"/>
              </a:solidFill>
            </a:endParaRPr>
          </a:p>
        </p:txBody>
      </p:sp>
      <p:sp>
        <p:nvSpPr>
          <p:cNvPr id="95" name="Rectangle 94">
            <a:extLst>
              <a:ext uri="{FF2B5EF4-FFF2-40B4-BE49-F238E27FC236}">
                <a16:creationId xmlns:a16="http://schemas.microsoft.com/office/drawing/2014/main" id="{69B8E3E3-2F00-ABCF-D247-755D5436ACA2}"/>
              </a:ext>
            </a:extLst>
          </p:cNvPr>
          <p:cNvSpPr/>
          <p:nvPr/>
        </p:nvSpPr>
        <p:spPr bwMode="auto">
          <a:xfrm>
            <a:off x="-49859" y="59402"/>
            <a:ext cx="12241859" cy="5879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94" name="TextBox 93">
            <a:extLst>
              <a:ext uri="{FF2B5EF4-FFF2-40B4-BE49-F238E27FC236}">
                <a16:creationId xmlns:a16="http://schemas.microsoft.com/office/drawing/2014/main" id="{13F3D7BB-124A-B8BB-9933-3F4C34C29EAF}"/>
              </a:ext>
            </a:extLst>
          </p:cNvPr>
          <p:cNvSpPr txBox="1"/>
          <p:nvPr/>
        </p:nvSpPr>
        <p:spPr>
          <a:xfrm>
            <a:off x="2959394" y="75733"/>
            <a:ext cx="5576186"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LAKE GEORGE NSW</a:t>
            </a:r>
            <a:endParaRPr lang="en-AU" sz="360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B2753DE9-065B-CEDD-FB58-1FB118458DAC}"/>
              </a:ext>
            </a:extLst>
          </p:cNvPr>
          <p:cNvSpPr txBox="1"/>
          <p:nvPr/>
        </p:nvSpPr>
        <p:spPr>
          <a:xfrm rot="16200000">
            <a:off x="746498" y="597033"/>
            <a:ext cx="1640909"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depth</a:t>
            </a:r>
            <a:endParaRPr lang="en-AU" dirty="0">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1948CFA5-EFE7-F0FD-9289-B8EA7EF580ED}"/>
              </a:ext>
            </a:extLst>
          </p:cNvPr>
          <p:cNvSpPr/>
          <p:nvPr/>
        </p:nvSpPr>
        <p:spPr>
          <a:xfrm>
            <a:off x="5630195" y="3302741"/>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D449704C-DD65-EBC9-25C9-1E9BD9D276E7}"/>
              </a:ext>
            </a:extLst>
          </p:cNvPr>
          <p:cNvSpPr/>
          <p:nvPr/>
        </p:nvSpPr>
        <p:spPr>
          <a:xfrm>
            <a:off x="5896754"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9E713843-F35B-9C75-DEC3-78D502D215A0}"/>
              </a:ext>
            </a:extLst>
          </p:cNvPr>
          <p:cNvSpPr/>
          <p:nvPr/>
        </p:nvSpPr>
        <p:spPr>
          <a:xfrm>
            <a:off x="6193533"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01E48E73-9512-72C7-25C8-1706369C7CC8}"/>
              </a:ext>
            </a:extLst>
          </p:cNvPr>
          <p:cNvSpPr/>
          <p:nvPr/>
        </p:nvSpPr>
        <p:spPr>
          <a:xfrm>
            <a:off x="420347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AE473267-9E60-1A90-7164-AEFE7098BC34}"/>
              </a:ext>
            </a:extLst>
          </p:cNvPr>
          <p:cNvSpPr/>
          <p:nvPr/>
        </p:nvSpPr>
        <p:spPr>
          <a:xfrm>
            <a:off x="4119880"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B334E6CD-B1C9-FEC5-7721-A33992CEE4CB}"/>
              </a:ext>
            </a:extLst>
          </p:cNvPr>
          <p:cNvSpPr/>
          <p:nvPr/>
        </p:nvSpPr>
        <p:spPr>
          <a:xfrm>
            <a:off x="3972560"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0CB0A6A8-021B-5775-9103-6DBE7C895D21}"/>
              </a:ext>
            </a:extLst>
          </p:cNvPr>
          <p:cNvSpPr/>
          <p:nvPr/>
        </p:nvSpPr>
        <p:spPr>
          <a:xfrm>
            <a:off x="2753452"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9B17A039-4169-190F-5E8C-436FDD0AA3C8}"/>
              </a:ext>
            </a:extLst>
          </p:cNvPr>
          <p:cNvSpPr/>
          <p:nvPr/>
        </p:nvSpPr>
        <p:spPr>
          <a:xfrm>
            <a:off x="3428374"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3F62453D-B848-E422-44B8-C282F5775601}"/>
              </a:ext>
            </a:extLst>
          </p:cNvPr>
          <p:cNvSpPr/>
          <p:nvPr/>
        </p:nvSpPr>
        <p:spPr>
          <a:xfrm>
            <a:off x="3217333"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AC22DEAD-0A68-A9EE-C8BA-E2E248529DE2}"/>
              </a:ext>
            </a:extLst>
          </p:cNvPr>
          <p:cNvSpPr/>
          <p:nvPr/>
        </p:nvSpPr>
        <p:spPr>
          <a:xfrm>
            <a:off x="3111813" y="3232946"/>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B143EDBB-3E0E-015F-59AD-6C4C18106DA3}"/>
              </a:ext>
            </a:extLst>
          </p:cNvPr>
          <p:cNvSpPr/>
          <p:nvPr/>
        </p:nvSpPr>
        <p:spPr>
          <a:xfrm>
            <a:off x="4225401" y="3329097"/>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D4E09117-4A88-740D-C26C-ECCF535F4AE4}"/>
              </a:ext>
            </a:extLst>
          </p:cNvPr>
          <p:cNvSpPr/>
          <p:nvPr/>
        </p:nvSpPr>
        <p:spPr>
          <a:xfrm>
            <a:off x="4352843"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8A6312DA-0468-817E-E978-F1B4E8122B31}"/>
              </a:ext>
            </a:extLst>
          </p:cNvPr>
          <p:cNvSpPr/>
          <p:nvPr/>
        </p:nvSpPr>
        <p:spPr>
          <a:xfrm>
            <a:off x="448499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C190AEF4-43D3-D43F-D700-C9FF3802786E}"/>
              </a:ext>
            </a:extLst>
          </p:cNvPr>
          <p:cNvSpPr/>
          <p:nvPr/>
        </p:nvSpPr>
        <p:spPr>
          <a:xfrm>
            <a:off x="4548720" y="3288973"/>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E7C23132-C248-BF17-FEA7-40A67D965664}"/>
              </a:ext>
            </a:extLst>
          </p:cNvPr>
          <p:cNvSpPr/>
          <p:nvPr/>
        </p:nvSpPr>
        <p:spPr>
          <a:xfrm>
            <a:off x="4851058" y="3229559"/>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8348088F-651C-EFD2-73B6-88C045B14879}"/>
              </a:ext>
            </a:extLst>
          </p:cNvPr>
          <p:cNvSpPr/>
          <p:nvPr/>
        </p:nvSpPr>
        <p:spPr>
          <a:xfrm>
            <a:off x="4923191"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F0E70861-6586-14DF-7D39-16F875F4B96D}"/>
              </a:ext>
            </a:extLst>
          </p:cNvPr>
          <p:cNvSpPr/>
          <p:nvPr/>
        </p:nvSpPr>
        <p:spPr>
          <a:xfrm>
            <a:off x="4958030" y="3333110"/>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6DC50495-9A86-DC3B-8C13-2851ADC84A0C}"/>
              </a:ext>
            </a:extLst>
          </p:cNvPr>
          <p:cNvSpPr/>
          <p:nvPr/>
        </p:nvSpPr>
        <p:spPr>
          <a:xfrm>
            <a:off x="5062099" y="32293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4C9D3149-04C5-9FE5-BDBC-FDB451426580}"/>
              </a:ext>
            </a:extLst>
          </p:cNvPr>
          <p:cNvSpPr/>
          <p:nvPr/>
        </p:nvSpPr>
        <p:spPr>
          <a:xfrm>
            <a:off x="5137286" y="3302741"/>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9D665CF7-26EE-0A68-55CF-2DFA3954135D}"/>
              </a:ext>
            </a:extLst>
          </p:cNvPr>
          <p:cNvSpPr/>
          <p:nvPr/>
        </p:nvSpPr>
        <p:spPr>
          <a:xfrm>
            <a:off x="5220885" y="3206405"/>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CB8FD733-11F4-E518-BE45-72391448C92C}"/>
              </a:ext>
            </a:extLst>
          </p:cNvPr>
          <p:cNvSpPr/>
          <p:nvPr/>
        </p:nvSpPr>
        <p:spPr>
          <a:xfrm>
            <a:off x="5395930" y="3244064"/>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02CD7E3F-7D12-F78F-C20A-846B94203E64}"/>
              </a:ext>
            </a:extLst>
          </p:cNvPr>
          <p:cNvSpPr/>
          <p:nvPr/>
        </p:nvSpPr>
        <p:spPr>
          <a:xfrm>
            <a:off x="5531635" y="3213840"/>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08D197E3-6D71-61C3-CEDD-34222A3E96B1}"/>
              </a:ext>
            </a:extLst>
          </p:cNvPr>
          <p:cNvSpPr/>
          <p:nvPr/>
        </p:nvSpPr>
        <p:spPr>
          <a:xfrm flipH="1">
            <a:off x="2404730" y="3239878"/>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881C21DB-CA6A-CED0-1578-841721AA09F3}"/>
              </a:ext>
            </a:extLst>
          </p:cNvPr>
          <p:cNvSpPr/>
          <p:nvPr/>
        </p:nvSpPr>
        <p:spPr>
          <a:xfrm flipH="1">
            <a:off x="2484105" y="3233528"/>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B39D551C-E419-2CD2-3A6F-315C1C73BCBD}"/>
              </a:ext>
            </a:extLst>
          </p:cNvPr>
          <p:cNvSpPr/>
          <p:nvPr/>
        </p:nvSpPr>
        <p:spPr>
          <a:xfrm flipH="1">
            <a:off x="2550780" y="3243779"/>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213067B7-9B9D-8817-4FC9-875922AA9CD9}"/>
              </a:ext>
            </a:extLst>
          </p:cNvPr>
          <p:cNvSpPr/>
          <p:nvPr/>
        </p:nvSpPr>
        <p:spPr>
          <a:xfrm flipH="1">
            <a:off x="2633330" y="3243779"/>
            <a:ext cx="52720" cy="45719"/>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5B2B827B-EF80-0DC0-DD5A-2F7D3E6BEBCE}"/>
              </a:ext>
            </a:extLst>
          </p:cNvPr>
          <p:cNvSpPr/>
          <p:nvPr/>
        </p:nvSpPr>
        <p:spPr>
          <a:xfrm>
            <a:off x="3580774" y="3381738"/>
            <a:ext cx="127442" cy="119270"/>
          </a:xfrm>
          <a:prstGeom prst="ellipse">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6A2B389D-1C96-C798-6A0E-016356EAF32B}"/>
              </a:ext>
            </a:extLst>
          </p:cNvPr>
          <p:cNvSpPr txBox="1"/>
          <p:nvPr/>
        </p:nvSpPr>
        <p:spPr>
          <a:xfrm>
            <a:off x="256119" y="3475918"/>
            <a:ext cx="1894212" cy="2954655"/>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Cosmic ray data from 2020</a:t>
            </a:r>
          </a:p>
          <a:p>
            <a:r>
              <a:rPr lang="en-US" dirty="0">
                <a:solidFill>
                  <a:srgbClr val="0066FF"/>
                </a:solidFill>
                <a:latin typeface="Arial" panose="020B0604020202020204" pitchFamily="34" charset="0"/>
                <a:cs typeface="Arial" panose="020B0604020202020204" pitchFamily="34" charset="0"/>
              </a:rPr>
              <a:t>qC14 with Intcal20 calibration  </a:t>
            </a:r>
          </a:p>
          <a:p>
            <a:r>
              <a:rPr lang="en-US" dirty="0">
                <a:solidFill>
                  <a:srgbClr val="0066FF"/>
                </a:solidFill>
                <a:latin typeface="Arial" panose="020B0604020202020204" pitchFamily="34" charset="0"/>
                <a:cs typeface="Arial" panose="020B0604020202020204" pitchFamily="34" charset="0"/>
              </a:rPr>
              <a:t> </a:t>
            </a:r>
            <a:r>
              <a:rPr lang="en-US" sz="1800" dirty="0">
                <a:solidFill>
                  <a:srgbClr val="0066FF"/>
                </a:solidFill>
                <a:latin typeface="Arial" panose="020B0604020202020204" pitchFamily="34" charset="0"/>
                <a:cs typeface="Arial" panose="020B0604020202020204" pitchFamily="34" charset="0"/>
              </a:rPr>
              <a:t>(Beer 2025, personal comm)</a:t>
            </a:r>
            <a:endParaRPr lang="en-AU" sz="1800" dirty="0">
              <a:solidFill>
                <a:srgbClr val="0066FF"/>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360DE9B4-2C82-993C-A024-5AA7A52C9DBE}"/>
              </a:ext>
            </a:extLst>
          </p:cNvPr>
          <p:cNvSpPr/>
          <p:nvPr/>
        </p:nvSpPr>
        <p:spPr>
          <a:xfrm>
            <a:off x="6433709" y="3849547"/>
            <a:ext cx="695951" cy="252404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E43401D1-0438-1DE6-DFB4-EACAD2FE40A5}"/>
              </a:ext>
            </a:extLst>
          </p:cNvPr>
          <p:cNvSpPr txBox="1"/>
          <p:nvPr/>
        </p:nvSpPr>
        <p:spPr>
          <a:xfrm>
            <a:off x="2880894" y="3534229"/>
            <a:ext cx="4245591" cy="8309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Q14C data 0-15ka after 1000yr hi-pass filter</a:t>
            </a:r>
            <a:endParaRPr lang="en-AU" dirty="0">
              <a:latin typeface="Arial" panose="020B060402020202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id="{8BC1AFDD-C996-A8B2-1214-6DF76D67C170}"/>
              </a:ext>
            </a:extLst>
          </p:cNvPr>
          <p:cNvCxnSpPr/>
          <p:nvPr/>
        </p:nvCxnSpPr>
        <p:spPr>
          <a:xfrm>
            <a:off x="4239636"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E026D49-B141-A5F0-ACBD-205E572BE52F}"/>
              </a:ext>
            </a:extLst>
          </p:cNvPr>
          <p:cNvCxnSpPr/>
          <p:nvPr/>
        </p:nvCxnSpPr>
        <p:spPr>
          <a:xfrm>
            <a:off x="5807968"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8EF6B57-E034-02A6-2EAB-A6453989391E}"/>
              </a:ext>
            </a:extLst>
          </p:cNvPr>
          <p:cNvCxnSpPr/>
          <p:nvPr/>
        </p:nvCxnSpPr>
        <p:spPr>
          <a:xfrm>
            <a:off x="7464152" y="0"/>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095380C-1E32-C515-9741-837755257F1C}"/>
              </a:ext>
            </a:extLst>
          </p:cNvPr>
          <p:cNvCxnSpPr/>
          <p:nvPr/>
        </p:nvCxnSpPr>
        <p:spPr>
          <a:xfrm>
            <a:off x="2501591" y="114343"/>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3520ADC-25D9-7348-F942-AA1CD6D63380}"/>
              </a:ext>
            </a:extLst>
          </p:cNvPr>
          <p:cNvCxnSpPr/>
          <p:nvPr/>
        </p:nvCxnSpPr>
        <p:spPr>
          <a:xfrm>
            <a:off x="3372653" y="59402"/>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D87A1E2-996F-06B3-9844-B1CC35369D28}"/>
              </a:ext>
            </a:extLst>
          </p:cNvPr>
          <p:cNvCxnSpPr/>
          <p:nvPr/>
        </p:nvCxnSpPr>
        <p:spPr>
          <a:xfrm>
            <a:off x="5018252" y="-2"/>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5B018BA-374C-E7EC-4573-EA174DBF5E75}"/>
              </a:ext>
            </a:extLst>
          </p:cNvPr>
          <p:cNvCxnSpPr/>
          <p:nvPr/>
        </p:nvCxnSpPr>
        <p:spPr>
          <a:xfrm>
            <a:off x="6643359" y="-1"/>
            <a:ext cx="0" cy="6266985"/>
          </a:xfrm>
          <a:prstGeom prst="line">
            <a:avLst/>
          </a:prstGeom>
          <a:ln w="50800">
            <a:solidFill>
              <a:srgbClr val="0066FF">
                <a:alpha val="40000"/>
              </a:srgb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6496F28-D76A-A419-886C-7A762E8724FE}"/>
              </a:ext>
            </a:extLst>
          </p:cNvPr>
          <p:cNvSpPr/>
          <p:nvPr/>
        </p:nvSpPr>
        <p:spPr>
          <a:xfrm>
            <a:off x="2445836" y="-2"/>
            <a:ext cx="406844" cy="6384569"/>
          </a:xfrm>
          <a:prstGeom prst="rect">
            <a:avLst/>
          </a:prstGeom>
          <a:solidFill>
            <a:srgbClr val="FFC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4336157F-4DD2-6A6B-C2C1-59B7018F2F99}"/>
              </a:ext>
            </a:extLst>
          </p:cNvPr>
          <p:cNvSpPr/>
          <p:nvPr/>
        </p:nvSpPr>
        <p:spPr>
          <a:xfrm>
            <a:off x="3155796" y="3682"/>
            <a:ext cx="406844" cy="6369908"/>
          </a:xfrm>
          <a:prstGeom prst="rect">
            <a:avLst/>
          </a:prstGeom>
          <a:solidFill>
            <a:srgbClr val="FFC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F8BE5F2D-865B-2BC2-7E63-33B2015342F6}"/>
              </a:ext>
            </a:extLst>
          </p:cNvPr>
          <p:cNvSpPr/>
          <p:nvPr/>
        </p:nvSpPr>
        <p:spPr>
          <a:xfrm>
            <a:off x="3999565" y="2825"/>
            <a:ext cx="522594" cy="6377660"/>
          </a:xfrm>
          <a:prstGeom prst="rect">
            <a:avLst/>
          </a:prstGeom>
          <a:solidFill>
            <a:srgbClr val="FFC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A9EC88F8-7015-3C7F-20E7-F76C34F18D9B}"/>
              </a:ext>
            </a:extLst>
          </p:cNvPr>
          <p:cNvSpPr/>
          <p:nvPr/>
        </p:nvSpPr>
        <p:spPr>
          <a:xfrm>
            <a:off x="4835913" y="2824"/>
            <a:ext cx="472063" cy="6381743"/>
          </a:xfrm>
          <a:prstGeom prst="rect">
            <a:avLst/>
          </a:prstGeom>
          <a:solidFill>
            <a:srgbClr val="FFC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CF39AD59-DCDC-2CC1-8B34-BF14F2980EAA}"/>
              </a:ext>
            </a:extLst>
          </p:cNvPr>
          <p:cNvSpPr/>
          <p:nvPr/>
        </p:nvSpPr>
        <p:spPr>
          <a:xfrm>
            <a:off x="5651239" y="-1259"/>
            <a:ext cx="696196" cy="6381743"/>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F6D386FF-B9D1-565E-8A6F-D094C72F6CBC}"/>
              </a:ext>
            </a:extLst>
          </p:cNvPr>
          <p:cNvSpPr/>
          <p:nvPr/>
        </p:nvSpPr>
        <p:spPr>
          <a:xfrm>
            <a:off x="6759291" y="-415"/>
            <a:ext cx="604531" cy="6381743"/>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33AA7731-A0B6-8FD2-39C5-8F08BAB958F6}"/>
              </a:ext>
            </a:extLst>
          </p:cNvPr>
          <p:cNvSpPr txBox="1"/>
          <p:nvPr/>
        </p:nvSpPr>
        <p:spPr>
          <a:xfrm rot="16200000">
            <a:off x="1300637" y="3970843"/>
            <a:ext cx="1640909"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q14C -&gt;</a:t>
            </a:r>
            <a:endParaRPr lang="en-AU"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22F92D9-51D2-682B-9B8F-53F6B8C4E030}"/>
              </a:ext>
            </a:extLst>
          </p:cNvPr>
          <p:cNvSpPr txBox="1"/>
          <p:nvPr/>
        </p:nvSpPr>
        <p:spPr>
          <a:xfrm>
            <a:off x="8974582" y="2137572"/>
            <a:ext cx="2312507" cy="2123658"/>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Dark yellow = Episodes of </a:t>
            </a:r>
            <a:r>
              <a:rPr lang="en-US" b="1" dirty="0">
                <a:solidFill>
                  <a:srgbClr val="0066FF"/>
                </a:solidFill>
                <a:latin typeface="Arial" panose="020B0604020202020204" pitchFamily="34" charset="0"/>
                <a:cs typeface="Arial" panose="020B0604020202020204" pitchFamily="34" charset="0"/>
              </a:rPr>
              <a:t>solar Grand Minima </a:t>
            </a:r>
            <a:r>
              <a:rPr lang="en-US" dirty="0">
                <a:solidFill>
                  <a:srgbClr val="0066FF"/>
                </a:solidFill>
                <a:latin typeface="Arial" panose="020B0604020202020204" pitchFamily="34" charset="0"/>
                <a:cs typeface="Arial" panose="020B0604020202020204" pitchFamily="34" charset="0"/>
              </a:rPr>
              <a:t>0-9ka</a:t>
            </a:r>
          </a:p>
          <a:p>
            <a:r>
              <a:rPr lang="en-US" sz="1800" dirty="0">
                <a:solidFill>
                  <a:srgbClr val="0066FF"/>
                </a:solidFill>
                <a:latin typeface="Arial" panose="020B0604020202020204" pitchFamily="34" charset="0"/>
                <a:cs typeface="Arial" panose="020B0604020202020204" pitchFamily="34" charset="0"/>
              </a:rPr>
              <a:t>(from McCracken et al, 2013)</a:t>
            </a:r>
            <a:endParaRPr lang="en-AU" sz="1800" dirty="0">
              <a:solidFill>
                <a:srgbClr val="0066FF"/>
              </a:solidFill>
              <a:latin typeface="Arial" panose="020B0604020202020204" pitchFamily="34" charset="0"/>
              <a:cs typeface="Arial" panose="020B0604020202020204" pitchFamily="34" charset="0"/>
            </a:endParaRPr>
          </a:p>
        </p:txBody>
      </p:sp>
      <p:cxnSp>
        <p:nvCxnSpPr>
          <p:cNvPr id="55" name="Straight Arrow Connector 54">
            <a:extLst>
              <a:ext uri="{FF2B5EF4-FFF2-40B4-BE49-F238E27FC236}">
                <a16:creationId xmlns:a16="http://schemas.microsoft.com/office/drawing/2014/main" id="{BC7238AD-0182-5D5B-FD0E-F76A0CCD7C3B}"/>
              </a:ext>
            </a:extLst>
          </p:cNvPr>
          <p:cNvCxnSpPr>
            <a:cxnSpLocks/>
          </p:cNvCxnSpPr>
          <p:nvPr/>
        </p:nvCxnSpPr>
        <p:spPr bwMode="auto">
          <a:xfrm flipH="1">
            <a:off x="5220885" y="2397164"/>
            <a:ext cx="3848606" cy="171566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59" name="TextBox 58">
            <a:extLst>
              <a:ext uri="{FF2B5EF4-FFF2-40B4-BE49-F238E27FC236}">
                <a16:creationId xmlns:a16="http://schemas.microsoft.com/office/drawing/2014/main" id="{FA90334B-7407-35DE-D832-B473D8898B21}"/>
              </a:ext>
            </a:extLst>
          </p:cNvPr>
          <p:cNvSpPr txBox="1"/>
          <p:nvPr/>
        </p:nvSpPr>
        <p:spPr>
          <a:xfrm>
            <a:off x="8984324" y="4400712"/>
            <a:ext cx="2312507" cy="2308324"/>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Light yellow = </a:t>
            </a:r>
            <a:r>
              <a:rPr lang="en-US" b="1" dirty="0">
                <a:solidFill>
                  <a:srgbClr val="0066FF"/>
                </a:solidFill>
                <a:latin typeface="Arial" panose="020B0604020202020204" pitchFamily="34" charset="0"/>
                <a:cs typeface="Arial" panose="020B0604020202020204" pitchFamily="34" charset="0"/>
              </a:rPr>
              <a:t>Episodes</a:t>
            </a:r>
            <a:r>
              <a:rPr lang="en-US" dirty="0">
                <a:solidFill>
                  <a:srgbClr val="0066FF"/>
                </a:solidFill>
                <a:latin typeface="Arial" panose="020B0604020202020204" pitchFamily="34" charset="0"/>
                <a:cs typeface="Arial" panose="020B0604020202020204" pitchFamily="34" charset="0"/>
              </a:rPr>
              <a:t> of solar Grand Minima interpreted for 9-15ka</a:t>
            </a:r>
          </a:p>
        </p:txBody>
      </p:sp>
      <p:cxnSp>
        <p:nvCxnSpPr>
          <p:cNvPr id="64" name="Straight Arrow Connector 63">
            <a:extLst>
              <a:ext uri="{FF2B5EF4-FFF2-40B4-BE49-F238E27FC236}">
                <a16:creationId xmlns:a16="http://schemas.microsoft.com/office/drawing/2014/main" id="{543D1081-789C-58B2-DCFC-8EF077F474AF}"/>
              </a:ext>
            </a:extLst>
          </p:cNvPr>
          <p:cNvCxnSpPr>
            <a:cxnSpLocks/>
          </p:cNvCxnSpPr>
          <p:nvPr/>
        </p:nvCxnSpPr>
        <p:spPr bwMode="auto">
          <a:xfrm flipH="1" flipV="1">
            <a:off x="6096000" y="4112826"/>
            <a:ext cx="2888324" cy="52356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70" name="Straight Connector 69">
            <a:extLst>
              <a:ext uri="{FF2B5EF4-FFF2-40B4-BE49-F238E27FC236}">
                <a16:creationId xmlns:a16="http://schemas.microsoft.com/office/drawing/2014/main" id="{D82A8D39-3A81-BC97-8036-0E8D1CC9E012}"/>
              </a:ext>
            </a:extLst>
          </p:cNvPr>
          <p:cNvCxnSpPr>
            <a:cxnSpLocks/>
          </p:cNvCxnSpPr>
          <p:nvPr/>
        </p:nvCxnSpPr>
        <p:spPr>
          <a:xfrm>
            <a:off x="7641661" y="-27384"/>
            <a:ext cx="0" cy="4872209"/>
          </a:xfrm>
          <a:prstGeom prst="line">
            <a:avLst/>
          </a:prstGeom>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82528A72-A94D-59C8-1138-233A23982E0C}"/>
              </a:ext>
            </a:extLst>
          </p:cNvPr>
          <p:cNvSpPr/>
          <p:nvPr/>
        </p:nvSpPr>
        <p:spPr bwMode="auto">
          <a:xfrm>
            <a:off x="5389494" y="4173290"/>
            <a:ext cx="1326660" cy="592298"/>
          </a:xfrm>
          <a:prstGeom prst="ellipse">
            <a:avLst/>
          </a:prstGeom>
          <a:noFill/>
          <a:ln w="50800" cap="flat" cmpd="sng" algn="ctr">
            <a:solidFill>
              <a:srgbClr val="FFC000">
                <a:alpha val="9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cxnSp>
        <p:nvCxnSpPr>
          <p:cNvPr id="87" name="Straight Connector 86">
            <a:extLst>
              <a:ext uri="{FF2B5EF4-FFF2-40B4-BE49-F238E27FC236}">
                <a16:creationId xmlns:a16="http://schemas.microsoft.com/office/drawing/2014/main" id="{DC8449B4-B76B-825C-07C6-A3DC0A28F2E6}"/>
              </a:ext>
            </a:extLst>
          </p:cNvPr>
          <p:cNvCxnSpPr>
            <a:cxnSpLocks/>
          </p:cNvCxnSpPr>
          <p:nvPr/>
        </p:nvCxnSpPr>
        <p:spPr>
          <a:xfrm>
            <a:off x="5159896" y="1653135"/>
            <a:ext cx="0" cy="4872209"/>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A2AFF1B-0E2C-84F4-0B15-56C6E9E72C27}"/>
              </a:ext>
            </a:extLst>
          </p:cNvPr>
          <p:cNvSpPr txBox="1"/>
          <p:nvPr/>
        </p:nvSpPr>
        <p:spPr>
          <a:xfrm>
            <a:off x="6881846" y="6356101"/>
            <a:ext cx="1791241" cy="461665"/>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kYear</a:t>
            </a:r>
            <a:r>
              <a:rPr lang="en-US" dirty="0">
                <a:latin typeface="Arial" panose="020B0604020202020204" pitchFamily="34" charset="0"/>
                <a:cs typeface="Arial" panose="020B0604020202020204" pitchFamily="34" charset="0"/>
              </a:rPr>
              <a:t> BP-&gt;</a:t>
            </a:r>
            <a:endParaRPr lang="en-AU"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61525B58-E8C8-3384-0EDB-C35C559E5014}"/>
              </a:ext>
            </a:extLst>
          </p:cNvPr>
          <p:cNvSpPr txBox="1"/>
          <p:nvPr/>
        </p:nvSpPr>
        <p:spPr>
          <a:xfrm>
            <a:off x="2135560" y="6373590"/>
            <a:ext cx="35126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a:t>
            </a:r>
            <a:endParaRPr lang="en-AU"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4A426FE1-45E1-30D3-0724-1F1E8D746E50}"/>
              </a:ext>
            </a:extLst>
          </p:cNvPr>
          <p:cNvSpPr txBox="1"/>
          <p:nvPr/>
        </p:nvSpPr>
        <p:spPr>
          <a:xfrm>
            <a:off x="3586848" y="6371145"/>
            <a:ext cx="35126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endParaRPr lang="en-AU"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8D9D4203-F749-57F0-42C8-AF9D46526A28}"/>
              </a:ext>
            </a:extLst>
          </p:cNvPr>
          <p:cNvSpPr txBox="1"/>
          <p:nvPr/>
        </p:nvSpPr>
        <p:spPr>
          <a:xfrm>
            <a:off x="6440217" y="6373590"/>
            <a:ext cx="52640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endParaRPr lang="en-AU"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C4A9C1DD-78A4-8151-F563-A2190CE1B56E}"/>
              </a:ext>
            </a:extLst>
          </p:cNvPr>
          <p:cNvSpPr txBox="1"/>
          <p:nvPr/>
        </p:nvSpPr>
        <p:spPr>
          <a:xfrm>
            <a:off x="4952651" y="6381328"/>
            <a:ext cx="35126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70890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243132</TotalTime>
  <Words>1349</Words>
  <Application>Microsoft Office PowerPoint</Application>
  <PresentationFormat>Widescreen</PresentationFormat>
  <Paragraphs>150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TimesNewRomanPSMT</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ASTEN &amp; ASSC. P/L</dc:creator>
  <cp:lastModifiedBy>Michael Asten</cp:lastModifiedBy>
  <cp:revision>947</cp:revision>
  <cp:lastPrinted>2003-08-25T01:12:56Z</cp:lastPrinted>
  <dcterms:created xsi:type="dcterms:W3CDTF">1998-06-16T04:56:36Z</dcterms:created>
  <dcterms:modified xsi:type="dcterms:W3CDTF">2025-04-30T16:13:39Z</dcterms:modified>
</cp:coreProperties>
</file>