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50399950" cy="30600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38" userDrawn="1">
          <p15:clr>
            <a:srgbClr val="A4A3A4"/>
          </p15:clr>
        </p15:guide>
        <p15:guide id="2" pos="158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D"/>
    <a:srgbClr val="FFCCCC"/>
    <a:srgbClr val="9DC3E6"/>
    <a:srgbClr val="E2E29A"/>
    <a:srgbClr val="A90703"/>
    <a:srgbClr val="0B3208"/>
    <a:srgbClr val="125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96" y="180"/>
      </p:cViewPr>
      <p:guideLst>
        <p:guide orient="horz" pos="9638"/>
        <p:guide pos="15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994" y="5008025"/>
            <a:ext cx="37799963" cy="10653560"/>
          </a:xfrm>
        </p:spPr>
        <p:txBody>
          <a:bodyPr anchor="b"/>
          <a:lstStyle>
            <a:lvl1pPr algn="ctr">
              <a:defRPr sz="24803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4" y="16072427"/>
            <a:ext cx="37799963" cy="7388071"/>
          </a:xfrm>
        </p:spPr>
        <p:txBody>
          <a:bodyPr/>
          <a:lstStyle>
            <a:lvl1pPr marL="0" indent="0" algn="ctr">
              <a:buNone/>
              <a:defRPr sz="9921"/>
            </a:lvl1pPr>
            <a:lvl2pPr marL="1890019" indent="0" algn="ctr">
              <a:buNone/>
              <a:defRPr sz="8268"/>
            </a:lvl2pPr>
            <a:lvl3pPr marL="3780038" indent="0" algn="ctr">
              <a:buNone/>
              <a:defRPr sz="7441"/>
            </a:lvl3pPr>
            <a:lvl4pPr marL="5670057" indent="0" algn="ctr">
              <a:buNone/>
              <a:defRPr sz="6614"/>
            </a:lvl4pPr>
            <a:lvl5pPr marL="7560076" indent="0" algn="ctr">
              <a:buNone/>
              <a:defRPr sz="6614"/>
            </a:lvl5pPr>
            <a:lvl6pPr marL="9450095" indent="0" algn="ctr">
              <a:buNone/>
              <a:defRPr sz="6614"/>
            </a:lvl6pPr>
            <a:lvl7pPr marL="11340114" indent="0" algn="ctr">
              <a:buNone/>
              <a:defRPr sz="6614"/>
            </a:lvl7pPr>
            <a:lvl8pPr marL="13230134" indent="0" algn="ctr">
              <a:buNone/>
              <a:defRPr sz="6614"/>
            </a:lvl8pPr>
            <a:lvl9pPr marL="15120153" indent="0" algn="ctr">
              <a:buNone/>
              <a:defRPr sz="6614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0D64-3FEF-40D5-8F6F-253F33E78074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8AA8-450F-4E60-9127-98181FA25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804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0D64-3FEF-40D5-8F6F-253F33E78074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8AA8-450F-4E60-9127-98181FA25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88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7464" y="1629201"/>
            <a:ext cx="10867489" cy="259326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4997" y="1629201"/>
            <a:ext cx="31972468" cy="2593263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0D64-3FEF-40D5-8F6F-253F33E78074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8AA8-450F-4E60-9127-98181FA25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95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0D64-3FEF-40D5-8F6F-253F33E78074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8AA8-450F-4E60-9127-98181FA25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96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747" y="7628917"/>
            <a:ext cx="43469957" cy="12729018"/>
          </a:xfrm>
        </p:spPr>
        <p:txBody>
          <a:bodyPr anchor="b"/>
          <a:lstStyle>
            <a:lvl1pPr>
              <a:defRPr sz="24803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747" y="20478356"/>
            <a:ext cx="43469957" cy="6693890"/>
          </a:xfrm>
        </p:spPr>
        <p:txBody>
          <a:bodyPr/>
          <a:lstStyle>
            <a:lvl1pPr marL="0" indent="0">
              <a:buNone/>
              <a:defRPr sz="9921">
                <a:solidFill>
                  <a:schemeClr val="tx1">
                    <a:tint val="75000"/>
                  </a:schemeClr>
                </a:solidFill>
              </a:defRPr>
            </a:lvl1pPr>
            <a:lvl2pPr marL="1890019" indent="0">
              <a:buNone/>
              <a:defRPr sz="8268">
                <a:solidFill>
                  <a:schemeClr val="tx1">
                    <a:tint val="75000"/>
                  </a:schemeClr>
                </a:solidFill>
              </a:defRPr>
            </a:lvl2pPr>
            <a:lvl3pPr marL="3780038" indent="0">
              <a:buNone/>
              <a:defRPr sz="7441">
                <a:solidFill>
                  <a:schemeClr val="tx1">
                    <a:tint val="75000"/>
                  </a:schemeClr>
                </a:solidFill>
              </a:defRPr>
            </a:lvl3pPr>
            <a:lvl4pPr marL="5670057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4pPr>
            <a:lvl5pPr marL="756007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5pPr>
            <a:lvl6pPr marL="9450095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6pPr>
            <a:lvl7pPr marL="1134011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7pPr>
            <a:lvl8pPr marL="1323013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8pPr>
            <a:lvl9pPr marL="15120153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0D64-3FEF-40D5-8F6F-253F33E78074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8AA8-450F-4E60-9127-98181FA25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21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4996" y="8146007"/>
            <a:ext cx="21419979" cy="1941583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4975" y="8146007"/>
            <a:ext cx="21419979" cy="1941583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0D64-3FEF-40D5-8F6F-253F33E78074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8AA8-450F-4E60-9127-98181FA25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738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1629204"/>
            <a:ext cx="43469957" cy="59147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563" y="7501412"/>
            <a:ext cx="21321539" cy="3676326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563" y="11177737"/>
            <a:ext cx="21321539" cy="164407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4975" y="7501412"/>
            <a:ext cx="21426543" cy="3676326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4975" y="11177737"/>
            <a:ext cx="21426543" cy="164407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0D64-3FEF-40D5-8F6F-253F33E78074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8AA8-450F-4E60-9127-98181FA25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85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0D64-3FEF-40D5-8F6F-253F33E78074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8AA8-450F-4E60-9127-98181FA25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70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0D64-3FEF-40D5-8F6F-253F33E78074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8AA8-450F-4E60-9127-98181FA25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957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2040043"/>
            <a:ext cx="16255294" cy="7140152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6543" y="4405929"/>
            <a:ext cx="25514975" cy="21746295"/>
          </a:xfrm>
        </p:spPr>
        <p:txBody>
          <a:bodyPr/>
          <a:lstStyle>
            <a:lvl1pPr>
              <a:defRPr sz="13228"/>
            </a:lvl1pPr>
            <a:lvl2pPr>
              <a:defRPr sz="11575"/>
            </a:lvl2pPr>
            <a:lvl3pPr>
              <a:defRPr sz="9921"/>
            </a:lvl3pPr>
            <a:lvl4pPr>
              <a:defRPr sz="8268"/>
            </a:lvl4pPr>
            <a:lvl5pPr>
              <a:defRPr sz="8268"/>
            </a:lvl5pPr>
            <a:lvl6pPr>
              <a:defRPr sz="8268"/>
            </a:lvl6pPr>
            <a:lvl7pPr>
              <a:defRPr sz="8268"/>
            </a:lvl7pPr>
            <a:lvl8pPr>
              <a:defRPr sz="8268"/>
            </a:lvl8pPr>
            <a:lvl9pPr>
              <a:defRPr sz="826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9180195"/>
            <a:ext cx="16255294" cy="17007447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0D64-3FEF-40D5-8F6F-253F33E78074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8AA8-450F-4E60-9127-98181FA25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921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2040043"/>
            <a:ext cx="16255294" cy="7140152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26543" y="4405929"/>
            <a:ext cx="25514975" cy="21746295"/>
          </a:xfrm>
        </p:spPr>
        <p:txBody>
          <a:bodyPr/>
          <a:lstStyle>
            <a:lvl1pPr marL="0" indent="0">
              <a:buNone/>
              <a:defRPr sz="13228"/>
            </a:lvl1pPr>
            <a:lvl2pPr marL="1890019" indent="0">
              <a:buNone/>
              <a:defRPr sz="11575"/>
            </a:lvl2pPr>
            <a:lvl3pPr marL="3780038" indent="0">
              <a:buNone/>
              <a:defRPr sz="9921"/>
            </a:lvl3pPr>
            <a:lvl4pPr marL="5670057" indent="0">
              <a:buNone/>
              <a:defRPr sz="8268"/>
            </a:lvl4pPr>
            <a:lvl5pPr marL="7560076" indent="0">
              <a:buNone/>
              <a:defRPr sz="8268"/>
            </a:lvl5pPr>
            <a:lvl6pPr marL="9450095" indent="0">
              <a:buNone/>
              <a:defRPr sz="8268"/>
            </a:lvl6pPr>
            <a:lvl7pPr marL="11340114" indent="0">
              <a:buNone/>
              <a:defRPr sz="8268"/>
            </a:lvl7pPr>
            <a:lvl8pPr marL="13230134" indent="0">
              <a:buNone/>
              <a:defRPr sz="8268"/>
            </a:lvl8pPr>
            <a:lvl9pPr marL="15120153" indent="0">
              <a:buNone/>
              <a:defRPr sz="8268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9180195"/>
            <a:ext cx="16255294" cy="17007447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0D64-3FEF-40D5-8F6F-253F33E78074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8AA8-450F-4E60-9127-98181FA25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228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997" y="1629204"/>
            <a:ext cx="43469957" cy="5914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997" y="8146007"/>
            <a:ext cx="43469957" cy="1941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4996" y="28362271"/>
            <a:ext cx="11339989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0D64-3FEF-40D5-8F6F-253F33E78074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4984" y="28362271"/>
            <a:ext cx="17009983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4965" y="28362271"/>
            <a:ext cx="11339989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78AA8-450F-4E60-9127-98181FA25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261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3780038" rtl="0" eaLnBrk="1" latinLnBrk="0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10" indent="-945010" algn="l" defTabSz="3780038" rtl="0" eaLnBrk="1" latinLnBrk="0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+mn-lt"/>
          <a:ea typeface="+mn-ea"/>
          <a:cs typeface="+mn-cs"/>
        </a:defRPr>
      </a:lvl1pPr>
      <a:lvl2pPr marL="2835029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4725048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3pPr>
      <a:lvl4pPr marL="6615067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8505086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10395105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hyperlink" Target="https://earthexplorer.usgs.gov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19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7CEA2BE-CADE-422B-BD3C-086F178F30D6}"/>
              </a:ext>
            </a:extLst>
          </p:cNvPr>
          <p:cNvGrpSpPr/>
          <p:nvPr/>
        </p:nvGrpSpPr>
        <p:grpSpPr>
          <a:xfrm>
            <a:off x="0" y="-417219"/>
            <a:ext cx="50407395" cy="30989626"/>
            <a:chOff x="0" y="-461665"/>
            <a:chExt cx="50407395" cy="3098962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451647C-1CA7-467B-8A99-EF86F6CC405E}"/>
                </a:ext>
              </a:extLst>
            </p:cNvPr>
            <p:cNvGrpSpPr/>
            <p:nvPr/>
          </p:nvGrpSpPr>
          <p:grpSpPr>
            <a:xfrm>
              <a:off x="7445" y="-96341"/>
              <a:ext cx="50399950" cy="30624302"/>
              <a:chOff x="7445" y="-96341"/>
              <a:chExt cx="50399950" cy="3062430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1539852-7A0E-4488-B64F-368EB0373596}"/>
                  </a:ext>
                </a:extLst>
              </p:cNvPr>
              <p:cNvSpPr/>
              <p:nvPr/>
            </p:nvSpPr>
            <p:spPr>
              <a:xfrm>
                <a:off x="7445" y="3221204"/>
                <a:ext cx="15800660" cy="2730675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53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CE53164-7D0A-41AC-A7D6-86D5A4DC3126}"/>
                  </a:ext>
                </a:extLst>
              </p:cNvPr>
              <p:cNvSpPr/>
              <p:nvPr/>
            </p:nvSpPr>
            <p:spPr>
              <a:xfrm>
                <a:off x="7445" y="-96341"/>
                <a:ext cx="50399950" cy="319072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53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A6EC1E-3841-4690-8E5B-403DC682B8DD}"/>
                  </a:ext>
                </a:extLst>
              </p:cNvPr>
              <p:cNvSpPr/>
              <p:nvPr/>
            </p:nvSpPr>
            <p:spPr>
              <a:xfrm>
                <a:off x="42371" y="-66991"/>
                <a:ext cx="2760952" cy="311842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53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026" name="Picture 2" descr="IIT Kharagpur - Wikipedia">
                <a:extLst>
                  <a:ext uri="{FF2B5EF4-FFF2-40B4-BE49-F238E27FC236}">
                    <a16:creationId xmlns:a16="http://schemas.microsoft.com/office/drawing/2014/main" id="{5F3984AE-8E5D-47C1-B454-B91ED6DB01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43" y="-31170"/>
                <a:ext cx="2735855" cy="3064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D043E0-B2C4-41D3-B032-9F08D4468D14}"/>
                  </a:ext>
                </a:extLst>
              </p:cNvPr>
              <p:cNvSpPr/>
              <p:nvPr/>
            </p:nvSpPr>
            <p:spPr>
              <a:xfrm>
                <a:off x="3005669" y="3027"/>
                <a:ext cx="44896654" cy="1080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6000" b="1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Evaluation of Index-Based Methods for Analyzing Seawater Intrusion Vulnerability in a Coastal Alluvial Aquifer of Eastern India</a:t>
                </a:r>
                <a:r>
                  <a:rPr lang="en-IN" sz="6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8C76C3F-A1E3-492A-BD0F-DEA461152942}"/>
                  </a:ext>
                </a:extLst>
              </p:cNvPr>
              <p:cNvSpPr/>
              <p:nvPr/>
            </p:nvSpPr>
            <p:spPr>
              <a:xfrm>
                <a:off x="3151768" y="1192221"/>
                <a:ext cx="44540762" cy="1673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IN" sz="48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Subhankar Ghosh, Madan Kumar Jha and Vimlendra Mani Pandey</a:t>
                </a:r>
                <a:endParaRPr lang="en-IN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en-US" sz="4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Agricultural and Food Engineering </a:t>
                </a:r>
                <a:r>
                  <a:rPr lang="en-US" sz="48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Department</a:t>
                </a:r>
                <a:r>
                  <a:rPr lang="en-IN" sz="48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Indian </a:t>
                </a:r>
                <a:r>
                  <a:rPr lang="en-IN" sz="4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Institute of Technology Kharagpur, West </a:t>
                </a:r>
                <a:r>
                  <a:rPr lang="en-IN" sz="48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Bengal–721302, India</a:t>
                </a:r>
                <a:endParaRPr lang="en-IN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C5181E-B3BF-4235-B800-64E80FF3A655}"/>
                  </a:ext>
                </a:extLst>
              </p:cNvPr>
              <p:cNvSpPr txBox="1"/>
              <p:nvPr/>
            </p:nvSpPr>
            <p:spPr>
              <a:xfrm>
                <a:off x="61831" y="3457345"/>
                <a:ext cx="15697234" cy="877163"/>
              </a:xfrm>
              <a:prstGeom prst="rect">
                <a:avLst/>
              </a:prstGeom>
              <a:solidFill>
                <a:srgbClr val="001F5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100" b="1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Background and Motivation</a:t>
                </a:r>
                <a:endParaRPr lang="en-IN" sz="51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4020DA-2951-4D63-AC6B-3027A7CACD16}"/>
                  </a:ext>
                </a:extLst>
              </p:cNvPr>
              <p:cNvSpPr txBox="1"/>
              <p:nvPr/>
            </p:nvSpPr>
            <p:spPr>
              <a:xfrm>
                <a:off x="57943" y="4398672"/>
                <a:ext cx="15701122" cy="5882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82930" indent="-582930" algn="just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lang="en-US" sz="4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Groundwater contamination is becoming a major concern </a:t>
                </a:r>
                <a:r>
                  <a:rPr lang="en-US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4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 coastal </a:t>
                </a:r>
                <a:r>
                  <a:rPr lang="en-US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regions worldwide, due </a:t>
                </a:r>
                <a:r>
                  <a:rPr lang="en-US" sz="4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to the threat of seawater </a:t>
                </a:r>
                <a:r>
                  <a:rPr lang="en-US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intrusion; thus, necessitating proper assessment, suitable planning and management measures for mitigation.</a:t>
                </a:r>
              </a:p>
              <a:p>
                <a:pPr marL="582930" indent="-582930" algn="just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lang="en-US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Analyzing aquifer vulnerability to </a:t>
                </a:r>
                <a:r>
                  <a:rPr lang="en-US" sz="4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seawater intrusion </a:t>
                </a:r>
                <a:r>
                  <a:rPr lang="en-US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using index-based techniques is an effective method for delineating and prioritizing zones vulnerable to contamination.</a:t>
                </a:r>
                <a:endParaRPr lang="en-US" sz="43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E9E087-D47D-4859-AF0A-00D029A87DC1}"/>
                  </a:ext>
                </a:extLst>
              </p:cNvPr>
              <p:cNvSpPr txBox="1"/>
              <p:nvPr/>
            </p:nvSpPr>
            <p:spPr>
              <a:xfrm>
                <a:off x="57943" y="14697803"/>
                <a:ext cx="15710991" cy="877163"/>
              </a:xfrm>
              <a:prstGeom prst="rect">
                <a:avLst/>
              </a:prstGeom>
              <a:solidFill>
                <a:srgbClr val="001F5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100" b="1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Materials and Methods</a:t>
                </a:r>
                <a:endParaRPr lang="en-IN" sz="51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423082-338C-4FF9-A69B-19B5771257CC}"/>
                  </a:ext>
                </a:extLst>
              </p:cNvPr>
              <p:cNvSpPr txBox="1"/>
              <p:nvPr/>
            </p:nvSpPr>
            <p:spPr>
              <a:xfrm>
                <a:off x="48593" y="15654074"/>
                <a:ext cx="15702901" cy="3319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82930" indent="-582930" algn="just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lang="en-US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 study area is located in the inter-basin of Haldi-Kansabati-Subarnarekha rivers in the southern coastal region of West Bengal, eastern India, and has an area of 6358 km</a:t>
                </a:r>
                <a:r>
                  <a:rPr lang="en-US" sz="4300" baseline="300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It lies </a:t>
                </a:r>
                <a:r>
                  <a:rPr lang="en-US" sz="4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within </a:t>
                </a:r>
                <a:r>
                  <a:rPr lang="en-US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21˚32</a:t>
                </a:r>
                <a:r>
                  <a:rPr lang="en-US" sz="4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΄44</a:t>
                </a:r>
                <a:r>
                  <a:rPr lang="en-US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˝N−22˚29</a:t>
                </a:r>
                <a:r>
                  <a:rPr lang="en-US" sz="4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΄32</a:t>
                </a:r>
                <a:r>
                  <a:rPr lang="en-US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˝</a:t>
                </a:r>
                <a:r>
                  <a:rPr lang="en-US" sz="4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 and </a:t>
                </a:r>
                <a:r>
                  <a:rPr lang="en-US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87˚00</a:t>
                </a:r>
                <a:r>
                  <a:rPr lang="el-GR" sz="4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΄57</a:t>
                </a:r>
                <a:r>
                  <a:rPr lang="el-GR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˝</a:t>
                </a:r>
                <a:r>
                  <a:rPr lang="en-US" sz="4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l-GR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−88</a:t>
                </a:r>
                <a:r>
                  <a:rPr lang="en-US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˚02</a:t>
                </a:r>
                <a:r>
                  <a:rPr lang="el-GR" sz="4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΄54</a:t>
                </a:r>
                <a:r>
                  <a:rPr lang="el-GR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˝</a:t>
                </a:r>
                <a:r>
                  <a:rPr lang="en-US" sz="43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E.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52E9DE2-624B-46C1-83AD-95C587384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39570" y="-58855"/>
                <a:ext cx="2334880" cy="311029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270A5A-032F-4973-BAC3-A2C367E78395}"/>
                  </a:ext>
                </a:extLst>
              </p:cNvPr>
              <p:cNvSpPr txBox="1"/>
              <p:nvPr/>
            </p:nvSpPr>
            <p:spPr>
              <a:xfrm>
                <a:off x="15953791" y="12825908"/>
                <a:ext cx="18239487" cy="877163"/>
              </a:xfrm>
              <a:prstGeom prst="rect">
                <a:avLst/>
              </a:prstGeom>
              <a:solidFill>
                <a:srgbClr val="001F5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1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Results and Discussion</a:t>
                </a:r>
                <a:endParaRPr lang="en-IN" sz="51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FB079B-EC38-4781-87CC-083990207F6B}"/>
                  </a:ext>
                </a:extLst>
              </p:cNvPr>
              <p:cNvSpPr txBox="1"/>
              <p:nvPr/>
            </p:nvSpPr>
            <p:spPr>
              <a:xfrm>
                <a:off x="34303465" y="15450878"/>
                <a:ext cx="15887737" cy="880083"/>
              </a:xfrm>
              <a:prstGeom prst="rect">
                <a:avLst/>
              </a:prstGeom>
              <a:solidFill>
                <a:srgbClr val="001F5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1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Conclusions</a:t>
                </a:r>
                <a:endParaRPr lang="en-IN" sz="51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0FBBA9-524B-4213-B5F6-0AD8A2752510}"/>
                  </a:ext>
                </a:extLst>
              </p:cNvPr>
              <p:cNvSpPr txBox="1"/>
              <p:nvPr/>
            </p:nvSpPr>
            <p:spPr>
              <a:xfrm>
                <a:off x="36051925" y="13284723"/>
                <a:ext cx="13761764" cy="7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42888" indent="-242888" algn="just">
                  <a:buFontTx/>
                  <a:buChar char="-"/>
                </a:pPr>
                <a:endParaRPr lang="en-IN" sz="425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99C39B5-48B3-48DE-A9CF-A55BD843AFEC}"/>
                  </a:ext>
                </a:extLst>
              </p:cNvPr>
              <p:cNvSpPr/>
              <p:nvPr/>
            </p:nvSpPr>
            <p:spPr>
              <a:xfrm>
                <a:off x="34047593" y="13905952"/>
                <a:ext cx="15103560" cy="79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82930" indent="-58293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IN" sz="4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Rectangle 2">
                <a:extLst>
                  <a:ext uri="{FF2B5EF4-FFF2-40B4-BE49-F238E27FC236}">
                    <a16:creationId xmlns:a16="http://schemas.microsoft.com/office/drawing/2014/main" id="{3C4C25ED-9D9B-4BB6-BAD8-E8C13B684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5440" y="9217075"/>
                <a:ext cx="18473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32FE3D-8713-4B9B-AB56-2F26930C366B}"/>
                  </a:ext>
                </a:extLst>
              </p:cNvPr>
              <p:cNvSpPr txBox="1"/>
              <p:nvPr/>
            </p:nvSpPr>
            <p:spPr>
              <a:xfrm>
                <a:off x="34334212" y="20511626"/>
                <a:ext cx="15856989" cy="877163"/>
              </a:xfrm>
              <a:prstGeom prst="rect">
                <a:avLst/>
              </a:prstGeom>
              <a:solidFill>
                <a:srgbClr val="001F5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1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References</a:t>
                </a:r>
                <a:endParaRPr lang="en-IN" sz="51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200341E-DAA4-48E8-A9E7-B2C4096E450C}"/>
                  </a:ext>
                </a:extLst>
              </p:cNvPr>
              <p:cNvSpPr/>
              <p:nvPr/>
            </p:nvSpPr>
            <p:spPr>
              <a:xfrm>
                <a:off x="34318126" y="22834394"/>
                <a:ext cx="1587307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endParaRPr lang="en-IN" sz="4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6C841B6F-D835-442B-99E0-4055EC91C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461665"/>
              <a:ext cx="284052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b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/>
              </a:r>
              <a:b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</a:b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1FB73E9-55DB-4729-B3BE-000173D80EE5}"/>
                </a:ext>
              </a:extLst>
            </p:cNvPr>
            <p:cNvSpPr/>
            <p:nvPr/>
          </p:nvSpPr>
          <p:spPr>
            <a:xfrm>
              <a:off x="34441902" y="16665714"/>
              <a:ext cx="15110028" cy="796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endParaRPr lang="en-US" sz="4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3C5181E-B3BF-4235-B800-64E80FF3A655}"/>
              </a:ext>
            </a:extLst>
          </p:cNvPr>
          <p:cNvSpPr txBox="1"/>
          <p:nvPr/>
        </p:nvSpPr>
        <p:spPr>
          <a:xfrm>
            <a:off x="61831" y="10392558"/>
            <a:ext cx="15697234" cy="877163"/>
          </a:xfrm>
          <a:prstGeom prst="rect">
            <a:avLst/>
          </a:prstGeom>
          <a:solidFill>
            <a:srgbClr val="001F5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1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Objectives</a:t>
            </a:r>
            <a:endParaRPr lang="en-IN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539852-7A0E-4488-B64F-368EB0373596}"/>
              </a:ext>
            </a:extLst>
          </p:cNvPr>
          <p:cNvSpPr/>
          <p:nvPr/>
        </p:nvSpPr>
        <p:spPr>
          <a:xfrm>
            <a:off x="15885632" y="3291543"/>
            <a:ext cx="18356687" cy="27309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3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1539852-7A0E-4488-B64F-368EB0373596}"/>
              </a:ext>
            </a:extLst>
          </p:cNvPr>
          <p:cNvSpPr/>
          <p:nvPr/>
        </p:nvSpPr>
        <p:spPr>
          <a:xfrm>
            <a:off x="34242319" y="3283484"/>
            <a:ext cx="16009677" cy="272838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3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4091A4-2735-43FB-AAF8-9FE94A38040F}"/>
              </a:ext>
            </a:extLst>
          </p:cNvPr>
          <p:cNvSpPr txBox="1"/>
          <p:nvPr/>
        </p:nvSpPr>
        <p:spPr>
          <a:xfrm>
            <a:off x="34291360" y="7242176"/>
            <a:ext cx="1589984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3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Figures 4(</a:t>
            </a:r>
            <a:r>
              <a:rPr lang="en-US" sz="43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a,b</a:t>
            </a:r>
            <a:r>
              <a:rPr lang="en-US" sz="43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 </a:t>
            </a:r>
            <a:r>
              <a:rPr lang="en-US" sz="4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Areas predicted by the DRASTIC and GALDIT methods under different seawater intrusion vulnerability classes in the Pre-Monsoon and Post-Monsoon seasons of 2021.</a:t>
            </a:r>
            <a:endParaRPr lang="en-IN" sz="43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4020DA-2951-4D63-AC6B-3027A7CACD16}"/>
              </a:ext>
            </a:extLst>
          </p:cNvPr>
          <p:cNvSpPr txBox="1"/>
          <p:nvPr/>
        </p:nvSpPr>
        <p:spPr>
          <a:xfrm>
            <a:off x="57943" y="11352937"/>
            <a:ext cx="15701122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20000"/>
              </a:lnSpc>
              <a:buFont typeface="+mj-lt"/>
              <a:buAutoNum type="arabicPeriod"/>
            </a:pPr>
            <a:r>
              <a:rPr lang="en-US" sz="4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Assessment of aquifer vulnerability to seawater intrusion using two GIS-based indexing techniques, viz., DRASTIC and GALDIT.</a:t>
            </a:r>
            <a:endParaRPr lang="en-US" sz="43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20000"/>
              </a:lnSpc>
              <a:buFont typeface="+mj-lt"/>
              <a:buAutoNum type="arabicPeriod"/>
            </a:pPr>
            <a:r>
              <a:rPr lang="en-US" sz="4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Performance </a:t>
            </a:r>
            <a:r>
              <a:rPr lang="en-US" sz="4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evaluation of DRASTIC and GALDIT methods in delineating seawater intrusion vulnerable zones.</a:t>
            </a:r>
            <a:endParaRPr lang="en-US" sz="43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832FE3D-8713-4B9B-AB56-2F26930C366B}"/>
              </a:ext>
            </a:extLst>
          </p:cNvPr>
          <p:cNvSpPr txBox="1"/>
          <p:nvPr/>
        </p:nvSpPr>
        <p:spPr>
          <a:xfrm>
            <a:off x="34315311" y="27278908"/>
            <a:ext cx="15875890" cy="877163"/>
          </a:xfrm>
          <a:prstGeom prst="rect">
            <a:avLst/>
          </a:prstGeom>
          <a:solidFill>
            <a:srgbClr val="001F5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1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Acknowledgements</a:t>
            </a:r>
            <a:endParaRPr lang="en-IN" sz="51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4303465" y="28332017"/>
            <a:ext cx="13538065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Subhankar Ghosh is thankful to CGWB, GWS&amp;I and WRIDD for data support, and Ministry of Education, Govt</a:t>
            </a:r>
            <a:r>
              <a:rPr lang="en-US" sz="42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of India for </a:t>
            </a:r>
            <a:r>
              <a:rPr lang="en-US" sz="42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providing Doctoral Fellowship. </a:t>
            </a:r>
            <a:endParaRPr lang="en-IN" sz="425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4091A4-2735-43FB-AAF8-9FE94A38040F}"/>
              </a:ext>
            </a:extLst>
          </p:cNvPr>
          <p:cNvSpPr txBox="1"/>
          <p:nvPr/>
        </p:nvSpPr>
        <p:spPr>
          <a:xfrm>
            <a:off x="34315311" y="16445842"/>
            <a:ext cx="1587589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2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GALDIT </a:t>
            </a:r>
            <a:r>
              <a:rPr lang="en-US" sz="42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method demonstrated comparatively </a:t>
            </a:r>
            <a:r>
              <a:rPr lang="en-US" sz="42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lesser </a:t>
            </a:r>
            <a:r>
              <a:rPr lang="en-US" sz="42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discrepancies in the areas predicted under each vulnerability </a:t>
            </a:r>
            <a:r>
              <a:rPr lang="en-US" sz="42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class </a:t>
            </a:r>
            <a:r>
              <a:rPr lang="en-US" sz="42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 </a:t>
            </a:r>
            <a:r>
              <a:rPr lang="en-US" sz="42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DRASTIC, when evaluated with Electrical Conductivity.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2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GALDIT method (r=0.518-0.589; AUC=0.872-0.891) delineated </a:t>
            </a:r>
            <a:r>
              <a:rPr lang="en-US" sz="42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seawater </a:t>
            </a:r>
            <a:r>
              <a:rPr lang="en-US" sz="425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intrusion vulnerable zones much better than the DRASTIC method (r=0.118-0.442; AUC=0.573-0.810).</a:t>
            </a:r>
            <a:endParaRPr lang="en-IN" sz="425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4091A4-2735-43FB-AAF8-9FE94A38040F}"/>
              </a:ext>
            </a:extLst>
          </p:cNvPr>
          <p:cNvSpPr txBox="1"/>
          <p:nvPr/>
        </p:nvSpPr>
        <p:spPr>
          <a:xfrm>
            <a:off x="34315311" y="21513612"/>
            <a:ext cx="158758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Aller, L., Lehr, J.H., Petty, R.J. and Bennett, T. (1985). DRASTIC: A Standardized System to Evaluate Ground Water Pollution Potential Using Hydrogeologic Settings. National Water Well Association, Bennett and Williams Inc., Ohio, USA, pp. 38–57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Chachadi, A.G., Lobo-Ferreira, J.-P.C., Noronha, L. and Choudri, B.S. (2003). Assessing the impact of sea-level rise on salt water intrusion in coastal aquifers using GALDIT model. Proceedings of the Conference APRH/CEAS, Seminário Sobre Águas Subterrâneas, Volume: 1, 27–28 February 2003, Lisboa, Portugal, 13 p.</a:t>
            </a:r>
            <a:endParaRPr lang="en-IN" sz="4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785638" y="3496516"/>
            <a:ext cx="12845022" cy="3724980"/>
            <a:chOff x="34334212" y="3496516"/>
            <a:chExt cx="12845022" cy="37249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4212" y="3496517"/>
              <a:ext cx="6291617" cy="37249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555" y="3496516"/>
              <a:ext cx="6358679" cy="372497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7781480" y="9557080"/>
            <a:ext cx="8786276" cy="4296922"/>
            <a:chOff x="37781480" y="7518730"/>
            <a:chExt cx="8786276" cy="429692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1480" y="7519877"/>
              <a:ext cx="4295775" cy="429577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1981" y="7518730"/>
              <a:ext cx="4295775" cy="428861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24091A4-2735-43FB-AAF8-9FE94A38040F}"/>
              </a:ext>
            </a:extLst>
          </p:cNvPr>
          <p:cNvSpPr txBox="1"/>
          <p:nvPr/>
        </p:nvSpPr>
        <p:spPr>
          <a:xfrm>
            <a:off x="34291359" y="13985627"/>
            <a:ext cx="158998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3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Figures 5(</a:t>
            </a:r>
            <a:r>
              <a:rPr lang="en-US" sz="43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a,b</a:t>
            </a:r>
            <a:r>
              <a:rPr lang="en-US" sz="43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 </a:t>
            </a:r>
            <a:r>
              <a:rPr lang="en-US" sz="4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Validation of DRASTIC and GALDIT methods using the Receiver Operating Characteristic (ROC) curves.</a:t>
            </a:r>
            <a:endParaRPr lang="en-IN" sz="43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952983" y="19155379"/>
            <a:ext cx="14034618" cy="10515600"/>
            <a:chOff x="1914051" y="787601"/>
            <a:chExt cx="8010034" cy="6001611"/>
          </a:xfrm>
        </p:grpSpPr>
        <p:pic>
          <p:nvPicPr>
            <p:cNvPr id="57" name="Picture 3" descr="1a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343" y="787601"/>
              <a:ext cx="5149742" cy="600161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India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051" y="787601"/>
              <a:ext cx="2670903" cy="271981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" descr="West Bengal"/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625" y="3629808"/>
              <a:ext cx="2414685" cy="31594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D98813-787C-42E1-8C94-032664436AF7}"/>
                </a:ext>
              </a:extLst>
            </p:cNvPr>
            <p:cNvSpPr/>
            <p:nvPr/>
          </p:nvSpPr>
          <p:spPr>
            <a:xfrm>
              <a:off x="3454400" y="1644650"/>
              <a:ext cx="374650" cy="56515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189B0A0-E5EC-46BD-99B4-A1A36B83C909}"/>
                </a:ext>
              </a:extLst>
            </p:cNvPr>
            <p:cNvCxnSpPr>
              <a:cxnSpLocks/>
            </p:cNvCxnSpPr>
            <p:nvPr/>
          </p:nvCxnSpPr>
          <p:spPr>
            <a:xfrm>
              <a:off x="3796003" y="2209800"/>
              <a:ext cx="222436" cy="1578606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8BCF0F5-E091-45AA-9091-1BDC6547C6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5211" y="5927967"/>
              <a:ext cx="998163" cy="27940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5B67DCE-22EC-4684-8837-ADF263E60537}"/>
                </a:ext>
              </a:extLst>
            </p:cNvPr>
            <p:cNvCxnSpPr/>
            <p:nvPr/>
          </p:nvCxnSpPr>
          <p:spPr>
            <a:xfrm>
              <a:off x="4123472" y="5927967"/>
              <a:ext cx="106984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B54020DA-2951-4D63-AC6B-3027A7CACD16}"/>
              </a:ext>
            </a:extLst>
          </p:cNvPr>
          <p:cNvSpPr txBox="1"/>
          <p:nvPr/>
        </p:nvSpPr>
        <p:spPr>
          <a:xfrm>
            <a:off x="57943" y="29583921"/>
            <a:ext cx="15693551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3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 1.</a:t>
            </a:r>
            <a:r>
              <a:rPr lang="en-US" sz="4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Location map of the study area.</a:t>
            </a:r>
            <a:endParaRPr lang="en-US" sz="43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6258336" y="3504155"/>
            <a:ext cx="6696914" cy="8984887"/>
            <a:chOff x="0" y="0"/>
            <a:chExt cx="5683707" cy="7713417"/>
          </a:xfrm>
        </p:grpSpPr>
        <p:grpSp>
          <p:nvGrpSpPr>
            <p:cNvPr id="54" name="Group 53"/>
            <p:cNvGrpSpPr/>
            <p:nvPr/>
          </p:nvGrpSpPr>
          <p:grpSpPr>
            <a:xfrm>
              <a:off x="3006547" y="555955"/>
              <a:ext cx="2677160" cy="2779395"/>
              <a:chOff x="0" y="0"/>
              <a:chExt cx="2677160" cy="2779395"/>
            </a:xfrm>
          </p:grpSpPr>
          <p:sp>
            <p:nvSpPr>
              <p:cNvPr id="92" name="Text Box 2"/>
              <p:cNvSpPr txBox="1"/>
              <p:nvPr/>
            </p:nvSpPr>
            <p:spPr>
              <a:xfrm>
                <a:off x="73152" y="1338681"/>
                <a:ext cx="2519809" cy="287644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Distance from the Seashore (</a:t>
                </a:r>
                <a:r>
                  <a:rPr lang="en-US" sz="1400" b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 Box 3"/>
              <p:cNvSpPr txBox="1"/>
              <p:nvPr/>
            </p:nvSpPr>
            <p:spPr>
              <a:xfrm>
                <a:off x="73152" y="1719072"/>
                <a:ext cx="2519809" cy="485981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Impact of Existing Seawater Intrusion Status (</a:t>
                </a:r>
                <a:r>
                  <a:rPr lang="en-US" sz="1400" b="1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 Box 4"/>
              <p:cNvSpPr txBox="1"/>
              <p:nvPr/>
            </p:nvSpPr>
            <p:spPr>
              <a:xfrm>
                <a:off x="73152" y="2311603"/>
                <a:ext cx="2519489" cy="287644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Aquifer Thickness (</a:t>
                </a:r>
                <a:r>
                  <a:rPr lang="en-US" sz="1400" b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 Box 7"/>
              <p:cNvSpPr txBox="1"/>
              <p:nvPr/>
            </p:nvSpPr>
            <p:spPr>
              <a:xfrm>
                <a:off x="87782" y="160934"/>
                <a:ext cx="2519809" cy="28798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Groundwater Occurrence (</a:t>
                </a:r>
                <a:r>
                  <a:rPr lang="en-US" sz="1400" b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0" y="0"/>
                <a:ext cx="2677160" cy="277939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7" name="Text Box 6"/>
              <p:cNvSpPr txBox="1"/>
              <p:nvPr/>
            </p:nvSpPr>
            <p:spPr>
              <a:xfrm>
                <a:off x="80467" y="548640"/>
                <a:ext cx="2519809" cy="28798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Aquifer Hydraulic Conductivity (</a:t>
                </a:r>
                <a:r>
                  <a:rPr lang="en-US" sz="1400" b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 Box 5"/>
              <p:cNvSpPr txBox="1"/>
              <p:nvPr/>
            </p:nvSpPr>
            <p:spPr>
              <a:xfrm>
                <a:off x="80467" y="943661"/>
                <a:ext cx="2519809" cy="28798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Groundwater Elevation (</a:t>
                </a:r>
                <a:r>
                  <a:rPr lang="en-US" sz="1400" b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0" y="555955"/>
              <a:ext cx="2677363" cy="2779776"/>
              <a:chOff x="0" y="0"/>
              <a:chExt cx="2677363" cy="2779776"/>
            </a:xfrm>
          </p:grpSpPr>
          <p:sp>
            <p:nvSpPr>
              <p:cNvPr id="84" name="Text Box 8"/>
              <p:cNvSpPr txBox="1"/>
              <p:nvPr/>
            </p:nvSpPr>
            <p:spPr>
              <a:xfrm>
                <a:off x="73152" y="1258214"/>
                <a:ext cx="2519680" cy="2876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Soil Media (</a:t>
                </a:r>
                <a:r>
                  <a:rPr lang="en-US" sz="1400" b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Text Box 9"/>
              <p:cNvSpPr txBox="1"/>
              <p:nvPr/>
            </p:nvSpPr>
            <p:spPr>
              <a:xfrm>
                <a:off x="73152" y="1638605"/>
                <a:ext cx="2519680" cy="2876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Topography (</a:t>
                </a:r>
                <a:r>
                  <a:rPr lang="en-US" sz="1400" b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 Box 10"/>
              <p:cNvSpPr txBox="1"/>
              <p:nvPr/>
            </p:nvSpPr>
            <p:spPr>
              <a:xfrm>
                <a:off x="73152" y="2018995"/>
                <a:ext cx="2519680" cy="2876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Impact of Vadose Zone (</a:t>
                </a:r>
                <a:r>
                  <a:rPr lang="en-US" sz="1400" b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 Box 11"/>
              <p:cNvSpPr txBox="1"/>
              <p:nvPr/>
            </p:nvSpPr>
            <p:spPr>
              <a:xfrm>
                <a:off x="80468" y="863194"/>
                <a:ext cx="2519680" cy="2876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Aquifer Media (</a:t>
                </a:r>
                <a:r>
                  <a:rPr lang="en-US" sz="1400" b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Text Box 12"/>
              <p:cNvSpPr txBox="1"/>
              <p:nvPr/>
            </p:nvSpPr>
            <p:spPr>
              <a:xfrm>
                <a:off x="80468" y="468173"/>
                <a:ext cx="2519680" cy="2876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Net Recharge (</a:t>
                </a:r>
                <a:r>
                  <a:rPr lang="en-US" sz="1400" b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Text Box 13"/>
              <p:cNvSpPr txBox="1"/>
              <p:nvPr/>
            </p:nvSpPr>
            <p:spPr>
              <a:xfrm>
                <a:off x="87783" y="80467"/>
                <a:ext cx="2519680" cy="2876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Depth to Groundwater Level (</a:t>
                </a:r>
                <a:r>
                  <a:rPr lang="en-US" sz="1400" b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Text Box 14"/>
              <p:cNvSpPr txBox="1"/>
              <p:nvPr/>
            </p:nvSpPr>
            <p:spPr>
              <a:xfrm>
                <a:off x="73152" y="2414016"/>
                <a:ext cx="2519680" cy="2876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Aquifer Hydraulic Conductivity (</a:t>
                </a:r>
                <a:r>
                  <a:rPr lang="en-US" sz="1400" b="1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0" y="0"/>
                <a:ext cx="2677363" cy="277977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20"/>
            <p:cNvSpPr txBox="1"/>
            <p:nvPr/>
          </p:nvSpPr>
          <p:spPr>
            <a:xfrm>
              <a:off x="87782" y="0"/>
              <a:ext cx="2519680" cy="48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b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DRASTIC Method</a:t>
              </a:r>
              <a:endParaRPr lang="en-US" sz="140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1400">
                  <a:solidFill>
                    <a:srgbClr val="0000F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Aller et al., 1985</a:t>
              </a:r>
              <a:r>
                <a:rPr lang="en-US" sz="140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2" name="Text Box 21"/>
            <p:cNvSpPr txBox="1"/>
            <p:nvPr/>
          </p:nvSpPr>
          <p:spPr>
            <a:xfrm>
              <a:off x="307238" y="5552236"/>
              <a:ext cx="5040000" cy="2880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Integration of Rasters using ‘Weighted Overlay’ Tool in ArcGIS v10.8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22"/>
            <p:cNvSpPr txBox="1"/>
            <p:nvPr/>
          </p:nvSpPr>
          <p:spPr>
            <a:xfrm>
              <a:off x="307238" y="6291072"/>
              <a:ext cx="5040000" cy="4860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Preparation of Seasonal (Pre-Monsoon and </a:t>
              </a:r>
              <a:r>
                <a:rPr lang="en-US" sz="1400" dirty="0" smtClean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Post-Monsoon, 2021) </a:t>
              </a:r>
              <a:r>
                <a:rPr lang="en-US" sz="14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Seawater Intrusion Vulnerability Maps for the Leaky Confined </a:t>
              </a:r>
              <a:r>
                <a:rPr lang="en-US" sz="1400" dirty="0" smtClean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Aquifer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 Box 23"/>
            <p:cNvSpPr txBox="1"/>
            <p:nvPr/>
          </p:nvSpPr>
          <p:spPr>
            <a:xfrm>
              <a:off x="307238" y="7227417"/>
              <a:ext cx="5040000" cy="4860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Validation of DRASTIC and GALDIT results with Electrical Conductivity, using </a:t>
              </a:r>
              <a:r>
                <a:rPr lang="en-US" sz="1400" b="1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Pearson’s Correlation</a:t>
              </a:r>
              <a:r>
                <a:rPr lang="en-US" sz="14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 </a:t>
              </a:r>
              <a:r>
                <a:rPr lang="en-US" sz="1400" b="1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Area Under the ROC Curve (AUC)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 Box 24"/>
            <p:cNvSpPr txBox="1"/>
            <p:nvPr/>
          </p:nvSpPr>
          <p:spPr>
            <a:xfrm>
              <a:off x="307238" y="4074566"/>
              <a:ext cx="5039995" cy="28765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Preparation of Thematic Layers in ArcGIS v10.8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5"/>
            <p:cNvSpPr txBox="1"/>
            <p:nvPr/>
          </p:nvSpPr>
          <p:spPr>
            <a:xfrm>
              <a:off x="307238" y="4813401"/>
              <a:ext cx="5039995" cy="28765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Assigning Weights and Ratings to the Themes and Their Feature Classes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2823667" y="4359859"/>
              <a:ext cx="0" cy="450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2823667" y="3621024"/>
              <a:ext cx="0" cy="450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316736" y="3621024"/>
              <a:ext cx="30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331366" y="3321100"/>
              <a:ext cx="0" cy="2997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823667" y="5098694"/>
              <a:ext cx="0" cy="450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2823667" y="5837529"/>
              <a:ext cx="0" cy="450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2823667" y="6773875"/>
              <a:ext cx="0" cy="450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 Box 37"/>
            <p:cNvSpPr txBox="1"/>
            <p:nvPr/>
          </p:nvSpPr>
          <p:spPr>
            <a:xfrm>
              <a:off x="3108960" y="0"/>
              <a:ext cx="2519680" cy="48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b="1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GALDIT Method</a:t>
              </a:r>
              <a:endPara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1400" dirty="0">
                  <a:solidFill>
                    <a:srgbClr val="0000F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Chachadi et al., 2003</a:t>
              </a:r>
              <a:r>
                <a:rPr lang="en-US" sz="14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4323283" y="3321100"/>
              <a:ext cx="0" cy="2997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124091A4-2735-43FB-AAF8-9FE94A38040F}"/>
              </a:ext>
            </a:extLst>
          </p:cNvPr>
          <p:cNvSpPr txBox="1"/>
          <p:nvPr/>
        </p:nvSpPr>
        <p:spPr>
          <a:xfrm>
            <a:off x="22724818" y="11248645"/>
            <a:ext cx="1134371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3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 2. </a:t>
            </a:r>
            <a:r>
              <a:rPr lang="en-US" sz="4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Flowchart for implementing DRASTIC and GALDIT methods.</a:t>
            </a:r>
            <a:endParaRPr lang="en-IN" sz="43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24091A4-2735-43FB-AAF8-9FE94A38040F}"/>
              </a:ext>
            </a:extLst>
          </p:cNvPr>
          <p:cNvSpPr txBox="1"/>
          <p:nvPr/>
        </p:nvSpPr>
        <p:spPr>
          <a:xfrm>
            <a:off x="16005203" y="28316993"/>
            <a:ext cx="1816196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3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Figures 3(a–f). </a:t>
            </a:r>
            <a:r>
              <a:rPr lang="en-US" sz="4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Seasonal seawater intrusion vulnerability maps by the DRASTIC </a:t>
            </a:r>
            <a:r>
              <a:rPr lang="en-US" sz="4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GALDIT </a:t>
            </a:r>
            <a:r>
              <a:rPr lang="en-US" sz="4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methods and Electrical Conductivity for: (a–c) Pre-Monsoon, and (d–f) Post-Monsoon seasons.</a:t>
            </a:r>
            <a:endParaRPr lang="en-IN" sz="43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987BFC87-769B-4685-A2CD-9CC00CD68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0875"/>
              </p:ext>
            </p:extLst>
          </p:nvPr>
        </p:nvGraphicFramePr>
        <p:xfrm>
          <a:off x="23148438" y="4144967"/>
          <a:ext cx="10882138" cy="4754880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{5DA37D80-6434-44D0-A028-1B22A696006F}</a:tableStyleId>
              </a:tblPr>
              <a:tblGrid>
                <a:gridCol w="855125">
                  <a:extLst>
                    <a:ext uri="{9D8B030D-6E8A-4147-A177-3AD203B41FA5}">
                      <a16:colId xmlns:a16="http://schemas.microsoft.com/office/drawing/2014/main" val="43775179"/>
                    </a:ext>
                  </a:extLst>
                </a:gridCol>
                <a:gridCol w="3786727">
                  <a:extLst>
                    <a:ext uri="{9D8B030D-6E8A-4147-A177-3AD203B41FA5}">
                      <a16:colId xmlns:a16="http://schemas.microsoft.com/office/drawing/2014/main" val="69788546"/>
                    </a:ext>
                  </a:extLst>
                </a:gridCol>
                <a:gridCol w="1368260">
                  <a:extLst>
                    <a:ext uri="{9D8B030D-6E8A-4147-A177-3AD203B41FA5}">
                      <a16:colId xmlns:a16="http://schemas.microsoft.com/office/drawing/2014/main" val="3841696957"/>
                    </a:ext>
                  </a:extLst>
                </a:gridCol>
                <a:gridCol w="1866970">
                  <a:extLst>
                    <a:ext uri="{9D8B030D-6E8A-4147-A177-3AD203B41FA5}">
                      <a16:colId xmlns:a16="http://schemas.microsoft.com/office/drawing/2014/main" val="3824631643"/>
                    </a:ext>
                  </a:extLst>
                </a:gridCol>
                <a:gridCol w="3005056">
                  <a:extLst>
                    <a:ext uri="{9D8B030D-6E8A-4147-A177-3AD203B41FA5}">
                      <a16:colId xmlns:a16="http://schemas.microsoft.com/office/drawing/2014/main" val="2184821894"/>
                    </a:ext>
                  </a:extLst>
                </a:gridCol>
              </a:tblGrid>
              <a:tr h="697105">
                <a:tc>
                  <a:txBody>
                    <a:bodyPr/>
                    <a:lstStyle/>
                    <a:p>
                      <a:pPr marL="247650" marR="0" indent="-228600" algn="ctr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Sl. No.</a:t>
                      </a: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28600" algn="ctr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Type</a:t>
                      </a: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Interval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Period / Sites / Resolution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Source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086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Rainfall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Daily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(25 stations)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IMD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2147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Soil Texture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endParaRPr lang="en-US" sz="16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 km×1 km)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FAO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(HWSD v2.0)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20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SRTM Digital Elevation Model (DEM) Raster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 (30m×30m)</a:t>
                      </a: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1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https://earthexplorer.usgs.gov/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81075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Groundwater-Level</a:t>
                      </a:r>
                      <a:r>
                        <a:rPr lang="en-US" sz="16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of the ‘Leaky Confined Aquifer’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April, November</a:t>
                      </a: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(108 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sites)</a:t>
                      </a: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CGWB, GWS&amp;I, WRIDD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7412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Groundwater-Quality Data (EC, Clˉ and HCO</a:t>
                      </a:r>
                      <a:r>
                        <a:rPr lang="en-US" sz="1600" baseline="-25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ˉ) of the ‘Leaky Confined Aquifer’</a:t>
                      </a: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9644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Lithology </a:t>
                      </a: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(Borehole Logs)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122 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sites</a:t>
                      </a: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CGWB,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WRIDD, PHED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5663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Aquifer </a:t>
                      </a: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Hydraulic Conductivity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sites</a:t>
                      </a: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CGWB, WRIDD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351745"/>
                  </a:ext>
                </a:extLst>
              </a:tr>
            </a:tbl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124091A4-2735-43FB-AAF8-9FE94A38040F}"/>
              </a:ext>
            </a:extLst>
          </p:cNvPr>
          <p:cNvSpPr txBox="1"/>
          <p:nvPr/>
        </p:nvSpPr>
        <p:spPr>
          <a:xfrm>
            <a:off x="22888746" y="3286214"/>
            <a:ext cx="113437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1. </a:t>
            </a:r>
            <a:r>
              <a:rPr lang="en-US" sz="4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Data used in this study</a:t>
            </a:r>
            <a:endParaRPr lang="en-IN" sz="43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F3D011B-7D79-4197-8E26-26A2196FBB7E}"/>
              </a:ext>
            </a:extLst>
          </p:cNvPr>
          <p:cNvSpPr txBox="1"/>
          <p:nvPr/>
        </p:nvSpPr>
        <p:spPr>
          <a:xfrm>
            <a:off x="23148438" y="8844555"/>
            <a:ext cx="10882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 algn="just">
              <a:lnSpc>
                <a:spcPct val="150000"/>
              </a:lnSpc>
            </a:pPr>
            <a:r>
              <a:rPr lang="en-US" sz="1600" b="1" dirty="0" smtClean="0">
                <a:effectLst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Note </a:t>
            </a:r>
            <a:r>
              <a:rPr lang="en-US" sz="1600" b="1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1600" b="1" dirty="0" smtClean="0">
                <a:effectLst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CGWB</a:t>
            </a:r>
            <a:r>
              <a:rPr lang="en-US" sz="1600" dirty="0" smtClean="0">
                <a:effectLst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 Central Ground Water Board; </a:t>
            </a:r>
            <a:r>
              <a:rPr lang="en-US" sz="1600" b="1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FAO (HWSD v2.0): </a:t>
            </a:r>
            <a:r>
              <a:rPr lang="en-US" sz="16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Food and Agriculture Organization (Harmonized World Soil Database v2.0); </a:t>
            </a:r>
            <a:r>
              <a:rPr lang="en-US" sz="1600" b="1" dirty="0" smtClean="0">
                <a:effectLst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GWS&amp;I: </a:t>
            </a:r>
            <a:r>
              <a:rPr lang="en-US" sz="1600" dirty="0" smtClean="0">
                <a:effectLst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Ground Water Survey &amp; Investigation; </a:t>
            </a:r>
            <a:r>
              <a:rPr lang="en-US" sz="1600" b="1" dirty="0" smtClean="0">
                <a:effectLst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IMD: </a:t>
            </a:r>
            <a:r>
              <a:rPr lang="en-US" sz="1600" dirty="0" smtClean="0">
                <a:effectLst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India Meteorological Department; </a:t>
            </a:r>
            <a:r>
              <a:rPr lang="en-US" sz="1600" b="1" dirty="0" smtClean="0">
                <a:effectLst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PHED</a:t>
            </a:r>
            <a:r>
              <a:rPr lang="en-US" sz="1600" dirty="0" smtClean="0">
                <a:effectLst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 Public Health Engineering Department; </a:t>
            </a:r>
            <a:r>
              <a:rPr lang="en-US" sz="1600" b="1" dirty="0" smtClean="0">
                <a:effectLst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SRTM</a:t>
            </a:r>
            <a:r>
              <a:rPr lang="en-US" sz="1600" dirty="0" smtClean="0">
                <a:effectLst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 Shuttle Radar Topography Mission;</a:t>
            </a:r>
            <a:r>
              <a:rPr lang="en-US" sz="1600" b="1" dirty="0" smtClean="0">
                <a:effectLst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WRIDD</a:t>
            </a:r>
            <a:r>
              <a:rPr lang="en-US" sz="1600" dirty="0" smtClean="0">
                <a:effectLst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Water Resources Investigation &amp; Development Department.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818" y="14133939"/>
            <a:ext cx="5943600" cy="68720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610" y="14133939"/>
            <a:ext cx="5943600" cy="68720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333" y="21090529"/>
            <a:ext cx="5943600" cy="68844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979" y="21090529"/>
            <a:ext cx="5943600" cy="68844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691" y="14128829"/>
            <a:ext cx="5943600" cy="68771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328" y="21092039"/>
            <a:ext cx="5943600" cy="68829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808" y="1019780"/>
            <a:ext cx="3692297" cy="207691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7293" r="7569" b="8264"/>
          <a:stretch/>
        </p:blipFill>
        <p:spPr>
          <a:xfrm>
            <a:off x="47851389" y="28211808"/>
            <a:ext cx="2339812" cy="233214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8595" r="10918" b="31408"/>
          <a:stretch/>
        </p:blipFill>
        <p:spPr>
          <a:xfrm>
            <a:off x="41599948" y="1019656"/>
            <a:ext cx="2076532" cy="207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867</Words>
  <Application>Microsoft Office PowerPoint</Application>
  <PresentationFormat>Custom</PresentationFormat>
  <Paragraphs>89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Tahoma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Aparna Raut</dc:creator>
  <cp:lastModifiedBy>Subhankar Ghosh</cp:lastModifiedBy>
  <cp:revision>107</cp:revision>
  <dcterms:created xsi:type="dcterms:W3CDTF">2024-04-13T11:01:51Z</dcterms:created>
  <dcterms:modified xsi:type="dcterms:W3CDTF">2025-04-17T11:25:02Z</dcterms:modified>
</cp:coreProperties>
</file>