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3" r:id="rId6"/>
    <p:sldId id="266" r:id="rId7"/>
    <p:sldId id="259" r:id="rId8"/>
    <p:sldId id="262" r:id="rId9"/>
    <p:sldId id="388" r:id="rId10"/>
    <p:sldId id="264" r:id="rId11"/>
    <p:sldId id="260" r:id="rId12"/>
    <p:sldId id="261" r:id="rId13"/>
    <p:sldId id="3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07"/>
  </p:normalViewPr>
  <p:slideViewPr>
    <p:cSldViewPr snapToGrid="0">
      <p:cViewPr varScale="1">
        <p:scale>
          <a:sx n="90" d="100"/>
          <a:sy n="90" d="100"/>
        </p:scale>
        <p:origin x="2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877A-AE72-060E-B00D-51C7338F6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5690C-FFEE-4ACF-3666-74C01EAF9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48AF2-01C6-6825-F113-50D6B09A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0EE8C-F837-D128-5721-D44645B8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82543-139F-D6EF-67D5-1EB1C2E2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83D6-75B1-5C6C-2A88-254B25A5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DBF792-8E65-6ED0-F9F0-D620FDDEA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D1CB8-71DF-D5DC-496E-6268EFF0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42EC5-4663-EBA8-52F1-1F46145ED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FBBCC-31F8-76FA-BCCF-60870E83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4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1EACC-7A2D-18E9-3186-D399F7933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A5A15-728D-0BC7-C20E-AD9DE1D4C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0A388-6D65-9304-48F9-2AD1269F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8FD54-E176-2218-F190-134A12A1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AA64F-6606-B825-B321-100232E3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8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2C81-8664-85EA-17DC-B29E9695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D5413-EE28-45E2-C72E-2489AD86F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7290-8C78-C0A4-A739-DC99EA2B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56BC-9D48-9711-3CD6-9F640C8D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EFAC-1846-C7F0-92FD-02BF2E0C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5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ACCA-EC77-F7C4-65A7-1FB04B9B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E28F1-BFDB-E364-896A-85C3D060B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F7E82-E540-D883-EFC0-DCD1BDCB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B8CDA-F0E0-24EB-B5ED-C6EB4042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23943-B945-8D52-F361-961A4DDB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4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B21C-982A-0074-9143-FFB0A2CC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B16CF-82F2-B36B-4E52-5093EA5C0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6D706-BAF5-6D32-2C52-2C347625C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B8F9A-9076-F8BA-94F9-CA405994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5156A-68EB-DB48-4413-7528A3E6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D4FDD-5235-6EE5-D926-559353EF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1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BCEC-455E-6299-504A-7D94CB21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60230-CE74-0A74-B54D-B1C8DA38A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A3D2F-C456-0C4D-B382-EF6D3185C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2FEA7-FF2C-CD7D-1B4B-D7B797C38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5453D-094C-F3C8-E225-60431BFF0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C3D0E-D56F-F8B1-8E4C-E07CA29A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FAE668-D335-A291-A8AA-7259FA82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A62C2-7322-D705-9804-96955568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3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9B2F-4FD1-4FE1-6F52-6E10A65D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A0DD42-32B8-AC8B-8E9E-9B255F03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99EDE-8491-5F99-F059-E2EA52C9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AB157-EEAC-DA1B-7F7C-D360A1B6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5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B602A-9458-E7BB-ED14-7E30EE7F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64F26-0767-28F5-105E-7896942D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25774-C91F-4BAF-4DE4-627FEC85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8B6A-30AD-5B1E-E8C4-6E690992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488F3-38A6-AA95-FD47-46BFF7EE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BC9BA-E481-9A46-F5F4-C72DB96CE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5DCAE-4200-BF77-8256-ED9D7AD9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4F830-07FB-DEB4-C7BD-ECD30C24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A84C6-45E8-1169-1EC6-E4BAB295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5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1CCB-9B2A-75B5-8A6E-95C3E901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AC8FF-411D-582B-78B7-24F348C92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86FFC-288F-BD03-2A7B-F4686B7F3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025D6-7CA2-3E85-DC40-2228864AF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DC384-0DC5-F69A-8954-DEDE2EC9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B792A-AFD3-554C-4F3F-A5F38802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F089D-0B99-9F8F-9A46-28906584D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25A6D-E55F-B897-9EE6-84D341419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67832-68F3-B4BE-CA68-12E02A571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C4DB6-F10B-E34F-887C-4216D9A53C2A}" type="datetimeFigureOut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930D9-A95D-D11D-A262-1A526209C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C2E8F-8085-A3B3-0561-1139A6CD7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5BE36-B650-6540-85BB-6969390FA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CA82-BB64-CC96-5BC3-AA88DB59C4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0"/>
            <a:b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</a:br>
            <a:b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</a:br>
            <a: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  <a:t>EGU25-3429</a:t>
            </a:r>
            <a:b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</a:br>
            <a:b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</a:br>
            <a: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  <a:t>Machine Learning-Enhanced </a:t>
            </a:r>
            <a:r>
              <a:rPr lang="en-ID" sz="3600" b="0" i="0" u="none" strike="noStrike" dirty="0" err="1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  <a:t>InSAR</a:t>
            </a:r>
            <a:r>
              <a:rPr lang="en-ID" sz="3600" b="0" i="0" u="none" strike="noStrike" dirty="0">
                <a:solidFill>
                  <a:srgbClr val="1D2228"/>
                </a:solidFill>
                <a:effectLst/>
                <a:latin typeface="Helvetica Neue" panose="02000503000000020004" pitchFamily="2" charset="0"/>
              </a:rPr>
              <a:t> for Landslide Mapping: Differentiating Landslides from Ordinary Ground Movements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8ED75-E2C8-8D2A-C3B9-110A4E2DF9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Ardy</a:t>
            </a:r>
            <a:r>
              <a:rPr lang="en-US" dirty="0"/>
              <a:t> </a:t>
            </a:r>
            <a:r>
              <a:rPr lang="en-US" dirty="0" err="1"/>
              <a:t>Arsyad</a:t>
            </a:r>
            <a:endParaRPr lang="en-US" dirty="0"/>
          </a:p>
          <a:p>
            <a:r>
              <a:rPr lang="en-US" dirty="0" err="1"/>
              <a:t>Hasanuddin</a:t>
            </a:r>
            <a:r>
              <a:rPr lang="en-US" dirty="0"/>
              <a:t> University, Makassar, INDONESIA</a:t>
            </a:r>
          </a:p>
        </p:txBody>
      </p:sp>
    </p:spTree>
    <p:extLst>
      <p:ext uri="{BB962C8B-B14F-4D97-AF65-F5344CB8AC3E}">
        <p14:creationId xmlns:p14="http://schemas.microsoft.com/office/powerpoint/2010/main" val="106142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71B2D9-5E88-FD36-8AF3-9655D3BE4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63" y="15200"/>
            <a:ext cx="3922988" cy="68428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FC8CAB5-B0C3-A229-13B2-760F15EF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13448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468DF-88A5-1931-57C5-32301F98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16" y="477309"/>
            <a:ext cx="7737308" cy="61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7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458DD2-4A3C-0635-A490-C081C36A613E}"/>
              </a:ext>
            </a:extLst>
          </p:cNvPr>
          <p:cNvSpPr txBox="1"/>
          <p:nvPr/>
        </p:nvSpPr>
        <p:spPr>
          <a:xfrm>
            <a:off x="1512969" y="2099972"/>
            <a:ext cx="36515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Training Accuracy: 0.98548</a:t>
            </a:r>
          </a:p>
          <a:p>
            <a:r>
              <a:rPr lang="en-US" dirty="0"/>
              <a:t>Test Accuracy: 0.91613</a:t>
            </a:r>
          </a:p>
          <a:p>
            <a:r>
              <a:rPr lang="en-US" dirty="0"/>
              <a:t>Confusion Matrix:</a:t>
            </a:r>
          </a:p>
          <a:p>
            <a:r>
              <a:rPr lang="en-US" dirty="0"/>
              <a:t>   453    34</a:t>
            </a:r>
          </a:p>
          <a:p>
            <a:r>
              <a:rPr lang="en-US" dirty="0"/>
              <a:t>    18   115</a:t>
            </a:r>
          </a:p>
          <a:p>
            <a:endParaRPr lang="en-US" dirty="0"/>
          </a:p>
          <a:p>
            <a:r>
              <a:rPr lang="en-US" dirty="0"/>
              <a:t>Accuracy: 0.91613</a:t>
            </a:r>
          </a:p>
          <a:p>
            <a:r>
              <a:rPr lang="en-US" dirty="0"/>
              <a:t>Sensitivity (Recall): 0.86466</a:t>
            </a:r>
          </a:p>
          <a:p>
            <a:r>
              <a:rPr lang="en-US" dirty="0"/>
              <a:t>Specificity: 0.93018</a:t>
            </a:r>
          </a:p>
          <a:p>
            <a:r>
              <a:rPr lang="en-US" dirty="0"/>
              <a:t>Precision: 0.77181</a:t>
            </a:r>
          </a:p>
          <a:p>
            <a:r>
              <a:rPr lang="en-US" dirty="0"/>
              <a:t>F1-Score: 0.8156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73C5F-CE14-7F91-08BA-89E6FB48D412}"/>
              </a:ext>
            </a:extLst>
          </p:cNvPr>
          <p:cNvSpPr txBox="1"/>
          <p:nvPr/>
        </p:nvSpPr>
        <p:spPr>
          <a:xfrm>
            <a:off x="6803858" y="2690336"/>
            <a:ext cx="61000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Mean Accuracy: 0.95806</a:t>
            </a:r>
          </a:p>
          <a:p>
            <a:r>
              <a:rPr lang="en-US" dirty="0"/>
              <a:t>Mean Sensitivity: 0.87652</a:t>
            </a:r>
          </a:p>
          <a:p>
            <a:r>
              <a:rPr lang="en-US" dirty="0"/>
              <a:t>Mean Specificity: 0.97035</a:t>
            </a:r>
          </a:p>
          <a:p>
            <a:r>
              <a:rPr lang="en-US" dirty="0"/>
              <a:t>Mean Precision: 0.81967</a:t>
            </a:r>
          </a:p>
          <a:p>
            <a:r>
              <a:rPr lang="en-US" dirty="0"/>
              <a:t>Mean F1 Score: 0.84328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DBE5F-9CDA-A610-A9D2-EEC8F8AFF6B4}"/>
              </a:ext>
            </a:extLst>
          </p:cNvPr>
          <p:cNvSpPr txBox="1"/>
          <p:nvPr/>
        </p:nvSpPr>
        <p:spPr>
          <a:xfrm>
            <a:off x="7261058" y="731148"/>
            <a:ext cx="369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Cross validation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45030-E8D4-8FAB-77DB-A5E55806207B}"/>
              </a:ext>
            </a:extLst>
          </p:cNvPr>
          <p:cNvSpPr txBox="1"/>
          <p:nvPr/>
        </p:nvSpPr>
        <p:spPr>
          <a:xfrm>
            <a:off x="1311439" y="1094056"/>
            <a:ext cx="4054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Accuracy, Sensitivity, and Precision</a:t>
            </a:r>
          </a:p>
        </p:txBody>
      </p:sp>
    </p:spTree>
    <p:extLst>
      <p:ext uri="{BB962C8B-B14F-4D97-AF65-F5344CB8AC3E}">
        <p14:creationId xmlns:p14="http://schemas.microsoft.com/office/powerpoint/2010/main" val="226389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F12535-ED21-1442-66A5-25B5DBF53A36}"/>
              </a:ext>
            </a:extLst>
          </p:cNvPr>
          <p:cNvSpPr txBox="1"/>
          <p:nvPr/>
        </p:nvSpPr>
        <p:spPr>
          <a:xfrm>
            <a:off x="642938" y="1720840"/>
            <a:ext cx="112585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This study proposes a machine learning framework for landslide detection using Persistent Scatterer Interferometric Synthetic Aperture Radar (PS-</a:t>
            </a:r>
            <a:r>
              <a:rPr lang="en-ID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InSAR</a:t>
            </a:r>
            <a:r>
              <a:rPr lang="en-ID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 time series data and rainfall information. Focusing on a case study in Indonesia, ground deformation patterns and rainfall variations were utilized as key features to classify landslide-prone areas. The developed model achieved a training accuracy of 98.55% and a test accuracy of 91.61%, with strong sensitivity (86.47%) and specificity (93.02%). The findings demonstrate that combining PS-</a:t>
            </a:r>
            <a:r>
              <a:rPr lang="en-ID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InSAR</a:t>
            </a:r>
            <a:r>
              <a:rPr lang="en-ID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machine learning provides a powerful tool for early landslide detection and supports disaster risk mitigation strategies in vulnerable regions.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230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E6C3-EA51-CBD1-E86F-D4D85B92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Landslide</a:t>
            </a:r>
            <a:r>
              <a:rPr lang="en-US" dirty="0"/>
              <a:t> or </a:t>
            </a:r>
            <a:r>
              <a:rPr lang="en-US" b="1" dirty="0"/>
              <a:t>Ordinary Ground Movement</a:t>
            </a:r>
            <a:r>
              <a:rPr lang="en-US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21F0B-A972-9054-7833-721DBE170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0" y="1915354"/>
            <a:ext cx="5967662" cy="372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72F3D-B6C8-E51C-29F1-AB86880F4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379" y="1388981"/>
            <a:ext cx="3978441" cy="53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F482-69D3-1AB0-A3AC-28A800170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displacement based PS-</a:t>
            </a:r>
            <a:r>
              <a:rPr lang="en-US" dirty="0" err="1"/>
              <a:t>InSAR</a:t>
            </a:r>
            <a:r>
              <a:rPr lang="en-US" dirty="0"/>
              <a:t> and Rainfall of CHIRPS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94AE3-D2A0-F773-904D-93764F8F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" y="2121540"/>
            <a:ext cx="6048306" cy="3509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677B7-C884-12C0-B785-51B492572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66" y="2121541"/>
            <a:ext cx="5560300" cy="35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1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F9A624-6F8F-8244-2E12-1B88FB16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7800"/>
            <a:ext cx="100203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E670DD-82A6-934C-A950-7B5D327C8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654050"/>
            <a:ext cx="74422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6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088E8-20AF-A4D8-497F-4AAE49202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654050"/>
            <a:ext cx="74422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42D67-3B57-60E4-5A6C-9BF50EA5A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"/>
          <a:stretch/>
        </p:blipFill>
        <p:spPr>
          <a:xfrm>
            <a:off x="1443789" y="625642"/>
            <a:ext cx="9673390" cy="59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42FE9B-359F-C8F2-490C-8DF6255ED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654050"/>
            <a:ext cx="74422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1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25D4DB-8D20-00A4-B355-7CE53304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672" y="612507"/>
            <a:ext cx="7772400" cy="2189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7BDEB4-6AB5-A505-D6DD-B8FD71C92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29000"/>
            <a:ext cx="7772400" cy="21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2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210</Words>
  <Application>Microsoft Macintosh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-webkit-standard</vt:lpstr>
      <vt:lpstr>Arial</vt:lpstr>
      <vt:lpstr>Calibri</vt:lpstr>
      <vt:lpstr>Calibri Light</vt:lpstr>
      <vt:lpstr>Helvetica Neue</vt:lpstr>
      <vt:lpstr>Office Theme</vt:lpstr>
      <vt:lpstr>  EGU25-3429  Machine Learning-Enhanced InSAR for Landslide Mapping: Differentiating Landslides from Ordinary Ground Movements</vt:lpstr>
      <vt:lpstr>Landslide or Ordinary Ground Movement?</vt:lpstr>
      <vt:lpstr>Ground displacement based PS-InSAR and Rainfall of CHIRPS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EGU25-3429  Machine Learning-Enhanced InSAR for Landslide Mapping: Differentiating Landslides from Ordinary Ground Movements</dc:title>
  <dc:creator>Ardy Arsyad</dc:creator>
  <cp:lastModifiedBy>Ardy Arsyad</cp:lastModifiedBy>
  <cp:revision>2</cp:revision>
  <dcterms:created xsi:type="dcterms:W3CDTF">2025-04-26T01:36:44Z</dcterms:created>
  <dcterms:modified xsi:type="dcterms:W3CDTF">2025-04-26T03:20:06Z</dcterms:modified>
</cp:coreProperties>
</file>