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773" r:id="rId3"/>
    <p:sldId id="758" r:id="rId4"/>
    <p:sldId id="759" r:id="rId5"/>
    <p:sldId id="774" r:id="rId6"/>
    <p:sldId id="762" r:id="rId7"/>
    <p:sldId id="775" r:id="rId8"/>
    <p:sldId id="763" r:id="rId9"/>
    <p:sldId id="776" r:id="rId10"/>
    <p:sldId id="777" r:id="rId11"/>
    <p:sldId id="767" r:id="rId12"/>
    <p:sldId id="770" r:id="rId13"/>
    <p:sldId id="771" r:id="rId14"/>
    <p:sldId id="769" r:id="rId15"/>
  </p:sldIdLst>
  <p:sldSz cx="12192000" cy="6858000"/>
  <p:notesSz cx="9144000" cy="6858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B120"/>
    <a:srgbClr val="D95319"/>
    <a:srgbClr val="0072BD"/>
    <a:srgbClr val="FF9933"/>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260" autoAdjust="0"/>
  </p:normalViewPr>
  <p:slideViewPr>
    <p:cSldViewPr snapToGrid="0">
      <p:cViewPr varScale="1">
        <p:scale>
          <a:sx n="58" d="100"/>
          <a:sy n="58" d="100"/>
        </p:scale>
        <p:origin x="92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1B083B3A-780E-4030-A55F-5E5FF0A34CCE}" type="datetimeFigureOut">
              <a:rPr lang="en-IL" smtClean="0"/>
              <a:t>04/28/2025</a:t>
            </a:fld>
            <a:endParaRPr lang="en-IL"/>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42577D02-D37E-44C4-8189-D4E33917786E}" type="slidenum">
              <a:rPr lang="en-IL" smtClean="0"/>
              <a:t>‹#›</a:t>
            </a:fld>
            <a:endParaRPr lang="en-IL"/>
          </a:p>
        </p:txBody>
      </p:sp>
    </p:spTree>
    <p:extLst>
      <p:ext uri="{BB962C8B-B14F-4D97-AF65-F5344CB8AC3E}">
        <p14:creationId xmlns:p14="http://schemas.microsoft.com/office/powerpoint/2010/main" val="3142327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42577D02-D37E-44C4-8189-D4E33917786E}" type="slidenum">
              <a:rPr lang="en-IL" smtClean="0"/>
              <a:t>1</a:t>
            </a:fld>
            <a:endParaRPr lang="en-IL"/>
          </a:p>
        </p:txBody>
      </p:sp>
    </p:spTree>
    <p:extLst>
      <p:ext uri="{BB962C8B-B14F-4D97-AF65-F5344CB8AC3E}">
        <p14:creationId xmlns:p14="http://schemas.microsoft.com/office/powerpoint/2010/main" val="3804408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42577D02-D37E-44C4-8189-D4E33917786E}" type="slidenum">
              <a:rPr lang="en-IL" smtClean="0"/>
              <a:t>13</a:t>
            </a:fld>
            <a:endParaRPr lang="en-IL"/>
          </a:p>
        </p:txBody>
      </p:sp>
    </p:spTree>
    <p:extLst>
      <p:ext uri="{BB962C8B-B14F-4D97-AF65-F5344CB8AC3E}">
        <p14:creationId xmlns:p14="http://schemas.microsoft.com/office/powerpoint/2010/main" val="3101449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42577D02-D37E-44C4-8189-D4E33917786E}" type="slidenum">
              <a:rPr lang="en-IL" smtClean="0"/>
              <a:t>4</a:t>
            </a:fld>
            <a:endParaRPr lang="en-IL"/>
          </a:p>
        </p:txBody>
      </p:sp>
    </p:spTree>
    <p:extLst>
      <p:ext uri="{BB962C8B-B14F-4D97-AF65-F5344CB8AC3E}">
        <p14:creationId xmlns:p14="http://schemas.microsoft.com/office/powerpoint/2010/main" val="1295660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42577D02-D37E-44C4-8189-D4E33917786E}" type="slidenum">
              <a:rPr lang="en-IL" smtClean="0"/>
              <a:t>5</a:t>
            </a:fld>
            <a:endParaRPr lang="en-IL"/>
          </a:p>
        </p:txBody>
      </p:sp>
    </p:spTree>
    <p:extLst>
      <p:ext uri="{BB962C8B-B14F-4D97-AF65-F5344CB8AC3E}">
        <p14:creationId xmlns:p14="http://schemas.microsoft.com/office/powerpoint/2010/main" val="4156598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42577D02-D37E-44C4-8189-D4E33917786E}" type="slidenum">
              <a:rPr lang="en-IL" smtClean="0"/>
              <a:t>6</a:t>
            </a:fld>
            <a:endParaRPr lang="en-IL"/>
          </a:p>
        </p:txBody>
      </p:sp>
    </p:spTree>
    <p:extLst>
      <p:ext uri="{BB962C8B-B14F-4D97-AF65-F5344CB8AC3E}">
        <p14:creationId xmlns:p14="http://schemas.microsoft.com/office/powerpoint/2010/main" val="3814339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42577D02-D37E-44C4-8189-D4E33917786E}" type="slidenum">
              <a:rPr lang="en-IL" smtClean="0"/>
              <a:t>7</a:t>
            </a:fld>
            <a:endParaRPr lang="en-IL"/>
          </a:p>
        </p:txBody>
      </p:sp>
    </p:spTree>
    <p:extLst>
      <p:ext uri="{BB962C8B-B14F-4D97-AF65-F5344CB8AC3E}">
        <p14:creationId xmlns:p14="http://schemas.microsoft.com/office/powerpoint/2010/main" val="873394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42577D02-D37E-44C4-8189-D4E33917786E}" type="slidenum">
              <a:rPr lang="en-IL" smtClean="0"/>
              <a:t>9</a:t>
            </a:fld>
            <a:endParaRPr lang="en-IL"/>
          </a:p>
        </p:txBody>
      </p:sp>
    </p:spTree>
    <p:extLst>
      <p:ext uri="{BB962C8B-B14F-4D97-AF65-F5344CB8AC3E}">
        <p14:creationId xmlns:p14="http://schemas.microsoft.com/office/powerpoint/2010/main" val="3763711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42577D02-D37E-44C4-8189-D4E33917786E}" type="slidenum">
              <a:rPr lang="en-IL" smtClean="0"/>
              <a:t>10</a:t>
            </a:fld>
            <a:endParaRPr lang="en-IL"/>
          </a:p>
        </p:txBody>
      </p:sp>
    </p:spTree>
    <p:extLst>
      <p:ext uri="{BB962C8B-B14F-4D97-AF65-F5344CB8AC3E}">
        <p14:creationId xmlns:p14="http://schemas.microsoft.com/office/powerpoint/2010/main" val="1856713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42577D02-D37E-44C4-8189-D4E33917786E}" type="slidenum">
              <a:rPr lang="en-IL" smtClean="0"/>
              <a:t>11</a:t>
            </a:fld>
            <a:endParaRPr lang="en-IL"/>
          </a:p>
        </p:txBody>
      </p:sp>
    </p:spTree>
    <p:extLst>
      <p:ext uri="{BB962C8B-B14F-4D97-AF65-F5344CB8AC3E}">
        <p14:creationId xmlns:p14="http://schemas.microsoft.com/office/powerpoint/2010/main" val="2775162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42577D02-D37E-44C4-8189-D4E33917786E}" type="slidenum">
              <a:rPr lang="en-IL" smtClean="0"/>
              <a:t>12</a:t>
            </a:fld>
            <a:endParaRPr lang="en-IL"/>
          </a:p>
        </p:txBody>
      </p:sp>
    </p:spTree>
    <p:extLst>
      <p:ext uri="{BB962C8B-B14F-4D97-AF65-F5344CB8AC3E}">
        <p14:creationId xmlns:p14="http://schemas.microsoft.com/office/powerpoint/2010/main" val="2108948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CE8FD-8240-4399-847E-43AC21F935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L"/>
          </a:p>
        </p:txBody>
      </p:sp>
      <p:sp>
        <p:nvSpPr>
          <p:cNvPr id="3" name="Subtitle 2">
            <a:extLst>
              <a:ext uri="{FF2B5EF4-FFF2-40B4-BE49-F238E27FC236}">
                <a16:creationId xmlns:a16="http://schemas.microsoft.com/office/drawing/2014/main" id="{F0D49E92-3C32-44CC-BD19-4551A4EB83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L"/>
          </a:p>
        </p:txBody>
      </p:sp>
      <p:sp>
        <p:nvSpPr>
          <p:cNvPr id="4" name="Date Placeholder 3">
            <a:extLst>
              <a:ext uri="{FF2B5EF4-FFF2-40B4-BE49-F238E27FC236}">
                <a16:creationId xmlns:a16="http://schemas.microsoft.com/office/drawing/2014/main" id="{7579CCEE-E997-49F5-B568-55B91E989C90}"/>
              </a:ext>
            </a:extLst>
          </p:cNvPr>
          <p:cNvSpPr>
            <a:spLocks noGrp="1"/>
          </p:cNvSpPr>
          <p:nvPr>
            <p:ph type="dt" sz="half" idx="10"/>
          </p:nvPr>
        </p:nvSpPr>
        <p:spPr/>
        <p:txBody>
          <a:bodyPr/>
          <a:lstStyle/>
          <a:p>
            <a:fld id="{95B0C3BE-D386-460F-853C-A0A88A05D06A}" type="datetimeFigureOut">
              <a:rPr lang="en-IL" smtClean="0"/>
              <a:t>04/28/2025</a:t>
            </a:fld>
            <a:endParaRPr lang="en-IL"/>
          </a:p>
        </p:txBody>
      </p:sp>
      <p:sp>
        <p:nvSpPr>
          <p:cNvPr id="5" name="Footer Placeholder 4">
            <a:extLst>
              <a:ext uri="{FF2B5EF4-FFF2-40B4-BE49-F238E27FC236}">
                <a16:creationId xmlns:a16="http://schemas.microsoft.com/office/drawing/2014/main" id="{ACAFB26A-8109-465F-9369-66B2B4E67137}"/>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8B544C85-3E0C-44E8-AE7C-86E25B890025}"/>
              </a:ext>
            </a:extLst>
          </p:cNvPr>
          <p:cNvSpPr>
            <a:spLocks noGrp="1"/>
          </p:cNvSpPr>
          <p:nvPr>
            <p:ph type="sldNum" sz="quarter" idx="12"/>
          </p:nvPr>
        </p:nvSpPr>
        <p:spPr/>
        <p:txBody>
          <a:bodyPr/>
          <a:lstStyle/>
          <a:p>
            <a:fld id="{EE803B28-825D-4A4C-BA1B-EA8AD3887813}" type="slidenum">
              <a:rPr lang="en-IL" smtClean="0"/>
              <a:t>‹#›</a:t>
            </a:fld>
            <a:endParaRPr lang="en-IL"/>
          </a:p>
        </p:txBody>
      </p:sp>
    </p:spTree>
    <p:extLst>
      <p:ext uri="{BB962C8B-B14F-4D97-AF65-F5344CB8AC3E}">
        <p14:creationId xmlns:p14="http://schemas.microsoft.com/office/powerpoint/2010/main" val="1831193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FF04-514C-4A4B-BC0E-1219B8535B68}"/>
              </a:ext>
            </a:extLst>
          </p:cNvPr>
          <p:cNvSpPr>
            <a:spLocks noGrp="1"/>
          </p:cNvSpPr>
          <p:nvPr>
            <p:ph type="title"/>
          </p:nvPr>
        </p:nvSpPr>
        <p:spPr/>
        <p:txBody>
          <a:bodyPr/>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A86896F9-99F9-49AC-8D6D-A5AF821A6E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856F8F4D-FC72-44FE-B0E1-E58A5493D451}"/>
              </a:ext>
            </a:extLst>
          </p:cNvPr>
          <p:cNvSpPr>
            <a:spLocks noGrp="1"/>
          </p:cNvSpPr>
          <p:nvPr>
            <p:ph type="dt" sz="half" idx="10"/>
          </p:nvPr>
        </p:nvSpPr>
        <p:spPr/>
        <p:txBody>
          <a:bodyPr/>
          <a:lstStyle/>
          <a:p>
            <a:fld id="{95B0C3BE-D386-460F-853C-A0A88A05D06A}" type="datetimeFigureOut">
              <a:rPr lang="en-IL" smtClean="0"/>
              <a:t>04/28/2025</a:t>
            </a:fld>
            <a:endParaRPr lang="en-IL"/>
          </a:p>
        </p:txBody>
      </p:sp>
      <p:sp>
        <p:nvSpPr>
          <p:cNvPr id="5" name="Footer Placeholder 4">
            <a:extLst>
              <a:ext uri="{FF2B5EF4-FFF2-40B4-BE49-F238E27FC236}">
                <a16:creationId xmlns:a16="http://schemas.microsoft.com/office/drawing/2014/main" id="{D3EF0EC0-A70A-4658-A76A-EC9D7AB11A4D}"/>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59260613-62E8-4C6C-B481-3A7022385B79}"/>
              </a:ext>
            </a:extLst>
          </p:cNvPr>
          <p:cNvSpPr>
            <a:spLocks noGrp="1"/>
          </p:cNvSpPr>
          <p:nvPr>
            <p:ph type="sldNum" sz="quarter" idx="12"/>
          </p:nvPr>
        </p:nvSpPr>
        <p:spPr/>
        <p:txBody>
          <a:bodyPr/>
          <a:lstStyle/>
          <a:p>
            <a:fld id="{EE803B28-825D-4A4C-BA1B-EA8AD3887813}" type="slidenum">
              <a:rPr lang="en-IL" smtClean="0"/>
              <a:t>‹#›</a:t>
            </a:fld>
            <a:endParaRPr lang="en-IL"/>
          </a:p>
        </p:txBody>
      </p:sp>
    </p:spTree>
    <p:extLst>
      <p:ext uri="{BB962C8B-B14F-4D97-AF65-F5344CB8AC3E}">
        <p14:creationId xmlns:p14="http://schemas.microsoft.com/office/powerpoint/2010/main" val="421807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35F2AB-EB5F-4135-8444-715A505DFA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FF6DC940-A5F6-4C58-88CA-1582045B118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6D0E1C59-E84C-4365-8729-5A3BFFD5542E}"/>
              </a:ext>
            </a:extLst>
          </p:cNvPr>
          <p:cNvSpPr>
            <a:spLocks noGrp="1"/>
          </p:cNvSpPr>
          <p:nvPr>
            <p:ph type="dt" sz="half" idx="10"/>
          </p:nvPr>
        </p:nvSpPr>
        <p:spPr/>
        <p:txBody>
          <a:bodyPr/>
          <a:lstStyle/>
          <a:p>
            <a:fld id="{95B0C3BE-D386-460F-853C-A0A88A05D06A}" type="datetimeFigureOut">
              <a:rPr lang="en-IL" smtClean="0"/>
              <a:t>04/28/2025</a:t>
            </a:fld>
            <a:endParaRPr lang="en-IL"/>
          </a:p>
        </p:txBody>
      </p:sp>
      <p:sp>
        <p:nvSpPr>
          <p:cNvPr id="5" name="Footer Placeholder 4">
            <a:extLst>
              <a:ext uri="{FF2B5EF4-FFF2-40B4-BE49-F238E27FC236}">
                <a16:creationId xmlns:a16="http://schemas.microsoft.com/office/drawing/2014/main" id="{FBB06446-845F-4E5D-9566-5CFBC7DC3D0D}"/>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6EE93FC5-8365-44AE-BE97-A7B51D23FD87}"/>
              </a:ext>
            </a:extLst>
          </p:cNvPr>
          <p:cNvSpPr>
            <a:spLocks noGrp="1"/>
          </p:cNvSpPr>
          <p:nvPr>
            <p:ph type="sldNum" sz="quarter" idx="12"/>
          </p:nvPr>
        </p:nvSpPr>
        <p:spPr/>
        <p:txBody>
          <a:bodyPr/>
          <a:lstStyle/>
          <a:p>
            <a:fld id="{EE803B28-825D-4A4C-BA1B-EA8AD3887813}" type="slidenum">
              <a:rPr lang="en-IL" smtClean="0"/>
              <a:t>‹#›</a:t>
            </a:fld>
            <a:endParaRPr lang="en-IL"/>
          </a:p>
        </p:txBody>
      </p:sp>
    </p:spTree>
    <p:extLst>
      <p:ext uri="{BB962C8B-B14F-4D97-AF65-F5344CB8AC3E}">
        <p14:creationId xmlns:p14="http://schemas.microsoft.com/office/powerpoint/2010/main" val="1788679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9AAA1-7142-4683-A282-8F5A1F63A215}"/>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A58F059F-9C5F-4962-B49A-C80143CEFC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CA2EC97B-0CD2-42CF-B9B9-FFE5C0A22D0D}"/>
              </a:ext>
            </a:extLst>
          </p:cNvPr>
          <p:cNvSpPr>
            <a:spLocks noGrp="1"/>
          </p:cNvSpPr>
          <p:nvPr>
            <p:ph type="dt" sz="half" idx="10"/>
          </p:nvPr>
        </p:nvSpPr>
        <p:spPr/>
        <p:txBody>
          <a:bodyPr/>
          <a:lstStyle/>
          <a:p>
            <a:fld id="{95B0C3BE-D386-460F-853C-A0A88A05D06A}" type="datetimeFigureOut">
              <a:rPr lang="en-IL" smtClean="0"/>
              <a:t>04/28/2025</a:t>
            </a:fld>
            <a:endParaRPr lang="en-IL"/>
          </a:p>
        </p:txBody>
      </p:sp>
      <p:sp>
        <p:nvSpPr>
          <p:cNvPr id="5" name="Footer Placeholder 4">
            <a:extLst>
              <a:ext uri="{FF2B5EF4-FFF2-40B4-BE49-F238E27FC236}">
                <a16:creationId xmlns:a16="http://schemas.microsoft.com/office/drawing/2014/main" id="{9C8E0478-73D5-4CF4-A3F6-93484BDA1F2C}"/>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202A1202-4584-456D-8F1C-81777227A158}"/>
              </a:ext>
            </a:extLst>
          </p:cNvPr>
          <p:cNvSpPr>
            <a:spLocks noGrp="1"/>
          </p:cNvSpPr>
          <p:nvPr>
            <p:ph type="sldNum" sz="quarter" idx="12"/>
          </p:nvPr>
        </p:nvSpPr>
        <p:spPr/>
        <p:txBody>
          <a:bodyPr/>
          <a:lstStyle/>
          <a:p>
            <a:fld id="{EE803B28-825D-4A4C-BA1B-EA8AD3887813}" type="slidenum">
              <a:rPr lang="en-IL" smtClean="0"/>
              <a:t>‹#›</a:t>
            </a:fld>
            <a:endParaRPr lang="en-IL"/>
          </a:p>
        </p:txBody>
      </p:sp>
    </p:spTree>
    <p:extLst>
      <p:ext uri="{BB962C8B-B14F-4D97-AF65-F5344CB8AC3E}">
        <p14:creationId xmlns:p14="http://schemas.microsoft.com/office/powerpoint/2010/main" val="2818597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C2744-122D-43A6-BF5B-35BCFD0DFE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L"/>
          </a:p>
        </p:txBody>
      </p:sp>
      <p:sp>
        <p:nvSpPr>
          <p:cNvPr id="3" name="Text Placeholder 2">
            <a:extLst>
              <a:ext uri="{FF2B5EF4-FFF2-40B4-BE49-F238E27FC236}">
                <a16:creationId xmlns:a16="http://schemas.microsoft.com/office/drawing/2014/main" id="{58CB7C55-64D2-4393-84E3-D8ABB2196A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251A8D6-6E9C-4E2D-AB76-9827BC4505AD}"/>
              </a:ext>
            </a:extLst>
          </p:cNvPr>
          <p:cNvSpPr>
            <a:spLocks noGrp="1"/>
          </p:cNvSpPr>
          <p:nvPr>
            <p:ph type="dt" sz="half" idx="10"/>
          </p:nvPr>
        </p:nvSpPr>
        <p:spPr/>
        <p:txBody>
          <a:bodyPr/>
          <a:lstStyle/>
          <a:p>
            <a:fld id="{95B0C3BE-D386-460F-853C-A0A88A05D06A}" type="datetimeFigureOut">
              <a:rPr lang="en-IL" smtClean="0"/>
              <a:t>04/28/2025</a:t>
            </a:fld>
            <a:endParaRPr lang="en-IL"/>
          </a:p>
        </p:txBody>
      </p:sp>
      <p:sp>
        <p:nvSpPr>
          <p:cNvPr id="5" name="Footer Placeholder 4">
            <a:extLst>
              <a:ext uri="{FF2B5EF4-FFF2-40B4-BE49-F238E27FC236}">
                <a16:creationId xmlns:a16="http://schemas.microsoft.com/office/drawing/2014/main" id="{A4070378-0C12-4071-A25B-D767E90CF2C7}"/>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B964A3A1-060C-4365-A5DD-86A50892F113}"/>
              </a:ext>
            </a:extLst>
          </p:cNvPr>
          <p:cNvSpPr>
            <a:spLocks noGrp="1"/>
          </p:cNvSpPr>
          <p:nvPr>
            <p:ph type="sldNum" sz="quarter" idx="12"/>
          </p:nvPr>
        </p:nvSpPr>
        <p:spPr/>
        <p:txBody>
          <a:bodyPr/>
          <a:lstStyle/>
          <a:p>
            <a:fld id="{EE803B28-825D-4A4C-BA1B-EA8AD3887813}" type="slidenum">
              <a:rPr lang="en-IL" smtClean="0"/>
              <a:t>‹#›</a:t>
            </a:fld>
            <a:endParaRPr lang="en-IL"/>
          </a:p>
        </p:txBody>
      </p:sp>
    </p:spTree>
    <p:extLst>
      <p:ext uri="{BB962C8B-B14F-4D97-AF65-F5344CB8AC3E}">
        <p14:creationId xmlns:p14="http://schemas.microsoft.com/office/powerpoint/2010/main" val="3297662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3B680-02DC-49BB-AC76-A58D4D030680}"/>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8F68F4A2-06E4-4D6E-863B-16C051D5484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Content Placeholder 3">
            <a:extLst>
              <a:ext uri="{FF2B5EF4-FFF2-40B4-BE49-F238E27FC236}">
                <a16:creationId xmlns:a16="http://schemas.microsoft.com/office/drawing/2014/main" id="{A1670794-F3E5-4651-911D-D9D14BB70E2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Date Placeholder 4">
            <a:extLst>
              <a:ext uri="{FF2B5EF4-FFF2-40B4-BE49-F238E27FC236}">
                <a16:creationId xmlns:a16="http://schemas.microsoft.com/office/drawing/2014/main" id="{676C43B9-48F9-4A4F-B1B4-2D8563CE676E}"/>
              </a:ext>
            </a:extLst>
          </p:cNvPr>
          <p:cNvSpPr>
            <a:spLocks noGrp="1"/>
          </p:cNvSpPr>
          <p:nvPr>
            <p:ph type="dt" sz="half" idx="10"/>
          </p:nvPr>
        </p:nvSpPr>
        <p:spPr/>
        <p:txBody>
          <a:bodyPr/>
          <a:lstStyle/>
          <a:p>
            <a:fld id="{95B0C3BE-D386-460F-853C-A0A88A05D06A}" type="datetimeFigureOut">
              <a:rPr lang="en-IL" smtClean="0"/>
              <a:t>04/28/2025</a:t>
            </a:fld>
            <a:endParaRPr lang="en-IL"/>
          </a:p>
        </p:txBody>
      </p:sp>
      <p:sp>
        <p:nvSpPr>
          <p:cNvPr id="6" name="Footer Placeholder 5">
            <a:extLst>
              <a:ext uri="{FF2B5EF4-FFF2-40B4-BE49-F238E27FC236}">
                <a16:creationId xmlns:a16="http://schemas.microsoft.com/office/drawing/2014/main" id="{EFCB685E-18FC-4E99-AC50-13BFB2986CB2}"/>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951D19BB-A59E-4EC5-A57F-F48D29E4E33F}"/>
              </a:ext>
            </a:extLst>
          </p:cNvPr>
          <p:cNvSpPr>
            <a:spLocks noGrp="1"/>
          </p:cNvSpPr>
          <p:nvPr>
            <p:ph type="sldNum" sz="quarter" idx="12"/>
          </p:nvPr>
        </p:nvSpPr>
        <p:spPr/>
        <p:txBody>
          <a:bodyPr/>
          <a:lstStyle/>
          <a:p>
            <a:fld id="{EE803B28-825D-4A4C-BA1B-EA8AD3887813}" type="slidenum">
              <a:rPr lang="en-IL" smtClean="0"/>
              <a:t>‹#›</a:t>
            </a:fld>
            <a:endParaRPr lang="en-IL"/>
          </a:p>
        </p:txBody>
      </p:sp>
    </p:spTree>
    <p:extLst>
      <p:ext uri="{BB962C8B-B14F-4D97-AF65-F5344CB8AC3E}">
        <p14:creationId xmlns:p14="http://schemas.microsoft.com/office/powerpoint/2010/main" val="353153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D9B7-98A0-4992-BC8E-0387BBBDE103}"/>
              </a:ext>
            </a:extLst>
          </p:cNvPr>
          <p:cNvSpPr>
            <a:spLocks noGrp="1"/>
          </p:cNvSpPr>
          <p:nvPr>
            <p:ph type="title"/>
          </p:nvPr>
        </p:nvSpPr>
        <p:spPr>
          <a:xfrm>
            <a:off x="839788" y="365125"/>
            <a:ext cx="10515600" cy="1325563"/>
          </a:xfrm>
        </p:spPr>
        <p:txBody>
          <a:bodyPr/>
          <a:lstStyle/>
          <a:p>
            <a:r>
              <a:rPr lang="en-US"/>
              <a:t>Click to edit Master title style</a:t>
            </a:r>
            <a:endParaRPr lang="en-IL"/>
          </a:p>
        </p:txBody>
      </p:sp>
      <p:sp>
        <p:nvSpPr>
          <p:cNvPr id="3" name="Text Placeholder 2">
            <a:extLst>
              <a:ext uri="{FF2B5EF4-FFF2-40B4-BE49-F238E27FC236}">
                <a16:creationId xmlns:a16="http://schemas.microsoft.com/office/drawing/2014/main" id="{BD527DD3-213E-48C6-A64F-67BA9C17E1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9589258-FAE7-4FE4-8EAA-C7EB0501CF4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09E10BA4-5C43-40BB-9B32-FBF2DC381F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909D65B-0FEB-4428-B38F-90D1FA2D6DC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0367D026-27D4-4EB1-8415-BA102394F5D2}"/>
              </a:ext>
            </a:extLst>
          </p:cNvPr>
          <p:cNvSpPr>
            <a:spLocks noGrp="1"/>
          </p:cNvSpPr>
          <p:nvPr>
            <p:ph type="dt" sz="half" idx="10"/>
          </p:nvPr>
        </p:nvSpPr>
        <p:spPr/>
        <p:txBody>
          <a:bodyPr/>
          <a:lstStyle/>
          <a:p>
            <a:fld id="{95B0C3BE-D386-460F-853C-A0A88A05D06A}" type="datetimeFigureOut">
              <a:rPr lang="en-IL" smtClean="0"/>
              <a:t>04/28/2025</a:t>
            </a:fld>
            <a:endParaRPr lang="en-IL"/>
          </a:p>
        </p:txBody>
      </p:sp>
      <p:sp>
        <p:nvSpPr>
          <p:cNvPr id="8" name="Footer Placeholder 7">
            <a:extLst>
              <a:ext uri="{FF2B5EF4-FFF2-40B4-BE49-F238E27FC236}">
                <a16:creationId xmlns:a16="http://schemas.microsoft.com/office/drawing/2014/main" id="{217CB720-2D7D-4D1A-B518-20CED701EED8}"/>
              </a:ext>
            </a:extLst>
          </p:cNvPr>
          <p:cNvSpPr>
            <a:spLocks noGrp="1"/>
          </p:cNvSpPr>
          <p:nvPr>
            <p:ph type="ftr" sz="quarter" idx="11"/>
          </p:nvPr>
        </p:nvSpPr>
        <p:spPr/>
        <p:txBody>
          <a:bodyPr/>
          <a:lstStyle/>
          <a:p>
            <a:endParaRPr lang="en-IL"/>
          </a:p>
        </p:txBody>
      </p:sp>
      <p:sp>
        <p:nvSpPr>
          <p:cNvPr id="9" name="Slide Number Placeholder 8">
            <a:extLst>
              <a:ext uri="{FF2B5EF4-FFF2-40B4-BE49-F238E27FC236}">
                <a16:creationId xmlns:a16="http://schemas.microsoft.com/office/drawing/2014/main" id="{895DFC04-E701-493B-BBEC-1DB5E7395902}"/>
              </a:ext>
            </a:extLst>
          </p:cNvPr>
          <p:cNvSpPr>
            <a:spLocks noGrp="1"/>
          </p:cNvSpPr>
          <p:nvPr>
            <p:ph type="sldNum" sz="quarter" idx="12"/>
          </p:nvPr>
        </p:nvSpPr>
        <p:spPr/>
        <p:txBody>
          <a:bodyPr/>
          <a:lstStyle/>
          <a:p>
            <a:fld id="{EE803B28-825D-4A4C-BA1B-EA8AD3887813}" type="slidenum">
              <a:rPr lang="en-IL" smtClean="0"/>
              <a:t>‹#›</a:t>
            </a:fld>
            <a:endParaRPr lang="en-IL"/>
          </a:p>
        </p:txBody>
      </p:sp>
    </p:spTree>
    <p:extLst>
      <p:ext uri="{BB962C8B-B14F-4D97-AF65-F5344CB8AC3E}">
        <p14:creationId xmlns:p14="http://schemas.microsoft.com/office/powerpoint/2010/main" val="2612003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5E74A-460F-4EB9-8667-6B374069C278}"/>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23331865-1B9C-4BFD-A507-7E915218E731}"/>
              </a:ext>
            </a:extLst>
          </p:cNvPr>
          <p:cNvSpPr>
            <a:spLocks noGrp="1"/>
          </p:cNvSpPr>
          <p:nvPr>
            <p:ph type="dt" sz="half" idx="10"/>
          </p:nvPr>
        </p:nvSpPr>
        <p:spPr/>
        <p:txBody>
          <a:bodyPr/>
          <a:lstStyle/>
          <a:p>
            <a:fld id="{95B0C3BE-D386-460F-853C-A0A88A05D06A}" type="datetimeFigureOut">
              <a:rPr lang="en-IL" smtClean="0"/>
              <a:t>04/28/2025</a:t>
            </a:fld>
            <a:endParaRPr lang="en-IL"/>
          </a:p>
        </p:txBody>
      </p:sp>
      <p:sp>
        <p:nvSpPr>
          <p:cNvPr id="4" name="Footer Placeholder 3">
            <a:extLst>
              <a:ext uri="{FF2B5EF4-FFF2-40B4-BE49-F238E27FC236}">
                <a16:creationId xmlns:a16="http://schemas.microsoft.com/office/drawing/2014/main" id="{AEF30E87-CC48-4DF8-BF6B-9DC2129E19CA}"/>
              </a:ext>
            </a:extLst>
          </p:cNvPr>
          <p:cNvSpPr>
            <a:spLocks noGrp="1"/>
          </p:cNvSpPr>
          <p:nvPr>
            <p:ph type="ftr" sz="quarter" idx="11"/>
          </p:nvPr>
        </p:nvSpPr>
        <p:spPr/>
        <p:txBody>
          <a:bodyPr/>
          <a:lstStyle/>
          <a:p>
            <a:endParaRPr lang="en-IL"/>
          </a:p>
        </p:txBody>
      </p:sp>
      <p:sp>
        <p:nvSpPr>
          <p:cNvPr id="5" name="Slide Number Placeholder 4">
            <a:extLst>
              <a:ext uri="{FF2B5EF4-FFF2-40B4-BE49-F238E27FC236}">
                <a16:creationId xmlns:a16="http://schemas.microsoft.com/office/drawing/2014/main" id="{E54C32EB-1827-42BA-9893-E198B7FC4D8A}"/>
              </a:ext>
            </a:extLst>
          </p:cNvPr>
          <p:cNvSpPr>
            <a:spLocks noGrp="1"/>
          </p:cNvSpPr>
          <p:nvPr>
            <p:ph type="sldNum" sz="quarter" idx="12"/>
          </p:nvPr>
        </p:nvSpPr>
        <p:spPr/>
        <p:txBody>
          <a:bodyPr/>
          <a:lstStyle/>
          <a:p>
            <a:fld id="{EE803B28-825D-4A4C-BA1B-EA8AD3887813}" type="slidenum">
              <a:rPr lang="en-IL" smtClean="0"/>
              <a:t>‹#›</a:t>
            </a:fld>
            <a:endParaRPr lang="en-IL"/>
          </a:p>
        </p:txBody>
      </p:sp>
    </p:spTree>
    <p:extLst>
      <p:ext uri="{BB962C8B-B14F-4D97-AF65-F5344CB8AC3E}">
        <p14:creationId xmlns:p14="http://schemas.microsoft.com/office/powerpoint/2010/main" val="1124094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7EC152-F14A-43EF-9741-72B4AE21A969}"/>
              </a:ext>
            </a:extLst>
          </p:cNvPr>
          <p:cNvSpPr>
            <a:spLocks noGrp="1"/>
          </p:cNvSpPr>
          <p:nvPr>
            <p:ph type="dt" sz="half" idx="10"/>
          </p:nvPr>
        </p:nvSpPr>
        <p:spPr/>
        <p:txBody>
          <a:bodyPr/>
          <a:lstStyle/>
          <a:p>
            <a:fld id="{95B0C3BE-D386-460F-853C-A0A88A05D06A}" type="datetimeFigureOut">
              <a:rPr lang="en-IL" smtClean="0"/>
              <a:t>04/28/2025</a:t>
            </a:fld>
            <a:endParaRPr lang="en-IL"/>
          </a:p>
        </p:txBody>
      </p:sp>
      <p:sp>
        <p:nvSpPr>
          <p:cNvPr id="3" name="Footer Placeholder 2">
            <a:extLst>
              <a:ext uri="{FF2B5EF4-FFF2-40B4-BE49-F238E27FC236}">
                <a16:creationId xmlns:a16="http://schemas.microsoft.com/office/drawing/2014/main" id="{E8E03DC7-B0D3-4D47-B9E3-47BCBCAA8F02}"/>
              </a:ext>
            </a:extLst>
          </p:cNvPr>
          <p:cNvSpPr>
            <a:spLocks noGrp="1"/>
          </p:cNvSpPr>
          <p:nvPr>
            <p:ph type="ftr" sz="quarter" idx="11"/>
          </p:nvPr>
        </p:nvSpPr>
        <p:spPr/>
        <p:txBody>
          <a:bodyPr/>
          <a:lstStyle/>
          <a:p>
            <a:endParaRPr lang="en-IL"/>
          </a:p>
        </p:txBody>
      </p:sp>
      <p:sp>
        <p:nvSpPr>
          <p:cNvPr id="4" name="Slide Number Placeholder 3">
            <a:extLst>
              <a:ext uri="{FF2B5EF4-FFF2-40B4-BE49-F238E27FC236}">
                <a16:creationId xmlns:a16="http://schemas.microsoft.com/office/drawing/2014/main" id="{85E79090-0094-4853-904B-D6E62A9A9BD2}"/>
              </a:ext>
            </a:extLst>
          </p:cNvPr>
          <p:cNvSpPr>
            <a:spLocks noGrp="1"/>
          </p:cNvSpPr>
          <p:nvPr>
            <p:ph type="sldNum" sz="quarter" idx="12"/>
          </p:nvPr>
        </p:nvSpPr>
        <p:spPr/>
        <p:txBody>
          <a:bodyPr/>
          <a:lstStyle/>
          <a:p>
            <a:fld id="{EE803B28-825D-4A4C-BA1B-EA8AD3887813}" type="slidenum">
              <a:rPr lang="en-IL" smtClean="0"/>
              <a:t>‹#›</a:t>
            </a:fld>
            <a:endParaRPr lang="en-IL"/>
          </a:p>
        </p:txBody>
      </p:sp>
    </p:spTree>
    <p:extLst>
      <p:ext uri="{BB962C8B-B14F-4D97-AF65-F5344CB8AC3E}">
        <p14:creationId xmlns:p14="http://schemas.microsoft.com/office/powerpoint/2010/main" val="1376776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C248A-60C5-4674-9687-F112E62833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96BFE887-7FE3-4EE5-8949-955F849527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E592066C-CE26-45E5-B723-88B2850B5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F3D5B1-054A-4408-A47F-ADBBCC73E8B0}"/>
              </a:ext>
            </a:extLst>
          </p:cNvPr>
          <p:cNvSpPr>
            <a:spLocks noGrp="1"/>
          </p:cNvSpPr>
          <p:nvPr>
            <p:ph type="dt" sz="half" idx="10"/>
          </p:nvPr>
        </p:nvSpPr>
        <p:spPr/>
        <p:txBody>
          <a:bodyPr/>
          <a:lstStyle/>
          <a:p>
            <a:fld id="{95B0C3BE-D386-460F-853C-A0A88A05D06A}" type="datetimeFigureOut">
              <a:rPr lang="en-IL" smtClean="0"/>
              <a:t>04/28/2025</a:t>
            </a:fld>
            <a:endParaRPr lang="en-IL"/>
          </a:p>
        </p:txBody>
      </p:sp>
      <p:sp>
        <p:nvSpPr>
          <p:cNvPr id="6" name="Footer Placeholder 5">
            <a:extLst>
              <a:ext uri="{FF2B5EF4-FFF2-40B4-BE49-F238E27FC236}">
                <a16:creationId xmlns:a16="http://schemas.microsoft.com/office/drawing/2014/main" id="{3F4D9BBE-18DB-4444-A8CB-3421A0D32DC8}"/>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94E6548C-1AF2-4200-BE45-163432DFDFE9}"/>
              </a:ext>
            </a:extLst>
          </p:cNvPr>
          <p:cNvSpPr>
            <a:spLocks noGrp="1"/>
          </p:cNvSpPr>
          <p:nvPr>
            <p:ph type="sldNum" sz="quarter" idx="12"/>
          </p:nvPr>
        </p:nvSpPr>
        <p:spPr/>
        <p:txBody>
          <a:bodyPr/>
          <a:lstStyle/>
          <a:p>
            <a:fld id="{EE803B28-825D-4A4C-BA1B-EA8AD3887813}" type="slidenum">
              <a:rPr lang="en-IL" smtClean="0"/>
              <a:t>‹#›</a:t>
            </a:fld>
            <a:endParaRPr lang="en-IL"/>
          </a:p>
        </p:txBody>
      </p:sp>
    </p:spTree>
    <p:extLst>
      <p:ext uri="{BB962C8B-B14F-4D97-AF65-F5344CB8AC3E}">
        <p14:creationId xmlns:p14="http://schemas.microsoft.com/office/powerpoint/2010/main" val="1998956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53786-6166-4E6C-AE24-DC9FAC2B11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481A8325-8E96-40D8-9A89-9936CD636D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A0CBDC1D-2914-4EE4-BC2B-B66D622B50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0F3B77-4CCC-4533-9751-468890C66FC6}"/>
              </a:ext>
            </a:extLst>
          </p:cNvPr>
          <p:cNvSpPr>
            <a:spLocks noGrp="1"/>
          </p:cNvSpPr>
          <p:nvPr>
            <p:ph type="dt" sz="half" idx="10"/>
          </p:nvPr>
        </p:nvSpPr>
        <p:spPr/>
        <p:txBody>
          <a:bodyPr/>
          <a:lstStyle/>
          <a:p>
            <a:fld id="{95B0C3BE-D386-460F-853C-A0A88A05D06A}" type="datetimeFigureOut">
              <a:rPr lang="en-IL" smtClean="0"/>
              <a:t>04/28/2025</a:t>
            </a:fld>
            <a:endParaRPr lang="en-IL"/>
          </a:p>
        </p:txBody>
      </p:sp>
      <p:sp>
        <p:nvSpPr>
          <p:cNvPr id="6" name="Footer Placeholder 5">
            <a:extLst>
              <a:ext uri="{FF2B5EF4-FFF2-40B4-BE49-F238E27FC236}">
                <a16:creationId xmlns:a16="http://schemas.microsoft.com/office/drawing/2014/main" id="{42598D75-FE73-400D-B501-A15F1838FE02}"/>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99AE31C3-B8AB-4596-A682-35A0256AED7A}"/>
              </a:ext>
            </a:extLst>
          </p:cNvPr>
          <p:cNvSpPr>
            <a:spLocks noGrp="1"/>
          </p:cNvSpPr>
          <p:nvPr>
            <p:ph type="sldNum" sz="quarter" idx="12"/>
          </p:nvPr>
        </p:nvSpPr>
        <p:spPr/>
        <p:txBody>
          <a:bodyPr/>
          <a:lstStyle/>
          <a:p>
            <a:fld id="{EE803B28-825D-4A4C-BA1B-EA8AD3887813}" type="slidenum">
              <a:rPr lang="en-IL" smtClean="0"/>
              <a:t>‹#›</a:t>
            </a:fld>
            <a:endParaRPr lang="en-IL"/>
          </a:p>
        </p:txBody>
      </p:sp>
    </p:spTree>
    <p:extLst>
      <p:ext uri="{BB962C8B-B14F-4D97-AF65-F5344CB8AC3E}">
        <p14:creationId xmlns:p14="http://schemas.microsoft.com/office/powerpoint/2010/main" val="32866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0EB669-8AF6-41C7-B691-7FCF5C8490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D1D1114D-89B9-40A9-89F7-AC38525B97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C7288A43-452E-480D-936F-82025F4729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0C3BE-D386-460F-853C-A0A88A05D06A}" type="datetimeFigureOut">
              <a:rPr lang="en-IL" smtClean="0"/>
              <a:t>04/28/2025</a:t>
            </a:fld>
            <a:endParaRPr lang="en-IL"/>
          </a:p>
        </p:txBody>
      </p:sp>
      <p:sp>
        <p:nvSpPr>
          <p:cNvPr id="5" name="Footer Placeholder 4">
            <a:extLst>
              <a:ext uri="{FF2B5EF4-FFF2-40B4-BE49-F238E27FC236}">
                <a16:creationId xmlns:a16="http://schemas.microsoft.com/office/drawing/2014/main" id="{7949A74F-EE23-457D-A367-9DD253B985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L"/>
          </a:p>
        </p:txBody>
      </p:sp>
      <p:sp>
        <p:nvSpPr>
          <p:cNvPr id="6" name="Slide Number Placeholder 5">
            <a:extLst>
              <a:ext uri="{FF2B5EF4-FFF2-40B4-BE49-F238E27FC236}">
                <a16:creationId xmlns:a16="http://schemas.microsoft.com/office/drawing/2014/main" id="{364AE690-5E85-400A-94D7-0002665B19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03B28-825D-4A4C-BA1B-EA8AD3887813}" type="slidenum">
              <a:rPr lang="en-IL" smtClean="0"/>
              <a:t>‹#›</a:t>
            </a:fld>
            <a:endParaRPr lang="en-IL"/>
          </a:p>
        </p:txBody>
      </p:sp>
    </p:spTree>
    <p:extLst>
      <p:ext uri="{BB962C8B-B14F-4D97-AF65-F5344CB8AC3E}">
        <p14:creationId xmlns:p14="http://schemas.microsoft.com/office/powerpoint/2010/main" val="1789212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7.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26.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6.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0.emf"/><Relationship Id="rId4" Type="http://schemas.openxmlformats.org/officeDocument/2006/relationships/image" Target="../media/image29.emf"/></Relationships>
</file>

<file path=ppt/slides/_rels/slide8.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25.jpeg"/><Relationship Id="rId2" Type="http://schemas.openxmlformats.org/officeDocument/2006/relationships/image" Target="../media/image31.emf"/><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4.png"/><Relationship Id="rId4" Type="http://schemas.openxmlformats.org/officeDocument/2006/relationships/image" Target="../media/image33.emf"/></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25.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39062E-43B4-4E55-9053-AB199506D369}"/>
              </a:ext>
            </a:extLst>
          </p:cNvPr>
          <p:cNvSpPr txBox="1"/>
          <p:nvPr/>
        </p:nvSpPr>
        <p:spPr>
          <a:xfrm>
            <a:off x="530955" y="195093"/>
            <a:ext cx="11130098" cy="1077218"/>
          </a:xfrm>
          <a:prstGeom prst="rect">
            <a:avLst/>
          </a:prstGeom>
          <a:noFill/>
        </p:spPr>
        <p:txBody>
          <a:bodyPr wrap="none" rtlCol="0">
            <a:spAutoFit/>
          </a:bodyPr>
          <a:lstStyle/>
          <a:p>
            <a:pPr algn="ctr"/>
            <a:r>
              <a:rPr lang="en-US" sz="3200" b="1" dirty="0">
                <a:solidFill>
                  <a:schemeClr val="accent1">
                    <a:lumMod val="75000"/>
                  </a:schemeClr>
                </a:solidFill>
              </a:rPr>
              <a:t>Shifting Flood Regimes Under Contradictory Precipitation Trends</a:t>
            </a:r>
          </a:p>
          <a:p>
            <a:pPr algn="ctr"/>
            <a:r>
              <a:rPr lang="en-US" sz="3200" b="1" dirty="0">
                <a:solidFill>
                  <a:schemeClr val="accent1">
                    <a:lumMod val="75000"/>
                  </a:schemeClr>
                </a:solidFill>
              </a:rPr>
              <a:t>in the Eastern Mediterranean</a:t>
            </a:r>
            <a:endParaRPr lang="en-IL" sz="3200" b="1" dirty="0">
              <a:solidFill>
                <a:schemeClr val="accent1">
                  <a:lumMod val="75000"/>
                </a:schemeClr>
              </a:solidFill>
            </a:endParaRPr>
          </a:p>
        </p:txBody>
      </p:sp>
      <p:pic>
        <p:nvPicPr>
          <p:cNvPr id="3" name="Picture 2" descr="לוגו סופי בצבעים.png">
            <a:extLst>
              <a:ext uri="{FF2B5EF4-FFF2-40B4-BE49-F238E27FC236}">
                <a16:creationId xmlns:a16="http://schemas.microsoft.com/office/drawing/2014/main" id="{EA1150EF-6FF8-4026-975E-6B0FAE39BE11}"/>
              </a:ext>
            </a:extLst>
          </p:cNvPr>
          <p:cNvPicPr>
            <a:picLocks noChangeAspect="1"/>
          </p:cNvPicPr>
          <p:nvPr/>
        </p:nvPicPr>
        <p:blipFill>
          <a:blip r:embed="rId3" cstate="print"/>
          <a:stretch>
            <a:fillRect/>
          </a:stretch>
        </p:blipFill>
        <p:spPr>
          <a:xfrm>
            <a:off x="54981" y="5365582"/>
            <a:ext cx="1210859" cy="1450094"/>
          </a:xfrm>
          <a:prstGeom prst="rect">
            <a:avLst/>
          </a:prstGeom>
          <a:solidFill>
            <a:sysClr val="window" lastClr="FFFFFF"/>
          </a:solidFill>
        </p:spPr>
      </p:pic>
      <p:sp>
        <p:nvSpPr>
          <p:cNvPr id="2" name="TextBox 1">
            <a:extLst>
              <a:ext uri="{FF2B5EF4-FFF2-40B4-BE49-F238E27FC236}">
                <a16:creationId xmlns:a16="http://schemas.microsoft.com/office/drawing/2014/main" id="{5EFA9AE2-2B0B-43E3-83C1-DEF59954CD08}"/>
              </a:ext>
            </a:extLst>
          </p:cNvPr>
          <p:cNvSpPr txBox="1"/>
          <p:nvPr/>
        </p:nvSpPr>
        <p:spPr>
          <a:xfrm>
            <a:off x="1033141" y="1269184"/>
            <a:ext cx="8728415" cy="954107"/>
          </a:xfrm>
          <a:prstGeom prst="rect">
            <a:avLst/>
          </a:prstGeom>
          <a:noFill/>
        </p:spPr>
        <p:txBody>
          <a:bodyPr wrap="square" rtlCol="0">
            <a:spAutoFit/>
          </a:bodyPr>
          <a:lstStyle/>
          <a:p>
            <a:pPr algn="ctr"/>
            <a:r>
              <a:rPr lang="en-US" sz="2800" dirty="0">
                <a:solidFill>
                  <a:schemeClr val="accent1">
                    <a:lumMod val="75000"/>
                  </a:schemeClr>
                </a:solidFill>
              </a:rPr>
              <a:t>Efrat Morin, Yair </a:t>
            </a:r>
            <a:r>
              <a:rPr lang="en-US" sz="2800" dirty="0" err="1">
                <a:solidFill>
                  <a:schemeClr val="accent1">
                    <a:lumMod val="75000"/>
                  </a:schemeClr>
                </a:solidFill>
              </a:rPr>
              <a:t>Rinat</a:t>
            </a:r>
            <a:r>
              <a:rPr lang="en-US" sz="2800" dirty="0">
                <a:solidFill>
                  <a:schemeClr val="accent1">
                    <a:lumMod val="75000"/>
                  </a:schemeClr>
                </a:solidFill>
              </a:rPr>
              <a:t>, Moshe Armon, Yaniv Goldschmidt, Raz Nussbaum, Francesco Marra</a:t>
            </a:r>
            <a:endParaRPr lang="en-IL" sz="2800" dirty="0">
              <a:solidFill>
                <a:schemeClr val="accent1">
                  <a:lumMod val="75000"/>
                </a:schemeClr>
              </a:solidFill>
            </a:endParaRPr>
          </a:p>
        </p:txBody>
      </p:sp>
      <p:pic>
        <p:nvPicPr>
          <p:cNvPr id="9" name="Picture 4" descr="Image">
            <a:extLst>
              <a:ext uri="{FF2B5EF4-FFF2-40B4-BE49-F238E27FC236}">
                <a16:creationId xmlns:a16="http://schemas.microsoft.com/office/drawing/2014/main" id="{F0ACFFA9-84DA-45EB-9546-EA5BAED2C13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290" t="10877" b="8627"/>
          <a:stretch/>
        </p:blipFill>
        <p:spPr bwMode="auto">
          <a:xfrm>
            <a:off x="1184779" y="2235841"/>
            <a:ext cx="4313473" cy="279194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7C6E28C-1279-4B56-A453-9ECFAE9A2E7E}"/>
              </a:ext>
            </a:extLst>
          </p:cNvPr>
          <p:cNvSpPr/>
          <p:nvPr/>
        </p:nvSpPr>
        <p:spPr>
          <a:xfrm>
            <a:off x="4210720" y="4629867"/>
            <a:ext cx="1287532" cy="338554"/>
          </a:xfrm>
          <a:prstGeom prst="rect">
            <a:avLst/>
          </a:prstGeom>
        </p:spPr>
        <p:txBody>
          <a:bodyPr wrap="none">
            <a:spAutoFit/>
          </a:bodyPr>
          <a:lstStyle/>
          <a:p>
            <a:r>
              <a:rPr lang="en-GB" sz="1600" dirty="0" err="1">
                <a:solidFill>
                  <a:schemeClr val="bg1">
                    <a:lumMod val="85000"/>
                  </a:schemeClr>
                </a:solidFill>
              </a:rPr>
              <a:t>Oshri</a:t>
            </a:r>
            <a:r>
              <a:rPr lang="en-GB" sz="1600" dirty="0">
                <a:solidFill>
                  <a:schemeClr val="bg1">
                    <a:lumMod val="85000"/>
                  </a:schemeClr>
                </a:solidFill>
              </a:rPr>
              <a:t> </a:t>
            </a:r>
            <a:r>
              <a:rPr lang="en-GB" sz="1600" dirty="0" err="1">
                <a:solidFill>
                  <a:schemeClr val="bg1">
                    <a:lumMod val="85000"/>
                  </a:schemeClr>
                </a:solidFill>
              </a:rPr>
              <a:t>Vizman</a:t>
            </a:r>
            <a:endParaRPr lang="en-GB" sz="1600" dirty="0">
              <a:solidFill>
                <a:schemeClr val="bg1">
                  <a:lumMod val="85000"/>
                </a:schemeClr>
              </a:solidFill>
            </a:endParaRPr>
          </a:p>
        </p:txBody>
      </p:sp>
      <p:pic>
        <p:nvPicPr>
          <p:cNvPr id="2050" name="Picture 2" descr="‪Geological Survey of Israel - המכון ...‬‏">
            <a:extLst>
              <a:ext uri="{FF2B5EF4-FFF2-40B4-BE49-F238E27FC236}">
                <a16:creationId xmlns:a16="http://schemas.microsoft.com/office/drawing/2014/main" id="{80542FF5-302C-4898-ACEF-DEDCDF044E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1649" y="5452414"/>
            <a:ext cx="1259485" cy="12764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P:\home\Yair\Yair\BackUp\DaliaTaninin\Pictures\שטח מחקר 07.01.13\T01_4972.JPG">
            <a:extLst>
              <a:ext uri="{FF2B5EF4-FFF2-40B4-BE49-F238E27FC236}">
                <a16:creationId xmlns:a16="http://schemas.microsoft.com/office/drawing/2014/main" id="{9DC384DE-B9AB-472A-ABD3-FADE0E566226}"/>
              </a:ext>
            </a:extLst>
          </p:cNvPr>
          <p:cNvPicPr>
            <a:picLocks noChangeAspect="1" noChangeArrowheads="1"/>
          </p:cNvPicPr>
          <p:nvPr/>
        </p:nvPicPr>
        <p:blipFill>
          <a:blip r:embed="rId6" cstate="print"/>
          <a:srcRect/>
          <a:stretch>
            <a:fillRect/>
          </a:stretch>
        </p:blipFill>
        <p:spPr bwMode="auto">
          <a:xfrm>
            <a:off x="5944044" y="2225995"/>
            <a:ext cx="4199370" cy="2811442"/>
          </a:xfrm>
          <a:prstGeom prst="rect">
            <a:avLst/>
          </a:prstGeom>
          <a:noFill/>
        </p:spPr>
      </p:pic>
      <p:pic>
        <p:nvPicPr>
          <p:cNvPr id="1026" name="Picture 2" descr="University of Padua - Wikipedia">
            <a:extLst>
              <a:ext uri="{FF2B5EF4-FFF2-40B4-BE49-F238E27FC236}">
                <a16:creationId xmlns:a16="http://schemas.microsoft.com/office/drawing/2014/main" id="{4F893CB0-5CB2-B3DF-525E-A2294B9C1F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99652" y="5487032"/>
            <a:ext cx="1288725" cy="129743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he Hebrew University — Arielle Shekel">
            <a:extLst>
              <a:ext uri="{FF2B5EF4-FFF2-40B4-BE49-F238E27FC236}">
                <a16:creationId xmlns:a16="http://schemas.microsoft.com/office/drawing/2014/main" id="{4F3C6349-9DBA-CE5C-AACE-E3AED589B40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6734" t="21698" r="12450" b="28119"/>
          <a:stretch/>
        </p:blipFill>
        <p:spPr bwMode="auto">
          <a:xfrm>
            <a:off x="4917010" y="5222761"/>
            <a:ext cx="4199370" cy="15929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250FB0CB-1815-22C1-5D0C-E40A12C3139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88418" y="31363"/>
            <a:ext cx="473402" cy="6627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FEB566B-CB26-7440-13F2-53E5ADCBADAF}"/>
              </a:ext>
            </a:extLst>
          </p:cNvPr>
          <p:cNvSpPr txBox="1"/>
          <p:nvPr/>
        </p:nvSpPr>
        <p:spPr>
          <a:xfrm>
            <a:off x="1390788" y="6448617"/>
            <a:ext cx="3910686" cy="400110"/>
          </a:xfrm>
          <a:prstGeom prst="rect">
            <a:avLst/>
          </a:prstGeom>
          <a:noFill/>
        </p:spPr>
        <p:txBody>
          <a:bodyPr wrap="none" rtlCol="0">
            <a:spAutoFit/>
          </a:bodyPr>
          <a:lstStyle/>
          <a:p>
            <a:r>
              <a:rPr lang="en-US" sz="2000" dirty="0"/>
              <a:t>Contact: efrat.morin@mail.huji.ac.il</a:t>
            </a:r>
          </a:p>
        </p:txBody>
      </p:sp>
    </p:spTree>
    <p:extLst>
      <p:ext uri="{BB962C8B-B14F-4D97-AF65-F5344CB8AC3E}">
        <p14:creationId xmlns:p14="http://schemas.microsoft.com/office/powerpoint/2010/main" val="650689388"/>
      </p:ext>
    </p:extLst>
  </p:cSld>
  <p:clrMapOvr>
    <a:masterClrMapping/>
  </p:clrMapOvr>
  <mc:AlternateContent xmlns:mc="http://schemas.openxmlformats.org/markup-compatibility/2006" xmlns:p14="http://schemas.microsoft.com/office/powerpoint/2010/main">
    <mc:Choice Requires="p14">
      <p:transition spd="slow" p14:dur="2000" advTm="46253"/>
    </mc:Choice>
    <mc:Fallback xmlns="">
      <p:transition spd="slow" advTm="4625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3">
            <a:extLst>
              <a:ext uri="{FF2B5EF4-FFF2-40B4-BE49-F238E27FC236}">
                <a16:creationId xmlns:a16="http://schemas.microsoft.com/office/drawing/2014/main" id="{B49F6371-5CA4-EA74-DE94-2A0D15EA0F3D}"/>
              </a:ext>
            </a:extLst>
          </p:cNvPr>
          <p:cNvPicPr>
            <a:picLocks noChangeAspect="1"/>
          </p:cNvPicPr>
          <p:nvPr/>
        </p:nvPicPr>
        <p:blipFill>
          <a:blip r:embed="rId3">
            <a:extLst>
              <a:ext uri="{28A0092B-C50C-407E-A947-70E740481C1C}">
                <a14:useLocalDpi xmlns:a14="http://schemas.microsoft.com/office/drawing/2010/main" val="0"/>
              </a:ext>
            </a:extLst>
          </a:blip>
          <a:srcRect t="5101" r="45235" b="35140"/>
          <a:stretch/>
        </p:blipFill>
        <p:spPr bwMode="auto">
          <a:xfrm>
            <a:off x="254824" y="597325"/>
            <a:ext cx="4273109" cy="2819591"/>
          </a:xfrm>
          <a:prstGeom prst="rect">
            <a:avLst/>
          </a:prstGeom>
          <a:noFill/>
          <a:ln>
            <a:noFill/>
          </a:ln>
        </p:spPr>
      </p:pic>
      <p:sp>
        <p:nvSpPr>
          <p:cNvPr id="5" name="Rectangle 4">
            <a:extLst>
              <a:ext uri="{FF2B5EF4-FFF2-40B4-BE49-F238E27FC236}">
                <a16:creationId xmlns:a16="http://schemas.microsoft.com/office/drawing/2014/main" id="{B226650B-B45E-B235-17CE-8C577958A486}"/>
              </a:ext>
            </a:extLst>
          </p:cNvPr>
          <p:cNvSpPr/>
          <p:nvPr/>
        </p:nvSpPr>
        <p:spPr>
          <a:xfrm>
            <a:off x="1564896" y="487159"/>
            <a:ext cx="3137987" cy="2093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Rectangle 5">
            <a:extLst>
              <a:ext uri="{FF2B5EF4-FFF2-40B4-BE49-F238E27FC236}">
                <a16:creationId xmlns:a16="http://schemas.microsoft.com/office/drawing/2014/main" id="{E027C0B2-8F8B-4939-FE11-10746BFB3A35}"/>
              </a:ext>
            </a:extLst>
          </p:cNvPr>
          <p:cNvSpPr/>
          <p:nvPr/>
        </p:nvSpPr>
        <p:spPr>
          <a:xfrm>
            <a:off x="1045314" y="247190"/>
            <a:ext cx="339190" cy="3721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תמונה 37">
            <a:extLst>
              <a:ext uri="{FF2B5EF4-FFF2-40B4-BE49-F238E27FC236}">
                <a16:creationId xmlns:a16="http://schemas.microsoft.com/office/drawing/2014/main" id="{0FCD72E1-936B-AF72-E372-9424C2D794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88890" y="1015978"/>
            <a:ext cx="5800082" cy="3735519"/>
          </a:xfrm>
          <a:prstGeom prst="rect">
            <a:avLst/>
          </a:prstGeom>
          <a:noFill/>
          <a:ln>
            <a:noFill/>
          </a:ln>
        </p:spPr>
      </p:pic>
      <p:sp>
        <p:nvSpPr>
          <p:cNvPr id="9" name="TextBox 8">
            <a:extLst>
              <a:ext uri="{FF2B5EF4-FFF2-40B4-BE49-F238E27FC236}">
                <a16:creationId xmlns:a16="http://schemas.microsoft.com/office/drawing/2014/main" id="{F22EF69F-FF30-BD34-935A-AD7AEDAEE830}"/>
              </a:ext>
            </a:extLst>
          </p:cNvPr>
          <p:cNvSpPr txBox="1"/>
          <p:nvPr/>
        </p:nvSpPr>
        <p:spPr>
          <a:xfrm>
            <a:off x="53018" y="3965979"/>
            <a:ext cx="5835872" cy="1200329"/>
          </a:xfrm>
          <a:prstGeom prst="rect">
            <a:avLst/>
          </a:prstGeom>
          <a:solidFill>
            <a:schemeClr val="bg1">
              <a:lumMod val="85000"/>
            </a:schemeClr>
          </a:solidFill>
          <a:ln>
            <a:solidFill>
              <a:srgbClr val="C00000"/>
            </a:solidFill>
          </a:ln>
        </p:spPr>
        <p:txBody>
          <a:bodyPr wrap="square" rtlCol="1">
            <a:spAutoFit/>
          </a:bodyPr>
          <a:lstStyle/>
          <a:p>
            <a:r>
              <a:rPr lang="en-US" sz="2400" dirty="0"/>
              <a:t>Maximum rainfall intensities increase for short durations and decrease for long durations and total rainfall.</a:t>
            </a:r>
            <a:endParaRPr lang="he-IL" sz="2400" dirty="0"/>
          </a:p>
        </p:txBody>
      </p:sp>
      <p:sp>
        <p:nvSpPr>
          <p:cNvPr id="10" name="TextBox 9">
            <a:extLst>
              <a:ext uri="{FF2B5EF4-FFF2-40B4-BE49-F238E27FC236}">
                <a16:creationId xmlns:a16="http://schemas.microsoft.com/office/drawing/2014/main" id="{1804A287-0B66-6F80-756C-E80AF39FFD58}"/>
              </a:ext>
            </a:extLst>
          </p:cNvPr>
          <p:cNvSpPr txBox="1"/>
          <p:nvPr/>
        </p:nvSpPr>
        <p:spPr>
          <a:xfrm>
            <a:off x="5888890" y="4714710"/>
            <a:ext cx="5941060" cy="1569660"/>
          </a:xfrm>
          <a:prstGeom prst="rect">
            <a:avLst/>
          </a:prstGeom>
          <a:solidFill>
            <a:schemeClr val="bg1">
              <a:lumMod val="85000"/>
            </a:schemeClr>
          </a:solidFill>
          <a:ln>
            <a:solidFill>
              <a:srgbClr val="C00000"/>
            </a:solidFill>
          </a:ln>
        </p:spPr>
        <p:txBody>
          <a:bodyPr wrap="square" rtlCol="1">
            <a:spAutoFit/>
          </a:bodyPr>
          <a:lstStyle/>
          <a:p>
            <a:r>
              <a:rPr lang="en-US" sz="2400" dirty="0"/>
              <a:t>Stronger impact of maximal rainfall intensities on runoff peak discharge in future climate, with the largest effect shown for the short-duration rainfall, which increases the most.</a:t>
            </a:r>
            <a:endParaRPr lang="he-IL" sz="2400" dirty="0"/>
          </a:p>
        </p:txBody>
      </p:sp>
      <p:sp>
        <p:nvSpPr>
          <p:cNvPr id="11" name="TextBox 10">
            <a:extLst>
              <a:ext uri="{FF2B5EF4-FFF2-40B4-BE49-F238E27FC236}">
                <a16:creationId xmlns:a16="http://schemas.microsoft.com/office/drawing/2014/main" id="{05004476-3DCD-65CE-83E4-46312EA5D1B6}"/>
              </a:ext>
            </a:extLst>
          </p:cNvPr>
          <p:cNvSpPr txBox="1"/>
          <p:nvPr/>
        </p:nvSpPr>
        <p:spPr>
          <a:xfrm>
            <a:off x="6012956" y="353276"/>
            <a:ext cx="5800082" cy="830997"/>
          </a:xfrm>
          <a:prstGeom prst="rect">
            <a:avLst/>
          </a:prstGeom>
          <a:noFill/>
        </p:spPr>
        <p:txBody>
          <a:bodyPr wrap="square" rtlCol="1">
            <a:spAutoFit/>
          </a:bodyPr>
          <a:lstStyle/>
          <a:p>
            <a:pPr algn="ctr"/>
            <a:r>
              <a:rPr lang="en-US" sz="2400" dirty="0"/>
              <a:t>Correlation between maximal rainfall intensity and flow peak discharge</a:t>
            </a:r>
            <a:endParaRPr lang="he-IL" sz="2400" dirty="0"/>
          </a:p>
        </p:txBody>
      </p:sp>
      <p:sp>
        <p:nvSpPr>
          <p:cNvPr id="12" name="TextBox 11">
            <a:extLst>
              <a:ext uri="{FF2B5EF4-FFF2-40B4-BE49-F238E27FC236}">
                <a16:creationId xmlns:a16="http://schemas.microsoft.com/office/drawing/2014/main" id="{183A2CCB-E3EB-2234-E657-C4989ED91CC1}"/>
              </a:ext>
            </a:extLst>
          </p:cNvPr>
          <p:cNvSpPr txBox="1"/>
          <p:nvPr/>
        </p:nvSpPr>
        <p:spPr>
          <a:xfrm>
            <a:off x="2688062" y="-12086"/>
            <a:ext cx="7339894" cy="523220"/>
          </a:xfrm>
          <a:prstGeom prst="rect">
            <a:avLst/>
          </a:prstGeom>
          <a:noFill/>
        </p:spPr>
        <p:txBody>
          <a:bodyPr wrap="none" rtlCol="0">
            <a:spAutoFit/>
          </a:bodyPr>
          <a:lstStyle/>
          <a:p>
            <a:pPr algn="ctr"/>
            <a:r>
              <a:rPr lang="en-US" sz="2800" b="1" dirty="0">
                <a:effectLst>
                  <a:outerShdw blurRad="38100" dist="38100" dir="2700000" algn="tl">
                    <a:srgbClr val="000000">
                      <a:alpha val="43137"/>
                    </a:srgbClr>
                  </a:outerShdw>
                </a:effectLst>
              </a:rPr>
              <a:t>Flood regime shift in the Eastern Mediterranean</a:t>
            </a:r>
          </a:p>
        </p:txBody>
      </p:sp>
      <p:pic>
        <p:nvPicPr>
          <p:cNvPr id="8" name="Picture 2">
            <a:extLst>
              <a:ext uri="{FF2B5EF4-FFF2-40B4-BE49-F238E27FC236}">
                <a16:creationId xmlns:a16="http://schemas.microsoft.com/office/drawing/2014/main" id="{DC3F44FB-D871-741A-C144-3EF0D522A4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88418" y="31363"/>
            <a:ext cx="473402" cy="66270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5AD364D-B014-716D-8950-DE8AE5B5D003}"/>
              </a:ext>
            </a:extLst>
          </p:cNvPr>
          <p:cNvSpPr txBox="1"/>
          <p:nvPr/>
        </p:nvSpPr>
        <p:spPr>
          <a:xfrm>
            <a:off x="6463339" y="6247582"/>
            <a:ext cx="5333901" cy="707886"/>
          </a:xfrm>
          <a:prstGeom prst="rect">
            <a:avLst/>
          </a:prstGeom>
          <a:noFill/>
        </p:spPr>
        <p:txBody>
          <a:bodyPr wrap="square" rtlCol="1">
            <a:spAutoFit/>
          </a:bodyPr>
          <a:lstStyle/>
          <a:p>
            <a:r>
              <a:rPr lang="en-US" sz="2000" dirty="0"/>
              <a:t>Nussbaum, Armon, Morin (to be submitted soon)</a:t>
            </a:r>
          </a:p>
          <a:p>
            <a:r>
              <a:rPr lang="en-US" sz="2000" dirty="0"/>
              <a:t>Session HS7.2, Room 3.29/30, Mon. 14:10</a:t>
            </a:r>
            <a:endParaRPr lang="he-IL" sz="2000" dirty="0"/>
          </a:p>
        </p:txBody>
      </p:sp>
      <p:pic>
        <p:nvPicPr>
          <p:cNvPr id="15" name="Google Shape;101;p43" descr="Hundreds feared dead, thousands missing after devastating floods hit Libya">
            <a:extLst>
              <a:ext uri="{FF2B5EF4-FFF2-40B4-BE49-F238E27FC236}">
                <a16:creationId xmlns:a16="http://schemas.microsoft.com/office/drawing/2014/main" id="{C0AB445A-A87C-EFC9-571F-358193442330}"/>
              </a:ext>
            </a:extLst>
          </p:cNvPr>
          <p:cNvPicPr preferRelativeResize="0"/>
          <p:nvPr/>
        </p:nvPicPr>
        <p:blipFill rotWithShape="1">
          <a:blip r:embed="rId6">
            <a:alphaModFix/>
          </a:blip>
          <a:srcRect r="-4" b="50569"/>
          <a:stretch/>
        </p:blipFill>
        <p:spPr>
          <a:xfrm>
            <a:off x="112833" y="5305683"/>
            <a:ext cx="3613429" cy="1504690"/>
          </a:xfrm>
          <a:prstGeom prst="rect">
            <a:avLst/>
          </a:prstGeom>
          <a:noFill/>
          <a:ln>
            <a:noFill/>
          </a:ln>
        </p:spPr>
      </p:pic>
      <p:sp>
        <p:nvSpPr>
          <p:cNvPr id="16" name="TextBox 15">
            <a:extLst>
              <a:ext uri="{FF2B5EF4-FFF2-40B4-BE49-F238E27FC236}">
                <a16:creationId xmlns:a16="http://schemas.microsoft.com/office/drawing/2014/main" id="{3403D5ED-D79F-6B4D-F316-0D863B51BB4E}"/>
              </a:ext>
            </a:extLst>
          </p:cNvPr>
          <p:cNvSpPr txBox="1"/>
          <p:nvPr/>
        </p:nvSpPr>
        <p:spPr>
          <a:xfrm>
            <a:off x="102894" y="5272760"/>
            <a:ext cx="3613429" cy="830997"/>
          </a:xfrm>
          <a:prstGeom prst="rect">
            <a:avLst/>
          </a:prstGeom>
          <a:noFill/>
        </p:spPr>
        <p:txBody>
          <a:bodyPr wrap="square" rtlCol="1">
            <a:spAutoFit/>
          </a:bodyPr>
          <a:lstStyle/>
          <a:p>
            <a:r>
              <a:rPr lang="en-US" sz="2400" dirty="0"/>
              <a:t>Urban basin, the </a:t>
            </a:r>
            <a:r>
              <a:rPr lang="en-US" sz="2400" dirty="0" err="1"/>
              <a:t>Ra’anana</a:t>
            </a:r>
            <a:r>
              <a:rPr lang="en-US" sz="2400" dirty="0"/>
              <a:t> city basin, 13 km</a:t>
            </a:r>
            <a:r>
              <a:rPr lang="en-US" sz="2400" baseline="30000" dirty="0"/>
              <a:t>2</a:t>
            </a:r>
            <a:endParaRPr lang="en-US" sz="2400" dirty="0"/>
          </a:p>
        </p:txBody>
      </p:sp>
      <p:pic>
        <p:nvPicPr>
          <p:cNvPr id="4" name="תמונה 13">
            <a:extLst>
              <a:ext uri="{FF2B5EF4-FFF2-40B4-BE49-F238E27FC236}">
                <a16:creationId xmlns:a16="http://schemas.microsoft.com/office/drawing/2014/main" id="{A51D647B-42F8-FEBB-5BB0-263C939EB81D}"/>
              </a:ext>
            </a:extLst>
          </p:cNvPr>
          <p:cNvPicPr>
            <a:picLocks noChangeAspect="1"/>
          </p:cNvPicPr>
          <p:nvPr/>
        </p:nvPicPr>
        <p:blipFill>
          <a:blip r:embed="rId3">
            <a:extLst>
              <a:ext uri="{28A0092B-C50C-407E-A947-70E740481C1C}">
                <a14:useLocalDpi xmlns:a14="http://schemas.microsoft.com/office/drawing/2010/main" val="0"/>
              </a:ext>
            </a:extLst>
          </a:blip>
          <a:srcRect l="27261" t="76410" r="11868"/>
          <a:stretch/>
        </p:blipFill>
        <p:spPr bwMode="auto">
          <a:xfrm>
            <a:off x="103540" y="3152004"/>
            <a:ext cx="2996588" cy="702205"/>
          </a:xfrm>
          <a:prstGeom prst="rect">
            <a:avLst/>
          </a:prstGeom>
          <a:noFill/>
          <a:ln>
            <a:noFill/>
          </a:ln>
        </p:spPr>
      </p:pic>
    </p:spTree>
    <p:extLst>
      <p:ext uri="{BB962C8B-B14F-4D97-AF65-F5344CB8AC3E}">
        <p14:creationId xmlns:p14="http://schemas.microsoft.com/office/powerpoint/2010/main" val="2314040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aph of different colored lines&#10;&#10;AI-generated content may be incorrect.">
            <a:extLst>
              <a:ext uri="{FF2B5EF4-FFF2-40B4-BE49-F238E27FC236}">
                <a16:creationId xmlns:a16="http://schemas.microsoft.com/office/drawing/2014/main" id="{5F00DAD5-188D-4D0E-192A-52305D03BDC3}"/>
              </a:ext>
            </a:extLst>
          </p:cNvPr>
          <p:cNvPicPr>
            <a:picLocks noChangeAspect="1"/>
          </p:cNvPicPr>
          <p:nvPr/>
        </p:nvPicPr>
        <p:blipFill>
          <a:blip r:embed="rId3">
            <a:extLst>
              <a:ext uri="{28A0092B-C50C-407E-A947-70E740481C1C}">
                <a14:useLocalDpi xmlns:a14="http://schemas.microsoft.com/office/drawing/2010/main" val="0"/>
              </a:ext>
            </a:extLst>
          </a:blip>
          <a:srcRect r="28976"/>
          <a:stretch/>
        </p:blipFill>
        <p:spPr>
          <a:xfrm>
            <a:off x="4764462" y="482967"/>
            <a:ext cx="7392318" cy="5172165"/>
          </a:xfrm>
          <a:prstGeom prst="rect">
            <a:avLst/>
          </a:prstGeom>
        </p:spPr>
      </p:pic>
      <p:sp>
        <p:nvSpPr>
          <p:cNvPr id="6" name="Rectangle 5">
            <a:extLst>
              <a:ext uri="{FF2B5EF4-FFF2-40B4-BE49-F238E27FC236}">
                <a16:creationId xmlns:a16="http://schemas.microsoft.com/office/drawing/2014/main" id="{252FD058-4A55-60EC-57DA-BE621AE19215}"/>
              </a:ext>
            </a:extLst>
          </p:cNvPr>
          <p:cNvSpPr/>
          <p:nvPr/>
        </p:nvSpPr>
        <p:spPr>
          <a:xfrm>
            <a:off x="4870342" y="400927"/>
            <a:ext cx="594910" cy="4181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Arrow: Down 6">
            <a:extLst>
              <a:ext uri="{FF2B5EF4-FFF2-40B4-BE49-F238E27FC236}">
                <a16:creationId xmlns:a16="http://schemas.microsoft.com/office/drawing/2014/main" id="{FBACF939-39B2-8C6D-AF6E-4FA5BAFD753F}"/>
              </a:ext>
            </a:extLst>
          </p:cNvPr>
          <p:cNvSpPr/>
          <p:nvPr/>
        </p:nvSpPr>
        <p:spPr>
          <a:xfrm rot="18516913">
            <a:off x="7679355" y="1418510"/>
            <a:ext cx="311406" cy="2326022"/>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extBox 7">
            <a:extLst>
              <a:ext uri="{FF2B5EF4-FFF2-40B4-BE49-F238E27FC236}">
                <a16:creationId xmlns:a16="http://schemas.microsoft.com/office/drawing/2014/main" id="{6852A48B-DBB9-1FB8-7B4F-AD79CBD96611}"/>
              </a:ext>
            </a:extLst>
          </p:cNvPr>
          <p:cNvSpPr txBox="1"/>
          <p:nvPr/>
        </p:nvSpPr>
        <p:spPr>
          <a:xfrm rot="2217416">
            <a:off x="6962705" y="1916760"/>
            <a:ext cx="1789272" cy="461665"/>
          </a:xfrm>
          <a:prstGeom prst="rect">
            <a:avLst/>
          </a:prstGeom>
          <a:noFill/>
        </p:spPr>
        <p:txBody>
          <a:bodyPr wrap="none" rtlCol="1">
            <a:spAutoFit/>
          </a:bodyPr>
          <a:lstStyle/>
          <a:p>
            <a:r>
              <a:rPr lang="en-US" sz="2400" dirty="0">
                <a:solidFill>
                  <a:srgbClr val="FF0000"/>
                </a:solidFill>
              </a:rPr>
              <a:t>Urbanization</a:t>
            </a:r>
            <a:endParaRPr lang="he-IL" sz="2400" dirty="0">
              <a:solidFill>
                <a:srgbClr val="FF0000"/>
              </a:solidFill>
            </a:endParaRPr>
          </a:p>
        </p:txBody>
      </p:sp>
      <p:sp>
        <p:nvSpPr>
          <p:cNvPr id="13" name="Arrow: Down 12">
            <a:extLst>
              <a:ext uri="{FF2B5EF4-FFF2-40B4-BE49-F238E27FC236}">
                <a16:creationId xmlns:a16="http://schemas.microsoft.com/office/drawing/2014/main" id="{BA0D5DA6-1557-3D5F-E321-7FE63A714AB0}"/>
              </a:ext>
            </a:extLst>
          </p:cNvPr>
          <p:cNvSpPr>
            <a:spLocks noChangeAspect="1"/>
          </p:cNvSpPr>
          <p:nvPr/>
        </p:nvSpPr>
        <p:spPr>
          <a:xfrm rot="5400000">
            <a:off x="5591327" y="3352003"/>
            <a:ext cx="418153" cy="844199"/>
          </a:xfrm>
          <a:prstGeom prst="downArrow">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Arrow: Down 13">
            <a:extLst>
              <a:ext uri="{FF2B5EF4-FFF2-40B4-BE49-F238E27FC236}">
                <a16:creationId xmlns:a16="http://schemas.microsoft.com/office/drawing/2014/main" id="{318AC28E-B3AB-A36E-91F1-9E558EB2C48E}"/>
              </a:ext>
            </a:extLst>
          </p:cNvPr>
          <p:cNvSpPr>
            <a:spLocks noChangeAspect="1"/>
          </p:cNvSpPr>
          <p:nvPr/>
        </p:nvSpPr>
        <p:spPr>
          <a:xfrm rot="5400000" flipV="1">
            <a:off x="9691917" y="1216337"/>
            <a:ext cx="418153" cy="844199"/>
          </a:xfrm>
          <a:prstGeom prst="down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TextBox 14">
            <a:extLst>
              <a:ext uri="{FF2B5EF4-FFF2-40B4-BE49-F238E27FC236}">
                <a16:creationId xmlns:a16="http://schemas.microsoft.com/office/drawing/2014/main" id="{F7EFC5E3-3D30-1224-B3ED-B9629F2220D1}"/>
              </a:ext>
            </a:extLst>
          </p:cNvPr>
          <p:cNvSpPr txBox="1"/>
          <p:nvPr/>
        </p:nvSpPr>
        <p:spPr>
          <a:xfrm>
            <a:off x="5291610" y="449748"/>
            <a:ext cx="3838680" cy="461665"/>
          </a:xfrm>
          <a:prstGeom prst="rect">
            <a:avLst/>
          </a:prstGeom>
          <a:noFill/>
        </p:spPr>
        <p:txBody>
          <a:bodyPr wrap="none" rtlCol="0">
            <a:spAutoFit/>
          </a:bodyPr>
          <a:lstStyle/>
          <a:p>
            <a:r>
              <a:rPr lang="en-US" sz="2400" dirty="0"/>
              <a:t>CDFs of flood peak discharge </a:t>
            </a:r>
          </a:p>
        </p:txBody>
      </p:sp>
      <p:sp>
        <p:nvSpPr>
          <p:cNvPr id="2" name="TextBox 1">
            <a:extLst>
              <a:ext uri="{FF2B5EF4-FFF2-40B4-BE49-F238E27FC236}">
                <a16:creationId xmlns:a16="http://schemas.microsoft.com/office/drawing/2014/main" id="{332CFBBB-EB0F-C230-6198-621F5D95DE3E}"/>
              </a:ext>
            </a:extLst>
          </p:cNvPr>
          <p:cNvSpPr txBox="1"/>
          <p:nvPr/>
        </p:nvSpPr>
        <p:spPr>
          <a:xfrm>
            <a:off x="2688062" y="-12086"/>
            <a:ext cx="7339894" cy="523220"/>
          </a:xfrm>
          <a:prstGeom prst="rect">
            <a:avLst/>
          </a:prstGeom>
          <a:noFill/>
        </p:spPr>
        <p:txBody>
          <a:bodyPr wrap="none" rtlCol="0">
            <a:spAutoFit/>
          </a:bodyPr>
          <a:lstStyle/>
          <a:p>
            <a:pPr algn="ctr"/>
            <a:r>
              <a:rPr lang="en-US" sz="2800" b="1" dirty="0">
                <a:effectLst>
                  <a:outerShdw blurRad="38100" dist="38100" dir="2700000" algn="tl">
                    <a:srgbClr val="000000">
                      <a:alpha val="43137"/>
                    </a:srgbClr>
                  </a:outerShdw>
                </a:effectLst>
              </a:rPr>
              <a:t>Flood regime shift in the Eastern Mediterranean</a:t>
            </a:r>
          </a:p>
        </p:txBody>
      </p:sp>
      <p:sp>
        <p:nvSpPr>
          <p:cNvPr id="10" name="TextBox 9">
            <a:extLst>
              <a:ext uri="{FF2B5EF4-FFF2-40B4-BE49-F238E27FC236}">
                <a16:creationId xmlns:a16="http://schemas.microsoft.com/office/drawing/2014/main" id="{DDD54D4B-048C-07D4-1A98-6725A9B0DFAB}"/>
              </a:ext>
            </a:extLst>
          </p:cNvPr>
          <p:cNvSpPr txBox="1"/>
          <p:nvPr/>
        </p:nvSpPr>
        <p:spPr>
          <a:xfrm>
            <a:off x="6463339" y="6247582"/>
            <a:ext cx="5333901" cy="707886"/>
          </a:xfrm>
          <a:prstGeom prst="rect">
            <a:avLst/>
          </a:prstGeom>
          <a:noFill/>
        </p:spPr>
        <p:txBody>
          <a:bodyPr wrap="square" rtlCol="1">
            <a:spAutoFit/>
          </a:bodyPr>
          <a:lstStyle/>
          <a:p>
            <a:r>
              <a:rPr lang="en-US" sz="2000" dirty="0"/>
              <a:t>Nussbaum, Armon, Morin (to be submitted soon)</a:t>
            </a:r>
          </a:p>
          <a:p>
            <a:r>
              <a:rPr lang="en-US" sz="2000" dirty="0"/>
              <a:t>Session HS7.2, Room 3.29/30, Mon. 14:10</a:t>
            </a:r>
            <a:endParaRPr lang="he-IL" sz="2000" dirty="0"/>
          </a:p>
        </p:txBody>
      </p:sp>
      <p:sp>
        <p:nvSpPr>
          <p:cNvPr id="11" name="TextBox 10">
            <a:extLst>
              <a:ext uri="{FF2B5EF4-FFF2-40B4-BE49-F238E27FC236}">
                <a16:creationId xmlns:a16="http://schemas.microsoft.com/office/drawing/2014/main" id="{9F3263A2-5391-7412-FF00-363769A9C29F}"/>
              </a:ext>
            </a:extLst>
          </p:cNvPr>
          <p:cNvSpPr txBox="1"/>
          <p:nvPr/>
        </p:nvSpPr>
        <p:spPr>
          <a:xfrm>
            <a:off x="479077" y="1088435"/>
            <a:ext cx="5743426" cy="1200329"/>
          </a:xfrm>
          <a:prstGeom prst="rect">
            <a:avLst/>
          </a:prstGeom>
          <a:solidFill>
            <a:schemeClr val="bg1">
              <a:lumMod val="85000"/>
            </a:schemeClr>
          </a:solidFill>
          <a:ln w="19050">
            <a:solidFill>
              <a:srgbClr val="C00000"/>
            </a:solidFill>
          </a:ln>
        </p:spPr>
        <p:txBody>
          <a:bodyPr wrap="square" rtlCol="1">
            <a:spAutoFit/>
          </a:bodyPr>
          <a:lstStyle/>
          <a:p>
            <a:pPr algn="ctr"/>
            <a:r>
              <a:rPr lang="en-US" sz="2400" dirty="0"/>
              <a:t>Weak runoff flows become weaker and strong runoff flows become stronger, </a:t>
            </a:r>
          </a:p>
          <a:p>
            <a:pPr algn="ctr"/>
            <a:r>
              <a:rPr lang="en-US" sz="2400" dirty="0"/>
              <a:t>across all three urbanization levels.</a:t>
            </a:r>
          </a:p>
        </p:txBody>
      </p:sp>
      <p:pic>
        <p:nvPicPr>
          <p:cNvPr id="21" name="Picture 2">
            <a:extLst>
              <a:ext uri="{FF2B5EF4-FFF2-40B4-BE49-F238E27FC236}">
                <a16:creationId xmlns:a16="http://schemas.microsoft.com/office/drawing/2014/main" id="{FC6ECC77-92B1-3B9A-F8AB-D22C060D7A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88418" y="31363"/>
            <a:ext cx="473402" cy="662702"/>
          </a:xfrm>
          <a:prstGeom prst="rect">
            <a:avLst/>
          </a:prstGeom>
          <a:noFill/>
          <a:extLst>
            <a:ext uri="{909E8E84-426E-40DD-AFC4-6F175D3DCCD1}">
              <a14:hiddenFill xmlns:a14="http://schemas.microsoft.com/office/drawing/2010/main">
                <a:solidFill>
                  <a:srgbClr val="FFFFFF"/>
                </a:solidFill>
              </a14:hiddenFill>
            </a:ext>
          </a:extLst>
        </p:spPr>
      </p:pic>
      <p:pic>
        <p:nvPicPr>
          <p:cNvPr id="3" name="Google Shape;101;p43" descr="Hundreds feared dead, thousands missing after devastating floods hit Libya">
            <a:extLst>
              <a:ext uri="{FF2B5EF4-FFF2-40B4-BE49-F238E27FC236}">
                <a16:creationId xmlns:a16="http://schemas.microsoft.com/office/drawing/2014/main" id="{FD19CF47-7369-D35A-13E2-C142401E7B24}"/>
              </a:ext>
            </a:extLst>
          </p:cNvPr>
          <p:cNvPicPr preferRelativeResize="0"/>
          <p:nvPr/>
        </p:nvPicPr>
        <p:blipFill rotWithShape="1">
          <a:blip r:embed="rId5">
            <a:alphaModFix/>
          </a:blip>
          <a:srcRect r="-4" b="50569"/>
          <a:stretch/>
        </p:blipFill>
        <p:spPr>
          <a:xfrm>
            <a:off x="112833" y="5305683"/>
            <a:ext cx="3613429" cy="1504690"/>
          </a:xfrm>
          <a:prstGeom prst="rect">
            <a:avLst/>
          </a:prstGeom>
          <a:noFill/>
          <a:ln>
            <a:noFill/>
          </a:ln>
        </p:spPr>
      </p:pic>
      <p:sp>
        <p:nvSpPr>
          <p:cNvPr id="4" name="TextBox 3">
            <a:extLst>
              <a:ext uri="{FF2B5EF4-FFF2-40B4-BE49-F238E27FC236}">
                <a16:creationId xmlns:a16="http://schemas.microsoft.com/office/drawing/2014/main" id="{70066B1A-085E-838C-48B8-D251FF643C96}"/>
              </a:ext>
            </a:extLst>
          </p:cNvPr>
          <p:cNvSpPr txBox="1"/>
          <p:nvPr/>
        </p:nvSpPr>
        <p:spPr>
          <a:xfrm>
            <a:off x="102894" y="5272760"/>
            <a:ext cx="3613429" cy="830997"/>
          </a:xfrm>
          <a:prstGeom prst="rect">
            <a:avLst/>
          </a:prstGeom>
          <a:noFill/>
        </p:spPr>
        <p:txBody>
          <a:bodyPr wrap="square" rtlCol="1">
            <a:spAutoFit/>
          </a:bodyPr>
          <a:lstStyle/>
          <a:p>
            <a:r>
              <a:rPr lang="en-US" sz="2400" dirty="0"/>
              <a:t>Urban basin, the </a:t>
            </a:r>
            <a:r>
              <a:rPr lang="en-US" sz="2400" dirty="0" err="1"/>
              <a:t>Ra’anana</a:t>
            </a:r>
            <a:r>
              <a:rPr lang="en-US" sz="2400" dirty="0"/>
              <a:t> city basin, 13 km</a:t>
            </a:r>
            <a:r>
              <a:rPr lang="en-US" sz="2400" baseline="30000" dirty="0"/>
              <a:t>2</a:t>
            </a:r>
            <a:endParaRPr lang="en-US" sz="2400" dirty="0"/>
          </a:p>
        </p:txBody>
      </p:sp>
      <p:pic>
        <p:nvPicPr>
          <p:cNvPr id="19" name="Picture 18">
            <a:extLst>
              <a:ext uri="{FF2B5EF4-FFF2-40B4-BE49-F238E27FC236}">
                <a16:creationId xmlns:a16="http://schemas.microsoft.com/office/drawing/2014/main" id="{7162C9E4-3307-B363-2A5F-8BFD38C31A2A}"/>
              </a:ext>
            </a:extLst>
          </p:cNvPr>
          <p:cNvPicPr>
            <a:picLocks noChangeAspect="1"/>
          </p:cNvPicPr>
          <p:nvPr/>
        </p:nvPicPr>
        <p:blipFill>
          <a:blip r:embed="rId6"/>
          <a:stretch>
            <a:fillRect/>
          </a:stretch>
        </p:blipFill>
        <p:spPr>
          <a:xfrm>
            <a:off x="4151503" y="3064107"/>
            <a:ext cx="5072312" cy="2591025"/>
          </a:xfrm>
          <a:prstGeom prst="rect">
            <a:avLst/>
          </a:prstGeom>
        </p:spPr>
      </p:pic>
    </p:spTree>
    <p:extLst>
      <p:ext uri="{BB962C8B-B14F-4D97-AF65-F5344CB8AC3E}">
        <p14:creationId xmlns:p14="http://schemas.microsoft.com/office/powerpoint/2010/main" val="143251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animBg="1"/>
      <p:bldP spid="14" grpId="0" animBg="1"/>
      <p:bldP spid="15"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BD9B72-E08F-4970-BB36-3B6A6D3D0F68}"/>
              </a:ext>
            </a:extLst>
          </p:cNvPr>
          <p:cNvSpPr txBox="1"/>
          <p:nvPr/>
        </p:nvSpPr>
        <p:spPr>
          <a:xfrm>
            <a:off x="168925" y="694065"/>
            <a:ext cx="11854150" cy="5693866"/>
          </a:xfrm>
          <a:prstGeom prst="rect">
            <a:avLst/>
          </a:prstGeom>
          <a:noFill/>
        </p:spPr>
        <p:txBody>
          <a:bodyPr wrap="square" rtlCol="0">
            <a:spAutoFit/>
          </a:bodyPr>
          <a:lstStyle/>
          <a:p>
            <a:r>
              <a:rPr lang="en-US" sz="2800" dirty="0"/>
              <a:t>Flood response under contradicting precipitation trends is complex.</a:t>
            </a:r>
          </a:p>
          <a:p>
            <a:endParaRPr lang="en-US" sz="2800" dirty="0"/>
          </a:p>
          <a:p>
            <a:r>
              <a:rPr lang="en-US" sz="2800" dirty="0"/>
              <a:t>Even if extreme precipitation increases, flood magnitude may decrease due to contradicting trends in other hydrologically-important precipitation properties (e.g., total depth, coverage area, resulted soil moisture).</a:t>
            </a:r>
          </a:p>
          <a:p>
            <a:endParaRPr lang="en-US" sz="2800" dirty="0"/>
          </a:p>
          <a:p>
            <a:r>
              <a:rPr lang="en-US" sz="2800" dirty="0"/>
              <a:t>In basins with little urbanization, flood magnitude is mostly decreasing. This effect is smaller for first order sub-basins (that can show some increase in magnitude).</a:t>
            </a:r>
          </a:p>
          <a:p>
            <a:endParaRPr lang="en-US" sz="2800" dirty="0"/>
          </a:p>
          <a:p>
            <a:r>
              <a:rPr lang="en-US" sz="2800" dirty="0"/>
              <a:t>Urban runoff becomes more sensitive to maximal rain intensities. In future climate, the weak runoff flows become weaker, but the strong become stronger and thus we expect higher extreme urban runoff events.</a:t>
            </a:r>
          </a:p>
        </p:txBody>
      </p:sp>
      <p:sp>
        <p:nvSpPr>
          <p:cNvPr id="4" name="TextBox 3">
            <a:extLst>
              <a:ext uri="{FF2B5EF4-FFF2-40B4-BE49-F238E27FC236}">
                <a16:creationId xmlns:a16="http://schemas.microsoft.com/office/drawing/2014/main" id="{71C4359D-0D7B-FB69-33D6-8484B8F5C7B9}"/>
              </a:ext>
            </a:extLst>
          </p:cNvPr>
          <p:cNvSpPr txBox="1"/>
          <p:nvPr/>
        </p:nvSpPr>
        <p:spPr>
          <a:xfrm>
            <a:off x="5309042" y="-40253"/>
            <a:ext cx="1608134" cy="523220"/>
          </a:xfrm>
          <a:prstGeom prst="rect">
            <a:avLst/>
          </a:prstGeom>
          <a:noFill/>
        </p:spPr>
        <p:txBody>
          <a:bodyPr wrap="none" rtlCol="0">
            <a:spAutoFit/>
          </a:bodyPr>
          <a:lstStyle/>
          <a:p>
            <a:pPr algn="ctr"/>
            <a:r>
              <a:rPr lang="en-US" sz="2800" b="1" dirty="0">
                <a:effectLst>
                  <a:outerShdw blurRad="38100" dist="38100" dir="2700000" algn="tl">
                    <a:srgbClr val="000000">
                      <a:alpha val="43137"/>
                    </a:srgbClr>
                  </a:outerShdw>
                </a:effectLst>
              </a:rPr>
              <a:t>Summary</a:t>
            </a:r>
            <a:endParaRPr lang="en-IL" sz="2800" b="1" dirty="0">
              <a:effectLst>
                <a:outerShdw blurRad="38100" dist="38100" dir="2700000" algn="tl">
                  <a:srgbClr val="000000">
                    <a:alpha val="43137"/>
                  </a:srgbClr>
                </a:outerShdw>
              </a:effectLst>
            </a:endParaRPr>
          </a:p>
        </p:txBody>
      </p:sp>
      <p:pic>
        <p:nvPicPr>
          <p:cNvPr id="5" name="Picture 2">
            <a:extLst>
              <a:ext uri="{FF2B5EF4-FFF2-40B4-BE49-F238E27FC236}">
                <a16:creationId xmlns:a16="http://schemas.microsoft.com/office/drawing/2014/main" id="{0E199F2C-3613-C62D-64DF-E56FDF9E4C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8418" y="31363"/>
            <a:ext cx="473402" cy="662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545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BDA05F-7430-960F-2479-F31A0037A73E}"/>
              </a:ext>
            </a:extLst>
          </p:cNvPr>
          <p:cNvSpPr txBox="1"/>
          <p:nvPr/>
        </p:nvSpPr>
        <p:spPr>
          <a:xfrm>
            <a:off x="504261" y="867084"/>
            <a:ext cx="11217684" cy="5262979"/>
          </a:xfrm>
          <a:prstGeom prst="rect">
            <a:avLst/>
          </a:prstGeom>
          <a:noFill/>
        </p:spPr>
        <p:txBody>
          <a:bodyPr wrap="square" rtlCol="1">
            <a:spAutoFit/>
          </a:bodyPr>
          <a:lstStyle/>
          <a:p>
            <a:pPr marL="285750" indent="-285750">
              <a:buFont typeface="Arial" panose="020B0604020202020204" pitchFamily="34" charset="0"/>
              <a:buChar char="•"/>
            </a:pPr>
            <a:r>
              <a:rPr lang="en-US" sz="2400" dirty="0"/>
              <a:t>Reduced rainfall in future heavy precipitation events related to contracted rain area despite increased rain rate, Armon, Marra, </a:t>
            </a:r>
            <a:r>
              <a:rPr lang="en-US" sz="2400" dirty="0" err="1"/>
              <a:t>Enzel</a:t>
            </a:r>
            <a:r>
              <a:rPr lang="en-US" sz="2400" dirty="0"/>
              <a:t>, </a:t>
            </a:r>
            <a:r>
              <a:rPr lang="en-US" sz="2400" dirty="0" err="1"/>
              <a:t>Rostkier</a:t>
            </a:r>
            <a:r>
              <a:rPr lang="en-US" sz="2400" dirty="0"/>
              <a:t>‐Edelstein, Garfinkel, Adam, Dayan, and Morin, Earth's Future, 2022.</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Heterogeneous impact of climate change on daily extreme and average precipitation in the Middle East and North Africa (MENA) region, Goldschmidt, Marra and Morin, to be submitted soon. </a:t>
            </a:r>
            <a:r>
              <a:rPr lang="en-US" sz="2400" b="1" dirty="0">
                <a:solidFill>
                  <a:schemeClr val="accent1">
                    <a:lumMod val="75000"/>
                  </a:schemeClr>
                </a:solidFill>
              </a:rPr>
              <a:t>Session NH1.2, Room E2, Wed. 17:00</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 complex effect of climate change and urbanization on flows in small–medium Mediterranean catchments, </a:t>
            </a:r>
            <a:r>
              <a:rPr lang="en-US" sz="2400" dirty="0" err="1"/>
              <a:t>Rinat</a:t>
            </a:r>
            <a:r>
              <a:rPr lang="en-US" sz="2400" dirty="0"/>
              <a:t>, Armon and Morin, to be submitted soon.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Urban runoff response to heavy precipitation driven by climate change and urbanization, Nussbaum, Armon and Morin, to be submitted soon. </a:t>
            </a:r>
            <a:r>
              <a:rPr lang="en-US" sz="2400" b="1" dirty="0">
                <a:solidFill>
                  <a:schemeClr val="accent1">
                    <a:lumMod val="75000"/>
                  </a:schemeClr>
                </a:solidFill>
              </a:rPr>
              <a:t>Session HS7.2, Room 3.29/30, Mon. 14:10</a:t>
            </a:r>
          </a:p>
        </p:txBody>
      </p:sp>
      <p:pic>
        <p:nvPicPr>
          <p:cNvPr id="5" name="Picture 2">
            <a:extLst>
              <a:ext uri="{FF2B5EF4-FFF2-40B4-BE49-F238E27FC236}">
                <a16:creationId xmlns:a16="http://schemas.microsoft.com/office/drawing/2014/main" id="{2B538A05-9BDA-F993-491E-11E9AF8F6D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8418" y="31363"/>
            <a:ext cx="473402" cy="6627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2E35C81-1FAF-F73B-1801-F221DECB1E1E}"/>
              </a:ext>
            </a:extLst>
          </p:cNvPr>
          <p:cNvSpPr txBox="1"/>
          <p:nvPr/>
        </p:nvSpPr>
        <p:spPr>
          <a:xfrm>
            <a:off x="3768646" y="-12086"/>
            <a:ext cx="5178725" cy="523220"/>
          </a:xfrm>
          <a:prstGeom prst="rect">
            <a:avLst/>
          </a:prstGeom>
          <a:noFill/>
        </p:spPr>
        <p:txBody>
          <a:bodyPr wrap="none" rtlCol="0">
            <a:spAutoFit/>
          </a:bodyPr>
          <a:lstStyle/>
          <a:p>
            <a:pPr algn="ctr"/>
            <a:r>
              <a:rPr lang="en-US" sz="2800" b="1" dirty="0">
                <a:effectLst>
                  <a:outerShdw blurRad="38100" dist="38100" dir="2700000" algn="tl">
                    <a:srgbClr val="000000">
                      <a:alpha val="43137"/>
                    </a:srgbClr>
                  </a:outerShdw>
                </a:effectLst>
              </a:rPr>
              <a:t>Publications &amp; EGU presentations</a:t>
            </a:r>
          </a:p>
        </p:txBody>
      </p:sp>
    </p:spTree>
    <p:extLst>
      <p:ext uri="{BB962C8B-B14F-4D97-AF65-F5344CB8AC3E}">
        <p14:creationId xmlns:p14="http://schemas.microsoft.com/office/powerpoint/2010/main" val="1749373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5664E-3BCE-C150-BD72-DAA9EC319F6C}"/>
              </a:ext>
            </a:extLst>
          </p:cNvPr>
          <p:cNvSpPr txBox="1"/>
          <p:nvPr/>
        </p:nvSpPr>
        <p:spPr>
          <a:xfrm>
            <a:off x="222838" y="0"/>
            <a:ext cx="11130098" cy="1077218"/>
          </a:xfrm>
          <a:prstGeom prst="rect">
            <a:avLst/>
          </a:prstGeom>
          <a:noFill/>
        </p:spPr>
        <p:txBody>
          <a:bodyPr wrap="none" rtlCol="0">
            <a:spAutoFit/>
          </a:bodyPr>
          <a:lstStyle/>
          <a:p>
            <a:pPr algn="ctr"/>
            <a:r>
              <a:rPr lang="en-US" sz="3200" b="1" dirty="0">
                <a:solidFill>
                  <a:schemeClr val="accent1">
                    <a:lumMod val="75000"/>
                  </a:schemeClr>
                </a:solidFill>
              </a:rPr>
              <a:t>Shifting Flood Regimes Under Contradictory Precipitation Trends</a:t>
            </a:r>
          </a:p>
          <a:p>
            <a:pPr algn="ctr"/>
            <a:r>
              <a:rPr lang="en-US" sz="3200" b="1" dirty="0">
                <a:solidFill>
                  <a:schemeClr val="accent1">
                    <a:lumMod val="75000"/>
                  </a:schemeClr>
                </a:solidFill>
              </a:rPr>
              <a:t>in the Eastern Mediterranean</a:t>
            </a:r>
            <a:endParaRPr lang="en-IL" sz="3200" b="1" dirty="0">
              <a:solidFill>
                <a:schemeClr val="accent1">
                  <a:lumMod val="75000"/>
                </a:schemeClr>
              </a:solidFill>
            </a:endParaRPr>
          </a:p>
        </p:txBody>
      </p:sp>
      <p:pic>
        <p:nvPicPr>
          <p:cNvPr id="3" name="Picture 2">
            <a:extLst>
              <a:ext uri="{FF2B5EF4-FFF2-40B4-BE49-F238E27FC236}">
                <a16:creationId xmlns:a16="http://schemas.microsoft.com/office/drawing/2014/main" id="{6325730E-9718-98D5-4629-213394A5B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8418" y="31363"/>
            <a:ext cx="473402" cy="6627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BB2A675-1234-1005-4764-F017A471D49A}"/>
              </a:ext>
            </a:extLst>
          </p:cNvPr>
          <p:cNvPicPr>
            <a:picLocks noChangeAspect="1"/>
          </p:cNvPicPr>
          <p:nvPr/>
        </p:nvPicPr>
        <p:blipFill>
          <a:blip r:embed="rId3"/>
          <a:stretch>
            <a:fillRect/>
          </a:stretch>
        </p:blipFill>
        <p:spPr>
          <a:xfrm>
            <a:off x="49695" y="1132622"/>
            <a:ext cx="5084505" cy="2944623"/>
          </a:xfrm>
          <a:prstGeom prst="rect">
            <a:avLst/>
          </a:prstGeom>
        </p:spPr>
      </p:pic>
      <p:pic>
        <p:nvPicPr>
          <p:cNvPr id="9" name="Picture 8">
            <a:extLst>
              <a:ext uri="{FF2B5EF4-FFF2-40B4-BE49-F238E27FC236}">
                <a16:creationId xmlns:a16="http://schemas.microsoft.com/office/drawing/2014/main" id="{5CB16EF3-7EEA-CFC6-DB07-E3C2F9544B4A}"/>
              </a:ext>
            </a:extLst>
          </p:cNvPr>
          <p:cNvPicPr>
            <a:picLocks noChangeAspect="1"/>
          </p:cNvPicPr>
          <p:nvPr/>
        </p:nvPicPr>
        <p:blipFill>
          <a:blip r:embed="rId4"/>
          <a:stretch>
            <a:fillRect/>
          </a:stretch>
        </p:blipFill>
        <p:spPr>
          <a:xfrm>
            <a:off x="5254006" y="1149646"/>
            <a:ext cx="5072312" cy="2944623"/>
          </a:xfrm>
          <a:prstGeom prst="rect">
            <a:avLst/>
          </a:prstGeom>
        </p:spPr>
      </p:pic>
      <p:pic>
        <p:nvPicPr>
          <p:cNvPr id="10" name="Picture 9">
            <a:extLst>
              <a:ext uri="{FF2B5EF4-FFF2-40B4-BE49-F238E27FC236}">
                <a16:creationId xmlns:a16="http://schemas.microsoft.com/office/drawing/2014/main" id="{D67E1BE7-841B-A4BB-A6D3-847E18BD74CA}"/>
              </a:ext>
            </a:extLst>
          </p:cNvPr>
          <p:cNvPicPr>
            <a:picLocks noChangeAspect="1"/>
          </p:cNvPicPr>
          <p:nvPr/>
        </p:nvPicPr>
        <p:blipFill>
          <a:blip r:embed="rId5"/>
          <a:stretch>
            <a:fillRect/>
          </a:stretch>
        </p:blipFill>
        <p:spPr>
          <a:xfrm>
            <a:off x="1533414" y="4083206"/>
            <a:ext cx="5072312" cy="2591025"/>
          </a:xfrm>
          <a:prstGeom prst="rect">
            <a:avLst/>
          </a:prstGeom>
        </p:spPr>
      </p:pic>
      <p:pic>
        <p:nvPicPr>
          <p:cNvPr id="11" name="Picture 10">
            <a:extLst>
              <a:ext uri="{FF2B5EF4-FFF2-40B4-BE49-F238E27FC236}">
                <a16:creationId xmlns:a16="http://schemas.microsoft.com/office/drawing/2014/main" id="{81A0E58A-C26F-4CDA-F2C1-8929A1E0C0D7}"/>
              </a:ext>
            </a:extLst>
          </p:cNvPr>
          <p:cNvPicPr>
            <a:picLocks noChangeAspect="1"/>
          </p:cNvPicPr>
          <p:nvPr/>
        </p:nvPicPr>
        <p:blipFill>
          <a:blip r:embed="rId6"/>
          <a:stretch>
            <a:fillRect/>
          </a:stretch>
        </p:blipFill>
        <p:spPr>
          <a:xfrm>
            <a:off x="6854642" y="4083206"/>
            <a:ext cx="5072312" cy="2591025"/>
          </a:xfrm>
          <a:prstGeom prst="rect">
            <a:avLst/>
          </a:prstGeom>
        </p:spPr>
      </p:pic>
    </p:spTree>
    <p:extLst>
      <p:ext uri="{BB962C8B-B14F-4D97-AF65-F5344CB8AC3E}">
        <p14:creationId xmlns:p14="http://schemas.microsoft.com/office/powerpoint/2010/main" val="2393005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A4279AC-D460-DEF2-15FA-E7BB21850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0146"/>
            <a:ext cx="3442791" cy="2958833"/>
          </a:xfrm>
          <a:prstGeom prst="rect">
            <a:avLst/>
          </a:prstGeom>
        </p:spPr>
      </p:pic>
      <p:pic>
        <p:nvPicPr>
          <p:cNvPr id="13" name="Picture 12">
            <a:extLst>
              <a:ext uri="{FF2B5EF4-FFF2-40B4-BE49-F238E27FC236}">
                <a16:creationId xmlns:a16="http://schemas.microsoft.com/office/drawing/2014/main" id="{23E56417-7420-FAF0-93F9-D9443DF61E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2790" y="540146"/>
            <a:ext cx="3442791" cy="2958833"/>
          </a:xfrm>
          <a:prstGeom prst="rect">
            <a:avLst/>
          </a:prstGeom>
        </p:spPr>
      </p:pic>
      <p:pic>
        <p:nvPicPr>
          <p:cNvPr id="15" name="Picture 14">
            <a:extLst>
              <a:ext uri="{FF2B5EF4-FFF2-40B4-BE49-F238E27FC236}">
                <a16:creationId xmlns:a16="http://schemas.microsoft.com/office/drawing/2014/main" id="{B553BF33-00A1-5650-BF39-FD9E9DDA13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727705"/>
            <a:ext cx="3442791" cy="2958833"/>
          </a:xfrm>
          <a:prstGeom prst="rect">
            <a:avLst/>
          </a:prstGeom>
        </p:spPr>
      </p:pic>
      <p:pic>
        <p:nvPicPr>
          <p:cNvPr id="17" name="Picture 16">
            <a:extLst>
              <a:ext uri="{FF2B5EF4-FFF2-40B4-BE49-F238E27FC236}">
                <a16:creationId xmlns:a16="http://schemas.microsoft.com/office/drawing/2014/main" id="{21D9F980-12F8-38CA-8619-DC286BEC55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2790" y="3727704"/>
            <a:ext cx="3442791" cy="2958833"/>
          </a:xfrm>
          <a:prstGeom prst="rect">
            <a:avLst/>
          </a:prstGeom>
        </p:spPr>
      </p:pic>
      <p:sp>
        <p:nvSpPr>
          <p:cNvPr id="18" name="TextBox 17">
            <a:extLst>
              <a:ext uri="{FF2B5EF4-FFF2-40B4-BE49-F238E27FC236}">
                <a16:creationId xmlns:a16="http://schemas.microsoft.com/office/drawing/2014/main" id="{15272250-3C52-848E-72CA-9CB181A6E824}"/>
              </a:ext>
            </a:extLst>
          </p:cNvPr>
          <p:cNvSpPr txBox="1"/>
          <p:nvPr/>
        </p:nvSpPr>
        <p:spPr>
          <a:xfrm>
            <a:off x="1140444" y="16926"/>
            <a:ext cx="9911111" cy="523220"/>
          </a:xfrm>
          <a:prstGeom prst="rect">
            <a:avLst/>
          </a:prstGeom>
          <a:noFill/>
        </p:spPr>
        <p:txBody>
          <a:bodyPr wrap="none" rtlCol="0">
            <a:spAutoFit/>
          </a:bodyPr>
          <a:lstStyle/>
          <a:p>
            <a:pPr algn="ctr"/>
            <a:r>
              <a:rPr lang="en-US" sz="2800" b="1" dirty="0">
                <a:effectLst>
                  <a:outerShdw blurRad="38100" dist="38100" dir="2700000" algn="tl">
                    <a:srgbClr val="000000">
                      <a:alpha val="43137"/>
                    </a:srgbClr>
                  </a:outerShdw>
                </a:effectLst>
              </a:rPr>
              <a:t>Contradictory precipitation trends in the Eastern Mediterranean</a:t>
            </a:r>
          </a:p>
        </p:txBody>
      </p:sp>
      <p:sp>
        <p:nvSpPr>
          <p:cNvPr id="19" name="TextBox 18">
            <a:extLst>
              <a:ext uri="{FF2B5EF4-FFF2-40B4-BE49-F238E27FC236}">
                <a16:creationId xmlns:a16="http://schemas.microsoft.com/office/drawing/2014/main" id="{58CC83B9-48AB-7413-9808-C0384CBF92F8}"/>
              </a:ext>
            </a:extLst>
          </p:cNvPr>
          <p:cNvSpPr txBox="1"/>
          <p:nvPr/>
        </p:nvSpPr>
        <p:spPr>
          <a:xfrm>
            <a:off x="6885581" y="653914"/>
            <a:ext cx="5126152" cy="1938992"/>
          </a:xfrm>
          <a:prstGeom prst="rect">
            <a:avLst/>
          </a:prstGeom>
          <a:noFill/>
        </p:spPr>
        <p:txBody>
          <a:bodyPr wrap="square" rtlCol="1">
            <a:spAutoFit/>
          </a:bodyPr>
          <a:lstStyle/>
          <a:p>
            <a:r>
              <a:rPr lang="en-US" sz="2400" dirty="0"/>
              <a:t>Relative change: </a:t>
            </a:r>
          </a:p>
          <a:p>
            <a:r>
              <a:rPr lang="en-US" sz="2400" dirty="0"/>
              <a:t>Ensemble median of eight RCMs &amp; high-resolution GCMs, </a:t>
            </a:r>
          </a:p>
          <a:p>
            <a:r>
              <a:rPr lang="en-US" sz="2400" dirty="0"/>
              <a:t>Mid 21</a:t>
            </a:r>
            <a:r>
              <a:rPr lang="en-US" sz="2400" baseline="30000" dirty="0"/>
              <a:t>st</a:t>
            </a:r>
            <a:r>
              <a:rPr lang="en-US" sz="2400" dirty="0"/>
              <a:t> century vs. End 20</a:t>
            </a:r>
            <a:r>
              <a:rPr lang="en-US" sz="2400" baseline="30000" dirty="0"/>
              <a:t>th</a:t>
            </a:r>
            <a:r>
              <a:rPr lang="en-US" sz="2400" dirty="0"/>
              <a:t> century, RCP8.5/SSP5-8.5.</a:t>
            </a:r>
            <a:endParaRPr lang="he-IL" sz="2400" dirty="0"/>
          </a:p>
        </p:txBody>
      </p:sp>
      <p:sp>
        <p:nvSpPr>
          <p:cNvPr id="23" name="TextBox 22">
            <a:extLst>
              <a:ext uri="{FF2B5EF4-FFF2-40B4-BE49-F238E27FC236}">
                <a16:creationId xmlns:a16="http://schemas.microsoft.com/office/drawing/2014/main" id="{93F54EAD-F758-C701-BDB8-E92D31430A05}"/>
              </a:ext>
            </a:extLst>
          </p:cNvPr>
          <p:cNvSpPr txBox="1"/>
          <p:nvPr/>
        </p:nvSpPr>
        <p:spPr>
          <a:xfrm>
            <a:off x="180267" y="651569"/>
            <a:ext cx="1712541" cy="707886"/>
          </a:xfrm>
          <a:prstGeom prst="rect">
            <a:avLst/>
          </a:prstGeom>
          <a:noFill/>
        </p:spPr>
        <p:txBody>
          <a:bodyPr wrap="square" rtlCol="1">
            <a:spAutoFit/>
          </a:bodyPr>
          <a:lstStyle/>
          <a:p>
            <a:r>
              <a:rPr lang="en-US" sz="2000" dirty="0">
                <a:effectLst>
                  <a:outerShdw blurRad="38100" dist="38100" dir="2700000" algn="tl">
                    <a:srgbClr val="000000">
                      <a:alpha val="43137"/>
                    </a:srgbClr>
                  </a:outerShdw>
                </a:effectLst>
              </a:rPr>
              <a:t>Mean annual precipitation</a:t>
            </a:r>
            <a:endParaRPr lang="he-IL" sz="2000" dirty="0">
              <a:effectLst>
                <a:outerShdw blurRad="38100" dist="38100" dir="2700000" algn="tl">
                  <a:srgbClr val="000000">
                    <a:alpha val="43137"/>
                  </a:srgbClr>
                </a:outerShdw>
              </a:effectLst>
            </a:endParaRPr>
          </a:p>
        </p:txBody>
      </p:sp>
      <p:sp>
        <p:nvSpPr>
          <p:cNvPr id="24" name="TextBox 23">
            <a:extLst>
              <a:ext uri="{FF2B5EF4-FFF2-40B4-BE49-F238E27FC236}">
                <a16:creationId xmlns:a16="http://schemas.microsoft.com/office/drawing/2014/main" id="{A65D66AA-4D76-56EB-07D6-8151310B6DAA}"/>
              </a:ext>
            </a:extLst>
          </p:cNvPr>
          <p:cNvSpPr txBox="1"/>
          <p:nvPr/>
        </p:nvSpPr>
        <p:spPr>
          <a:xfrm>
            <a:off x="3623058" y="651569"/>
            <a:ext cx="1712541" cy="707886"/>
          </a:xfrm>
          <a:prstGeom prst="rect">
            <a:avLst/>
          </a:prstGeom>
          <a:noFill/>
        </p:spPr>
        <p:txBody>
          <a:bodyPr wrap="square" rtlCol="1">
            <a:spAutoFit/>
          </a:bodyPr>
          <a:lstStyle/>
          <a:p>
            <a:r>
              <a:rPr lang="en-US" sz="2000" dirty="0">
                <a:effectLst>
                  <a:outerShdw blurRad="38100" dist="38100" dir="2700000" algn="tl">
                    <a:srgbClr val="000000">
                      <a:alpha val="43137"/>
                    </a:srgbClr>
                  </a:outerShdw>
                </a:effectLst>
              </a:rPr>
              <a:t>Number of wet days</a:t>
            </a:r>
            <a:endParaRPr lang="he-IL" sz="2000" dirty="0">
              <a:effectLst>
                <a:outerShdw blurRad="38100" dist="38100" dir="2700000" algn="tl">
                  <a:srgbClr val="000000">
                    <a:alpha val="43137"/>
                  </a:srgbClr>
                </a:outerShdw>
              </a:effectLst>
            </a:endParaRPr>
          </a:p>
        </p:txBody>
      </p:sp>
      <p:sp>
        <p:nvSpPr>
          <p:cNvPr id="25" name="TextBox 24">
            <a:extLst>
              <a:ext uri="{FF2B5EF4-FFF2-40B4-BE49-F238E27FC236}">
                <a16:creationId xmlns:a16="http://schemas.microsoft.com/office/drawing/2014/main" id="{C78E81C8-41A2-AFA9-C015-AB6A15ACF84F}"/>
              </a:ext>
            </a:extLst>
          </p:cNvPr>
          <p:cNvSpPr txBox="1"/>
          <p:nvPr/>
        </p:nvSpPr>
        <p:spPr>
          <a:xfrm>
            <a:off x="164301" y="3860855"/>
            <a:ext cx="2377731" cy="707886"/>
          </a:xfrm>
          <a:prstGeom prst="rect">
            <a:avLst/>
          </a:prstGeom>
          <a:noFill/>
        </p:spPr>
        <p:txBody>
          <a:bodyPr wrap="square" rtlCol="1">
            <a:spAutoFit/>
          </a:bodyPr>
          <a:lstStyle/>
          <a:p>
            <a:r>
              <a:rPr lang="en-US" sz="2000" dirty="0">
                <a:effectLst>
                  <a:outerShdw blurRad="38100" dist="38100" dir="2700000" algn="tl">
                    <a:srgbClr val="000000">
                      <a:alpha val="43137"/>
                    </a:srgbClr>
                  </a:outerShdw>
                </a:effectLst>
              </a:rPr>
              <a:t>Extreme daily precipitation 20-year</a:t>
            </a:r>
            <a:endParaRPr lang="he-IL" sz="2000" dirty="0">
              <a:effectLst>
                <a:outerShdw blurRad="38100" dist="38100" dir="2700000" algn="tl">
                  <a:srgbClr val="000000">
                    <a:alpha val="43137"/>
                  </a:srgbClr>
                </a:outerShdw>
              </a:effectLst>
            </a:endParaRPr>
          </a:p>
        </p:txBody>
      </p:sp>
      <p:sp>
        <p:nvSpPr>
          <p:cNvPr id="26" name="TextBox 25">
            <a:extLst>
              <a:ext uri="{FF2B5EF4-FFF2-40B4-BE49-F238E27FC236}">
                <a16:creationId xmlns:a16="http://schemas.microsoft.com/office/drawing/2014/main" id="{A8880C79-7DCA-1C3F-3B01-5E558D389BCB}"/>
              </a:ext>
            </a:extLst>
          </p:cNvPr>
          <p:cNvSpPr txBox="1"/>
          <p:nvPr/>
        </p:nvSpPr>
        <p:spPr>
          <a:xfrm>
            <a:off x="3623058" y="3860855"/>
            <a:ext cx="2472942" cy="707886"/>
          </a:xfrm>
          <a:prstGeom prst="rect">
            <a:avLst/>
          </a:prstGeom>
          <a:noFill/>
        </p:spPr>
        <p:txBody>
          <a:bodyPr wrap="square" rtlCol="1">
            <a:spAutoFit/>
          </a:bodyPr>
          <a:lstStyle/>
          <a:p>
            <a:r>
              <a:rPr lang="en-US" sz="2000" dirty="0">
                <a:effectLst>
                  <a:outerShdw blurRad="38100" dist="38100" dir="2700000" algn="tl">
                    <a:srgbClr val="000000">
                      <a:alpha val="43137"/>
                    </a:srgbClr>
                  </a:outerShdw>
                </a:effectLst>
              </a:rPr>
              <a:t>Extreme daily precipitation 100-year</a:t>
            </a:r>
            <a:endParaRPr lang="he-IL" sz="2000" dirty="0">
              <a:effectLst>
                <a:outerShdw blurRad="38100" dist="38100" dir="2700000" algn="tl">
                  <a:srgbClr val="000000">
                    <a:alpha val="43137"/>
                  </a:srgbClr>
                </a:outerShdw>
              </a:effectLst>
            </a:endParaRPr>
          </a:p>
        </p:txBody>
      </p:sp>
      <p:sp>
        <p:nvSpPr>
          <p:cNvPr id="27" name="TextBox 26">
            <a:extLst>
              <a:ext uri="{FF2B5EF4-FFF2-40B4-BE49-F238E27FC236}">
                <a16:creationId xmlns:a16="http://schemas.microsoft.com/office/drawing/2014/main" id="{EA540E18-6A8C-B8CE-F5CC-CD2A96F2EEC1}"/>
              </a:ext>
            </a:extLst>
          </p:cNvPr>
          <p:cNvSpPr txBox="1"/>
          <p:nvPr/>
        </p:nvSpPr>
        <p:spPr>
          <a:xfrm>
            <a:off x="7772572" y="5799833"/>
            <a:ext cx="4379804" cy="1015663"/>
          </a:xfrm>
          <a:prstGeom prst="rect">
            <a:avLst/>
          </a:prstGeom>
          <a:noFill/>
        </p:spPr>
        <p:txBody>
          <a:bodyPr wrap="square" rtlCol="1">
            <a:spAutoFit/>
          </a:bodyPr>
          <a:lstStyle/>
          <a:p>
            <a:r>
              <a:rPr lang="en-US" sz="2000" dirty="0"/>
              <a:t>Goldschmidt, Marra and Morin (to be submitted soon)</a:t>
            </a:r>
          </a:p>
          <a:p>
            <a:r>
              <a:rPr lang="en-US" sz="2000" dirty="0"/>
              <a:t>Session NH1.2, Room E2, Wed. 17:00</a:t>
            </a:r>
            <a:endParaRPr lang="he-IL" sz="2000" dirty="0"/>
          </a:p>
        </p:txBody>
      </p:sp>
      <p:pic>
        <p:nvPicPr>
          <p:cNvPr id="2" name="Picture 2">
            <a:extLst>
              <a:ext uri="{FF2B5EF4-FFF2-40B4-BE49-F238E27FC236}">
                <a16:creationId xmlns:a16="http://schemas.microsoft.com/office/drawing/2014/main" id="{2DCF652F-BD6C-3C20-DBB4-91C912CBB5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88418" y="31363"/>
            <a:ext cx="473402" cy="662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861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A4279AC-D460-DEF2-15FA-E7BB21850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0146"/>
            <a:ext cx="3442791" cy="2958833"/>
          </a:xfrm>
          <a:prstGeom prst="rect">
            <a:avLst/>
          </a:prstGeom>
        </p:spPr>
      </p:pic>
      <p:pic>
        <p:nvPicPr>
          <p:cNvPr id="17" name="Picture 16">
            <a:extLst>
              <a:ext uri="{FF2B5EF4-FFF2-40B4-BE49-F238E27FC236}">
                <a16:creationId xmlns:a16="http://schemas.microsoft.com/office/drawing/2014/main" id="{21D9F980-12F8-38CA-8619-DC286BEC5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 y="3610402"/>
            <a:ext cx="3442791" cy="2958833"/>
          </a:xfrm>
          <a:prstGeom prst="rect">
            <a:avLst/>
          </a:prstGeom>
        </p:spPr>
      </p:pic>
      <p:sp>
        <p:nvSpPr>
          <p:cNvPr id="18" name="TextBox 17">
            <a:extLst>
              <a:ext uri="{FF2B5EF4-FFF2-40B4-BE49-F238E27FC236}">
                <a16:creationId xmlns:a16="http://schemas.microsoft.com/office/drawing/2014/main" id="{15272250-3C52-848E-72CA-9CB181A6E824}"/>
              </a:ext>
            </a:extLst>
          </p:cNvPr>
          <p:cNvSpPr txBox="1"/>
          <p:nvPr/>
        </p:nvSpPr>
        <p:spPr>
          <a:xfrm>
            <a:off x="1140444" y="16926"/>
            <a:ext cx="9911111" cy="523220"/>
          </a:xfrm>
          <a:prstGeom prst="rect">
            <a:avLst/>
          </a:prstGeom>
          <a:noFill/>
        </p:spPr>
        <p:txBody>
          <a:bodyPr wrap="none" rtlCol="0">
            <a:spAutoFit/>
          </a:bodyPr>
          <a:lstStyle/>
          <a:p>
            <a:pPr algn="ctr"/>
            <a:r>
              <a:rPr lang="en-US" sz="2800" b="1" dirty="0">
                <a:effectLst>
                  <a:outerShdw blurRad="38100" dist="38100" dir="2700000" algn="tl">
                    <a:srgbClr val="000000">
                      <a:alpha val="43137"/>
                    </a:srgbClr>
                  </a:outerShdw>
                </a:effectLst>
              </a:rPr>
              <a:t>Contradictory precipitation trends in the Eastern Mediterranean</a:t>
            </a:r>
          </a:p>
        </p:txBody>
      </p:sp>
      <p:sp>
        <p:nvSpPr>
          <p:cNvPr id="23" name="TextBox 22">
            <a:extLst>
              <a:ext uri="{FF2B5EF4-FFF2-40B4-BE49-F238E27FC236}">
                <a16:creationId xmlns:a16="http://schemas.microsoft.com/office/drawing/2014/main" id="{93F54EAD-F758-C701-BDB8-E92D31430A05}"/>
              </a:ext>
            </a:extLst>
          </p:cNvPr>
          <p:cNvSpPr txBox="1"/>
          <p:nvPr/>
        </p:nvSpPr>
        <p:spPr>
          <a:xfrm>
            <a:off x="180267" y="651569"/>
            <a:ext cx="1712541" cy="707886"/>
          </a:xfrm>
          <a:prstGeom prst="rect">
            <a:avLst/>
          </a:prstGeom>
          <a:noFill/>
        </p:spPr>
        <p:txBody>
          <a:bodyPr wrap="square" rtlCol="1">
            <a:spAutoFit/>
          </a:bodyPr>
          <a:lstStyle/>
          <a:p>
            <a:r>
              <a:rPr lang="en-US" sz="2000" dirty="0">
                <a:effectLst>
                  <a:outerShdw blurRad="38100" dist="38100" dir="2700000" algn="tl">
                    <a:srgbClr val="000000">
                      <a:alpha val="43137"/>
                    </a:srgbClr>
                  </a:outerShdw>
                </a:effectLst>
              </a:rPr>
              <a:t>Mean annual precipitation</a:t>
            </a:r>
            <a:endParaRPr lang="he-IL" sz="2000" dirty="0">
              <a:effectLst>
                <a:outerShdw blurRad="38100" dist="38100" dir="2700000" algn="tl">
                  <a:srgbClr val="000000">
                    <a:alpha val="43137"/>
                  </a:srgbClr>
                </a:outerShdw>
              </a:effectLst>
            </a:endParaRPr>
          </a:p>
        </p:txBody>
      </p:sp>
      <p:sp>
        <p:nvSpPr>
          <p:cNvPr id="26" name="TextBox 25">
            <a:extLst>
              <a:ext uri="{FF2B5EF4-FFF2-40B4-BE49-F238E27FC236}">
                <a16:creationId xmlns:a16="http://schemas.microsoft.com/office/drawing/2014/main" id="{A8880C79-7DCA-1C3F-3B01-5E558D389BCB}"/>
              </a:ext>
            </a:extLst>
          </p:cNvPr>
          <p:cNvSpPr txBox="1"/>
          <p:nvPr/>
        </p:nvSpPr>
        <p:spPr>
          <a:xfrm>
            <a:off x="219892" y="3743553"/>
            <a:ext cx="2472942" cy="707886"/>
          </a:xfrm>
          <a:prstGeom prst="rect">
            <a:avLst/>
          </a:prstGeom>
          <a:noFill/>
        </p:spPr>
        <p:txBody>
          <a:bodyPr wrap="square" rtlCol="1">
            <a:spAutoFit/>
          </a:bodyPr>
          <a:lstStyle/>
          <a:p>
            <a:r>
              <a:rPr lang="en-US" sz="2000" dirty="0">
                <a:effectLst>
                  <a:outerShdw blurRad="38100" dist="38100" dir="2700000" algn="tl">
                    <a:srgbClr val="000000">
                      <a:alpha val="43137"/>
                    </a:srgbClr>
                  </a:outerShdw>
                </a:effectLst>
              </a:rPr>
              <a:t>Extreme daily precipitation 100-year</a:t>
            </a:r>
            <a:endParaRPr lang="he-IL" sz="2000" dirty="0">
              <a:effectLst>
                <a:outerShdw blurRad="38100" dist="38100" dir="2700000" algn="tl">
                  <a:srgbClr val="000000">
                    <a:alpha val="43137"/>
                  </a:srgbClr>
                </a:outerShdw>
              </a:effectLst>
            </a:endParaRPr>
          </a:p>
        </p:txBody>
      </p:sp>
      <p:pic>
        <p:nvPicPr>
          <p:cNvPr id="2" name="Picture 1" descr="A map of different colored squares&#10;&#10;AI-generated content may be incorrect.">
            <a:extLst>
              <a:ext uri="{FF2B5EF4-FFF2-40B4-BE49-F238E27FC236}">
                <a16:creationId xmlns:a16="http://schemas.microsoft.com/office/drawing/2014/main" id="{E951F1E1-1CF1-7090-9AA1-C0F7CF3C35DF}"/>
              </a:ext>
            </a:extLst>
          </p:cNvPr>
          <p:cNvPicPr>
            <a:picLocks noChangeAspect="1"/>
          </p:cNvPicPr>
          <p:nvPr/>
        </p:nvPicPr>
        <p:blipFill>
          <a:blip r:embed="rId4">
            <a:extLst>
              <a:ext uri="{28A0092B-C50C-407E-A947-70E740481C1C}">
                <a14:useLocalDpi xmlns:a14="http://schemas.microsoft.com/office/drawing/2010/main" val="0"/>
              </a:ext>
            </a:extLst>
          </a:blip>
          <a:srcRect b="17334"/>
          <a:stretch/>
        </p:blipFill>
        <p:spPr>
          <a:xfrm>
            <a:off x="3524004" y="1304843"/>
            <a:ext cx="5443981" cy="5335488"/>
          </a:xfrm>
          <a:prstGeom prst="rect">
            <a:avLst/>
          </a:prstGeom>
        </p:spPr>
      </p:pic>
      <p:pic>
        <p:nvPicPr>
          <p:cNvPr id="3" name="Picture 2" descr="A map of different colored squares&#10;&#10;AI-generated content may be incorrect.">
            <a:extLst>
              <a:ext uri="{FF2B5EF4-FFF2-40B4-BE49-F238E27FC236}">
                <a16:creationId xmlns:a16="http://schemas.microsoft.com/office/drawing/2014/main" id="{702471D6-754D-3CF8-A403-5CAB9BF19EEF}"/>
              </a:ext>
            </a:extLst>
          </p:cNvPr>
          <p:cNvPicPr>
            <a:picLocks noChangeAspect="1"/>
          </p:cNvPicPr>
          <p:nvPr/>
        </p:nvPicPr>
        <p:blipFill>
          <a:blip r:embed="rId5">
            <a:extLst>
              <a:ext uri="{28A0092B-C50C-407E-A947-70E740481C1C}">
                <a14:useLocalDpi xmlns:a14="http://schemas.microsoft.com/office/drawing/2010/main" val="0"/>
              </a:ext>
            </a:extLst>
          </a:blip>
          <a:srcRect l="6040" t="86320" r="51127" b="1065"/>
          <a:stretch/>
        </p:blipFill>
        <p:spPr>
          <a:xfrm>
            <a:off x="7006838" y="1851061"/>
            <a:ext cx="5006273" cy="1748161"/>
          </a:xfrm>
          <a:prstGeom prst="rect">
            <a:avLst/>
          </a:prstGeom>
          <a:ln w="19050">
            <a:solidFill>
              <a:schemeClr val="tx1"/>
            </a:solidFill>
          </a:ln>
        </p:spPr>
      </p:pic>
      <p:sp>
        <p:nvSpPr>
          <p:cNvPr id="20" name="TextBox 19">
            <a:extLst>
              <a:ext uri="{FF2B5EF4-FFF2-40B4-BE49-F238E27FC236}">
                <a16:creationId xmlns:a16="http://schemas.microsoft.com/office/drawing/2014/main" id="{12C40B02-633C-E8DE-DFDF-02CCED3E61EC}"/>
              </a:ext>
            </a:extLst>
          </p:cNvPr>
          <p:cNvSpPr txBox="1"/>
          <p:nvPr/>
        </p:nvSpPr>
        <p:spPr>
          <a:xfrm>
            <a:off x="8862507" y="5512789"/>
            <a:ext cx="3278983" cy="1323439"/>
          </a:xfrm>
          <a:prstGeom prst="rect">
            <a:avLst/>
          </a:prstGeom>
          <a:noFill/>
        </p:spPr>
        <p:txBody>
          <a:bodyPr wrap="square" rtlCol="1">
            <a:spAutoFit/>
          </a:bodyPr>
          <a:lstStyle/>
          <a:p>
            <a:r>
              <a:rPr lang="en-US" sz="2000" dirty="0"/>
              <a:t>Goldschmidt, Marra and Morin (to be submitted soon)</a:t>
            </a:r>
          </a:p>
          <a:p>
            <a:r>
              <a:rPr lang="en-US" sz="2000" dirty="0"/>
              <a:t>Session NH1.2, Room E2, Wed. 17:00</a:t>
            </a:r>
            <a:endParaRPr lang="he-IL" sz="2000" dirty="0"/>
          </a:p>
        </p:txBody>
      </p:sp>
      <p:pic>
        <p:nvPicPr>
          <p:cNvPr id="4" name="Picture 2">
            <a:extLst>
              <a:ext uri="{FF2B5EF4-FFF2-40B4-BE49-F238E27FC236}">
                <a16:creationId xmlns:a16="http://schemas.microsoft.com/office/drawing/2014/main" id="{169203EA-ECBC-3972-D25D-87304A9124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88418" y="31363"/>
            <a:ext cx="473402" cy="6627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E60E6D1-171B-CA6A-4464-B21A97366C5D}"/>
              </a:ext>
            </a:extLst>
          </p:cNvPr>
          <p:cNvSpPr txBox="1"/>
          <p:nvPr/>
        </p:nvSpPr>
        <p:spPr>
          <a:xfrm>
            <a:off x="3482415" y="518495"/>
            <a:ext cx="7446223" cy="830997"/>
          </a:xfrm>
          <a:prstGeom prst="rect">
            <a:avLst/>
          </a:prstGeom>
          <a:noFill/>
        </p:spPr>
        <p:txBody>
          <a:bodyPr wrap="square" rtlCol="1">
            <a:spAutoFit/>
          </a:bodyPr>
          <a:lstStyle/>
          <a:p>
            <a:r>
              <a:rPr lang="en-US" sz="2400" dirty="0"/>
              <a:t>Ensemble median of eight RCMs &amp; high-resolution GCMs, Mid 21</a:t>
            </a:r>
            <a:r>
              <a:rPr lang="en-US" sz="2400" baseline="30000" dirty="0"/>
              <a:t>st</a:t>
            </a:r>
            <a:r>
              <a:rPr lang="en-US" sz="2400" dirty="0"/>
              <a:t> century vs. End 20</a:t>
            </a:r>
            <a:r>
              <a:rPr lang="en-US" sz="2400" baseline="30000" dirty="0"/>
              <a:t>th</a:t>
            </a:r>
            <a:r>
              <a:rPr lang="en-US" sz="2400" dirty="0"/>
              <a:t> century, RCP8.5/SSP5-8.5.</a:t>
            </a:r>
            <a:endParaRPr lang="he-IL" sz="2400" dirty="0"/>
          </a:p>
        </p:txBody>
      </p:sp>
      <p:pic>
        <p:nvPicPr>
          <p:cNvPr id="8" name="Picture 7">
            <a:extLst>
              <a:ext uri="{FF2B5EF4-FFF2-40B4-BE49-F238E27FC236}">
                <a16:creationId xmlns:a16="http://schemas.microsoft.com/office/drawing/2014/main" id="{28B2889F-90F7-FF67-F4BF-B8F1CEB52810}"/>
              </a:ext>
            </a:extLst>
          </p:cNvPr>
          <p:cNvPicPr>
            <a:picLocks noChangeAspect="1"/>
          </p:cNvPicPr>
          <p:nvPr/>
        </p:nvPicPr>
        <p:blipFill>
          <a:blip r:embed="rId7"/>
          <a:stretch>
            <a:fillRect/>
          </a:stretch>
        </p:blipFill>
        <p:spPr>
          <a:xfrm>
            <a:off x="1673145" y="1359455"/>
            <a:ext cx="5084505" cy="2944623"/>
          </a:xfrm>
          <a:prstGeom prst="rect">
            <a:avLst/>
          </a:prstGeom>
        </p:spPr>
      </p:pic>
    </p:spTree>
    <p:extLst>
      <p:ext uri="{BB962C8B-B14F-4D97-AF65-F5344CB8AC3E}">
        <p14:creationId xmlns:p14="http://schemas.microsoft.com/office/powerpoint/2010/main" val="69544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C63B33B-C817-8224-A9F4-AC0DC6527226}"/>
              </a:ext>
            </a:extLst>
          </p:cNvPr>
          <p:cNvGrpSpPr/>
          <p:nvPr/>
        </p:nvGrpSpPr>
        <p:grpSpPr>
          <a:xfrm>
            <a:off x="5239512" y="1017107"/>
            <a:ext cx="2637277" cy="2570024"/>
            <a:chOff x="4562856" y="1017107"/>
            <a:chExt cx="2637277" cy="2570024"/>
          </a:xfrm>
        </p:grpSpPr>
        <p:pic>
          <p:nvPicPr>
            <p:cNvPr id="5" name="Content Placeholder 3" descr="A close up of a map&#10;&#10;Description automatically generated">
              <a:extLst>
                <a:ext uri="{FF2B5EF4-FFF2-40B4-BE49-F238E27FC236}">
                  <a16:creationId xmlns:a16="http://schemas.microsoft.com/office/drawing/2014/main" id="{608A0F75-C858-482F-9A64-158079F54EE1}"/>
                </a:ext>
              </a:extLst>
            </p:cNvPr>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630219" y="1017107"/>
              <a:ext cx="2569914" cy="2570024"/>
            </a:xfrm>
            <a:prstGeom prst="rect">
              <a:avLst/>
            </a:prstGeom>
            <a:effectLst>
              <a:outerShdw blurRad="50800" dist="25400" dir="10800000" algn="r" rotWithShape="0">
                <a:prstClr val="black">
                  <a:alpha val="17000"/>
                </a:prstClr>
              </a:outerShdw>
            </a:effectLst>
          </p:spPr>
        </p:pic>
        <p:sp>
          <p:nvSpPr>
            <p:cNvPr id="6" name="Rectangle 5">
              <a:extLst>
                <a:ext uri="{FF2B5EF4-FFF2-40B4-BE49-F238E27FC236}">
                  <a16:creationId xmlns:a16="http://schemas.microsoft.com/office/drawing/2014/main" id="{DAE3D719-7AFC-65CA-4D10-6D0DF9C2CC7E}"/>
                </a:ext>
              </a:extLst>
            </p:cNvPr>
            <p:cNvSpPr/>
            <p:nvPr/>
          </p:nvSpPr>
          <p:spPr>
            <a:xfrm>
              <a:off x="4562856" y="1017107"/>
              <a:ext cx="222912" cy="14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Content Placeholder 5" descr="Graphical user interface, application, Word&#10;&#10;Description automatically generated">
            <a:extLst>
              <a:ext uri="{FF2B5EF4-FFF2-40B4-BE49-F238E27FC236}">
                <a16:creationId xmlns:a16="http://schemas.microsoft.com/office/drawing/2014/main" id="{08B49B98-14A5-4874-973E-47442BD0464C}"/>
              </a:ext>
            </a:extLst>
          </p:cNvPr>
          <p:cNvPicPr>
            <a:picLocks noChangeAspect="1"/>
          </p:cNvPicPr>
          <p:nvPr/>
        </p:nvPicPr>
        <p:blipFill rotWithShape="1">
          <a:blip r:embed="rId4">
            <a:extLst>
              <a:ext uri="{28A0092B-C50C-407E-A947-70E740481C1C}">
                <a14:useLocalDpi xmlns:a14="http://schemas.microsoft.com/office/drawing/2010/main" val="0"/>
              </a:ext>
            </a:extLst>
          </a:blip>
          <a:srcRect l="10641" t="31486" r="62940" b="33743"/>
          <a:stretch/>
        </p:blipFill>
        <p:spPr>
          <a:xfrm>
            <a:off x="1241888" y="1462023"/>
            <a:ext cx="3284583" cy="2162588"/>
          </a:xfrm>
          <a:prstGeom prst="rect">
            <a:avLst/>
          </a:prstGeom>
        </p:spPr>
      </p:pic>
      <p:pic>
        <p:nvPicPr>
          <p:cNvPr id="4" name="Content Placeholder 5" descr="Graphical user interface, application, Word&#10;&#10;Description automatically generated">
            <a:extLst>
              <a:ext uri="{FF2B5EF4-FFF2-40B4-BE49-F238E27FC236}">
                <a16:creationId xmlns:a16="http://schemas.microsoft.com/office/drawing/2014/main" id="{F65BB12A-D237-4550-953D-C72A934B1BA4}"/>
              </a:ext>
            </a:extLst>
          </p:cNvPr>
          <p:cNvPicPr>
            <a:picLocks noChangeAspect="1"/>
          </p:cNvPicPr>
          <p:nvPr/>
        </p:nvPicPr>
        <p:blipFill rotWithShape="1">
          <a:blip r:embed="rId4">
            <a:extLst>
              <a:ext uri="{28A0092B-C50C-407E-A947-70E740481C1C}">
                <a14:useLocalDpi xmlns:a14="http://schemas.microsoft.com/office/drawing/2010/main" val="0"/>
              </a:ext>
            </a:extLst>
          </a:blip>
          <a:srcRect l="37776" t="31486" r="34836" b="33743"/>
          <a:stretch/>
        </p:blipFill>
        <p:spPr>
          <a:xfrm>
            <a:off x="8664844" y="1513844"/>
            <a:ext cx="3404985" cy="2162588"/>
          </a:xfrm>
          <a:prstGeom prst="rect">
            <a:avLst/>
          </a:prstGeom>
        </p:spPr>
      </p:pic>
      <p:pic>
        <p:nvPicPr>
          <p:cNvPr id="9" name="Graphic 8" descr="Back with solid fill">
            <a:extLst>
              <a:ext uri="{FF2B5EF4-FFF2-40B4-BE49-F238E27FC236}">
                <a16:creationId xmlns:a16="http://schemas.microsoft.com/office/drawing/2014/main" id="{3EE53724-A99D-44AE-9593-CCF6F4DB7AB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9284934">
            <a:off x="4425330" y="1797405"/>
            <a:ext cx="732985" cy="732985"/>
          </a:xfrm>
          <a:prstGeom prst="rect">
            <a:avLst/>
          </a:prstGeom>
        </p:spPr>
      </p:pic>
      <p:pic>
        <p:nvPicPr>
          <p:cNvPr id="13" name="Graphic 12" descr="Back with solid fill">
            <a:extLst>
              <a:ext uri="{FF2B5EF4-FFF2-40B4-BE49-F238E27FC236}">
                <a16:creationId xmlns:a16="http://schemas.microsoft.com/office/drawing/2014/main" id="{9F60C4E6-D95A-4823-80E2-8110A880FA2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694320" flipH="1">
            <a:off x="7969210" y="1787718"/>
            <a:ext cx="919971" cy="740071"/>
          </a:xfrm>
          <a:prstGeom prst="rect">
            <a:avLst/>
          </a:prstGeom>
        </p:spPr>
      </p:pic>
      <p:sp>
        <p:nvSpPr>
          <p:cNvPr id="19" name="TextBox 18">
            <a:extLst>
              <a:ext uri="{FF2B5EF4-FFF2-40B4-BE49-F238E27FC236}">
                <a16:creationId xmlns:a16="http://schemas.microsoft.com/office/drawing/2014/main" id="{CAECE1EF-D669-4D5A-9AE2-005F057DC851}"/>
              </a:ext>
            </a:extLst>
          </p:cNvPr>
          <p:cNvSpPr txBox="1"/>
          <p:nvPr/>
        </p:nvSpPr>
        <p:spPr>
          <a:xfrm>
            <a:off x="5883349" y="1237331"/>
            <a:ext cx="1628972" cy="461665"/>
          </a:xfrm>
          <a:prstGeom prst="rect">
            <a:avLst/>
          </a:prstGeom>
          <a:noFill/>
        </p:spPr>
        <p:txBody>
          <a:bodyPr wrap="none" rtlCol="0">
            <a:spAutoFit/>
          </a:bodyPr>
          <a:lstStyle/>
          <a:p>
            <a:r>
              <a:rPr lang="en-US" sz="2400" dirty="0"/>
              <a:t>WRF model</a:t>
            </a:r>
            <a:endParaRPr lang="en-IL" sz="2400" dirty="0"/>
          </a:p>
        </p:txBody>
      </p:sp>
      <p:sp>
        <p:nvSpPr>
          <p:cNvPr id="25" name="TextBox 24">
            <a:extLst>
              <a:ext uri="{FF2B5EF4-FFF2-40B4-BE49-F238E27FC236}">
                <a16:creationId xmlns:a16="http://schemas.microsoft.com/office/drawing/2014/main" id="{974A61B3-B921-4885-B8F3-B36F5DEC425A}"/>
              </a:ext>
            </a:extLst>
          </p:cNvPr>
          <p:cNvSpPr txBox="1"/>
          <p:nvPr/>
        </p:nvSpPr>
        <p:spPr>
          <a:xfrm>
            <a:off x="4858333" y="3994844"/>
            <a:ext cx="4006445" cy="830997"/>
          </a:xfrm>
          <a:prstGeom prst="rect">
            <a:avLst/>
          </a:prstGeom>
          <a:solidFill>
            <a:schemeClr val="bg1">
              <a:lumMod val="85000"/>
            </a:schemeClr>
          </a:solidFill>
          <a:ln w="19050">
            <a:solidFill>
              <a:srgbClr val="C00000"/>
            </a:solidFill>
          </a:ln>
        </p:spPr>
        <p:txBody>
          <a:bodyPr wrap="square" rtlCol="0">
            <a:spAutoFit/>
          </a:bodyPr>
          <a:lstStyle/>
          <a:p>
            <a:pPr algn="ctr"/>
            <a:r>
              <a:rPr lang="en-US" sz="2400" dirty="0"/>
              <a:t>Historical – Future HPE pairs</a:t>
            </a:r>
          </a:p>
          <a:p>
            <a:pPr algn="ctr"/>
            <a:r>
              <a:rPr lang="en-US" sz="2400" dirty="0"/>
              <a:t>with 1-km, 10-min resolution</a:t>
            </a:r>
            <a:endParaRPr lang="en-IL" sz="2400" dirty="0"/>
          </a:p>
        </p:txBody>
      </p:sp>
      <p:sp>
        <p:nvSpPr>
          <p:cNvPr id="26" name="TextBox 25">
            <a:extLst>
              <a:ext uri="{FF2B5EF4-FFF2-40B4-BE49-F238E27FC236}">
                <a16:creationId xmlns:a16="http://schemas.microsoft.com/office/drawing/2014/main" id="{280830BA-D776-42F0-9AFC-44108A447E95}"/>
              </a:ext>
            </a:extLst>
          </p:cNvPr>
          <p:cNvSpPr txBox="1"/>
          <p:nvPr/>
        </p:nvSpPr>
        <p:spPr>
          <a:xfrm>
            <a:off x="21265" y="6482558"/>
            <a:ext cx="4263655" cy="400110"/>
          </a:xfrm>
          <a:prstGeom prst="rect">
            <a:avLst/>
          </a:prstGeom>
          <a:noFill/>
        </p:spPr>
        <p:txBody>
          <a:bodyPr wrap="square" rtlCol="0">
            <a:spAutoFit/>
          </a:bodyPr>
          <a:lstStyle/>
          <a:p>
            <a:r>
              <a:rPr lang="en-US" sz="2000" dirty="0" err="1"/>
              <a:t>Armon</a:t>
            </a:r>
            <a:r>
              <a:rPr lang="en-US" sz="2000" dirty="0"/>
              <a:t> et al. 2022, Earth’s Future</a:t>
            </a:r>
            <a:endParaRPr lang="en-IL" sz="2000" dirty="0"/>
          </a:p>
        </p:txBody>
      </p:sp>
      <p:sp>
        <p:nvSpPr>
          <p:cNvPr id="23" name="TextBox 22">
            <a:extLst>
              <a:ext uri="{FF2B5EF4-FFF2-40B4-BE49-F238E27FC236}">
                <a16:creationId xmlns:a16="http://schemas.microsoft.com/office/drawing/2014/main" id="{10E0D6CC-2F8F-4616-B440-D53A59717729}"/>
              </a:ext>
            </a:extLst>
          </p:cNvPr>
          <p:cNvSpPr txBox="1"/>
          <p:nvPr/>
        </p:nvSpPr>
        <p:spPr>
          <a:xfrm>
            <a:off x="1390877" y="1044359"/>
            <a:ext cx="2347278" cy="461665"/>
          </a:xfrm>
          <a:prstGeom prst="rect">
            <a:avLst/>
          </a:prstGeom>
          <a:noFill/>
        </p:spPr>
        <p:txBody>
          <a:bodyPr wrap="square" rtlCol="0">
            <a:spAutoFit/>
          </a:bodyPr>
          <a:lstStyle/>
          <a:p>
            <a:pPr algn="ctr"/>
            <a:r>
              <a:rPr lang="en-US" sz="2400" b="1" dirty="0">
                <a:ln w="0"/>
                <a:solidFill>
                  <a:srgbClr val="0070C0"/>
                </a:solidFill>
              </a:rPr>
              <a:t>Historical HPE</a:t>
            </a:r>
            <a:endParaRPr lang="en-IL" sz="2400" b="1" dirty="0"/>
          </a:p>
        </p:txBody>
      </p:sp>
      <p:sp>
        <p:nvSpPr>
          <p:cNvPr id="24" name="TextBox 23">
            <a:extLst>
              <a:ext uri="{FF2B5EF4-FFF2-40B4-BE49-F238E27FC236}">
                <a16:creationId xmlns:a16="http://schemas.microsoft.com/office/drawing/2014/main" id="{7B45FBE4-2785-4D16-819D-70F8DEDD17F0}"/>
              </a:ext>
            </a:extLst>
          </p:cNvPr>
          <p:cNvSpPr txBox="1"/>
          <p:nvPr/>
        </p:nvSpPr>
        <p:spPr>
          <a:xfrm>
            <a:off x="8994757" y="1044359"/>
            <a:ext cx="2169042" cy="461665"/>
          </a:xfrm>
          <a:prstGeom prst="rect">
            <a:avLst/>
          </a:prstGeom>
          <a:noFill/>
        </p:spPr>
        <p:txBody>
          <a:bodyPr wrap="square" rtlCol="0">
            <a:spAutoFit/>
          </a:bodyPr>
          <a:lstStyle/>
          <a:p>
            <a:pPr algn="ctr"/>
            <a:r>
              <a:rPr lang="en-US" sz="2400" b="1" dirty="0">
                <a:ln w="0"/>
                <a:solidFill>
                  <a:srgbClr val="FF0000"/>
                </a:solidFill>
              </a:rPr>
              <a:t>Future HPE</a:t>
            </a:r>
            <a:endParaRPr lang="en-IL" sz="2400" b="1" dirty="0">
              <a:solidFill>
                <a:srgbClr val="FF0000"/>
              </a:solidFill>
            </a:endParaRPr>
          </a:p>
        </p:txBody>
      </p:sp>
      <p:sp>
        <p:nvSpPr>
          <p:cNvPr id="8" name="TextBox 7">
            <a:extLst>
              <a:ext uri="{FF2B5EF4-FFF2-40B4-BE49-F238E27FC236}">
                <a16:creationId xmlns:a16="http://schemas.microsoft.com/office/drawing/2014/main" id="{E47851A3-4483-7E12-E37C-E6DE8DFF386E}"/>
              </a:ext>
            </a:extLst>
          </p:cNvPr>
          <p:cNvSpPr txBox="1"/>
          <p:nvPr/>
        </p:nvSpPr>
        <p:spPr>
          <a:xfrm>
            <a:off x="4858333" y="4865300"/>
            <a:ext cx="4025682" cy="1938992"/>
          </a:xfrm>
          <a:prstGeom prst="rect">
            <a:avLst/>
          </a:prstGeom>
          <a:solidFill>
            <a:schemeClr val="bg1">
              <a:lumMod val="85000"/>
            </a:schemeClr>
          </a:solidFill>
          <a:ln w="19050">
            <a:solidFill>
              <a:srgbClr val="C00000"/>
            </a:solidFill>
          </a:ln>
        </p:spPr>
        <p:txBody>
          <a:bodyPr wrap="square" rtlCol="1">
            <a:spAutoFit/>
          </a:bodyPr>
          <a:lstStyle/>
          <a:p>
            <a:r>
              <a:rPr lang="en-US" sz="2400" dirty="0"/>
              <a:t>Relative change in:</a:t>
            </a:r>
          </a:p>
          <a:p>
            <a:pPr marL="342900" indent="-342900">
              <a:buFont typeface="Wingdings" panose="05000000000000000000" pitchFamily="2" charset="2"/>
              <a:buChar char="Ø"/>
            </a:pPr>
            <a:r>
              <a:rPr lang="en-US" sz="2400" b="1" dirty="0">
                <a:solidFill>
                  <a:srgbClr val="0072BD"/>
                </a:solidFill>
              </a:rPr>
              <a:t>Rainfall accumulation</a:t>
            </a:r>
          </a:p>
          <a:p>
            <a:pPr marL="342900" indent="-342900">
              <a:buFont typeface="Wingdings" panose="05000000000000000000" pitchFamily="2" charset="2"/>
              <a:buChar char="Ø"/>
            </a:pPr>
            <a:r>
              <a:rPr lang="en-US" sz="2400" b="1" dirty="0">
                <a:solidFill>
                  <a:srgbClr val="D95319"/>
                </a:solidFill>
              </a:rPr>
              <a:t>Wet area</a:t>
            </a:r>
          </a:p>
          <a:p>
            <a:pPr marL="342900" indent="-342900">
              <a:buFont typeface="Wingdings" panose="05000000000000000000" pitchFamily="2" charset="2"/>
              <a:buChar char="Ø"/>
            </a:pPr>
            <a:r>
              <a:rPr lang="en-US" sz="2400" b="1" dirty="0">
                <a:solidFill>
                  <a:srgbClr val="EDB120"/>
                </a:solidFill>
              </a:rPr>
              <a:t>Storm duration</a:t>
            </a:r>
          </a:p>
          <a:p>
            <a:pPr marL="342900" indent="-342900">
              <a:buFont typeface="Wingdings" panose="05000000000000000000" pitchFamily="2" charset="2"/>
              <a:buChar char="Ø"/>
            </a:pPr>
            <a:r>
              <a:rPr lang="en-US" sz="2400" b="1" dirty="0">
                <a:solidFill>
                  <a:srgbClr val="7030A0"/>
                </a:solidFill>
              </a:rPr>
              <a:t>Mean conditional rain rates</a:t>
            </a:r>
            <a:endParaRPr lang="he-IL" sz="2400" b="1" dirty="0">
              <a:solidFill>
                <a:srgbClr val="7030A0"/>
              </a:solidFill>
            </a:endParaRPr>
          </a:p>
        </p:txBody>
      </p:sp>
      <p:sp>
        <p:nvSpPr>
          <p:cNvPr id="20" name="TextBox 19">
            <a:extLst>
              <a:ext uri="{FF2B5EF4-FFF2-40B4-BE49-F238E27FC236}">
                <a16:creationId xmlns:a16="http://schemas.microsoft.com/office/drawing/2014/main" id="{69FA0EC7-A9A4-9B56-8AD4-2A8E12DAD264}"/>
              </a:ext>
            </a:extLst>
          </p:cNvPr>
          <p:cNvSpPr txBox="1"/>
          <p:nvPr/>
        </p:nvSpPr>
        <p:spPr>
          <a:xfrm>
            <a:off x="4769448" y="459799"/>
            <a:ext cx="3715436" cy="461665"/>
          </a:xfrm>
          <a:prstGeom prst="rect">
            <a:avLst/>
          </a:prstGeom>
          <a:noFill/>
        </p:spPr>
        <p:txBody>
          <a:bodyPr wrap="square" rtlCol="0">
            <a:spAutoFit/>
          </a:bodyPr>
          <a:lstStyle/>
          <a:p>
            <a:pPr algn="ctr"/>
            <a:r>
              <a:rPr lang="en-US" sz="2400" dirty="0"/>
              <a:t>Initial/boundary conditions</a:t>
            </a:r>
            <a:endParaRPr lang="en-IL" sz="2400" dirty="0"/>
          </a:p>
        </p:txBody>
      </p:sp>
      <p:sp>
        <p:nvSpPr>
          <p:cNvPr id="21" name="TextBox 20">
            <a:extLst>
              <a:ext uri="{FF2B5EF4-FFF2-40B4-BE49-F238E27FC236}">
                <a16:creationId xmlns:a16="http://schemas.microsoft.com/office/drawing/2014/main" id="{89ADADFA-26EA-C045-B364-DFB900A8F1CA}"/>
              </a:ext>
            </a:extLst>
          </p:cNvPr>
          <p:cNvSpPr txBox="1"/>
          <p:nvPr/>
        </p:nvSpPr>
        <p:spPr>
          <a:xfrm>
            <a:off x="2973452" y="519433"/>
            <a:ext cx="1519968" cy="461665"/>
          </a:xfrm>
          <a:prstGeom prst="rect">
            <a:avLst/>
          </a:prstGeom>
          <a:noFill/>
        </p:spPr>
        <p:txBody>
          <a:bodyPr wrap="none" rtlCol="0">
            <a:spAutoFit/>
          </a:bodyPr>
          <a:lstStyle/>
          <a:p>
            <a:r>
              <a:rPr lang="en-US" sz="2400" dirty="0">
                <a:solidFill>
                  <a:srgbClr val="0070C0"/>
                </a:solidFill>
              </a:rPr>
              <a:t>Reanalysis</a:t>
            </a:r>
          </a:p>
        </p:txBody>
      </p:sp>
      <p:sp>
        <p:nvSpPr>
          <p:cNvPr id="28" name="Arrow: Down 27">
            <a:extLst>
              <a:ext uri="{FF2B5EF4-FFF2-40B4-BE49-F238E27FC236}">
                <a16:creationId xmlns:a16="http://schemas.microsoft.com/office/drawing/2014/main" id="{399476D7-FAC4-C3AB-E93F-14A9477196B3}"/>
              </a:ext>
            </a:extLst>
          </p:cNvPr>
          <p:cNvSpPr/>
          <p:nvPr/>
        </p:nvSpPr>
        <p:spPr>
          <a:xfrm>
            <a:off x="6496957" y="822543"/>
            <a:ext cx="345299" cy="539826"/>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9FEB2ADF-4D9D-B0F8-73D4-6DD5E0BCA481}"/>
              </a:ext>
            </a:extLst>
          </p:cNvPr>
          <p:cNvCxnSpPr>
            <a:cxnSpLocks/>
          </p:cNvCxnSpPr>
          <p:nvPr/>
        </p:nvCxnSpPr>
        <p:spPr>
          <a:xfrm>
            <a:off x="4383250" y="750265"/>
            <a:ext cx="498531"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22467CB-2DE9-C0E0-93FC-D2C33D703EAE}"/>
              </a:ext>
            </a:extLst>
          </p:cNvPr>
          <p:cNvSpPr txBox="1"/>
          <p:nvPr/>
        </p:nvSpPr>
        <p:spPr>
          <a:xfrm>
            <a:off x="8887228" y="519433"/>
            <a:ext cx="3085845" cy="461665"/>
          </a:xfrm>
          <a:prstGeom prst="rect">
            <a:avLst/>
          </a:prstGeom>
          <a:noFill/>
        </p:spPr>
        <p:txBody>
          <a:bodyPr wrap="none" rtlCol="0">
            <a:spAutoFit/>
          </a:bodyPr>
          <a:lstStyle/>
          <a:p>
            <a:r>
              <a:rPr lang="en-US" sz="2400" dirty="0">
                <a:solidFill>
                  <a:srgbClr val="FF0000"/>
                </a:solidFill>
              </a:rPr>
              <a:t>Pseudo global warming</a:t>
            </a:r>
          </a:p>
        </p:txBody>
      </p:sp>
      <p:cxnSp>
        <p:nvCxnSpPr>
          <p:cNvPr id="33" name="Straight Arrow Connector 32">
            <a:extLst>
              <a:ext uri="{FF2B5EF4-FFF2-40B4-BE49-F238E27FC236}">
                <a16:creationId xmlns:a16="http://schemas.microsoft.com/office/drawing/2014/main" id="{33ACF587-A4CD-5A25-1279-06D5BC604125}"/>
              </a:ext>
            </a:extLst>
          </p:cNvPr>
          <p:cNvCxnSpPr>
            <a:cxnSpLocks/>
          </p:cNvCxnSpPr>
          <p:nvPr/>
        </p:nvCxnSpPr>
        <p:spPr>
          <a:xfrm flipH="1">
            <a:off x="8391109" y="750265"/>
            <a:ext cx="49853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Arrow: Down 33">
            <a:extLst>
              <a:ext uri="{FF2B5EF4-FFF2-40B4-BE49-F238E27FC236}">
                <a16:creationId xmlns:a16="http://schemas.microsoft.com/office/drawing/2014/main" id="{FE353759-2973-4763-A7DD-F4FC1D711CE6}"/>
              </a:ext>
            </a:extLst>
          </p:cNvPr>
          <p:cNvSpPr/>
          <p:nvPr/>
        </p:nvSpPr>
        <p:spPr>
          <a:xfrm>
            <a:off x="6525185" y="3406519"/>
            <a:ext cx="345299" cy="539826"/>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3894078-1B43-AADF-AF65-F947F30C1BBB}"/>
              </a:ext>
            </a:extLst>
          </p:cNvPr>
          <p:cNvSpPr txBox="1"/>
          <p:nvPr/>
        </p:nvSpPr>
        <p:spPr>
          <a:xfrm>
            <a:off x="1140444" y="16926"/>
            <a:ext cx="9911111" cy="523220"/>
          </a:xfrm>
          <a:prstGeom prst="rect">
            <a:avLst/>
          </a:prstGeom>
          <a:noFill/>
        </p:spPr>
        <p:txBody>
          <a:bodyPr wrap="none" rtlCol="0">
            <a:spAutoFit/>
          </a:bodyPr>
          <a:lstStyle/>
          <a:p>
            <a:pPr algn="ctr"/>
            <a:r>
              <a:rPr lang="en-US" sz="2800" b="1" dirty="0">
                <a:effectLst>
                  <a:outerShdw blurRad="38100" dist="38100" dir="2700000" algn="tl">
                    <a:srgbClr val="000000">
                      <a:alpha val="43137"/>
                    </a:srgbClr>
                  </a:outerShdw>
                </a:effectLst>
              </a:rPr>
              <a:t>Contradictory precipitation trends in the Eastern Mediterranean</a:t>
            </a:r>
          </a:p>
        </p:txBody>
      </p:sp>
      <p:sp>
        <p:nvSpPr>
          <p:cNvPr id="11" name="TextBox 10">
            <a:extLst>
              <a:ext uri="{FF2B5EF4-FFF2-40B4-BE49-F238E27FC236}">
                <a16:creationId xmlns:a16="http://schemas.microsoft.com/office/drawing/2014/main" id="{DE38A453-BA46-5534-EB14-8122D958B18A}"/>
              </a:ext>
            </a:extLst>
          </p:cNvPr>
          <p:cNvSpPr txBox="1"/>
          <p:nvPr/>
        </p:nvSpPr>
        <p:spPr>
          <a:xfrm>
            <a:off x="0" y="3730767"/>
            <a:ext cx="5001768" cy="1569660"/>
          </a:xfrm>
          <a:prstGeom prst="rect">
            <a:avLst/>
          </a:prstGeom>
          <a:noFill/>
        </p:spPr>
        <p:txBody>
          <a:bodyPr wrap="square" rtlCol="1">
            <a:spAutoFit/>
          </a:bodyPr>
          <a:lstStyle/>
          <a:p>
            <a:r>
              <a:rPr lang="en-US" sz="2400" dirty="0"/>
              <a:t>41 heavy precipitation events (HPEs), high resolution simulations with WRF, </a:t>
            </a:r>
          </a:p>
          <a:p>
            <a:r>
              <a:rPr lang="en-US" sz="2400" dirty="0"/>
              <a:t>End 21</a:t>
            </a:r>
            <a:r>
              <a:rPr lang="en-US" sz="2400" baseline="30000" dirty="0"/>
              <a:t>st</a:t>
            </a:r>
            <a:r>
              <a:rPr lang="en-US" sz="2400" dirty="0"/>
              <a:t> century vs. End 20</a:t>
            </a:r>
            <a:r>
              <a:rPr lang="en-US" sz="2400" baseline="30000" dirty="0"/>
              <a:t>th</a:t>
            </a:r>
            <a:r>
              <a:rPr lang="en-US" sz="2400" dirty="0"/>
              <a:t> century, RCP8.5.</a:t>
            </a:r>
            <a:endParaRPr lang="he-IL" sz="2400" dirty="0"/>
          </a:p>
        </p:txBody>
      </p:sp>
      <p:pic>
        <p:nvPicPr>
          <p:cNvPr id="15" name="Picture 2">
            <a:extLst>
              <a:ext uri="{FF2B5EF4-FFF2-40B4-BE49-F238E27FC236}">
                <a16:creationId xmlns:a16="http://schemas.microsoft.com/office/drawing/2014/main" id="{C8875522-264F-5FA0-97E9-938603A8AE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88418" y="31363"/>
            <a:ext cx="473402" cy="66270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A38E76A-5297-5128-E5E9-D3D024F7BE97}"/>
              </a:ext>
            </a:extLst>
          </p:cNvPr>
          <p:cNvSpPr txBox="1"/>
          <p:nvPr/>
        </p:nvSpPr>
        <p:spPr>
          <a:xfrm>
            <a:off x="8994757" y="4865300"/>
            <a:ext cx="1030107" cy="1938992"/>
          </a:xfrm>
          <a:prstGeom prst="rect">
            <a:avLst/>
          </a:prstGeom>
          <a:solidFill>
            <a:schemeClr val="bg1">
              <a:lumMod val="85000"/>
            </a:schemeClr>
          </a:solidFill>
          <a:ln w="19050">
            <a:solidFill>
              <a:srgbClr val="C00000"/>
            </a:solidFill>
          </a:ln>
        </p:spPr>
        <p:txBody>
          <a:bodyPr wrap="square" rtlCol="1">
            <a:spAutoFit/>
          </a:bodyPr>
          <a:lstStyle/>
          <a:p>
            <a:endParaRPr lang="en-US" sz="2400" dirty="0"/>
          </a:p>
          <a:p>
            <a:r>
              <a:rPr lang="en-US" sz="2400" b="1" dirty="0">
                <a:solidFill>
                  <a:srgbClr val="0072BD"/>
                </a:solidFill>
              </a:rPr>
              <a:t>-30%</a:t>
            </a:r>
          </a:p>
          <a:p>
            <a:r>
              <a:rPr lang="en-US" sz="2400" b="1" dirty="0">
                <a:solidFill>
                  <a:srgbClr val="D95319"/>
                </a:solidFill>
              </a:rPr>
              <a:t>-40%</a:t>
            </a:r>
          </a:p>
          <a:p>
            <a:r>
              <a:rPr lang="en-US" sz="2400" b="1" dirty="0">
                <a:solidFill>
                  <a:srgbClr val="EDB120"/>
                </a:solidFill>
              </a:rPr>
              <a:t>-9%</a:t>
            </a:r>
          </a:p>
          <a:p>
            <a:r>
              <a:rPr lang="en-US" sz="2400" b="1" dirty="0">
                <a:solidFill>
                  <a:srgbClr val="7030A0"/>
                </a:solidFill>
              </a:rPr>
              <a:t>+15%</a:t>
            </a:r>
            <a:endParaRPr lang="he-IL" sz="2400" b="1" dirty="0">
              <a:solidFill>
                <a:srgbClr val="7030A0"/>
              </a:solidFill>
            </a:endParaRPr>
          </a:p>
        </p:txBody>
      </p:sp>
    </p:spTree>
    <p:extLst>
      <p:ext uri="{BB962C8B-B14F-4D97-AF65-F5344CB8AC3E}">
        <p14:creationId xmlns:p14="http://schemas.microsoft.com/office/powerpoint/2010/main" val="252652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8" grpId="0" animBg="1"/>
      <p:bldP spid="34"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44E7F074-4643-444A-8FEF-B820CEE7B66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8979" y="999344"/>
            <a:ext cx="9816971" cy="4696491"/>
          </a:xfrm>
          <a:prstGeom prst="rect">
            <a:avLst/>
          </a:prstGeom>
        </p:spPr>
      </p:pic>
      <p:pic>
        <p:nvPicPr>
          <p:cNvPr id="5" name="Content Placeholder 3">
            <a:extLst>
              <a:ext uri="{FF2B5EF4-FFF2-40B4-BE49-F238E27FC236}">
                <a16:creationId xmlns:a16="http://schemas.microsoft.com/office/drawing/2014/main" id="{712336E1-8D96-4039-BFA8-AF8862DB81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1671" t="73972" r="10393" b="12920"/>
          <a:stretch/>
        </p:blipFill>
        <p:spPr>
          <a:xfrm>
            <a:off x="6029898" y="3947111"/>
            <a:ext cx="4296636" cy="1357673"/>
          </a:xfrm>
          <a:prstGeom prst="rect">
            <a:avLst/>
          </a:prstGeom>
          <a:ln>
            <a:solidFill>
              <a:schemeClr val="tx1"/>
            </a:solidFill>
          </a:ln>
        </p:spPr>
      </p:pic>
      <p:sp>
        <p:nvSpPr>
          <p:cNvPr id="6" name="TextBox 5">
            <a:extLst>
              <a:ext uri="{FF2B5EF4-FFF2-40B4-BE49-F238E27FC236}">
                <a16:creationId xmlns:a16="http://schemas.microsoft.com/office/drawing/2014/main" id="{7860D13C-3B94-F43B-ED65-A2F68FCE0804}"/>
              </a:ext>
            </a:extLst>
          </p:cNvPr>
          <p:cNvSpPr txBox="1"/>
          <p:nvPr/>
        </p:nvSpPr>
        <p:spPr>
          <a:xfrm>
            <a:off x="958468" y="568875"/>
            <a:ext cx="4335802" cy="523220"/>
          </a:xfrm>
          <a:prstGeom prst="rect">
            <a:avLst/>
          </a:prstGeom>
          <a:noFill/>
        </p:spPr>
        <p:txBody>
          <a:bodyPr wrap="none" rtlCol="1">
            <a:spAutoFit/>
          </a:bodyPr>
          <a:lstStyle/>
          <a:p>
            <a:r>
              <a:rPr lang="en-US" sz="2800" dirty="0"/>
              <a:t>Relative change of 41 events</a:t>
            </a:r>
            <a:endParaRPr lang="he-IL" sz="2800" dirty="0"/>
          </a:p>
        </p:txBody>
      </p:sp>
      <p:sp>
        <p:nvSpPr>
          <p:cNvPr id="7" name="Arrow: Right 6">
            <a:extLst>
              <a:ext uri="{FF2B5EF4-FFF2-40B4-BE49-F238E27FC236}">
                <a16:creationId xmlns:a16="http://schemas.microsoft.com/office/drawing/2014/main" id="{F1735936-EDB7-8F27-44A1-F27E2E2007AF}"/>
              </a:ext>
            </a:extLst>
          </p:cNvPr>
          <p:cNvSpPr/>
          <p:nvPr/>
        </p:nvSpPr>
        <p:spPr>
          <a:xfrm rot="16200000">
            <a:off x="243255" y="1450940"/>
            <a:ext cx="1051225" cy="230548"/>
          </a:xfrm>
          <a:prstGeom prst="righ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84135384-A4D5-2EED-D08F-275BAFD02A53}"/>
              </a:ext>
            </a:extLst>
          </p:cNvPr>
          <p:cNvCxnSpPr/>
          <p:nvPr/>
        </p:nvCxnSpPr>
        <p:spPr>
          <a:xfrm>
            <a:off x="1068636" y="2091826"/>
            <a:ext cx="932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1BD6CD6-C438-04CA-F4D9-4764373B5740}"/>
              </a:ext>
            </a:extLst>
          </p:cNvPr>
          <p:cNvSpPr txBox="1"/>
          <p:nvPr/>
        </p:nvSpPr>
        <p:spPr>
          <a:xfrm>
            <a:off x="1132034" y="5617110"/>
            <a:ext cx="2982548" cy="523220"/>
          </a:xfrm>
          <a:prstGeom prst="rect">
            <a:avLst/>
          </a:prstGeom>
          <a:noFill/>
        </p:spPr>
        <p:txBody>
          <a:bodyPr wrap="none" rtlCol="0">
            <a:spAutoFit/>
          </a:bodyPr>
          <a:lstStyle/>
          <a:p>
            <a:r>
              <a:rPr lang="en-US" sz="2800" dirty="0"/>
              <a:t>41 analyzed storms</a:t>
            </a:r>
          </a:p>
        </p:txBody>
      </p:sp>
      <p:sp>
        <p:nvSpPr>
          <p:cNvPr id="12" name="Arrow: Right 11">
            <a:extLst>
              <a:ext uri="{FF2B5EF4-FFF2-40B4-BE49-F238E27FC236}">
                <a16:creationId xmlns:a16="http://schemas.microsoft.com/office/drawing/2014/main" id="{0770D364-9279-6285-23FC-B4C56EBC57E1}"/>
              </a:ext>
            </a:extLst>
          </p:cNvPr>
          <p:cNvSpPr/>
          <p:nvPr/>
        </p:nvSpPr>
        <p:spPr>
          <a:xfrm>
            <a:off x="1169837" y="5510162"/>
            <a:ext cx="5816906" cy="213897"/>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28F96ED7-3E6B-7BBC-3CD7-40FD28B6E9A7}"/>
              </a:ext>
            </a:extLst>
          </p:cNvPr>
          <p:cNvSpPr/>
          <p:nvPr/>
        </p:nvSpPr>
        <p:spPr>
          <a:xfrm rot="5400000" flipV="1">
            <a:off x="-756362" y="3646304"/>
            <a:ext cx="3050461" cy="230550"/>
          </a:xfrm>
          <a:prstGeom prst="rightArrow">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8976FA56-D52F-4392-D110-61FCEB1E3594}"/>
              </a:ext>
            </a:extLst>
          </p:cNvPr>
          <p:cNvSpPr txBox="1"/>
          <p:nvPr/>
        </p:nvSpPr>
        <p:spPr>
          <a:xfrm rot="16200000">
            <a:off x="-848886" y="2616940"/>
            <a:ext cx="2549031" cy="523220"/>
          </a:xfrm>
          <a:prstGeom prst="rect">
            <a:avLst/>
          </a:prstGeom>
          <a:noFill/>
        </p:spPr>
        <p:txBody>
          <a:bodyPr wrap="none" rtlCol="1">
            <a:spAutoFit/>
          </a:bodyPr>
          <a:lstStyle/>
          <a:p>
            <a:r>
              <a:rPr lang="en-US" sz="2800" dirty="0"/>
              <a:t>Relative change</a:t>
            </a:r>
            <a:endParaRPr lang="he-IL" sz="2800" dirty="0"/>
          </a:p>
        </p:txBody>
      </p:sp>
      <p:sp>
        <p:nvSpPr>
          <p:cNvPr id="8" name="TextBox 7">
            <a:extLst>
              <a:ext uri="{FF2B5EF4-FFF2-40B4-BE49-F238E27FC236}">
                <a16:creationId xmlns:a16="http://schemas.microsoft.com/office/drawing/2014/main" id="{08C1230E-39CE-98AE-CF1B-1F5296C2DD07}"/>
              </a:ext>
            </a:extLst>
          </p:cNvPr>
          <p:cNvSpPr txBox="1"/>
          <p:nvPr/>
        </p:nvSpPr>
        <p:spPr>
          <a:xfrm>
            <a:off x="1140444" y="16926"/>
            <a:ext cx="9911111" cy="523220"/>
          </a:xfrm>
          <a:prstGeom prst="rect">
            <a:avLst/>
          </a:prstGeom>
          <a:noFill/>
        </p:spPr>
        <p:txBody>
          <a:bodyPr wrap="none" rtlCol="0">
            <a:spAutoFit/>
          </a:bodyPr>
          <a:lstStyle/>
          <a:p>
            <a:pPr algn="ctr"/>
            <a:r>
              <a:rPr lang="en-US" sz="2800" b="1" dirty="0">
                <a:effectLst>
                  <a:outerShdw blurRad="38100" dist="38100" dir="2700000" algn="tl">
                    <a:srgbClr val="000000">
                      <a:alpha val="43137"/>
                    </a:srgbClr>
                  </a:outerShdw>
                </a:effectLst>
              </a:rPr>
              <a:t>Contradictory precipitation trends in the Eastern Mediterranean</a:t>
            </a:r>
          </a:p>
        </p:txBody>
      </p:sp>
      <p:sp>
        <p:nvSpPr>
          <p:cNvPr id="11" name="TextBox 10">
            <a:extLst>
              <a:ext uri="{FF2B5EF4-FFF2-40B4-BE49-F238E27FC236}">
                <a16:creationId xmlns:a16="http://schemas.microsoft.com/office/drawing/2014/main" id="{07F69914-7897-9848-30B6-A41B39FDE4EA}"/>
              </a:ext>
            </a:extLst>
          </p:cNvPr>
          <p:cNvSpPr txBox="1"/>
          <p:nvPr/>
        </p:nvSpPr>
        <p:spPr>
          <a:xfrm>
            <a:off x="21265" y="6482558"/>
            <a:ext cx="4263655" cy="400110"/>
          </a:xfrm>
          <a:prstGeom prst="rect">
            <a:avLst/>
          </a:prstGeom>
          <a:noFill/>
        </p:spPr>
        <p:txBody>
          <a:bodyPr wrap="square" rtlCol="0">
            <a:spAutoFit/>
          </a:bodyPr>
          <a:lstStyle/>
          <a:p>
            <a:r>
              <a:rPr lang="en-US" sz="2000" dirty="0" err="1"/>
              <a:t>Armon</a:t>
            </a:r>
            <a:r>
              <a:rPr lang="en-US" sz="2000" dirty="0"/>
              <a:t> et al. 2022, Earth’s Future</a:t>
            </a:r>
            <a:endParaRPr lang="en-IL" sz="2000" dirty="0"/>
          </a:p>
        </p:txBody>
      </p:sp>
      <p:pic>
        <p:nvPicPr>
          <p:cNvPr id="15" name="Picture 2">
            <a:extLst>
              <a:ext uri="{FF2B5EF4-FFF2-40B4-BE49-F238E27FC236}">
                <a16:creationId xmlns:a16="http://schemas.microsoft.com/office/drawing/2014/main" id="{32A6D173-5274-BFFB-F6C5-9536C97576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88418" y="31363"/>
            <a:ext cx="473402" cy="66270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C01A6C9-F2B8-968C-81EF-E5935A299FB8}"/>
              </a:ext>
            </a:extLst>
          </p:cNvPr>
          <p:cNvPicPr>
            <a:picLocks noChangeAspect="1"/>
          </p:cNvPicPr>
          <p:nvPr/>
        </p:nvPicPr>
        <p:blipFill>
          <a:blip r:embed="rId6"/>
          <a:stretch>
            <a:fillRect/>
          </a:stretch>
        </p:blipFill>
        <p:spPr>
          <a:xfrm>
            <a:off x="3559844" y="1956688"/>
            <a:ext cx="5072312" cy="2944623"/>
          </a:xfrm>
          <a:prstGeom prst="rect">
            <a:avLst/>
          </a:prstGeom>
        </p:spPr>
      </p:pic>
    </p:spTree>
    <p:extLst>
      <p:ext uri="{BB962C8B-B14F-4D97-AF65-F5344CB8AC3E}">
        <p14:creationId xmlns:p14="http://schemas.microsoft.com/office/powerpoint/2010/main" val="164306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252A9C-69C5-4CEF-8DD9-045443D8F2C3}"/>
              </a:ext>
            </a:extLst>
          </p:cNvPr>
          <p:cNvPicPr>
            <a:picLocks noChangeAspect="1"/>
          </p:cNvPicPr>
          <p:nvPr/>
        </p:nvPicPr>
        <p:blipFill rotWithShape="1">
          <a:blip r:embed="rId3">
            <a:extLst>
              <a:ext uri="{28A0092B-C50C-407E-A947-70E740481C1C}">
                <a14:useLocalDpi xmlns:a14="http://schemas.microsoft.com/office/drawing/2010/main" val="0"/>
              </a:ext>
            </a:extLst>
          </a:blip>
          <a:srcRect t="10222"/>
          <a:stretch/>
        </p:blipFill>
        <p:spPr>
          <a:xfrm>
            <a:off x="941649" y="565714"/>
            <a:ext cx="3701728" cy="3165096"/>
          </a:xfrm>
          <a:prstGeom prst="rect">
            <a:avLst/>
          </a:prstGeom>
        </p:spPr>
      </p:pic>
      <p:pic>
        <p:nvPicPr>
          <p:cNvPr id="4" name="Picture 3">
            <a:extLst>
              <a:ext uri="{FF2B5EF4-FFF2-40B4-BE49-F238E27FC236}">
                <a16:creationId xmlns:a16="http://schemas.microsoft.com/office/drawing/2014/main" id="{681888AD-502E-4EFA-8CC4-845BA8D2CB48}"/>
              </a:ext>
            </a:extLst>
          </p:cNvPr>
          <p:cNvPicPr>
            <a:picLocks noChangeAspect="1"/>
          </p:cNvPicPr>
          <p:nvPr/>
        </p:nvPicPr>
        <p:blipFill rotWithShape="1">
          <a:blip r:embed="rId3">
            <a:extLst>
              <a:ext uri="{28A0092B-C50C-407E-A947-70E740481C1C}">
                <a14:useLocalDpi xmlns:a14="http://schemas.microsoft.com/office/drawing/2010/main" val="0"/>
              </a:ext>
            </a:extLst>
          </a:blip>
          <a:srcRect t="10222"/>
          <a:stretch/>
        </p:blipFill>
        <p:spPr>
          <a:xfrm>
            <a:off x="8112485" y="565714"/>
            <a:ext cx="3701728" cy="3165096"/>
          </a:xfrm>
          <a:prstGeom prst="rect">
            <a:avLst/>
          </a:prstGeom>
        </p:spPr>
      </p:pic>
      <p:sp>
        <p:nvSpPr>
          <p:cNvPr id="7" name="TextBox 6">
            <a:extLst>
              <a:ext uri="{FF2B5EF4-FFF2-40B4-BE49-F238E27FC236}">
                <a16:creationId xmlns:a16="http://schemas.microsoft.com/office/drawing/2014/main" id="{332202F6-38CE-40AF-AE10-E9491F68E03D}"/>
              </a:ext>
            </a:extLst>
          </p:cNvPr>
          <p:cNvSpPr txBox="1"/>
          <p:nvPr/>
        </p:nvSpPr>
        <p:spPr>
          <a:xfrm>
            <a:off x="4843716" y="614543"/>
            <a:ext cx="3371928" cy="1384995"/>
          </a:xfrm>
          <a:prstGeom prst="rect">
            <a:avLst/>
          </a:prstGeom>
          <a:noFill/>
        </p:spPr>
        <p:txBody>
          <a:bodyPr wrap="square" rtlCol="0">
            <a:spAutoFit/>
          </a:bodyPr>
          <a:lstStyle/>
          <a:p>
            <a:pPr algn="ctr"/>
            <a:r>
              <a:rPr lang="en-US" sz="2800" b="1" i="1" dirty="0">
                <a:solidFill>
                  <a:schemeClr val="accent6">
                    <a:lumMod val="50000"/>
                  </a:schemeClr>
                </a:solidFill>
              </a:rPr>
              <a:t>What is the expected change in flood magnitude?</a:t>
            </a:r>
            <a:endParaRPr lang="en-IL" sz="2800" b="1" i="1" dirty="0">
              <a:solidFill>
                <a:schemeClr val="accent6">
                  <a:lumMod val="50000"/>
                </a:schemeClr>
              </a:solidFill>
            </a:endParaRPr>
          </a:p>
        </p:txBody>
      </p:sp>
      <p:sp>
        <p:nvSpPr>
          <p:cNvPr id="8" name="TextBox 7">
            <a:extLst>
              <a:ext uri="{FF2B5EF4-FFF2-40B4-BE49-F238E27FC236}">
                <a16:creationId xmlns:a16="http://schemas.microsoft.com/office/drawing/2014/main" id="{8C021A3E-7741-4CF9-A1F2-51135B0E99A0}"/>
              </a:ext>
            </a:extLst>
          </p:cNvPr>
          <p:cNvSpPr txBox="1"/>
          <p:nvPr/>
        </p:nvSpPr>
        <p:spPr>
          <a:xfrm>
            <a:off x="2086545" y="241018"/>
            <a:ext cx="1582421" cy="523220"/>
          </a:xfrm>
          <a:prstGeom prst="rect">
            <a:avLst/>
          </a:prstGeom>
          <a:noFill/>
        </p:spPr>
        <p:txBody>
          <a:bodyPr wrap="none" rtlCol="0">
            <a:spAutoFit/>
          </a:bodyPr>
          <a:lstStyle/>
          <a:p>
            <a:r>
              <a:rPr lang="en-US" sz="2800" b="1" dirty="0">
                <a:ln w="0"/>
                <a:solidFill>
                  <a:srgbClr val="0070C0"/>
                </a:solidFill>
              </a:rPr>
              <a:t>Historical</a:t>
            </a:r>
            <a:endParaRPr lang="en-IL" sz="2800" dirty="0"/>
          </a:p>
        </p:txBody>
      </p:sp>
      <p:sp>
        <p:nvSpPr>
          <p:cNvPr id="9" name="TextBox 8">
            <a:extLst>
              <a:ext uri="{FF2B5EF4-FFF2-40B4-BE49-F238E27FC236}">
                <a16:creationId xmlns:a16="http://schemas.microsoft.com/office/drawing/2014/main" id="{C2952B09-87F2-48B7-B07D-E712D7501DB1}"/>
              </a:ext>
            </a:extLst>
          </p:cNvPr>
          <p:cNvSpPr txBox="1"/>
          <p:nvPr/>
        </p:nvSpPr>
        <p:spPr>
          <a:xfrm>
            <a:off x="9380913" y="206902"/>
            <a:ext cx="1164871" cy="523220"/>
          </a:xfrm>
          <a:prstGeom prst="rect">
            <a:avLst/>
          </a:prstGeom>
          <a:noFill/>
        </p:spPr>
        <p:txBody>
          <a:bodyPr wrap="none" rtlCol="0">
            <a:spAutoFit/>
          </a:bodyPr>
          <a:lstStyle/>
          <a:p>
            <a:r>
              <a:rPr lang="en-US" sz="2800" b="1" dirty="0">
                <a:ln w="0"/>
                <a:solidFill>
                  <a:srgbClr val="FF0000"/>
                </a:solidFill>
              </a:rPr>
              <a:t>Future</a:t>
            </a:r>
            <a:endParaRPr lang="en-IL" sz="2800" dirty="0">
              <a:solidFill>
                <a:srgbClr val="FF0000"/>
              </a:solidFill>
            </a:endParaRPr>
          </a:p>
        </p:txBody>
      </p:sp>
      <p:pic>
        <p:nvPicPr>
          <p:cNvPr id="11" name="תמונה 23">
            <a:extLst>
              <a:ext uri="{FF2B5EF4-FFF2-40B4-BE49-F238E27FC236}">
                <a16:creationId xmlns:a16="http://schemas.microsoft.com/office/drawing/2014/main" id="{198D0239-1717-3087-D1C9-4C541E136052}"/>
              </a:ext>
            </a:extLst>
          </p:cNvPr>
          <p:cNvPicPr>
            <a:picLocks noChangeAspect="1"/>
          </p:cNvPicPr>
          <p:nvPr/>
        </p:nvPicPr>
        <p:blipFill>
          <a:blip r:embed="rId4">
            <a:alphaModFix/>
          </a:blip>
          <a:stretch>
            <a:fillRect/>
          </a:stretch>
        </p:blipFill>
        <p:spPr>
          <a:xfrm rot="4263980">
            <a:off x="1025386" y="368236"/>
            <a:ext cx="3539676" cy="3089261"/>
          </a:xfrm>
          <a:prstGeom prst="rect">
            <a:avLst/>
          </a:prstGeom>
          <a:noFill/>
          <a:ln>
            <a:noFill/>
          </a:ln>
          <a:effectLst>
            <a:outerShdw blurRad="254000" dist="647700" dir="7500000" sx="55000" sy="55000" rotWithShape="0">
              <a:prstClr val="black"/>
            </a:outerShdw>
          </a:effectLst>
          <a:scene3d>
            <a:camera prst="isometricOffAxis2Right"/>
            <a:lightRig rig="threePt" dir="t"/>
          </a:scene3d>
        </p:spPr>
      </p:pic>
      <p:pic>
        <p:nvPicPr>
          <p:cNvPr id="12" name="תמונה 25">
            <a:extLst>
              <a:ext uri="{FF2B5EF4-FFF2-40B4-BE49-F238E27FC236}">
                <a16:creationId xmlns:a16="http://schemas.microsoft.com/office/drawing/2014/main" id="{59AAE56C-3F7E-6BA2-CB83-B14989F99D6B}"/>
              </a:ext>
            </a:extLst>
          </p:cNvPr>
          <p:cNvPicPr>
            <a:picLocks noChangeAspect="1"/>
          </p:cNvPicPr>
          <p:nvPr/>
        </p:nvPicPr>
        <p:blipFill>
          <a:blip r:embed="rId5">
            <a:alphaModFix/>
          </a:blip>
          <a:stretch>
            <a:fillRect/>
          </a:stretch>
        </p:blipFill>
        <p:spPr>
          <a:xfrm rot="4997157">
            <a:off x="9291633" y="1167221"/>
            <a:ext cx="1392454" cy="1103937"/>
          </a:xfrm>
          <a:prstGeom prst="rect">
            <a:avLst/>
          </a:prstGeom>
          <a:noFill/>
          <a:ln>
            <a:noFill/>
          </a:ln>
          <a:effectLst>
            <a:outerShdw blurRad="254000" dist="647700" dir="7500000" sx="55000" sy="55000" rotWithShape="0">
              <a:prstClr val="black"/>
            </a:outerShdw>
          </a:effectLst>
          <a:scene3d>
            <a:camera prst="isometricOffAxis2Right"/>
            <a:lightRig rig="threePt" dir="t"/>
          </a:scene3d>
        </p:spPr>
      </p:pic>
      <p:pic>
        <p:nvPicPr>
          <p:cNvPr id="16" name="Google Shape;90;p1" descr="C:\Users\yairr\Pictures\דליה תנינים\Panorama1.jpg">
            <a:extLst>
              <a:ext uri="{FF2B5EF4-FFF2-40B4-BE49-F238E27FC236}">
                <a16:creationId xmlns:a16="http://schemas.microsoft.com/office/drawing/2014/main" id="{E7837CCB-9206-CBEB-43E7-46D5FBF8CB35}"/>
              </a:ext>
            </a:extLst>
          </p:cNvPr>
          <p:cNvPicPr preferRelativeResize="0">
            <a:picLocks noChangeAspect="1"/>
          </p:cNvPicPr>
          <p:nvPr/>
        </p:nvPicPr>
        <p:blipFill rotWithShape="1">
          <a:blip r:embed="rId6" cstate="email">
            <a:alphaModFix/>
            <a:extLst>
              <a:ext uri="{28A0092B-C50C-407E-A947-70E740481C1C}">
                <a14:useLocalDpi xmlns:a14="http://schemas.microsoft.com/office/drawing/2010/main"/>
              </a:ext>
            </a:extLst>
          </a:blip>
          <a:srcRect l="12090" r="6001"/>
          <a:stretch/>
        </p:blipFill>
        <p:spPr>
          <a:xfrm>
            <a:off x="4934302" y="4001388"/>
            <a:ext cx="3609458" cy="1245923"/>
          </a:xfrm>
          <a:prstGeom prst="rect">
            <a:avLst/>
          </a:prstGeom>
          <a:noFill/>
          <a:ln>
            <a:noFill/>
          </a:ln>
        </p:spPr>
      </p:pic>
      <p:pic>
        <p:nvPicPr>
          <p:cNvPr id="17" name="Google Shape;101;p43" descr="Hundreds feared dead, thousands missing after devastating floods hit Libya">
            <a:extLst>
              <a:ext uri="{FF2B5EF4-FFF2-40B4-BE49-F238E27FC236}">
                <a16:creationId xmlns:a16="http://schemas.microsoft.com/office/drawing/2014/main" id="{BAB2E739-840C-4823-3182-7A3E9E191A2C}"/>
              </a:ext>
            </a:extLst>
          </p:cNvPr>
          <p:cNvPicPr preferRelativeResize="0"/>
          <p:nvPr/>
        </p:nvPicPr>
        <p:blipFill rotWithShape="1">
          <a:blip r:embed="rId7">
            <a:alphaModFix/>
          </a:blip>
          <a:srcRect r="-4" b="50569"/>
          <a:stretch/>
        </p:blipFill>
        <p:spPr>
          <a:xfrm>
            <a:off x="4933422" y="5313880"/>
            <a:ext cx="3613429" cy="1504690"/>
          </a:xfrm>
          <a:prstGeom prst="rect">
            <a:avLst/>
          </a:prstGeom>
          <a:noFill/>
          <a:ln>
            <a:noFill/>
          </a:ln>
        </p:spPr>
      </p:pic>
      <p:pic>
        <p:nvPicPr>
          <p:cNvPr id="2" name="Picture 2">
            <a:extLst>
              <a:ext uri="{FF2B5EF4-FFF2-40B4-BE49-F238E27FC236}">
                <a16:creationId xmlns:a16="http://schemas.microsoft.com/office/drawing/2014/main" id="{B8B7FA32-6662-8CAA-31D6-EA5683939D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88418" y="31363"/>
            <a:ext cx="473402" cy="6627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0B7C322-EDFE-8822-0C88-32329E0B2BD3}"/>
              </a:ext>
            </a:extLst>
          </p:cNvPr>
          <p:cNvPicPr>
            <a:picLocks noChangeAspect="1"/>
          </p:cNvPicPr>
          <p:nvPr/>
        </p:nvPicPr>
        <p:blipFill>
          <a:blip r:embed="rId9"/>
          <a:stretch>
            <a:fillRect/>
          </a:stretch>
        </p:blipFill>
        <p:spPr>
          <a:xfrm>
            <a:off x="1035734" y="4316819"/>
            <a:ext cx="3975961" cy="2509211"/>
          </a:xfrm>
          <a:prstGeom prst="rect">
            <a:avLst/>
          </a:prstGeom>
        </p:spPr>
      </p:pic>
      <p:sp>
        <p:nvSpPr>
          <p:cNvPr id="6" name="TextBox 5">
            <a:extLst>
              <a:ext uri="{FF2B5EF4-FFF2-40B4-BE49-F238E27FC236}">
                <a16:creationId xmlns:a16="http://schemas.microsoft.com/office/drawing/2014/main" id="{A43E710F-E148-FA70-F12D-7CD54F10FABB}"/>
              </a:ext>
            </a:extLst>
          </p:cNvPr>
          <p:cNvSpPr txBox="1"/>
          <p:nvPr/>
        </p:nvSpPr>
        <p:spPr>
          <a:xfrm>
            <a:off x="1059834" y="3865870"/>
            <a:ext cx="4417213" cy="707886"/>
          </a:xfrm>
          <a:prstGeom prst="rect">
            <a:avLst/>
          </a:prstGeom>
          <a:noFill/>
        </p:spPr>
        <p:txBody>
          <a:bodyPr wrap="square" rtlCol="0">
            <a:spAutoFit/>
          </a:bodyPr>
          <a:lstStyle/>
          <a:p>
            <a:r>
              <a:rPr lang="en-US" sz="2000" dirty="0"/>
              <a:t>Well-calibrated, high-resolution, process-based, hydrological models</a:t>
            </a:r>
          </a:p>
        </p:txBody>
      </p:sp>
      <p:sp>
        <p:nvSpPr>
          <p:cNvPr id="10" name="TextBox 9">
            <a:extLst>
              <a:ext uri="{FF2B5EF4-FFF2-40B4-BE49-F238E27FC236}">
                <a16:creationId xmlns:a16="http://schemas.microsoft.com/office/drawing/2014/main" id="{35CBCA03-9E25-5C08-CFB5-E4E954302703}"/>
              </a:ext>
            </a:extLst>
          </p:cNvPr>
          <p:cNvSpPr txBox="1"/>
          <p:nvPr/>
        </p:nvSpPr>
        <p:spPr>
          <a:xfrm>
            <a:off x="4361208" y="2229641"/>
            <a:ext cx="4006445" cy="1569660"/>
          </a:xfrm>
          <a:prstGeom prst="rect">
            <a:avLst/>
          </a:prstGeom>
          <a:solidFill>
            <a:schemeClr val="bg1">
              <a:lumMod val="85000"/>
            </a:schemeClr>
          </a:solidFill>
          <a:ln w="19050">
            <a:solidFill>
              <a:srgbClr val="C00000"/>
            </a:solidFill>
          </a:ln>
        </p:spPr>
        <p:txBody>
          <a:bodyPr wrap="square" rtlCol="0">
            <a:spAutoFit/>
          </a:bodyPr>
          <a:lstStyle/>
          <a:p>
            <a:pPr algn="ctr"/>
            <a:r>
              <a:rPr lang="en-US" sz="2400" dirty="0"/>
              <a:t>Historical – Future storm pairs</a:t>
            </a:r>
          </a:p>
          <a:p>
            <a:pPr algn="ctr"/>
            <a:r>
              <a:rPr lang="en-US" sz="2400" dirty="0"/>
              <a:t>1-km, 10-min resolution</a:t>
            </a:r>
          </a:p>
          <a:p>
            <a:pPr algn="ctr"/>
            <a:r>
              <a:rPr lang="en-US" sz="2400" dirty="0"/>
              <a:t>South-north storm translations</a:t>
            </a:r>
          </a:p>
          <a:p>
            <a:pPr algn="ctr"/>
            <a:r>
              <a:rPr lang="en-US" sz="2400" dirty="0"/>
              <a:t>Input to hydrological models</a:t>
            </a:r>
            <a:endParaRPr lang="he-IL" sz="2400" dirty="0"/>
          </a:p>
        </p:txBody>
      </p:sp>
      <p:sp>
        <p:nvSpPr>
          <p:cNvPr id="13" name="TextBox 12">
            <a:extLst>
              <a:ext uri="{FF2B5EF4-FFF2-40B4-BE49-F238E27FC236}">
                <a16:creationId xmlns:a16="http://schemas.microsoft.com/office/drawing/2014/main" id="{174B49A7-E373-7CF9-A2C3-438D6349D06E}"/>
              </a:ext>
            </a:extLst>
          </p:cNvPr>
          <p:cNvSpPr txBox="1"/>
          <p:nvPr/>
        </p:nvSpPr>
        <p:spPr>
          <a:xfrm>
            <a:off x="4897181" y="4009269"/>
            <a:ext cx="3374514" cy="461665"/>
          </a:xfrm>
          <a:prstGeom prst="rect">
            <a:avLst/>
          </a:prstGeom>
          <a:noFill/>
        </p:spPr>
        <p:txBody>
          <a:bodyPr wrap="none" rtlCol="1">
            <a:spAutoFit/>
          </a:bodyPr>
          <a:lstStyle/>
          <a:p>
            <a:r>
              <a:rPr lang="en-US" sz="2400" dirty="0"/>
              <a:t>Mostly agricultural basins</a:t>
            </a:r>
          </a:p>
        </p:txBody>
      </p:sp>
      <p:sp>
        <p:nvSpPr>
          <p:cNvPr id="15" name="TextBox 14">
            <a:extLst>
              <a:ext uri="{FF2B5EF4-FFF2-40B4-BE49-F238E27FC236}">
                <a16:creationId xmlns:a16="http://schemas.microsoft.com/office/drawing/2014/main" id="{F216E363-49EB-D8C5-4369-E39F47F54B0A}"/>
              </a:ext>
            </a:extLst>
          </p:cNvPr>
          <p:cNvSpPr txBox="1"/>
          <p:nvPr/>
        </p:nvSpPr>
        <p:spPr>
          <a:xfrm>
            <a:off x="4933422" y="5340591"/>
            <a:ext cx="1691489" cy="461665"/>
          </a:xfrm>
          <a:prstGeom prst="rect">
            <a:avLst/>
          </a:prstGeom>
          <a:noFill/>
        </p:spPr>
        <p:txBody>
          <a:bodyPr wrap="none" rtlCol="1">
            <a:spAutoFit/>
          </a:bodyPr>
          <a:lstStyle/>
          <a:p>
            <a:r>
              <a:rPr lang="en-US" sz="2400" dirty="0"/>
              <a:t>Urban basin</a:t>
            </a:r>
            <a:endParaRPr lang="he-IL" sz="2400" dirty="0"/>
          </a:p>
        </p:txBody>
      </p:sp>
      <p:sp>
        <p:nvSpPr>
          <p:cNvPr id="18" name="TextBox 17">
            <a:extLst>
              <a:ext uri="{FF2B5EF4-FFF2-40B4-BE49-F238E27FC236}">
                <a16:creationId xmlns:a16="http://schemas.microsoft.com/office/drawing/2014/main" id="{67C0EEC2-8926-DF3D-1301-74E2C178772C}"/>
              </a:ext>
            </a:extLst>
          </p:cNvPr>
          <p:cNvSpPr txBox="1"/>
          <p:nvPr/>
        </p:nvSpPr>
        <p:spPr>
          <a:xfrm>
            <a:off x="8543759" y="4265161"/>
            <a:ext cx="2864470" cy="707886"/>
          </a:xfrm>
          <a:prstGeom prst="rect">
            <a:avLst/>
          </a:prstGeom>
          <a:noFill/>
        </p:spPr>
        <p:txBody>
          <a:bodyPr wrap="square" rtlCol="0">
            <a:spAutoFit/>
          </a:bodyPr>
          <a:lstStyle/>
          <a:p>
            <a:r>
              <a:rPr lang="en-US" sz="2000" dirty="0"/>
              <a:t>The GB-HYDRA model, </a:t>
            </a:r>
            <a:r>
              <a:rPr lang="en-US" sz="2000" dirty="0" err="1"/>
              <a:t>Rinat</a:t>
            </a:r>
            <a:r>
              <a:rPr lang="en-US" sz="2000" dirty="0"/>
              <a:t> et al., 2018</a:t>
            </a:r>
          </a:p>
        </p:txBody>
      </p:sp>
      <p:sp>
        <p:nvSpPr>
          <p:cNvPr id="19" name="TextBox 18">
            <a:extLst>
              <a:ext uri="{FF2B5EF4-FFF2-40B4-BE49-F238E27FC236}">
                <a16:creationId xmlns:a16="http://schemas.microsoft.com/office/drawing/2014/main" id="{84C02125-6CE6-41C0-0E12-ECED6C005439}"/>
              </a:ext>
            </a:extLst>
          </p:cNvPr>
          <p:cNvSpPr txBox="1"/>
          <p:nvPr/>
        </p:nvSpPr>
        <p:spPr>
          <a:xfrm>
            <a:off x="8577477" y="5920291"/>
            <a:ext cx="2830752" cy="707886"/>
          </a:xfrm>
          <a:prstGeom prst="rect">
            <a:avLst/>
          </a:prstGeom>
          <a:noFill/>
        </p:spPr>
        <p:txBody>
          <a:bodyPr wrap="square" rtlCol="0">
            <a:spAutoFit/>
          </a:bodyPr>
          <a:lstStyle/>
          <a:p>
            <a:r>
              <a:rPr lang="en-US" sz="2000" dirty="0"/>
              <a:t>The SWMM urban runoff model</a:t>
            </a:r>
          </a:p>
        </p:txBody>
      </p:sp>
      <p:sp>
        <p:nvSpPr>
          <p:cNvPr id="20" name="Arrow: Up 19">
            <a:extLst>
              <a:ext uri="{FF2B5EF4-FFF2-40B4-BE49-F238E27FC236}">
                <a16:creationId xmlns:a16="http://schemas.microsoft.com/office/drawing/2014/main" id="{1C7C2700-DCF3-BAA6-D25E-D7746395121A}"/>
              </a:ext>
            </a:extLst>
          </p:cNvPr>
          <p:cNvSpPr/>
          <p:nvPr/>
        </p:nvSpPr>
        <p:spPr>
          <a:xfrm>
            <a:off x="8909838" y="332632"/>
            <a:ext cx="246935" cy="1587822"/>
          </a:xfrm>
          <a:prstGeom prst="up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Up 20">
            <a:extLst>
              <a:ext uri="{FF2B5EF4-FFF2-40B4-BE49-F238E27FC236}">
                <a16:creationId xmlns:a16="http://schemas.microsoft.com/office/drawing/2014/main" id="{BA5DC941-BEB1-C8B1-7190-8DA83257C606}"/>
              </a:ext>
            </a:extLst>
          </p:cNvPr>
          <p:cNvSpPr/>
          <p:nvPr/>
        </p:nvSpPr>
        <p:spPr>
          <a:xfrm flipV="1">
            <a:off x="8916037" y="2011357"/>
            <a:ext cx="246935" cy="1587822"/>
          </a:xfrm>
          <a:prstGeom prst="up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F624F6F-B8E8-8403-05C9-00763C738427}"/>
              </a:ext>
            </a:extLst>
          </p:cNvPr>
          <p:cNvSpPr txBox="1"/>
          <p:nvPr/>
        </p:nvSpPr>
        <p:spPr>
          <a:xfrm rot="16200000">
            <a:off x="6930934" y="1635013"/>
            <a:ext cx="3475054" cy="400110"/>
          </a:xfrm>
          <a:prstGeom prst="rect">
            <a:avLst/>
          </a:prstGeom>
          <a:noFill/>
        </p:spPr>
        <p:txBody>
          <a:bodyPr wrap="none" rtlCol="0">
            <a:spAutoFit/>
          </a:bodyPr>
          <a:lstStyle/>
          <a:p>
            <a:r>
              <a:rPr lang="en-US" sz="2000" b="1" dirty="0"/>
              <a:t>South-north storm translations</a:t>
            </a:r>
          </a:p>
        </p:txBody>
      </p:sp>
      <p:sp>
        <p:nvSpPr>
          <p:cNvPr id="23" name="Arrow: Up 22">
            <a:extLst>
              <a:ext uri="{FF2B5EF4-FFF2-40B4-BE49-F238E27FC236}">
                <a16:creationId xmlns:a16="http://schemas.microsoft.com/office/drawing/2014/main" id="{5C424B49-0A34-FC91-1591-890304838320}"/>
              </a:ext>
            </a:extLst>
          </p:cNvPr>
          <p:cNvSpPr/>
          <p:nvPr/>
        </p:nvSpPr>
        <p:spPr>
          <a:xfrm>
            <a:off x="519532" y="332632"/>
            <a:ext cx="246935" cy="1587822"/>
          </a:xfrm>
          <a:prstGeom prst="up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Up 23">
            <a:extLst>
              <a:ext uri="{FF2B5EF4-FFF2-40B4-BE49-F238E27FC236}">
                <a16:creationId xmlns:a16="http://schemas.microsoft.com/office/drawing/2014/main" id="{6EBA1836-498A-CB10-30BF-0C84B1A04963}"/>
              </a:ext>
            </a:extLst>
          </p:cNvPr>
          <p:cNvSpPr/>
          <p:nvPr/>
        </p:nvSpPr>
        <p:spPr>
          <a:xfrm flipV="1">
            <a:off x="525731" y="2011357"/>
            <a:ext cx="246935" cy="1587822"/>
          </a:xfrm>
          <a:prstGeom prst="up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1236FA6-57A4-0957-B189-AE37859C1F8C}"/>
              </a:ext>
            </a:extLst>
          </p:cNvPr>
          <p:cNvSpPr txBox="1"/>
          <p:nvPr/>
        </p:nvSpPr>
        <p:spPr>
          <a:xfrm rot="16200000">
            <a:off x="-1459372" y="1635013"/>
            <a:ext cx="3475054" cy="400110"/>
          </a:xfrm>
          <a:prstGeom prst="rect">
            <a:avLst/>
          </a:prstGeom>
          <a:noFill/>
        </p:spPr>
        <p:txBody>
          <a:bodyPr wrap="none" rtlCol="0">
            <a:spAutoFit/>
          </a:bodyPr>
          <a:lstStyle/>
          <a:p>
            <a:r>
              <a:rPr lang="en-US" sz="2000" b="1" dirty="0"/>
              <a:t>South-north storm translations</a:t>
            </a:r>
          </a:p>
        </p:txBody>
      </p:sp>
    </p:spTree>
    <p:extLst>
      <p:ext uri="{BB962C8B-B14F-4D97-AF65-F5344CB8AC3E}">
        <p14:creationId xmlns:p14="http://schemas.microsoft.com/office/powerpoint/2010/main" val="389187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10" grpId="0" animBg="1"/>
      <p:bldP spid="13" grpId="0"/>
      <p:bldP spid="15" grpId="0"/>
      <p:bldP spid="18" grpId="0"/>
      <p:bldP spid="19" grpId="0"/>
      <p:bldP spid="20" grpId="0" animBg="1"/>
      <p:bldP spid="21" grpId="0" animBg="1"/>
      <p:bldP spid="22" grpId="0"/>
      <p:bldP spid="23" grpId="0" animBg="1"/>
      <p:bldP spid="24"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F5D69A-1295-4A85-BBC9-5170411016AB}"/>
              </a:ext>
            </a:extLst>
          </p:cNvPr>
          <p:cNvPicPr>
            <a:picLocks noChangeAspect="1"/>
          </p:cNvPicPr>
          <p:nvPr/>
        </p:nvPicPr>
        <p:blipFill>
          <a:blip r:embed="rId3"/>
          <a:stretch>
            <a:fillRect/>
          </a:stretch>
        </p:blipFill>
        <p:spPr>
          <a:xfrm>
            <a:off x="3660434" y="1213554"/>
            <a:ext cx="4373880" cy="3280410"/>
          </a:xfrm>
          <a:prstGeom prst="rect">
            <a:avLst/>
          </a:prstGeom>
        </p:spPr>
      </p:pic>
      <p:pic>
        <p:nvPicPr>
          <p:cNvPr id="3" name="Picture 2">
            <a:extLst>
              <a:ext uri="{FF2B5EF4-FFF2-40B4-BE49-F238E27FC236}">
                <a16:creationId xmlns:a16="http://schemas.microsoft.com/office/drawing/2014/main" id="{8D14A288-FFCA-4D94-87A3-2B6365B1D2EE}"/>
              </a:ext>
            </a:extLst>
          </p:cNvPr>
          <p:cNvPicPr>
            <a:picLocks noChangeAspect="1"/>
          </p:cNvPicPr>
          <p:nvPr/>
        </p:nvPicPr>
        <p:blipFill>
          <a:blip r:embed="rId4"/>
          <a:stretch>
            <a:fillRect/>
          </a:stretch>
        </p:blipFill>
        <p:spPr>
          <a:xfrm>
            <a:off x="7630185" y="1245000"/>
            <a:ext cx="4373880" cy="3280410"/>
          </a:xfrm>
          <a:prstGeom prst="rect">
            <a:avLst/>
          </a:prstGeom>
        </p:spPr>
      </p:pic>
      <p:pic>
        <p:nvPicPr>
          <p:cNvPr id="4" name="Picture 3">
            <a:extLst>
              <a:ext uri="{FF2B5EF4-FFF2-40B4-BE49-F238E27FC236}">
                <a16:creationId xmlns:a16="http://schemas.microsoft.com/office/drawing/2014/main" id="{52F0F372-4196-4603-B426-579F36EC5FCC}"/>
              </a:ext>
            </a:extLst>
          </p:cNvPr>
          <p:cNvPicPr>
            <a:picLocks noChangeAspect="1"/>
          </p:cNvPicPr>
          <p:nvPr/>
        </p:nvPicPr>
        <p:blipFill>
          <a:blip r:embed="rId5"/>
          <a:stretch>
            <a:fillRect/>
          </a:stretch>
        </p:blipFill>
        <p:spPr>
          <a:xfrm>
            <a:off x="-144500" y="1219226"/>
            <a:ext cx="4373880" cy="3280410"/>
          </a:xfrm>
          <a:prstGeom prst="rect">
            <a:avLst/>
          </a:prstGeom>
        </p:spPr>
      </p:pic>
      <p:sp>
        <p:nvSpPr>
          <p:cNvPr id="10" name="Arrow: Down 9">
            <a:extLst>
              <a:ext uri="{FF2B5EF4-FFF2-40B4-BE49-F238E27FC236}">
                <a16:creationId xmlns:a16="http://schemas.microsoft.com/office/drawing/2014/main" id="{DD2C6225-199C-4B44-9C07-BBC57394E997}"/>
              </a:ext>
            </a:extLst>
          </p:cNvPr>
          <p:cNvSpPr/>
          <p:nvPr/>
        </p:nvSpPr>
        <p:spPr>
          <a:xfrm>
            <a:off x="6498836" y="3508615"/>
            <a:ext cx="264405" cy="55084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TextBox 10">
            <a:extLst>
              <a:ext uri="{FF2B5EF4-FFF2-40B4-BE49-F238E27FC236}">
                <a16:creationId xmlns:a16="http://schemas.microsoft.com/office/drawing/2014/main" id="{1495D694-DAF4-49E1-BB31-82B2FF6E4E77}"/>
              </a:ext>
            </a:extLst>
          </p:cNvPr>
          <p:cNvSpPr txBox="1"/>
          <p:nvPr/>
        </p:nvSpPr>
        <p:spPr>
          <a:xfrm>
            <a:off x="6670894" y="3494978"/>
            <a:ext cx="809837" cy="461665"/>
          </a:xfrm>
          <a:prstGeom prst="rect">
            <a:avLst/>
          </a:prstGeom>
          <a:noFill/>
        </p:spPr>
        <p:txBody>
          <a:bodyPr wrap="none" rtlCol="0">
            <a:spAutoFit/>
          </a:bodyPr>
          <a:lstStyle/>
          <a:p>
            <a:r>
              <a:rPr lang="en-US" sz="2400" dirty="0">
                <a:solidFill>
                  <a:srgbClr val="FF0000"/>
                </a:solidFill>
              </a:rPr>
              <a:t>-24%</a:t>
            </a:r>
            <a:endParaRPr lang="en-IL" sz="2400" dirty="0">
              <a:solidFill>
                <a:srgbClr val="FF0000"/>
              </a:solidFill>
            </a:endParaRPr>
          </a:p>
        </p:txBody>
      </p:sp>
      <p:sp>
        <p:nvSpPr>
          <p:cNvPr id="12" name="TextBox 11">
            <a:extLst>
              <a:ext uri="{FF2B5EF4-FFF2-40B4-BE49-F238E27FC236}">
                <a16:creationId xmlns:a16="http://schemas.microsoft.com/office/drawing/2014/main" id="{FBFFCB0E-D564-461C-98AE-43F9F1D1CD86}"/>
              </a:ext>
            </a:extLst>
          </p:cNvPr>
          <p:cNvSpPr txBox="1"/>
          <p:nvPr/>
        </p:nvSpPr>
        <p:spPr>
          <a:xfrm>
            <a:off x="6461761" y="3171583"/>
            <a:ext cx="338554" cy="461665"/>
          </a:xfrm>
          <a:prstGeom prst="rect">
            <a:avLst/>
          </a:prstGeom>
          <a:noFill/>
        </p:spPr>
        <p:txBody>
          <a:bodyPr wrap="none" rtlCol="0">
            <a:spAutoFit/>
          </a:bodyPr>
          <a:lstStyle/>
          <a:p>
            <a:r>
              <a:rPr lang="en-US" sz="2400" dirty="0">
                <a:solidFill>
                  <a:srgbClr val="FF0000"/>
                </a:solidFill>
              </a:rPr>
              <a:t>*</a:t>
            </a:r>
            <a:endParaRPr lang="en-IL" sz="2400" dirty="0">
              <a:solidFill>
                <a:srgbClr val="FF0000"/>
              </a:solidFill>
            </a:endParaRPr>
          </a:p>
        </p:txBody>
      </p:sp>
      <p:sp>
        <p:nvSpPr>
          <p:cNvPr id="13" name="Arrow: Down 12">
            <a:extLst>
              <a:ext uri="{FF2B5EF4-FFF2-40B4-BE49-F238E27FC236}">
                <a16:creationId xmlns:a16="http://schemas.microsoft.com/office/drawing/2014/main" id="{6816B2B4-3F35-4AC0-B072-4C27C1F4BE46}"/>
              </a:ext>
            </a:extLst>
          </p:cNvPr>
          <p:cNvSpPr/>
          <p:nvPr/>
        </p:nvSpPr>
        <p:spPr>
          <a:xfrm flipV="1">
            <a:off x="10570352" y="3508615"/>
            <a:ext cx="264405" cy="55084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4" name="TextBox 13">
            <a:extLst>
              <a:ext uri="{FF2B5EF4-FFF2-40B4-BE49-F238E27FC236}">
                <a16:creationId xmlns:a16="http://schemas.microsoft.com/office/drawing/2014/main" id="{40D119D3-D402-4EFA-92CF-A3675DFC79B6}"/>
              </a:ext>
            </a:extLst>
          </p:cNvPr>
          <p:cNvSpPr txBox="1"/>
          <p:nvPr/>
        </p:nvSpPr>
        <p:spPr>
          <a:xfrm>
            <a:off x="10742410" y="3494978"/>
            <a:ext cx="713657" cy="461665"/>
          </a:xfrm>
          <a:prstGeom prst="rect">
            <a:avLst/>
          </a:prstGeom>
          <a:noFill/>
        </p:spPr>
        <p:txBody>
          <a:bodyPr wrap="none" rtlCol="0">
            <a:spAutoFit/>
          </a:bodyPr>
          <a:lstStyle/>
          <a:p>
            <a:r>
              <a:rPr lang="en-US" sz="2400" dirty="0">
                <a:solidFill>
                  <a:srgbClr val="FF0000"/>
                </a:solidFill>
              </a:rPr>
              <a:t>+3%</a:t>
            </a:r>
            <a:endParaRPr lang="en-IL" sz="2400" dirty="0">
              <a:solidFill>
                <a:srgbClr val="FF0000"/>
              </a:solidFill>
            </a:endParaRPr>
          </a:p>
        </p:txBody>
      </p:sp>
      <p:sp>
        <p:nvSpPr>
          <p:cNvPr id="15" name="Arrow: Down 14">
            <a:extLst>
              <a:ext uri="{FF2B5EF4-FFF2-40B4-BE49-F238E27FC236}">
                <a16:creationId xmlns:a16="http://schemas.microsoft.com/office/drawing/2014/main" id="{DAE0A294-273B-47E8-BF1F-ECF99EAC470B}"/>
              </a:ext>
            </a:extLst>
          </p:cNvPr>
          <p:cNvSpPr/>
          <p:nvPr/>
        </p:nvSpPr>
        <p:spPr>
          <a:xfrm>
            <a:off x="2911966" y="3498278"/>
            <a:ext cx="264405" cy="55084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6" name="TextBox 15">
            <a:extLst>
              <a:ext uri="{FF2B5EF4-FFF2-40B4-BE49-F238E27FC236}">
                <a16:creationId xmlns:a16="http://schemas.microsoft.com/office/drawing/2014/main" id="{E614BA07-98F0-444C-AD0A-F2BB590A420D}"/>
              </a:ext>
            </a:extLst>
          </p:cNvPr>
          <p:cNvSpPr txBox="1"/>
          <p:nvPr/>
        </p:nvSpPr>
        <p:spPr>
          <a:xfrm>
            <a:off x="3084024" y="3484641"/>
            <a:ext cx="809837" cy="461665"/>
          </a:xfrm>
          <a:prstGeom prst="rect">
            <a:avLst/>
          </a:prstGeom>
          <a:noFill/>
        </p:spPr>
        <p:txBody>
          <a:bodyPr wrap="none" rtlCol="0">
            <a:spAutoFit/>
          </a:bodyPr>
          <a:lstStyle/>
          <a:p>
            <a:r>
              <a:rPr lang="en-US" sz="2400" dirty="0">
                <a:solidFill>
                  <a:srgbClr val="FF0000"/>
                </a:solidFill>
              </a:rPr>
              <a:t>-33%</a:t>
            </a:r>
            <a:endParaRPr lang="en-IL" sz="2400" dirty="0">
              <a:solidFill>
                <a:srgbClr val="FF0000"/>
              </a:solidFill>
            </a:endParaRPr>
          </a:p>
        </p:txBody>
      </p:sp>
      <p:sp>
        <p:nvSpPr>
          <p:cNvPr id="17" name="TextBox 16">
            <a:extLst>
              <a:ext uri="{FF2B5EF4-FFF2-40B4-BE49-F238E27FC236}">
                <a16:creationId xmlns:a16="http://schemas.microsoft.com/office/drawing/2014/main" id="{FD4C0E0A-7172-40DB-866B-333D09AA8347}"/>
              </a:ext>
            </a:extLst>
          </p:cNvPr>
          <p:cNvSpPr txBox="1"/>
          <p:nvPr/>
        </p:nvSpPr>
        <p:spPr>
          <a:xfrm>
            <a:off x="2874891" y="3161246"/>
            <a:ext cx="338554" cy="461665"/>
          </a:xfrm>
          <a:prstGeom prst="rect">
            <a:avLst/>
          </a:prstGeom>
          <a:noFill/>
        </p:spPr>
        <p:txBody>
          <a:bodyPr wrap="none" rtlCol="0">
            <a:spAutoFit/>
          </a:bodyPr>
          <a:lstStyle/>
          <a:p>
            <a:r>
              <a:rPr lang="en-US" sz="2400" dirty="0">
                <a:solidFill>
                  <a:srgbClr val="FF0000"/>
                </a:solidFill>
              </a:rPr>
              <a:t>*</a:t>
            </a:r>
            <a:endParaRPr lang="en-IL" sz="2400" dirty="0">
              <a:solidFill>
                <a:srgbClr val="FF0000"/>
              </a:solidFill>
            </a:endParaRPr>
          </a:p>
        </p:txBody>
      </p:sp>
      <p:sp>
        <p:nvSpPr>
          <p:cNvPr id="9" name="TextBox 8">
            <a:extLst>
              <a:ext uri="{FF2B5EF4-FFF2-40B4-BE49-F238E27FC236}">
                <a16:creationId xmlns:a16="http://schemas.microsoft.com/office/drawing/2014/main" id="{0ECC60D1-BCD6-C972-F095-FD7259C32E01}"/>
              </a:ext>
            </a:extLst>
          </p:cNvPr>
          <p:cNvSpPr txBox="1"/>
          <p:nvPr/>
        </p:nvSpPr>
        <p:spPr>
          <a:xfrm>
            <a:off x="2688062" y="-12086"/>
            <a:ext cx="7339894" cy="523220"/>
          </a:xfrm>
          <a:prstGeom prst="rect">
            <a:avLst/>
          </a:prstGeom>
          <a:noFill/>
        </p:spPr>
        <p:txBody>
          <a:bodyPr wrap="none" rtlCol="0">
            <a:spAutoFit/>
          </a:bodyPr>
          <a:lstStyle/>
          <a:p>
            <a:pPr algn="ctr"/>
            <a:r>
              <a:rPr lang="en-US" sz="2800" b="1" dirty="0">
                <a:effectLst>
                  <a:outerShdw blurRad="38100" dist="38100" dir="2700000" algn="tl">
                    <a:srgbClr val="000000">
                      <a:alpha val="43137"/>
                    </a:srgbClr>
                  </a:outerShdw>
                </a:effectLst>
              </a:rPr>
              <a:t>Flood regime shift in the Eastern Mediterranean</a:t>
            </a:r>
          </a:p>
        </p:txBody>
      </p:sp>
      <p:sp>
        <p:nvSpPr>
          <p:cNvPr id="5" name="TextBox 4">
            <a:extLst>
              <a:ext uri="{FF2B5EF4-FFF2-40B4-BE49-F238E27FC236}">
                <a16:creationId xmlns:a16="http://schemas.microsoft.com/office/drawing/2014/main" id="{CE2B0189-934D-1EA4-8A26-4DEB9671564A}"/>
              </a:ext>
            </a:extLst>
          </p:cNvPr>
          <p:cNvSpPr txBox="1"/>
          <p:nvPr/>
        </p:nvSpPr>
        <p:spPr>
          <a:xfrm>
            <a:off x="7371696" y="6490646"/>
            <a:ext cx="4820304" cy="400110"/>
          </a:xfrm>
          <a:prstGeom prst="rect">
            <a:avLst/>
          </a:prstGeom>
          <a:noFill/>
        </p:spPr>
        <p:txBody>
          <a:bodyPr wrap="square" rtlCol="0">
            <a:spAutoFit/>
          </a:bodyPr>
          <a:lstStyle/>
          <a:p>
            <a:r>
              <a:rPr lang="en-US" sz="2000" dirty="0" err="1"/>
              <a:t>Rinat</a:t>
            </a:r>
            <a:r>
              <a:rPr lang="en-US" sz="2000" dirty="0"/>
              <a:t>, Armon, Morin, (to be submitted soon)</a:t>
            </a:r>
          </a:p>
        </p:txBody>
      </p:sp>
      <p:pic>
        <p:nvPicPr>
          <p:cNvPr id="6" name="Picture 2">
            <a:extLst>
              <a:ext uri="{FF2B5EF4-FFF2-40B4-BE49-F238E27FC236}">
                <a16:creationId xmlns:a16="http://schemas.microsoft.com/office/drawing/2014/main" id="{2C24E8D2-41B4-4DDC-5BE8-8BD9BFD434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88418" y="31363"/>
            <a:ext cx="473402" cy="662702"/>
          </a:xfrm>
          <a:prstGeom prst="rect">
            <a:avLst/>
          </a:prstGeom>
          <a:noFill/>
          <a:extLst>
            <a:ext uri="{909E8E84-426E-40DD-AFC4-6F175D3DCCD1}">
              <a14:hiddenFill xmlns:a14="http://schemas.microsoft.com/office/drawing/2010/main">
                <a:solidFill>
                  <a:srgbClr val="FFFFFF"/>
                </a:solidFill>
              </a14:hiddenFill>
            </a:ext>
          </a:extLst>
        </p:spPr>
      </p:pic>
      <p:pic>
        <p:nvPicPr>
          <p:cNvPr id="7" name="Google Shape;90;p1" descr="C:\Users\yairr\Pictures\דליה תנינים\Panorama1.jpg">
            <a:extLst>
              <a:ext uri="{FF2B5EF4-FFF2-40B4-BE49-F238E27FC236}">
                <a16:creationId xmlns:a16="http://schemas.microsoft.com/office/drawing/2014/main" id="{90DB4972-1494-16B5-FA2F-BD0D877F131A}"/>
              </a:ext>
            </a:extLst>
          </p:cNvPr>
          <p:cNvPicPr preferRelativeResize="0">
            <a:picLocks noChangeAspect="1"/>
          </p:cNvPicPr>
          <p:nvPr/>
        </p:nvPicPr>
        <p:blipFill rotWithShape="1">
          <a:blip r:embed="rId7" cstate="email">
            <a:alphaModFix/>
            <a:extLst>
              <a:ext uri="{28A0092B-C50C-407E-A947-70E740481C1C}">
                <a14:useLocalDpi xmlns:a14="http://schemas.microsoft.com/office/drawing/2010/main"/>
              </a:ext>
            </a:extLst>
          </a:blip>
          <a:srcRect l="12090" r="6001"/>
          <a:stretch/>
        </p:blipFill>
        <p:spPr>
          <a:xfrm>
            <a:off x="37121" y="5603277"/>
            <a:ext cx="3609458" cy="1245923"/>
          </a:xfrm>
          <a:prstGeom prst="rect">
            <a:avLst/>
          </a:prstGeom>
          <a:noFill/>
          <a:ln>
            <a:noFill/>
          </a:ln>
        </p:spPr>
      </p:pic>
      <p:sp>
        <p:nvSpPr>
          <p:cNvPr id="8" name="TextBox 7">
            <a:extLst>
              <a:ext uri="{FF2B5EF4-FFF2-40B4-BE49-F238E27FC236}">
                <a16:creationId xmlns:a16="http://schemas.microsoft.com/office/drawing/2014/main" id="{D480FFE5-6154-E638-13A3-CF92FE86B34F}"/>
              </a:ext>
            </a:extLst>
          </p:cNvPr>
          <p:cNvSpPr txBox="1"/>
          <p:nvPr/>
        </p:nvSpPr>
        <p:spPr>
          <a:xfrm>
            <a:off x="-9939" y="5501829"/>
            <a:ext cx="3569783" cy="707886"/>
          </a:xfrm>
          <a:prstGeom prst="rect">
            <a:avLst/>
          </a:prstGeom>
          <a:noFill/>
        </p:spPr>
        <p:txBody>
          <a:bodyPr wrap="square" rtlCol="1">
            <a:spAutoFit/>
          </a:bodyPr>
          <a:lstStyle/>
          <a:p>
            <a:r>
              <a:rPr lang="en-US" sz="2000" dirty="0" err="1"/>
              <a:t>Ramot</a:t>
            </a:r>
            <a:r>
              <a:rPr lang="en-US" sz="2000" dirty="0"/>
              <a:t> Menashe, Mostly agricultural basins, 18-70 km</a:t>
            </a:r>
            <a:r>
              <a:rPr lang="en-US" sz="2000" baseline="30000" dirty="0"/>
              <a:t>2</a:t>
            </a:r>
            <a:endParaRPr lang="en-US" sz="2000" dirty="0"/>
          </a:p>
        </p:txBody>
      </p:sp>
    </p:spTree>
    <p:extLst>
      <p:ext uri="{BB962C8B-B14F-4D97-AF65-F5344CB8AC3E}">
        <p14:creationId xmlns:p14="http://schemas.microsoft.com/office/powerpoint/2010/main" val="1520908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BAB779-78BB-9B3D-652C-1D7574AC37D4}"/>
              </a:ext>
            </a:extLst>
          </p:cNvPr>
          <p:cNvSpPr txBox="1"/>
          <p:nvPr/>
        </p:nvSpPr>
        <p:spPr>
          <a:xfrm>
            <a:off x="2688062" y="-12086"/>
            <a:ext cx="7339894" cy="523220"/>
          </a:xfrm>
          <a:prstGeom prst="rect">
            <a:avLst/>
          </a:prstGeom>
          <a:noFill/>
        </p:spPr>
        <p:txBody>
          <a:bodyPr wrap="none" rtlCol="0">
            <a:spAutoFit/>
          </a:bodyPr>
          <a:lstStyle/>
          <a:p>
            <a:pPr algn="ctr"/>
            <a:r>
              <a:rPr lang="en-US" sz="2800" b="1" dirty="0">
                <a:effectLst>
                  <a:outerShdw blurRad="38100" dist="38100" dir="2700000" algn="tl">
                    <a:srgbClr val="000000">
                      <a:alpha val="43137"/>
                    </a:srgbClr>
                  </a:outerShdw>
                </a:effectLst>
              </a:rPr>
              <a:t>Flood regime shift in the Eastern Mediterranean</a:t>
            </a:r>
          </a:p>
        </p:txBody>
      </p:sp>
      <p:pic>
        <p:nvPicPr>
          <p:cNvPr id="4" name="Picture 3">
            <a:extLst>
              <a:ext uri="{FF2B5EF4-FFF2-40B4-BE49-F238E27FC236}">
                <a16:creationId xmlns:a16="http://schemas.microsoft.com/office/drawing/2014/main" id="{3A22C8AD-3BC3-0C94-0B43-9B16E27961A9}"/>
              </a:ext>
            </a:extLst>
          </p:cNvPr>
          <p:cNvPicPr>
            <a:picLocks noChangeAspect="1"/>
          </p:cNvPicPr>
          <p:nvPr/>
        </p:nvPicPr>
        <p:blipFill>
          <a:blip r:embed="rId2"/>
          <a:stretch>
            <a:fillRect/>
          </a:stretch>
        </p:blipFill>
        <p:spPr>
          <a:xfrm>
            <a:off x="5270788" y="3361729"/>
            <a:ext cx="3617957" cy="2713468"/>
          </a:xfrm>
          <a:prstGeom prst="rect">
            <a:avLst/>
          </a:prstGeom>
        </p:spPr>
      </p:pic>
      <p:pic>
        <p:nvPicPr>
          <p:cNvPr id="5" name="Picture 4">
            <a:extLst>
              <a:ext uri="{FF2B5EF4-FFF2-40B4-BE49-F238E27FC236}">
                <a16:creationId xmlns:a16="http://schemas.microsoft.com/office/drawing/2014/main" id="{0DE5BBB2-02C4-72C4-3084-F7C874DA9BE0}"/>
              </a:ext>
            </a:extLst>
          </p:cNvPr>
          <p:cNvPicPr>
            <a:picLocks noChangeAspect="1"/>
          </p:cNvPicPr>
          <p:nvPr/>
        </p:nvPicPr>
        <p:blipFill>
          <a:blip r:embed="rId3"/>
          <a:stretch>
            <a:fillRect/>
          </a:stretch>
        </p:blipFill>
        <p:spPr>
          <a:xfrm>
            <a:off x="8595063" y="3361729"/>
            <a:ext cx="3617957" cy="2713468"/>
          </a:xfrm>
          <a:prstGeom prst="rect">
            <a:avLst/>
          </a:prstGeom>
        </p:spPr>
      </p:pic>
      <p:pic>
        <p:nvPicPr>
          <p:cNvPr id="6" name="Picture 5">
            <a:extLst>
              <a:ext uri="{FF2B5EF4-FFF2-40B4-BE49-F238E27FC236}">
                <a16:creationId xmlns:a16="http://schemas.microsoft.com/office/drawing/2014/main" id="{9ACE3ED0-CE86-430F-BBA0-9C0263D75A9E}"/>
              </a:ext>
            </a:extLst>
          </p:cNvPr>
          <p:cNvPicPr>
            <a:picLocks noChangeAspect="1"/>
          </p:cNvPicPr>
          <p:nvPr/>
        </p:nvPicPr>
        <p:blipFill>
          <a:blip r:embed="rId4"/>
          <a:stretch>
            <a:fillRect/>
          </a:stretch>
        </p:blipFill>
        <p:spPr>
          <a:xfrm>
            <a:off x="7239230" y="511134"/>
            <a:ext cx="3617957" cy="2713468"/>
          </a:xfrm>
          <a:prstGeom prst="rect">
            <a:avLst/>
          </a:prstGeom>
        </p:spPr>
      </p:pic>
      <p:sp>
        <p:nvSpPr>
          <p:cNvPr id="7" name="TextBox 6">
            <a:extLst>
              <a:ext uri="{FF2B5EF4-FFF2-40B4-BE49-F238E27FC236}">
                <a16:creationId xmlns:a16="http://schemas.microsoft.com/office/drawing/2014/main" id="{3476D690-CF4A-61D0-400E-7E62BE795A20}"/>
              </a:ext>
            </a:extLst>
          </p:cNvPr>
          <p:cNvSpPr txBox="1"/>
          <p:nvPr/>
        </p:nvSpPr>
        <p:spPr>
          <a:xfrm>
            <a:off x="7371696" y="6469626"/>
            <a:ext cx="4820304" cy="400110"/>
          </a:xfrm>
          <a:prstGeom prst="rect">
            <a:avLst/>
          </a:prstGeom>
          <a:noFill/>
        </p:spPr>
        <p:txBody>
          <a:bodyPr wrap="square" rtlCol="0">
            <a:spAutoFit/>
          </a:bodyPr>
          <a:lstStyle/>
          <a:p>
            <a:r>
              <a:rPr lang="en-US" sz="2000" dirty="0" err="1"/>
              <a:t>Rinat</a:t>
            </a:r>
            <a:r>
              <a:rPr lang="en-US" sz="2000" dirty="0"/>
              <a:t>, Armon, Morin, (to be submitted soon)</a:t>
            </a:r>
          </a:p>
        </p:txBody>
      </p:sp>
      <p:sp>
        <p:nvSpPr>
          <p:cNvPr id="9" name="Arrow: Down 8">
            <a:extLst>
              <a:ext uri="{FF2B5EF4-FFF2-40B4-BE49-F238E27FC236}">
                <a16:creationId xmlns:a16="http://schemas.microsoft.com/office/drawing/2014/main" id="{C4E38277-C986-E1DE-2A72-2F02ED8AAFBD}"/>
              </a:ext>
            </a:extLst>
          </p:cNvPr>
          <p:cNvSpPr/>
          <p:nvPr/>
        </p:nvSpPr>
        <p:spPr>
          <a:xfrm>
            <a:off x="8093889" y="1284635"/>
            <a:ext cx="264405" cy="55084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0" name="TextBox 9">
            <a:extLst>
              <a:ext uri="{FF2B5EF4-FFF2-40B4-BE49-F238E27FC236}">
                <a16:creationId xmlns:a16="http://schemas.microsoft.com/office/drawing/2014/main" id="{9ED9FF40-FE21-43D1-37DE-DEF349AA2609}"/>
              </a:ext>
            </a:extLst>
          </p:cNvPr>
          <p:cNvSpPr txBox="1"/>
          <p:nvPr/>
        </p:nvSpPr>
        <p:spPr>
          <a:xfrm>
            <a:off x="8265947" y="1270998"/>
            <a:ext cx="654346" cy="461665"/>
          </a:xfrm>
          <a:prstGeom prst="rect">
            <a:avLst/>
          </a:prstGeom>
          <a:noFill/>
        </p:spPr>
        <p:txBody>
          <a:bodyPr wrap="none" rtlCol="0">
            <a:spAutoFit/>
          </a:bodyPr>
          <a:lstStyle/>
          <a:p>
            <a:r>
              <a:rPr lang="en-US" sz="2400" b="1" dirty="0">
                <a:solidFill>
                  <a:schemeClr val="accent2">
                    <a:lumMod val="75000"/>
                  </a:schemeClr>
                </a:solidFill>
              </a:rPr>
              <a:t>-9%</a:t>
            </a:r>
            <a:endParaRPr lang="en-IL" sz="2400" b="1" dirty="0">
              <a:solidFill>
                <a:schemeClr val="accent2">
                  <a:lumMod val="75000"/>
                </a:schemeClr>
              </a:solidFill>
            </a:endParaRPr>
          </a:p>
        </p:txBody>
      </p:sp>
      <p:sp>
        <p:nvSpPr>
          <p:cNvPr id="11" name="TextBox 10">
            <a:extLst>
              <a:ext uri="{FF2B5EF4-FFF2-40B4-BE49-F238E27FC236}">
                <a16:creationId xmlns:a16="http://schemas.microsoft.com/office/drawing/2014/main" id="{F02059EC-C0FD-50B9-6A27-0ADB2B2019B2}"/>
              </a:ext>
            </a:extLst>
          </p:cNvPr>
          <p:cNvSpPr txBox="1"/>
          <p:nvPr/>
        </p:nvSpPr>
        <p:spPr>
          <a:xfrm>
            <a:off x="8056814" y="947603"/>
            <a:ext cx="338554" cy="461665"/>
          </a:xfrm>
          <a:prstGeom prst="rect">
            <a:avLst/>
          </a:prstGeom>
          <a:noFill/>
        </p:spPr>
        <p:txBody>
          <a:bodyPr wrap="none" rtlCol="0">
            <a:spAutoFit/>
          </a:bodyPr>
          <a:lstStyle/>
          <a:p>
            <a:r>
              <a:rPr lang="en-US" sz="2400" dirty="0">
                <a:solidFill>
                  <a:schemeClr val="accent2">
                    <a:lumMod val="75000"/>
                  </a:schemeClr>
                </a:solidFill>
              </a:rPr>
              <a:t>*</a:t>
            </a:r>
            <a:endParaRPr lang="en-IL" sz="2400" dirty="0">
              <a:solidFill>
                <a:schemeClr val="accent2">
                  <a:lumMod val="75000"/>
                </a:schemeClr>
              </a:solidFill>
            </a:endParaRPr>
          </a:p>
        </p:txBody>
      </p:sp>
      <p:sp>
        <p:nvSpPr>
          <p:cNvPr id="12" name="Arrow: Down 11">
            <a:extLst>
              <a:ext uri="{FF2B5EF4-FFF2-40B4-BE49-F238E27FC236}">
                <a16:creationId xmlns:a16="http://schemas.microsoft.com/office/drawing/2014/main" id="{04C9A4C1-1A88-DDD4-5DE7-8B21B19CBC7E}"/>
              </a:ext>
            </a:extLst>
          </p:cNvPr>
          <p:cNvSpPr/>
          <p:nvPr/>
        </p:nvSpPr>
        <p:spPr>
          <a:xfrm>
            <a:off x="6001955" y="4117173"/>
            <a:ext cx="264405" cy="55084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3" name="TextBox 12">
            <a:extLst>
              <a:ext uri="{FF2B5EF4-FFF2-40B4-BE49-F238E27FC236}">
                <a16:creationId xmlns:a16="http://schemas.microsoft.com/office/drawing/2014/main" id="{ADF9895F-5324-387D-F9A3-0CA71A5F2CC1}"/>
              </a:ext>
            </a:extLst>
          </p:cNvPr>
          <p:cNvSpPr txBox="1"/>
          <p:nvPr/>
        </p:nvSpPr>
        <p:spPr>
          <a:xfrm>
            <a:off x="6174013" y="4103536"/>
            <a:ext cx="814647" cy="461665"/>
          </a:xfrm>
          <a:prstGeom prst="rect">
            <a:avLst/>
          </a:prstGeom>
          <a:noFill/>
        </p:spPr>
        <p:txBody>
          <a:bodyPr wrap="none" rtlCol="0">
            <a:spAutoFit/>
          </a:bodyPr>
          <a:lstStyle/>
          <a:p>
            <a:r>
              <a:rPr lang="en-US" sz="2400" b="1" dirty="0">
                <a:solidFill>
                  <a:schemeClr val="accent2">
                    <a:lumMod val="75000"/>
                  </a:schemeClr>
                </a:solidFill>
              </a:rPr>
              <a:t>-21%</a:t>
            </a:r>
            <a:endParaRPr lang="en-IL" sz="2400" b="1" dirty="0">
              <a:solidFill>
                <a:schemeClr val="accent2">
                  <a:lumMod val="75000"/>
                </a:schemeClr>
              </a:solidFill>
            </a:endParaRPr>
          </a:p>
        </p:txBody>
      </p:sp>
      <p:sp>
        <p:nvSpPr>
          <p:cNvPr id="14" name="TextBox 13">
            <a:extLst>
              <a:ext uri="{FF2B5EF4-FFF2-40B4-BE49-F238E27FC236}">
                <a16:creationId xmlns:a16="http://schemas.microsoft.com/office/drawing/2014/main" id="{40DBA94E-821E-CCA1-2B7B-3D89D681D8EC}"/>
              </a:ext>
            </a:extLst>
          </p:cNvPr>
          <p:cNvSpPr txBox="1"/>
          <p:nvPr/>
        </p:nvSpPr>
        <p:spPr>
          <a:xfrm>
            <a:off x="5964880" y="3780141"/>
            <a:ext cx="338554" cy="461665"/>
          </a:xfrm>
          <a:prstGeom prst="rect">
            <a:avLst/>
          </a:prstGeom>
          <a:noFill/>
        </p:spPr>
        <p:txBody>
          <a:bodyPr wrap="none" rtlCol="0">
            <a:spAutoFit/>
          </a:bodyPr>
          <a:lstStyle/>
          <a:p>
            <a:r>
              <a:rPr lang="en-US" sz="2400" dirty="0">
                <a:solidFill>
                  <a:schemeClr val="accent2">
                    <a:lumMod val="75000"/>
                  </a:schemeClr>
                </a:solidFill>
              </a:rPr>
              <a:t>*</a:t>
            </a:r>
            <a:endParaRPr lang="en-IL" sz="2400" dirty="0">
              <a:solidFill>
                <a:schemeClr val="accent2">
                  <a:lumMod val="75000"/>
                </a:schemeClr>
              </a:solidFill>
            </a:endParaRPr>
          </a:p>
        </p:txBody>
      </p:sp>
      <p:sp>
        <p:nvSpPr>
          <p:cNvPr id="15" name="Arrow: Down 14">
            <a:extLst>
              <a:ext uri="{FF2B5EF4-FFF2-40B4-BE49-F238E27FC236}">
                <a16:creationId xmlns:a16="http://schemas.microsoft.com/office/drawing/2014/main" id="{C4B55A08-B64F-E8E8-EE39-F569A49724E4}"/>
              </a:ext>
            </a:extLst>
          </p:cNvPr>
          <p:cNvSpPr/>
          <p:nvPr/>
        </p:nvSpPr>
        <p:spPr>
          <a:xfrm>
            <a:off x="9405972" y="4149586"/>
            <a:ext cx="264405" cy="55084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6" name="TextBox 15">
            <a:extLst>
              <a:ext uri="{FF2B5EF4-FFF2-40B4-BE49-F238E27FC236}">
                <a16:creationId xmlns:a16="http://schemas.microsoft.com/office/drawing/2014/main" id="{7D2B8EE0-B1B2-DB65-C2F3-C5DD07A60BB2}"/>
              </a:ext>
            </a:extLst>
          </p:cNvPr>
          <p:cNvSpPr txBox="1"/>
          <p:nvPr/>
        </p:nvSpPr>
        <p:spPr>
          <a:xfrm>
            <a:off x="9578030" y="4135949"/>
            <a:ext cx="814647" cy="461665"/>
          </a:xfrm>
          <a:prstGeom prst="rect">
            <a:avLst/>
          </a:prstGeom>
          <a:noFill/>
        </p:spPr>
        <p:txBody>
          <a:bodyPr wrap="none" rtlCol="0">
            <a:spAutoFit/>
          </a:bodyPr>
          <a:lstStyle/>
          <a:p>
            <a:r>
              <a:rPr lang="en-US" sz="2400" b="1" dirty="0">
                <a:solidFill>
                  <a:schemeClr val="accent2">
                    <a:lumMod val="75000"/>
                  </a:schemeClr>
                </a:solidFill>
              </a:rPr>
              <a:t>-30%</a:t>
            </a:r>
            <a:endParaRPr lang="en-IL" sz="2400" b="1" dirty="0">
              <a:solidFill>
                <a:schemeClr val="accent2">
                  <a:lumMod val="75000"/>
                </a:schemeClr>
              </a:solidFill>
            </a:endParaRPr>
          </a:p>
        </p:txBody>
      </p:sp>
      <p:sp>
        <p:nvSpPr>
          <p:cNvPr id="17" name="TextBox 16">
            <a:extLst>
              <a:ext uri="{FF2B5EF4-FFF2-40B4-BE49-F238E27FC236}">
                <a16:creationId xmlns:a16="http://schemas.microsoft.com/office/drawing/2014/main" id="{537AC512-158E-8458-6042-3334E3656C67}"/>
              </a:ext>
            </a:extLst>
          </p:cNvPr>
          <p:cNvSpPr txBox="1"/>
          <p:nvPr/>
        </p:nvSpPr>
        <p:spPr>
          <a:xfrm>
            <a:off x="9368897" y="3812554"/>
            <a:ext cx="338554" cy="461665"/>
          </a:xfrm>
          <a:prstGeom prst="rect">
            <a:avLst/>
          </a:prstGeom>
          <a:noFill/>
        </p:spPr>
        <p:txBody>
          <a:bodyPr wrap="none" rtlCol="0">
            <a:spAutoFit/>
          </a:bodyPr>
          <a:lstStyle/>
          <a:p>
            <a:r>
              <a:rPr lang="en-US" sz="2400" dirty="0">
                <a:solidFill>
                  <a:schemeClr val="accent2">
                    <a:lumMod val="75000"/>
                  </a:schemeClr>
                </a:solidFill>
              </a:rPr>
              <a:t>*</a:t>
            </a:r>
            <a:endParaRPr lang="en-IL" sz="2400" dirty="0">
              <a:solidFill>
                <a:schemeClr val="accent2">
                  <a:lumMod val="75000"/>
                </a:schemeClr>
              </a:solidFill>
            </a:endParaRPr>
          </a:p>
        </p:txBody>
      </p:sp>
      <p:pic>
        <p:nvPicPr>
          <p:cNvPr id="19" name="Picture 18">
            <a:extLst>
              <a:ext uri="{FF2B5EF4-FFF2-40B4-BE49-F238E27FC236}">
                <a16:creationId xmlns:a16="http://schemas.microsoft.com/office/drawing/2014/main" id="{9089AB5B-1166-6D86-F5B8-4A90CA247075}"/>
              </a:ext>
            </a:extLst>
          </p:cNvPr>
          <p:cNvPicPr>
            <a:picLocks noChangeAspect="1"/>
          </p:cNvPicPr>
          <p:nvPr/>
        </p:nvPicPr>
        <p:blipFill>
          <a:blip r:embed="rId5"/>
          <a:stretch>
            <a:fillRect/>
          </a:stretch>
        </p:blipFill>
        <p:spPr>
          <a:xfrm>
            <a:off x="-149157" y="360107"/>
            <a:ext cx="5493939" cy="5493939"/>
          </a:xfrm>
          <a:prstGeom prst="rect">
            <a:avLst/>
          </a:prstGeom>
        </p:spPr>
      </p:pic>
      <p:pic>
        <p:nvPicPr>
          <p:cNvPr id="20" name="Picture 2">
            <a:extLst>
              <a:ext uri="{FF2B5EF4-FFF2-40B4-BE49-F238E27FC236}">
                <a16:creationId xmlns:a16="http://schemas.microsoft.com/office/drawing/2014/main" id="{2469A19E-6CE2-BDB6-A9E1-F96FD13F14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88418" y="31363"/>
            <a:ext cx="473402" cy="662702"/>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90;p1" descr="C:\Users\yairr\Pictures\דליה תנינים\Panorama1.jpg">
            <a:extLst>
              <a:ext uri="{FF2B5EF4-FFF2-40B4-BE49-F238E27FC236}">
                <a16:creationId xmlns:a16="http://schemas.microsoft.com/office/drawing/2014/main" id="{7298CAB5-AC67-4A8F-2ED1-0FB7717E1AB8}"/>
              </a:ext>
            </a:extLst>
          </p:cNvPr>
          <p:cNvPicPr preferRelativeResize="0">
            <a:picLocks noChangeAspect="1"/>
          </p:cNvPicPr>
          <p:nvPr/>
        </p:nvPicPr>
        <p:blipFill rotWithShape="1">
          <a:blip r:embed="rId7" cstate="email">
            <a:alphaModFix/>
            <a:extLst>
              <a:ext uri="{28A0092B-C50C-407E-A947-70E740481C1C}">
                <a14:useLocalDpi xmlns:a14="http://schemas.microsoft.com/office/drawing/2010/main"/>
              </a:ext>
            </a:extLst>
          </a:blip>
          <a:srcRect l="12090" r="6001"/>
          <a:stretch/>
        </p:blipFill>
        <p:spPr>
          <a:xfrm>
            <a:off x="37121" y="5603277"/>
            <a:ext cx="3609458" cy="1245923"/>
          </a:xfrm>
          <a:prstGeom prst="rect">
            <a:avLst/>
          </a:prstGeom>
          <a:noFill/>
          <a:ln>
            <a:noFill/>
          </a:ln>
        </p:spPr>
      </p:pic>
      <p:sp>
        <p:nvSpPr>
          <p:cNvPr id="18" name="TextBox 17">
            <a:extLst>
              <a:ext uri="{FF2B5EF4-FFF2-40B4-BE49-F238E27FC236}">
                <a16:creationId xmlns:a16="http://schemas.microsoft.com/office/drawing/2014/main" id="{C9453CAA-801F-4932-BBF0-9E3FA7818CB6}"/>
              </a:ext>
            </a:extLst>
          </p:cNvPr>
          <p:cNvSpPr txBox="1"/>
          <p:nvPr/>
        </p:nvSpPr>
        <p:spPr>
          <a:xfrm>
            <a:off x="-9939" y="5501829"/>
            <a:ext cx="3569783" cy="707886"/>
          </a:xfrm>
          <a:prstGeom prst="rect">
            <a:avLst/>
          </a:prstGeom>
          <a:noFill/>
        </p:spPr>
        <p:txBody>
          <a:bodyPr wrap="square" rtlCol="1">
            <a:spAutoFit/>
          </a:bodyPr>
          <a:lstStyle/>
          <a:p>
            <a:r>
              <a:rPr lang="en-US" sz="2000" dirty="0" err="1"/>
              <a:t>Ramot</a:t>
            </a:r>
            <a:r>
              <a:rPr lang="en-US" sz="2000" dirty="0"/>
              <a:t> Menashe, Mostly agricultural basins, 18-70 km</a:t>
            </a:r>
            <a:r>
              <a:rPr lang="en-US" sz="2000" baseline="30000" dirty="0"/>
              <a:t>2</a:t>
            </a:r>
            <a:endParaRPr lang="en-US" sz="2000" dirty="0"/>
          </a:p>
        </p:txBody>
      </p:sp>
    </p:spTree>
    <p:extLst>
      <p:ext uri="{BB962C8B-B14F-4D97-AF65-F5344CB8AC3E}">
        <p14:creationId xmlns:p14="http://schemas.microsoft.com/office/powerpoint/2010/main" val="347359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animBg="1"/>
      <p:bldP spid="13" grpId="0"/>
      <p:bldP spid="14" grpId="0"/>
      <p:bldP spid="15"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A3C4B7D-A908-B8CB-CC0C-C7AAC527C6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49" t="9638" r="11704" b="60142"/>
          <a:stretch/>
        </p:blipFill>
        <p:spPr bwMode="auto">
          <a:xfrm>
            <a:off x="2137674" y="2132751"/>
            <a:ext cx="8425069" cy="22915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3FE61A7-21C4-B814-BF08-E9651B9FF0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059" t="7466" r="492" b="6037"/>
          <a:stretch/>
        </p:blipFill>
        <p:spPr bwMode="auto">
          <a:xfrm>
            <a:off x="10795000" y="693983"/>
            <a:ext cx="1227017" cy="60527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E9198CE7-4F3A-7203-7687-B6D42237E5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961" b="89631"/>
          <a:stretch/>
        </p:blipFill>
        <p:spPr bwMode="auto">
          <a:xfrm>
            <a:off x="35685" y="1361221"/>
            <a:ext cx="9386261" cy="7843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60C04D4-EB6B-3B05-64D2-350F04C67A37}"/>
              </a:ext>
            </a:extLst>
          </p:cNvPr>
          <p:cNvSpPr txBox="1"/>
          <p:nvPr/>
        </p:nvSpPr>
        <p:spPr>
          <a:xfrm>
            <a:off x="3801360" y="4255718"/>
            <a:ext cx="6675820" cy="1938992"/>
          </a:xfrm>
          <a:prstGeom prst="rect">
            <a:avLst/>
          </a:prstGeom>
          <a:solidFill>
            <a:schemeClr val="bg1">
              <a:lumMod val="85000"/>
            </a:schemeClr>
          </a:solidFill>
          <a:ln>
            <a:solidFill>
              <a:srgbClr val="C00000"/>
            </a:solidFill>
          </a:ln>
        </p:spPr>
        <p:txBody>
          <a:bodyPr wrap="square" rtlCol="1">
            <a:spAutoFit/>
          </a:bodyPr>
          <a:lstStyle/>
          <a:p>
            <a:r>
              <a:rPr lang="en-US" sz="2400" dirty="0"/>
              <a:t>Future rain leads to more positive (or less negative) changes in first/second order streams compared to a higher order. </a:t>
            </a:r>
          </a:p>
          <a:p>
            <a:r>
              <a:rPr lang="en-US" sz="2400" dirty="0"/>
              <a:t>This behavior is attributed to the localized intense rain cells, characteristic of future rainfall.</a:t>
            </a:r>
          </a:p>
        </p:txBody>
      </p:sp>
      <p:sp>
        <p:nvSpPr>
          <p:cNvPr id="4" name="TextBox 3">
            <a:extLst>
              <a:ext uri="{FF2B5EF4-FFF2-40B4-BE49-F238E27FC236}">
                <a16:creationId xmlns:a16="http://schemas.microsoft.com/office/drawing/2014/main" id="{E85F2C79-C68B-E153-4155-7FA7DA89DC6E}"/>
              </a:ext>
            </a:extLst>
          </p:cNvPr>
          <p:cNvSpPr txBox="1"/>
          <p:nvPr/>
        </p:nvSpPr>
        <p:spPr>
          <a:xfrm>
            <a:off x="2688062" y="-12086"/>
            <a:ext cx="7339894" cy="523220"/>
          </a:xfrm>
          <a:prstGeom prst="rect">
            <a:avLst/>
          </a:prstGeom>
          <a:noFill/>
        </p:spPr>
        <p:txBody>
          <a:bodyPr wrap="none" rtlCol="0">
            <a:spAutoFit/>
          </a:bodyPr>
          <a:lstStyle/>
          <a:p>
            <a:pPr algn="ctr"/>
            <a:r>
              <a:rPr lang="en-US" sz="2800" b="1" dirty="0">
                <a:effectLst>
                  <a:outerShdw blurRad="38100" dist="38100" dir="2700000" algn="tl">
                    <a:srgbClr val="000000">
                      <a:alpha val="43137"/>
                    </a:srgbClr>
                  </a:outerShdw>
                </a:effectLst>
              </a:rPr>
              <a:t>Flood regime shift in the Eastern Mediterranean</a:t>
            </a:r>
          </a:p>
        </p:txBody>
      </p:sp>
      <p:sp>
        <p:nvSpPr>
          <p:cNvPr id="9" name="TextBox 8">
            <a:extLst>
              <a:ext uri="{FF2B5EF4-FFF2-40B4-BE49-F238E27FC236}">
                <a16:creationId xmlns:a16="http://schemas.microsoft.com/office/drawing/2014/main" id="{1AFF90AD-5D85-011A-B611-04AF0FE3F411}"/>
              </a:ext>
            </a:extLst>
          </p:cNvPr>
          <p:cNvSpPr txBox="1"/>
          <p:nvPr/>
        </p:nvSpPr>
        <p:spPr>
          <a:xfrm>
            <a:off x="7371696" y="6469626"/>
            <a:ext cx="4820304" cy="400110"/>
          </a:xfrm>
          <a:prstGeom prst="rect">
            <a:avLst/>
          </a:prstGeom>
          <a:noFill/>
        </p:spPr>
        <p:txBody>
          <a:bodyPr wrap="square" rtlCol="0">
            <a:spAutoFit/>
          </a:bodyPr>
          <a:lstStyle/>
          <a:p>
            <a:r>
              <a:rPr lang="en-US" sz="2000" dirty="0" err="1"/>
              <a:t>Rinat</a:t>
            </a:r>
            <a:r>
              <a:rPr lang="en-US" sz="2000" dirty="0"/>
              <a:t>, Armon, Morin, (to be submitted soon)</a:t>
            </a:r>
          </a:p>
        </p:txBody>
      </p:sp>
      <p:pic>
        <p:nvPicPr>
          <p:cNvPr id="10" name="Picture 2">
            <a:extLst>
              <a:ext uri="{FF2B5EF4-FFF2-40B4-BE49-F238E27FC236}">
                <a16:creationId xmlns:a16="http://schemas.microsoft.com/office/drawing/2014/main" id="{4FD8E9AA-E160-C04D-4347-A91F14D220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88418" y="31363"/>
            <a:ext cx="473402" cy="662702"/>
          </a:xfrm>
          <a:prstGeom prst="rect">
            <a:avLst/>
          </a:prstGeom>
          <a:noFill/>
          <a:extLst>
            <a:ext uri="{909E8E84-426E-40DD-AFC4-6F175D3DCCD1}">
              <a14:hiddenFill xmlns:a14="http://schemas.microsoft.com/office/drawing/2010/main">
                <a:solidFill>
                  <a:srgbClr val="FFFFFF"/>
                </a:solidFill>
              </a14:hiddenFill>
            </a:ext>
          </a:extLst>
        </p:spPr>
      </p:pic>
      <p:pic>
        <p:nvPicPr>
          <p:cNvPr id="11" name="Google Shape;90;p1" descr="C:\Users\yairr\Pictures\דליה תנינים\Panorama1.jpg">
            <a:extLst>
              <a:ext uri="{FF2B5EF4-FFF2-40B4-BE49-F238E27FC236}">
                <a16:creationId xmlns:a16="http://schemas.microsoft.com/office/drawing/2014/main" id="{26B0E214-2F30-B16F-F5B5-23EECAD2721C}"/>
              </a:ext>
            </a:extLst>
          </p:cNvPr>
          <p:cNvPicPr preferRelativeResize="0">
            <a:picLocks noChangeAspect="1"/>
          </p:cNvPicPr>
          <p:nvPr/>
        </p:nvPicPr>
        <p:blipFill rotWithShape="1">
          <a:blip r:embed="rId5" cstate="email">
            <a:alphaModFix/>
            <a:extLst>
              <a:ext uri="{28A0092B-C50C-407E-A947-70E740481C1C}">
                <a14:useLocalDpi xmlns:a14="http://schemas.microsoft.com/office/drawing/2010/main"/>
              </a:ext>
            </a:extLst>
          </a:blip>
          <a:srcRect l="12090" r="6001"/>
          <a:stretch/>
        </p:blipFill>
        <p:spPr>
          <a:xfrm>
            <a:off x="37121" y="5603277"/>
            <a:ext cx="3609458" cy="1245923"/>
          </a:xfrm>
          <a:prstGeom prst="rect">
            <a:avLst/>
          </a:prstGeom>
          <a:noFill/>
          <a:ln>
            <a:noFill/>
          </a:ln>
        </p:spPr>
      </p:pic>
      <p:sp>
        <p:nvSpPr>
          <p:cNvPr id="12" name="TextBox 11">
            <a:extLst>
              <a:ext uri="{FF2B5EF4-FFF2-40B4-BE49-F238E27FC236}">
                <a16:creationId xmlns:a16="http://schemas.microsoft.com/office/drawing/2014/main" id="{34F27C52-C623-40EB-33E5-2F0905305BE1}"/>
              </a:ext>
            </a:extLst>
          </p:cNvPr>
          <p:cNvSpPr txBox="1"/>
          <p:nvPr/>
        </p:nvSpPr>
        <p:spPr>
          <a:xfrm>
            <a:off x="-9939" y="5501829"/>
            <a:ext cx="3569783" cy="707886"/>
          </a:xfrm>
          <a:prstGeom prst="rect">
            <a:avLst/>
          </a:prstGeom>
          <a:noFill/>
        </p:spPr>
        <p:txBody>
          <a:bodyPr wrap="square" rtlCol="1">
            <a:spAutoFit/>
          </a:bodyPr>
          <a:lstStyle/>
          <a:p>
            <a:r>
              <a:rPr lang="en-US" sz="2000" dirty="0" err="1"/>
              <a:t>Ramot</a:t>
            </a:r>
            <a:r>
              <a:rPr lang="en-US" sz="2000" dirty="0"/>
              <a:t> Menashe, Mostly agricultural basins, 18-70 km</a:t>
            </a:r>
            <a:r>
              <a:rPr lang="en-US" sz="2000" baseline="30000" dirty="0"/>
              <a:t>2</a:t>
            </a:r>
            <a:endParaRPr lang="en-US" sz="2000" dirty="0"/>
          </a:p>
        </p:txBody>
      </p:sp>
      <p:sp>
        <p:nvSpPr>
          <p:cNvPr id="5" name="TextBox 4">
            <a:extLst>
              <a:ext uri="{FF2B5EF4-FFF2-40B4-BE49-F238E27FC236}">
                <a16:creationId xmlns:a16="http://schemas.microsoft.com/office/drawing/2014/main" id="{D382ED8F-719D-8189-1698-ADB16C06EBAD}"/>
              </a:ext>
            </a:extLst>
          </p:cNvPr>
          <p:cNvSpPr txBox="1"/>
          <p:nvPr/>
        </p:nvSpPr>
        <p:spPr>
          <a:xfrm>
            <a:off x="4437" y="569843"/>
            <a:ext cx="10574663" cy="954107"/>
          </a:xfrm>
          <a:prstGeom prst="rect">
            <a:avLst/>
          </a:prstGeom>
          <a:noFill/>
        </p:spPr>
        <p:txBody>
          <a:bodyPr wrap="square" rtlCol="1">
            <a:spAutoFit/>
          </a:bodyPr>
          <a:lstStyle/>
          <a:p>
            <a:r>
              <a:rPr lang="en-US" sz="2800" dirty="0"/>
              <a:t>Spatial patterns of peak discharge change (relative change between random storm shifts for each HPE pair)</a:t>
            </a:r>
            <a:endParaRPr lang="he-IL" sz="2800" dirty="0"/>
          </a:p>
        </p:txBody>
      </p:sp>
      <p:pic>
        <p:nvPicPr>
          <p:cNvPr id="8" name="Picture 7">
            <a:extLst>
              <a:ext uri="{FF2B5EF4-FFF2-40B4-BE49-F238E27FC236}">
                <a16:creationId xmlns:a16="http://schemas.microsoft.com/office/drawing/2014/main" id="{98A610FB-3738-2DBD-8642-42B62F8E90DB}"/>
              </a:ext>
            </a:extLst>
          </p:cNvPr>
          <p:cNvPicPr>
            <a:picLocks noChangeAspect="1"/>
          </p:cNvPicPr>
          <p:nvPr/>
        </p:nvPicPr>
        <p:blipFill>
          <a:blip r:embed="rId6"/>
          <a:stretch>
            <a:fillRect/>
          </a:stretch>
        </p:blipFill>
        <p:spPr>
          <a:xfrm>
            <a:off x="2644334" y="1260987"/>
            <a:ext cx="5072312" cy="2591025"/>
          </a:xfrm>
          <a:prstGeom prst="rect">
            <a:avLst/>
          </a:prstGeom>
        </p:spPr>
      </p:pic>
    </p:spTree>
    <p:extLst>
      <p:ext uri="{BB962C8B-B14F-4D97-AF65-F5344CB8AC3E}">
        <p14:creationId xmlns:p14="http://schemas.microsoft.com/office/powerpoint/2010/main" val="45608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13302</TotalTime>
  <Words>936</Words>
  <Application>Microsoft Office PowerPoint</Application>
  <PresentationFormat>Widescreen</PresentationFormat>
  <Paragraphs>128</Paragraphs>
  <Slides>14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Efrat Morin</dc:creator>
  <cp:lastModifiedBy>Efrat Morin</cp:lastModifiedBy>
  <cp:revision>695</cp:revision>
  <cp:lastPrinted>2022-05-21T09:38:20Z</cp:lastPrinted>
  <dcterms:created xsi:type="dcterms:W3CDTF">2022-05-17T04:03:17Z</dcterms:created>
  <dcterms:modified xsi:type="dcterms:W3CDTF">2025-04-28T04:03:33Z</dcterms:modified>
</cp:coreProperties>
</file>