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jpg" ContentType="image/jpg"/>
  <Override PartName="/ppt/media/image3.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995" r:id="rId3"/>
    <p:sldId id="2999" r:id="rId4"/>
    <p:sldId id="3000" r:id="rId5"/>
    <p:sldId id="3007" r:id="rId6"/>
    <p:sldId id="3003" r:id="rId7"/>
    <p:sldId id="3014" r:id="rId8"/>
    <p:sldId id="3009" r:id="rId9"/>
    <p:sldId id="3015" r:id="rId10"/>
    <p:sldId id="3016" r:id="rId11"/>
    <p:sldId id="3017" r:id="rId12"/>
    <p:sldId id="2998" r:id="rId13"/>
    <p:sldId id="3018" r:id="rId14"/>
    <p:sldId id="301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B3B3"/>
    <a:srgbClr val="DB15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11" d="100"/>
          <a:sy n="111" d="100"/>
        </p:scale>
        <p:origin x="67" y="6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F:\&#22561;&#21476;2&#20648;&#27668;&#24211;&#39033;&#30446;\&#22270;&#20214;\&#26500;&#22411;&#22270;\00%20&#30722;&#20307;&#23450;&#37327;&#35268;&#2716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22561;&#21476;2&#20648;&#27668;&#24211;&#39033;&#30446;\&#22270;&#20214;\&#26500;&#22411;&#22270;\00%20&#30722;&#20307;&#23450;&#37327;&#35268;&#2716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1392226899126"/>
          <c:y val="4.6642806921088395E-2"/>
          <c:w val="0.84589309411153624"/>
          <c:h val="0.82770729130556797"/>
        </c:manualLayout>
      </c:layout>
      <c:scatterChart>
        <c:scatterStyle val="lineMarker"/>
        <c:varyColors val="0"/>
        <c:ser>
          <c:idx val="0"/>
          <c:order val="0"/>
          <c:spPr>
            <a:ln w="25400" cap="rnd">
              <a:noFill/>
              <a:round/>
            </a:ln>
            <a:effectLst/>
          </c:spPr>
          <c:marker>
            <c:symbol val="circle"/>
            <c:size val="8"/>
            <c:spPr>
              <a:solidFill>
                <a:srgbClr val="F3E0DA"/>
              </a:solidFill>
              <a:ln w="9525">
                <a:solidFill>
                  <a:schemeClr val="tx1"/>
                </a:solidFill>
              </a:ln>
              <a:effectLst/>
            </c:spPr>
          </c:marker>
          <c:trendline>
            <c:spPr>
              <a:ln w="19050" cap="rnd">
                <a:solidFill>
                  <a:schemeClr val="tx1"/>
                </a:solidFill>
                <a:prstDash val="dash"/>
              </a:ln>
              <a:effectLst/>
            </c:spPr>
            <c:trendlineType val="linear"/>
            <c:dispRSqr val="1"/>
            <c:dispEq val="1"/>
            <c:trendlineLbl>
              <c:layout>
                <c:manualLayout>
                  <c:x val="8.7546940168910389E-2"/>
                  <c:y val="-4.1225121958205518E-2"/>
                </c:manualLayout>
              </c:layout>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ltLang="zh-CN" sz="1050" i="1" baseline="0" dirty="0">
                        <a:solidFill>
                          <a:schemeClr val="tx1"/>
                        </a:solidFill>
                        <a:latin typeface="Arial" panose="020B0604020202020204" pitchFamily="34" charset="0"/>
                        <a:cs typeface="Arial" panose="020B0604020202020204" pitchFamily="34" charset="0"/>
                      </a:rPr>
                      <a:t>y = 13.578x + 16.159</a:t>
                    </a:r>
                    <a:br>
                      <a:rPr lang="en-US" altLang="zh-CN" sz="1050" i="1" baseline="0" dirty="0">
                        <a:solidFill>
                          <a:schemeClr val="tx1"/>
                        </a:solidFill>
                        <a:latin typeface="Arial" panose="020B0604020202020204" pitchFamily="34" charset="0"/>
                        <a:cs typeface="Arial" panose="020B0604020202020204" pitchFamily="34" charset="0"/>
                      </a:rPr>
                    </a:br>
                    <a:r>
                      <a:rPr lang="en-US" altLang="zh-CN" sz="1050" i="1" baseline="0" dirty="0">
                        <a:solidFill>
                          <a:schemeClr val="tx1"/>
                        </a:solidFill>
                        <a:latin typeface="Arial" panose="020B0604020202020204" pitchFamily="34" charset="0"/>
                        <a:cs typeface="Arial" panose="020B0604020202020204" pitchFamily="34" charset="0"/>
                      </a:rPr>
                      <a:t>R² = 0.8497</a:t>
                    </a:r>
                    <a:endParaRPr lang="en-US" altLang="zh-CN" sz="1050" i="1" dirty="0">
                      <a:solidFill>
                        <a:schemeClr val="tx1"/>
                      </a:solidFill>
                      <a:latin typeface="Arial" panose="020B0604020202020204" pitchFamily="34" charset="0"/>
                      <a:cs typeface="Arial" panose="020B0604020202020204" pitchFamily="34" charset="0"/>
                    </a:endParaRPr>
                  </a:p>
                </c:rich>
              </c:tx>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trendlineLbl>
          </c:trendline>
          <c:xVal>
            <c:numRef>
              <c:f>宽厚比!$A$1:$A$105</c:f>
              <c:numCache>
                <c:formatCode>General</c:formatCode>
                <c:ptCount val="105"/>
                <c:pt idx="0">
                  <c:v>3.6369346733668344</c:v>
                </c:pt>
                <c:pt idx="1">
                  <c:v>9.1080402010050268</c:v>
                </c:pt>
                <c:pt idx="2">
                  <c:v>4.7738693467336688</c:v>
                </c:pt>
                <c:pt idx="3">
                  <c:v>5.0439698492462313</c:v>
                </c:pt>
                <c:pt idx="4">
                  <c:v>6.1494974874371859</c:v>
                </c:pt>
                <c:pt idx="6">
                  <c:v>2.4659090909090904</c:v>
                </c:pt>
                <c:pt idx="7">
                  <c:v>8.0113636363636349</c:v>
                </c:pt>
                <c:pt idx="8">
                  <c:v>7.2727272727272725</c:v>
                </c:pt>
                <c:pt idx="9">
                  <c:v>4.0681818181818175</c:v>
                </c:pt>
                <c:pt idx="10">
                  <c:v>9.7613636363636349</c:v>
                </c:pt>
                <c:pt idx="11">
                  <c:v>5.2897727272727266</c:v>
                </c:pt>
                <c:pt idx="13">
                  <c:v>3.8693467336683423</c:v>
                </c:pt>
                <c:pt idx="14">
                  <c:v>6.0301507537688446</c:v>
                </c:pt>
                <c:pt idx="15">
                  <c:v>8.0967336683417095</c:v>
                </c:pt>
                <c:pt idx="17">
                  <c:v>3.8630653266331665</c:v>
                </c:pt>
                <c:pt idx="18">
                  <c:v>3.2977386934673372</c:v>
                </c:pt>
                <c:pt idx="19">
                  <c:v>3.2097989949748746</c:v>
                </c:pt>
                <c:pt idx="20">
                  <c:v>4.3467336683417086</c:v>
                </c:pt>
                <c:pt idx="22">
                  <c:v>3.5511363636363633</c:v>
                </c:pt>
                <c:pt idx="23">
                  <c:v>7.9261363636363624</c:v>
                </c:pt>
                <c:pt idx="25">
                  <c:v>9.4221105527638205</c:v>
                </c:pt>
                <c:pt idx="26">
                  <c:v>10.464824120603016</c:v>
                </c:pt>
                <c:pt idx="27">
                  <c:v>6.5640703517587937</c:v>
                </c:pt>
                <c:pt idx="29">
                  <c:v>11.590909090909088</c:v>
                </c:pt>
                <c:pt idx="31">
                  <c:v>4.4158291457286438</c:v>
                </c:pt>
                <c:pt idx="32">
                  <c:v>7.2801507537688446</c:v>
                </c:pt>
                <c:pt idx="34">
                  <c:v>10.426136363636363</c:v>
                </c:pt>
              </c:numCache>
            </c:numRef>
          </c:xVal>
          <c:yVal>
            <c:numRef>
              <c:f>宽厚比!$C$1:$C$103</c:f>
              <c:numCache>
                <c:formatCode>General</c:formatCode>
                <c:ptCount val="103"/>
                <c:pt idx="0">
                  <c:v>80.275879396984919</c:v>
                </c:pt>
                <c:pt idx="1">
                  <c:v>148.60502512562815</c:v>
                </c:pt>
                <c:pt idx="2">
                  <c:v>84.246356783919595</c:v>
                </c:pt>
                <c:pt idx="3">
                  <c:v>69.902272727272717</c:v>
                </c:pt>
                <c:pt idx="4">
                  <c:v>117.0090909090909</c:v>
                </c:pt>
                <c:pt idx="6">
                  <c:v>66.97939698492462</c:v>
                </c:pt>
                <c:pt idx="7">
                  <c:v>139.12198492462301</c:v>
                </c:pt>
                <c:pt idx="8">
                  <c:v>106.59183417085426</c:v>
                </c:pt>
                <c:pt idx="9">
                  <c:v>75.012688442211058</c:v>
                </c:pt>
                <c:pt idx="10">
                  <c:v>163.93291457286432</c:v>
                </c:pt>
                <c:pt idx="11">
                  <c:v>117.11821608040201</c:v>
                </c:pt>
                <c:pt idx="13">
                  <c:v>69.902272727272717</c:v>
                </c:pt>
                <c:pt idx="14">
                  <c:v>80.497613065327002</c:v>
                </c:pt>
                <c:pt idx="15">
                  <c:v>127.86704545454542</c:v>
                </c:pt>
                <c:pt idx="17">
                  <c:v>46.348863636363632</c:v>
                </c:pt>
                <c:pt idx="18">
                  <c:v>57.284045226130658</c:v>
                </c:pt>
                <c:pt idx="19">
                  <c:v>62.301704545454541</c:v>
                </c:pt>
                <c:pt idx="20">
                  <c:v>63.562939698492464</c:v>
                </c:pt>
                <c:pt idx="22">
                  <c:v>58.576758793969859</c:v>
                </c:pt>
                <c:pt idx="23">
                  <c:v>126.61420454545451</c:v>
                </c:pt>
                <c:pt idx="25">
                  <c:v>143.98819095477387</c:v>
                </c:pt>
                <c:pt idx="26">
                  <c:v>153.59204545454543</c:v>
                </c:pt>
                <c:pt idx="27">
                  <c:v>98.743216080402007</c:v>
                </c:pt>
                <c:pt idx="29">
                  <c:v>153.36420454545501</c:v>
                </c:pt>
                <c:pt idx="31">
                  <c:v>73.996984924623106</c:v>
                </c:pt>
                <c:pt idx="32">
                  <c:v>77.859659090909105</c:v>
                </c:pt>
                <c:pt idx="34">
                  <c:v>180.48636363636399</c:v>
                </c:pt>
              </c:numCache>
            </c:numRef>
          </c:yVal>
          <c:smooth val="0"/>
          <c:extLst>
            <c:ext xmlns:c16="http://schemas.microsoft.com/office/drawing/2014/chart" uri="{C3380CC4-5D6E-409C-BE32-E72D297353CC}">
              <c16:uniqueId val="{00000001-9FBB-433B-8C7A-46C15914F776}"/>
            </c:ext>
          </c:extLst>
        </c:ser>
        <c:dLbls>
          <c:showLegendKey val="0"/>
          <c:showVal val="0"/>
          <c:showCatName val="0"/>
          <c:showSerName val="0"/>
          <c:showPercent val="0"/>
          <c:showBubbleSize val="0"/>
        </c:dLbls>
        <c:axId val="392603280"/>
        <c:axId val="372090704"/>
      </c:scatterChart>
      <c:valAx>
        <c:axId val="392603280"/>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zh-CN"/>
          </a:p>
        </c:txPr>
        <c:crossAx val="372090704"/>
        <c:crosses val="autoZero"/>
        <c:crossBetween val="midCat"/>
        <c:majorUnit val="2"/>
      </c:valAx>
      <c:valAx>
        <c:axId val="372090704"/>
        <c:scaling>
          <c:orientation val="minMax"/>
          <c:min val="20"/>
        </c:scaling>
        <c:delete val="0"/>
        <c:axPos val="l"/>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crossAx val="392603280"/>
        <c:crosses val="autoZero"/>
        <c:crossBetween val="midCat"/>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30819437185225"/>
          <c:y val="4.3951613171069666E-2"/>
          <c:w val="0.84589309411153624"/>
          <c:h val="0.82770729130556797"/>
        </c:manualLayout>
      </c:layout>
      <c:scatterChart>
        <c:scatterStyle val="lineMarker"/>
        <c:varyColors val="0"/>
        <c:ser>
          <c:idx val="0"/>
          <c:order val="0"/>
          <c:spPr>
            <a:ln w="25400" cap="rnd">
              <a:noFill/>
              <a:round/>
            </a:ln>
            <a:effectLst/>
          </c:spPr>
          <c:marker>
            <c:symbol val="circle"/>
            <c:size val="8"/>
            <c:spPr>
              <a:solidFill>
                <a:srgbClr val="CCE2ED"/>
              </a:solidFill>
              <a:ln w="9525">
                <a:solidFill>
                  <a:schemeClr val="tx1"/>
                </a:solidFill>
              </a:ln>
              <a:effectLst/>
            </c:spPr>
          </c:marker>
          <c:trendline>
            <c:spPr>
              <a:ln w="19050" cap="rnd">
                <a:solidFill>
                  <a:schemeClr val="tx1"/>
                </a:solidFill>
                <a:prstDash val="dash"/>
              </a:ln>
              <a:effectLst/>
            </c:spPr>
            <c:trendlineType val="linear"/>
            <c:dispRSqr val="1"/>
            <c:dispEq val="1"/>
            <c:trendlineLbl>
              <c:layout>
                <c:manualLayout>
                  <c:x val="0.2348374035491938"/>
                  <c:y val="0.4328760060722367"/>
                </c:manualLayout>
              </c:layout>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zh-CN" altLang="en-US" i="1" baseline="0" dirty="0">
                        <a:solidFill>
                          <a:schemeClr val="tx1"/>
                        </a:solidFill>
                        <a:latin typeface="Arial" panose="020B0604020202020204" pitchFamily="34" charset="0"/>
                        <a:cs typeface="Arial" panose="020B0604020202020204" pitchFamily="34" charset="0"/>
                      </a:rPr>
                      <a:t>y = 51.521x + </a:t>
                    </a:r>
                    <a:r>
                      <a:rPr lang="zh-CN" altLang="en-US" sz="1000" i="1" baseline="0" dirty="0">
                        <a:solidFill>
                          <a:schemeClr val="tx1"/>
                        </a:solidFill>
                        <a:latin typeface="Arial" panose="020B0604020202020204" pitchFamily="34" charset="0"/>
                        <a:cs typeface="Arial" panose="020B0604020202020204" pitchFamily="34" charset="0"/>
                      </a:rPr>
                      <a:t>375</a:t>
                    </a:r>
                    <a:r>
                      <a:rPr lang="zh-CN" altLang="en-US" i="1" baseline="0" dirty="0">
                        <a:solidFill>
                          <a:schemeClr val="tx1"/>
                        </a:solidFill>
                        <a:latin typeface="Arial" panose="020B0604020202020204" pitchFamily="34" charset="0"/>
                        <a:cs typeface="Arial" panose="020B0604020202020204" pitchFamily="34" charset="0"/>
                      </a:rPr>
                      <a:t>.28</a:t>
                    </a:r>
                    <a:br>
                      <a:rPr lang="zh-CN" altLang="en-US" i="1" baseline="0" dirty="0">
                        <a:solidFill>
                          <a:schemeClr val="tx1"/>
                        </a:solidFill>
                        <a:latin typeface="Arial" panose="020B0604020202020204" pitchFamily="34" charset="0"/>
                        <a:cs typeface="Arial" panose="020B0604020202020204" pitchFamily="34" charset="0"/>
                      </a:rPr>
                    </a:br>
                    <a:r>
                      <a:rPr lang="zh-CN" altLang="en-US" i="1" baseline="0" dirty="0">
                        <a:solidFill>
                          <a:schemeClr val="tx1"/>
                        </a:solidFill>
                        <a:latin typeface="Arial" panose="020B0604020202020204" pitchFamily="34" charset="0"/>
                        <a:cs typeface="Arial" panose="020B0604020202020204" pitchFamily="34" charset="0"/>
                      </a:rPr>
                      <a:t>R² = 0.6394</a:t>
                    </a:r>
                    <a:endParaRPr lang="zh-CN" altLang="en-US" i="1" dirty="0">
                      <a:solidFill>
                        <a:schemeClr val="tx1"/>
                      </a:solidFill>
                      <a:latin typeface="Arial" panose="020B0604020202020204" pitchFamily="34" charset="0"/>
                      <a:cs typeface="Arial" panose="020B0604020202020204" pitchFamily="34" charset="0"/>
                    </a:endParaRPr>
                  </a:p>
                </c:rich>
              </c:tx>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CN"/>
                </a:p>
              </c:txPr>
            </c:trendlineLbl>
          </c:trendline>
          <c:xVal>
            <c:numRef>
              <c:f>宽厚比!$E$1:$E$105</c:f>
              <c:numCache>
                <c:formatCode>General</c:formatCode>
                <c:ptCount val="105"/>
                <c:pt idx="0">
                  <c:v>0.75376884422110557</c:v>
                </c:pt>
                <c:pt idx="1">
                  <c:v>0.77889447236180909</c:v>
                </c:pt>
                <c:pt idx="4">
                  <c:v>1.0804020100502514</c:v>
                </c:pt>
                <c:pt idx="5">
                  <c:v>1.1934673366834172</c:v>
                </c:pt>
                <c:pt idx="6">
                  <c:v>1.1934673366834172</c:v>
                </c:pt>
                <c:pt idx="7">
                  <c:v>1.2123115577889447</c:v>
                </c:pt>
                <c:pt idx="8">
                  <c:v>1.3316582914572865</c:v>
                </c:pt>
                <c:pt idx="9">
                  <c:v>1.3442211055276383</c:v>
                </c:pt>
                <c:pt idx="10">
                  <c:v>1.3567839195979901</c:v>
                </c:pt>
                <c:pt idx="12">
                  <c:v>1.3756281407035176</c:v>
                </c:pt>
                <c:pt idx="13">
                  <c:v>1.3944723618090455</c:v>
                </c:pt>
                <c:pt idx="15">
                  <c:v>1.5075376884422111</c:v>
                </c:pt>
                <c:pt idx="16">
                  <c:v>1.5577889447236182</c:v>
                </c:pt>
                <c:pt idx="17">
                  <c:v>1.6457286432160807</c:v>
                </c:pt>
                <c:pt idx="18">
                  <c:v>1.6582914572864325</c:v>
                </c:pt>
                <c:pt idx="19">
                  <c:v>1.6959798994974877</c:v>
                </c:pt>
                <c:pt idx="20">
                  <c:v>1.7085427135678395</c:v>
                </c:pt>
                <c:pt idx="21">
                  <c:v>1.7399497487437188</c:v>
                </c:pt>
                <c:pt idx="22">
                  <c:v>1.7713567839195981</c:v>
                </c:pt>
                <c:pt idx="23">
                  <c:v>1.8530150753768846</c:v>
                </c:pt>
                <c:pt idx="24">
                  <c:v>1.8718592964824121</c:v>
                </c:pt>
                <c:pt idx="26">
                  <c:v>1.9283919597989951</c:v>
                </c:pt>
                <c:pt idx="27">
                  <c:v>1.9723618090452264</c:v>
                </c:pt>
                <c:pt idx="29">
                  <c:v>2.0665829145728645</c:v>
                </c:pt>
                <c:pt idx="33">
                  <c:v>2.2236180904522613</c:v>
                </c:pt>
                <c:pt idx="34">
                  <c:v>2.4434673366834172</c:v>
                </c:pt>
                <c:pt idx="35">
                  <c:v>2.5251256281407035</c:v>
                </c:pt>
                <c:pt idx="36">
                  <c:v>2.5376884422110555</c:v>
                </c:pt>
                <c:pt idx="37">
                  <c:v>2.550251256281407</c:v>
                </c:pt>
                <c:pt idx="38">
                  <c:v>2.6067839195979903</c:v>
                </c:pt>
                <c:pt idx="39">
                  <c:v>2.6695979899497488</c:v>
                </c:pt>
                <c:pt idx="40">
                  <c:v>2.7072864321608039</c:v>
                </c:pt>
                <c:pt idx="41">
                  <c:v>2.7784090909090904</c:v>
                </c:pt>
                <c:pt idx="42">
                  <c:v>2.8831658291457289</c:v>
                </c:pt>
                <c:pt idx="43">
                  <c:v>2.9374999999999996</c:v>
                </c:pt>
                <c:pt idx="44">
                  <c:v>3.0590452261306535</c:v>
                </c:pt>
                <c:pt idx="45">
                  <c:v>3.1218592964824121</c:v>
                </c:pt>
                <c:pt idx="46">
                  <c:v>3.1988636363636358</c:v>
                </c:pt>
                <c:pt idx="47">
                  <c:v>3.2035175879396984</c:v>
                </c:pt>
                <c:pt idx="48">
                  <c:v>3.2537688442211055</c:v>
                </c:pt>
                <c:pt idx="49">
                  <c:v>3.2663316582914579</c:v>
                </c:pt>
                <c:pt idx="50">
                  <c:v>3.2914572864321614</c:v>
                </c:pt>
                <c:pt idx="51">
                  <c:v>3.2977386934673372</c:v>
                </c:pt>
                <c:pt idx="52">
                  <c:v>3.3040201005025129</c:v>
                </c:pt>
                <c:pt idx="53">
                  <c:v>3.3165829145728649</c:v>
                </c:pt>
                <c:pt idx="54">
                  <c:v>3.3291457286432165</c:v>
                </c:pt>
                <c:pt idx="55">
                  <c:v>3.404522613065327</c:v>
                </c:pt>
                <c:pt idx="56">
                  <c:v>3.4108040201005028</c:v>
                </c:pt>
                <c:pt idx="57">
                  <c:v>3.585227272727272</c:v>
                </c:pt>
                <c:pt idx="58">
                  <c:v>3.6988636363636358</c:v>
                </c:pt>
                <c:pt idx="59">
                  <c:v>3.7185929648241207</c:v>
                </c:pt>
                <c:pt idx="60">
                  <c:v>3.8065326633165828</c:v>
                </c:pt>
                <c:pt idx="61">
                  <c:v>3.825376884422111</c:v>
                </c:pt>
                <c:pt idx="62">
                  <c:v>3.9258793969849251</c:v>
                </c:pt>
                <c:pt idx="63">
                  <c:v>4.0201005025125633</c:v>
                </c:pt>
                <c:pt idx="64">
                  <c:v>4.0511363636363633</c:v>
                </c:pt>
                <c:pt idx="65">
                  <c:v>4.0515075376884431</c:v>
                </c:pt>
                <c:pt idx="66">
                  <c:v>4.0891959798994986</c:v>
                </c:pt>
                <c:pt idx="67">
                  <c:v>4.1331658291457289</c:v>
                </c:pt>
                <c:pt idx="68">
                  <c:v>4.1520100502512571</c:v>
                </c:pt>
                <c:pt idx="69">
                  <c:v>4.1645728643216087</c:v>
                </c:pt>
                <c:pt idx="70">
                  <c:v>4.1771356783919602</c:v>
                </c:pt>
                <c:pt idx="71">
                  <c:v>4.1896984924623117</c:v>
                </c:pt>
                <c:pt idx="72">
                  <c:v>4.4283919597989954</c:v>
                </c:pt>
                <c:pt idx="73">
                  <c:v>4.6105527638190962</c:v>
                </c:pt>
                <c:pt idx="74">
                  <c:v>4.6293969849246235</c:v>
                </c:pt>
                <c:pt idx="75">
                  <c:v>4.6534090909090899</c:v>
                </c:pt>
                <c:pt idx="76">
                  <c:v>4.7840909090909083</c:v>
                </c:pt>
                <c:pt idx="77">
                  <c:v>4.7864321608040203</c:v>
                </c:pt>
                <c:pt idx="78">
                  <c:v>4.8178391959799001</c:v>
                </c:pt>
                <c:pt idx="79">
                  <c:v>5.1695979899497493</c:v>
                </c:pt>
                <c:pt idx="80">
                  <c:v>5.2701005025125633</c:v>
                </c:pt>
                <c:pt idx="81">
                  <c:v>5.5227272727272725</c:v>
                </c:pt>
                <c:pt idx="82">
                  <c:v>6.0113065326633173</c:v>
                </c:pt>
                <c:pt idx="83">
                  <c:v>6.0866834170854274</c:v>
                </c:pt>
                <c:pt idx="84">
                  <c:v>6.1931818181818175</c:v>
                </c:pt>
                <c:pt idx="85">
                  <c:v>6.2784090909090908</c:v>
                </c:pt>
                <c:pt idx="86">
                  <c:v>6.5452261306532673</c:v>
                </c:pt>
                <c:pt idx="87">
                  <c:v>6.557788944723618</c:v>
                </c:pt>
                <c:pt idx="88">
                  <c:v>7.5062814070351758</c:v>
                </c:pt>
                <c:pt idx="89">
                  <c:v>8.3011363636363633</c:v>
                </c:pt>
              </c:numCache>
            </c:numRef>
          </c:xVal>
          <c:yVal>
            <c:numRef>
              <c:f>宽厚比!$F$1:$F$103</c:f>
              <c:numCache>
                <c:formatCode>General</c:formatCode>
                <c:ptCount val="103"/>
                <c:pt idx="0">
                  <c:v>421.82738693467343</c:v>
                </c:pt>
                <c:pt idx="1">
                  <c:v>430.88768844221107</c:v>
                </c:pt>
                <c:pt idx="4">
                  <c:v>415.03216080402012</c:v>
                </c:pt>
                <c:pt idx="5">
                  <c:v>432.39602272727274</c:v>
                </c:pt>
                <c:pt idx="6">
                  <c:v>435.79535175879403</c:v>
                </c:pt>
                <c:pt idx="7">
                  <c:v>440.70301507537692</c:v>
                </c:pt>
                <c:pt idx="8">
                  <c:v>443.72311557788947</c:v>
                </c:pt>
                <c:pt idx="9">
                  <c:v>517.08238636363637</c:v>
                </c:pt>
                <c:pt idx="10">
                  <c:v>395.40150753768847</c:v>
                </c:pt>
                <c:pt idx="12">
                  <c:v>572.40170454545455</c:v>
                </c:pt>
                <c:pt idx="13">
                  <c:v>637.62386363636369</c:v>
                </c:pt>
                <c:pt idx="15">
                  <c:v>399.93165829145732</c:v>
                </c:pt>
                <c:pt idx="16">
                  <c:v>462.59874371859303</c:v>
                </c:pt>
                <c:pt idx="17">
                  <c:v>537.72374371859303</c:v>
                </c:pt>
                <c:pt idx="18">
                  <c:v>396.91155778894472</c:v>
                </c:pt>
                <c:pt idx="19">
                  <c:v>432.77525125628142</c:v>
                </c:pt>
                <c:pt idx="20">
                  <c:v>440.70301507537692</c:v>
                </c:pt>
                <c:pt idx="21">
                  <c:v>422.95992462311563</c:v>
                </c:pt>
                <c:pt idx="22">
                  <c:v>454.67097989949752</c:v>
                </c:pt>
                <c:pt idx="23">
                  <c:v>456.55854271356787</c:v>
                </c:pt>
                <c:pt idx="24">
                  <c:v>461.46620603015077</c:v>
                </c:pt>
                <c:pt idx="29">
                  <c:v>449.00829145728648</c:v>
                </c:pt>
                <c:pt idx="33">
                  <c:v>465.99635678391962</c:v>
                </c:pt>
                <c:pt idx="34">
                  <c:v>452.78341708542717</c:v>
                </c:pt>
                <c:pt idx="35">
                  <c:v>593.59560301507543</c:v>
                </c:pt>
                <c:pt idx="36">
                  <c:v>476.18919597989952</c:v>
                </c:pt>
                <c:pt idx="37">
                  <c:v>477.32173366834172</c:v>
                </c:pt>
                <c:pt idx="38">
                  <c:v>483.73944723618092</c:v>
                </c:pt>
                <c:pt idx="39">
                  <c:v>496.95238693467343</c:v>
                </c:pt>
                <c:pt idx="40">
                  <c:v>474.30163316582917</c:v>
                </c:pt>
                <c:pt idx="41">
                  <c:v>474.67914572864322</c:v>
                </c:pt>
                <c:pt idx="42">
                  <c:v>443.72311557788947</c:v>
                </c:pt>
                <c:pt idx="43">
                  <c:v>395.40150753768847</c:v>
                </c:pt>
                <c:pt idx="44">
                  <c:v>431.64271356783922</c:v>
                </c:pt>
                <c:pt idx="45">
                  <c:v>433.90778894472368</c:v>
                </c:pt>
                <c:pt idx="46">
                  <c:v>501.86005025125633</c:v>
                </c:pt>
                <c:pt idx="47">
                  <c:v>542.3517045454546</c:v>
                </c:pt>
                <c:pt idx="48">
                  <c:v>542.63140703517593</c:v>
                </c:pt>
                <c:pt idx="49">
                  <c:v>545.65150753768853</c:v>
                </c:pt>
                <c:pt idx="50">
                  <c:v>549.42663316582923</c:v>
                </c:pt>
                <c:pt idx="51">
                  <c:v>449.76331658291463</c:v>
                </c:pt>
                <c:pt idx="52">
                  <c:v>510.54283919597992</c:v>
                </c:pt>
                <c:pt idx="53">
                  <c:v>572.40170454545455</c:v>
                </c:pt>
                <c:pt idx="54">
                  <c:v>573.58743718592973</c:v>
                </c:pt>
                <c:pt idx="55">
                  <c:v>580.00515075376893</c:v>
                </c:pt>
                <c:pt idx="56">
                  <c:v>637.76457286432174</c:v>
                </c:pt>
                <c:pt idx="57">
                  <c:v>639.65213567839203</c:v>
                </c:pt>
                <c:pt idx="58">
                  <c:v>660.79283919597992</c:v>
                </c:pt>
                <c:pt idx="59">
                  <c:v>554.71180904522612</c:v>
                </c:pt>
                <c:pt idx="60">
                  <c:v>555.08932160804022</c:v>
                </c:pt>
                <c:pt idx="61">
                  <c:v>565.57215909090905</c:v>
                </c:pt>
                <c:pt idx="62">
                  <c:v>526.64374999999995</c:v>
                </c:pt>
                <c:pt idx="63">
                  <c:v>601.14585427135682</c:v>
                </c:pt>
                <c:pt idx="64">
                  <c:v>601.90087939698492</c:v>
                </c:pt>
                <c:pt idx="65">
                  <c:v>616.24635678391962</c:v>
                </c:pt>
                <c:pt idx="66">
                  <c:v>627.19422110552773</c:v>
                </c:pt>
                <c:pt idx="67">
                  <c:v>546.40653266331663</c:v>
                </c:pt>
                <c:pt idx="68">
                  <c:v>547.91658291457293</c:v>
                </c:pt>
                <c:pt idx="69">
                  <c:v>548.29409547738703</c:v>
                </c:pt>
                <c:pt idx="70">
                  <c:v>743.46809045226132</c:v>
                </c:pt>
                <c:pt idx="71">
                  <c:v>666.83304020100513</c:v>
                </c:pt>
                <c:pt idx="72">
                  <c:v>682.01590909090919</c:v>
                </c:pt>
                <c:pt idx="73">
                  <c:v>711.37952261306532</c:v>
                </c:pt>
                <c:pt idx="74">
                  <c:v>715.90967336683423</c:v>
                </c:pt>
                <c:pt idx="75">
                  <c:v>591.70804020100513</c:v>
                </c:pt>
                <c:pt idx="76">
                  <c:v>595.86067839195994</c:v>
                </c:pt>
                <c:pt idx="77">
                  <c:v>598.50326633165832</c:v>
                </c:pt>
                <c:pt idx="78">
                  <c:v>599.63580402010052</c:v>
                </c:pt>
                <c:pt idx="79">
                  <c:v>637.62386363636369</c:v>
                </c:pt>
                <c:pt idx="80">
                  <c:v>722.31022727272727</c:v>
                </c:pt>
                <c:pt idx="81">
                  <c:v>727.4323863636364</c:v>
                </c:pt>
                <c:pt idx="82">
                  <c:v>743.46809045226132</c:v>
                </c:pt>
                <c:pt idx="83">
                  <c:v>627.19422110552773</c:v>
                </c:pt>
                <c:pt idx="84">
                  <c:v>554.71180904522612</c:v>
                </c:pt>
                <c:pt idx="85">
                  <c:v>600.39082914572873</c:v>
                </c:pt>
                <c:pt idx="86">
                  <c:v>639.65213567839203</c:v>
                </c:pt>
                <c:pt idx="87">
                  <c:v>801.22751256281413</c:v>
                </c:pt>
                <c:pt idx="88">
                  <c:v>848.99829545454554</c:v>
                </c:pt>
                <c:pt idx="89">
                  <c:v>744.22311557788953</c:v>
                </c:pt>
              </c:numCache>
            </c:numRef>
          </c:yVal>
          <c:smooth val="0"/>
          <c:extLst>
            <c:ext xmlns:c16="http://schemas.microsoft.com/office/drawing/2014/chart" uri="{C3380CC4-5D6E-409C-BE32-E72D297353CC}">
              <c16:uniqueId val="{00000001-A745-4340-B0BB-F348CD8B2672}"/>
            </c:ext>
          </c:extLst>
        </c:ser>
        <c:dLbls>
          <c:showLegendKey val="0"/>
          <c:showVal val="0"/>
          <c:showCatName val="0"/>
          <c:showSerName val="0"/>
          <c:showPercent val="0"/>
          <c:showBubbleSize val="0"/>
        </c:dLbls>
        <c:axId val="392603280"/>
        <c:axId val="372090704"/>
      </c:scatterChart>
      <c:valAx>
        <c:axId val="392603280"/>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zh-CN"/>
          </a:p>
        </c:txPr>
        <c:crossAx val="372090704"/>
        <c:crosses val="autoZero"/>
        <c:crossBetween val="midCat"/>
        <c:majorUnit val="2"/>
      </c:valAx>
      <c:valAx>
        <c:axId val="372090704"/>
        <c:scaling>
          <c:orientation val="minMax"/>
          <c:min val="300"/>
        </c:scaling>
        <c:delete val="0"/>
        <c:axPos val="l"/>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zh-CN"/>
          </a:p>
        </c:txPr>
        <c:crossAx val="392603280"/>
        <c:crosses val="autoZero"/>
        <c:crossBetween val="midCat"/>
        <c:majorUnit val="200"/>
      </c:valAx>
      <c:spPr>
        <a:noFill/>
        <a:ln w="127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47F55-4657-46D1-B8A6-47C625660327}" type="datetimeFigureOut">
              <a:rPr lang="zh-CN" altLang="en-US" smtClean="0"/>
              <a:t>2025-04-26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79702E-FCD3-484E-8C52-1CE9275A116F}" type="slidenum">
              <a:rPr lang="zh-CN" altLang="en-US" smtClean="0"/>
              <a:t>‹#›</a:t>
            </a:fld>
            <a:endParaRPr lang="zh-CN" altLang="en-US"/>
          </a:p>
        </p:txBody>
      </p:sp>
    </p:spTree>
    <p:extLst>
      <p:ext uri="{BB962C8B-B14F-4D97-AF65-F5344CB8AC3E}">
        <p14:creationId xmlns:p14="http://schemas.microsoft.com/office/powerpoint/2010/main" val="3636154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A26AD7-AAE4-4EEF-A37B-EEAB485B91C6}"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8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A26AD7-AAE4-4EEF-A37B-EEAB485B91C6}" type="slidenum">
              <a:rPr lang="zh-CN" altLang="en-US" smtClean="0"/>
              <a:t>‹#›</a:t>
            </a:fld>
            <a:endParaRPr lang="zh-CN" altLang="en-US"/>
          </a:p>
        </p:txBody>
      </p:sp>
    </p:spTree>
    <p:extLst>
      <p:ext uri="{BB962C8B-B14F-4D97-AF65-F5344CB8AC3E}">
        <p14:creationId xmlns:p14="http://schemas.microsoft.com/office/powerpoint/2010/main" val="237403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A26AD7-AAE4-4EEF-A37B-EEAB485B91C6}" type="slidenum">
              <a:rPr lang="zh-CN" altLang="en-US" smtClean="0"/>
              <a:t>‹#›</a:t>
            </a:fld>
            <a:endParaRPr lang="zh-CN" altLang="en-US"/>
          </a:p>
        </p:txBody>
      </p:sp>
    </p:spTree>
    <p:extLst>
      <p:ext uri="{BB962C8B-B14F-4D97-AF65-F5344CB8AC3E}">
        <p14:creationId xmlns:p14="http://schemas.microsoft.com/office/powerpoint/2010/main" val="4179588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A26AD7-AAE4-4EEF-A37B-EEAB485B91C6}" type="slidenum">
              <a:rPr lang="zh-CN" altLang="en-US" smtClean="0"/>
              <a:t>‹#›</a:t>
            </a:fld>
            <a:endParaRPr lang="zh-CN" altLang="en-US"/>
          </a:p>
        </p:txBody>
      </p:sp>
    </p:spTree>
    <p:extLst>
      <p:ext uri="{BB962C8B-B14F-4D97-AF65-F5344CB8AC3E}">
        <p14:creationId xmlns:p14="http://schemas.microsoft.com/office/powerpoint/2010/main" val="1324762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A26AD7-AAE4-4EEF-A37B-EEAB485B91C6}" type="slidenum">
              <a:rPr lang="zh-CN" altLang="en-US" smtClean="0"/>
              <a:t>‹#›</a:t>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758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9A26AD7-AAE4-4EEF-A37B-EEAB485B91C6}" type="slidenum">
              <a:rPr lang="zh-CN" altLang="en-US" smtClean="0"/>
              <a:t>‹#›</a:t>
            </a:fld>
            <a:endParaRPr lang="zh-CN" altLang="en-US"/>
          </a:p>
        </p:txBody>
      </p:sp>
    </p:spTree>
    <p:extLst>
      <p:ext uri="{BB962C8B-B14F-4D97-AF65-F5344CB8AC3E}">
        <p14:creationId xmlns:p14="http://schemas.microsoft.com/office/powerpoint/2010/main" val="41396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109728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217920" y="2582334"/>
            <a:ext cx="4937760" cy="33782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9A26AD7-AAE4-4EEF-A37B-EEAB485B91C6}" type="slidenum">
              <a:rPr lang="zh-CN" altLang="en-US" smtClean="0"/>
              <a:t>‹#›</a:t>
            </a:fld>
            <a:endParaRPr lang="zh-CN" altLang="en-US"/>
          </a:p>
        </p:txBody>
      </p:sp>
    </p:spTree>
    <p:extLst>
      <p:ext uri="{BB962C8B-B14F-4D97-AF65-F5344CB8AC3E}">
        <p14:creationId xmlns:p14="http://schemas.microsoft.com/office/powerpoint/2010/main" val="250679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9A26AD7-AAE4-4EEF-A37B-EEAB485B91C6}" type="slidenum">
              <a:rPr lang="zh-CN" altLang="en-US" smtClean="0"/>
              <a:t>‹#›</a:t>
            </a:fld>
            <a:endParaRPr lang="zh-CN" altLang="en-US"/>
          </a:p>
        </p:txBody>
      </p:sp>
    </p:spTree>
    <p:extLst>
      <p:ext uri="{BB962C8B-B14F-4D97-AF65-F5344CB8AC3E}">
        <p14:creationId xmlns:p14="http://schemas.microsoft.com/office/powerpoint/2010/main" val="583436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69A26AD7-AAE4-4EEF-A37B-EEAB485B91C6}" type="slidenum">
              <a:rPr lang="zh-CN" altLang="en-US" smtClean="0"/>
              <a:t>‹#›</a:t>
            </a:fld>
            <a:endParaRPr lang="zh-CN" altLang="en-US"/>
          </a:p>
        </p:txBody>
      </p:sp>
    </p:spTree>
    <p:extLst>
      <p:ext uri="{BB962C8B-B14F-4D97-AF65-F5344CB8AC3E}">
        <p14:creationId xmlns:p14="http://schemas.microsoft.com/office/powerpoint/2010/main" val="3453049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8188398-12AD-4B76-8D6E-AB0528DF1E78}" type="datetimeFigureOut">
              <a:rPr lang="zh-CN" altLang="en-US" smtClean="0"/>
              <a:t>2025-04-23</a:t>
            </a:fld>
            <a:endParaRPr lang="zh-CN"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A26AD7-AAE4-4EEF-A37B-EEAB485B91C6}" type="slidenum">
              <a:rPr lang="zh-CN" altLang="en-US" smtClean="0"/>
              <a:t>‹#›</a:t>
            </a:fld>
            <a:endParaRPr lang="zh-CN" altLang="en-US"/>
          </a:p>
        </p:txBody>
      </p:sp>
    </p:spTree>
    <p:extLst>
      <p:ext uri="{BB962C8B-B14F-4D97-AF65-F5344CB8AC3E}">
        <p14:creationId xmlns:p14="http://schemas.microsoft.com/office/powerpoint/2010/main" val="374233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D8188398-12AD-4B76-8D6E-AB0528DF1E78}" type="datetimeFigureOut">
              <a:rPr lang="zh-CN" altLang="en-US" smtClean="0"/>
              <a:t>2025-04-23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9A26AD7-AAE4-4EEF-A37B-EEAB485B91C6}" type="slidenum">
              <a:rPr lang="zh-CN" altLang="en-US" smtClean="0"/>
              <a:t>‹#›</a:t>
            </a:fld>
            <a:endParaRPr lang="zh-CN" altLang="en-US"/>
          </a:p>
        </p:txBody>
      </p:sp>
    </p:spTree>
    <p:extLst>
      <p:ext uri="{BB962C8B-B14F-4D97-AF65-F5344CB8AC3E}">
        <p14:creationId xmlns:p14="http://schemas.microsoft.com/office/powerpoint/2010/main" val="1761987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8188398-12AD-4B76-8D6E-AB0528DF1E78}" type="datetimeFigureOut">
              <a:rPr lang="zh-CN" altLang="en-US" smtClean="0"/>
              <a:t>2025-04-23</a:t>
            </a:fld>
            <a:endParaRPr lang="zh-CN"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9A26AD7-AAE4-4EEF-A37B-EEAB485B91C6}" type="slidenum">
              <a:rPr lang="zh-CN" altLang="en-US" smtClean="0"/>
              <a:t>‹#›</a:t>
            </a:fld>
            <a:endParaRPr lang="zh-CN"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901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chart" Target="../charts/chart2.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59345" y="633337"/>
            <a:ext cx="9757051" cy="1056828"/>
          </a:xfrm>
          <a:prstGeom prst="rect">
            <a:avLst/>
          </a:prstGeom>
        </p:spPr>
        <p:txBody>
          <a:bodyPr vert="horz" wrap="square" lIns="0" tIns="16510" rIns="0" bIns="0" rtlCol="0" anchor="ctr">
            <a:spAutoFit/>
          </a:bodyPr>
          <a:lstStyle/>
          <a:p>
            <a:pPr marL="12700" algn="ctr">
              <a:lnSpc>
                <a:spcPct val="150000"/>
              </a:lnSpc>
              <a:spcBef>
                <a:spcPts val="130"/>
              </a:spcBef>
            </a:pPr>
            <a:r>
              <a:rPr lang="en-US" altLang="zh-CN" sz="2400" dirty="0">
                <a:latin typeface="Microsoft JhengHei"/>
                <a:cs typeface="Microsoft JhengHei"/>
              </a:rPr>
              <a:t>Architecture Characteristics of Lake-Bottom Fan Sedimentary Reservoir: A Case Study of the PG2 Oil Reservoir</a:t>
            </a:r>
            <a:endParaRPr sz="2400" dirty="0">
              <a:latin typeface="Microsoft JhengHei"/>
              <a:cs typeface="Microsoft JhengHei"/>
            </a:endParaRPr>
          </a:p>
        </p:txBody>
      </p:sp>
      <p:pic>
        <p:nvPicPr>
          <p:cNvPr id="5" name="object 5"/>
          <p:cNvPicPr/>
          <p:nvPr/>
        </p:nvPicPr>
        <p:blipFill>
          <a:blip r:embed="rId2" cstate="print"/>
          <a:stretch>
            <a:fillRect/>
          </a:stretch>
        </p:blipFill>
        <p:spPr>
          <a:xfrm>
            <a:off x="1297119" y="4361161"/>
            <a:ext cx="9144000" cy="1981199"/>
          </a:xfrm>
          <a:prstGeom prst="rect">
            <a:avLst/>
          </a:prstGeom>
        </p:spPr>
      </p:pic>
      <p:sp>
        <p:nvSpPr>
          <p:cNvPr id="6" name="object 6"/>
          <p:cNvSpPr txBox="1"/>
          <p:nvPr/>
        </p:nvSpPr>
        <p:spPr>
          <a:xfrm>
            <a:off x="4176677" y="2519944"/>
            <a:ext cx="5860473" cy="444994"/>
          </a:xfrm>
          <a:prstGeom prst="rect">
            <a:avLst/>
          </a:prstGeom>
        </p:spPr>
        <p:txBody>
          <a:bodyPr vert="horz" wrap="square" lIns="0" tIns="135890" rIns="0" bIns="0" rtlCol="0">
            <a:spAutoFit/>
          </a:bodyPr>
          <a:lstStyle/>
          <a:p>
            <a:pPr marL="241300" indent="-229235">
              <a:spcBef>
                <a:spcPts val="1070"/>
              </a:spcBef>
              <a:buFont typeface="Arial MT"/>
              <a:buChar char="•"/>
              <a:tabLst>
                <a:tab pos="241300" algn="l"/>
                <a:tab pos="241935" algn="l"/>
              </a:tabLst>
            </a:pPr>
            <a:r>
              <a:rPr lang="en-US" altLang="zh-CN" sz="2000" b="1" dirty="0"/>
              <a:t>Li </a:t>
            </a:r>
            <a:r>
              <a:rPr lang="en-US" altLang="zh-CN" sz="2000" b="1" dirty="0" err="1"/>
              <a:t>Xinkun</a:t>
            </a:r>
            <a:r>
              <a:rPr lang="en-US" altLang="zh-CN" sz="2000" b="1" dirty="0"/>
              <a:t> , </a:t>
            </a:r>
            <a:r>
              <a:rPr lang="en-US" altLang="zh-CN" b="1" dirty="0"/>
              <a:t> Zhang,   X</a:t>
            </a:r>
            <a:endParaRPr sz="2000" b="1" dirty="0">
              <a:latin typeface="NSimSun"/>
              <a:cs typeface="NSimSun"/>
            </a:endParaRPr>
          </a:p>
        </p:txBody>
      </p:sp>
      <p:sp>
        <p:nvSpPr>
          <p:cNvPr id="9" name="object 6">
            <a:extLst>
              <a:ext uri="{FF2B5EF4-FFF2-40B4-BE49-F238E27FC236}">
                <a16:creationId xmlns:a16="http://schemas.microsoft.com/office/drawing/2014/main" id="{BB365D3E-C030-47AB-966D-D6F363F3BE05}"/>
              </a:ext>
            </a:extLst>
          </p:cNvPr>
          <p:cNvSpPr txBox="1"/>
          <p:nvPr/>
        </p:nvSpPr>
        <p:spPr>
          <a:xfrm>
            <a:off x="3464158" y="3491741"/>
            <a:ext cx="5860473" cy="444994"/>
          </a:xfrm>
          <a:prstGeom prst="rect">
            <a:avLst/>
          </a:prstGeom>
        </p:spPr>
        <p:txBody>
          <a:bodyPr vert="horz" wrap="square" lIns="0" tIns="135890" rIns="0" bIns="0" rtlCol="0">
            <a:spAutoFit/>
          </a:bodyPr>
          <a:lstStyle/>
          <a:p>
            <a:pPr marL="241300" indent="-229235">
              <a:spcBef>
                <a:spcPts val="1070"/>
              </a:spcBef>
              <a:buFont typeface="Arial MT"/>
              <a:buChar char="•"/>
              <a:tabLst>
                <a:tab pos="241300" algn="l"/>
                <a:tab pos="241935" algn="l"/>
              </a:tabLst>
            </a:pPr>
            <a:r>
              <a:rPr lang="en-US" altLang="zh-CN" sz="2000" dirty="0"/>
              <a:t>Faculty of Earth Sciences and Technology</a:t>
            </a:r>
            <a:endParaRPr sz="2000" dirty="0">
              <a:latin typeface="NSimSun"/>
              <a:cs typeface="NSimSun"/>
            </a:endParaRPr>
          </a:p>
        </p:txBody>
      </p:sp>
      <p:pic>
        <p:nvPicPr>
          <p:cNvPr id="10" name="object 2">
            <a:extLst>
              <a:ext uri="{FF2B5EF4-FFF2-40B4-BE49-F238E27FC236}">
                <a16:creationId xmlns:a16="http://schemas.microsoft.com/office/drawing/2014/main" id="{E82ED767-CC38-4094-BD7C-84C1AC547E3C}"/>
              </a:ext>
            </a:extLst>
          </p:cNvPr>
          <p:cNvPicPr/>
          <p:nvPr/>
        </p:nvPicPr>
        <p:blipFill>
          <a:blip r:embed="rId3" cstate="print"/>
          <a:stretch>
            <a:fillRect/>
          </a:stretch>
        </p:blipFill>
        <p:spPr>
          <a:xfrm>
            <a:off x="8301960" y="0"/>
            <a:ext cx="3289465" cy="611456"/>
          </a:xfrm>
          <a:prstGeom prst="rect">
            <a:avLst/>
          </a:prstGeom>
        </p:spPr>
      </p:pic>
      <p:cxnSp>
        <p:nvCxnSpPr>
          <p:cNvPr id="11" name="直接连接符 10">
            <a:extLst>
              <a:ext uri="{FF2B5EF4-FFF2-40B4-BE49-F238E27FC236}">
                <a16:creationId xmlns:a16="http://schemas.microsoft.com/office/drawing/2014/main" id="{ADAB0291-6613-4F32-8AF7-91E720F7D8BE}"/>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58D62FF4-6744-4BA8-A0A1-CFF6E8F53204}"/>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220E7B3-3646-4801-9450-B2EC7DAE2DF3}"/>
              </a:ext>
            </a:extLst>
          </p:cNvPr>
          <p:cNvPicPr>
            <a:picLocks noChangeAspect="1"/>
          </p:cNvPicPr>
          <p:nvPr/>
        </p:nvPicPr>
        <p:blipFill>
          <a:blip r:embed="rId2"/>
          <a:stretch>
            <a:fillRect/>
          </a:stretch>
        </p:blipFill>
        <p:spPr>
          <a:xfrm>
            <a:off x="5259519" y="915123"/>
            <a:ext cx="6847687" cy="5383290"/>
          </a:xfrm>
          <a:prstGeom prst="rect">
            <a:avLst/>
          </a:prstGeom>
        </p:spPr>
      </p:pic>
      <p:sp>
        <p:nvSpPr>
          <p:cNvPr id="5" name="矩形 4">
            <a:extLst>
              <a:ext uri="{FF2B5EF4-FFF2-40B4-BE49-F238E27FC236}">
                <a16:creationId xmlns:a16="http://schemas.microsoft.com/office/drawing/2014/main" id="{FBF333F2-D0FB-478E-9989-5748345111AF}"/>
              </a:ext>
            </a:extLst>
          </p:cNvPr>
          <p:cNvSpPr/>
          <p:nvPr/>
        </p:nvSpPr>
        <p:spPr>
          <a:xfrm>
            <a:off x="191401" y="4221892"/>
            <a:ext cx="4714087" cy="1815882"/>
          </a:xfrm>
          <a:prstGeom prst="rect">
            <a:avLst/>
          </a:prstGeom>
        </p:spPr>
        <p:txBody>
          <a:bodyPr wrap="square">
            <a:spAutoFit/>
          </a:bodyPr>
          <a:lstStyle/>
          <a:p>
            <a:r>
              <a:rPr lang="en-US" altLang="zh-CN" sz="1400" b="1" i="1" dirty="0">
                <a:solidFill>
                  <a:schemeClr val="accent1"/>
                </a:solidFill>
              </a:rPr>
              <a:t>1.Cross-Section​​:</a:t>
            </a:r>
          </a:p>
          <a:p>
            <a:r>
              <a:rPr lang="en-US" altLang="zh-CN" sz="1400" b="1" i="1" dirty="0">
                <a:solidFill>
                  <a:schemeClr val="accent1"/>
                </a:solidFill>
              </a:rPr>
              <a:t>Label convex tops with </a:t>
            </a:r>
            <a:r>
              <a:rPr lang="el-GR" altLang="zh-CN" sz="1400" b="1" i="1" dirty="0">
                <a:solidFill>
                  <a:schemeClr val="accent1"/>
                </a:solidFill>
              </a:rPr>
              <a:t>δ (</a:t>
            </a:r>
            <a:r>
              <a:rPr lang="en-US" altLang="zh-CN" sz="1400" b="1" i="1" dirty="0">
                <a:solidFill>
                  <a:schemeClr val="accent1"/>
                </a:solidFill>
              </a:rPr>
              <a:t>delta) symbols</a:t>
            </a:r>
          </a:p>
          <a:p>
            <a:r>
              <a:rPr lang="en-US" altLang="zh-CN" sz="1400" b="1" i="1" dirty="0">
                <a:solidFill>
                  <a:schemeClr val="accent1"/>
                </a:solidFill>
              </a:rPr>
              <a:t>Mark flat bases with horizontal ruling lines</a:t>
            </a:r>
          </a:p>
          <a:p>
            <a:r>
              <a:rPr lang="en-US" altLang="zh-CN" sz="1400" b="1" i="1" dirty="0">
                <a:solidFill>
                  <a:schemeClr val="accent1"/>
                </a:solidFill>
              </a:rPr>
              <a:t>​​2.Plan View​​:</a:t>
            </a:r>
          </a:p>
          <a:p>
            <a:r>
              <a:rPr lang="en-US" altLang="zh-CN" sz="1400" b="1" i="1" dirty="0">
                <a:solidFill>
                  <a:schemeClr val="accent1"/>
                </a:solidFill>
              </a:rPr>
              <a:t>Use standardized color coding:</a:t>
            </a:r>
          </a:p>
          <a:p>
            <a:r>
              <a:rPr lang="en-US" altLang="zh-CN" sz="1400" b="1" i="1" dirty="0">
                <a:solidFill>
                  <a:schemeClr val="accent1"/>
                </a:solidFill>
              </a:rPr>
              <a:t>Lobe fringe: Light blue transparent overlay</a:t>
            </a:r>
          </a:p>
          <a:p>
            <a:r>
              <a:rPr lang="en-US" altLang="zh-CN" sz="1400" b="1" i="1" dirty="0">
                <a:solidFill>
                  <a:schemeClr val="accent1"/>
                </a:solidFill>
              </a:rPr>
              <a:t>Single lobe: Solid orange with flow-direction arrow</a:t>
            </a:r>
          </a:p>
          <a:p>
            <a:r>
              <a:rPr lang="en-US" altLang="zh-CN" sz="1400" b="1" i="1" dirty="0">
                <a:solidFill>
                  <a:schemeClr val="accent1"/>
                </a:solidFill>
              </a:rPr>
              <a:t>Composite lobes: Stippled pattern fill</a:t>
            </a:r>
            <a:endParaRPr lang="zh-CN" altLang="en-US" sz="1400" b="1" i="1" dirty="0">
              <a:solidFill>
                <a:schemeClr val="accent1"/>
              </a:solidFill>
            </a:endParaRPr>
          </a:p>
        </p:txBody>
      </p:sp>
      <p:sp>
        <p:nvSpPr>
          <p:cNvPr id="6" name="矩形 5">
            <a:extLst>
              <a:ext uri="{FF2B5EF4-FFF2-40B4-BE49-F238E27FC236}">
                <a16:creationId xmlns:a16="http://schemas.microsoft.com/office/drawing/2014/main" id="{DBB04AD5-4F1B-4767-8A2F-7D6012C7E0D7}"/>
              </a:ext>
            </a:extLst>
          </p:cNvPr>
          <p:cNvSpPr/>
          <p:nvPr/>
        </p:nvSpPr>
        <p:spPr>
          <a:xfrm>
            <a:off x="115824" y="57734"/>
            <a:ext cx="4865243" cy="597921"/>
          </a:xfrm>
          <a:prstGeom prst="rect">
            <a:avLst/>
          </a:prstGeom>
        </p:spPr>
        <p:txBody>
          <a:bodyPr wrap="none">
            <a:spAutoFit/>
          </a:body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3</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Results and Discussion</a:t>
            </a:r>
          </a:p>
        </p:txBody>
      </p:sp>
      <p:pic>
        <p:nvPicPr>
          <p:cNvPr id="7" name="object 2">
            <a:extLst>
              <a:ext uri="{FF2B5EF4-FFF2-40B4-BE49-F238E27FC236}">
                <a16:creationId xmlns:a16="http://schemas.microsoft.com/office/drawing/2014/main" id="{6E72089F-BDBD-4777-B298-63019D615B93}"/>
              </a:ext>
            </a:extLst>
          </p:cNvPr>
          <p:cNvPicPr/>
          <p:nvPr/>
        </p:nvPicPr>
        <p:blipFill>
          <a:blip r:embed="rId3" cstate="print"/>
          <a:stretch>
            <a:fillRect/>
          </a:stretch>
        </p:blipFill>
        <p:spPr>
          <a:xfrm>
            <a:off x="8301960" y="0"/>
            <a:ext cx="3289465" cy="611456"/>
          </a:xfrm>
          <a:prstGeom prst="rect">
            <a:avLst/>
          </a:prstGeom>
        </p:spPr>
      </p:pic>
      <p:cxnSp>
        <p:nvCxnSpPr>
          <p:cNvPr id="8" name="直接连接符 7">
            <a:extLst>
              <a:ext uri="{FF2B5EF4-FFF2-40B4-BE49-F238E27FC236}">
                <a16:creationId xmlns:a16="http://schemas.microsoft.com/office/drawing/2014/main" id="{0E7FD40A-525F-4191-AB4F-EF16E7C03C11}"/>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EA9DBF43-A4C0-43AE-A049-DF18BB4877FE}"/>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CEE3BEDA-115B-45F8-A970-D4B1F4D6096F}"/>
              </a:ext>
            </a:extLst>
          </p:cNvPr>
          <p:cNvSpPr/>
          <p:nvPr/>
        </p:nvSpPr>
        <p:spPr>
          <a:xfrm>
            <a:off x="191401" y="1328792"/>
            <a:ext cx="4994714" cy="2893100"/>
          </a:xfrm>
          <a:prstGeom prst="rect">
            <a:avLst/>
          </a:prstGeom>
        </p:spPr>
        <p:txBody>
          <a:bodyPr wrap="square">
            <a:spAutoFit/>
          </a:bodyPr>
          <a:lstStyle/>
          <a:p>
            <a:r>
              <a:rPr lang="en-US" altLang="zh-CN" sz="1400" b="1" i="1" dirty="0">
                <a:solidFill>
                  <a:schemeClr val="accent1"/>
                </a:solidFill>
              </a:rPr>
              <a:t>1.Cross-Sectional View​​</a:t>
            </a:r>
          </a:p>
          <a:p>
            <a:r>
              <a:rPr lang="en-US" altLang="zh-CN" sz="1400" b="1" i="1" dirty="0">
                <a:solidFill>
                  <a:schemeClr val="accent1"/>
                </a:solidFill>
              </a:rPr>
              <a:t>​​Morphology​​: ​​"Flat-topped and convex-based"​​ geometry</a:t>
            </a:r>
          </a:p>
          <a:p>
            <a:r>
              <a:rPr lang="en-US" altLang="zh-CN" sz="1400" b="1" i="1" dirty="0">
                <a:solidFill>
                  <a:schemeClr val="accent1"/>
                </a:solidFill>
              </a:rPr>
              <a:t>Top Surface: Typically planar (erosional contact)</a:t>
            </a:r>
          </a:p>
          <a:p>
            <a:r>
              <a:rPr lang="en-US" altLang="zh-CN" sz="1400" b="1" i="1" dirty="0">
                <a:solidFill>
                  <a:schemeClr val="accent1"/>
                </a:solidFill>
              </a:rPr>
              <a:t>Base: Displays convex-downward curvature (scour morphology)</a:t>
            </a:r>
          </a:p>
          <a:p>
            <a:r>
              <a:rPr lang="en-US" altLang="zh-CN" sz="1400" b="1" i="1" dirty="0">
                <a:solidFill>
                  <a:schemeClr val="accent1"/>
                </a:solidFill>
              </a:rPr>
              <a:t>Geological Implication: Reflects turbulent flow erosion during high-energy transport</a:t>
            </a:r>
          </a:p>
          <a:p>
            <a:r>
              <a:rPr lang="en-US" altLang="zh-CN" sz="1400" b="1" i="1" dirty="0">
                <a:solidFill>
                  <a:schemeClr val="accent1"/>
                </a:solidFill>
              </a:rPr>
              <a:t>​​2. Plan View​​</a:t>
            </a:r>
          </a:p>
          <a:p>
            <a:r>
              <a:rPr lang="en-US" altLang="zh-CN" sz="1400" b="1" i="1" dirty="0">
                <a:solidFill>
                  <a:schemeClr val="accent1"/>
                </a:solidFill>
              </a:rPr>
              <a:t>​​Distribution Pattern​​: ​​Elongated "ribbon-like"​​ geometry</a:t>
            </a:r>
          </a:p>
          <a:p>
            <a:r>
              <a:rPr lang="en-US" altLang="zh-CN" sz="1400" b="1" i="1" dirty="0">
                <a:solidFill>
                  <a:schemeClr val="accent1"/>
                </a:solidFill>
              </a:rPr>
              <a:t>Length-to-Width Ratio: Typically &gt;5:1</a:t>
            </a:r>
          </a:p>
          <a:p>
            <a:r>
              <a:rPr lang="en-US" altLang="zh-CN" sz="1400" b="1" i="1" dirty="0">
                <a:solidFill>
                  <a:schemeClr val="accent1"/>
                </a:solidFill>
              </a:rPr>
              <a:t>Boundary Definition: Sharp lateral contacts with lobe deposits</a:t>
            </a:r>
          </a:p>
          <a:p>
            <a:r>
              <a:rPr lang="en-US" altLang="zh-CN" sz="1400" b="1" i="1" dirty="0">
                <a:solidFill>
                  <a:schemeClr val="accent1"/>
                </a:solidFill>
              </a:rPr>
              <a:t>Seismic Expression: High-amplitude linear anomalies</a:t>
            </a:r>
            <a:endParaRPr lang="zh-CN" altLang="en-US" sz="1400" b="1" i="1" dirty="0">
              <a:solidFill>
                <a:schemeClr val="accent1"/>
              </a:solidFill>
            </a:endParaRPr>
          </a:p>
        </p:txBody>
      </p:sp>
      <p:sp>
        <p:nvSpPr>
          <p:cNvPr id="11" name="文本框 10">
            <a:extLst>
              <a:ext uri="{FF2B5EF4-FFF2-40B4-BE49-F238E27FC236}">
                <a16:creationId xmlns:a16="http://schemas.microsoft.com/office/drawing/2014/main" id="{32F4FBA8-4775-45A6-AFFB-19A99EB533D7}"/>
              </a:ext>
            </a:extLst>
          </p:cNvPr>
          <p:cNvSpPr txBox="1"/>
          <p:nvPr/>
        </p:nvSpPr>
        <p:spPr>
          <a:xfrm>
            <a:off x="191401" y="867127"/>
            <a:ext cx="2201164" cy="461665"/>
          </a:xfrm>
          <a:prstGeom prst="rect">
            <a:avLst/>
          </a:prstGeom>
          <a:noFill/>
        </p:spPr>
        <p:txBody>
          <a:bodyPr wrap="square" rtlCol="0">
            <a:spAutoFit/>
          </a:bodyPr>
          <a:lstStyle/>
          <a:p>
            <a:r>
              <a:rPr lang="en-US" altLang="zh-CN" sz="2400" b="1" dirty="0"/>
              <a:t>Channel:</a:t>
            </a:r>
            <a:endParaRPr lang="zh-CN" altLang="en-US" sz="2400" b="1" dirty="0"/>
          </a:p>
        </p:txBody>
      </p:sp>
      <p:sp>
        <p:nvSpPr>
          <p:cNvPr id="12" name="文本框 11">
            <a:extLst>
              <a:ext uri="{FF2B5EF4-FFF2-40B4-BE49-F238E27FC236}">
                <a16:creationId xmlns:a16="http://schemas.microsoft.com/office/drawing/2014/main" id="{F36B0554-6A3C-45A5-8717-F72795B7EBEE}"/>
              </a:ext>
            </a:extLst>
          </p:cNvPr>
          <p:cNvSpPr txBox="1"/>
          <p:nvPr/>
        </p:nvSpPr>
        <p:spPr>
          <a:xfrm>
            <a:off x="191401" y="3760227"/>
            <a:ext cx="2201164" cy="461665"/>
          </a:xfrm>
          <a:prstGeom prst="rect">
            <a:avLst/>
          </a:prstGeom>
          <a:noFill/>
        </p:spPr>
        <p:txBody>
          <a:bodyPr wrap="square" rtlCol="0">
            <a:spAutoFit/>
          </a:bodyPr>
          <a:lstStyle/>
          <a:p>
            <a:r>
              <a:rPr lang="en-US" altLang="zh-CN" sz="2400" b="1" dirty="0"/>
              <a:t>Lobe:</a:t>
            </a:r>
            <a:endParaRPr lang="zh-CN" altLang="en-US" sz="2400" b="1" dirty="0"/>
          </a:p>
        </p:txBody>
      </p:sp>
    </p:spTree>
    <p:extLst>
      <p:ext uri="{BB962C8B-B14F-4D97-AF65-F5344CB8AC3E}">
        <p14:creationId xmlns:p14="http://schemas.microsoft.com/office/powerpoint/2010/main" val="1385990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1B5111F-655D-4337-AC54-C8B525C6FA46}"/>
              </a:ext>
            </a:extLst>
          </p:cNvPr>
          <p:cNvPicPr>
            <a:picLocks noChangeAspect="1"/>
          </p:cNvPicPr>
          <p:nvPr/>
        </p:nvPicPr>
        <p:blipFill>
          <a:blip r:embed="rId2"/>
          <a:stretch>
            <a:fillRect/>
          </a:stretch>
        </p:blipFill>
        <p:spPr>
          <a:xfrm>
            <a:off x="1169122" y="2471141"/>
            <a:ext cx="9377416" cy="3819931"/>
          </a:xfrm>
          <a:prstGeom prst="rect">
            <a:avLst/>
          </a:prstGeom>
        </p:spPr>
      </p:pic>
      <p:sp>
        <p:nvSpPr>
          <p:cNvPr id="4" name="矩形 3">
            <a:extLst>
              <a:ext uri="{FF2B5EF4-FFF2-40B4-BE49-F238E27FC236}">
                <a16:creationId xmlns:a16="http://schemas.microsoft.com/office/drawing/2014/main" id="{6E6CBDEF-6DEE-46D8-9E04-7A18326DC838}"/>
              </a:ext>
            </a:extLst>
          </p:cNvPr>
          <p:cNvSpPr/>
          <p:nvPr/>
        </p:nvSpPr>
        <p:spPr>
          <a:xfrm>
            <a:off x="115824" y="57734"/>
            <a:ext cx="4865243" cy="597921"/>
          </a:xfrm>
          <a:prstGeom prst="rect">
            <a:avLst/>
          </a:prstGeom>
        </p:spPr>
        <p:txBody>
          <a:bodyPr wrap="none">
            <a:spAutoFit/>
          </a:body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3</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Results and Discussion</a:t>
            </a:r>
          </a:p>
        </p:txBody>
      </p:sp>
      <p:pic>
        <p:nvPicPr>
          <p:cNvPr id="5" name="object 2">
            <a:extLst>
              <a:ext uri="{FF2B5EF4-FFF2-40B4-BE49-F238E27FC236}">
                <a16:creationId xmlns:a16="http://schemas.microsoft.com/office/drawing/2014/main" id="{2881A289-299A-48D0-8E51-CA274D4B5140}"/>
              </a:ext>
            </a:extLst>
          </p:cNvPr>
          <p:cNvPicPr/>
          <p:nvPr/>
        </p:nvPicPr>
        <p:blipFill>
          <a:blip r:embed="rId3" cstate="print"/>
          <a:stretch>
            <a:fillRect/>
          </a:stretch>
        </p:blipFill>
        <p:spPr>
          <a:xfrm>
            <a:off x="8301960" y="0"/>
            <a:ext cx="3289465" cy="611456"/>
          </a:xfrm>
          <a:prstGeom prst="rect">
            <a:avLst/>
          </a:prstGeom>
        </p:spPr>
      </p:pic>
      <p:cxnSp>
        <p:nvCxnSpPr>
          <p:cNvPr id="6" name="直接连接符 5">
            <a:extLst>
              <a:ext uri="{FF2B5EF4-FFF2-40B4-BE49-F238E27FC236}">
                <a16:creationId xmlns:a16="http://schemas.microsoft.com/office/drawing/2014/main" id="{7026966A-0B09-4E98-A401-B9F08037E9EE}"/>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DD4FABF-D165-40C5-88CD-350EA7B99F2D}"/>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456D5A7D-B574-4D50-A7F9-FBC429C33303}"/>
              </a:ext>
            </a:extLst>
          </p:cNvPr>
          <p:cNvSpPr/>
          <p:nvPr/>
        </p:nvSpPr>
        <p:spPr>
          <a:xfrm>
            <a:off x="456054" y="1133857"/>
            <a:ext cx="10846755" cy="1323439"/>
          </a:xfrm>
          <a:prstGeom prst="rect">
            <a:avLst/>
          </a:prstGeom>
        </p:spPr>
        <p:txBody>
          <a:bodyPr wrap="square">
            <a:spAutoFit/>
          </a:bodyPr>
          <a:lstStyle/>
          <a:p>
            <a:pPr fontAlgn="base"/>
            <a:r>
              <a:rPr lang="en-US" altLang="zh-CN" sz="1600" i="1" dirty="0">
                <a:solidFill>
                  <a:schemeClr val="accent1"/>
                </a:solidFill>
              </a:rPr>
              <a:t>  During the same depositional phase, multiple feeder channels may concurrently transport sediments into the lacustrine basin. The sediments carried by different feeder channels are deposited at their fronts, forming multiple lobes. </a:t>
            </a:r>
          </a:p>
          <a:p>
            <a:pPr fontAlgn="base">
              <a:buFont typeface="+mj-lt"/>
              <a:buAutoNum type="arabicPeriod"/>
            </a:pPr>
            <a:r>
              <a:rPr lang="en-US" altLang="zh-CN" sz="1600" i="1" dirty="0">
                <a:solidFill>
                  <a:schemeClr val="accent1"/>
                </a:solidFill>
              </a:rPr>
              <a:t>These individual lobes exhibit distinct lateral juxtaposition relationships in plan </a:t>
            </a:r>
            <a:r>
              <a:rPr lang="en-US" altLang="zh-CN" sz="1600" i="1" dirty="0" err="1">
                <a:solidFill>
                  <a:schemeClr val="accent1"/>
                </a:solidFill>
              </a:rPr>
              <a:t>view.Three</a:t>
            </a:r>
            <a:r>
              <a:rPr lang="en-US" altLang="zh-CN" sz="1600" i="1" dirty="0">
                <a:solidFill>
                  <a:schemeClr val="accent1"/>
                </a:solidFill>
              </a:rPr>
              <a:t> types of lateral amalgamation between single lobes were identified: (1) channel-to-lobe main body (CH-LMB), (2) lobe main body-to-lobe main body (LMB-LMB), and (3) lobe fringe-to-lobe fringe (LF-LF) contacts, with LMB-LMB being the dominant type.</a:t>
            </a:r>
            <a:endParaRPr lang="en-US" altLang="zh-CN" sz="1050" i="1" dirty="0">
              <a:solidFill>
                <a:schemeClr val="accent1"/>
              </a:solidFill>
              <a:effectLst/>
            </a:endParaRPr>
          </a:p>
        </p:txBody>
      </p:sp>
      <p:sp>
        <p:nvSpPr>
          <p:cNvPr id="9" name="文本框 8">
            <a:extLst>
              <a:ext uri="{FF2B5EF4-FFF2-40B4-BE49-F238E27FC236}">
                <a16:creationId xmlns:a16="http://schemas.microsoft.com/office/drawing/2014/main" id="{15389051-BDF1-47EF-A097-1BEC13727546}"/>
              </a:ext>
            </a:extLst>
          </p:cNvPr>
          <p:cNvSpPr txBox="1"/>
          <p:nvPr/>
        </p:nvSpPr>
        <p:spPr>
          <a:xfrm>
            <a:off x="357510" y="747807"/>
            <a:ext cx="10567164" cy="461665"/>
          </a:xfrm>
          <a:prstGeom prst="rect">
            <a:avLst/>
          </a:prstGeom>
          <a:noFill/>
        </p:spPr>
        <p:txBody>
          <a:bodyPr wrap="square" rtlCol="0">
            <a:spAutoFit/>
          </a:bodyPr>
          <a:lstStyle/>
          <a:p>
            <a:r>
              <a:rPr lang="en-US" altLang="zh-CN" sz="2400" b="1" dirty="0">
                <a:ea typeface="微软雅黑" panose="020B0503020204020204" pitchFamily="34" charset="-122"/>
                <a:cs typeface="Arial" panose="020B0604020202020204" pitchFamily="34" charset="0"/>
              </a:rPr>
              <a:t>3.2Lateral juxtaposition characteristics between individual lobes</a:t>
            </a:r>
            <a:endParaRPr lang="zh-CN" altLang="en-US" sz="2400" b="1" dirty="0"/>
          </a:p>
        </p:txBody>
      </p:sp>
    </p:spTree>
    <p:extLst>
      <p:ext uri="{BB962C8B-B14F-4D97-AF65-F5344CB8AC3E}">
        <p14:creationId xmlns:p14="http://schemas.microsoft.com/office/powerpoint/2010/main" val="4263463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C4D9590-C7A7-47E4-AABD-869B172E3D96}"/>
              </a:ext>
            </a:extLst>
          </p:cNvPr>
          <p:cNvSpPr/>
          <p:nvPr/>
        </p:nvSpPr>
        <p:spPr>
          <a:xfrm>
            <a:off x="5036834" y="857250"/>
            <a:ext cx="211833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324">
              <a:defRPr/>
            </a:pPr>
            <a:r>
              <a:rPr lang="en-US" altLang="zh-CN" sz="4000" b="1" spc="38" dirty="0">
                <a:ln w="11430"/>
                <a:solidFill>
                  <a:srgbClr val="FF0000"/>
                </a:solidFill>
                <a:effectLst>
                  <a:outerShdw blurRad="76200" dist="50800" dir="5400000" algn="tl" rotWithShape="0">
                    <a:srgbClr val="000000">
                      <a:alpha val="65000"/>
                    </a:srgbClr>
                  </a:outerShdw>
                </a:effectLst>
                <a:latin typeface="方正大黑简体" panose="02010601030101010101" pitchFamily="2" charset="-122"/>
                <a:ea typeface="方正大黑简体" panose="02010601030101010101" pitchFamily="2" charset="-122"/>
              </a:rPr>
              <a:t>Outline</a:t>
            </a:r>
            <a:endParaRPr lang="zh-CN" altLang="en-US" sz="4000" b="1" spc="38" dirty="0">
              <a:ln w="11430"/>
              <a:solidFill>
                <a:srgbClr val="FF0000"/>
              </a:solidFill>
              <a:effectLst>
                <a:outerShdw blurRad="76200" dist="50800" dir="5400000" algn="tl" rotWithShape="0">
                  <a:srgbClr val="000000">
                    <a:alpha val="65000"/>
                  </a:srgbClr>
                </a:outerShdw>
              </a:effectLst>
              <a:latin typeface="方正大黑简体" panose="02010601030101010101" pitchFamily="2" charset="-122"/>
              <a:ea typeface="方正大黑简体" panose="02010601030101010101" pitchFamily="2" charset="-122"/>
            </a:endParaRPr>
          </a:p>
        </p:txBody>
      </p:sp>
      <p:cxnSp>
        <p:nvCxnSpPr>
          <p:cNvPr id="16" name="直接连接符 15">
            <a:extLst>
              <a:ext uri="{FF2B5EF4-FFF2-40B4-BE49-F238E27FC236}">
                <a16:creationId xmlns:a16="http://schemas.microsoft.com/office/drawing/2014/main" id="{A574C2E1-D5C7-4765-A5B0-041BF9C7EDDE}"/>
              </a:ext>
            </a:extLst>
          </p:cNvPr>
          <p:cNvCxnSpPr/>
          <p:nvPr/>
        </p:nvCxnSpPr>
        <p:spPr>
          <a:xfrm>
            <a:off x="4763288" y="38159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EE7B72E-D88A-4679-AC48-39380CCCBBDD}"/>
              </a:ext>
            </a:extLst>
          </p:cNvPr>
          <p:cNvCxnSpPr/>
          <p:nvPr/>
        </p:nvCxnSpPr>
        <p:spPr>
          <a:xfrm>
            <a:off x="4763287" y="48827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8B0EEFE-4830-4A5A-992E-37016E76539D}"/>
              </a:ext>
            </a:extLst>
          </p:cNvPr>
          <p:cNvCxnSpPr/>
          <p:nvPr/>
        </p:nvCxnSpPr>
        <p:spPr>
          <a:xfrm>
            <a:off x="4763287" y="27491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3">
            <a:extLst>
              <a:ext uri="{FF2B5EF4-FFF2-40B4-BE49-F238E27FC236}">
                <a16:creationId xmlns:a16="http://schemas.microsoft.com/office/drawing/2014/main" id="{F2EC738C-16D9-4248-BF83-E4524510294C}"/>
              </a:ext>
            </a:extLst>
          </p:cNvPr>
          <p:cNvSpPr txBox="1">
            <a:spLocks noChangeArrowheads="1"/>
          </p:cNvSpPr>
          <p:nvPr/>
        </p:nvSpPr>
        <p:spPr bwMode="auto">
          <a:xfrm>
            <a:off x="3968338" y="2139537"/>
            <a:ext cx="4953000"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a:latin typeface="微软雅黑" panose="020B0503020204020204" pitchFamily="34" charset="-122"/>
                <a:ea typeface="微软雅黑" panose="020B0503020204020204" pitchFamily="34" charset="-122"/>
              </a:rPr>
              <a:t>1</a:t>
            </a:r>
            <a:r>
              <a:rPr kumimoji="1" lang="zh-CN" altLang="en-US" sz="2700" b="1">
                <a:latin typeface="微软雅黑" panose="020B0503020204020204" pitchFamily="34" charset="-122"/>
                <a:ea typeface="微软雅黑" panose="020B0503020204020204" pitchFamily="34" charset="-122"/>
              </a:rPr>
              <a:t>、</a:t>
            </a:r>
            <a:r>
              <a:rPr kumimoji="1" lang="en-US" altLang="zh-CN" sz="2700" b="1">
                <a:latin typeface="微软雅黑" panose="020B0503020204020204" pitchFamily="34" charset="-122"/>
                <a:ea typeface="微软雅黑" panose="020B0503020204020204" pitchFamily="34" charset="-122"/>
              </a:rPr>
              <a:t>Introduction</a:t>
            </a:r>
            <a:endParaRPr kumimoji="1" lang="en-US" altLang="zh-CN" sz="2700" b="1" dirty="0">
              <a:latin typeface="微软雅黑" panose="020B0503020204020204" pitchFamily="34" charset="-122"/>
              <a:ea typeface="微软雅黑" panose="020B0503020204020204" pitchFamily="34" charset="-122"/>
            </a:endParaRPr>
          </a:p>
        </p:txBody>
      </p:sp>
      <p:sp>
        <p:nvSpPr>
          <p:cNvPr id="20" name="Rectangle 3">
            <a:extLst>
              <a:ext uri="{FF2B5EF4-FFF2-40B4-BE49-F238E27FC236}">
                <a16:creationId xmlns:a16="http://schemas.microsoft.com/office/drawing/2014/main" id="{7966E135-0995-4F57-999B-D51FB432C97B}"/>
              </a:ext>
            </a:extLst>
          </p:cNvPr>
          <p:cNvSpPr txBox="1">
            <a:spLocks noChangeArrowheads="1"/>
          </p:cNvSpPr>
          <p:nvPr/>
        </p:nvSpPr>
        <p:spPr bwMode="auto">
          <a:xfrm>
            <a:off x="3968339" y="3194910"/>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chemeClr val="tx2"/>
                </a:solidFill>
                <a:latin typeface="微软雅黑" panose="020B0503020204020204" pitchFamily="34" charset="-122"/>
                <a:ea typeface="微软雅黑" panose="020B0503020204020204" pitchFamily="34" charset="-122"/>
              </a:rPr>
              <a:t>2</a:t>
            </a:r>
            <a:r>
              <a:rPr kumimoji="1" lang="zh-CN" altLang="en-US" sz="2700" b="1" dirty="0">
                <a:solidFill>
                  <a:schemeClr val="tx2"/>
                </a:solidFill>
                <a:latin typeface="微软雅黑" panose="020B0503020204020204" pitchFamily="34" charset="-122"/>
                <a:ea typeface="微软雅黑" panose="020B0503020204020204" pitchFamily="34" charset="-122"/>
              </a:rPr>
              <a:t>、</a:t>
            </a:r>
            <a:r>
              <a:rPr kumimoji="1" lang="en-US" altLang="zh-CN" sz="2700" b="1" dirty="0">
                <a:solidFill>
                  <a:schemeClr val="tx2"/>
                </a:solidFill>
                <a:latin typeface="微软雅黑" panose="020B0503020204020204" pitchFamily="34" charset="-122"/>
                <a:ea typeface="微软雅黑" panose="020B0503020204020204" pitchFamily="34" charset="-122"/>
              </a:rPr>
              <a:t> Method</a:t>
            </a:r>
          </a:p>
        </p:txBody>
      </p:sp>
      <p:sp>
        <p:nvSpPr>
          <p:cNvPr id="21" name="Rectangle 3">
            <a:extLst>
              <a:ext uri="{FF2B5EF4-FFF2-40B4-BE49-F238E27FC236}">
                <a16:creationId xmlns:a16="http://schemas.microsoft.com/office/drawing/2014/main" id="{FEE0335A-C780-40F5-9583-5036C62A6E07}"/>
              </a:ext>
            </a:extLst>
          </p:cNvPr>
          <p:cNvSpPr txBox="1">
            <a:spLocks noChangeArrowheads="1"/>
          </p:cNvSpPr>
          <p:nvPr/>
        </p:nvSpPr>
        <p:spPr bwMode="auto">
          <a:xfrm>
            <a:off x="3968337" y="4253982"/>
            <a:ext cx="5419107"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002060"/>
                </a:solidFill>
                <a:latin typeface="微软雅黑" panose="020B0503020204020204" pitchFamily="34" charset="-122"/>
                <a:ea typeface="微软雅黑" panose="020B0503020204020204" pitchFamily="34" charset="-122"/>
              </a:rPr>
              <a:t>3</a:t>
            </a:r>
            <a:r>
              <a:rPr kumimoji="1" lang="zh-CN" altLang="en-US" sz="2700" b="1" dirty="0">
                <a:solidFill>
                  <a:srgbClr val="002060"/>
                </a:solidFill>
                <a:latin typeface="微软雅黑" panose="020B0503020204020204" pitchFamily="34" charset="-122"/>
                <a:ea typeface="微软雅黑" panose="020B0503020204020204" pitchFamily="34" charset="-122"/>
              </a:rPr>
              <a:t>、</a:t>
            </a:r>
            <a:r>
              <a:rPr kumimoji="1" lang="en-US" altLang="zh-CN" sz="2700" b="1" dirty="0">
                <a:solidFill>
                  <a:srgbClr val="002060"/>
                </a:solidFill>
                <a:latin typeface="微软雅黑" panose="020B0503020204020204" pitchFamily="34" charset="-122"/>
                <a:ea typeface="微软雅黑" panose="020B0503020204020204" pitchFamily="34" charset="-122"/>
              </a:rPr>
              <a:t>Results and Discussion</a:t>
            </a:r>
          </a:p>
        </p:txBody>
      </p:sp>
      <p:cxnSp>
        <p:nvCxnSpPr>
          <p:cNvPr id="9" name="直接连接符 8">
            <a:extLst>
              <a:ext uri="{FF2B5EF4-FFF2-40B4-BE49-F238E27FC236}">
                <a16:creationId xmlns:a16="http://schemas.microsoft.com/office/drawing/2014/main" id="{B03677E4-FE50-46A0-BE1B-8D3A3E66824B}"/>
              </a:ext>
            </a:extLst>
          </p:cNvPr>
          <p:cNvCxnSpPr/>
          <p:nvPr/>
        </p:nvCxnSpPr>
        <p:spPr>
          <a:xfrm>
            <a:off x="4763286" y="59495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89A11B22-EC76-49F0-912F-FE9B37280A84}"/>
              </a:ext>
            </a:extLst>
          </p:cNvPr>
          <p:cNvSpPr txBox="1">
            <a:spLocks noChangeArrowheads="1"/>
          </p:cNvSpPr>
          <p:nvPr/>
        </p:nvSpPr>
        <p:spPr bwMode="auto">
          <a:xfrm>
            <a:off x="3973780" y="5329525"/>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4</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Conclusions</a:t>
            </a:r>
          </a:p>
        </p:txBody>
      </p:sp>
      <p:pic>
        <p:nvPicPr>
          <p:cNvPr id="12" name="object 2">
            <a:extLst>
              <a:ext uri="{FF2B5EF4-FFF2-40B4-BE49-F238E27FC236}">
                <a16:creationId xmlns:a16="http://schemas.microsoft.com/office/drawing/2014/main" id="{97D6903C-115F-4FD2-B061-BBA4B4D1B7FC}"/>
              </a:ext>
            </a:extLst>
          </p:cNvPr>
          <p:cNvPicPr/>
          <p:nvPr/>
        </p:nvPicPr>
        <p:blipFill>
          <a:blip r:embed="rId2" cstate="print"/>
          <a:stretch>
            <a:fillRect/>
          </a:stretch>
        </p:blipFill>
        <p:spPr>
          <a:xfrm>
            <a:off x="8301960" y="0"/>
            <a:ext cx="3289465" cy="611456"/>
          </a:xfrm>
          <a:prstGeom prst="rect">
            <a:avLst/>
          </a:prstGeom>
        </p:spPr>
      </p:pic>
      <p:cxnSp>
        <p:nvCxnSpPr>
          <p:cNvPr id="13" name="直接连接符 12">
            <a:extLst>
              <a:ext uri="{FF2B5EF4-FFF2-40B4-BE49-F238E27FC236}">
                <a16:creationId xmlns:a16="http://schemas.microsoft.com/office/drawing/2014/main" id="{2D7E7135-115A-4B92-8F63-3BE7FC7D0FCC}"/>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18D4EAD4-88E1-4FF4-8F55-170C05B9C995}"/>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97457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AC33F828-BB0E-48B5-AD18-CDC0BC688FBB}"/>
              </a:ext>
            </a:extLst>
          </p:cNvPr>
          <p:cNvPicPr/>
          <p:nvPr/>
        </p:nvPicPr>
        <p:blipFill>
          <a:blip r:embed="rId2" cstate="print"/>
          <a:stretch>
            <a:fillRect/>
          </a:stretch>
        </p:blipFill>
        <p:spPr>
          <a:xfrm>
            <a:off x="8301960" y="0"/>
            <a:ext cx="3289465" cy="611456"/>
          </a:xfrm>
          <a:prstGeom prst="rect">
            <a:avLst/>
          </a:prstGeom>
        </p:spPr>
      </p:pic>
      <p:cxnSp>
        <p:nvCxnSpPr>
          <p:cNvPr id="4" name="直接连接符 3">
            <a:extLst>
              <a:ext uri="{FF2B5EF4-FFF2-40B4-BE49-F238E27FC236}">
                <a16:creationId xmlns:a16="http://schemas.microsoft.com/office/drawing/2014/main" id="{9B181892-135B-4C7C-89E0-22FA7380C8D2}"/>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70E9F8C8-A827-4413-9F5C-32079FA2FAD4}"/>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A41AC4F8-4BD2-4A64-856F-CDEFCAFCF841}"/>
              </a:ext>
            </a:extLst>
          </p:cNvPr>
          <p:cNvSpPr txBox="1">
            <a:spLocks noChangeArrowheads="1"/>
          </p:cNvSpPr>
          <p:nvPr/>
        </p:nvSpPr>
        <p:spPr bwMode="auto">
          <a:xfrm>
            <a:off x="171802" y="-7422"/>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4</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Conclusions</a:t>
            </a:r>
          </a:p>
        </p:txBody>
      </p:sp>
      <p:sp>
        <p:nvSpPr>
          <p:cNvPr id="7" name="矩形 6">
            <a:extLst>
              <a:ext uri="{FF2B5EF4-FFF2-40B4-BE49-F238E27FC236}">
                <a16:creationId xmlns:a16="http://schemas.microsoft.com/office/drawing/2014/main" id="{E7261030-D5D9-4A55-B2A2-52A8DF3D5B82}"/>
              </a:ext>
            </a:extLst>
          </p:cNvPr>
          <p:cNvSpPr/>
          <p:nvPr/>
        </p:nvSpPr>
        <p:spPr>
          <a:xfrm>
            <a:off x="222792" y="865597"/>
            <a:ext cx="11969208" cy="5016758"/>
          </a:xfrm>
          <a:prstGeom prst="rect">
            <a:avLst/>
          </a:prstGeom>
        </p:spPr>
        <p:txBody>
          <a:bodyPr wrap="square">
            <a:spAutoFit/>
          </a:bodyPr>
          <a:lstStyle/>
          <a:p>
            <a:pPr fontAlgn="base">
              <a:buFont typeface="+mj-lt"/>
              <a:buAutoNum type="arabicPeriod"/>
            </a:pPr>
            <a:r>
              <a:rPr lang="en-US" altLang="zh-CN" sz="2000" dirty="0">
                <a:latin typeface="inherit"/>
              </a:rPr>
              <a:t>Architectural element types include six categories: main channel, distributary channel, lobe main body, lobe fringe, slump body, and inter-lobe/inter-channel deposits. The lobe main body constitutes the principal depositional component of subaqueous fans, exhibiting fan-shaped distribution. The internal architecture of subaqueous fans can be further subdivided from single fan complexes to individual lobe elements.</a:t>
            </a:r>
          </a:p>
          <a:p>
            <a:pPr fontAlgn="base">
              <a:buFont typeface="+mj-lt"/>
              <a:buAutoNum type="arabicPeriod"/>
            </a:pPr>
            <a:r>
              <a:rPr lang="en-US" altLang="zh-CN" sz="2000" dirty="0">
                <a:latin typeface="inherit"/>
              </a:rPr>
              <a:t>During short-term base-level </a:t>
            </a:r>
            <a:r>
              <a:rPr lang="en-US" altLang="zh-CN" sz="2000" dirty="0" err="1">
                <a:latin typeface="inherit"/>
              </a:rPr>
              <a:t>lowstands</a:t>
            </a:r>
            <a:r>
              <a:rPr lang="en-US" altLang="zh-CN" sz="2000" dirty="0">
                <a:latin typeface="inherit"/>
              </a:rPr>
              <a:t>, individual lobes demonstrate smaller length-to-width and width-to-thickness ratios, forming compensational stacked depositional patterns. Conversely, during short-term base-level </a:t>
            </a:r>
            <a:r>
              <a:rPr lang="en-US" altLang="zh-CN" sz="2000" dirty="0" err="1">
                <a:latin typeface="inherit"/>
              </a:rPr>
              <a:t>highstands</a:t>
            </a:r>
            <a:r>
              <a:rPr lang="en-US" altLang="zh-CN" sz="2000" dirty="0">
                <a:latin typeface="inherit"/>
              </a:rPr>
              <a:t>, individual lobes show larger length-to-width and width-to-thickness ratios, developing either isolated depositional bodies or partially laterally stacked deposits.</a:t>
            </a:r>
          </a:p>
          <a:p>
            <a:pPr fontAlgn="base">
              <a:buFont typeface="+mj-lt"/>
              <a:buAutoNum type="arabicPeriod"/>
            </a:pPr>
            <a:r>
              <a:rPr lang="en-US" altLang="zh-CN" sz="2000" dirty="0">
                <a:latin typeface="inherit"/>
              </a:rPr>
              <a:t>The established 3D architectural model of subaqueous fans reveals that channels serve as critical conduits for gravity flow sediment transport, with channel dimensions progressively decreasing toward the basin center before transitioning into lobes. Lobes can be subdivided into lobe main bodies and lobe fringes. This architectural model provides a conceptual framework for reservoir characterization in adjacent well areas and similar depositional systems.</a:t>
            </a:r>
          </a:p>
          <a:p>
            <a:pPr fontAlgn="base">
              <a:buFont typeface="+mj-lt"/>
              <a:buAutoNum type="arabicPeriod"/>
            </a:pPr>
            <a:r>
              <a:rPr lang="en-US" altLang="zh-CN" sz="2000" dirty="0">
                <a:latin typeface="inherit"/>
              </a:rPr>
              <a:t>Three types of lateral amalgamation between single lobes were identified: (1) channel-to-lobe main body (CH-LMB), (2) lobe main body-to-lobe main body (LMB-LMB), and (3) lobe fringe-to-lobe fringe (LF-LF) contacts, with LMB-LMB being the dominant type.</a:t>
            </a:r>
            <a:endParaRPr lang="en-US" altLang="zh-CN" sz="1200" i="0" dirty="0">
              <a:effectLst/>
              <a:latin typeface="inherit"/>
            </a:endParaRPr>
          </a:p>
        </p:txBody>
      </p:sp>
    </p:spTree>
    <p:extLst>
      <p:ext uri="{BB962C8B-B14F-4D97-AF65-F5344CB8AC3E}">
        <p14:creationId xmlns:p14="http://schemas.microsoft.com/office/powerpoint/2010/main" val="3000600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D7A95128-7CCA-4E01-8D9E-4E12113AB07F}"/>
              </a:ext>
            </a:extLst>
          </p:cNvPr>
          <p:cNvPicPr/>
          <p:nvPr/>
        </p:nvPicPr>
        <p:blipFill>
          <a:blip r:embed="rId2" cstate="print"/>
          <a:stretch>
            <a:fillRect/>
          </a:stretch>
        </p:blipFill>
        <p:spPr>
          <a:xfrm>
            <a:off x="8301960" y="0"/>
            <a:ext cx="3289465" cy="611456"/>
          </a:xfrm>
          <a:prstGeom prst="rect">
            <a:avLst/>
          </a:prstGeom>
        </p:spPr>
      </p:pic>
      <p:cxnSp>
        <p:nvCxnSpPr>
          <p:cNvPr id="7" name="直接连接符 6">
            <a:extLst>
              <a:ext uri="{FF2B5EF4-FFF2-40B4-BE49-F238E27FC236}">
                <a16:creationId xmlns:a16="http://schemas.microsoft.com/office/drawing/2014/main" id="{D9E28316-1796-4B1C-90FC-E2F600BEA3BB}"/>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ECBDED01-09A5-4520-AA19-BE7DD0D99D91}"/>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object 6">
            <a:extLst>
              <a:ext uri="{FF2B5EF4-FFF2-40B4-BE49-F238E27FC236}">
                <a16:creationId xmlns:a16="http://schemas.microsoft.com/office/drawing/2014/main" id="{BE859C34-4E78-4384-B084-FC60589C9F23}"/>
              </a:ext>
            </a:extLst>
          </p:cNvPr>
          <p:cNvSpPr txBox="1"/>
          <p:nvPr/>
        </p:nvSpPr>
        <p:spPr>
          <a:xfrm>
            <a:off x="1492126" y="2468482"/>
            <a:ext cx="9020037" cy="2309607"/>
          </a:xfrm>
          <a:prstGeom prst="rect">
            <a:avLst/>
          </a:prstGeom>
        </p:spPr>
        <p:txBody>
          <a:bodyPr vert="horz" wrap="square" lIns="0" tIns="135890" rIns="0" bIns="0" rtlCol="0">
            <a:spAutoFit/>
          </a:bodyPr>
          <a:lstStyle/>
          <a:p>
            <a:pPr marL="12065" algn="ctr">
              <a:spcBef>
                <a:spcPts val="1070"/>
              </a:spcBef>
              <a:tabLst>
                <a:tab pos="241300" algn="l"/>
                <a:tab pos="241935" algn="l"/>
              </a:tabLst>
            </a:pPr>
            <a:r>
              <a:rPr lang="en-US" sz="6600" dirty="0">
                <a:solidFill>
                  <a:srgbClr val="0070C0"/>
                </a:solidFill>
                <a:latin typeface="NSimSun"/>
                <a:cs typeface="NSimSun"/>
              </a:rPr>
              <a:t>THANK YOU!</a:t>
            </a:r>
          </a:p>
          <a:p>
            <a:pPr marL="12065" algn="ctr">
              <a:spcBef>
                <a:spcPts val="1070"/>
              </a:spcBef>
              <a:tabLst>
                <a:tab pos="241300" algn="l"/>
                <a:tab pos="241935" algn="l"/>
              </a:tabLst>
            </a:pPr>
            <a:r>
              <a:rPr lang="en-US" sz="6600" dirty="0">
                <a:solidFill>
                  <a:srgbClr val="0070C0"/>
                </a:solidFill>
                <a:latin typeface="NSimSun"/>
                <a:cs typeface="NSimSun"/>
              </a:rPr>
              <a:t>Question? Suggestion?</a:t>
            </a:r>
            <a:endParaRPr sz="6600" dirty="0">
              <a:solidFill>
                <a:srgbClr val="0070C0"/>
              </a:solidFill>
              <a:latin typeface="NSimSun"/>
              <a:cs typeface="NSimSun"/>
            </a:endParaRPr>
          </a:p>
        </p:txBody>
      </p:sp>
    </p:spTree>
    <p:extLst>
      <p:ext uri="{BB962C8B-B14F-4D97-AF65-F5344CB8AC3E}">
        <p14:creationId xmlns:p14="http://schemas.microsoft.com/office/powerpoint/2010/main" val="1512333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C4D9590-C7A7-47E4-AABD-869B172E3D96}"/>
              </a:ext>
            </a:extLst>
          </p:cNvPr>
          <p:cNvSpPr/>
          <p:nvPr/>
        </p:nvSpPr>
        <p:spPr>
          <a:xfrm>
            <a:off x="5036831" y="919817"/>
            <a:ext cx="211833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324">
              <a:defRPr/>
            </a:pPr>
            <a:r>
              <a:rPr lang="en-US" altLang="zh-CN" sz="4000" b="1" spc="38" dirty="0">
                <a:ln w="11430"/>
                <a:solidFill>
                  <a:srgbClr val="FF0000"/>
                </a:solidFill>
                <a:effectLst>
                  <a:outerShdw blurRad="76200" dist="50800" dir="5400000" algn="tl" rotWithShape="0">
                    <a:srgbClr val="000000">
                      <a:alpha val="65000"/>
                    </a:srgbClr>
                  </a:outerShdw>
                </a:effectLst>
                <a:latin typeface="方正大黑简体" panose="02010601030101010101" pitchFamily="2" charset="-122"/>
                <a:ea typeface="方正大黑简体" panose="02010601030101010101" pitchFamily="2" charset="-122"/>
              </a:rPr>
              <a:t>Outline</a:t>
            </a:r>
            <a:endParaRPr lang="zh-CN" altLang="en-US" sz="4000" b="1" spc="38" dirty="0">
              <a:ln w="11430"/>
              <a:solidFill>
                <a:srgbClr val="FF0000"/>
              </a:solidFill>
              <a:effectLst>
                <a:outerShdw blurRad="76200" dist="50800" dir="5400000" algn="tl" rotWithShape="0">
                  <a:srgbClr val="000000">
                    <a:alpha val="65000"/>
                  </a:srgbClr>
                </a:outerShdw>
              </a:effectLst>
              <a:latin typeface="方正大黑简体" panose="02010601030101010101" pitchFamily="2" charset="-122"/>
              <a:ea typeface="方正大黑简体" panose="02010601030101010101" pitchFamily="2" charset="-122"/>
            </a:endParaRPr>
          </a:p>
        </p:txBody>
      </p:sp>
      <p:cxnSp>
        <p:nvCxnSpPr>
          <p:cNvPr id="16" name="直接连接符 15">
            <a:extLst>
              <a:ext uri="{FF2B5EF4-FFF2-40B4-BE49-F238E27FC236}">
                <a16:creationId xmlns:a16="http://schemas.microsoft.com/office/drawing/2014/main" id="{A574C2E1-D5C7-4765-A5B0-041BF9C7EDDE}"/>
              </a:ext>
            </a:extLst>
          </p:cNvPr>
          <p:cNvCxnSpPr/>
          <p:nvPr/>
        </p:nvCxnSpPr>
        <p:spPr>
          <a:xfrm>
            <a:off x="4763288" y="38159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EE7B72E-D88A-4679-AC48-39380CCCBBDD}"/>
              </a:ext>
            </a:extLst>
          </p:cNvPr>
          <p:cNvCxnSpPr/>
          <p:nvPr/>
        </p:nvCxnSpPr>
        <p:spPr>
          <a:xfrm>
            <a:off x="4763287" y="48827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8B0EEFE-4830-4A5A-992E-37016E76539D}"/>
              </a:ext>
            </a:extLst>
          </p:cNvPr>
          <p:cNvCxnSpPr/>
          <p:nvPr/>
        </p:nvCxnSpPr>
        <p:spPr>
          <a:xfrm>
            <a:off x="4763287" y="27491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3">
            <a:extLst>
              <a:ext uri="{FF2B5EF4-FFF2-40B4-BE49-F238E27FC236}">
                <a16:creationId xmlns:a16="http://schemas.microsoft.com/office/drawing/2014/main" id="{F2EC738C-16D9-4248-BF83-E4524510294C}"/>
              </a:ext>
            </a:extLst>
          </p:cNvPr>
          <p:cNvSpPr txBox="1">
            <a:spLocks noChangeArrowheads="1"/>
          </p:cNvSpPr>
          <p:nvPr/>
        </p:nvSpPr>
        <p:spPr bwMode="auto">
          <a:xfrm>
            <a:off x="3968338" y="2139537"/>
            <a:ext cx="4953000"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1</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Introduction</a:t>
            </a:r>
          </a:p>
        </p:txBody>
      </p:sp>
      <p:sp>
        <p:nvSpPr>
          <p:cNvPr id="20" name="Rectangle 3">
            <a:extLst>
              <a:ext uri="{FF2B5EF4-FFF2-40B4-BE49-F238E27FC236}">
                <a16:creationId xmlns:a16="http://schemas.microsoft.com/office/drawing/2014/main" id="{7966E135-0995-4F57-999B-D51FB432C97B}"/>
              </a:ext>
            </a:extLst>
          </p:cNvPr>
          <p:cNvSpPr txBox="1">
            <a:spLocks noChangeArrowheads="1"/>
          </p:cNvSpPr>
          <p:nvPr/>
        </p:nvSpPr>
        <p:spPr bwMode="auto">
          <a:xfrm>
            <a:off x="3968339" y="3194910"/>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chemeClr val="tx2"/>
                </a:solidFill>
                <a:latin typeface="微软雅黑" panose="020B0503020204020204" pitchFamily="34" charset="-122"/>
                <a:ea typeface="微软雅黑" panose="020B0503020204020204" pitchFamily="34" charset="-122"/>
              </a:rPr>
              <a:t>2</a:t>
            </a:r>
            <a:r>
              <a:rPr kumimoji="1" lang="zh-CN" altLang="en-US" sz="2700" b="1" dirty="0">
                <a:solidFill>
                  <a:schemeClr val="tx2"/>
                </a:solidFill>
                <a:latin typeface="微软雅黑" panose="020B0503020204020204" pitchFamily="34" charset="-122"/>
                <a:ea typeface="微软雅黑" panose="020B0503020204020204" pitchFamily="34" charset="-122"/>
              </a:rPr>
              <a:t>、</a:t>
            </a:r>
            <a:r>
              <a:rPr kumimoji="1" lang="en-US" altLang="zh-CN" sz="2700" b="1" dirty="0">
                <a:solidFill>
                  <a:schemeClr val="tx2"/>
                </a:solidFill>
                <a:latin typeface="微软雅黑" panose="020B0503020204020204" pitchFamily="34" charset="-122"/>
                <a:ea typeface="微软雅黑" panose="020B0503020204020204" pitchFamily="34" charset="-122"/>
              </a:rPr>
              <a:t> Method</a:t>
            </a:r>
          </a:p>
        </p:txBody>
      </p:sp>
      <p:sp>
        <p:nvSpPr>
          <p:cNvPr id="21" name="Rectangle 3">
            <a:extLst>
              <a:ext uri="{FF2B5EF4-FFF2-40B4-BE49-F238E27FC236}">
                <a16:creationId xmlns:a16="http://schemas.microsoft.com/office/drawing/2014/main" id="{FEE0335A-C780-40F5-9583-5036C62A6E07}"/>
              </a:ext>
            </a:extLst>
          </p:cNvPr>
          <p:cNvSpPr txBox="1">
            <a:spLocks noChangeArrowheads="1"/>
          </p:cNvSpPr>
          <p:nvPr/>
        </p:nvSpPr>
        <p:spPr bwMode="auto">
          <a:xfrm>
            <a:off x="3968337" y="4253982"/>
            <a:ext cx="5419107"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002060"/>
                </a:solidFill>
                <a:latin typeface="微软雅黑" panose="020B0503020204020204" pitchFamily="34" charset="-122"/>
                <a:ea typeface="微软雅黑" panose="020B0503020204020204" pitchFamily="34" charset="-122"/>
              </a:rPr>
              <a:t>3</a:t>
            </a:r>
            <a:r>
              <a:rPr kumimoji="1" lang="zh-CN" altLang="en-US" sz="2700" b="1" dirty="0">
                <a:solidFill>
                  <a:srgbClr val="002060"/>
                </a:solidFill>
                <a:latin typeface="微软雅黑" panose="020B0503020204020204" pitchFamily="34" charset="-122"/>
                <a:ea typeface="微软雅黑" panose="020B0503020204020204" pitchFamily="34" charset="-122"/>
              </a:rPr>
              <a:t>、</a:t>
            </a:r>
            <a:r>
              <a:rPr kumimoji="1" lang="en-US" altLang="zh-CN" sz="2700" b="1" dirty="0">
                <a:solidFill>
                  <a:srgbClr val="002060"/>
                </a:solidFill>
                <a:latin typeface="微软雅黑" panose="020B0503020204020204" pitchFamily="34" charset="-122"/>
                <a:ea typeface="微软雅黑" panose="020B0503020204020204" pitchFamily="34" charset="-122"/>
              </a:rPr>
              <a:t>Results and Discussion</a:t>
            </a:r>
          </a:p>
        </p:txBody>
      </p:sp>
      <p:cxnSp>
        <p:nvCxnSpPr>
          <p:cNvPr id="9" name="直接连接符 8">
            <a:extLst>
              <a:ext uri="{FF2B5EF4-FFF2-40B4-BE49-F238E27FC236}">
                <a16:creationId xmlns:a16="http://schemas.microsoft.com/office/drawing/2014/main" id="{B03677E4-FE50-46A0-BE1B-8D3A3E66824B}"/>
              </a:ext>
            </a:extLst>
          </p:cNvPr>
          <p:cNvCxnSpPr/>
          <p:nvPr/>
        </p:nvCxnSpPr>
        <p:spPr>
          <a:xfrm>
            <a:off x="4763286" y="59495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89A11B22-EC76-49F0-912F-FE9B37280A84}"/>
              </a:ext>
            </a:extLst>
          </p:cNvPr>
          <p:cNvSpPr txBox="1">
            <a:spLocks noChangeArrowheads="1"/>
          </p:cNvSpPr>
          <p:nvPr/>
        </p:nvSpPr>
        <p:spPr bwMode="auto">
          <a:xfrm>
            <a:off x="3973780" y="5329525"/>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chemeClr val="tx2">
                    <a:lumMod val="75000"/>
                  </a:schemeClr>
                </a:solidFill>
                <a:latin typeface="微软雅黑" panose="020B0503020204020204" pitchFamily="34" charset="-122"/>
                <a:ea typeface="微软雅黑" panose="020B0503020204020204" pitchFamily="34" charset="-122"/>
              </a:rPr>
              <a:t>4</a:t>
            </a:r>
            <a:r>
              <a:rPr kumimoji="1" lang="zh-CN" altLang="en-US" sz="2700" b="1" dirty="0">
                <a:solidFill>
                  <a:schemeClr val="tx2">
                    <a:lumMod val="75000"/>
                  </a:schemeClr>
                </a:solidFill>
                <a:latin typeface="微软雅黑" panose="020B0503020204020204" pitchFamily="34" charset="-122"/>
                <a:ea typeface="微软雅黑" panose="020B0503020204020204" pitchFamily="34" charset="-122"/>
              </a:rPr>
              <a:t>、</a:t>
            </a:r>
            <a:r>
              <a:rPr kumimoji="1" lang="en-US" altLang="zh-CN" sz="2700" b="1" dirty="0">
                <a:solidFill>
                  <a:schemeClr val="tx2">
                    <a:lumMod val="75000"/>
                  </a:schemeClr>
                </a:solidFill>
                <a:latin typeface="微软雅黑" panose="020B0503020204020204" pitchFamily="34" charset="-122"/>
                <a:ea typeface="微软雅黑" panose="020B0503020204020204" pitchFamily="34" charset="-122"/>
              </a:rPr>
              <a:t>Conclusions</a:t>
            </a:r>
          </a:p>
        </p:txBody>
      </p:sp>
      <p:pic>
        <p:nvPicPr>
          <p:cNvPr id="22" name="object 2">
            <a:extLst>
              <a:ext uri="{FF2B5EF4-FFF2-40B4-BE49-F238E27FC236}">
                <a16:creationId xmlns:a16="http://schemas.microsoft.com/office/drawing/2014/main" id="{85D361F5-5C79-47F4-8FB2-4F95D88E4F8E}"/>
              </a:ext>
            </a:extLst>
          </p:cNvPr>
          <p:cNvPicPr/>
          <p:nvPr/>
        </p:nvPicPr>
        <p:blipFill>
          <a:blip r:embed="rId2" cstate="print"/>
          <a:stretch>
            <a:fillRect/>
          </a:stretch>
        </p:blipFill>
        <p:spPr>
          <a:xfrm>
            <a:off x="8301960" y="0"/>
            <a:ext cx="3289465" cy="611456"/>
          </a:xfrm>
          <a:prstGeom prst="rect">
            <a:avLst/>
          </a:prstGeom>
        </p:spPr>
      </p:pic>
      <p:cxnSp>
        <p:nvCxnSpPr>
          <p:cNvPr id="23" name="直接连接符 22">
            <a:extLst>
              <a:ext uri="{FF2B5EF4-FFF2-40B4-BE49-F238E27FC236}">
                <a16:creationId xmlns:a16="http://schemas.microsoft.com/office/drawing/2014/main" id="{AB79453A-7C26-45DF-8C62-C8DF2E19892E}"/>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CF307439-28DC-4C00-B8A4-04DF23C321AD}"/>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02599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21C9020F-1B12-439D-81C8-0CD63B1BFE49}"/>
              </a:ext>
            </a:extLst>
          </p:cNvPr>
          <p:cNvPicPr/>
          <p:nvPr/>
        </p:nvPicPr>
        <p:blipFill>
          <a:blip r:embed="rId2" cstate="print"/>
          <a:stretch>
            <a:fillRect/>
          </a:stretch>
        </p:blipFill>
        <p:spPr>
          <a:xfrm>
            <a:off x="8301960" y="0"/>
            <a:ext cx="3289465" cy="611456"/>
          </a:xfrm>
          <a:prstGeom prst="rect">
            <a:avLst/>
          </a:prstGeom>
        </p:spPr>
      </p:pic>
      <p:pic>
        <p:nvPicPr>
          <p:cNvPr id="4" name="图片 3">
            <a:extLst>
              <a:ext uri="{FF2B5EF4-FFF2-40B4-BE49-F238E27FC236}">
                <a16:creationId xmlns:a16="http://schemas.microsoft.com/office/drawing/2014/main" id="{892D3256-F5CB-4FCB-8437-FAC7CD287AA4}"/>
              </a:ext>
            </a:extLst>
          </p:cNvPr>
          <p:cNvPicPr>
            <a:picLocks noChangeAspect="1"/>
          </p:cNvPicPr>
          <p:nvPr/>
        </p:nvPicPr>
        <p:blipFill rotWithShape="1">
          <a:blip r:embed="rId3"/>
          <a:srcRect l="1698" t="1084" r="1076"/>
          <a:stretch/>
        </p:blipFill>
        <p:spPr>
          <a:xfrm>
            <a:off x="779102" y="1150723"/>
            <a:ext cx="3006436" cy="2907018"/>
          </a:xfrm>
          <a:prstGeom prst="rect">
            <a:avLst/>
          </a:prstGeom>
        </p:spPr>
      </p:pic>
      <p:sp>
        <p:nvSpPr>
          <p:cNvPr id="6" name="箭头: 右 5">
            <a:extLst>
              <a:ext uri="{FF2B5EF4-FFF2-40B4-BE49-F238E27FC236}">
                <a16:creationId xmlns:a16="http://schemas.microsoft.com/office/drawing/2014/main" id="{1CD8F652-DCFF-49D8-BE35-44E5B2AF98F9}"/>
              </a:ext>
            </a:extLst>
          </p:cNvPr>
          <p:cNvSpPr/>
          <p:nvPr/>
        </p:nvSpPr>
        <p:spPr>
          <a:xfrm rot="17980079">
            <a:off x="1764210" y="3892077"/>
            <a:ext cx="463138" cy="20188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AC8E05AE-BB42-4BF6-8830-56D666B1E39B}"/>
              </a:ext>
            </a:extLst>
          </p:cNvPr>
          <p:cNvSpPr txBox="1"/>
          <p:nvPr/>
        </p:nvSpPr>
        <p:spPr>
          <a:xfrm>
            <a:off x="1193299" y="4028749"/>
            <a:ext cx="2226623" cy="215444"/>
          </a:xfrm>
          <a:prstGeom prst="rect">
            <a:avLst/>
          </a:prstGeom>
          <a:noFill/>
        </p:spPr>
        <p:txBody>
          <a:bodyPr wrap="square" rtlCol="0">
            <a:spAutoFit/>
          </a:bodyPr>
          <a:lstStyle/>
          <a:p>
            <a:r>
              <a:rPr lang="en-US" altLang="zh-CN" sz="800" dirty="0"/>
              <a:t>provenance</a:t>
            </a:r>
            <a:endParaRPr lang="zh-CN" altLang="en-US" sz="800" dirty="0"/>
          </a:p>
        </p:txBody>
      </p:sp>
      <p:sp>
        <p:nvSpPr>
          <p:cNvPr id="8" name="椭圆 7">
            <a:extLst>
              <a:ext uri="{FF2B5EF4-FFF2-40B4-BE49-F238E27FC236}">
                <a16:creationId xmlns:a16="http://schemas.microsoft.com/office/drawing/2014/main" id="{E51452D7-D031-46A1-9759-9EE14C442BE5}"/>
              </a:ext>
            </a:extLst>
          </p:cNvPr>
          <p:cNvSpPr/>
          <p:nvPr/>
        </p:nvSpPr>
        <p:spPr>
          <a:xfrm>
            <a:off x="2295184" y="3191623"/>
            <a:ext cx="522514" cy="3028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a:extLst>
              <a:ext uri="{FF2B5EF4-FFF2-40B4-BE49-F238E27FC236}">
                <a16:creationId xmlns:a16="http://schemas.microsoft.com/office/drawing/2014/main" id="{72E629F1-96EB-4561-8A36-1B217BC25554}"/>
              </a:ext>
            </a:extLst>
          </p:cNvPr>
          <p:cNvSpPr txBox="1"/>
          <p:nvPr/>
        </p:nvSpPr>
        <p:spPr>
          <a:xfrm>
            <a:off x="2282320" y="2914624"/>
            <a:ext cx="2226623" cy="276999"/>
          </a:xfrm>
          <a:prstGeom prst="rect">
            <a:avLst/>
          </a:prstGeom>
          <a:noFill/>
        </p:spPr>
        <p:txBody>
          <a:bodyPr wrap="square" rtlCol="0">
            <a:spAutoFit/>
          </a:bodyPr>
          <a:lstStyle/>
          <a:p>
            <a:r>
              <a:rPr lang="en-US" altLang="zh-CN" sz="1200" dirty="0"/>
              <a:t>PG2</a:t>
            </a:r>
            <a:endParaRPr lang="zh-CN" altLang="en-US" sz="1200" dirty="0"/>
          </a:p>
        </p:txBody>
      </p:sp>
      <p:cxnSp>
        <p:nvCxnSpPr>
          <p:cNvPr id="11" name="直接连接符 10">
            <a:extLst>
              <a:ext uri="{FF2B5EF4-FFF2-40B4-BE49-F238E27FC236}">
                <a16:creationId xmlns:a16="http://schemas.microsoft.com/office/drawing/2014/main" id="{B491B5EA-91D8-4C51-88AC-20C348821CDE}"/>
              </a:ext>
            </a:extLst>
          </p:cNvPr>
          <p:cNvCxnSpPr>
            <a:cxnSpLocks/>
            <a:stCxn id="8" idx="0"/>
          </p:cNvCxnSpPr>
          <p:nvPr/>
        </p:nvCxnSpPr>
        <p:spPr>
          <a:xfrm flipV="1">
            <a:off x="2556441" y="1421338"/>
            <a:ext cx="1704109" cy="1770285"/>
          </a:xfrm>
          <a:prstGeom prst="line">
            <a:avLst/>
          </a:prstGeom>
          <a:ln/>
        </p:spPr>
        <p:style>
          <a:lnRef idx="2">
            <a:schemeClr val="dk1"/>
          </a:lnRef>
          <a:fillRef idx="0">
            <a:schemeClr val="dk1"/>
          </a:fillRef>
          <a:effectRef idx="1">
            <a:schemeClr val="dk1"/>
          </a:effectRef>
          <a:fontRef idx="minor">
            <a:schemeClr val="tx1"/>
          </a:fontRef>
        </p:style>
      </p:cxnSp>
      <p:cxnSp>
        <p:nvCxnSpPr>
          <p:cNvPr id="13" name="直接连接符 12">
            <a:extLst>
              <a:ext uri="{FF2B5EF4-FFF2-40B4-BE49-F238E27FC236}">
                <a16:creationId xmlns:a16="http://schemas.microsoft.com/office/drawing/2014/main" id="{2E76D9F7-EEFB-4224-BE47-DB9F114E83FA}"/>
              </a:ext>
            </a:extLst>
          </p:cNvPr>
          <p:cNvCxnSpPr>
            <a:cxnSpLocks/>
            <a:stCxn id="8" idx="4"/>
          </p:cNvCxnSpPr>
          <p:nvPr/>
        </p:nvCxnSpPr>
        <p:spPr>
          <a:xfrm>
            <a:off x="2556441" y="3494444"/>
            <a:ext cx="1704109" cy="4795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440B66E6-C994-4466-9C28-3BA4808400D5}"/>
              </a:ext>
            </a:extLst>
          </p:cNvPr>
          <p:cNvPicPr>
            <a:picLocks noChangeAspect="1"/>
          </p:cNvPicPr>
          <p:nvPr/>
        </p:nvPicPr>
        <p:blipFill rotWithShape="1">
          <a:blip r:embed="rId4"/>
          <a:srcRect l="16277" t="13640" r="28984" b="29372"/>
          <a:stretch/>
        </p:blipFill>
        <p:spPr>
          <a:xfrm>
            <a:off x="4260550" y="1421339"/>
            <a:ext cx="3366655" cy="2571678"/>
          </a:xfrm>
          <a:prstGeom prst="rect">
            <a:avLst/>
          </a:prstGeom>
        </p:spPr>
      </p:pic>
      <p:sp>
        <p:nvSpPr>
          <p:cNvPr id="28" name="矩形 27">
            <a:extLst>
              <a:ext uri="{FF2B5EF4-FFF2-40B4-BE49-F238E27FC236}">
                <a16:creationId xmlns:a16="http://schemas.microsoft.com/office/drawing/2014/main" id="{603C7A0B-C976-4986-B178-622A00EAF104}"/>
              </a:ext>
            </a:extLst>
          </p:cNvPr>
          <p:cNvSpPr/>
          <p:nvPr/>
        </p:nvSpPr>
        <p:spPr>
          <a:xfrm>
            <a:off x="779102" y="1150723"/>
            <a:ext cx="3006436" cy="2907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38FA28B5-4764-4C07-9A0F-DC684AE66C2A}"/>
              </a:ext>
            </a:extLst>
          </p:cNvPr>
          <p:cNvSpPr/>
          <p:nvPr/>
        </p:nvSpPr>
        <p:spPr>
          <a:xfrm>
            <a:off x="4260550" y="1421339"/>
            <a:ext cx="3366654" cy="25716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a:extLst>
              <a:ext uri="{FF2B5EF4-FFF2-40B4-BE49-F238E27FC236}">
                <a16:creationId xmlns:a16="http://schemas.microsoft.com/office/drawing/2014/main" id="{DEB96680-9A21-435E-A911-7B8F384C4733}"/>
              </a:ext>
            </a:extLst>
          </p:cNvPr>
          <p:cNvPicPr>
            <a:picLocks noChangeAspect="1"/>
          </p:cNvPicPr>
          <p:nvPr/>
        </p:nvPicPr>
        <p:blipFill>
          <a:blip r:embed="rId5"/>
          <a:stretch>
            <a:fillRect/>
          </a:stretch>
        </p:blipFill>
        <p:spPr>
          <a:xfrm>
            <a:off x="8809339" y="908084"/>
            <a:ext cx="2189362" cy="3515848"/>
          </a:xfrm>
          <a:prstGeom prst="rect">
            <a:avLst/>
          </a:prstGeom>
        </p:spPr>
      </p:pic>
      <p:sp>
        <p:nvSpPr>
          <p:cNvPr id="32" name="矩形 31">
            <a:extLst>
              <a:ext uri="{FF2B5EF4-FFF2-40B4-BE49-F238E27FC236}">
                <a16:creationId xmlns:a16="http://schemas.microsoft.com/office/drawing/2014/main" id="{66F993AC-C786-4E04-B892-07B838A3F9B1}"/>
              </a:ext>
            </a:extLst>
          </p:cNvPr>
          <p:cNvSpPr/>
          <p:nvPr/>
        </p:nvSpPr>
        <p:spPr>
          <a:xfrm>
            <a:off x="360238" y="4423932"/>
            <a:ext cx="11167278" cy="2246769"/>
          </a:xfrm>
          <a:prstGeom prst="rect">
            <a:avLst/>
          </a:prstGeom>
        </p:spPr>
        <p:txBody>
          <a:bodyPr wrap="square">
            <a:spAutoFit/>
          </a:bodyPr>
          <a:lstStyle/>
          <a:p>
            <a:r>
              <a:rPr lang="en-US" altLang="zh-CN" sz="1400" dirty="0">
                <a:solidFill>
                  <a:srgbClr val="2A2F45"/>
                </a:solidFill>
                <a:latin typeface="PingFang SC"/>
              </a:rPr>
              <a:t>   From bottom to top, the Paleogene </a:t>
            </a:r>
            <a:r>
              <a:rPr lang="en-US" altLang="zh-CN" sz="1400" dirty="0" err="1">
                <a:solidFill>
                  <a:srgbClr val="2A2F45"/>
                </a:solidFill>
                <a:latin typeface="PingFang SC"/>
              </a:rPr>
              <a:t>Shahejie</a:t>
            </a:r>
            <a:r>
              <a:rPr lang="en-US" altLang="zh-CN" sz="1400" dirty="0">
                <a:solidFill>
                  <a:srgbClr val="2A2F45"/>
                </a:solidFill>
                <a:latin typeface="PingFang SC"/>
              </a:rPr>
              <a:t> Formation and </a:t>
            </a:r>
            <a:r>
              <a:rPr lang="en-US" altLang="zh-CN" sz="1400" dirty="0" err="1">
                <a:solidFill>
                  <a:srgbClr val="2A2F45"/>
                </a:solidFill>
                <a:latin typeface="PingFang SC"/>
              </a:rPr>
              <a:t>Dongying</a:t>
            </a:r>
            <a:r>
              <a:rPr lang="en-US" altLang="zh-CN" sz="1400" dirty="0">
                <a:solidFill>
                  <a:srgbClr val="2A2F45"/>
                </a:solidFill>
                <a:latin typeface="PingFang SC"/>
              </a:rPr>
              <a:t> Formation, the Neogene </a:t>
            </a:r>
            <a:r>
              <a:rPr lang="en-US" altLang="zh-CN" sz="1400" dirty="0" err="1">
                <a:solidFill>
                  <a:srgbClr val="2A2F45"/>
                </a:solidFill>
                <a:latin typeface="PingFang SC"/>
              </a:rPr>
              <a:t>Guantao</a:t>
            </a:r>
            <a:r>
              <a:rPr lang="en-US" altLang="zh-CN" sz="1400" dirty="0">
                <a:solidFill>
                  <a:srgbClr val="2A2F45"/>
                </a:solidFill>
                <a:latin typeface="PingFang SC"/>
              </a:rPr>
              <a:t> Formation and </a:t>
            </a:r>
            <a:r>
              <a:rPr lang="en-US" altLang="zh-CN" sz="1400" dirty="0" err="1">
                <a:solidFill>
                  <a:srgbClr val="2A2F45"/>
                </a:solidFill>
                <a:latin typeface="PingFang SC"/>
              </a:rPr>
              <a:t>Minghuazhen</a:t>
            </a:r>
            <a:r>
              <a:rPr lang="en-US" altLang="zh-CN" sz="1400" dirty="0">
                <a:solidFill>
                  <a:srgbClr val="2A2F45"/>
                </a:solidFill>
                <a:latin typeface="PingFang SC"/>
              </a:rPr>
              <a:t> Formation, and the Quaternary </a:t>
            </a:r>
            <a:r>
              <a:rPr lang="en-US" altLang="zh-CN" sz="1400" dirty="0" err="1">
                <a:solidFill>
                  <a:srgbClr val="2A2F45"/>
                </a:solidFill>
                <a:latin typeface="PingFang SC"/>
              </a:rPr>
              <a:t>Pingyuan</a:t>
            </a:r>
            <a:r>
              <a:rPr lang="en-US" altLang="zh-CN" sz="1400" dirty="0">
                <a:solidFill>
                  <a:srgbClr val="2A2F45"/>
                </a:solidFill>
                <a:latin typeface="PingFang SC"/>
              </a:rPr>
              <a:t> Formation developed successively. The burial depth of the middle sand section ranges from 4,200 to 4,600 meters, with a maximum burial depth reaching up to 5,200 meters. During the sedimentary period of the </a:t>
            </a:r>
            <a:r>
              <a:rPr lang="en-US" altLang="zh-CN" sz="1400" dirty="0" err="1">
                <a:solidFill>
                  <a:srgbClr val="2A2F45"/>
                </a:solidFill>
                <a:latin typeface="PingFang SC"/>
              </a:rPr>
              <a:t>Shayi</a:t>
            </a:r>
            <a:r>
              <a:rPr lang="en-US" altLang="zh-CN" sz="1400" dirty="0">
                <a:solidFill>
                  <a:srgbClr val="2A2F45"/>
                </a:solidFill>
                <a:latin typeface="PingFang SC"/>
              </a:rPr>
              <a:t> Member in the study area, it corresponded to the third stage of the </a:t>
            </a:r>
            <a:r>
              <a:rPr lang="en-US" altLang="zh-CN" sz="1400" dirty="0" err="1">
                <a:solidFill>
                  <a:srgbClr val="2A2F45"/>
                </a:solidFill>
                <a:latin typeface="PingFang SC"/>
              </a:rPr>
              <a:t>Nanpu</a:t>
            </a:r>
            <a:r>
              <a:rPr lang="en-US" altLang="zh-CN" sz="1400" dirty="0">
                <a:solidFill>
                  <a:srgbClr val="2A2F45"/>
                </a:solidFill>
                <a:latin typeface="PingFang SC"/>
              </a:rPr>
              <a:t> Depression's evolution. During this phase, the </a:t>
            </a:r>
            <a:r>
              <a:rPr lang="en-US" altLang="zh-CN" sz="1400" dirty="0" err="1">
                <a:solidFill>
                  <a:srgbClr val="2A2F45"/>
                </a:solidFill>
                <a:latin typeface="PingFang SC"/>
              </a:rPr>
              <a:t>Nanpu</a:t>
            </a:r>
            <a:r>
              <a:rPr lang="en-US" altLang="zh-CN" sz="1400" dirty="0">
                <a:solidFill>
                  <a:srgbClr val="2A2F45"/>
                </a:solidFill>
                <a:latin typeface="PingFang SC"/>
              </a:rPr>
              <a:t> Depression entered the strike-slip extensional stage. Under the influence of right-lateral strike-slip tectonic stress, the </a:t>
            </a:r>
            <a:r>
              <a:rPr lang="en-US" altLang="zh-CN" sz="1400" dirty="0" err="1">
                <a:solidFill>
                  <a:srgbClr val="2A2F45"/>
                </a:solidFill>
                <a:latin typeface="PingFang SC"/>
              </a:rPr>
              <a:t>Nanpu</a:t>
            </a:r>
            <a:r>
              <a:rPr lang="en-US" altLang="zh-CN" sz="1400" dirty="0">
                <a:solidFill>
                  <a:srgbClr val="2A2F45"/>
                </a:solidFill>
                <a:latin typeface="PingFang SC"/>
              </a:rPr>
              <a:t> No. 3 Fault exhibited intense activity. Simultaneously, due to the northwest-southeast tensional force, a series of northeast-oriented normal faults were formed, resulting in a topographic feature characterized by higher elevations in the south and lower elevations in the north within the </a:t>
            </a:r>
            <a:r>
              <a:rPr lang="en-US" altLang="zh-CN" sz="1400" dirty="0" err="1">
                <a:solidFill>
                  <a:srgbClr val="2A2F45"/>
                </a:solidFill>
                <a:latin typeface="PingFang SC"/>
              </a:rPr>
              <a:t>Nanpu</a:t>
            </a:r>
            <a:r>
              <a:rPr lang="en-US" altLang="zh-CN" sz="1400" dirty="0">
                <a:solidFill>
                  <a:srgbClr val="2A2F45"/>
                </a:solidFill>
                <a:latin typeface="PingFang SC"/>
              </a:rPr>
              <a:t> No. 3 structural zone. The PG2 2 Block is situated in the fault slope transition zone formed by the interaction of the </a:t>
            </a:r>
            <a:r>
              <a:rPr lang="en-US" altLang="zh-CN" sz="1400" dirty="0" err="1">
                <a:solidFill>
                  <a:srgbClr val="2A2F45"/>
                </a:solidFill>
                <a:latin typeface="PingFang SC"/>
              </a:rPr>
              <a:t>Nanpu</a:t>
            </a:r>
            <a:r>
              <a:rPr lang="en-US" altLang="zh-CN" sz="1400" dirty="0">
                <a:solidFill>
                  <a:srgbClr val="2A2F45"/>
                </a:solidFill>
                <a:latin typeface="PingFang SC"/>
              </a:rPr>
              <a:t> No. 3 Fault and secondary northeast-trending normal faults, transitioning from the </a:t>
            </a:r>
            <a:r>
              <a:rPr lang="en-US" altLang="zh-CN" sz="1400" dirty="0" err="1">
                <a:solidFill>
                  <a:srgbClr val="2A2F45"/>
                </a:solidFill>
                <a:latin typeface="PingFang SC"/>
              </a:rPr>
              <a:t>Shalaitian</a:t>
            </a:r>
            <a:r>
              <a:rPr lang="en-US" altLang="zh-CN" sz="1400" dirty="0">
                <a:solidFill>
                  <a:srgbClr val="2A2F45"/>
                </a:solidFill>
                <a:latin typeface="PingFang SC"/>
              </a:rPr>
              <a:t> Uplift to the </a:t>
            </a:r>
            <a:r>
              <a:rPr lang="en-US" altLang="zh-CN" sz="1400" dirty="0" err="1">
                <a:solidFill>
                  <a:srgbClr val="2A2F45"/>
                </a:solidFill>
                <a:latin typeface="PingFang SC"/>
              </a:rPr>
              <a:t>Caofeidian</a:t>
            </a:r>
            <a:r>
              <a:rPr lang="en-US" altLang="zh-CN" sz="1400" dirty="0">
                <a:solidFill>
                  <a:srgbClr val="2A2F45"/>
                </a:solidFill>
                <a:latin typeface="PingFang SC"/>
              </a:rPr>
              <a:t> Sub-depression. This region belongs to a deep lake to semi-deep lake sedimentary environment. The pre-accumulation and accumulation-type braided river delta sand bodies sourced from the southern </a:t>
            </a:r>
            <a:r>
              <a:rPr lang="en-US" altLang="zh-CN" sz="1400" dirty="0" err="1">
                <a:solidFill>
                  <a:srgbClr val="2A2F45"/>
                </a:solidFill>
                <a:latin typeface="PingFang SC"/>
              </a:rPr>
              <a:t>Shalaitian</a:t>
            </a:r>
            <a:r>
              <a:rPr lang="en-US" altLang="zh-CN" sz="1400" dirty="0">
                <a:solidFill>
                  <a:srgbClr val="2A2F45"/>
                </a:solidFill>
                <a:latin typeface="PingFang SC"/>
              </a:rPr>
              <a:t> Uplift provide abundant material for sandy gravity-driven flows in the study area.</a:t>
            </a:r>
            <a:endParaRPr lang="zh-CN" altLang="en-US" sz="1400" dirty="0"/>
          </a:p>
        </p:txBody>
      </p:sp>
      <p:sp>
        <p:nvSpPr>
          <p:cNvPr id="33" name="矩形 32">
            <a:extLst>
              <a:ext uri="{FF2B5EF4-FFF2-40B4-BE49-F238E27FC236}">
                <a16:creationId xmlns:a16="http://schemas.microsoft.com/office/drawing/2014/main" id="{4FD9D182-9B5E-4149-9D0E-D8EF6F51270B}"/>
              </a:ext>
            </a:extLst>
          </p:cNvPr>
          <p:cNvSpPr/>
          <p:nvPr/>
        </p:nvSpPr>
        <p:spPr>
          <a:xfrm>
            <a:off x="179584" y="659081"/>
            <a:ext cx="2460930" cy="369332"/>
          </a:xfrm>
          <a:prstGeom prst="rect">
            <a:avLst/>
          </a:prstGeom>
        </p:spPr>
        <p:txBody>
          <a:bodyPr wrap="none">
            <a:spAutoFit/>
          </a:bodyPr>
          <a:lstStyle/>
          <a:p>
            <a:r>
              <a:rPr lang="en-US" altLang="zh-CN" b="1" dirty="0"/>
              <a:t>1.1 Geological setting</a:t>
            </a:r>
            <a:endParaRPr lang="zh-CN" altLang="en-US" b="1" dirty="0"/>
          </a:p>
        </p:txBody>
      </p:sp>
      <p:cxnSp>
        <p:nvCxnSpPr>
          <p:cNvPr id="39" name="直接连接符 38">
            <a:extLst>
              <a:ext uri="{FF2B5EF4-FFF2-40B4-BE49-F238E27FC236}">
                <a16:creationId xmlns:a16="http://schemas.microsoft.com/office/drawing/2014/main" id="{2194BBD0-F1F8-4C13-88D9-EE0BF48537FB}"/>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FF76F79C-82AD-4996-8B00-E52DAA86557B}"/>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2" name="Rectangle 3">
            <a:extLst>
              <a:ext uri="{FF2B5EF4-FFF2-40B4-BE49-F238E27FC236}">
                <a16:creationId xmlns:a16="http://schemas.microsoft.com/office/drawing/2014/main" id="{242EB8CA-CBD4-46CF-8752-433ED8F26E52}"/>
              </a:ext>
            </a:extLst>
          </p:cNvPr>
          <p:cNvSpPr txBox="1">
            <a:spLocks noChangeArrowheads="1"/>
          </p:cNvSpPr>
          <p:nvPr/>
        </p:nvSpPr>
        <p:spPr bwMode="auto">
          <a:xfrm>
            <a:off x="0" y="4636"/>
            <a:ext cx="4953000"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1</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Introduction</a:t>
            </a:r>
          </a:p>
        </p:txBody>
      </p:sp>
    </p:spTree>
    <p:extLst>
      <p:ext uri="{BB962C8B-B14F-4D97-AF65-F5344CB8AC3E}">
        <p14:creationId xmlns:p14="http://schemas.microsoft.com/office/powerpoint/2010/main" val="3002272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80BC131D-45B0-4882-BDA7-47BC9E4A949D}"/>
              </a:ext>
            </a:extLst>
          </p:cNvPr>
          <p:cNvPicPr/>
          <p:nvPr/>
        </p:nvPicPr>
        <p:blipFill>
          <a:blip r:embed="rId2" cstate="print"/>
          <a:stretch>
            <a:fillRect/>
          </a:stretch>
        </p:blipFill>
        <p:spPr>
          <a:xfrm>
            <a:off x="8301960" y="0"/>
            <a:ext cx="3289465" cy="611456"/>
          </a:xfrm>
          <a:prstGeom prst="rect">
            <a:avLst/>
          </a:prstGeom>
        </p:spPr>
      </p:pic>
      <p:cxnSp>
        <p:nvCxnSpPr>
          <p:cNvPr id="4" name="直接连接符 3">
            <a:extLst>
              <a:ext uri="{FF2B5EF4-FFF2-40B4-BE49-F238E27FC236}">
                <a16:creationId xmlns:a16="http://schemas.microsoft.com/office/drawing/2014/main" id="{40E2C5D2-05AE-49BF-89DD-7CDE1C3D34A7}"/>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7D3DF04-D3A7-4F0C-A66F-413EF3A3F28E}"/>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33965AAD-10D0-4D4B-925B-51DB154F7CB8}"/>
              </a:ext>
            </a:extLst>
          </p:cNvPr>
          <p:cNvPicPr/>
          <p:nvPr/>
        </p:nvPicPr>
        <p:blipFill>
          <a:blip r:embed="rId3">
            <a:extLst>
              <a:ext uri="{28A0092B-C50C-407E-A947-70E740481C1C}">
                <a14:useLocalDpi xmlns:a14="http://schemas.microsoft.com/office/drawing/2010/main" val="0"/>
              </a:ext>
            </a:extLst>
          </a:blip>
          <a:srcRect/>
          <a:stretch>
            <a:fillRect/>
          </a:stretch>
        </p:blipFill>
        <p:spPr>
          <a:xfrm>
            <a:off x="262128" y="2147763"/>
            <a:ext cx="4892770" cy="2681532"/>
          </a:xfrm>
          <a:prstGeom prst="rect">
            <a:avLst/>
          </a:prstGeom>
          <a:noFill/>
          <a:ln>
            <a:noFill/>
          </a:ln>
        </p:spPr>
      </p:pic>
      <p:sp>
        <p:nvSpPr>
          <p:cNvPr id="19" name="Rectangle 3">
            <a:extLst>
              <a:ext uri="{FF2B5EF4-FFF2-40B4-BE49-F238E27FC236}">
                <a16:creationId xmlns:a16="http://schemas.microsoft.com/office/drawing/2014/main" id="{F9E30D8F-C08D-49FF-BE1A-B44523E9E9C8}"/>
              </a:ext>
            </a:extLst>
          </p:cNvPr>
          <p:cNvSpPr txBox="1">
            <a:spLocks noChangeArrowheads="1"/>
          </p:cNvSpPr>
          <p:nvPr/>
        </p:nvSpPr>
        <p:spPr bwMode="auto">
          <a:xfrm>
            <a:off x="0" y="4636"/>
            <a:ext cx="4953000"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1</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Introduction</a:t>
            </a:r>
          </a:p>
        </p:txBody>
      </p:sp>
      <p:pic>
        <p:nvPicPr>
          <p:cNvPr id="20" name="图片 19">
            <a:extLst>
              <a:ext uri="{FF2B5EF4-FFF2-40B4-BE49-F238E27FC236}">
                <a16:creationId xmlns:a16="http://schemas.microsoft.com/office/drawing/2014/main" id="{7E91A19A-81BD-4B08-A452-0603C64434B1}"/>
              </a:ext>
            </a:extLst>
          </p:cNvPr>
          <p:cNvPicPr>
            <a:picLocks noChangeAspect="1"/>
          </p:cNvPicPr>
          <p:nvPr/>
        </p:nvPicPr>
        <p:blipFill>
          <a:blip r:embed="rId4"/>
          <a:stretch>
            <a:fillRect/>
          </a:stretch>
        </p:blipFill>
        <p:spPr>
          <a:xfrm>
            <a:off x="5830705" y="2176698"/>
            <a:ext cx="5760720" cy="2745582"/>
          </a:xfrm>
          <a:prstGeom prst="rect">
            <a:avLst/>
          </a:prstGeom>
        </p:spPr>
      </p:pic>
      <p:sp>
        <p:nvSpPr>
          <p:cNvPr id="21" name="文本框 20">
            <a:extLst>
              <a:ext uri="{FF2B5EF4-FFF2-40B4-BE49-F238E27FC236}">
                <a16:creationId xmlns:a16="http://schemas.microsoft.com/office/drawing/2014/main" id="{BA94C519-DF93-41BD-902A-BDD92A704F18}"/>
              </a:ext>
            </a:extLst>
          </p:cNvPr>
          <p:cNvSpPr txBox="1"/>
          <p:nvPr/>
        </p:nvSpPr>
        <p:spPr>
          <a:xfrm>
            <a:off x="7597170" y="5262495"/>
            <a:ext cx="4082915" cy="276999"/>
          </a:xfrm>
          <a:prstGeom prst="rect">
            <a:avLst/>
          </a:prstGeom>
          <a:noFill/>
        </p:spPr>
        <p:txBody>
          <a:bodyPr wrap="square" rtlCol="0">
            <a:spAutoFit/>
          </a:bodyPr>
          <a:lstStyle/>
          <a:p>
            <a:r>
              <a:rPr lang="en-US" altLang="zh-CN" sz="1200" b="1" dirty="0"/>
              <a:t>Sand body Connection Diagram</a:t>
            </a:r>
            <a:endParaRPr lang="zh-CN" altLang="en-US" sz="1050" dirty="0"/>
          </a:p>
        </p:txBody>
      </p:sp>
      <p:sp>
        <p:nvSpPr>
          <p:cNvPr id="22" name="矩形 21">
            <a:extLst>
              <a:ext uri="{FF2B5EF4-FFF2-40B4-BE49-F238E27FC236}">
                <a16:creationId xmlns:a16="http://schemas.microsoft.com/office/drawing/2014/main" id="{5ECE92BA-A0A4-4C44-B2E7-37FAFFD73028}"/>
              </a:ext>
            </a:extLst>
          </p:cNvPr>
          <p:cNvSpPr/>
          <p:nvPr/>
        </p:nvSpPr>
        <p:spPr>
          <a:xfrm>
            <a:off x="160474" y="735345"/>
            <a:ext cx="11871052" cy="1101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rPr>
              <a:t>1.2Challenges</a:t>
            </a:r>
          </a:p>
          <a:p>
            <a:r>
              <a:rPr lang="en-US" altLang="zh-CN" sz="1400" i="1" dirty="0">
                <a:solidFill>
                  <a:schemeClr val="tx1"/>
                </a:solidFill>
              </a:rPr>
              <a:t>  </a:t>
            </a:r>
            <a:r>
              <a:rPr lang="en-US" altLang="zh-CN" sz="1400" i="1" dirty="0">
                <a:solidFill>
                  <a:schemeClr val="accent1"/>
                </a:solidFill>
              </a:rPr>
              <a:t>The Es1 reservoir interval is characterized by </a:t>
            </a:r>
            <a:r>
              <a:rPr lang="en-US" altLang="zh-CN" sz="1400" i="1" dirty="0" err="1">
                <a:solidFill>
                  <a:schemeClr val="accent1"/>
                </a:solidFill>
              </a:rPr>
              <a:t>sublacustrine</a:t>
            </a:r>
            <a:r>
              <a:rPr lang="en-US" altLang="zh-CN" sz="1400" i="1" dirty="0">
                <a:solidFill>
                  <a:schemeClr val="accent1"/>
                </a:solidFill>
              </a:rPr>
              <a:t> fan deposits, which demonstrate multi-stage development.  The reservoir exhibits strong internal heterogeneity with well-developed interlayers and baffles, resulting in complex seepage characteristics during subsequent gas storage conversion.  Currently, there is insufficient understanding of the migration and distribution patterns of reservoir fluids</a:t>
            </a:r>
            <a:r>
              <a:rPr lang="en-US" altLang="zh-CN" i="1" dirty="0">
                <a:solidFill>
                  <a:schemeClr val="accent1"/>
                </a:solidFill>
              </a:rPr>
              <a:t>. </a:t>
            </a:r>
            <a:endParaRPr lang="zh-CN" altLang="en-US" sz="2400" i="1" dirty="0">
              <a:solidFill>
                <a:schemeClr val="accent1"/>
              </a:solidFill>
            </a:endParaRPr>
          </a:p>
        </p:txBody>
      </p:sp>
      <p:sp>
        <p:nvSpPr>
          <p:cNvPr id="23" name="矩形 22">
            <a:extLst>
              <a:ext uri="{FF2B5EF4-FFF2-40B4-BE49-F238E27FC236}">
                <a16:creationId xmlns:a16="http://schemas.microsoft.com/office/drawing/2014/main" id="{FC984169-426E-4D83-B5F5-7744D3F8BD45}"/>
              </a:ext>
            </a:extLst>
          </p:cNvPr>
          <p:cNvSpPr/>
          <p:nvPr/>
        </p:nvSpPr>
        <p:spPr>
          <a:xfrm>
            <a:off x="511915" y="5262496"/>
            <a:ext cx="4246675" cy="276999"/>
          </a:xfrm>
          <a:prstGeom prst="rect">
            <a:avLst/>
          </a:prstGeom>
        </p:spPr>
        <p:txBody>
          <a:bodyPr wrap="none">
            <a:spAutoFit/>
          </a:bodyPr>
          <a:lstStyle/>
          <a:p>
            <a:pPr algn="ctr"/>
            <a:r>
              <a:rPr lang="en-US" altLang="zh-CN" sz="1200" b="1" dirty="0"/>
              <a:t>Original understanding of Es1 sedimentary facies</a:t>
            </a:r>
            <a:r>
              <a:rPr lang="zh-CN" altLang="en-US" sz="1200" b="1" dirty="0"/>
              <a:t>（</a:t>
            </a:r>
            <a:r>
              <a:rPr lang="en-US" altLang="zh-CN" sz="1200" b="1" dirty="0"/>
              <a:t>2017</a:t>
            </a:r>
            <a:r>
              <a:rPr lang="zh-CN" altLang="en-US" sz="1200" b="1" dirty="0"/>
              <a:t>）</a:t>
            </a:r>
          </a:p>
        </p:txBody>
      </p:sp>
    </p:spTree>
    <p:extLst>
      <p:ext uri="{BB962C8B-B14F-4D97-AF65-F5344CB8AC3E}">
        <p14:creationId xmlns:p14="http://schemas.microsoft.com/office/powerpoint/2010/main" val="404631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C4D9590-C7A7-47E4-AABD-869B172E3D96}"/>
              </a:ext>
            </a:extLst>
          </p:cNvPr>
          <p:cNvSpPr/>
          <p:nvPr/>
        </p:nvSpPr>
        <p:spPr>
          <a:xfrm>
            <a:off x="5036834" y="857250"/>
            <a:ext cx="211833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324">
              <a:defRPr/>
            </a:pPr>
            <a:r>
              <a:rPr lang="en-US" altLang="zh-CN" sz="4000" b="1" spc="38" dirty="0">
                <a:ln w="11430"/>
                <a:solidFill>
                  <a:srgbClr val="FF0000"/>
                </a:solidFill>
                <a:effectLst>
                  <a:outerShdw blurRad="76200" dist="50800" dir="5400000" algn="tl" rotWithShape="0">
                    <a:srgbClr val="000000">
                      <a:alpha val="65000"/>
                    </a:srgbClr>
                  </a:outerShdw>
                </a:effectLst>
                <a:latin typeface="方正大黑简体" panose="02010601030101010101" pitchFamily="2" charset="-122"/>
                <a:ea typeface="方正大黑简体" panose="02010601030101010101" pitchFamily="2" charset="-122"/>
              </a:rPr>
              <a:t>Outline</a:t>
            </a:r>
            <a:endParaRPr lang="zh-CN" altLang="en-US" sz="4000" b="1" spc="38" dirty="0">
              <a:ln w="11430"/>
              <a:solidFill>
                <a:srgbClr val="FF0000"/>
              </a:solidFill>
              <a:effectLst>
                <a:outerShdw blurRad="76200" dist="50800" dir="5400000" algn="tl" rotWithShape="0">
                  <a:srgbClr val="000000">
                    <a:alpha val="65000"/>
                  </a:srgbClr>
                </a:outerShdw>
              </a:effectLst>
              <a:latin typeface="方正大黑简体" panose="02010601030101010101" pitchFamily="2" charset="-122"/>
              <a:ea typeface="方正大黑简体" panose="02010601030101010101" pitchFamily="2" charset="-122"/>
            </a:endParaRPr>
          </a:p>
        </p:txBody>
      </p:sp>
      <p:cxnSp>
        <p:nvCxnSpPr>
          <p:cNvPr id="16" name="直接连接符 15">
            <a:extLst>
              <a:ext uri="{FF2B5EF4-FFF2-40B4-BE49-F238E27FC236}">
                <a16:creationId xmlns:a16="http://schemas.microsoft.com/office/drawing/2014/main" id="{A574C2E1-D5C7-4765-A5B0-041BF9C7EDDE}"/>
              </a:ext>
            </a:extLst>
          </p:cNvPr>
          <p:cNvCxnSpPr/>
          <p:nvPr/>
        </p:nvCxnSpPr>
        <p:spPr>
          <a:xfrm>
            <a:off x="4763288" y="38159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EE7B72E-D88A-4679-AC48-39380CCCBBDD}"/>
              </a:ext>
            </a:extLst>
          </p:cNvPr>
          <p:cNvCxnSpPr/>
          <p:nvPr/>
        </p:nvCxnSpPr>
        <p:spPr>
          <a:xfrm>
            <a:off x="4763287" y="48827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8B0EEFE-4830-4A5A-992E-37016E76539D}"/>
              </a:ext>
            </a:extLst>
          </p:cNvPr>
          <p:cNvCxnSpPr/>
          <p:nvPr/>
        </p:nvCxnSpPr>
        <p:spPr>
          <a:xfrm>
            <a:off x="4763287" y="27491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3">
            <a:extLst>
              <a:ext uri="{FF2B5EF4-FFF2-40B4-BE49-F238E27FC236}">
                <a16:creationId xmlns:a16="http://schemas.microsoft.com/office/drawing/2014/main" id="{F2EC738C-16D9-4248-BF83-E4524510294C}"/>
              </a:ext>
            </a:extLst>
          </p:cNvPr>
          <p:cNvSpPr txBox="1">
            <a:spLocks noChangeArrowheads="1"/>
          </p:cNvSpPr>
          <p:nvPr/>
        </p:nvSpPr>
        <p:spPr bwMode="auto">
          <a:xfrm>
            <a:off x="3968338" y="2139537"/>
            <a:ext cx="4953000"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a:latin typeface="微软雅黑" panose="020B0503020204020204" pitchFamily="34" charset="-122"/>
                <a:ea typeface="微软雅黑" panose="020B0503020204020204" pitchFamily="34" charset="-122"/>
              </a:rPr>
              <a:t>1</a:t>
            </a:r>
            <a:r>
              <a:rPr kumimoji="1" lang="zh-CN" altLang="en-US" sz="2700" b="1">
                <a:latin typeface="微软雅黑" panose="020B0503020204020204" pitchFamily="34" charset="-122"/>
                <a:ea typeface="微软雅黑" panose="020B0503020204020204" pitchFamily="34" charset="-122"/>
              </a:rPr>
              <a:t>、</a:t>
            </a:r>
            <a:r>
              <a:rPr kumimoji="1" lang="en-US" altLang="zh-CN" sz="2700" b="1">
                <a:latin typeface="微软雅黑" panose="020B0503020204020204" pitchFamily="34" charset="-122"/>
                <a:ea typeface="微软雅黑" panose="020B0503020204020204" pitchFamily="34" charset="-122"/>
              </a:rPr>
              <a:t>Introduction</a:t>
            </a:r>
            <a:endParaRPr kumimoji="1" lang="en-US" altLang="zh-CN" sz="2700" b="1" dirty="0">
              <a:latin typeface="微软雅黑" panose="020B0503020204020204" pitchFamily="34" charset="-122"/>
              <a:ea typeface="微软雅黑" panose="020B0503020204020204" pitchFamily="34" charset="-122"/>
            </a:endParaRPr>
          </a:p>
        </p:txBody>
      </p:sp>
      <p:sp>
        <p:nvSpPr>
          <p:cNvPr id="20" name="Rectangle 3">
            <a:extLst>
              <a:ext uri="{FF2B5EF4-FFF2-40B4-BE49-F238E27FC236}">
                <a16:creationId xmlns:a16="http://schemas.microsoft.com/office/drawing/2014/main" id="{7966E135-0995-4F57-999B-D51FB432C97B}"/>
              </a:ext>
            </a:extLst>
          </p:cNvPr>
          <p:cNvSpPr txBox="1">
            <a:spLocks noChangeArrowheads="1"/>
          </p:cNvSpPr>
          <p:nvPr/>
        </p:nvSpPr>
        <p:spPr bwMode="auto">
          <a:xfrm>
            <a:off x="3968339" y="3194910"/>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2</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 Method</a:t>
            </a:r>
          </a:p>
        </p:txBody>
      </p:sp>
      <p:sp>
        <p:nvSpPr>
          <p:cNvPr id="21" name="Rectangle 3">
            <a:extLst>
              <a:ext uri="{FF2B5EF4-FFF2-40B4-BE49-F238E27FC236}">
                <a16:creationId xmlns:a16="http://schemas.microsoft.com/office/drawing/2014/main" id="{FEE0335A-C780-40F5-9583-5036C62A6E07}"/>
              </a:ext>
            </a:extLst>
          </p:cNvPr>
          <p:cNvSpPr txBox="1">
            <a:spLocks noChangeArrowheads="1"/>
          </p:cNvSpPr>
          <p:nvPr/>
        </p:nvSpPr>
        <p:spPr bwMode="auto">
          <a:xfrm>
            <a:off x="3968337" y="4253982"/>
            <a:ext cx="5419107"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002060"/>
                </a:solidFill>
                <a:latin typeface="微软雅黑" panose="020B0503020204020204" pitchFamily="34" charset="-122"/>
                <a:ea typeface="微软雅黑" panose="020B0503020204020204" pitchFamily="34" charset="-122"/>
              </a:rPr>
              <a:t>3</a:t>
            </a:r>
            <a:r>
              <a:rPr kumimoji="1" lang="zh-CN" altLang="en-US" sz="2700" b="1" dirty="0">
                <a:solidFill>
                  <a:srgbClr val="002060"/>
                </a:solidFill>
                <a:latin typeface="微软雅黑" panose="020B0503020204020204" pitchFamily="34" charset="-122"/>
                <a:ea typeface="微软雅黑" panose="020B0503020204020204" pitchFamily="34" charset="-122"/>
              </a:rPr>
              <a:t>、</a:t>
            </a:r>
            <a:r>
              <a:rPr kumimoji="1" lang="en-US" altLang="zh-CN" sz="2700" b="1" dirty="0">
                <a:solidFill>
                  <a:srgbClr val="002060"/>
                </a:solidFill>
                <a:latin typeface="微软雅黑" panose="020B0503020204020204" pitchFamily="34" charset="-122"/>
                <a:ea typeface="微软雅黑" panose="020B0503020204020204" pitchFamily="34" charset="-122"/>
              </a:rPr>
              <a:t>Results and Discussion</a:t>
            </a:r>
          </a:p>
        </p:txBody>
      </p:sp>
      <p:cxnSp>
        <p:nvCxnSpPr>
          <p:cNvPr id="9" name="直接连接符 8">
            <a:extLst>
              <a:ext uri="{FF2B5EF4-FFF2-40B4-BE49-F238E27FC236}">
                <a16:creationId xmlns:a16="http://schemas.microsoft.com/office/drawing/2014/main" id="{B03677E4-FE50-46A0-BE1B-8D3A3E66824B}"/>
              </a:ext>
            </a:extLst>
          </p:cNvPr>
          <p:cNvCxnSpPr/>
          <p:nvPr/>
        </p:nvCxnSpPr>
        <p:spPr>
          <a:xfrm>
            <a:off x="4763286" y="59495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89A11B22-EC76-49F0-912F-FE9B37280A84}"/>
              </a:ext>
            </a:extLst>
          </p:cNvPr>
          <p:cNvSpPr txBox="1">
            <a:spLocks noChangeArrowheads="1"/>
          </p:cNvSpPr>
          <p:nvPr/>
        </p:nvSpPr>
        <p:spPr bwMode="auto">
          <a:xfrm>
            <a:off x="3973780" y="5329525"/>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chemeClr val="tx2">
                    <a:lumMod val="75000"/>
                  </a:schemeClr>
                </a:solidFill>
                <a:latin typeface="微软雅黑" panose="020B0503020204020204" pitchFamily="34" charset="-122"/>
                <a:ea typeface="微软雅黑" panose="020B0503020204020204" pitchFamily="34" charset="-122"/>
              </a:rPr>
              <a:t>4</a:t>
            </a:r>
            <a:r>
              <a:rPr kumimoji="1" lang="zh-CN" altLang="en-US" sz="2700" b="1" dirty="0">
                <a:solidFill>
                  <a:schemeClr val="tx2">
                    <a:lumMod val="75000"/>
                  </a:schemeClr>
                </a:solidFill>
                <a:latin typeface="微软雅黑" panose="020B0503020204020204" pitchFamily="34" charset="-122"/>
                <a:ea typeface="微软雅黑" panose="020B0503020204020204" pitchFamily="34" charset="-122"/>
              </a:rPr>
              <a:t>、</a:t>
            </a:r>
            <a:r>
              <a:rPr kumimoji="1" lang="en-US" altLang="zh-CN" sz="2700" b="1" dirty="0">
                <a:solidFill>
                  <a:schemeClr val="tx2">
                    <a:lumMod val="75000"/>
                  </a:schemeClr>
                </a:solidFill>
                <a:latin typeface="微软雅黑" panose="020B0503020204020204" pitchFamily="34" charset="-122"/>
                <a:ea typeface="微软雅黑" panose="020B0503020204020204" pitchFamily="34" charset="-122"/>
              </a:rPr>
              <a:t>Conclusions</a:t>
            </a:r>
          </a:p>
        </p:txBody>
      </p:sp>
      <p:pic>
        <p:nvPicPr>
          <p:cNvPr id="12" name="object 2">
            <a:extLst>
              <a:ext uri="{FF2B5EF4-FFF2-40B4-BE49-F238E27FC236}">
                <a16:creationId xmlns:a16="http://schemas.microsoft.com/office/drawing/2014/main" id="{CDA9B4EF-A8E1-42F7-AB02-4AA1744E8833}"/>
              </a:ext>
            </a:extLst>
          </p:cNvPr>
          <p:cNvPicPr/>
          <p:nvPr/>
        </p:nvPicPr>
        <p:blipFill>
          <a:blip r:embed="rId2" cstate="print"/>
          <a:stretch>
            <a:fillRect/>
          </a:stretch>
        </p:blipFill>
        <p:spPr>
          <a:xfrm>
            <a:off x="8301960" y="0"/>
            <a:ext cx="3289465" cy="611456"/>
          </a:xfrm>
          <a:prstGeom prst="rect">
            <a:avLst/>
          </a:prstGeom>
        </p:spPr>
      </p:pic>
      <p:cxnSp>
        <p:nvCxnSpPr>
          <p:cNvPr id="13" name="直接连接符 12">
            <a:extLst>
              <a:ext uri="{FF2B5EF4-FFF2-40B4-BE49-F238E27FC236}">
                <a16:creationId xmlns:a16="http://schemas.microsoft.com/office/drawing/2014/main" id="{D60D7B65-8957-43F2-8EB3-1988834C8530}"/>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0FAE950C-409D-4594-8CED-F2B42B2ACFAC}"/>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7752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80BC131D-45B0-4882-BDA7-47BC9E4A949D}"/>
              </a:ext>
            </a:extLst>
          </p:cNvPr>
          <p:cNvPicPr/>
          <p:nvPr/>
        </p:nvPicPr>
        <p:blipFill>
          <a:blip r:embed="rId2" cstate="print"/>
          <a:stretch>
            <a:fillRect/>
          </a:stretch>
        </p:blipFill>
        <p:spPr>
          <a:xfrm>
            <a:off x="8301960" y="0"/>
            <a:ext cx="3289465" cy="611456"/>
          </a:xfrm>
          <a:prstGeom prst="rect">
            <a:avLst/>
          </a:prstGeom>
        </p:spPr>
      </p:pic>
      <p:cxnSp>
        <p:nvCxnSpPr>
          <p:cNvPr id="4" name="直接连接符 3">
            <a:extLst>
              <a:ext uri="{FF2B5EF4-FFF2-40B4-BE49-F238E27FC236}">
                <a16:creationId xmlns:a16="http://schemas.microsoft.com/office/drawing/2014/main" id="{40E2C5D2-05AE-49BF-89DD-7CDE1C3D34A7}"/>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7D3DF04-D3A7-4F0C-A66F-413EF3A3F28E}"/>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83" name="图片 82">
            <a:extLst>
              <a:ext uri="{FF2B5EF4-FFF2-40B4-BE49-F238E27FC236}">
                <a16:creationId xmlns:a16="http://schemas.microsoft.com/office/drawing/2014/main" id="{708B473C-830B-484F-9168-3FB212F759AD}"/>
              </a:ext>
            </a:extLst>
          </p:cNvPr>
          <p:cNvPicPr>
            <a:picLocks noChangeAspect="1"/>
          </p:cNvPicPr>
          <p:nvPr/>
        </p:nvPicPr>
        <p:blipFill rotWithShape="1">
          <a:blip r:embed="rId3"/>
          <a:srcRect l="13444" t="9071" r="19933" b="38922"/>
          <a:stretch/>
        </p:blipFill>
        <p:spPr>
          <a:xfrm>
            <a:off x="9131477" y="1084478"/>
            <a:ext cx="2006210" cy="3215678"/>
          </a:xfrm>
          <a:prstGeom prst="rect">
            <a:avLst/>
          </a:prstGeom>
        </p:spPr>
      </p:pic>
      <p:pic>
        <p:nvPicPr>
          <p:cNvPr id="90" name="图片 89">
            <a:extLst>
              <a:ext uri="{FF2B5EF4-FFF2-40B4-BE49-F238E27FC236}">
                <a16:creationId xmlns:a16="http://schemas.microsoft.com/office/drawing/2014/main" id="{C906252F-4B59-4974-A090-DAA297B1BBA2}"/>
              </a:ext>
            </a:extLst>
          </p:cNvPr>
          <p:cNvPicPr>
            <a:picLocks noChangeAspect="1"/>
          </p:cNvPicPr>
          <p:nvPr/>
        </p:nvPicPr>
        <p:blipFill>
          <a:blip r:embed="rId4"/>
          <a:stretch>
            <a:fillRect/>
          </a:stretch>
        </p:blipFill>
        <p:spPr>
          <a:xfrm>
            <a:off x="6820134" y="1121518"/>
            <a:ext cx="2120616" cy="3215678"/>
          </a:xfrm>
          <a:prstGeom prst="rect">
            <a:avLst/>
          </a:prstGeom>
        </p:spPr>
      </p:pic>
      <p:sp>
        <p:nvSpPr>
          <p:cNvPr id="91" name="矩形 90">
            <a:extLst>
              <a:ext uri="{FF2B5EF4-FFF2-40B4-BE49-F238E27FC236}">
                <a16:creationId xmlns:a16="http://schemas.microsoft.com/office/drawing/2014/main" id="{25FF4997-53D1-4C3B-8BA5-23D206449D12}"/>
              </a:ext>
            </a:extLst>
          </p:cNvPr>
          <p:cNvSpPr/>
          <p:nvPr/>
        </p:nvSpPr>
        <p:spPr>
          <a:xfrm>
            <a:off x="10564372" y="1389620"/>
            <a:ext cx="302260" cy="500380"/>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a:extLst>
              <a:ext uri="{FF2B5EF4-FFF2-40B4-BE49-F238E27FC236}">
                <a16:creationId xmlns:a16="http://schemas.microsoft.com/office/drawing/2014/main" id="{4838EEF0-457B-474A-9EB6-44DEEF851593}"/>
              </a:ext>
            </a:extLst>
          </p:cNvPr>
          <p:cNvSpPr/>
          <p:nvPr/>
        </p:nvSpPr>
        <p:spPr>
          <a:xfrm>
            <a:off x="10564372" y="1871688"/>
            <a:ext cx="302260" cy="287602"/>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B21FEE27-1C15-4257-81C8-459630D48C9D}"/>
              </a:ext>
            </a:extLst>
          </p:cNvPr>
          <p:cNvSpPr/>
          <p:nvPr/>
        </p:nvSpPr>
        <p:spPr>
          <a:xfrm>
            <a:off x="10564372" y="2145476"/>
            <a:ext cx="302260" cy="425294"/>
          </a:xfrm>
          <a:prstGeom prst="rect">
            <a:avLst/>
          </a:prstGeom>
          <a:solidFill>
            <a:srgbClr val="DB15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3">
            <a:extLst>
              <a:ext uri="{FF2B5EF4-FFF2-40B4-BE49-F238E27FC236}">
                <a16:creationId xmlns:a16="http://schemas.microsoft.com/office/drawing/2014/main" id="{2B54F8A9-9F7E-4232-AF33-DB0A1A5CA094}"/>
              </a:ext>
            </a:extLst>
          </p:cNvPr>
          <p:cNvSpPr/>
          <p:nvPr/>
        </p:nvSpPr>
        <p:spPr>
          <a:xfrm>
            <a:off x="10564372" y="2559704"/>
            <a:ext cx="302260" cy="81654"/>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4">
            <a:extLst>
              <a:ext uri="{FF2B5EF4-FFF2-40B4-BE49-F238E27FC236}">
                <a16:creationId xmlns:a16="http://schemas.microsoft.com/office/drawing/2014/main" id="{749571A1-FC4B-4446-B4CB-CEC70541B22C}"/>
              </a:ext>
            </a:extLst>
          </p:cNvPr>
          <p:cNvSpPr/>
          <p:nvPr/>
        </p:nvSpPr>
        <p:spPr>
          <a:xfrm>
            <a:off x="10564372" y="2641358"/>
            <a:ext cx="302260" cy="329826"/>
          </a:xfrm>
          <a:prstGeom prst="rect">
            <a:avLst/>
          </a:prstGeom>
          <a:solidFill>
            <a:srgbClr val="DB15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a:extLst>
              <a:ext uri="{FF2B5EF4-FFF2-40B4-BE49-F238E27FC236}">
                <a16:creationId xmlns:a16="http://schemas.microsoft.com/office/drawing/2014/main" id="{E36B743B-5001-4040-A2C0-F9AFE1A8E276}"/>
              </a:ext>
            </a:extLst>
          </p:cNvPr>
          <p:cNvSpPr/>
          <p:nvPr/>
        </p:nvSpPr>
        <p:spPr>
          <a:xfrm>
            <a:off x="10564372" y="2965198"/>
            <a:ext cx="302260" cy="23803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6">
            <a:extLst>
              <a:ext uri="{FF2B5EF4-FFF2-40B4-BE49-F238E27FC236}">
                <a16:creationId xmlns:a16="http://schemas.microsoft.com/office/drawing/2014/main" id="{B2BD8F3A-0D9A-486E-B1BF-24C66C7519D3}"/>
              </a:ext>
            </a:extLst>
          </p:cNvPr>
          <p:cNvSpPr/>
          <p:nvPr/>
        </p:nvSpPr>
        <p:spPr>
          <a:xfrm>
            <a:off x="10564372" y="3203230"/>
            <a:ext cx="302260" cy="914400"/>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8FC3A2B1-C74F-4B02-A13F-0119EE71661E}"/>
              </a:ext>
            </a:extLst>
          </p:cNvPr>
          <p:cNvSpPr/>
          <p:nvPr/>
        </p:nvSpPr>
        <p:spPr>
          <a:xfrm>
            <a:off x="10564372" y="4117630"/>
            <a:ext cx="302260" cy="100852"/>
          </a:xfrm>
          <a:prstGeom prst="rect">
            <a:avLst/>
          </a:prstGeom>
          <a:solidFill>
            <a:srgbClr val="DB15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E7CC59C8-148E-49AA-8236-7F7BDC1F99BB}"/>
              </a:ext>
            </a:extLst>
          </p:cNvPr>
          <p:cNvSpPr/>
          <p:nvPr/>
        </p:nvSpPr>
        <p:spPr>
          <a:xfrm>
            <a:off x="10564372" y="1163610"/>
            <a:ext cx="302260" cy="144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0" name="矩形 99">
            <a:extLst>
              <a:ext uri="{FF2B5EF4-FFF2-40B4-BE49-F238E27FC236}">
                <a16:creationId xmlns:a16="http://schemas.microsoft.com/office/drawing/2014/main" id="{0996E84D-4BDF-4F48-A59F-15275362FDFB}"/>
              </a:ext>
            </a:extLst>
          </p:cNvPr>
          <p:cNvSpPr/>
          <p:nvPr/>
        </p:nvSpPr>
        <p:spPr>
          <a:xfrm>
            <a:off x="10484043" y="1132918"/>
            <a:ext cx="462917" cy="215444"/>
          </a:xfrm>
          <a:prstGeom prst="rect">
            <a:avLst/>
          </a:prstGeom>
        </p:spPr>
        <p:txBody>
          <a:bodyPr wrap="square">
            <a:spAutoFit/>
          </a:bodyPr>
          <a:lstStyle/>
          <a:p>
            <a:pPr algn="ctr"/>
            <a:r>
              <a:rPr lang="zh-CN" altLang="en-US" sz="400" dirty="0"/>
              <a:t>Sedimentary facies</a:t>
            </a:r>
          </a:p>
        </p:txBody>
      </p:sp>
      <p:sp>
        <p:nvSpPr>
          <p:cNvPr id="101" name="矩形 100">
            <a:extLst>
              <a:ext uri="{FF2B5EF4-FFF2-40B4-BE49-F238E27FC236}">
                <a16:creationId xmlns:a16="http://schemas.microsoft.com/office/drawing/2014/main" id="{4B7B4CEA-EBA4-4D7D-81A1-CEC228672A8C}"/>
              </a:ext>
            </a:extLst>
          </p:cNvPr>
          <p:cNvSpPr/>
          <p:nvPr/>
        </p:nvSpPr>
        <p:spPr>
          <a:xfrm>
            <a:off x="9157505" y="4391628"/>
            <a:ext cx="302260" cy="150136"/>
          </a:xfrm>
          <a:prstGeom prst="rect">
            <a:avLst/>
          </a:prstGeom>
          <a:solidFill>
            <a:srgbClr val="DB15B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a:extLst>
              <a:ext uri="{FF2B5EF4-FFF2-40B4-BE49-F238E27FC236}">
                <a16:creationId xmlns:a16="http://schemas.microsoft.com/office/drawing/2014/main" id="{731FF732-4111-4D79-A65B-821F53FD41C1}"/>
              </a:ext>
            </a:extLst>
          </p:cNvPr>
          <p:cNvSpPr/>
          <p:nvPr/>
        </p:nvSpPr>
        <p:spPr>
          <a:xfrm>
            <a:off x="9680548" y="4385313"/>
            <a:ext cx="302260" cy="150136"/>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 name="矩形 103">
            <a:extLst>
              <a:ext uri="{FF2B5EF4-FFF2-40B4-BE49-F238E27FC236}">
                <a16:creationId xmlns:a16="http://schemas.microsoft.com/office/drawing/2014/main" id="{5C91ABF0-C9DD-4828-B75C-D8C12CA82C44}"/>
              </a:ext>
            </a:extLst>
          </p:cNvPr>
          <p:cNvSpPr/>
          <p:nvPr/>
        </p:nvSpPr>
        <p:spPr>
          <a:xfrm>
            <a:off x="10198025" y="4392473"/>
            <a:ext cx="302260" cy="150136"/>
          </a:xfrm>
          <a:prstGeom prst="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4">
            <a:extLst>
              <a:ext uri="{FF2B5EF4-FFF2-40B4-BE49-F238E27FC236}">
                <a16:creationId xmlns:a16="http://schemas.microsoft.com/office/drawing/2014/main" id="{E6CEBC45-D6CE-4D11-9D19-690F95314268}"/>
              </a:ext>
            </a:extLst>
          </p:cNvPr>
          <p:cNvSpPr/>
          <p:nvPr/>
        </p:nvSpPr>
        <p:spPr>
          <a:xfrm>
            <a:off x="10715502" y="4392473"/>
            <a:ext cx="302260" cy="150136"/>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文本框 105">
            <a:extLst>
              <a:ext uri="{FF2B5EF4-FFF2-40B4-BE49-F238E27FC236}">
                <a16:creationId xmlns:a16="http://schemas.microsoft.com/office/drawing/2014/main" id="{B5F950BE-4F81-4714-9454-6F2E7E984A2E}"/>
              </a:ext>
            </a:extLst>
          </p:cNvPr>
          <p:cNvSpPr txBox="1"/>
          <p:nvPr/>
        </p:nvSpPr>
        <p:spPr>
          <a:xfrm>
            <a:off x="8764775" y="4543633"/>
            <a:ext cx="1130135" cy="153888"/>
          </a:xfrm>
          <a:prstGeom prst="rect">
            <a:avLst/>
          </a:prstGeom>
          <a:noFill/>
        </p:spPr>
        <p:txBody>
          <a:bodyPr wrap="square" rtlCol="0">
            <a:spAutoFit/>
          </a:bodyPr>
          <a:lstStyle/>
          <a:p>
            <a:pPr algn="ctr"/>
            <a:r>
              <a:rPr lang="en-US" altLang="zh-CN" sz="400" dirty="0"/>
              <a:t>Braided channel lobe​</a:t>
            </a:r>
            <a:endParaRPr lang="zh-CN" altLang="en-US" sz="400" dirty="0"/>
          </a:p>
        </p:txBody>
      </p:sp>
      <p:sp>
        <p:nvSpPr>
          <p:cNvPr id="107" name="文本框 106">
            <a:extLst>
              <a:ext uri="{FF2B5EF4-FFF2-40B4-BE49-F238E27FC236}">
                <a16:creationId xmlns:a16="http://schemas.microsoft.com/office/drawing/2014/main" id="{2847B552-7609-479B-9930-EE38AD8149FE}"/>
              </a:ext>
            </a:extLst>
          </p:cNvPr>
          <p:cNvSpPr txBox="1"/>
          <p:nvPr/>
        </p:nvSpPr>
        <p:spPr>
          <a:xfrm>
            <a:off x="9308635" y="4538539"/>
            <a:ext cx="1130135" cy="153888"/>
          </a:xfrm>
          <a:prstGeom prst="rect">
            <a:avLst/>
          </a:prstGeom>
          <a:noFill/>
        </p:spPr>
        <p:txBody>
          <a:bodyPr wrap="square" rtlCol="0">
            <a:spAutoFit/>
          </a:bodyPr>
          <a:lstStyle/>
          <a:p>
            <a:pPr algn="ctr"/>
            <a:r>
              <a:rPr lang="en-US" altLang="zh-CN" sz="400" dirty="0"/>
              <a:t>​Inter-braided channel​</a:t>
            </a:r>
            <a:endParaRPr lang="zh-CN" altLang="en-US" sz="400" dirty="0"/>
          </a:p>
        </p:txBody>
      </p:sp>
      <p:sp>
        <p:nvSpPr>
          <p:cNvPr id="108" name="文本框 107">
            <a:extLst>
              <a:ext uri="{FF2B5EF4-FFF2-40B4-BE49-F238E27FC236}">
                <a16:creationId xmlns:a16="http://schemas.microsoft.com/office/drawing/2014/main" id="{0E814C70-C5EA-4385-AA08-BACA95ADFBBF}"/>
              </a:ext>
            </a:extLst>
          </p:cNvPr>
          <p:cNvSpPr txBox="1"/>
          <p:nvPr/>
        </p:nvSpPr>
        <p:spPr>
          <a:xfrm>
            <a:off x="9784087" y="4535449"/>
            <a:ext cx="1130135" cy="153888"/>
          </a:xfrm>
          <a:prstGeom prst="rect">
            <a:avLst/>
          </a:prstGeom>
          <a:noFill/>
        </p:spPr>
        <p:txBody>
          <a:bodyPr wrap="square" rtlCol="0">
            <a:spAutoFit/>
          </a:bodyPr>
          <a:lstStyle/>
          <a:p>
            <a:pPr algn="ctr"/>
            <a:r>
              <a:rPr lang="en-US" altLang="zh-CN" sz="400" dirty="0"/>
              <a:t>​Outer fan</a:t>
            </a:r>
            <a:endParaRPr lang="zh-CN" altLang="en-US" sz="400" dirty="0"/>
          </a:p>
        </p:txBody>
      </p:sp>
      <p:sp>
        <p:nvSpPr>
          <p:cNvPr id="109" name="文本框 108">
            <a:extLst>
              <a:ext uri="{FF2B5EF4-FFF2-40B4-BE49-F238E27FC236}">
                <a16:creationId xmlns:a16="http://schemas.microsoft.com/office/drawing/2014/main" id="{C7967935-8A46-433C-BC94-6B8EB35F9FA8}"/>
              </a:ext>
            </a:extLst>
          </p:cNvPr>
          <p:cNvSpPr txBox="1"/>
          <p:nvPr/>
        </p:nvSpPr>
        <p:spPr>
          <a:xfrm>
            <a:off x="10307130" y="4531697"/>
            <a:ext cx="1130135" cy="153888"/>
          </a:xfrm>
          <a:prstGeom prst="rect">
            <a:avLst/>
          </a:prstGeom>
          <a:noFill/>
        </p:spPr>
        <p:txBody>
          <a:bodyPr wrap="square" rtlCol="0">
            <a:spAutoFit/>
          </a:bodyPr>
          <a:lstStyle/>
          <a:p>
            <a:pPr algn="ctr"/>
            <a:r>
              <a:rPr lang="en-US" altLang="zh-CN" sz="400"/>
              <a:t>Deep lake</a:t>
            </a:r>
            <a:endParaRPr lang="zh-CN" altLang="en-US" sz="400" dirty="0"/>
          </a:p>
        </p:txBody>
      </p:sp>
      <p:sp>
        <p:nvSpPr>
          <p:cNvPr id="110" name="Rectangle 3">
            <a:extLst>
              <a:ext uri="{FF2B5EF4-FFF2-40B4-BE49-F238E27FC236}">
                <a16:creationId xmlns:a16="http://schemas.microsoft.com/office/drawing/2014/main" id="{355579EF-32DA-40A9-83B7-0E1FE6AE128C}"/>
              </a:ext>
            </a:extLst>
          </p:cNvPr>
          <p:cNvSpPr txBox="1">
            <a:spLocks noChangeArrowheads="1"/>
          </p:cNvSpPr>
          <p:nvPr/>
        </p:nvSpPr>
        <p:spPr bwMode="auto">
          <a:xfrm>
            <a:off x="255874" y="-25025"/>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2</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 Method</a:t>
            </a:r>
          </a:p>
        </p:txBody>
      </p:sp>
      <p:sp>
        <p:nvSpPr>
          <p:cNvPr id="115" name="矩形 114">
            <a:extLst>
              <a:ext uri="{FF2B5EF4-FFF2-40B4-BE49-F238E27FC236}">
                <a16:creationId xmlns:a16="http://schemas.microsoft.com/office/drawing/2014/main" id="{E33041C2-7243-40EB-AF82-259C50FDD628}"/>
              </a:ext>
            </a:extLst>
          </p:cNvPr>
          <p:cNvSpPr/>
          <p:nvPr/>
        </p:nvSpPr>
        <p:spPr>
          <a:xfrm>
            <a:off x="8811271" y="4662782"/>
            <a:ext cx="2682145" cy="276999"/>
          </a:xfrm>
          <a:prstGeom prst="rect">
            <a:avLst/>
          </a:prstGeom>
        </p:spPr>
        <p:txBody>
          <a:bodyPr wrap="none">
            <a:spAutoFit/>
          </a:bodyPr>
          <a:lstStyle/>
          <a:p>
            <a:r>
              <a:rPr lang="en-US" altLang="zh-CN" sz="1200" b="1" dirty="0"/>
              <a:t>Reservoir architecture classification </a:t>
            </a:r>
            <a:endParaRPr lang="zh-CN" altLang="en-US" sz="1200" b="1" dirty="0"/>
          </a:p>
        </p:txBody>
      </p:sp>
      <p:sp>
        <p:nvSpPr>
          <p:cNvPr id="116" name="矩形 115">
            <a:extLst>
              <a:ext uri="{FF2B5EF4-FFF2-40B4-BE49-F238E27FC236}">
                <a16:creationId xmlns:a16="http://schemas.microsoft.com/office/drawing/2014/main" id="{51E52D00-6470-4BEF-B3BD-C5FE6707A65C}"/>
              </a:ext>
            </a:extLst>
          </p:cNvPr>
          <p:cNvSpPr/>
          <p:nvPr/>
        </p:nvSpPr>
        <p:spPr>
          <a:xfrm>
            <a:off x="7642964" y="785843"/>
            <a:ext cx="2706190" cy="276999"/>
          </a:xfrm>
          <a:prstGeom prst="rect">
            <a:avLst/>
          </a:prstGeom>
        </p:spPr>
        <p:txBody>
          <a:bodyPr wrap="none">
            <a:spAutoFit/>
          </a:bodyPr>
          <a:lstStyle/>
          <a:p>
            <a:r>
              <a:rPr lang="en-US" altLang="zh-CN" sz="1200" dirty="0"/>
              <a:t>core data combined with logging data</a:t>
            </a:r>
            <a:endParaRPr lang="zh-CN" altLang="en-US" sz="1200" dirty="0"/>
          </a:p>
        </p:txBody>
      </p:sp>
      <p:pic>
        <p:nvPicPr>
          <p:cNvPr id="119" name="图片 118">
            <a:extLst>
              <a:ext uri="{FF2B5EF4-FFF2-40B4-BE49-F238E27FC236}">
                <a16:creationId xmlns:a16="http://schemas.microsoft.com/office/drawing/2014/main" id="{FA5FE6E5-7D08-4423-A8C0-FCAFCC0CE74C}"/>
              </a:ext>
            </a:extLst>
          </p:cNvPr>
          <p:cNvPicPr>
            <a:picLocks noChangeAspect="1"/>
          </p:cNvPicPr>
          <p:nvPr/>
        </p:nvPicPr>
        <p:blipFill>
          <a:blip r:embed="rId5"/>
          <a:stretch>
            <a:fillRect/>
          </a:stretch>
        </p:blipFill>
        <p:spPr>
          <a:xfrm>
            <a:off x="440280" y="1121518"/>
            <a:ext cx="5109140" cy="2893849"/>
          </a:xfrm>
          <a:prstGeom prst="rect">
            <a:avLst/>
          </a:prstGeom>
        </p:spPr>
      </p:pic>
      <p:sp>
        <p:nvSpPr>
          <p:cNvPr id="120" name="文本框 119">
            <a:extLst>
              <a:ext uri="{FF2B5EF4-FFF2-40B4-BE49-F238E27FC236}">
                <a16:creationId xmlns:a16="http://schemas.microsoft.com/office/drawing/2014/main" id="{BB09E563-23B4-4AD2-8E8A-1D325D484C49}"/>
              </a:ext>
            </a:extLst>
          </p:cNvPr>
          <p:cNvSpPr txBox="1"/>
          <p:nvPr/>
        </p:nvSpPr>
        <p:spPr>
          <a:xfrm>
            <a:off x="236154" y="703608"/>
            <a:ext cx="5657569" cy="369332"/>
          </a:xfrm>
          <a:prstGeom prst="rect">
            <a:avLst/>
          </a:prstGeom>
          <a:noFill/>
        </p:spPr>
        <p:txBody>
          <a:bodyPr wrap="square" rtlCol="0">
            <a:spAutoFit/>
          </a:bodyPr>
          <a:lstStyle/>
          <a:p>
            <a:r>
              <a:rPr lang="en-US" altLang="zh-CN" b="1" dirty="0"/>
              <a:t>2.Architectural Classification Methods and Criteria</a:t>
            </a:r>
            <a:endParaRPr lang="zh-CN" altLang="en-US" b="1" dirty="0"/>
          </a:p>
        </p:txBody>
      </p:sp>
      <p:sp>
        <p:nvSpPr>
          <p:cNvPr id="121" name="矩形 120">
            <a:extLst>
              <a:ext uri="{FF2B5EF4-FFF2-40B4-BE49-F238E27FC236}">
                <a16:creationId xmlns:a16="http://schemas.microsoft.com/office/drawing/2014/main" id="{4F9E6780-7D92-463D-BE4B-28A171DEE3A8}"/>
              </a:ext>
            </a:extLst>
          </p:cNvPr>
          <p:cNvSpPr/>
          <p:nvPr/>
        </p:nvSpPr>
        <p:spPr>
          <a:xfrm>
            <a:off x="16938" y="4026987"/>
            <a:ext cx="6096000" cy="261610"/>
          </a:xfrm>
          <a:prstGeom prst="rect">
            <a:avLst/>
          </a:prstGeom>
        </p:spPr>
        <p:txBody>
          <a:bodyPr>
            <a:spAutoFit/>
          </a:bodyPr>
          <a:lstStyle/>
          <a:p>
            <a:pPr algn="ctr"/>
            <a:r>
              <a:rPr lang="en-US" altLang="zh-CN" sz="1100" b="1" i="0" dirty="0">
                <a:effectLst/>
                <a:latin typeface="PingFang SC"/>
              </a:rPr>
              <a:t>Stacking Patterns of Sandy Debris Flow Deposits in Subaqueous Fans</a:t>
            </a:r>
            <a:endParaRPr lang="zh-CN" altLang="en-US" sz="1100" dirty="0"/>
          </a:p>
        </p:txBody>
      </p:sp>
      <p:graphicFrame>
        <p:nvGraphicFramePr>
          <p:cNvPr id="129" name="图表 128">
            <a:extLst>
              <a:ext uri="{FF2B5EF4-FFF2-40B4-BE49-F238E27FC236}">
                <a16:creationId xmlns:a16="http://schemas.microsoft.com/office/drawing/2014/main" id="{AFB29803-4013-446B-B603-BDF336C695A8}"/>
              </a:ext>
            </a:extLst>
          </p:cNvPr>
          <p:cNvGraphicFramePr>
            <a:graphicFrameLocks/>
          </p:cNvGraphicFramePr>
          <p:nvPr>
            <p:extLst>
              <p:ext uri="{D42A27DB-BD31-4B8C-83A1-F6EECF244321}">
                <p14:modId xmlns:p14="http://schemas.microsoft.com/office/powerpoint/2010/main" val="3456535422"/>
              </p:ext>
            </p:extLst>
          </p:nvPr>
        </p:nvGraphicFramePr>
        <p:xfrm>
          <a:off x="410101" y="4548733"/>
          <a:ext cx="2684642" cy="1458030"/>
        </p:xfrm>
        <a:graphic>
          <a:graphicData uri="http://schemas.openxmlformats.org/drawingml/2006/chart">
            <c:chart xmlns:c="http://schemas.openxmlformats.org/drawingml/2006/chart" xmlns:r="http://schemas.openxmlformats.org/officeDocument/2006/relationships" r:id="rId6"/>
          </a:graphicData>
        </a:graphic>
      </p:graphicFrame>
      <p:sp>
        <p:nvSpPr>
          <p:cNvPr id="130" name="矩形 129">
            <a:extLst>
              <a:ext uri="{FF2B5EF4-FFF2-40B4-BE49-F238E27FC236}">
                <a16:creationId xmlns:a16="http://schemas.microsoft.com/office/drawing/2014/main" id="{E575F18A-BE7C-4A3C-AD93-C3F6D67F8778}"/>
              </a:ext>
            </a:extLst>
          </p:cNvPr>
          <p:cNvSpPr/>
          <p:nvPr/>
        </p:nvSpPr>
        <p:spPr>
          <a:xfrm rot="16200000">
            <a:off x="-184001" y="4829918"/>
            <a:ext cx="1065176" cy="276999"/>
          </a:xfrm>
          <a:prstGeom prst="rect">
            <a:avLst/>
          </a:prstGeom>
        </p:spPr>
        <p:txBody>
          <a:bodyPr wrap="square">
            <a:spAutoFit/>
          </a:bodyPr>
          <a:lstStyle/>
          <a:p>
            <a:r>
              <a:rPr lang="zh-CN" altLang="en-US" sz="1200" b="0" dirty="0">
                <a:ea typeface="微软雅黑" panose="020B0503020204020204" pitchFamily="34" charset="-122"/>
                <a:cs typeface="Arial" panose="020B0604020202020204" pitchFamily="34" charset="0"/>
              </a:rPr>
              <a:t>（</a:t>
            </a:r>
            <a:r>
              <a:rPr lang="en-US" altLang="zh-CN" sz="1200" b="0" dirty="0">
                <a:ea typeface="微软雅黑" panose="020B0503020204020204" pitchFamily="34" charset="-122"/>
                <a:cs typeface="Arial" panose="020B0604020202020204" pitchFamily="34" charset="0"/>
              </a:rPr>
              <a:t>m</a:t>
            </a:r>
            <a:r>
              <a:rPr lang="zh-CN" altLang="en-US" sz="1200" b="0" dirty="0">
                <a:ea typeface="微软雅黑" panose="020B0503020204020204" pitchFamily="34" charset="-122"/>
                <a:cs typeface="Arial" panose="020B0604020202020204" pitchFamily="34" charset="0"/>
              </a:rPr>
              <a:t>）</a:t>
            </a:r>
            <a:endParaRPr lang="zh-CN" altLang="en-US" sz="1200" dirty="0"/>
          </a:p>
        </p:txBody>
      </p:sp>
      <p:sp>
        <p:nvSpPr>
          <p:cNvPr id="131" name="矩形 130">
            <a:extLst>
              <a:ext uri="{FF2B5EF4-FFF2-40B4-BE49-F238E27FC236}">
                <a16:creationId xmlns:a16="http://schemas.microsoft.com/office/drawing/2014/main" id="{F5C4211A-2C48-4D47-B68F-3BE665D321CB}"/>
              </a:ext>
            </a:extLst>
          </p:cNvPr>
          <p:cNvSpPr/>
          <p:nvPr/>
        </p:nvSpPr>
        <p:spPr>
          <a:xfrm>
            <a:off x="1474419" y="6074371"/>
            <a:ext cx="981228" cy="276999"/>
          </a:xfrm>
          <a:prstGeom prst="rect">
            <a:avLst/>
          </a:prstGeom>
        </p:spPr>
        <p:txBody>
          <a:bodyPr wrap="square">
            <a:spAutoFit/>
          </a:bodyPr>
          <a:lstStyle/>
          <a:p>
            <a:r>
              <a:rPr lang="zh-CN" altLang="en-US" sz="1200" b="0" dirty="0">
                <a:ea typeface="微软雅黑" panose="020B0503020204020204" pitchFamily="34" charset="-122"/>
                <a:cs typeface="Arial" panose="020B0604020202020204" pitchFamily="34" charset="0"/>
              </a:rPr>
              <a:t>（</a:t>
            </a:r>
            <a:r>
              <a:rPr lang="en-US" altLang="zh-CN" sz="1200" b="0" dirty="0">
                <a:ea typeface="微软雅黑" panose="020B0503020204020204" pitchFamily="34" charset="-122"/>
                <a:cs typeface="Arial" panose="020B0604020202020204" pitchFamily="34" charset="0"/>
              </a:rPr>
              <a:t>m</a:t>
            </a:r>
            <a:r>
              <a:rPr lang="zh-CN" altLang="en-US" sz="1200" b="0" dirty="0">
                <a:ea typeface="微软雅黑" panose="020B0503020204020204" pitchFamily="34" charset="-122"/>
                <a:cs typeface="Arial" panose="020B0604020202020204" pitchFamily="34" charset="0"/>
              </a:rPr>
              <a:t>）</a:t>
            </a:r>
            <a:endParaRPr lang="zh-CN" altLang="en-US" sz="1200" dirty="0"/>
          </a:p>
        </p:txBody>
      </p:sp>
      <p:graphicFrame>
        <p:nvGraphicFramePr>
          <p:cNvPr id="132" name="图表 131">
            <a:extLst>
              <a:ext uri="{FF2B5EF4-FFF2-40B4-BE49-F238E27FC236}">
                <a16:creationId xmlns:a16="http://schemas.microsoft.com/office/drawing/2014/main" id="{912F51F9-47C2-4E2B-9EFA-6035B17BB841}"/>
              </a:ext>
            </a:extLst>
          </p:cNvPr>
          <p:cNvGraphicFramePr>
            <a:graphicFrameLocks/>
          </p:cNvGraphicFramePr>
          <p:nvPr>
            <p:extLst>
              <p:ext uri="{D42A27DB-BD31-4B8C-83A1-F6EECF244321}">
                <p14:modId xmlns:p14="http://schemas.microsoft.com/office/powerpoint/2010/main" val="512575574"/>
              </p:ext>
            </p:extLst>
          </p:nvPr>
        </p:nvGraphicFramePr>
        <p:xfrm>
          <a:off x="3452176" y="4523621"/>
          <a:ext cx="2707285" cy="1505451"/>
        </p:xfrm>
        <a:graphic>
          <a:graphicData uri="http://schemas.openxmlformats.org/drawingml/2006/chart">
            <c:chart xmlns:c="http://schemas.openxmlformats.org/drawingml/2006/chart" xmlns:r="http://schemas.openxmlformats.org/officeDocument/2006/relationships" r:id="rId7"/>
          </a:graphicData>
        </a:graphic>
      </p:graphicFrame>
      <p:sp>
        <p:nvSpPr>
          <p:cNvPr id="133" name="矩形 132">
            <a:extLst>
              <a:ext uri="{FF2B5EF4-FFF2-40B4-BE49-F238E27FC236}">
                <a16:creationId xmlns:a16="http://schemas.microsoft.com/office/drawing/2014/main" id="{97EF39F6-CE18-40EF-8A85-E6B530B1359E}"/>
              </a:ext>
            </a:extLst>
          </p:cNvPr>
          <p:cNvSpPr/>
          <p:nvPr/>
        </p:nvSpPr>
        <p:spPr>
          <a:xfrm rot="16200000">
            <a:off x="2696885" y="4737585"/>
            <a:ext cx="1197773" cy="461665"/>
          </a:xfrm>
          <a:prstGeom prst="rect">
            <a:avLst/>
          </a:prstGeom>
        </p:spPr>
        <p:txBody>
          <a:bodyPr wrap="square">
            <a:spAutoFit/>
          </a:bodyPr>
          <a:lstStyle/>
          <a:p>
            <a:r>
              <a:rPr lang="en-US" altLang="zh-CN" sz="1200" b="1" dirty="0">
                <a:latin typeface="PingFang SC"/>
                <a:ea typeface="微软雅黑" panose="020B0503020204020204" pitchFamily="34" charset="-122"/>
                <a:cs typeface="Arial" panose="020B0604020202020204" pitchFamily="34" charset="0"/>
              </a:rPr>
              <a:t>Fan</a:t>
            </a:r>
            <a:r>
              <a:rPr lang="zh-CN" altLang="en-US" sz="1200" b="1" dirty="0">
                <a:latin typeface="PingFang SC"/>
                <a:ea typeface="微软雅黑" panose="020B0503020204020204" pitchFamily="34" charset="-122"/>
                <a:cs typeface="Arial" panose="020B0604020202020204" pitchFamily="34" charset="0"/>
              </a:rPr>
              <a:t> </a:t>
            </a:r>
            <a:r>
              <a:rPr lang="en-US" altLang="zh-CN" sz="1200" b="1" dirty="0">
                <a:latin typeface="PingFang SC"/>
                <a:ea typeface="微软雅黑" panose="020B0503020204020204" pitchFamily="34" charset="-122"/>
                <a:cs typeface="Arial" panose="020B0604020202020204" pitchFamily="34" charset="0"/>
              </a:rPr>
              <a:t>thickness </a:t>
            </a:r>
          </a:p>
          <a:p>
            <a:r>
              <a:rPr lang="en-US" altLang="zh-CN" sz="1200" b="1" dirty="0">
                <a:latin typeface="PingFang SC"/>
                <a:ea typeface="微软雅黑" panose="020B0503020204020204" pitchFamily="34" charset="-122"/>
                <a:cs typeface="Arial" panose="020B0604020202020204" pitchFamily="34" charset="0"/>
              </a:rPr>
              <a:t>     </a:t>
            </a:r>
            <a:r>
              <a:rPr lang="zh-CN" altLang="en-US" sz="1200" b="0" dirty="0">
                <a:ea typeface="微软雅黑" panose="020B0503020204020204" pitchFamily="34" charset="-122"/>
                <a:cs typeface="Arial" panose="020B0604020202020204" pitchFamily="34" charset="0"/>
              </a:rPr>
              <a:t>（</a:t>
            </a:r>
            <a:r>
              <a:rPr lang="en-US" altLang="zh-CN" sz="1200" b="0" dirty="0">
                <a:ea typeface="微软雅黑" panose="020B0503020204020204" pitchFamily="34" charset="-122"/>
                <a:cs typeface="Arial" panose="020B0604020202020204" pitchFamily="34" charset="0"/>
              </a:rPr>
              <a:t>m</a:t>
            </a:r>
            <a:r>
              <a:rPr lang="zh-CN" altLang="en-US" sz="1200" b="0" dirty="0">
                <a:ea typeface="微软雅黑" panose="020B0503020204020204" pitchFamily="34" charset="-122"/>
                <a:cs typeface="Arial" panose="020B0604020202020204" pitchFamily="34" charset="0"/>
              </a:rPr>
              <a:t>）</a:t>
            </a:r>
            <a:endParaRPr lang="zh-CN" altLang="en-US" sz="1200" dirty="0"/>
          </a:p>
        </p:txBody>
      </p:sp>
      <p:sp>
        <p:nvSpPr>
          <p:cNvPr id="134" name="矩形 133">
            <a:extLst>
              <a:ext uri="{FF2B5EF4-FFF2-40B4-BE49-F238E27FC236}">
                <a16:creationId xmlns:a16="http://schemas.microsoft.com/office/drawing/2014/main" id="{F216CBD7-95D8-4C78-805E-728127ADE973}"/>
              </a:ext>
            </a:extLst>
          </p:cNvPr>
          <p:cNvSpPr/>
          <p:nvPr/>
        </p:nvSpPr>
        <p:spPr>
          <a:xfrm>
            <a:off x="4563530" y="5933392"/>
            <a:ext cx="1103373" cy="461665"/>
          </a:xfrm>
          <a:prstGeom prst="rect">
            <a:avLst/>
          </a:prstGeom>
        </p:spPr>
        <p:txBody>
          <a:bodyPr wrap="square">
            <a:spAutoFit/>
          </a:bodyPr>
          <a:lstStyle/>
          <a:p>
            <a:r>
              <a:rPr lang="en-US" altLang="zh-CN" sz="1100" b="1" dirty="0">
                <a:latin typeface="PingFang SC"/>
                <a:ea typeface="微软雅黑" panose="020B0503020204020204" pitchFamily="34" charset="-122"/>
                <a:cs typeface="Arial" panose="020B0604020202020204" pitchFamily="34" charset="0"/>
              </a:rPr>
              <a:t>Fan width</a:t>
            </a:r>
          </a:p>
          <a:p>
            <a:r>
              <a:rPr lang="en-US" altLang="zh-CN" sz="1200" dirty="0">
                <a:ea typeface="微软雅黑" panose="020B0503020204020204" pitchFamily="34" charset="-122"/>
                <a:cs typeface="Arial" panose="020B0604020202020204" pitchFamily="34" charset="0"/>
              </a:rPr>
              <a:t>  </a:t>
            </a:r>
            <a:r>
              <a:rPr lang="zh-CN" altLang="en-US" sz="1200" b="0" dirty="0">
                <a:ea typeface="微软雅黑" panose="020B0503020204020204" pitchFamily="34" charset="-122"/>
                <a:cs typeface="Arial" panose="020B0604020202020204" pitchFamily="34" charset="0"/>
              </a:rPr>
              <a:t>（</a:t>
            </a:r>
            <a:r>
              <a:rPr lang="en-US" altLang="zh-CN" sz="1200" b="0" dirty="0">
                <a:ea typeface="微软雅黑" panose="020B0503020204020204" pitchFamily="34" charset="-122"/>
                <a:cs typeface="Arial" panose="020B0604020202020204" pitchFamily="34" charset="0"/>
              </a:rPr>
              <a:t>m</a:t>
            </a:r>
            <a:r>
              <a:rPr lang="zh-CN" altLang="en-US" sz="1200" b="0" dirty="0">
                <a:ea typeface="微软雅黑" panose="020B0503020204020204" pitchFamily="34" charset="-122"/>
                <a:cs typeface="Arial" panose="020B0604020202020204" pitchFamily="34" charset="0"/>
              </a:rPr>
              <a:t>）</a:t>
            </a:r>
            <a:endParaRPr lang="zh-CN" altLang="en-US" sz="1200" dirty="0"/>
          </a:p>
        </p:txBody>
      </p:sp>
      <p:sp>
        <p:nvSpPr>
          <p:cNvPr id="135" name="矩形 134">
            <a:extLst>
              <a:ext uri="{FF2B5EF4-FFF2-40B4-BE49-F238E27FC236}">
                <a16:creationId xmlns:a16="http://schemas.microsoft.com/office/drawing/2014/main" id="{687F132C-ED5C-4C81-84AF-9980A2095AB5}"/>
              </a:ext>
            </a:extLst>
          </p:cNvPr>
          <p:cNvSpPr/>
          <p:nvPr/>
        </p:nvSpPr>
        <p:spPr>
          <a:xfrm rot="16200000">
            <a:off x="-446294" y="4958942"/>
            <a:ext cx="1189749" cy="369332"/>
          </a:xfrm>
          <a:prstGeom prst="rect">
            <a:avLst/>
          </a:prstGeom>
        </p:spPr>
        <p:txBody>
          <a:bodyPr wrap="none">
            <a:spAutoFit/>
          </a:bodyPr>
          <a:lstStyle/>
          <a:p>
            <a:r>
              <a:rPr lang="en-US" altLang="zh-CN" b="0" i="0" dirty="0">
                <a:effectLst/>
                <a:latin typeface="PingFang SC"/>
              </a:rPr>
              <a:t>​</a:t>
            </a:r>
            <a:r>
              <a:rPr lang="en-US" altLang="zh-CN" b="1" i="0" dirty="0">
                <a:effectLst/>
                <a:latin typeface="PingFang SC"/>
              </a:rPr>
              <a:t>​</a:t>
            </a:r>
            <a:r>
              <a:rPr lang="en-US" altLang="zh-CN" sz="1050" b="1" i="0" dirty="0">
                <a:effectLst/>
                <a:latin typeface="PingFang SC"/>
              </a:rPr>
              <a:t>Channel thickness</a:t>
            </a:r>
            <a:endParaRPr lang="zh-CN" altLang="en-US" dirty="0"/>
          </a:p>
        </p:txBody>
      </p:sp>
      <p:sp>
        <p:nvSpPr>
          <p:cNvPr id="136" name="矩形 135">
            <a:extLst>
              <a:ext uri="{FF2B5EF4-FFF2-40B4-BE49-F238E27FC236}">
                <a16:creationId xmlns:a16="http://schemas.microsoft.com/office/drawing/2014/main" id="{F52DE697-7C8B-4F94-B0F5-317A2AE752D8}"/>
              </a:ext>
            </a:extLst>
          </p:cNvPr>
          <p:cNvSpPr/>
          <p:nvPr/>
        </p:nvSpPr>
        <p:spPr>
          <a:xfrm>
            <a:off x="1235293" y="5924536"/>
            <a:ext cx="1034257" cy="261610"/>
          </a:xfrm>
          <a:prstGeom prst="rect">
            <a:avLst/>
          </a:prstGeom>
        </p:spPr>
        <p:txBody>
          <a:bodyPr wrap="none">
            <a:spAutoFit/>
          </a:bodyPr>
          <a:lstStyle/>
          <a:p>
            <a:r>
              <a:rPr lang="en-US" altLang="zh-CN" sz="1100" b="1" i="0" dirty="0">
                <a:effectLst/>
                <a:latin typeface="PingFang SC"/>
              </a:rPr>
              <a:t>Channel width</a:t>
            </a:r>
            <a:endParaRPr lang="zh-CN" altLang="en-US" sz="1100" dirty="0"/>
          </a:p>
        </p:txBody>
      </p:sp>
      <p:sp>
        <p:nvSpPr>
          <p:cNvPr id="137" name="矩形 136">
            <a:extLst>
              <a:ext uri="{FF2B5EF4-FFF2-40B4-BE49-F238E27FC236}">
                <a16:creationId xmlns:a16="http://schemas.microsoft.com/office/drawing/2014/main" id="{095CD847-1D5B-4B1E-958F-B7D50A6FEDE7}"/>
              </a:ext>
            </a:extLst>
          </p:cNvPr>
          <p:cNvSpPr/>
          <p:nvPr/>
        </p:nvSpPr>
        <p:spPr>
          <a:xfrm>
            <a:off x="1089077" y="6418978"/>
            <a:ext cx="4413388" cy="307777"/>
          </a:xfrm>
          <a:prstGeom prst="rect">
            <a:avLst/>
          </a:prstGeom>
        </p:spPr>
        <p:txBody>
          <a:bodyPr wrap="none">
            <a:spAutoFit/>
          </a:bodyPr>
          <a:lstStyle/>
          <a:p>
            <a:r>
              <a:rPr lang="en-US" altLang="zh-CN" sz="1400" b="1" dirty="0"/>
              <a:t>Quantitative characterization of structural interfaces</a:t>
            </a:r>
            <a:endParaRPr lang="zh-CN" altLang="en-US" sz="1400" b="1" dirty="0"/>
          </a:p>
        </p:txBody>
      </p:sp>
    </p:spTree>
    <p:extLst>
      <p:ext uri="{BB962C8B-B14F-4D97-AF65-F5344CB8AC3E}">
        <p14:creationId xmlns:p14="http://schemas.microsoft.com/office/powerpoint/2010/main" val="1537840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a:extLst>
              <a:ext uri="{FF2B5EF4-FFF2-40B4-BE49-F238E27FC236}">
                <a16:creationId xmlns:a16="http://schemas.microsoft.com/office/drawing/2014/main" id="{E9241F88-A3E8-4FB2-A455-5DFFAB43C04D}"/>
              </a:ext>
            </a:extLst>
          </p:cNvPr>
          <p:cNvPicPr>
            <a:picLocks noChangeAspect="1"/>
          </p:cNvPicPr>
          <p:nvPr/>
        </p:nvPicPr>
        <p:blipFill>
          <a:blip r:embed="rId2"/>
          <a:stretch>
            <a:fillRect/>
          </a:stretch>
        </p:blipFill>
        <p:spPr>
          <a:xfrm>
            <a:off x="655541" y="659081"/>
            <a:ext cx="10690918" cy="5618508"/>
          </a:xfrm>
          <a:prstGeom prst="rect">
            <a:avLst/>
          </a:prstGeom>
        </p:spPr>
      </p:pic>
      <p:sp>
        <p:nvSpPr>
          <p:cNvPr id="50" name="矩形 49">
            <a:extLst>
              <a:ext uri="{FF2B5EF4-FFF2-40B4-BE49-F238E27FC236}">
                <a16:creationId xmlns:a16="http://schemas.microsoft.com/office/drawing/2014/main" id="{78494D77-2C80-49ED-BA90-F296BADA04E0}"/>
              </a:ext>
            </a:extLst>
          </p:cNvPr>
          <p:cNvSpPr/>
          <p:nvPr/>
        </p:nvSpPr>
        <p:spPr>
          <a:xfrm>
            <a:off x="3235016" y="6352674"/>
            <a:ext cx="6096000" cy="338554"/>
          </a:xfrm>
          <a:prstGeom prst="rect">
            <a:avLst/>
          </a:prstGeom>
        </p:spPr>
        <p:txBody>
          <a:bodyPr>
            <a:spAutoFit/>
          </a:bodyPr>
          <a:lstStyle/>
          <a:p>
            <a:pPr algn="ctr"/>
            <a:r>
              <a:rPr lang="en-US" altLang="zh-CN" sz="1600" b="1" i="0" dirty="0">
                <a:effectLst/>
                <a:latin typeface="PingFang SC"/>
              </a:rPr>
              <a:t>Vertical Compartmentalization &amp; Architectural Surface Identification</a:t>
            </a:r>
            <a:endParaRPr lang="zh-CN" altLang="en-US" sz="1600" dirty="0"/>
          </a:p>
        </p:txBody>
      </p:sp>
      <p:pic>
        <p:nvPicPr>
          <p:cNvPr id="57" name="object 2">
            <a:extLst>
              <a:ext uri="{FF2B5EF4-FFF2-40B4-BE49-F238E27FC236}">
                <a16:creationId xmlns:a16="http://schemas.microsoft.com/office/drawing/2014/main" id="{1CD1F2D3-2B54-44BA-808A-8D5CA27E1382}"/>
              </a:ext>
            </a:extLst>
          </p:cNvPr>
          <p:cNvPicPr/>
          <p:nvPr/>
        </p:nvPicPr>
        <p:blipFill>
          <a:blip r:embed="rId3" cstate="print"/>
          <a:stretch>
            <a:fillRect/>
          </a:stretch>
        </p:blipFill>
        <p:spPr>
          <a:xfrm>
            <a:off x="8301960" y="0"/>
            <a:ext cx="3289465" cy="611456"/>
          </a:xfrm>
          <a:prstGeom prst="rect">
            <a:avLst/>
          </a:prstGeom>
        </p:spPr>
      </p:pic>
      <p:cxnSp>
        <p:nvCxnSpPr>
          <p:cNvPr id="58" name="直接连接符 57">
            <a:extLst>
              <a:ext uri="{FF2B5EF4-FFF2-40B4-BE49-F238E27FC236}">
                <a16:creationId xmlns:a16="http://schemas.microsoft.com/office/drawing/2014/main" id="{3CD68438-9570-4C5B-BB2D-2EC9B50913B9}"/>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CA3E46A6-3F7C-48D4-8F52-2CF0CAA6522E}"/>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0" name="Rectangle 3">
            <a:extLst>
              <a:ext uri="{FF2B5EF4-FFF2-40B4-BE49-F238E27FC236}">
                <a16:creationId xmlns:a16="http://schemas.microsoft.com/office/drawing/2014/main" id="{4EAB8A71-E5A2-4179-A092-DD360D3E7345}"/>
              </a:ext>
            </a:extLst>
          </p:cNvPr>
          <p:cNvSpPr txBox="1">
            <a:spLocks noChangeArrowheads="1"/>
          </p:cNvSpPr>
          <p:nvPr/>
        </p:nvSpPr>
        <p:spPr bwMode="auto">
          <a:xfrm>
            <a:off x="255874" y="-25025"/>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2</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 Method</a:t>
            </a:r>
          </a:p>
        </p:txBody>
      </p:sp>
    </p:spTree>
    <p:extLst>
      <p:ext uri="{BB962C8B-B14F-4D97-AF65-F5344CB8AC3E}">
        <p14:creationId xmlns:p14="http://schemas.microsoft.com/office/powerpoint/2010/main" val="63076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C4D9590-C7A7-47E4-AABD-869B172E3D96}"/>
              </a:ext>
            </a:extLst>
          </p:cNvPr>
          <p:cNvSpPr/>
          <p:nvPr/>
        </p:nvSpPr>
        <p:spPr>
          <a:xfrm>
            <a:off x="5036834" y="857250"/>
            <a:ext cx="211833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324">
              <a:defRPr/>
            </a:pPr>
            <a:r>
              <a:rPr lang="en-US" altLang="zh-CN" sz="4000" b="1" spc="38" dirty="0">
                <a:ln w="11430"/>
                <a:solidFill>
                  <a:srgbClr val="FF0000"/>
                </a:solidFill>
                <a:effectLst>
                  <a:outerShdw blurRad="76200" dist="50800" dir="5400000" algn="tl" rotWithShape="0">
                    <a:srgbClr val="000000">
                      <a:alpha val="65000"/>
                    </a:srgbClr>
                  </a:outerShdw>
                </a:effectLst>
                <a:latin typeface="方正大黑简体" panose="02010601030101010101" pitchFamily="2" charset="-122"/>
                <a:ea typeface="方正大黑简体" panose="02010601030101010101" pitchFamily="2" charset="-122"/>
              </a:rPr>
              <a:t>Outline</a:t>
            </a:r>
            <a:endParaRPr lang="zh-CN" altLang="en-US" sz="4000" b="1" spc="38" dirty="0">
              <a:ln w="11430"/>
              <a:solidFill>
                <a:srgbClr val="FF0000"/>
              </a:solidFill>
              <a:effectLst>
                <a:outerShdw blurRad="76200" dist="50800" dir="5400000" algn="tl" rotWithShape="0">
                  <a:srgbClr val="000000">
                    <a:alpha val="65000"/>
                  </a:srgbClr>
                </a:outerShdw>
              </a:effectLst>
              <a:latin typeface="方正大黑简体" panose="02010601030101010101" pitchFamily="2" charset="-122"/>
              <a:ea typeface="方正大黑简体" panose="02010601030101010101" pitchFamily="2" charset="-122"/>
            </a:endParaRPr>
          </a:p>
        </p:txBody>
      </p:sp>
      <p:cxnSp>
        <p:nvCxnSpPr>
          <p:cNvPr id="16" name="直接连接符 15">
            <a:extLst>
              <a:ext uri="{FF2B5EF4-FFF2-40B4-BE49-F238E27FC236}">
                <a16:creationId xmlns:a16="http://schemas.microsoft.com/office/drawing/2014/main" id="{A574C2E1-D5C7-4765-A5B0-041BF9C7EDDE}"/>
              </a:ext>
            </a:extLst>
          </p:cNvPr>
          <p:cNvCxnSpPr/>
          <p:nvPr/>
        </p:nvCxnSpPr>
        <p:spPr>
          <a:xfrm>
            <a:off x="4763288" y="38159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EE7B72E-D88A-4679-AC48-39380CCCBBDD}"/>
              </a:ext>
            </a:extLst>
          </p:cNvPr>
          <p:cNvCxnSpPr/>
          <p:nvPr/>
        </p:nvCxnSpPr>
        <p:spPr>
          <a:xfrm>
            <a:off x="4763287" y="48827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8B0EEFE-4830-4A5A-992E-37016E76539D}"/>
              </a:ext>
            </a:extLst>
          </p:cNvPr>
          <p:cNvCxnSpPr/>
          <p:nvPr/>
        </p:nvCxnSpPr>
        <p:spPr>
          <a:xfrm>
            <a:off x="4763287" y="27491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Rectangle 3">
            <a:extLst>
              <a:ext uri="{FF2B5EF4-FFF2-40B4-BE49-F238E27FC236}">
                <a16:creationId xmlns:a16="http://schemas.microsoft.com/office/drawing/2014/main" id="{F2EC738C-16D9-4248-BF83-E4524510294C}"/>
              </a:ext>
            </a:extLst>
          </p:cNvPr>
          <p:cNvSpPr txBox="1">
            <a:spLocks noChangeArrowheads="1"/>
          </p:cNvSpPr>
          <p:nvPr/>
        </p:nvSpPr>
        <p:spPr bwMode="auto">
          <a:xfrm>
            <a:off x="3968338" y="2139537"/>
            <a:ext cx="4953000"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a:latin typeface="微软雅黑" panose="020B0503020204020204" pitchFamily="34" charset="-122"/>
                <a:ea typeface="微软雅黑" panose="020B0503020204020204" pitchFamily="34" charset="-122"/>
              </a:rPr>
              <a:t>1</a:t>
            </a:r>
            <a:r>
              <a:rPr kumimoji="1" lang="zh-CN" altLang="en-US" sz="2700" b="1">
                <a:latin typeface="微软雅黑" panose="020B0503020204020204" pitchFamily="34" charset="-122"/>
                <a:ea typeface="微软雅黑" panose="020B0503020204020204" pitchFamily="34" charset="-122"/>
              </a:rPr>
              <a:t>、</a:t>
            </a:r>
            <a:r>
              <a:rPr kumimoji="1" lang="en-US" altLang="zh-CN" sz="2700" b="1">
                <a:latin typeface="微软雅黑" panose="020B0503020204020204" pitchFamily="34" charset="-122"/>
                <a:ea typeface="微软雅黑" panose="020B0503020204020204" pitchFamily="34" charset="-122"/>
              </a:rPr>
              <a:t>Introduction</a:t>
            </a:r>
            <a:endParaRPr kumimoji="1" lang="en-US" altLang="zh-CN" sz="2700" b="1" dirty="0">
              <a:latin typeface="微软雅黑" panose="020B0503020204020204" pitchFamily="34" charset="-122"/>
              <a:ea typeface="微软雅黑" panose="020B0503020204020204" pitchFamily="34" charset="-122"/>
            </a:endParaRPr>
          </a:p>
        </p:txBody>
      </p:sp>
      <p:sp>
        <p:nvSpPr>
          <p:cNvPr id="20" name="Rectangle 3">
            <a:extLst>
              <a:ext uri="{FF2B5EF4-FFF2-40B4-BE49-F238E27FC236}">
                <a16:creationId xmlns:a16="http://schemas.microsoft.com/office/drawing/2014/main" id="{7966E135-0995-4F57-999B-D51FB432C97B}"/>
              </a:ext>
            </a:extLst>
          </p:cNvPr>
          <p:cNvSpPr txBox="1">
            <a:spLocks noChangeArrowheads="1"/>
          </p:cNvSpPr>
          <p:nvPr/>
        </p:nvSpPr>
        <p:spPr bwMode="auto">
          <a:xfrm>
            <a:off x="3968339" y="3194910"/>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chemeClr val="tx2"/>
                </a:solidFill>
                <a:latin typeface="微软雅黑" panose="020B0503020204020204" pitchFamily="34" charset="-122"/>
                <a:ea typeface="微软雅黑" panose="020B0503020204020204" pitchFamily="34" charset="-122"/>
              </a:rPr>
              <a:t>2</a:t>
            </a:r>
            <a:r>
              <a:rPr kumimoji="1" lang="zh-CN" altLang="en-US" sz="2700" b="1" dirty="0">
                <a:solidFill>
                  <a:schemeClr val="tx2"/>
                </a:solidFill>
                <a:latin typeface="微软雅黑" panose="020B0503020204020204" pitchFamily="34" charset="-122"/>
                <a:ea typeface="微软雅黑" panose="020B0503020204020204" pitchFamily="34" charset="-122"/>
              </a:rPr>
              <a:t>、</a:t>
            </a:r>
            <a:r>
              <a:rPr kumimoji="1" lang="en-US" altLang="zh-CN" sz="2700" b="1" dirty="0">
                <a:solidFill>
                  <a:schemeClr val="tx2"/>
                </a:solidFill>
                <a:latin typeface="微软雅黑" panose="020B0503020204020204" pitchFamily="34" charset="-122"/>
                <a:ea typeface="微软雅黑" panose="020B0503020204020204" pitchFamily="34" charset="-122"/>
              </a:rPr>
              <a:t> Method</a:t>
            </a:r>
          </a:p>
        </p:txBody>
      </p:sp>
      <p:sp>
        <p:nvSpPr>
          <p:cNvPr id="21" name="Rectangle 3">
            <a:extLst>
              <a:ext uri="{FF2B5EF4-FFF2-40B4-BE49-F238E27FC236}">
                <a16:creationId xmlns:a16="http://schemas.microsoft.com/office/drawing/2014/main" id="{FEE0335A-C780-40F5-9583-5036C62A6E07}"/>
              </a:ext>
            </a:extLst>
          </p:cNvPr>
          <p:cNvSpPr txBox="1">
            <a:spLocks noChangeArrowheads="1"/>
          </p:cNvSpPr>
          <p:nvPr/>
        </p:nvSpPr>
        <p:spPr bwMode="auto">
          <a:xfrm>
            <a:off x="3968337" y="4253982"/>
            <a:ext cx="5419107"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3</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Results and Discussion</a:t>
            </a:r>
          </a:p>
        </p:txBody>
      </p:sp>
      <p:cxnSp>
        <p:nvCxnSpPr>
          <p:cNvPr id="9" name="直接连接符 8">
            <a:extLst>
              <a:ext uri="{FF2B5EF4-FFF2-40B4-BE49-F238E27FC236}">
                <a16:creationId xmlns:a16="http://schemas.microsoft.com/office/drawing/2014/main" id="{B03677E4-FE50-46A0-BE1B-8D3A3E66824B}"/>
              </a:ext>
            </a:extLst>
          </p:cNvPr>
          <p:cNvCxnSpPr/>
          <p:nvPr/>
        </p:nvCxnSpPr>
        <p:spPr>
          <a:xfrm>
            <a:off x="4763286" y="5949537"/>
            <a:ext cx="3340729"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89A11B22-EC76-49F0-912F-FE9B37280A84}"/>
              </a:ext>
            </a:extLst>
          </p:cNvPr>
          <p:cNvSpPr txBox="1">
            <a:spLocks noChangeArrowheads="1"/>
          </p:cNvSpPr>
          <p:nvPr/>
        </p:nvSpPr>
        <p:spPr bwMode="auto">
          <a:xfrm>
            <a:off x="3973780" y="5329525"/>
            <a:ext cx="4495799" cy="52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ea typeface="宋体" panose="02010600030101010101" pitchFamily="2" charset="-122"/>
              </a:defRPr>
            </a:lvl1pPr>
            <a:lvl2pPr>
              <a:defRPr sz="2800">
                <a:solidFill>
                  <a:schemeClr val="tx1"/>
                </a:solidFill>
                <a:latin typeface="Calibri" panose="020F0502020204030204" pitchFamily="34" charset="0"/>
                <a:ea typeface="宋体" panose="02010600030101010101" pitchFamily="2" charset="-122"/>
              </a:defRPr>
            </a:lvl2pPr>
            <a:lvl3pPr>
              <a:defRPr sz="2400">
                <a:solidFill>
                  <a:schemeClr val="tx1"/>
                </a:solidFill>
                <a:latin typeface="Calibri" panose="020F0502020204030204" pitchFamily="34" charset="0"/>
                <a:ea typeface="宋体" panose="02010600030101010101" pitchFamily="2" charset="-122"/>
              </a:defRPr>
            </a:lvl3pPr>
            <a:lvl4pPr>
              <a:defRPr sz="2000">
                <a:solidFill>
                  <a:schemeClr val="tx1"/>
                </a:solidFill>
                <a:latin typeface="Calibri" panose="020F0502020204030204" pitchFamily="34" charset="0"/>
                <a:ea typeface="宋体" panose="02010600030101010101" pitchFamily="2" charset="-122"/>
              </a:defRPr>
            </a:lvl4pPr>
            <a:lvl5pPr>
              <a:defRPr sz="2000">
                <a:solidFill>
                  <a:schemeClr val="tx1"/>
                </a:solidFill>
                <a:latin typeface="Calibri" panose="020F0502020204030204" pitchFamily="34" charset="0"/>
                <a:ea typeface="宋体" panose="02010600030101010101" pitchFamily="2" charset="-122"/>
              </a:defRPr>
            </a:lvl5pPr>
            <a:lvl6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6pPr>
            <a:lvl7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7pPr>
            <a:lvl8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8pPr>
            <a:lvl9pPr eaLnBrk="0" fontAlgn="base" hangingPunct="0">
              <a:spcAft>
                <a:spcPct val="0"/>
              </a:spcAft>
              <a:buChar char="»"/>
              <a:defRPr sz="2000">
                <a:solidFill>
                  <a:schemeClr val="tx1"/>
                </a:solidFill>
                <a:latin typeface="Calibri" panose="020F0502020204030204" pitchFamily="34" charset="0"/>
                <a:ea typeface="宋体" panose="02010600030101010101" pitchFamily="2" charset="-122"/>
              </a:defRPr>
            </a:lvl9pPr>
          </a:lstStyle>
          <a:p>
            <a:pPr marL="257175" indent="-257175">
              <a:lnSpc>
                <a:spcPct val="130000"/>
              </a:lnSpc>
              <a:spcBef>
                <a:spcPts val="450"/>
              </a:spcBef>
              <a:spcAft>
                <a:spcPts val="450"/>
              </a:spcAft>
            </a:pPr>
            <a:r>
              <a:rPr kumimoji="1" lang="en-US" altLang="zh-CN" sz="2700" b="1" dirty="0">
                <a:solidFill>
                  <a:schemeClr val="tx2">
                    <a:lumMod val="75000"/>
                  </a:schemeClr>
                </a:solidFill>
                <a:latin typeface="微软雅黑" panose="020B0503020204020204" pitchFamily="34" charset="-122"/>
                <a:ea typeface="微软雅黑" panose="020B0503020204020204" pitchFamily="34" charset="-122"/>
              </a:rPr>
              <a:t>4</a:t>
            </a:r>
            <a:r>
              <a:rPr kumimoji="1" lang="zh-CN" altLang="en-US" sz="2700" b="1" dirty="0">
                <a:solidFill>
                  <a:schemeClr val="tx2">
                    <a:lumMod val="75000"/>
                  </a:schemeClr>
                </a:solidFill>
                <a:latin typeface="微软雅黑" panose="020B0503020204020204" pitchFamily="34" charset="-122"/>
                <a:ea typeface="微软雅黑" panose="020B0503020204020204" pitchFamily="34" charset="-122"/>
              </a:rPr>
              <a:t>、</a:t>
            </a:r>
            <a:r>
              <a:rPr kumimoji="1" lang="en-US" altLang="zh-CN" sz="2700" b="1" dirty="0">
                <a:solidFill>
                  <a:schemeClr val="tx2">
                    <a:lumMod val="75000"/>
                  </a:schemeClr>
                </a:solidFill>
                <a:latin typeface="微软雅黑" panose="020B0503020204020204" pitchFamily="34" charset="-122"/>
                <a:ea typeface="微软雅黑" panose="020B0503020204020204" pitchFamily="34" charset="-122"/>
              </a:rPr>
              <a:t>Conclusions</a:t>
            </a:r>
          </a:p>
        </p:txBody>
      </p:sp>
      <p:pic>
        <p:nvPicPr>
          <p:cNvPr id="12" name="object 2">
            <a:extLst>
              <a:ext uri="{FF2B5EF4-FFF2-40B4-BE49-F238E27FC236}">
                <a16:creationId xmlns:a16="http://schemas.microsoft.com/office/drawing/2014/main" id="{D5D764D3-758F-411C-A5F7-4A4B2CEEAEE2}"/>
              </a:ext>
            </a:extLst>
          </p:cNvPr>
          <p:cNvPicPr/>
          <p:nvPr/>
        </p:nvPicPr>
        <p:blipFill>
          <a:blip r:embed="rId2" cstate="print"/>
          <a:stretch>
            <a:fillRect/>
          </a:stretch>
        </p:blipFill>
        <p:spPr>
          <a:xfrm>
            <a:off x="8301960" y="0"/>
            <a:ext cx="3289465" cy="611456"/>
          </a:xfrm>
          <a:prstGeom prst="rect">
            <a:avLst/>
          </a:prstGeom>
        </p:spPr>
      </p:pic>
      <p:cxnSp>
        <p:nvCxnSpPr>
          <p:cNvPr id="13" name="直接连接符 12">
            <a:extLst>
              <a:ext uri="{FF2B5EF4-FFF2-40B4-BE49-F238E27FC236}">
                <a16:creationId xmlns:a16="http://schemas.microsoft.com/office/drawing/2014/main" id="{1AEDDD1C-5AF4-4330-803D-FEC667326E82}"/>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0E24FD67-3998-45CE-AEEF-AACC78BEC476}"/>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54551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3977A5D-790D-4A9F-ADB4-21F2F6B09EF7}"/>
              </a:ext>
            </a:extLst>
          </p:cNvPr>
          <p:cNvPicPr>
            <a:picLocks noChangeAspect="1"/>
          </p:cNvPicPr>
          <p:nvPr/>
        </p:nvPicPr>
        <p:blipFill>
          <a:blip r:embed="rId2"/>
          <a:stretch>
            <a:fillRect/>
          </a:stretch>
        </p:blipFill>
        <p:spPr>
          <a:xfrm>
            <a:off x="4279577" y="3968904"/>
            <a:ext cx="4527624" cy="2294500"/>
          </a:xfrm>
          <a:prstGeom prst="rect">
            <a:avLst/>
          </a:prstGeom>
        </p:spPr>
      </p:pic>
      <p:pic>
        <p:nvPicPr>
          <p:cNvPr id="3" name="图片 2">
            <a:extLst>
              <a:ext uri="{FF2B5EF4-FFF2-40B4-BE49-F238E27FC236}">
                <a16:creationId xmlns:a16="http://schemas.microsoft.com/office/drawing/2014/main" id="{DAA5DFFF-A5A0-43A5-B38F-5B36FACDCF77}"/>
              </a:ext>
            </a:extLst>
          </p:cNvPr>
          <p:cNvPicPr>
            <a:picLocks noChangeAspect="1"/>
          </p:cNvPicPr>
          <p:nvPr/>
        </p:nvPicPr>
        <p:blipFill>
          <a:blip r:embed="rId3"/>
          <a:stretch>
            <a:fillRect/>
          </a:stretch>
        </p:blipFill>
        <p:spPr>
          <a:xfrm>
            <a:off x="9117582" y="3968904"/>
            <a:ext cx="2595380" cy="2329641"/>
          </a:xfrm>
          <a:prstGeom prst="rect">
            <a:avLst/>
          </a:prstGeom>
        </p:spPr>
      </p:pic>
      <p:pic>
        <p:nvPicPr>
          <p:cNvPr id="4" name="图片 3">
            <a:extLst>
              <a:ext uri="{FF2B5EF4-FFF2-40B4-BE49-F238E27FC236}">
                <a16:creationId xmlns:a16="http://schemas.microsoft.com/office/drawing/2014/main" id="{0D023EB0-353B-4B71-A1E0-920143CDA9B3}"/>
              </a:ext>
            </a:extLst>
          </p:cNvPr>
          <p:cNvPicPr>
            <a:picLocks noChangeAspect="1"/>
          </p:cNvPicPr>
          <p:nvPr/>
        </p:nvPicPr>
        <p:blipFill>
          <a:blip r:embed="rId4"/>
          <a:stretch>
            <a:fillRect/>
          </a:stretch>
        </p:blipFill>
        <p:spPr>
          <a:xfrm>
            <a:off x="318817" y="3307112"/>
            <a:ext cx="2912104" cy="1185838"/>
          </a:xfrm>
          <a:prstGeom prst="rect">
            <a:avLst/>
          </a:prstGeom>
        </p:spPr>
      </p:pic>
      <p:sp>
        <p:nvSpPr>
          <p:cNvPr id="5" name="箭头: 右 4">
            <a:extLst>
              <a:ext uri="{FF2B5EF4-FFF2-40B4-BE49-F238E27FC236}">
                <a16:creationId xmlns:a16="http://schemas.microsoft.com/office/drawing/2014/main" id="{2D743FBA-9E06-44C8-A33C-A905BC34F743}"/>
              </a:ext>
            </a:extLst>
          </p:cNvPr>
          <p:cNvSpPr/>
          <p:nvPr/>
        </p:nvSpPr>
        <p:spPr>
          <a:xfrm>
            <a:off x="3447385" y="3644105"/>
            <a:ext cx="670956" cy="350322"/>
          </a:xfrm>
          <a:prstGeom prst="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6777D3F4-260F-47EE-AE0F-07D2C54876AD}"/>
              </a:ext>
            </a:extLst>
          </p:cNvPr>
          <p:cNvSpPr/>
          <p:nvPr/>
        </p:nvSpPr>
        <p:spPr>
          <a:xfrm>
            <a:off x="5570793" y="6466161"/>
            <a:ext cx="2929007" cy="230832"/>
          </a:xfrm>
          <a:prstGeom prst="rect">
            <a:avLst/>
          </a:prstGeom>
        </p:spPr>
        <p:txBody>
          <a:bodyPr wrap="none">
            <a:spAutoFit/>
          </a:bodyPr>
          <a:lstStyle/>
          <a:p>
            <a:r>
              <a:rPr lang="en-US" altLang="zh-CN" sz="900" b="1" i="0" dirty="0">
                <a:solidFill>
                  <a:srgbClr val="FF0000"/>
                </a:solidFill>
                <a:effectLst/>
                <a:latin typeface="PingFang SC"/>
              </a:rPr>
              <a:t>Vertical Source-to-Sink Single Lobe Profile Characteristics</a:t>
            </a:r>
            <a:endParaRPr lang="zh-CN" altLang="en-US" sz="900" dirty="0">
              <a:solidFill>
                <a:srgbClr val="FF0000"/>
              </a:solidFill>
            </a:endParaRPr>
          </a:p>
        </p:txBody>
      </p:sp>
      <p:cxnSp>
        <p:nvCxnSpPr>
          <p:cNvPr id="7" name="直接箭头连接符 6">
            <a:extLst>
              <a:ext uri="{FF2B5EF4-FFF2-40B4-BE49-F238E27FC236}">
                <a16:creationId xmlns:a16="http://schemas.microsoft.com/office/drawing/2014/main" id="{7DD67DB3-2D88-40F9-9103-8865793E5073}"/>
              </a:ext>
            </a:extLst>
          </p:cNvPr>
          <p:cNvCxnSpPr>
            <a:cxnSpLocks/>
          </p:cNvCxnSpPr>
          <p:nvPr/>
        </p:nvCxnSpPr>
        <p:spPr>
          <a:xfrm flipH="1" flipV="1">
            <a:off x="5708631" y="3925543"/>
            <a:ext cx="892354" cy="1"/>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3A0032B9-7E93-4C9C-98DD-9261C98E877A}"/>
              </a:ext>
            </a:extLst>
          </p:cNvPr>
          <p:cNvSpPr/>
          <p:nvPr/>
        </p:nvSpPr>
        <p:spPr>
          <a:xfrm>
            <a:off x="4970410" y="3711544"/>
            <a:ext cx="2574744" cy="215444"/>
          </a:xfrm>
          <a:prstGeom prst="rect">
            <a:avLst/>
          </a:prstGeom>
        </p:spPr>
        <p:txBody>
          <a:bodyPr wrap="none">
            <a:spAutoFit/>
          </a:bodyPr>
          <a:lstStyle/>
          <a:p>
            <a:r>
              <a:rPr lang="en-US" altLang="zh-CN" sz="800" b="1" dirty="0">
                <a:solidFill>
                  <a:schemeClr val="accent6"/>
                </a:solidFill>
              </a:rPr>
              <a:t>Lateral Migration Pathways of Depositional Centers</a:t>
            </a:r>
            <a:endParaRPr lang="zh-CN" altLang="en-US" sz="800" b="1" dirty="0">
              <a:solidFill>
                <a:schemeClr val="accent6"/>
              </a:solidFill>
            </a:endParaRPr>
          </a:p>
        </p:txBody>
      </p:sp>
      <p:sp>
        <p:nvSpPr>
          <p:cNvPr id="9" name="矩形 8">
            <a:extLst>
              <a:ext uri="{FF2B5EF4-FFF2-40B4-BE49-F238E27FC236}">
                <a16:creationId xmlns:a16="http://schemas.microsoft.com/office/drawing/2014/main" id="{81D7D1DD-3F72-452B-9F56-9BFD2AE653FF}"/>
              </a:ext>
            </a:extLst>
          </p:cNvPr>
          <p:cNvSpPr/>
          <p:nvPr/>
        </p:nvSpPr>
        <p:spPr>
          <a:xfrm>
            <a:off x="9351178" y="6481549"/>
            <a:ext cx="2468946" cy="230832"/>
          </a:xfrm>
          <a:prstGeom prst="rect">
            <a:avLst/>
          </a:prstGeom>
        </p:spPr>
        <p:txBody>
          <a:bodyPr wrap="none">
            <a:spAutoFit/>
          </a:bodyPr>
          <a:lstStyle/>
          <a:p>
            <a:r>
              <a:rPr lang="en-US" altLang="zh-CN" sz="900" b="1" i="0" dirty="0">
                <a:solidFill>
                  <a:schemeClr val="accent1"/>
                </a:solidFill>
                <a:effectLst/>
                <a:latin typeface="PingFang SC"/>
              </a:rPr>
              <a:t>Downstream Longitudinal Profile of Single Lobe</a:t>
            </a:r>
            <a:endParaRPr lang="zh-CN" altLang="en-US" sz="900" dirty="0">
              <a:solidFill>
                <a:schemeClr val="accent1"/>
              </a:solidFill>
            </a:endParaRPr>
          </a:p>
        </p:txBody>
      </p:sp>
      <p:cxnSp>
        <p:nvCxnSpPr>
          <p:cNvPr id="10" name="直接箭头连接符 9">
            <a:extLst>
              <a:ext uri="{FF2B5EF4-FFF2-40B4-BE49-F238E27FC236}">
                <a16:creationId xmlns:a16="http://schemas.microsoft.com/office/drawing/2014/main" id="{753CD4E9-63AC-486B-84C4-CA508A100301}"/>
              </a:ext>
            </a:extLst>
          </p:cNvPr>
          <p:cNvCxnSpPr>
            <a:cxnSpLocks/>
          </p:cNvCxnSpPr>
          <p:nvPr/>
        </p:nvCxnSpPr>
        <p:spPr>
          <a:xfrm flipH="1">
            <a:off x="9253604" y="3938682"/>
            <a:ext cx="575263" cy="0"/>
          </a:xfrm>
          <a:prstGeom prst="straightConnector1">
            <a:avLst/>
          </a:prstGeom>
          <a:ln w="1905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9482F190-46B2-4C9F-A8FA-2E7BF0D7F0FC}"/>
              </a:ext>
            </a:extLst>
          </p:cNvPr>
          <p:cNvCxnSpPr>
            <a:cxnSpLocks/>
          </p:cNvCxnSpPr>
          <p:nvPr/>
        </p:nvCxnSpPr>
        <p:spPr>
          <a:xfrm flipV="1">
            <a:off x="10348554" y="3917661"/>
            <a:ext cx="640049" cy="7882"/>
          </a:xfrm>
          <a:prstGeom prst="straightConnector1">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4EFBB0BC-9D17-4071-9F74-5AA9AD096C1B}"/>
              </a:ext>
            </a:extLst>
          </p:cNvPr>
          <p:cNvSpPr/>
          <p:nvPr/>
        </p:nvSpPr>
        <p:spPr>
          <a:xfrm>
            <a:off x="8931133" y="3723238"/>
            <a:ext cx="1220206" cy="215444"/>
          </a:xfrm>
          <a:prstGeom prst="rect">
            <a:avLst/>
          </a:prstGeom>
        </p:spPr>
        <p:txBody>
          <a:bodyPr wrap="none">
            <a:spAutoFit/>
          </a:bodyPr>
          <a:lstStyle/>
          <a:p>
            <a:pPr fontAlgn="base"/>
            <a:r>
              <a:rPr lang="en-US" altLang="zh-CN" sz="800" b="1" i="0" dirty="0">
                <a:solidFill>
                  <a:srgbClr val="002060"/>
                </a:solidFill>
                <a:effectLst/>
                <a:latin typeface="inherit"/>
              </a:rPr>
              <a:t>Pro gradational Stacking</a:t>
            </a:r>
            <a:endParaRPr lang="en-US" altLang="zh-CN" sz="800" b="1" i="0" dirty="0">
              <a:solidFill>
                <a:srgbClr val="002060"/>
              </a:solidFill>
              <a:effectLst/>
              <a:latin typeface="PingFang SC"/>
            </a:endParaRPr>
          </a:p>
        </p:txBody>
      </p:sp>
      <p:sp>
        <p:nvSpPr>
          <p:cNvPr id="13" name="矩形 12">
            <a:extLst>
              <a:ext uri="{FF2B5EF4-FFF2-40B4-BE49-F238E27FC236}">
                <a16:creationId xmlns:a16="http://schemas.microsoft.com/office/drawing/2014/main" id="{5E4CE0B2-7D52-44DD-B178-242469E84D87}"/>
              </a:ext>
            </a:extLst>
          </p:cNvPr>
          <p:cNvSpPr/>
          <p:nvPr/>
        </p:nvSpPr>
        <p:spPr>
          <a:xfrm>
            <a:off x="10151339" y="3724647"/>
            <a:ext cx="1287532" cy="215444"/>
          </a:xfrm>
          <a:prstGeom prst="rect">
            <a:avLst/>
          </a:prstGeom>
        </p:spPr>
        <p:txBody>
          <a:bodyPr wrap="none">
            <a:spAutoFit/>
          </a:bodyPr>
          <a:lstStyle/>
          <a:p>
            <a:pPr fontAlgn="base"/>
            <a:r>
              <a:rPr lang="en-US" altLang="zh-CN" sz="800" b="1" i="0" dirty="0" err="1">
                <a:solidFill>
                  <a:srgbClr val="C00000"/>
                </a:solidFill>
                <a:effectLst/>
                <a:latin typeface="inherit"/>
              </a:rPr>
              <a:t>Retrogradational</a:t>
            </a:r>
            <a:r>
              <a:rPr lang="en-US" altLang="zh-CN" sz="800" b="1" i="0" dirty="0">
                <a:solidFill>
                  <a:srgbClr val="C00000"/>
                </a:solidFill>
                <a:effectLst/>
                <a:latin typeface="inherit"/>
              </a:rPr>
              <a:t> Stacking</a:t>
            </a:r>
            <a:endParaRPr lang="en-US" altLang="zh-CN" sz="800" b="1" i="0" dirty="0">
              <a:solidFill>
                <a:srgbClr val="C00000"/>
              </a:solidFill>
              <a:effectLst/>
              <a:latin typeface="PingFang SC"/>
            </a:endParaRPr>
          </a:p>
        </p:txBody>
      </p:sp>
      <p:pic>
        <p:nvPicPr>
          <p:cNvPr id="14" name="内容占位符 31">
            <a:extLst>
              <a:ext uri="{FF2B5EF4-FFF2-40B4-BE49-F238E27FC236}">
                <a16:creationId xmlns:a16="http://schemas.microsoft.com/office/drawing/2014/main" id="{16D4D0C1-A519-44B9-897E-FCF0158971C3}"/>
              </a:ext>
            </a:extLst>
          </p:cNvPr>
          <p:cNvPicPr>
            <a:picLocks noChangeAspect="1"/>
          </p:cNvPicPr>
          <p:nvPr/>
        </p:nvPicPr>
        <p:blipFill rotWithShape="1">
          <a:blip r:embed="rId5"/>
          <a:srcRect t="886"/>
          <a:stretch/>
        </p:blipFill>
        <p:spPr>
          <a:xfrm>
            <a:off x="4373573" y="1054281"/>
            <a:ext cx="7399039" cy="2638735"/>
          </a:xfrm>
          <a:prstGeom prst="rect">
            <a:avLst/>
          </a:prstGeom>
        </p:spPr>
      </p:pic>
      <p:sp>
        <p:nvSpPr>
          <p:cNvPr id="15" name="矩形 14">
            <a:extLst>
              <a:ext uri="{FF2B5EF4-FFF2-40B4-BE49-F238E27FC236}">
                <a16:creationId xmlns:a16="http://schemas.microsoft.com/office/drawing/2014/main" id="{C314DC53-2EF6-4BDE-8865-EFA92A594733}"/>
              </a:ext>
            </a:extLst>
          </p:cNvPr>
          <p:cNvSpPr/>
          <p:nvPr/>
        </p:nvSpPr>
        <p:spPr>
          <a:xfrm>
            <a:off x="163950" y="675058"/>
            <a:ext cx="2947474" cy="461665"/>
          </a:xfrm>
          <a:prstGeom prst="rect">
            <a:avLst/>
          </a:prstGeom>
        </p:spPr>
        <p:txBody>
          <a:bodyPr wrap="none">
            <a:spAutoFit/>
          </a:bodyPr>
          <a:lstStyle/>
          <a:p>
            <a:r>
              <a:rPr lang="en-US" altLang="zh-CN" sz="2400" b="1" i="0" dirty="0">
                <a:effectLst/>
                <a:latin typeface="PingFang SC"/>
              </a:rPr>
              <a:t>3.1Implementation</a:t>
            </a:r>
            <a:r>
              <a:rPr lang="zh-CN" altLang="en-US" sz="2400" b="1" i="0" dirty="0">
                <a:effectLst/>
                <a:latin typeface="PingFang SC"/>
              </a:rPr>
              <a:t>：</a:t>
            </a:r>
            <a:endParaRPr lang="zh-CN" altLang="en-US" sz="2400" dirty="0"/>
          </a:p>
        </p:txBody>
      </p:sp>
      <p:sp>
        <p:nvSpPr>
          <p:cNvPr id="16" name="矩形 15">
            <a:extLst>
              <a:ext uri="{FF2B5EF4-FFF2-40B4-BE49-F238E27FC236}">
                <a16:creationId xmlns:a16="http://schemas.microsoft.com/office/drawing/2014/main" id="{2CF17757-DC59-4C90-AA86-8EEB861E8A16}"/>
              </a:ext>
            </a:extLst>
          </p:cNvPr>
          <p:cNvSpPr/>
          <p:nvPr/>
        </p:nvSpPr>
        <p:spPr>
          <a:xfrm>
            <a:off x="115824" y="57734"/>
            <a:ext cx="4865243" cy="597921"/>
          </a:xfrm>
          <a:prstGeom prst="rect">
            <a:avLst/>
          </a:prstGeom>
        </p:spPr>
        <p:txBody>
          <a:bodyPr wrap="none">
            <a:spAutoFit/>
          </a:bodyPr>
          <a:lstStyle/>
          <a:p>
            <a:pPr marL="257175" indent="-257175">
              <a:lnSpc>
                <a:spcPct val="130000"/>
              </a:lnSpc>
              <a:spcBef>
                <a:spcPts val="450"/>
              </a:spcBef>
              <a:spcAft>
                <a:spcPts val="450"/>
              </a:spcAft>
            </a:pPr>
            <a:r>
              <a:rPr kumimoji="1" lang="en-US" altLang="zh-CN" sz="2700" b="1" dirty="0">
                <a:solidFill>
                  <a:srgbClr val="C00000"/>
                </a:solidFill>
                <a:latin typeface="微软雅黑" panose="020B0503020204020204" pitchFamily="34" charset="-122"/>
                <a:ea typeface="微软雅黑" panose="020B0503020204020204" pitchFamily="34" charset="-122"/>
              </a:rPr>
              <a:t>3</a:t>
            </a:r>
            <a:r>
              <a:rPr kumimoji="1" lang="zh-CN" altLang="en-US" sz="2700" b="1" dirty="0">
                <a:solidFill>
                  <a:srgbClr val="C00000"/>
                </a:solidFill>
                <a:latin typeface="微软雅黑" panose="020B0503020204020204" pitchFamily="34" charset="-122"/>
                <a:ea typeface="微软雅黑" panose="020B0503020204020204" pitchFamily="34" charset="-122"/>
              </a:rPr>
              <a:t>、</a:t>
            </a:r>
            <a:r>
              <a:rPr kumimoji="1" lang="en-US" altLang="zh-CN" sz="2700" b="1" dirty="0">
                <a:solidFill>
                  <a:srgbClr val="C00000"/>
                </a:solidFill>
                <a:latin typeface="微软雅黑" panose="020B0503020204020204" pitchFamily="34" charset="-122"/>
                <a:ea typeface="微软雅黑" panose="020B0503020204020204" pitchFamily="34" charset="-122"/>
              </a:rPr>
              <a:t>Results and Discussion</a:t>
            </a:r>
          </a:p>
        </p:txBody>
      </p:sp>
      <p:pic>
        <p:nvPicPr>
          <p:cNvPr id="17" name="object 2">
            <a:extLst>
              <a:ext uri="{FF2B5EF4-FFF2-40B4-BE49-F238E27FC236}">
                <a16:creationId xmlns:a16="http://schemas.microsoft.com/office/drawing/2014/main" id="{3002220E-1B21-4B7E-AF0C-A6BE121C2450}"/>
              </a:ext>
            </a:extLst>
          </p:cNvPr>
          <p:cNvPicPr/>
          <p:nvPr/>
        </p:nvPicPr>
        <p:blipFill>
          <a:blip r:embed="rId6" cstate="print"/>
          <a:stretch>
            <a:fillRect/>
          </a:stretch>
        </p:blipFill>
        <p:spPr>
          <a:xfrm>
            <a:off x="8301960" y="0"/>
            <a:ext cx="3289465" cy="611456"/>
          </a:xfrm>
          <a:prstGeom prst="rect">
            <a:avLst/>
          </a:prstGeom>
        </p:spPr>
      </p:pic>
      <p:cxnSp>
        <p:nvCxnSpPr>
          <p:cNvPr id="18" name="直接连接符 17">
            <a:extLst>
              <a:ext uri="{FF2B5EF4-FFF2-40B4-BE49-F238E27FC236}">
                <a16:creationId xmlns:a16="http://schemas.microsoft.com/office/drawing/2014/main" id="{3A877C40-10FA-4977-81E3-ED5908082599}"/>
              </a:ext>
            </a:extLst>
          </p:cNvPr>
          <p:cNvCxnSpPr>
            <a:cxnSpLocks/>
          </p:cNvCxnSpPr>
          <p:nvPr/>
        </p:nvCxnSpPr>
        <p:spPr>
          <a:xfrm>
            <a:off x="0" y="56692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0D72C27C-9281-471F-9050-1BE1C081B286}"/>
              </a:ext>
            </a:extLst>
          </p:cNvPr>
          <p:cNvCxnSpPr>
            <a:cxnSpLocks/>
          </p:cNvCxnSpPr>
          <p:nvPr/>
        </p:nvCxnSpPr>
        <p:spPr>
          <a:xfrm>
            <a:off x="0" y="659081"/>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DA50D419-A6DE-461F-8017-BC11EBD05D9B}"/>
              </a:ext>
            </a:extLst>
          </p:cNvPr>
          <p:cNvSpPr txBox="1"/>
          <p:nvPr/>
        </p:nvSpPr>
        <p:spPr>
          <a:xfrm>
            <a:off x="115824" y="2927789"/>
            <a:ext cx="3611815" cy="253916"/>
          </a:xfrm>
          <a:prstGeom prst="rect">
            <a:avLst/>
          </a:prstGeom>
          <a:noFill/>
        </p:spPr>
        <p:txBody>
          <a:bodyPr wrap="square" rtlCol="0">
            <a:spAutoFit/>
          </a:bodyPr>
          <a:lstStyle/>
          <a:p>
            <a:r>
              <a:rPr lang="en-US" altLang="zh-CN" sz="1050" b="1" i="1" dirty="0"/>
              <a:t>Architectural Study Using X1 Fault Block as an Example</a:t>
            </a:r>
            <a:endParaRPr lang="zh-CN" altLang="en-US" sz="1050" b="1" i="1" dirty="0"/>
          </a:p>
        </p:txBody>
      </p:sp>
      <p:sp>
        <p:nvSpPr>
          <p:cNvPr id="21" name="矩形 20">
            <a:extLst>
              <a:ext uri="{FF2B5EF4-FFF2-40B4-BE49-F238E27FC236}">
                <a16:creationId xmlns:a16="http://schemas.microsoft.com/office/drawing/2014/main" id="{E83B51F9-7CF6-4C65-B66D-37D701A4A7C6}"/>
              </a:ext>
            </a:extLst>
          </p:cNvPr>
          <p:cNvSpPr/>
          <p:nvPr/>
        </p:nvSpPr>
        <p:spPr>
          <a:xfrm>
            <a:off x="5197385" y="684949"/>
            <a:ext cx="6096000" cy="369332"/>
          </a:xfrm>
          <a:prstGeom prst="rect">
            <a:avLst/>
          </a:prstGeom>
        </p:spPr>
        <p:txBody>
          <a:bodyPr>
            <a:spAutoFit/>
          </a:bodyPr>
          <a:lstStyle/>
          <a:p>
            <a:pPr algn="ctr"/>
            <a:r>
              <a:rPr lang="en-US" altLang="zh-CN" sz="900" b="1" i="0" dirty="0">
                <a:effectLst/>
                <a:latin typeface="PingFang SC"/>
              </a:rPr>
              <a:t>Planar Architecture Characteristics of Single Lobe Complex (Case Study: X1 Fault Block)</a:t>
            </a:r>
          </a:p>
          <a:p>
            <a:pPr algn="ctr"/>
            <a:r>
              <a:rPr lang="en-US" altLang="zh-CN" sz="900" b="1" dirty="0">
                <a:latin typeface="PingFang SC"/>
              </a:rPr>
              <a:t>Es2-1                                                                                                                                                          Es2-2</a:t>
            </a:r>
            <a:r>
              <a:rPr lang="en-US" altLang="zh-CN" sz="900" b="1" i="0" dirty="0">
                <a:effectLst/>
                <a:latin typeface="PingFang SC"/>
              </a:rPr>
              <a:t>​</a:t>
            </a:r>
            <a:endParaRPr lang="zh-CN" altLang="en-US" sz="900" dirty="0"/>
          </a:p>
        </p:txBody>
      </p:sp>
    </p:spTree>
    <p:extLst>
      <p:ext uri="{BB962C8B-B14F-4D97-AF65-F5344CB8AC3E}">
        <p14:creationId xmlns:p14="http://schemas.microsoft.com/office/powerpoint/2010/main" val="389285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2" grpId="0"/>
      <p:bldP spid="13" grpId="0"/>
      <p:bldP spid="15" grpId="0"/>
      <p:bldP spid="21" grpId="0"/>
    </p:bld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7761</TotalTime>
  <Words>1041</Words>
  <Application>Microsoft Office PowerPoint</Application>
  <PresentationFormat>宽屏</PresentationFormat>
  <Paragraphs>96</Paragraphs>
  <Slides>14</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14</vt:i4>
      </vt:variant>
    </vt:vector>
  </HeadingPairs>
  <TitlesOfParts>
    <vt:vector size="27" baseType="lpstr">
      <vt:lpstr>Arial MT</vt:lpstr>
      <vt:lpstr>inherit</vt:lpstr>
      <vt:lpstr>Microsoft JhengHei</vt:lpstr>
      <vt:lpstr>PingFang SC</vt:lpstr>
      <vt:lpstr>等线</vt:lpstr>
      <vt:lpstr>方正大黑简体</vt:lpstr>
      <vt:lpstr>宋体</vt:lpstr>
      <vt:lpstr>微软雅黑</vt:lpstr>
      <vt:lpstr>新宋体</vt:lpstr>
      <vt:lpstr>Arial</vt:lpstr>
      <vt:lpstr>Calibri</vt:lpstr>
      <vt:lpstr>Calibri Light</vt:lpstr>
      <vt:lpstr>回顾</vt:lpstr>
      <vt:lpstr>Architecture Characteristics of Lake-Bottom Fan Sedimentary Reservoir: A Case Study of the PG2 Oil Reservoir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Architecture Characteristics of Lake-Bottom Fan Sedimentary Reservoir: A Case Study of the PG2 Oil Reservoir</dc:title>
  <dc:creator>A</dc:creator>
  <cp:lastModifiedBy>A</cp:lastModifiedBy>
  <cp:revision>44</cp:revision>
  <dcterms:created xsi:type="dcterms:W3CDTF">2025-04-23T08:02:55Z</dcterms:created>
  <dcterms:modified xsi:type="dcterms:W3CDTF">2025-04-28T17:23:55Z</dcterms:modified>
</cp:coreProperties>
</file>