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76" r:id="rId4"/>
    <p:sldId id="281" r:id="rId5"/>
    <p:sldId id="278" r:id="rId6"/>
    <p:sldId id="266" r:id="rId7"/>
    <p:sldId id="277" r:id="rId8"/>
    <p:sldId id="265" r:id="rId9"/>
    <p:sldId id="264" r:id="rId10"/>
    <p:sldId id="263" r:id="rId11"/>
    <p:sldId id="268" r:id="rId12"/>
  </p:sldIdLst>
  <p:sldSz cx="18288000" cy="10287000"/>
  <p:notesSz cx="6858000" cy="9144000"/>
  <p:embeddedFontLst>
    <p:embeddedFont>
      <p:font typeface="Glacial Indifference" panose="020B0604020202020204" charset="0"/>
      <p:regular r:id="rId13"/>
    </p:embeddedFont>
    <p:embeddedFont>
      <p:font typeface="Glacial Indifference Bold" panose="020B0604020202020204" charset="0"/>
      <p:regular r:id="rId14"/>
    </p:embeddedFont>
    <p:embeddedFont>
      <p:font typeface="Glacial Indifference Italics" panose="020B0604020202020204"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594"/>
    <a:srgbClr val="EEE7E7"/>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Stile chiaro 2 - Color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610" y="6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F45F26-485A-1DB1-C86B-E58BB6643340}"/>
              </a:ext>
            </a:extLst>
          </p:cNvPr>
          <p:cNvSpPr>
            <a:spLocks noGrp="1"/>
          </p:cNvSpPr>
          <p:nvPr>
            <p:ph type="ctrTitle"/>
          </p:nvPr>
        </p:nvSpPr>
        <p:spPr>
          <a:xfrm>
            <a:off x="2286000" y="1683545"/>
            <a:ext cx="13716000" cy="3581400"/>
          </a:xfrm>
        </p:spPr>
        <p:txBody>
          <a:bodyPr anchor="b"/>
          <a:lstStyle>
            <a:lvl1pPr algn="ctr">
              <a:defRPr sz="9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CBBEA96-96AC-9401-1278-AFD402A0211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E8C26A7-BAF6-D874-0588-DEDEEEF8C893}"/>
              </a:ext>
            </a:extLst>
          </p:cNvPr>
          <p:cNvSpPr>
            <a:spLocks noGrp="1"/>
          </p:cNvSpPr>
          <p:nvPr>
            <p:ph type="dt" sz="half" idx="10"/>
          </p:nvPr>
        </p:nvSpPr>
        <p:spPr/>
        <p:txBody>
          <a:bodyPr/>
          <a:lstStyle/>
          <a:p>
            <a:fld id="{BE12538B-A427-4A71-BB69-C5028E57CC63}" type="datetimeFigureOut">
              <a:rPr lang="it-IT" smtClean="0"/>
              <a:t>28/04/2025</a:t>
            </a:fld>
            <a:endParaRPr lang="it-IT"/>
          </a:p>
        </p:txBody>
      </p:sp>
      <p:sp>
        <p:nvSpPr>
          <p:cNvPr id="5" name="Segnaposto piè di pagina 4">
            <a:extLst>
              <a:ext uri="{FF2B5EF4-FFF2-40B4-BE49-F238E27FC236}">
                <a16:creationId xmlns:a16="http://schemas.microsoft.com/office/drawing/2014/main" id="{36457BE2-3666-749D-7EF5-021F39BEECB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F6C8052-40E7-6EF1-154F-B494B310A43C}"/>
              </a:ext>
            </a:extLst>
          </p:cNvPr>
          <p:cNvSpPr>
            <a:spLocks noGrp="1"/>
          </p:cNvSpPr>
          <p:nvPr>
            <p:ph type="sldNum" sz="quarter" idx="12"/>
          </p:nvPr>
        </p:nvSpPr>
        <p:spPr/>
        <p:txBody>
          <a:bodyPr/>
          <a:lstStyle/>
          <a:p>
            <a:fld id="{8CBB517B-D8AE-4D10-B2F2-D5C611CBA951}" type="slidenum">
              <a:rPr lang="it-IT" smtClean="0"/>
              <a:t>‹N›</a:t>
            </a:fld>
            <a:endParaRPr lang="it-IT"/>
          </a:p>
        </p:txBody>
      </p:sp>
    </p:spTree>
    <p:extLst>
      <p:ext uri="{BB962C8B-B14F-4D97-AF65-F5344CB8AC3E}">
        <p14:creationId xmlns:p14="http://schemas.microsoft.com/office/powerpoint/2010/main" val="3565242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3F9A1B-4F13-CF2F-428E-17348E4EF8D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A18D729-7CF2-58B5-0F77-6D8639A08A36}"/>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28468FB-E3D9-09C9-CCFF-F0B473516EC3}"/>
              </a:ext>
            </a:extLst>
          </p:cNvPr>
          <p:cNvSpPr>
            <a:spLocks noGrp="1"/>
          </p:cNvSpPr>
          <p:nvPr>
            <p:ph type="dt" sz="half" idx="10"/>
          </p:nvPr>
        </p:nvSpPr>
        <p:spPr/>
        <p:txBody>
          <a:bodyPr/>
          <a:lstStyle/>
          <a:p>
            <a:fld id="{BE12538B-A427-4A71-BB69-C5028E57CC63}" type="datetimeFigureOut">
              <a:rPr lang="it-IT" smtClean="0"/>
              <a:t>28/04/2025</a:t>
            </a:fld>
            <a:endParaRPr lang="it-IT"/>
          </a:p>
        </p:txBody>
      </p:sp>
      <p:sp>
        <p:nvSpPr>
          <p:cNvPr id="5" name="Segnaposto piè di pagina 4">
            <a:extLst>
              <a:ext uri="{FF2B5EF4-FFF2-40B4-BE49-F238E27FC236}">
                <a16:creationId xmlns:a16="http://schemas.microsoft.com/office/drawing/2014/main" id="{C8BEB891-B88F-0D36-4435-734C7C42D30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F34DE8B-0990-9564-16D5-C1B316ECAB31}"/>
              </a:ext>
            </a:extLst>
          </p:cNvPr>
          <p:cNvSpPr>
            <a:spLocks noGrp="1"/>
          </p:cNvSpPr>
          <p:nvPr>
            <p:ph type="sldNum" sz="quarter" idx="12"/>
          </p:nvPr>
        </p:nvSpPr>
        <p:spPr/>
        <p:txBody>
          <a:bodyPr/>
          <a:lstStyle/>
          <a:p>
            <a:fld id="{8CBB517B-D8AE-4D10-B2F2-D5C611CBA951}" type="slidenum">
              <a:rPr lang="it-IT" smtClean="0"/>
              <a:t>‹N›</a:t>
            </a:fld>
            <a:endParaRPr lang="it-IT"/>
          </a:p>
        </p:txBody>
      </p:sp>
    </p:spTree>
    <p:extLst>
      <p:ext uri="{BB962C8B-B14F-4D97-AF65-F5344CB8AC3E}">
        <p14:creationId xmlns:p14="http://schemas.microsoft.com/office/powerpoint/2010/main" val="2070896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099420-05E8-F2EC-68DD-8D9FE028DAA5}"/>
              </a:ext>
            </a:extLst>
          </p:cNvPr>
          <p:cNvSpPr>
            <a:spLocks noGrp="1"/>
          </p:cNvSpPr>
          <p:nvPr>
            <p:ph type="title"/>
          </p:nvPr>
        </p:nvSpPr>
        <p:spPr>
          <a:xfrm>
            <a:off x="1247775" y="2564608"/>
            <a:ext cx="15773400" cy="4279106"/>
          </a:xfrm>
        </p:spPr>
        <p:txBody>
          <a:bodyPr anchor="b"/>
          <a:lstStyle>
            <a:lvl1pPr>
              <a:defRPr sz="9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CB6D103C-6099-A06A-0961-221E5E39BD2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AD03C81-D9F6-4641-0F65-5511507E06D1}"/>
              </a:ext>
            </a:extLst>
          </p:cNvPr>
          <p:cNvSpPr>
            <a:spLocks noGrp="1"/>
          </p:cNvSpPr>
          <p:nvPr>
            <p:ph type="dt" sz="half" idx="10"/>
          </p:nvPr>
        </p:nvSpPr>
        <p:spPr/>
        <p:txBody>
          <a:bodyPr/>
          <a:lstStyle/>
          <a:p>
            <a:fld id="{BE12538B-A427-4A71-BB69-C5028E57CC63}" type="datetimeFigureOut">
              <a:rPr lang="it-IT" smtClean="0"/>
              <a:t>28/04/2025</a:t>
            </a:fld>
            <a:endParaRPr lang="it-IT"/>
          </a:p>
        </p:txBody>
      </p:sp>
      <p:sp>
        <p:nvSpPr>
          <p:cNvPr id="5" name="Segnaposto piè di pagina 4">
            <a:extLst>
              <a:ext uri="{FF2B5EF4-FFF2-40B4-BE49-F238E27FC236}">
                <a16:creationId xmlns:a16="http://schemas.microsoft.com/office/drawing/2014/main" id="{28700A99-5FD1-162C-FF4B-CC6B09814AC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36A21D8-709E-D7FB-20E6-543B11AEED6C}"/>
              </a:ext>
            </a:extLst>
          </p:cNvPr>
          <p:cNvSpPr>
            <a:spLocks noGrp="1"/>
          </p:cNvSpPr>
          <p:nvPr>
            <p:ph type="sldNum" sz="quarter" idx="12"/>
          </p:nvPr>
        </p:nvSpPr>
        <p:spPr/>
        <p:txBody>
          <a:bodyPr/>
          <a:lstStyle/>
          <a:p>
            <a:fld id="{8CBB517B-D8AE-4D10-B2F2-D5C611CBA951}" type="slidenum">
              <a:rPr lang="it-IT" smtClean="0"/>
              <a:t>‹N›</a:t>
            </a:fld>
            <a:endParaRPr lang="it-IT"/>
          </a:p>
        </p:txBody>
      </p:sp>
    </p:spTree>
    <p:extLst>
      <p:ext uri="{BB962C8B-B14F-4D97-AF65-F5344CB8AC3E}">
        <p14:creationId xmlns:p14="http://schemas.microsoft.com/office/powerpoint/2010/main" val="2743540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CD4B61-6BC3-52DD-99EE-DBBC43FAE32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A091651-DCBE-7F29-F9DE-CAD9A0477951}"/>
              </a:ext>
            </a:extLst>
          </p:cNvPr>
          <p:cNvSpPr>
            <a:spLocks noGrp="1"/>
          </p:cNvSpPr>
          <p:nvPr>
            <p:ph sz="half" idx="1"/>
          </p:nvPr>
        </p:nvSpPr>
        <p:spPr>
          <a:xfrm>
            <a:off x="1257300" y="2738438"/>
            <a:ext cx="7772400" cy="652700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BBEF31C-FBE0-55FD-5739-1380E3B53E23}"/>
              </a:ext>
            </a:extLst>
          </p:cNvPr>
          <p:cNvSpPr>
            <a:spLocks noGrp="1"/>
          </p:cNvSpPr>
          <p:nvPr>
            <p:ph sz="half" idx="2"/>
          </p:nvPr>
        </p:nvSpPr>
        <p:spPr>
          <a:xfrm>
            <a:off x="9258300" y="2738438"/>
            <a:ext cx="7772400" cy="652700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72631E4-C972-BA00-FDC6-3928FC0A62FA}"/>
              </a:ext>
            </a:extLst>
          </p:cNvPr>
          <p:cNvSpPr>
            <a:spLocks noGrp="1"/>
          </p:cNvSpPr>
          <p:nvPr>
            <p:ph type="dt" sz="half" idx="10"/>
          </p:nvPr>
        </p:nvSpPr>
        <p:spPr/>
        <p:txBody>
          <a:bodyPr/>
          <a:lstStyle/>
          <a:p>
            <a:fld id="{BE12538B-A427-4A71-BB69-C5028E57CC63}" type="datetimeFigureOut">
              <a:rPr lang="it-IT" smtClean="0"/>
              <a:t>28/04/2025</a:t>
            </a:fld>
            <a:endParaRPr lang="it-IT"/>
          </a:p>
        </p:txBody>
      </p:sp>
      <p:sp>
        <p:nvSpPr>
          <p:cNvPr id="6" name="Segnaposto piè di pagina 5">
            <a:extLst>
              <a:ext uri="{FF2B5EF4-FFF2-40B4-BE49-F238E27FC236}">
                <a16:creationId xmlns:a16="http://schemas.microsoft.com/office/drawing/2014/main" id="{4F6A22F5-DFA6-BEE5-0711-257FA8FB50A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6867F0F-2CEA-9F7E-7DA7-659D7DF867AA}"/>
              </a:ext>
            </a:extLst>
          </p:cNvPr>
          <p:cNvSpPr>
            <a:spLocks noGrp="1"/>
          </p:cNvSpPr>
          <p:nvPr>
            <p:ph type="sldNum" sz="quarter" idx="12"/>
          </p:nvPr>
        </p:nvSpPr>
        <p:spPr/>
        <p:txBody>
          <a:bodyPr/>
          <a:lstStyle/>
          <a:p>
            <a:fld id="{8CBB517B-D8AE-4D10-B2F2-D5C611CBA951}" type="slidenum">
              <a:rPr lang="it-IT" smtClean="0"/>
              <a:t>‹N›</a:t>
            </a:fld>
            <a:endParaRPr lang="it-IT"/>
          </a:p>
        </p:txBody>
      </p:sp>
    </p:spTree>
    <p:extLst>
      <p:ext uri="{BB962C8B-B14F-4D97-AF65-F5344CB8AC3E}">
        <p14:creationId xmlns:p14="http://schemas.microsoft.com/office/powerpoint/2010/main" val="1671100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586FFF-0A31-C1BB-A935-917855A7B0AD}"/>
              </a:ext>
            </a:extLst>
          </p:cNvPr>
          <p:cNvSpPr>
            <a:spLocks noGrp="1"/>
          </p:cNvSpPr>
          <p:nvPr>
            <p:ph type="title"/>
          </p:nvPr>
        </p:nvSpPr>
        <p:spPr>
          <a:xfrm>
            <a:off x="1259682" y="547688"/>
            <a:ext cx="15773400" cy="198834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0391CDF-A588-2388-69E3-D3DCD65AA29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E70A1F1-E0FB-2BED-5308-A48C8301F6E3}"/>
              </a:ext>
            </a:extLst>
          </p:cNvPr>
          <p:cNvSpPr>
            <a:spLocks noGrp="1"/>
          </p:cNvSpPr>
          <p:nvPr>
            <p:ph sz="half" idx="2"/>
          </p:nvPr>
        </p:nvSpPr>
        <p:spPr>
          <a:xfrm>
            <a:off x="1259683" y="3757613"/>
            <a:ext cx="7736681" cy="55268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9174069-5F25-8C39-4CAA-0D8E7069301D}"/>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F429EAC-51E8-E929-3503-C281189BA106}"/>
              </a:ext>
            </a:extLst>
          </p:cNvPr>
          <p:cNvSpPr>
            <a:spLocks noGrp="1"/>
          </p:cNvSpPr>
          <p:nvPr>
            <p:ph sz="quarter" idx="4"/>
          </p:nvPr>
        </p:nvSpPr>
        <p:spPr>
          <a:xfrm>
            <a:off x="9258300" y="3757613"/>
            <a:ext cx="7774782" cy="55268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338F14E-384E-9EBF-77F5-9BAAB578E387}"/>
              </a:ext>
            </a:extLst>
          </p:cNvPr>
          <p:cNvSpPr>
            <a:spLocks noGrp="1"/>
          </p:cNvSpPr>
          <p:nvPr>
            <p:ph type="dt" sz="half" idx="10"/>
          </p:nvPr>
        </p:nvSpPr>
        <p:spPr/>
        <p:txBody>
          <a:bodyPr/>
          <a:lstStyle/>
          <a:p>
            <a:fld id="{BE12538B-A427-4A71-BB69-C5028E57CC63}" type="datetimeFigureOut">
              <a:rPr lang="it-IT" smtClean="0"/>
              <a:t>28/04/2025</a:t>
            </a:fld>
            <a:endParaRPr lang="it-IT"/>
          </a:p>
        </p:txBody>
      </p:sp>
      <p:sp>
        <p:nvSpPr>
          <p:cNvPr id="8" name="Segnaposto piè di pagina 7">
            <a:extLst>
              <a:ext uri="{FF2B5EF4-FFF2-40B4-BE49-F238E27FC236}">
                <a16:creationId xmlns:a16="http://schemas.microsoft.com/office/drawing/2014/main" id="{AF397C0A-8292-8A82-AB86-E804907D7641}"/>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A63E0D8-EE9F-EC98-1B2C-FDA9E52A1320}"/>
              </a:ext>
            </a:extLst>
          </p:cNvPr>
          <p:cNvSpPr>
            <a:spLocks noGrp="1"/>
          </p:cNvSpPr>
          <p:nvPr>
            <p:ph type="sldNum" sz="quarter" idx="12"/>
          </p:nvPr>
        </p:nvSpPr>
        <p:spPr/>
        <p:txBody>
          <a:bodyPr/>
          <a:lstStyle/>
          <a:p>
            <a:fld id="{8CBB517B-D8AE-4D10-B2F2-D5C611CBA951}" type="slidenum">
              <a:rPr lang="it-IT" smtClean="0"/>
              <a:t>‹N›</a:t>
            </a:fld>
            <a:endParaRPr lang="it-IT"/>
          </a:p>
        </p:txBody>
      </p:sp>
    </p:spTree>
    <p:extLst>
      <p:ext uri="{BB962C8B-B14F-4D97-AF65-F5344CB8AC3E}">
        <p14:creationId xmlns:p14="http://schemas.microsoft.com/office/powerpoint/2010/main" val="3431348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77B791-A56F-CC0B-62EE-94678B0247D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411FF25-A427-9307-70D1-80EBEF084452}"/>
              </a:ext>
            </a:extLst>
          </p:cNvPr>
          <p:cNvSpPr>
            <a:spLocks noGrp="1"/>
          </p:cNvSpPr>
          <p:nvPr>
            <p:ph type="dt" sz="half" idx="10"/>
          </p:nvPr>
        </p:nvSpPr>
        <p:spPr/>
        <p:txBody>
          <a:bodyPr/>
          <a:lstStyle/>
          <a:p>
            <a:fld id="{BE12538B-A427-4A71-BB69-C5028E57CC63}" type="datetimeFigureOut">
              <a:rPr lang="it-IT" smtClean="0"/>
              <a:t>28/04/2025</a:t>
            </a:fld>
            <a:endParaRPr lang="it-IT"/>
          </a:p>
        </p:txBody>
      </p:sp>
      <p:sp>
        <p:nvSpPr>
          <p:cNvPr id="4" name="Segnaposto piè di pagina 3">
            <a:extLst>
              <a:ext uri="{FF2B5EF4-FFF2-40B4-BE49-F238E27FC236}">
                <a16:creationId xmlns:a16="http://schemas.microsoft.com/office/drawing/2014/main" id="{94E477C4-48F5-37F1-BDDC-6E48AD89EE5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E7C93CE-D873-BFD4-7456-8845411CAFAC}"/>
              </a:ext>
            </a:extLst>
          </p:cNvPr>
          <p:cNvSpPr>
            <a:spLocks noGrp="1"/>
          </p:cNvSpPr>
          <p:nvPr>
            <p:ph type="sldNum" sz="quarter" idx="12"/>
          </p:nvPr>
        </p:nvSpPr>
        <p:spPr/>
        <p:txBody>
          <a:bodyPr/>
          <a:lstStyle/>
          <a:p>
            <a:fld id="{8CBB517B-D8AE-4D10-B2F2-D5C611CBA951}" type="slidenum">
              <a:rPr lang="it-IT" smtClean="0"/>
              <a:t>‹N›</a:t>
            </a:fld>
            <a:endParaRPr lang="it-IT"/>
          </a:p>
        </p:txBody>
      </p:sp>
    </p:spTree>
    <p:extLst>
      <p:ext uri="{BB962C8B-B14F-4D97-AF65-F5344CB8AC3E}">
        <p14:creationId xmlns:p14="http://schemas.microsoft.com/office/powerpoint/2010/main" val="3543507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B09DBF3-4200-A1F8-BBD2-228BE8D21D07}"/>
              </a:ext>
            </a:extLst>
          </p:cNvPr>
          <p:cNvSpPr>
            <a:spLocks noGrp="1"/>
          </p:cNvSpPr>
          <p:nvPr>
            <p:ph type="dt" sz="half" idx="10"/>
          </p:nvPr>
        </p:nvSpPr>
        <p:spPr/>
        <p:txBody>
          <a:bodyPr/>
          <a:lstStyle/>
          <a:p>
            <a:fld id="{BE12538B-A427-4A71-BB69-C5028E57CC63}" type="datetimeFigureOut">
              <a:rPr lang="it-IT" smtClean="0"/>
              <a:t>28/04/2025</a:t>
            </a:fld>
            <a:endParaRPr lang="it-IT"/>
          </a:p>
        </p:txBody>
      </p:sp>
      <p:sp>
        <p:nvSpPr>
          <p:cNvPr id="3" name="Segnaposto piè di pagina 2">
            <a:extLst>
              <a:ext uri="{FF2B5EF4-FFF2-40B4-BE49-F238E27FC236}">
                <a16:creationId xmlns:a16="http://schemas.microsoft.com/office/drawing/2014/main" id="{96E0BE14-EE92-2ED8-A326-75ED6DAF47D3}"/>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A0BB2BD4-B93F-92F1-06F3-0AA0FF44EDC3}"/>
              </a:ext>
            </a:extLst>
          </p:cNvPr>
          <p:cNvSpPr>
            <a:spLocks noGrp="1"/>
          </p:cNvSpPr>
          <p:nvPr>
            <p:ph type="sldNum" sz="quarter" idx="12"/>
          </p:nvPr>
        </p:nvSpPr>
        <p:spPr/>
        <p:txBody>
          <a:bodyPr/>
          <a:lstStyle/>
          <a:p>
            <a:fld id="{8CBB517B-D8AE-4D10-B2F2-D5C611CBA951}" type="slidenum">
              <a:rPr lang="it-IT" smtClean="0"/>
              <a:t>‹N›</a:t>
            </a:fld>
            <a:endParaRPr lang="it-IT"/>
          </a:p>
        </p:txBody>
      </p:sp>
    </p:spTree>
    <p:extLst>
      <p:ext uri="{BB962C8B-B14F-4D97-AF65-F5344CB8AC3E}">
        <p14:creationId xmlns:p14="http://schemas.microsoft.com/office/powerpoint/2010/main" val="3310345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D089A0-B172-5445-6D55-D1DE9150A02B}"/>
              </a:ext>
            </a:extLst>
          </p:cNvPr>
          <p:cNvSpPr>
            <a:spLocks noGrp="1"/>
          </p:cNvSpPr>
          <p:nvPr>
            <p:ph type="title"/>
          </p:nvPr>
        </p:nvSpPr>
        <p:spPr>
          <a:xfrm>
            <a:off x="1259683" y="685800"/>
            <a:ext cx="5898356" cy="2400300"/>
          </a:xfrm>
        </p:spPr>
        <p:txBody>
          <a:bodyPr anchor="b"/>
          <a:lstStyle>
            <a:lvl1pPr>
              <a:defRPr sz="48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23310F3-E2FE-1C76-BDF9-22A22AAEC3CB}"/>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CA78202F-CF48-F1F5-EAB5-0A3369F8188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0E13ED8-0607-B779-C25D-B607EC085515}"/>
              </a:ext>
            </a:extLst>
          </p:cNvPr>
          <p:cNvSpPr>
            <a:spLocks noGrp="1"/>
          </p:cNvSpPr>
          <p:nvPr>
            <p:ph type="dt" sz="half" idx="10"/>
          </p:nvPr>
        </p:nvSpPr>
        <p:spPr/>
        <p:txBody>
          <a:bodyPr/>
          <a:lstStyle/>
          <a:p>
            <a:fld id="{BE12538B-A427-4A71-BB69-C5028E57CC63}" type="datetimeFigureOut">
              <a:rPr lang="it-IT" smtClean="0"/>
              <a:t>28/04/2025</a:t>
            </a:fld>
            <a:endParaRPr lang="it-IT"/>
          </a:p>
        </p:txBody>
      </p:sp>
      <p:sp>
        <p:nvSpPr>
          <p:cNvPr id="6" name="Segnaposto piè di pagina 5">
            <a:extLst>
              <a:ext uri="{FF2B5EF4-FFF2-40B4-BE49-F238E27FC236}">
                <a16:creationId xmlns:a16="http://schemas.microsoft.com/office/drawing/2014/main" id="{E7468AC8-8FA4-5D21-9E45-59F0FF3CD3E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F75D39F-D70D-716E-988E-179E13F253B9}"/>
              </a:ext>
            </a:extLst>
          </p:cNvPr>
          <p:cNvSpPr>
            <a:spLocks noGrp="1"/>
          </p:cNvSpPr>
          <p:nvPr>
            <p:ph type="sldNum" sz="quarter" idx="12"/>
          </p:nvPr>
        </p:nvSpPr>
        <p:spPr/>
        <p:txBody>
          <a:bodyPr/>
          <a:lstStyle/>
          <a:p>
            <a:fld id="{8CBB517B-D8AE-4D10-B2F2-D5C611CBA951}" type="slidenum">
              <a:rPr lang="it-IT" smtClean="0"/>
              <a:t>‹N›</a:t>
            </a:fld>
            <a:endParaRPr lang="it-IT"/>
          </a:p>
        </p:txBody>
      </p:sp>
    </p:spTree>
    <p:extLst>
      <p:ext uri="{BB962C8B-B14F-4D97-AF65-F5344CB8AC3E}">
        <p14:creationId xmlns:p14="http://schemas.microsoft.com/office/powerpoint/2010/main" val="2726998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9699CB-7E62-6A3C-C392-F2214FB0D1AF}"/>
              </a:ext>
            </a:extLst>
          </p:cNvPr>
          <p:cNvSpPr>
            <a:spLocks noGrp="1"/>
          </p:cNvSpPr>
          <p:nvPr>
            <p:ph type="title"/>
          </p:nvPr>
        </p:nvSpPr>
        <p:spPr>
          <a:xfrm>
            <a:off x="1259683" y="685800"/>
            <a:ext cx="5898356" cy="2400300"/>
          </a:xfrm>
        </p:spPr>
        <p:txBody>
          <a:bodyPr anchor="b"/>
          <a:lstStyle>
            <a:lvl1pPr>
              <a:defRPr sz="48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2FFC3EA-16B1-4FC7-0E7C-D0023B3BA66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it-IT"/>
          </a:p>
        </p:txBody>
      </p:sp>
      <p:sp>
        <p:nvSpPr>
          <p:cNvPr id="4" name="Segnaposto testo 3">
            <a:extLst>
              <a:ext uri="{FF2B5EF4-FFF2-40B4-BE49-F238E27FC236}">
                <a16:creationId xmlns:a16="http://schemas.microsoft.com/office/drawing/2014/main" id="{9EF43D40-0CB1-6802-DEA8-CD488A220E0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15C18D5-B220-CCF4-69E8-CA7642C8C7CD}"/>
              </a:ext>
            </a:extLst>
          </p:cNvPr>
          <p:cNvSpPr>
            <a:spLocks noGrp="1"/>
          </p:cNvSpPr>
          <p:nvPr>
            <p:ph type="dt" sz="half" idx="10"/>
          </p:nvPr>
        </p:nvSpPr>
        <p:spPr/>
        <p:txBody>
          <a:bodyPr/>
          <a:lstStyle/>
          <a:p>
            <a:fld id="{BE12538B-A427-4A71-BB69-C5028E57CC63}" type="datetimeFigureOut">
              <a:rPr lang="it-IT" smtClean="0"/>
              <a:t>28/04/2025</a:t>
            </a:fld>
            <a:endParaRPr lang="it-IT"/>
          </a:p>
        </p:txBody>
      </p:sp>
      <p:sp>
        <p:nvSpPr>
          <p:cNvPr id="6" name="Segnaposto piè di pagina 5">
            <a:extLst>
              <a:ext uri="{FF2B5EF4-FFF2-40B4-BE49-F238E27FC236}">
                <a16:creationId xmlns:a16="http://schemas.microsoft.com/office/drawing/2014/main" id="{18ABDCCE-D144-211A-DC21-4D948DF7E5D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58EF132-E515-4AE3-C3BD-D6168B1180DF}"/>
              </a:ext>
            </a:extLst>
          </p:cNvPr>
          <p:cNvSpPr>
            <a:spLocks noGrp="1"/>
          </p:cNvSpPr>
          <p:nvPr>
            <p:ph type="sldNum" sz="quarter" idx="12"/>
          </p:nvPr>
        </p:nvSpPr>
        <p:spPr/>
        <p:txBody>
          <a:bodyPr/>
          <a:lstStyle/>
          <a:p>
            <a:fld id="{8CBB517B-D8AE-4D10-B2F2-D5C611CBA951}" type="slidenum">
              <a:rPr lang="it-IT" smtClean="0"/>
              <a:t>‹N›</a:t>
            </a:fld>
            <a:endParaRPr lang="it-IT"/>
          </a:p>
        </p:txBody>
      </p:sp>
    </p:spTree>
    <p:extLst>
      <p:ext uri="{BB962C8B-B14F-4D97-AF65-F5344CB8AC3E}">
        <p14:creationId xmlns:p14="http://schemas.microsoft.com/office/powerpoint/2010/main" val="2406024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55F8C4-F097-08B1-3589-F5443DC8DA8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30C0E10-49EC-2019-4B36-5AB84E4D35B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D9189B1-5D4C-0036-4E30-506B2DA9F9A5}"/>
              </a:ext>
            </a:extLst>
          </p:cNvPr>
          <p:cNvSpPr>
            <a:spLocks noGrp="1"/>
          </p:cNvSpPr>
          <p:nvPr>
            <p:ph type="dt" sz="half" idx="10"/>
          </p:nvPr>
        </p:nvSpPr>
        <p:spPr/>
        <p:txBody>
          <a:bodyPr/>
          <a:lstStyle/>
          <a:p>
            <a:fld id="{BE12538B-A427-4A71-BB69-C5028E57CC63}" type="datetimeFigureOut">
              <a:rPr lang="it-IT" smtClean="0"/>
              <a:t>28/04/2025</a:t>
            </a:fld>
            <a:endParaRPr lang="it-IT"/>
          </a:p>
        </p:txBody>
      </p:sp>
      <p:sp>
        <p:nvSpPr>
          <p:cNvPr id="5" name="Segnaposto piè di pagina 4">
            <a:extLst>
              <a:ext uri="{FF2B5EF4-FFF2-40B4-BE49-F238E27FC236}">
                <a16:creationId xmlns:a16="http://schemas.microsoft.com/office/drawing/2014/main" id="{73CE8A15-6D57-E209-48F2-2B41C5D90D2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6D14DFE-E108-2BE0-3F3D-05DB7047E2F7}"/>
              </a:ext>
            </a:extLst>
          </p:cNvPr>
          <p:cNvSpPr>
            <a:spLocks noGrp="1"/>
          </p:cNvSpPr>
          <p:nvPr>
            <p:ph type="sldNum" sz="quarter" idx="12"/>
          </p:nvPr>
        </p:nvSpPr>
        <p:spPr/>
        <p:txBody>
          <a:bodyPr/>
          <a:lstStyle/>
          <a:p>
            <a:fld id="{8CBB517B-D8AE-4D10-B2F2-D5C611CBA951}" type="slidenum">
              <a:rPr lang="it-IT" smtClean="0"/>
              <a:t>‹N›</a:t>
            </a:fld>
            <a:endParaRPr lang="it-IT"/>
          </a:p>
        </p:txBody>
      </p:sp>
    </p:spTree>
    <p:extLst>
      <p:ext uri="{BB962C8B-B14F-4D97-AF65-F5344CB8AC3E}">
        <p14:creationId xmlns:p14="http://schemas.microsoft.com/office/powerpoint/2010/main" val="1144144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89B1783-FC75-CAF5-C5EE-C80AB6771358}"/>
              </a:ext>
            </a:extLst>
          </p:cNvPr>
          <p:cNvSpPr>
            <a:spLocks noGrp="1"/>
          </p:cNvSpPr>
          <p:nvPr>
            <p:ph type="title" orient="vert"/>
          </p:nvPr>
        </p:nvSpPr>
        <p:spPr>
          <a:xfrm>
            <a:off x="13087350" y="547688"/>
            <a:ext cx="3943350" cy="8717757"/>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B91CE53-2326-9FF9-533E-35C3A7667DA4}"/>
              </a:ext>
            </a:extLst>
          </p:cNvPr>
          <p:cNvSpPr>
            <a:spLocks noGrp="1"/>
          </p:cNvSpPr>
          <p:nvPr>
            <p:ph type="body" orient="vert" idx="1"/>
          </p:nvPr>
        </p:nvSpPr>
        <p:spPr>
          <a:xfrm>
            <a:off x="1257300" y="547688"/>
            <a:ext cx="11601450" cy="871775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9C8F3C4-5948-55EE-3902-9764649C89F6}"/>
              </a:ext>
            </a:extLst>
          </p:cNvPr>
          <p:cNvSpPr>
            <a:spLocks noGrp="1"/>
          </p:cNvSpPr>
          <p:nvPr>
            <p:ph type="dt" sz="half" idx="10"/>
          </p:nvPr>
        </p:nvSpPr>
        <p:spPr/>
        <p:txBody>
          <a:bodyPr/>
          <a:lstStyle/>
          <a:p>
            <a:fld id="{BE12538B-A427-4A71-BB69-C5028E57CC63}" type="datetimeFigureOut">
              <a:rPr lang="it-IT" smtClean="0"/>
              <a:t>28/04/2025</a:t>
            </a:fld>
            <a:endParaRPr lang="it-IT"/>
          </a:p>
        </p:txBody>
      </p:sp>
      <p:sp>
        <p:nvSpPr>
          <p:cNvPr id="5" name="Segnaposto piè di pagina 4">
            <a:extLst>
              <a:ext uri="{FF2B5EF4-FFF2-40B4-BE49-F238E27FC236}">
                <a16:creationId xmlns:a16="http://schemas.microsoft.com/office/drawing/2014/main" id="{F6E3BA37-BA0C-5336-A23E-4D31CBF8EF7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20DE593-A627-A054-0B5A-5C8BF8DB55D5}"/>
              </a:ext>
            </a:extLst>
          </p:cNvPr>
          <p:cNvSpPr>
            <a:spLocks noGrp="1"/>
          </p:cNvSpPr>
          <p:nvPr>
            <p:ph type="sldNum" sz="quarter" idx="12"/>
          </p:nvPr>
        </p:nvSpPr>
        <p:spPr/>
        <p:txBody>
          <a:bodyPr/>
          <a:lstStyle/>
          <a:p>
            <a:fld id="{8CBB517B-D8AE-4D10-B2F2-D5C611CBA951}" type="slidenum">
              <a:rPr lang="it-IT" smtClean="0"/>
              <a:t>‹N›</a:t>
            </a:fld>
            <a:endParaRPr lang="it-IT"/>
          </a:p>
        </p:txBody>
      </p:sp>
    </p:spTree>
    <p:extLst>
      <p:ext uri="{BB962C8B-B14F-4D97-AF65-F5344CB8AC3E}">
        <p14:creationId xmlns:p14="http://schemas.microsoft.com/office/powerpoint/2010/main" val="2738086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9D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8FA3A63-7E34-E135-179C-C019084D5565}"/>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0EC8BCB-9C4B-7DB7-F632-F867397699E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9C9637D-4B6B-9B0A-EFE0-48F0CE3542B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E12538B-A427-4A71-BB69-C5028E57CC63}" type="datetimeFigureOut">
              <a:rPr lang="it-IT" smtClean="0"/>
              <a:t>28/04/2025</a:t>
            </a:fld>
            <a:endParaRPr lang="it-IT"/>
          </a:p>
        </p:txBody>
      </p:sp>
      <p:sp>
        <p:nvSpPr>
          <p:cNvPr id="5" name="Segnaposto piè di pagina 4">
            <a:extLst>
              <a:ext uri="{FF2B5EF4-FFF2-40B4-BE49-F238E27FC236}">
                <a16:creationId xmlns:a16="http://schemas.microsoft.com/office/drawing/2014/main" id="{5CCCD256-2A31-0660-85CB-72CF699A058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A9C12F00-EE3F-6193-7E02-277E2121629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CBB517B-D8AE-4D10-B2F2-D5C611CBA951}" type="slidenum">
              <a:rPr lang="it-IT" smtClean="0"/>
              <a:t>‹N›</a:t>
            </a:fld>
            <a:endParaRPr lang="it-IT"/>
          </a:p>
        </p:txBody>
      </p:sp>
    </p:spTree>
    <p:extLst>
      <p:ext uri="{BB962C8B-B14F-4D97-AF65-F5344CB8AC3E}">
        <p14:creationId xmlns:p14="http://schemas.microsoft.com/office/powerpoint/2010/main" val="7634752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4.png"/><Relationship Id="rId2" Type="http://schemas.openxmlformats.org/officeDocument/2006/relationships/image" Target="../media/image51.png"/><Relationship Id="rId16"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2.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22.png"/><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16.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 Id="rId1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1999" y="668586"/>
            <a:ext cx="8741016" cy="9425096"/>
          </a:xfrm>
          <a:custGeom>
            <a:avLst/>
            <a:gdLst/>
            <a:ahLst/>
            <a:cxnLst/>
            <a:rect l="l" t="t" r="r" b="b"/>
            <a:pathLst>
              <a:path w="8741016" h="9425096">
                <a:moveTo>
                  <a:pt x="0" y="0"/>
                </a:moveTo>
                <a:lnTo>
                  <a:pt x="8741016" y="0"/>
                </a:lnTo>
                <a:lnTo>
                  <a:pt x="8741016" y="9425095"/>
                </a:lnTo>
                <a:lnTo>
                  <a:pt x="0" y="9425095"/>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GB" dirty="0"/>
          </a:p>
        </p:txBody>
      </p:sp>
      <p:sp>
        <p:nvSpPr>
          <p:cNvPr id="3" name="TextBox 3"/>
          <p:cNvSpPr txBox="1"/>
          <p:nvPr/>
        </p:nvSpPr>
        <p:spPr>
          <a:xfrm>
            <a:off x="9377594" y="645234"/>
            <a:ext cx="8638407" cy="3206006"/>
          </a:xfrm>
          <a:prstGeom prst="rect">
            <a:avLst/>
          </a:prstGeom>
        </p:spPr>
        <p:txBody>
          <a:bodyPr wrap="square" lIns="0" tIns="0" rIns="0" bIns="0" rtlCol="0" anchor="t">
            <a:spAutoFit/>
          </a:bodyPr>
          <a:lstStyle/>
          <a:p>
            <a:pPr marL="0" lvl="0" indent="0" algn="l">
              <a:lnSpc>
                <a:spcPts val="5040"/>
              </a:lnSpc>
            </a:pPr>
            <a:r>
              <a:rPr lang="en-US" sz="4200" b="1" spc="-63" dirty="0">
                <a:latin typeface="Glacial Indifference Bold"/>
                <a:ea typeface="Glacial Indifference Bold"/>
                <a:cs typeface="Glacial Indifference Bold"/>
                <a:sym typeface="Glacial Indifference Bold"/>
              </a:rPr>
              <a:t>Investigating the shell microstructure and mineralogy of three Upper Holocene </a:t>
            </a:r>
            <a:r>
              <a:rPr lang="en-US" sz="4200" b="1" spc="-63" dirty="0" err="1">
                <a:latin typeface="Glacial Indifference Bold"/>
                <a:ea typeface="Glacial Indifference Bold"/>
                <a:cs typeface="Glacial Indifference Bold"/>
                <a:sym typeface="Glacial Indifference Bold"/>
              </a:rPr>
              <a:t>mollusc</a:t>
            </a:r>
            <a:r>
              <a:rPr lang="en-US" sz="4200" b="1" spc="-63" dirty="0">
                <a:latin typeface="Glacial Indifference Bold"/>
                <a:ea typeface="Glacial Indifference Bold"/>
                <a:cs typeface="Glacial Indifference Bold"/>
                <a:sym typeface="Glacial Indifference Bold"/>
              </a:rPr>
              <a:t> species from the Khor Rori Archaeological Park (Dhofar, Oman)</a:t>
            </a:r>
          </a:p>
        </p:txBody>
      </p:sp>
      <p:sp>
        <p:nvSpPr>
          <p:cNvPr id="4" name="TextBox 4"/>
          <p:cNvSpPr txBox="1"/>
          <p:nvPr/>
        </p:nvSpPr>
        <p:spPr>
          <a:xfrm>
            <a:off x="9377595" y="4337009"/>
            <a:ext cx="7811306" cy="1030605"/>
          </a:xfrm>
          <a:prstGeom prst="rect">
            <a:avLst/>
          </a:prstGeom>
        </p:spPr>
        <p:txBody>
          <a:bodyPr wrap="square" lIns="0" tIns="0" rIns="0" bIns="0" rtlCol="0" anchor="t">
            <a:spAutoFit/>
          </a:bodyPr>
          <a:lstStyle/>
          <a:p>
            <a:pPr marL="0" lvl="0" indent="0" algn="l">
              <a:lnSpc>
                <a:spcPts val="2730"/>
              </a:lnSpc>
            </a:pPr>
            <a:r>
              <a:rPr lang="en-US" sz="2100" b="1" spc="-31" dirty="0">
                <a:latin typeface="Glacial Indifference"/>
                <a:ea typeface="Glacial Indifference"/>
                <a:cs typeface="Glacial Indifference"/>
                <a:sym typeface="Glacial Indifference"/>
              </a:rPr>
              <a:t>Andrea Chiari</a:t>
            </a:r>
            <a:r>
              <a:rPr lang="en-US" sz="2100" spc="-31" baseline="30000" dirty="0">
                <a:latin typeface="Glacial Indifference"/>
                <a:ea typeface="Glacial Indifference"/>
                <a:cs typeface="Glacial Indifference"/>
                <a:sym typeface="Glacial Indifference"/>
              </a:rPr>
              <a:t>1</a:t>
            </a:r>
            <a:r>
              <a:rPr lang="en-US" sz="2100" spc="-31" dirty="0">
                <a:latin typeface="Glacial Indifference"/>
                <a:ea typeface="Glacial Indifference"/>
                <a:cs typeface="Glacial Indifference"/>
                <a:sym typeface="Glacial Indifference"/>
              </a:rPr>
              <a:t>, Monica Dapiaggi</a:t>
            </a:r>
            <a:r>
              <a:rPr lang="en-US" sz="2100" spc="-31" baseline="30000" dirty="0">
                <a:latin typeface="Glacial Indifference"/>
                <a:ea typeface="Glacial Indifference"/>
                <a:cs typeface="Glacial Indifference"/>
                <a:sym typeface="Glacial Indifference"/>
              </a:rPr>
              <a:t>1 </a:t>
            </a:r>
            <a:r>
              <a:rPr lang="en-US" sz="2100" spc="-31" dirty="0">
                <a:latin typeface="Glacial Indifference"/>
                <a:ea typeface="Glacial Indifference"/>
                <a:cs typeface="Glacial Indifference"/>
                <a:sym typeface="Glacial Indifference"/>
              </a:rPr>
              <a:t> &amp; Gaia Crippa</a:t>
            </a:r>
            <a:r>
              <a:rPr lang="en-US" sz="2100" spc="-31" baseline="30000" dirty="0">
                <a:latin typeface="Glacial Indifference"/>
                <a:ea typeface="Glacial Indifference"/>
                <a:cs typeface="Glacial Indifference"/>
                <a:sym typeface="Glacial Indifference"/>
              </a:rPr>
              <a:t>1</a:t>
            </a:r>
          </a:p>
          <a:p>
            <a:pPr marL="0" lvl="0" indent="0" algn="l">
              <a:lnSpc>
                <a:spcPts val="2730"/>
              </a:lnSpc>
            </a:pPr>
            <a:r>
              <a:rPr lang="en-US" sz="2100" spc="-31" baseline="30000" dirty="0">
                <a:latin typeface="Glacial Indifference"/>
                <a:ea typeface="Glacial Indifference"/>
                <a:cs typeface="Glacial Indifference"/>
                <a:sym typeface="Glacial Indifference"/>
              </a:rPr>
              <a:t>1 </a:t>
            </a:r>
            <a:r>
              <a:rPr lang="en-US" sz="2100" spc="-31" dirty="0" err="1">
                <a:latin typeface="Glacial Indifference"/>
                <a:ea typeface="Glacial Indifference"/>
                <a:cs typeface="Glacial Indifference"/>
                <a:sym typeface="Glacial Indifference"/>
              </a:rPr>
              <a:t>Dipartimento</a:t>
            </a:r>
            <a:r>
              <a:rPr lang="en-US" sz="2100" spc="-31" dirty="0">
                <a:latin typeface="Glacial Indifference"/>
                <a:ea typeface="Glacial Indifference"/>
                <a:cs typeface="Glacial Indifference"/>
                <a:sym typeface="Glacial Indifference"/>
              </a:rPr>
              <a:t> di </a:t>
            </a:r>
            <a:r>
              <a:rPr lang="en-US" sz="2100" spc="-31" dirty="0" err="1">
                <a:latin typeface="Glacial Indifference"/>
                <a:ea typeface="Glacial Indifference"/>
                <a:cs typeface="Glacial Indifference"/>
                <a:sym typeface="Glacial Indifference"/>
              </a:rPr>
              <a:t>Scienze</a:t>
            </a:r>
            <a:r>
              <a:rPr lang="en-US" sz="2100" spc="-31" dirty="0">
                <a:latin typeface="Glacial Indifference"/>
                <a:ea typeface="Glacial Indifference"/>
                <a:cs typeface="Glacial Indifference"/>
                <a:sym typeface="Glacial Indifference"/>
              </a:rPr>
              <a:t> </a:t>
            </a:r>
            <a:r>
              <a:rPr lang="en-US" sz="2100" spc="-31" dirty="0" err="1">
                <a:latin typeface="Glacial Indifference"/>
                <a:ea typeface="Glacial Indifference"/>
                <a:cs typeface="Glacial Indifference"/>
                <a:sym typeface="Glacial Indifference"/>
              </a:rPr>
              <a:t>della</a:t>
            </a:r>
            <a:r>
              <a:rPr lang="en-US" sz="2100" spc="-31" dirty="0">
                <a:latin typeface="Glacial Indifference"/>
                <a:ea typeface="Glacial Indifference"/>
                <a:cs typeface="Glacial Indifference"/>
                <a:sym typeface="Glacial Indifference"/>
              </a:rPr>
              <a:t> Terra ‘A. </a:t>
            </a:r>
            <a:r>
              <a:rPr lang="en-US" sz="2100" spc="-31" dirty="0" err="1">
                <a:latin typeface="Glacial Indifference"/>
                <a:ea typeface="Glacial Indifference"/>
                <a:cs typeface="Glacial Indifference"/>
                <a:sym typeface="Glacial Indifference"/>
              </a:rPr>
              <a:t>Desio</a:t>
            </a:r>
            <a:r>
              <a:rPr lang="en-US" sz="2100" spc="-31" dirty="0">
                <a:latin typeface="Glacial Indifference"/>
                <a:ea typeface="Glacial Indifference"/>
                <a:cs typeface="Glacial Indifference"/>
                <a:sym typeface="Glacial Indifference"/>
              </a:rPr>
              <a:t>’, Università </a:t>
            </a:r>
            <a:r>
              <a:rPr lang="en-US" sz="2100" spc="-31" dirty="0" err="1">
                <a:latin typeface="Glacial Indifference"/>
                <a:ea typeface="Glacial Indifference"/>
                <a:cs typeface="Glacial Indifference"/>
                <a:sym typeface="Glacial Indifference"/>
              </a:rPr>
              <a:t>degli</a:t>
            </a:r>
            <a:r>
              <a:rPr lang="en-US" sz="2100" spc="-31" dirty="0">
                <a:latin typeface="Glacial Indifference"/>
                <a:ea typeface="Glacial Indifference"/>
                <a:cs typeface="Glacial Indifference"/>
                <a:sym typeface="Glacial Indifference"/>
              </a:rPr>
              <a:t> </a:t>
            </a:r>
            <a:r>
              <a:rPr lang="en-US" sz="2100" spc="-31" dirty="0" err="1">
                <a:latin typeface="Glacial Indifference"/>
                <a:ea typeface="Glacial Indifference"/>
                <a:cs typeface="Glacial Indifference"/>
                <a:sym typeface="Glacial Indifference"/>
              </a:rPr>
              <a:t>Studi</a:t>
            </a:r>
            <a:r>
              <a:rPr lang="en-US" sz="2100" spc="-31" dirty="0">
                <a:latin typeface="Glacial Indifference"/>
                <a:ea typeface="Glacial Indifference"/>
                <a:cs typeface="Glacial Indifference"/>
                <a:sym typeface="Glacial Indifference"/>
              </a:rPr>
              <a:t> di Milano, via </a:t>
            </a:r>
            <a:r>
              <a:rPr lang="en-US" sz="2100" spc="-31" dirty="0" err="1">
                <a:latin typeface="Glacial Indifference"/>
                <a:ea typeface="Glacial Indifference"/>
                <a:cs typeface="Glacial Indifference"/>
                <a:sym typeface="Glacial Indifference"/>
              </a:rPr>
              <a:t>Mangiagalli</a:t>
            </a:r>
            <a:r>
              <a:rPr lang="en-US" sz="2100" spc="-31" dirty="0">
                <a:latin typeface="Glacial Indifference"/>
                <a:ea typeface="Glacial Indifference"/>
                <a:cs typeface="Glacial Indifference"/>
                <a:sym typeface="Glacial Indifference"/>
              </a:rPr>
              <a:t> 34, 20133 Milano, Italy</a:t>
            </a:r>
          </a:p>
        </p:txBody>
      </p:sp>
      <p:sp>
        <p:nvSpPr>
          <p:cNvPr id="5" name="AutoShape 5"/>
          <p:cNvSpPr/>
          <p:nvPr/>
        </p:nvSpPr>
        <p:spPr>
          <a:xfrm>
            <a:off x="9377594" y="4152900"/>
            <a:ext cx="8399731" cy="0"/>
          </a:xfrm>
          <a:prstGeom prst="line">
            <a:avLst/>
          </a:prstGeom>
          <a:ln w="104775" cap="flat">
            <a:solidFill>
              <a:schemeClr val="accent6"/>
            </a:solidFill>
            <a:prstDash val="solid"/>
            <a:headEnd type="none" w="sm" len="sm"/>
            <a:tailEnd type="none" w="sm" len="sm"/>
          </a:ln>
        </p:spPr>
        <p:txBody>
          <a:bodyPr/>
          <a:lstStyle/>
          <a:p>
            <a:endParaRPr lang="en-GB"/>
          </a:p>
        </p:txBody>
      </p:sp>
      <p:sp>
        <p:nvSpPr>
          <p:cNvPr id="7" name="CasellaDiTesto 6">
            <a:extLst>
              <a:ext uri="{FF2B5EF4-FFF2-40B4-BE49-F238E27FC236}">
                <a16:creationId xmlns:a16="http://schemas.microsoft.com/office/drawing/2014/main" id="{69FC60B3-0BED-7BD6-603D-AC939041EA6C}"/>
              </a:ext>
            </a:extLst>
          </p:cNvPr>
          <p:cNvSpPr txBox="1"/>
          <p:nvPr/>
        </p:nvSpPr>
        <p:spPr>
          <a:xfrm>
            <a:off x="9377594" y="6134100"/>
            <a:ext cx="8638407" cy="3323987"/>
          </a:xfrm>
          <a:prstGeom prst="rect">
            <a:avLst/>
          </a:prstGeom>
          <a:noFill/>
        </p:spPr>
        <p:txBody>
          <a:bodyPr wrap="square">
            <a:spAutoFit/>
          </a:bodyPr>
          <a:lstStyle/>
          <a:p>
            <a:pPr algn="just">
              <a:spcBef>
                <a:spcPts val="1200"/>
              </a:spcBef>
              <a:spcAft>
                <a:spcPts val="1200"/>
              </a:spcAft>
            </a:pPr>
            <a:r>
              <a:rPr lang="en-GB" sz="3200" b="1" dirty="0">
                <a:latin typeface="Glacial Indifference" panose="020B0604020202020204" charset="0"/>
              </a:rPr>
              <a:t>Aim of the study</a:t>
            </a:r>
          </a:p>
          <a:p>
            <a:pPr algn="just"/>
            <a:r>
              <a:rPr lang="en-GB" sz="2400" dirty="0">
                <a:latin typeface="Glacial Indifference" panose="020B0604020202020204" charset="0"/>
              </a:rPr>
              <a:t>C</a:t>
            </a:r>
            <a:r>
              <a:rPr lang="en-GB" sz="2400" b="0" i="0" u="none" strike="noStrike" baseline="0" dirty="0">
                <a:latin typeface="Glacial Indifference" panose="020B0604020202020204" charset="0"/>
              </a:rPr>
              <a:t>haracterising and illustrating for the first time the shell microstructure and mineralogy of specimens of the bivalves </a:t>
            </a:r>
            <a:r>
              <a:rPr lang="en-GB" sz="2400" b="0" i="1" u="none" strike="noStrike" baseline="0" dirty="0" err="1">
                <a:latin typeface="Glacial Indifference" panose="020B0604020202020204" charset="0"/>
              </a:rPr>
              <a:t>Anadara</a:t>
            </a:r>
            <a:r>
              <a:rPr lang="en-GB" sz="2400" b="0" i="1" u="none" strike="noStrike" baseline="0" dirty="0">
                <a:latin typeface="Glacial Indifference" panose="020B0604020202020204" charset="0"/>
              </a:rPr>
              <a:t> </a:t>
            </a:r>
            <a:r>
              <a:rPr lang="en-GB" sz="2400" b="0" i="1" u="none" strike="noStrike" baseline="0" dirty="0" err="1">
                <a:latin typeface="Glacial Indifference" panose="020B0604020202020204" charset="0"/>
              </a:rPr>
              <a:t>uropigimelana</a:t>
            </a:r>
            <a:r>
              <a:rPr lang="en-GB" sz="2400" b="0" i="1" u="none" strike="noStrike" baseline="0" dirty="0">
                <a:latin typeface="Glacial Indifference" panose="020B0604020202020204" charset="0"/>
              </a:rPr>
              <a:t> </a:t>
            </a:r>
            <a:r>
              <a:rPr lang="en-GB" sz="2400" b="0" i="0" u="none" strike="noStrike" baseline="0" dirty="0">
                <a:latin typeface="Glacial Indifference" panose="020B0604020202020204" charset="0"/>
              </a:rPr>
              <a:t>(Bory de Saint-Vincent, 1827) and </a:t>
            </a:r>
            <a:r>
              <a:rPr lang="en-GB" sz="2400" b="0" i="1" u="none" strike="noStrike" baseline="0" dirty="0" err="1">
                <a:latin typeface="Glacial Indifference" panose="020B0604020202020204" charset="0"/>
              </a:rPr>
              <a:t>Tivela</a:t>
            </a:r>
            <a:r>
              <a:rPr lang="en-GB" sz="2400" b="0" i="1" u="none" strike="noStrike" baseline="0" dirty="0">
                <a:latin typeface="Glacial Indifference" panose="020B0604020202020204" charset="0"/>
              </a:rPr>
              <a:t> </a:t>
            </a:r>
            <a:r>
              <a:rPr lang="en-GB" sz="2400" b="0" i="1" u="none" strike="noStrike" baseline="0" dirty="0" err="1">
                <a:latin typeface="Glacial Indifference" panose="020B0604020202020204" charset="0"/>
              </a:rPr>
              <a:t>stefaninii</a:t>
            </a:r>
            <a:r>
              <a:rPr lang="en-GB" sz="2400" b="0" i="1" u="none" strike="noStrike" baseline="0" dirty="0">
                <a:latin typeface="Glacial Indifference" panose="020B0604020202020204" charset="0"/>
              </a:rPr>
              <a:t> </a:t>
            </a:r>
            <a:r>
              <a:rPr lang="en-GB" sz="2400" b="0" i="0" u="none" strike="noStrike" baseline="0" dirty="0">
                <a:latin typeface="Glacial Indifference" panose="020B0604020202020204" charset="0"/>
              </a:rPr>
              <a:t>(Nardini, 1933), and of the gastropod </a:t>
            </a:r>
            <a:r>
              <a:rPr lang="en-GB" sz="2400" b="0" i="1" u="none" strike="noStrike" baseline="0" dirty="0">
                <a:latin typeface="Glacial Indifference" panose="020B0604020202020204" charset="0"/>
              </a:rPr>
              <a:t>Oliva bulbosa </a:t>
            </a:r>
            <a:r>
              <a:rPr lang="en-GB" sz="2400" b="0" i="0" u="none" strike="noStrike" baseline="0" dirty="0">
                <a:latin typeface="Glacial Indifference" panose="020B0604020202020204" charset="0"/>
              </a:rPr>
              <a:t>(</a:t>
            </a:r>
            <a:r>
              <a:rPr lang="en-GB" sz="2400" b="0" i="0" u="none" strike="noStrike" baseline="0" dirty="0" err="1">
                <a:latin typeface="Glacial Indifference" panose="020B0604020202020204" charset="0"/>
              </a:rPr>
              <a:t>Röding</a:t>
            </a:r>
            <a:r>
              <a:rPr lang="en-GB" sz="2400" b="0" i="0" u="none" strike="noStrike" baseline="0" dirty="0">
                <a:latin typeface="Glacial Indifference" panose="020B0604020202020204" charset="0"/>
              </a:rPr>
              <a:t>, 1798). </a:t>
            </a:r>
          </a:p>
          <a:p>
            <a:pPr algn="just"/>
            <a:r>
              <a:rPr lang="en-GB" sz="2400" dirty="0">
                <a:latin typeface="Glacial Indifference" panose="020B0604020202020204" charset="0"/>
              </a:rPr>
              <a:t>Providing useful characters for phylogenetic, evolutionary, crystallographic and </a:t>
            </a:r>
            <a:r>
              <a:rPr lang="en-GB" sz="2400" dirty="0" err="1">
                <a:latin typeface="Glacial Indifference" panose="020B0604020202020204" charset="0"/>
              </a:rPr>
              <a:t>palaeoenvironmental</a:t>
            </a:r>
            <a:r>
              <a:rPr lang="en-GB" sz="2400" dirty="0">
                <a:latin typeface="Glacial Indifference" panose="020B0604020202020204" charset="0"/>
              </a:rPr>
              <a:t> studies.</a:t>
            </a:r>
          </a:p>
        </p:txBody>
      </p:sp>
      <p:sp>
        <p:nvSpPr>
          <p:cNvPr id="6" name="CasellaDiTesto 5">
            <a:extLst>
              <a:ext uri="{FF2B5EF4-FFF2-40B4-BE49-F238E27FC236}">
                <a16:creationId xmlns:a16="http://schemas.microsoft.com/office/drawing/2014/main" id="{61471CDF-FA66-5F8B-9218-65B4D443AB48}"/>
              </a:ext>
            </a:extLst>
          </p:cNvPr>
          <p:cNvSpPr txBox="1"/>
          <p:nvPr/>
        </p:nvSpPr>
        <p:spPr>
          <a:xfrm>
            <a:off x="7924800" y="9334500"/>
            <a:ext cx="636713" cy="369332"/>
          </a:xfrm>
          <a:prstGeom prst="rect">
            <a:avLst/>
          </a:prstGeom>
          <a:noFill/>
        </p:spPr>
        <p:txBody>
          <a:bodyPr wrap="none" rtlCol="0">
            <a:spAutoFit/>
          </a:bodyPr>
          <a:lstStyle/>
          <a:p>
            <a:r>
              <a:rPr lang="it-IT" b="1" dirty="0">
                <a:solidFill>
                  <a:sysClr val="windowText" lastClr="000000"/>
                </a:solidFill>
                <a:latin typeface="Glacial Indifference" panose="020B0604020202020204" charset="0"/>
              </a:rPr>
              <a:t>1 cm</a:t>
            </a:r>
            <a:endParaRPr lang="en-GB" b="1" dirty="0">
              <a:solidFill>
                <a:sysClr val="windowText" lastClr="000000"/>
              </a:solidFill>
              <a:latin typeface="Glacial Indifference" panose="020B0604020202020204" charset="0"/>
            </a:endParaRPr>
          </a:p>
        </p:txBody>
      </p:sp>
      <p:cxnSp>
        <p:nvCxnSpPr>
          <p:cNvPr id="9" name="Connettore diritto 8">
            <a:extLst>
              <a:ext uri="{FF2B5EF4-FFF2-40B4-BE49-F238E27FC236}">
                <a16:creationId xmlns:a16="http://schemas.microsoft.com/office/drawing/2014/main" id="{511956D6-00EE-6D90-A11D-4B7B05937F57}"/>
              </a:ext>
            </a:extLst>
          </p:cNvPr>
          <p:cNvCxnSpPr/>
          <p:nvPr/>
        </p:nvCxnSpPr>
        <p:spPr>
          <a:xfrm>
            <a:off x="7992000" y="9791700"/>
            <a:ext cx="504000"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C97B9AAC-D6BE-D219-528C-25BC3FBDECE9}"/>
              </a:ext>
            </a:extLst>
          </p:cNvPr>
          <p:cNvSpPr txBox="1"/>
          <p:nvPr/>
        </p:nvSpPr>
        <p:spPr>
          <a:xfrm>
            <a:off x="6477000" y="9844563"/>
            <a:ext cx="2249118" cy="400110"/>
          </a:xfrm>
          <a:prstGeom prst="rect">
            <a:avLst/>
          </a:prstGeom>
          <a:noFill/>
        </p:spPr>
        <p:txBody>
          <a:bodyPr wrap="square" rtlCol="0">
            <a:spAutoFit/>
          </a:bodyPr>
          <a:lstStyle/>
          <a:p>
            <a:r>
              <a:rPr lang="it-IT" sz="2000" dirty="0">
                <a:latin typeface="Glacial Indifference" panose="020B0604020202020204" charset="0"/>
              </a:rPr>
              <a:t>Chiari et al. 2025</a:t>
            </a:r>
            <a:endParaRPr lang="en-GB" sz="2000" dirty="0">
              <a:latin typeface="Glacial Indifference" panose="020B060402020202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C0A5B-07C3-4B49-999A-65A961E3E52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A0CE665-CFCA-B648-A7FE-C411B64FD8F3}"/>
              </a:ext>
            </a:extLst>
          </p:cNvPr>
          <p:cNvSpPr>
            <a:spLocks noGrp="1"/>
          </p:cNvSpPr>
          <p:nvPr>
            <p:ph type="ctrTitle"/>
          </p:nvPr>
        </p:nvSpPr>
        <p:spPr>
          <a:xfrm>
            <a:off x="1944000" y="-72000"/>
            <a:ext cx="14400000" cy="1080000"/>
          </a:xfrm>
        </p:spPr>
        <p:txBody>
          <a:bodyPr/>
          <a:lstStyle/>
          <a:p>
            <a:r>
              <a:rPr lang="it-IT" dirty="0">
                <a:latin typeface="Glacial Indifference" panose="020B0604020202020204" charset="0"/>
              </a:rPr>
              <a:t>Shell </a:t>
            </a:r>
            <a:r>
              <a:rPr lang="it-IT" dirty="0" err="1">
                <a:latin typeface="Glacial Indifference" panose="020B0604020202020204" charset="0"/>
              </a:rPr>
              <a:t>microstructure</a:t>
            </a:r>
            <a:r>
              <a:rPr lang="it-IT" dirty="0">
                <a:latin typeface="Glacial Indifference" panose="020B0604020202020204" charset="0"/>
              </a:rPr>
              <a:t>: </a:t>
            </a:r>
            <a:r>
              <a:rPr lang="it-IT" i="1" dirty="0">
                <a:latin typeface="Glacial Indifference" panose="020B0604020202020204" charset="0"/>
              </a:rPr>
              <a:t>Oliva bulbosa</a:t>
            </a:r>
            <a:endParaRPr lang="en-GB" i="1" dirty="0">
              <a:latin typeface="Glacial Indifference" panose="020B0604020202020204" charset="0"/>
            </a:endParaRPr>
          </a:p>
        </p:txBody>
      </p:sp>
      <p:sp>
        <p:nvSpPr>
          <p:cNvPr id="5" name="CasellaDiTesto 4">
            <a:extLst>
              <a:ext uri="{FF2B5EF4-FFF2-40B4-BE49-F238E27FC236}">
                <a16:creationId xmlns:a16="http://schemas.microsoft.com/office/drawing/2014/main" id="{9A957C21-8C66-89B0-92B1-81001EED7B14}"/>
              </a:ext>
            </a:extLst>
          </p:cNvPr>
          <p:cNvSpPr txBox="1"/>
          <p:nvPr/>
        </p:nvSpPr>
        <p:spPr>
          <a:xfrm>
            <a:off x="880917" y="832056"/>
            <a:ext cx="16811371" cy="369332"/>
          </a:xfrm>
          <a:prstGeom prst="rect">
            <a:avLst/>
          </a:prstGeom>
          <a:noFill/>
        </p:spPr>
        <p:txBody>
          <a:bodyPr wrap="square">
            <a:spAutoFit/>
          </a:bodyPr>
          <a:lstStyle/>
          <a:p>
            <a:r>
              <a:rPr lang="en-GB" sz="1800" b="0" i="0" u="none" strike="noStrike" baseline="0" dirty="0">
                <a:solidFill>
                  <a:srgbClr val="221E1F"/>
                </a:solidFill>
                <a:latin typeface="Glacial Indifference" panose="020B0604020202020204" charset="0"/>
              </a:rPr>
              <a:t>Specimens of </a:t>
            </a:r>
            <a:r>
              <a:rPr lang="en-GB" sz="1800" b="0" i="1" u="none" strike="noStrike" baseline="0" dirty="0">
                <a:solidFill>
                  <a:srgbClr val="221E1F"/>
                </a:solidFill>
                <a:latin typeface="Glacial Indifference" panose="020B0604020202020204" charset="0"/>
              </a:rPr>
              <a:t>Oliva bulbosa </a:t>
            </a:r>
            <a:r>
              <a:rPr lang="en-GB" sz="1800" b="0" i="0" u="none" strike="noStrike" baseline="0" dirty="0">
                <a:solidFill>
                  <a:srgbClr val="221E1F"/>
                </a:solidFill>
                <a:latin typeface="Glacial Indifference" panose="020B0604020202020204" charset="0"/>
              </a:rPr>
              <a:t>have an aragonitic shell characterised by an alternation of several layers with a crossed lamellar </a:t>
            </a:r>
            <a:r>
              <a:rPr lang="en-GB" sz="1800" b="0" i="0" u="none" strike="noStrike" baseline="0" dirty="0">
                <a:latin typeface="Glacial Indifference" panose="020B0604020202020204" charset="0"/>
              </a:rPr>
              <a:t>microstructure. </a:t>
            </a:r>
            <a:endParaRPr lang="en-GB" dirty="0">
              <a:latin typeface="Glacial Indifference" panose="020B0604020202020204" charset="0"/>
            </a:endParaRPr>
          </a:p>
        </p:txBody>
      </p:sp>
      <p:sp>
        <p:nvSpPr>
          <p:cNvPr id="7" name="CasellaDiTesto 6">
            <a:extLst>
              <a:ext uri="{FF2B5EF4-FFF2-40B4-BE49-F238E27FC236}">
                <a16:creationId xmlns:a16="http://schemas.microsoft.com/office/drawing/2014/main" id="{20C56B56-CACF-9930-5E28-76A025BCDE2C}"/>
              </a:ext>
            </a:extLst>
          </p:cNvPr>
          <p:cNvSpPr txBox="1"/>
          <p:nvPr/>
        </p:nvSpPr>
        <p:spPr>
          <a:xfrm>
            <a:off x="6522892" y="1303420"/>
            <a:ext cx="5431528" cy="1231106"/>
          </a:xfrm>
          <a:prstGeom prst="rect">
            <a:avLst/>
          </a:prstGeom>
          <a:noFill/>
        </p:spPr>
        <p:txBody>
          <a:bodyPr wrap="square">
            <a:spAutoFit/>
          </a:bodyPr>
          <a:lstStyle/>
          <a:p>
            <a:pPr algn="just"/>
            <a:r>
              <a:rPr lang="en-GB" sz="2000" b="1" i="0" u="none" strike="noStrike" baseline="0" dirty="0">
                <a:solidFill>
                  <a:schemeClr val="accent6">
                    <a:lumMod val="75000"/>
                  </a:schemeClr>
                </a:solidFill>
                <a:latin typeface="Glacial Indifference" panose="020B0604020202020204" charset="0"/>
              </a:rPr>
              <a:t>Outer layer (OL)</a:t>
            </a:r>
          </a:p>
          <a:p>
            <a:pPr algn="just"/>
            <a:r>
              <a:rPr lang="en-GB" dirty="0">
                <a:latin typeface="Glacial Indifference" panose="020B0604020202020204" charset="0"/>
              </a:rPr>
              <a:t>It</a:t>
            </a:r>
            <a:r>
              <a:rPr lang="en-GB" sz="1800" b="0" i="0" u="none" strike="noStrike" baseline="0" dirty="0">
                <a:latin typeface="Glacial Indifference" panose="020B0604020202020204" charset="0"/>
              </a:rPr>
              <a:t> is composed of linear and slightly branching crossed lamellae and</a:t>
            </a:r>
            <a:r>
              <a:rPr lang="en-GB" dirty="0">
                <a:latin typeface="Glacial Indifference" panose="020B0604020202020204" charset="0"/>
              </a:rPr>
              <a:t> </a:t>
            </a:r>
            <a:r>
              <a:rPr lang="en-GB" sz="1800" b="0" i="0" u="none" strike="noStrike" baseline="0" dirty="0">
                <a:solidFill>
                  <a:srgbClr val="221E1F"/>
                </a:solidFill>
                <a:latin typeface="Glacial Indifference" panose="020B0604020202020204" charset="0"/>
              </a:rPr>
              <a:t>is separated from the M2 by a sharp limit</a:t>
            </a:r>
            <a:r>
              <a:rPr lang="en-GB" dirty="0">
                <a:solidFill>
                  <a:srgbClr val="221E1F"/>
                </a:solidFill>
                <a:latin typeface="Glacial Indifference" panose="020B0604020202020204" charset="0"/>
              </a:rPr>
              <a:t> or by the TL.</a:t>
            </a:r>
            <a:endParaRPr lang="en-GB" dirty="0">
              <a:latin typeface="Glacial Indifference" panose="020B0604020202020204" charset="0"/>
            </a:endParaRPr>
          </a:p>
        </p:txBody>
      </p:sp>
      <p:sp>
        <p:nvSpPr>
          <p:cNvPr id="9" name="CasellaDiTesto 8">
            <a:extLst>
              <a:ext uri="{FF2B5EF4-FFF2-40B4-BE49-F238E27FC236}">
                <a16:creationId xmlns:a16="http://schemas.microsoft.com/office/drawing/2014/main" id="{39DB2D57-B766-E13E-1485-6C8BDB8FE82F}"/>
              </a:ext>
            </a:extLst>
          </p:cNvPr>
          <p:cNvSpPr txBox="1"/>
          <p:nvPr/>
        </p:nvSpPr>
        <p:spPr>
          <a:xfrm>
            <a:off x="6534908" y="2574678"/>
            <a:ext cx="5431527" cy="1785104"/>
          </a:xfrm>
          <a:prstGeom prst="rect">
            <a:avLst/>
          </a:prstGeom>
          <a:noFill/>
        </p:spPr>
        <p:txBody>
          <a:bodyPr wrap="square">
            <a:spAutoFit/>
          </a:bodyPr>
          <a:lstStyle/>
          <a:p>
            <a:pPr algn="just"/>
            <a:r>
              <a:rPr lang="en-GB" sz="2000" b="1" i="0" u="none" strike="noStrike" baseline="0" dirty="0">
                <a:solidFill>
                  <a:schemeClr val="accent6">
                    <a:lumMod val="75000"/>
                  </a:schemeClr>
                </a:solidFill>
                <a:latin typeface="Glacial Indifference" panose="020B0604020202020204" charset="0"/>
              </a:rPr>
              <a:t>Transitional layer (TL)</a:t>
            </a:r>
          </a:p>
          <a:p>
            <a:pPr algn="just"/>
            <a:r>
              <a:rPr lang="en-GB" dirty="0">
                <a:latin typeface="Glacial Indifference" panose="020B0604020202020204" charset="0"/>
              </a:rPr>
              <a:t>It</a:t>
            </a:r>
            <a:r>
              <a:rPr lang="en-GB" sz="1800" b="0" i="0" u="none" strike="noStrike" baseline="0" dirty="0">
                <a:latin typeface="Glacial Indifference" panose="020B0604020202020204" charset="0"/>
              </a:rPr>
              <a:t> is characterised by numerous growth lines;</a:t>
            </a:r>
            <a:r>
              <a:rPr lang="en-GB" dirty="0">
                <a:latin typeface="Glacial Indifference" panose="020B0604020202020204" charset="0"/>
              </a:rPr>
              <a:t> </a:t>
            </a:r>
            <a:r>
              <a:rPr lang="en-GB" sz="1800" b="0" i="0" u="none" strike="noStrike" baseline="0" dirty="0">
                <a:latin typeface="Glacial Indifference" panose="020B0604020202020204" charset="0"/>
              </a:rPr>
              <a:t>sometimes it shows the branching crossed lamellar microstructure of the OL, other times the microstructure is not well defined and is masked by the numerous growth lines.</a:t>
            </a:r>
            <a:endParaRPr lang="en-GB" dirty="0">
              <a:latin typeface="Glacial Indifference" panose="020B0604020202020204" charset="0"/>
            </a:endParaRPr>
          </a:p>
        </p:txBody>
      </p:sp>
      <p:sp>
        <p:nvSpPr>
          <p:cNvPr id="11" name="CasellaDiTesto 10">
            <a:extLst>
              <a:ext uri="{FF2B5EF4-FFF2-40B4-BE49-F238E27FC236}">
                <a16:creationId xmlns:a16="http://schemas.microsoft.com/office/drawing/2014/main" id="{CF258D05-7C88-195C-03A1-75BB1EC30107}"/>
              </a:ext>
            </a:extLst>
          </p:cNvPr>
          <p:cNvSpPr txBox="1"/>
          <p:nvPr/>
        </p:nvSpPr>
        <p:spPr>
          <a:xfrm>
            <a:off x="6501965" y="4401900"/>
            <a:ext cx="5431527" cy="1508105"/>
          </a:xfrm>
          <a:prstGeom prst="rect">
            <a:avLst/>
          </a:prstGeom>
          <a:noFill/>
        </p:spPr>
        <p:txBody>
          <a:bodyPr wrap="square">
            <a:spAutoFit/>
          </a:bodyPr>
          <a:lstStyle/>
          <a:p>
            <a:pPr algn="just"/>
            <a:r>
              <a:rPr lang="en-GB" sz="2000" b="1" i="0" u="none" strike="noStrike" baseline="0" dirty="0">
                <a:solidFill>
                  <a:schemeClr val="accent6">
                    <a:lumMod val="75000"/>
                  </a:schemeClr>
                </a:solidFill>
                <a:latin typeface="Glacial Indifference" panose="020B0604020202020204" charset="0"/>
              </a:rPr>
              <a:t>Middle layer (M1 and M2)</a:t>
            </a:r>
          </a:p>
          <a:p>
            <a:pPr algn="just"/>
            <a:r>
              <a:rPr lang="en-GB" sz="1800" b="0" i="0" u="none" strike="noStrike" baseline="0" dirty="0">
                <a:solidFill>
                  <a:srgbClr val="221E1F"/>
                </a:solidFill>
                <a:latin typeface="Glacial Indifference" panose="020B0604020202020204" charset="0"/>
              </a:rPr>
              <a:t>It is composed of two sublayers showing the same linear crossed lamellar microstructure but with different orientation of the crossed lamellae. The boundary between thes</a:t>
            </a:r>
            <a:r>
              <a:rPr lang="en-GB" dirty="0">
                <a:solidFill>
                  <a:srgbClr val="221E1F"/>
                </a:solidFill>
                <a:latin typeface="Glacial Indifference" panose="020B0604020202020204" charset="0"/>
              </a:rPr>
              <a:t>e two layers </a:t>
            </a:r>
            <a:r>
              <a:rPr lang="en-GB" sz="1800" b="0" i="0" u="none" strike="noStrike" baseline="0" dirty="0">
                <a:solidFill>
                  <a:srgbClr val="221E1F"/>
                </a:solidFill>
                <a:latin typeface="Glacial Indifference" panose="020B0604020202020204" charset="0"/>
              </a:rPr>
              <a:t>is sharp.</a:t>
            </a:r>
            <a:endParaRPr lang="en-GB" dirty="0">
              <a:latin typeface="Glacial Indifference" panose="020B0604020202020204" charset="0"/>
            </a:endParaRPr>
          </a:p>
        </p:txBody>
      </p:sp>
      <p:sp>
        <p:nvSpPr>
          <p:cNvPr id="13" name="CasellaDiTesto 12">
            <a:extLst>
              <a:ext uri="{FF2B5EF4-FFF2-40B4-BE49-F238E27FC236}">
                <a16:creationId xmlns:a16="http://schemas.microsoft.com/office/drawing/2014/main" id="{46A7DCB1-15C4-3FC1-9BB6-513888F324F2}"/>
              </a:ext>
            </a:extLst>
          </p:cNvPr>
          <p:cNvSpPr txBox="1"/>
          <p:nvPr/>
        </p:nvSpPr>
        <p:spPr>
          <a:xfrm>
            <a:off x="6509508" y="5836995"/>
            <a:ext cx="5423984" cy="1508105"/>
          </a:xfrm>
          <a:prstGeom prst="rect">
            <a:avLst/>
          </a:prstGeom>
          <a:noFill/>
        </p:spPr>
        <p:txBody>
          <a:bodyPr wrap="square">
            <a:spAutoFit/>
          </a:bodyPr>
          <a:lstStyle/>
          <a:p>
            <a:pPr algn="just"/>
            <a:r>
              <a:rPr lang="en-GB" sz="2000" b="1" dirty="0">
                <a:solidFill>
                  <a:schemeClr val="accent6">
                    <a:lumMod val="75000"/>
                  </a:schemeClr>
                </a:solidFill>
                <a:latin typeface="Glacial Indifference" panose="020B0604020202020204" charset="0"/>
              </a:rPr>
              <a:t>Inner layer (IL)</a:t>
            </a:r>
          </a:p>
          <a:p>
            <a:pPr algn="just"/>
            <a:r>
              <a:rPr lang="en-GB" dirty="0">
                <a:latin typeface="Glacial Indifference" panose="020B0604020202020204" charset="0"/>
              </a:rPr>
              <a:t>It is </a:t>
            </a:r>
            <a:r>
              <a:rPr lang="en-GB" sz="1800" b="0" i="0" u="none" strike="noStrike" baseline="0" dirty="0">
                <a:latin typeface="Glacial Indifference" panose="020B0604020202020204" charset="0"/>
              </a:rPr>
              <a:t>constituted by a linear crossed lamellar microstructur</a:t>
            </a:r>
            <a:r>
              <a:rPr lang="en-GB" dirty="0">
                <a:latin typeface="Glacial Indifference" panose="020B0604020202020204" charset="0"/>
              </a:rPr>
              <a:t>e</a:t>
            </a:r>
            <a:r>
              <a:rPr lang="en-GB" sz="1800" b="0" i="0" u="none" strike="noStrike" baseline="0" dirty="0">
                <a:latin typeface="Glacial Indifference" panose="020B0604020202020204" charset="0"/>
              </a:rPr>
              <a:t>. The boundary with the M2 is defined by a layer with an irregular simple prismatic microstructure.</a:t>
            </a:r>
            <a:endParaRPr lang="en-GB" dirty="0">
              <a:latin typeface="Glacial Indifference" panose="020B0604020202020204" charset="0"/>
            </a:endParaRPr>
          </a:p>
        </p:txBody>
      </p:sp>
      <p:grpSp>
        <p:nvGrpSpPr>
          <p:cNvPr id="3" name="Gruppo 2">
            <a:extLst>
              <a:ext uri="{FF2B5EF4-FFF2-40B4-BE49-F238E27FC236}">
                <a16:creationId xmlns:a16="http://schemas.microsoft.com/office/drawing/2014/main" id="{D136A015-C8B3-D7FA-7025-886B40E5B3CE}"/>
              </a:ext>
            </a:extLst>
          </p:cNvPr>
          <p:cNvGrpSpPr/>
          <p:nvPr/>
        </p:nvGrpSpPr>
        <p:grpSpPr>
          <a:xfrm>
            <a:off x="360000" y="1368000"/>
            <a:ext cx="5973582" cy="8750945"/>
            <a:chOff x="326418" y="249056"/>
            <a:chExt cx="5973582" cy="8750945"/>
          </a:xfrm>
        </p:grpSpPr>
        <p:grpSp>
          <p:nvGrpSpPr>
            <p:cNvPr id="4" name="Gruppo 3">
              <a:extLst>
                <a:ext uri="{FF2B5EF4-FFF2-40B4-BE49-F238E27FC236}">
                  <a16:creationId xmlns:a16="http://schemas.microsoft.com/office/drawing/2014/main" id="{C06B4F8C-90B4-E332-B8DD-14093ED2DCD9}"/>
                </a:ext>
              </a:extLst>
            </p:cNvPr>
            <p:cNvGrpSpPr/>
            <p:nvPr/>
          </p:nvGrpSpPr>
          <p:grpSpPr>
            <a:xfrm>
              <a:off x="468000" y="249056"/>
              <a:ext cx="2916000" cy="2167047"/>
              <a:chOff x="254429" y="193532"/>
              <a:chExt cx="2916000" cy="2167047"/>
            </a:xfrm>
          </p:grpSpPr>
          <p:grpSp>
            <p:nvGrpSpPr>
              <p:cNvPr id="60" name="Gruppo 59">
                <a:extLst>
                  <a:ext uri="{FF2B5EF4-FFF2-40B4-BE49-F238E27FC236}">
                    <a16:creationId xmlns:a16="http://schemas.microsoft.com/office/drawing/2014/main" id="{1AF588D9-0C4F-0E2A-2151-5F08FCC4440E}"/>
                  </a:ext>
                </a:extLst>
              </p:cNvPr>
              <p:cNvGrpSpPr/>
              <p:nvPr/>
            </p:nvGrpSpPr>
            <p:grpSpPr>
              <a:xfrm>
                <a:off x="254429" y="196476"/>
                <a:ext cx="2916000" cy="2164103"/>
                <a:chOff x="232367" y="164354"/>
                <a:chExt cx="2916000" cy="2164103"/>
              </a:xfrm>
            </p:grpSpPr>
            <p:pic>
              <p:nvPicPr>
                <p:cNvPr id="62" name="Immagine 61" descr="Immagine che contiene aria aperta, natura&#10;&#10;Descrizione generata automaticamente">
                  <a:extLst>
                    <a:ext uri="{FF2B5EF4-FFF2-40B4-BE49-F238E27FC236}">
                      <a16:creationId xmlns:a16="http://schemas.microsoft.com/office/drawing/2014/main" id="{AB69C76B-6952-710A-CDAF-3A88762A7CD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0800000">
                  <a:off x="268367" y="164354"/>
                  <a:ext cx="2880000" cy="2160000"/>
                </a:xfrm>
                <a:prstGeom prst="rect">
                  <a:avLst/>
                </a:prstGeom>
              </p:spPr>
            </p:pic>
            <p:cxnSp>
              <p:nvCxnSpPr>
                <p:cNvPr id="63" name="Connettore diritto 62">
                  <a:extLst>
                    <a:ext uri="{FF2B5EF4-FFF2-40B4-BE49-F238E27FC236}">
                      <a16:creationId xmlns:a16="http://schemas.microsoft.com/office/drawing/2014/main" id="{4C8A06AF-EF94-EA6D-0E8B-3EB2D2A786C7}"/>
                    </a:ext>
                  </a:extLst>
                </p:cNvPr>
                <p:cNvCxnSpPr/>
                <p:nvPr/>
              </p:nvCxnSpPr>
              <p:spPr>
                <a:xfrm>
                  <a:off x="315937" y="2267828"/>
                  <a:ext cx="34778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CasellaDiTesto 63">
                  <a:extLst>
                    <a:ext uri="{FF2B5EF4-FFF2-40B4-BE49-F238E27FC236}">
                      <a16:creationId xmlns:a16="http://schemas.microsoft.com/office/drawing/2014/main" id="{919D5C21-314C-EA6E-4B1A-40CAF6A0C541}"/>
                    </a:ext>
                  </a:extLst>
                </p:cNvPr>
                <p:cNvSpPr txBox="1"/>
                <p:nvPr/>
              </p:nvSpPr>
              <p:spPr>
                <a:xfrm>
                  <a:off x="232367" y="2043942"/>
                  <a:ext cx="675716" cy="230832"/>
                </a:xfrm>
                <a:prstGeom prst="rect">
                  <a:avLst/>
                </a:prstGeom>
                <a:noFill/>
              </p:spPr>
              <p:txBody>
                <a:bodyPr wrap="square" rtlCol="0">
                  <a:spAutoFit/>
                </a:bodyPr>
                <a:lstStyle/>
                <a:p>
                  <a:r>
                    <a:rPr lang="it-IT" sz="900" b="1" dirty="0">
                      <a:solidFill>
                        <a:schemeClr val="bg1"/>
                      </a:solidFill>
                      <a:latin typeface="Arial" panose="020B0604020202020204" pitchFamily="34" charset="0"/>
                      <a:cs typeface="Arial" panose="020B0604020202020204" pitchFamily="34" charset="0"/>
                    </a:rPr>
                    <a:t>200 µm</a:t>
                  </a:r>
                </a:p>
              </p:txBody>
            </p:sp>
            <p:sp>
              <p:nvSpPr>
                <p:cNvPr id="65" name="CasellaDiTesto 64">
                  <a:extLst>
                    <a:ext uri="{FF2B5EF4-FFF2-40B4-BE49-F238E27FC236}">
                      <a16:creationId xmlns:a16="http://schemas.microsoft.com/office/drawing/2014/main" id="{970E1F06-8081-D403-4311-24E0C99FD45A}"/>
                    </a:ext>
                  </a:extLst>
                </p:cNvPr>
                <p:cNvSpPr txBox="1"/>
                <p:nvPr/>
              </p:nvSpPr>
              <p:spPr>
                <a:xfrm>
                  <a:off x="588418" y="275464"/>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OL</a:t>
                  </a:r>
                </a:p>
              </p:txBody>
            </p:sp>
            <p:sp>
              <p:nvSpPr>
                <p:cNvPr id="66" name="CasellaDiTesto 65">
                  <a:extLst>
                    <a:ext uri="{FF2B5EF4-FFF2-40B4-BE49-F238E27FC236}">
                      <a16:creationId xmlns:a16="http://schemas.microsoft.com/office/drawing/2014/main" id="{C943C8B2-41F6-C6E3-67F7-E4E4FB73E827}"/>
                    </a:ext>
                  </a:extLst>
                </p:cNvPr>
                <p:cNvSpPr txBox="1"/>
                <p:nvPr/>
              </p:nvSpPr>
              <p:spPr>
                <a:xfrm>
                  <a:off x="1373094" y="995279"/>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M1</a:t>
                  </a:r>
                </a:p>
              </p:txBody>
            </p:sp>
            <p:sp>
              <p:nvSpPr>
                <p:cNvPr id="67" name="CasellaDiTesto 66">
                  <a:extLst>
                    <a:ext uri="{FF2B5EF4-FFF2-40B4-BE49-F238E27FC236}">
                      <a16:creationId xmlns:a16="http://schemas.microsoft.com/office/drawing/2014/main" id="{E2CC7793-F0B4-FC33-1D0A-06952FB65FC6}"/>
                    </a:ext>
                  </a:extLst>
                </p:cNvPr>
                <p:cNvSpPr txBox="1"/>
                <p:nvPr/>
              </p:nvSpPr>
              <p:spPr>
                <a:xfrm>
                  <a:off x="2042818" y="1712903"/>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M2</a:t>
                  </a:r>
                </a:p>
              </p:txBody>
            </p:sp>
            <p:sp>
              <p:nvSpPr>
                <p:cNvPr id="68" name="CasellaDiTesto 67">
                  <a:extLst>
                    <a:ext uri="{FF2B5EF4-FFF2-40B4-BE49-F238E27FC236}">
                      <a16:creationId xmlns:a16="http://schemas.microsoft.com/office/drawing/2014/main" id="{6FD4EC28-CF08-2D46-7859-DC055A3706AD}"/>
                    </a:ext>
                  </a:extLst>
                </p:cNvPr>
                <p:cNvSpPr txBox="1"/>
                <p:nvPr/>
              </p:nvSpPr>
              <p:spPr>
                <a:xfrm>
                  <a:off x="2487170" y="2020680"/>
                  <a:ext cx="343364"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IL</a:t>
                  </a:r>
                </a:p>
              </p:txBody>
            </p:sp>
            <p:sp>
              <p:nvSpPr>
                <p:cNvPr id="69" name="CasellaDiTesto 68">
                  <a:extLst>
                    <a:ext uri="{FF2B5EF4-FFF2-40B4-BE49-F238E27FC236}">
                      <a16:creationId xmlns:a16="http://schemas.microsoft.com/office/drawing/2014/main" id="{33166254-452D-319F-C4F1-C1CDB223A70C}"/>
                    </a:ext>
                  </a:extLst>
                </p:cNvPr>
                <p:cNvSpPr txBox="1"/>
                <p:nvPr/>
              </p:nvSpPr>
              <p:spPr>
                <a:xfrm>
                  <a:off x="857432" y="538815"/>
                  <a:ext cx="402674"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TL</a:t>
                  </a:r>
                </a:p>
              </p:txBody>
            </p:sp>
          </p:grpSp>
          <p:sp>
            <p:nvSpPr>
              <p:cNvPr id="61" name="CasellaDiTesto 60">
                <a:extLst>
                  <a:ext uri="{FF2B5EF4-FFF2-40B4-BE49-F238E27FC236}">
                    <a16:creationId xmlns:a16="http://schemas.microsoft.com/office/drawing/2014/main" id="{4EABAB6E-6DAC-9AFA-E451-06649220BCF4}"/>
                  </a:ext>
                </a:extLst>
              </p:cNvPr>
              <p:cNvSpPr txBox="1"/>
              <p:nvPr/>
            </p:nvSpPr>
            <p:spPr>
              <a:xfrm>
                <a:off x="290429" y="193532"/>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1</a:t>
                </a:r>
              </a:p>
            </p:txBody>
          </p:sp>
        </p:grpSp>
        <p:grpSp>
          <p:nvGrpSpPr>
            <p:cNvPr id="6" name="Gruppo 5">
              <a:extLst>
                <a:ext uri="{FF2B5EF4-FFF2-40B4-BE49-F238E27FC236}">
                  <a16:creationId xmlns:a16="http://schemas.microsoft.com/office/drawing/2014/main" id="{05EEEA03-F634-2E8B-23E9-D3AB9E65EE9C}"/>
                </a:ext>
              </a:extLst>
            </p:cNvPr>
            <p:cNvGrpSpPr/>
            <p:nvPr/>
          </p:nvGrpSpPr>
          <p:grpSpPr>
            <a:xfrm>
              <a:off x="499422" y="2445763"/>
              <a:ext cx="2884578" cy="2162237"/>
              <a:chOff x="248393" y="2567384"/>
              <a:chExt cx="2884578" cy="2162237"/>
            </a:xfrm>
          </p:grpSpPr>
          <p:grpSp>
            <p:nvGrpSpPr>
              <p:cNvPr id="55" name="Gruppo 54">
                <a:extLst>
                  <a:ext uri="{FF2B5EF4-FFF2-40B4-BE49-F238E27FC236}">
                    <a16:creationId xmlns:a16="http://schemas.microsoft.com/office/drawing/2014/main" id="{6EE17B03-FFC4-DC8A-9B2A-BB43DE1605C2}"/>
                  </a:ext>
                </a:extLst>
              </p:cNvPr>
              <p:cNvGrpSpPr>
                <a:grpSpLocks noChangeAspect="1"/>
              </p:cNvGrpSpPr>
              <p:nvPr/>
            </p:nvGrpSpPr>
            <p:grpSpPr>
              <a:xfrm>
                <a:off x="252971" y="2569621"/>
                <a:ext cx="2880000" cy="2160000"/>
                <a:chOff x="1237543" y="1473095"/>
                <a:chExt cx="4444927" cy="3324247"/>
              </a:xfrm>
            </p:grpSpPr>
            <p:pic>
              <p:nvPicPr>
                <p:cNvPr id="57" name="Immagine 56">
                  <a:extLst>
                    <a:ext uri="{FF2B5EF4-FFF2-40B4-BE49-F238E27FC236}">
                      <a16:creationId xmlns:a16="http://schemas.microsoft.com/office/drawing/2014/main" id="{84540DDE-A014-0DC7-47C3-B921FE360EAC}"/>
                    </a:ext>
                  </a:extLst>
                </p:cNvPr>
                <p:cNvPicPr>
                  <a:picLocks noChangeAspect="1"/>
                </p:cNvPicPr>
                <p:nvPr/>
              </p:nvPicPr>
              <p:blipFill rotWithShape="1">
                <a:blip r:embed="rId3">
                  <a:extLst>
                    <a:ext uri="{28A0092B-C50C-407E-A947-70E740481C1C}">
                      <a14:useLocalDpi xmlns:a14="http://schemas.microsoft.com/office/drawing/2010/main"/>
                    </a:ext>
                  </a:extLst>
                </a:blip>
                <a:srcRect b="6103"/>
                <a:stretch/>
              </p:blipFill>
              <p:spPr>
                <a:xfrm>
                  <a:off x="1237543" y="1473095"/>
                  <a:ext cx="4444927" cy="3324247"/>
                </a:xfrm>
                <a:prstGeom prst="rect">
                  <a:avLst/>
                </a:prstGeom>
              </p:spPr>
            </p:pic>
            <p:cxnSp>
              <p:nvCxnSpPr>
                <p:cNvPr id="58" name="Connettore diritto 57">
                  <a:extLst>
                    <a:ext uri="{FF2B5EF4-FFF2-40B4-BE49-F238E27FC236}">
                      <a16:creationId xmlns:a16="http://schemas.microsoft.com/office/drawing/2014/main" id="{B0399C10-DC92-2BE3-F864-08FAB6084169}"/>
                    </a:ext>
                  </a:extLst>
                </p:cNvPr>
                <p:cNvCxnSpPr/>
                <p:nvPr/>
              </p:nvCxnSpPr>
              <p:spPr>
                <a:xfrm>
                  <a:off x="1372362" y="4719532"/>
                  <a:ext cx="89999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CasellaDiTesto 58">
                  <a:extLst>
                    <a:ext uri="{FF2B5EF4-FFF2-40B4-BE49-F238E27FC236}">
                      <a16:creationId xmlns:a16="http://schemas.microsoft.com/office/drawing/2014/main" id="{2E3128D6-3787-1EB5-578F-C125ED8E4098}"/>
                    </a:ext>
                  </a:extLst>
                </p:cNvPr>
                <p:cNvSpPr txBox="1"/>
                <p:nvPr/>
              </p:nvSpPr>
              <p:spPr>
                <a:xfrm>
                  <a:off x="1334450" y="4375821"/>
                  <a:ext cx="891149" cy="355251"/>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100 µm</a:t>
                  </a:r>
                </a:p>
              </p:txBody>
            </p:sp>
          </p:grpSp>
          <p:sp>
            <p:nvSpPr>
              <p:cNvPr id="56" name="CasellaDiTesto 55">
                <a:extLst>
                  <a:ext uri="{FF2B5EF4-FFF2-40B4-BE49-F238E27FC236}">
                    <a16:creationId xmlns:a16="http://schemas.microsoft.com/office/drawing/2014/main" id="{BB86A5A2-8FED-AD79-1F2A-BC2222CB6A8E}"/>
                  </a:ext>
                </a:extLst>
              </p:cNvPr>
              <p:cNvSpPr txBox="1"/>
              <p:nvPr/>
            </p:nvSpPr>
            <p:spPr>
              <a:xfrm>
                <a:off x="248393" y="2567384"/>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3</a:t>
                </a:r>
              </a:p>
            </p:txBody>
          </p:sp>
        </p:grpSp>
        <p:grpSp>
          <p:nvGrpSpPr>
            <p:cNvPr id="8" name="Gruppo 7">
              <a:extLst>
                <a:ext uri="{FF2B5EF4-FFF2-40B4-BE49-F238E27FC236}">
                  <a16:creationId xmlns:a16="http://schemas.microsoft.com/office/drawing/2014/main" id="{1B63C129-7DEC-4653-A918-36667451551D}"/>
                </a:ext>
              </a:extLst>
            </p:cNvPr>
            <p:cNvGrpSpPr/>
            <p:nvPr/>
          </p:nvGrpSpPr>
          <p:grpSpPr>
            <a:xfrm>
              <a:off x="3409925" y="4637183"/>
              <a:ext cx="2890075" cy="2166817"/>
              <a:chOff x="3449980" y="4989181"/>
              <a:chExt cx="2890075" cy="2166817"/>
            </a:xfrm>
          </p:grpSpPr>
          <p:grpSp>
            <p:nvGrpSpPr>
              <p:cNvPr id="50" name="Gruppo 49">
                <a:extLst>
                  <a:ext uri="{FF2B5EF4-FFF2-40B4-BE49-F238E27FC236}">
                    <a16:creationId xmlns:a16="http://schemas.microsoft.com/office/drawing/2014/main" id="{7E8E619E-89BD-3508-3852-632F7E656061}"/>
                  </a:ext>
                </a:extLst>
              </p:cNvPr>
              <p:cNvGrpSpPr>
                <a:grpSpLocks noChangeAspect="1"/>
              </p:cNvGrpSpPr>
              <p:nvPr/>
            </p:nvGrpSpPr>
            <p:grpSpPr>
              <a:xfrm>
                <a:off x="3460055" y="4995998"/>
                <a:ext cx="2880000" cy="2160000"/>
                <a:chOff x="537171" y="2529550"/>
                <a:chExt cx="5879538" cy="4396094"/>
              </a:xfrm>
            </p:grpSpPr>
            <p:pic>
              <p:nvPicPr>
                <p:cNvPr id="52" name="Immagine 51" descr="Immagine che contiene bianco, materiale da costruzione, pietra&#10;&#10;Descrizione generata automaticamente">
                  <a:extLst>
                    <a:ext uri="{FF2B5EF4-FFF2-40B4-BE49-F238E27FC236}">
                      <a16:creationId xmlns:a16="http://schemas.microsoft.com/office/drawing/2014/main" id="{310A5A8C-74BC-4EF0-5F4F-E58ECCEF919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6163"/>
                <a:stretch/>
              </p:blipFill>
              <p:spPr>
                <a:xfrm>
                  <a:off x="537171" y="2529550"/>
                  <a:ext cx="5879538" cy="4396094"/>
                </a:xfrm>
                <a:prstGeom prst="rect">
                  <a:avLst/>
                </a:prstGeom>
              </p:spPr>
            </p:pic>
            <p:cxnSp>
              <p:nvCxnSpPr>
                <p:cNvPr id="53" name="Connettore diritto 52">
                  <a:extLst>
                    <a:ext uri="{FF2B5EF4-FFF2-40B4-BE49-F238E27FC236}">
                      <a16:creationId xmlns:a16="http://schemas.microsoft.com/office/drawing/2014/main" id="{5A1AEBEB-DEA7-79FF-3CD7-6F020AB8F613}"/>
                    </a:ext>
                  </a:extLst>
                </p:cNvPr>
                <p:cNvCxnSpPr/>
                <p:nvPr/>
              </p:nvCxnSpPr>
              <p:spPr>
                <a:xfrm>
                  <a:off x="861464" y="6817828"/>
                  <a:ext cx="63000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CasellaDiTesto 53">
                  <a:extLst>
                    <a:ext uri="{FF2B5EF4-FFF2-40B4-BE49-F238E27FC236}">
                      <a16:creationId xmlns:a16="http://schemas.microsoft.com/office/drawing/2014/main" id="{314536F8-7920-12F2-F5D9-1A9A72D541CB}"/>
                    </a:ext>
                  </a:extLst>
                </p:cNvPr>
                <p:cNvSpPr txBox="1"/>
                <p:nvPr/>
              </p:nvSpPr>
              <p:spPr>
                <a:xfrm>
                  <a:off x="700808" y="6387348"/>
                  <a:ext cx="1687033" cy="469796"/>
                </a:xfrm>
                <a:prstGeom prst="rect">
                  <a:avLst/>
                </a:prstGeom>
                <a:noFill/>
              </p:spPr>
              <p:txBody>
                <a:bodyPr wrap="square" rtlCol="0">
                  <a:spAutoFit/>
                </a:bodyPr>
                <a:lstStyle/>
                <a:p>
                  <a:r>
                    <a:rPr lang="it-IT" sz="900" b="1" dirty="0">
                      <a:solidFill>
                        <a:schemeClr val="bg1"/>
                      </a:solidFill>
                      <a:latin typeface="Arial" panose="020B0604020202020204" pitchFamily="34" charset="0"/>
                      <a:cs typeface="Arial" panose="020B0604020202020204" pitchFamily="34" charset="0"/>
                    </a:rPr>
                    <a:t>20 µm</a:t>
                  </a:r>
                </a:p>
              </p:txBody>
            </p:sp>
          </p:grpSp>
          <p:sp>
            <p:nvSpPr>
              <p:cNvPr id="51" name="CasellaDiTesto 50">
                <a:extLst>
                  <a:ext uri="{FF2B5EF4-FFF2-40B4-BE49-F238E27FC236}">
                    <a16:creationId xmlns:a16="http://schemas.microsoft.com/office/drawing/2014/main" id="{51E2514A-0169-A1A9-CF5E-1624DA7EB87F}"/>
                  </a:ext>
                </a:extLst>
              </p:cNvPr>
              <p:cNvSpPr txBox="1"/>
              <p:nvPr/>
            </p:nvSpPr>
            <p:spPr>
              <a:xfrm>
                <a:off x="3449980" y="4989181"/>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6</a:t>
                </a:r>
              </a:p>
            </p:txBody>
          </p:sp>
        </p:grpSp>
        <p:sp>
          <p:nvSpPr>
            <p:cNvPr id="10" name="CasellaDiTesto 9">
              <a:extLst>
                <a:ext uri="{FF2B5EF4-FFF2-40B4-BE49-F238E27FC236}">
                  <a16:creationId xmlns:a16="http://schemas.microsoft.com/office/drawing/2014/main" id="{34F0579D-9B61-EE9E-AC30-418D19767AEC}"/>
                </a:ext>
              </a:extLst>
            </p:cNvPr>
            <p:cNvSpPr txBox="1"/>
            <p:nvPr/>
          </p:nvSpPr>
          <p:spPr>
            <a:xfrm>
              <a:off x="1851742" y="3501259"/>
              <a:ext cx="402674"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TL</a:t>
              </a:r>
            </a:p>
          </p:txBody>
        </p:sp>
        <p:sp>
          <p:nvSpPr>
            <p:cNvPr id="12" name="CasellaDiTesto 11">
              <a:extLst>
                <a:ext uri="{FF2B5EF4-FFF2-40B4-BE49-F238E27FC236}">
                  <a16:creationId xmlns:a16="http://schemas.microsoft.com/office/drawing/2014/main" id="{DB6A23DF-2345-B2F8-6B67-6FDD284961B9}"/>
                </a:ext>
              </a:extLst>
            </p:cNvPr>
            <p:cNvSpPr txBox="1"/>
            <p:nvPr/>
          </p:nvSpPr>
          <p:spPr>
            <a:xfrm>
              <a:off x="741505" y="3898806"/>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M1</a:t>
              </a:r>
            </a:p>
          </p:txBody>
        </p:sp>
        <p:sp>
          <p:nvSpPr>
            <p:cNvPr id="14" name="CasellaDiTesto 13">
              <a:extLst>
                <a:ext uri="{FF2B5EF4-FFF2-40B4-BE49-F238E27FC236}">
                  <a16:creationId xmlns:a16="http://schemas.microsoft.com/office/drawing/2014/main" id="{9FD4C8E2-4508-EA4B-7E59-0F2A1BD55F06}"/>
                </a:ext>
              </a:extLst>
            </p:cNvPr>
            <p:cNvSpPr txBox="1"/>
            <p:nvPr/>
          </p:nvSpPr>
          <p:spPr>
            <a:xfrm>
              <a:off x="2654620" y="3031132"/>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OL</a:t>
              </a:r>
            </a:p>
          </p:txBody>
        </p:sp>
        <p:grpSp>
          <p:nvGrpSpPr>
            <p:cNvPr id="16" name="Gruppo 15">
              <a:extLst>
                <a:ext uri="{FF2B5EF4-FFF2-40B4-BE49-F238E27FC236}">
                  <a16:creationId xmlns:a16="http://schemas.microsoft.com/office/drawing/2014/main" id="{7BE4E08F-8355-AEE9-D368-88D8DF3F40B4}"/>
                </a:ext>
              </a:extLst>
            </p:cNvPr>
            <p:cNvGrpSpPr>
              <a:grpSpLocks noChangeAspect="1"/>
            </p:cNvGrpSpPr>
            <p:nvPr/>
          </p:nvGrpSpPr>
          <p:grpSpPr>
            <a:xfrm>
              <a:off x="3420000" y="2447999"/>
              <a:ext cx="2880000" cy="2160000"/>
              <a:chOff x="2408591" y="7197934"/>
              <a:chExt cx="4780844" cy="3568950"/>
            </a:xfrm>
          </p:grpSpPr>
          <p:pic>
            <p:nvPicPr>
              <p:cNvPr id="47" name="Immagine 46" descr="Immagine che contiene testo, aria aperta, nero, bianco&#10;&#10;Descrizione generata automaticamente">
                <a:extLst>
                  <a:ext uri="{FF2B5EF4-FFF2-40B4-BE49-F238E27FC236}">
                    <a16:creationId xmlns:a16="http://schemas.microsoft.com/office/drawing/2014/main" id="{2D03B3CF-CAC8-1867-7595-4829B7B959E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6311"/>
              <a:stretch/>
            </p:blipFill>
            <p:spPr>
              <a:xfrm>
                <a:off x="2408591" y="7197934"/>
                <a:ext cx="4780844" cy="3568950"/>
              </a:xfrm>
              <a:prstGeom prst="rect">
                <a:avLst/>
              </a:prstGeom>
            </p:spPr>
          </p:pic>
          <p:cxnSp>
            <p:nvCxnSpPr>
              <p:cNvPr id="48" name="Connettore diritto 47">
                <a:extLst>
                  <a:ext uri="{FF2B5EF4-FFF2-40B4-BE49-F238E27FC236}">
                    <a16:creationId xmlns:a16="http://schemas.microsoft.com/office/drawing/2014/main" id="{9893E96E-A927-FED6-4F02-CC7EAD354035}"/>
                  </a:ext>
                </a:extLst>
              </p:cNvPr>
              <p:cNvCxnSpPr/>
              <p:nvPr/>
            </p:nvCxnSpPr>
            <p:spPr>
              <a:xfrm>
                <a:off x="2510076" y="10665765"/>
                <a:ext cx="88199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CasellaDiTesto 48">
                <a:extLst>
                  <a:ext uri="{FF2B5EF4-FFF2-40B4-BE49-F238E27FC236}">
                    <a16:creationId xmlns:a16="http://schemas.microsoft.com/office/drawing/2014/main" id="{D38C8FCB-0827-ABD5-47AD-19F01A19F7E5}"/>
                  </a:ext>
                </a:extLst>
              </p:cNvPr>
              <p:cNvSpPr txBox="1"/>
              <p:nvPr/>
            </p:nvSpPr>
            <p:spPr>
              <a:xfrm>
                <a:off x="2510076" y="10292944"/>
                <a:ext cx="1138550" cy="381402"/>
              </a:xfrm>
              <a:prstGeom prst="rect">
                <a:avLst/>
              </a:prstGeom>
              <a:noFill/>
            </p:spPr>
            <p:txBody>
              <a:bodyPr wrap="square" rtlCol="0">
                <a:spAutoFit/>
              </a:bodyPr>
              <a:lstStyle/>
              <a:p>
                <a:r>
                  <a:rPr lang="it-IT" sz="900" b="1" dirty="0">
                    <a:solidFill>
                      <a:schemeClr val="bg1"/>
                    </a:solidFill>
                    <a:latin typeface="Arial" panose="020B0604020202020204" pitchFamily="34" charset="0"/>
                    <a:cs typeface="Arial" panose="020B0604020202020204" pitchFamily="34" charset="0"/>
                  </a:rPr>
                  <a:t>50 µm</a:t>
                </a:r>
              </a:p>
            </p:txBody>
          </p:sp>
        </p:grpSp>
        <p:sp>
          <p:nvSpPr>
            <p:cNvPr id="17" name="CasellaDiTesto 16">
              <a:extLst>
                <a:ext uri="{FF2B5EF4-FFF2-40B4-BE49-F238E27FC236}">
                  <a16:creationId xmlns:a16="http://schemas.microsoft.com/office/drawing/2014/main" id="{BC9233D6-4C21-2136-5184-002DC5FC2837}"/>
                </a:ext>
              </a:extLst>
            </p:cNvPr>
            <p:cNvSpPr txBox="1"/>
            <p:nvPr/>
          </p:nvSpPr>
          <p:spPr>
            <a:xfrm>
              <a:off x="3414470" y="2437413"/>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4</a:t>
              </a:r>
            </a:p>
          </p:txBody>
        </p:sp>
        <p:sp>
          <p:nvSpPr>
            <p:cNvPr id="18" name="CasellaDiTesto 17">
              <a:extLst>
                <a:ext uri="{FF2B5EF4-FFF2-40B4-BE49-F238E27FC236}">
                  <a16:creationId xmlns:a16="http://schemas.microsoft.com/office/drawing/2014/main" id="{F30FC264-E8C2-3CD3-2997-5CBC5AB36409}"/>
                </a:ext>
              </a:extLst>
            </p:cNvPr>
            <p:cNvSpPr txBox="1"/>
            <p:nvPr/>
          </p:nvSpPr>
          <p:spPr>
            <a:xfrm>
              <a:off x="4603253" y="3417811"/>
              <a:ext cx="402674"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TL</a:t>
              </a:r>
            </a:p>
          </p:txBody>
        </p:sp>
        <p:grpSp>
          <p:nvGrpSpPr>
            <p:cNvPr id="19" name="Gruppo 18">
              <a:extLst>
                <a:ext uri="{FF2B5EF4-FFF2-40B4-BE49-F238E27FC236}">
                  <a16:creationId xmlns:a16="http://schemas.microsoft.com/office/drawing/2014/main" id="{B58302E8-C8D4-DBEC-CE82-E4B18ECCCA9A}"/>
                </a:ext>
              </a:extLst>
            </p:cNvPr>
            <p:cNvGrpSpPr>
              <a:grpSpLocks noChangeAspect="1"/>
            </p:cNvGrpSpPr>
            <p:nvPr/>
          </p:nvGrpSpPr>
          <p:grpSpPr>
            <a:xfrm>
              <a:off x="3384000" y="252814"/>
              <a:ext cx="2916000" cy="2160000"/>
              <a:chOff x="3901639" y="5244400"/>
              <a:chExt cx="6689711" cy="4955344"/>
            </a:xfrm>
          </p:grpSpPr>
          <p:pic>
            <p:nvPicPr>
              <p:cNvPr id="44" name="Immagine 43">
                <a:extLst>
                  <a:ext uri="{FF2B5EF4-FFF2-40B4-BE49-F238E27FC236}">
                    <a16:creationId xmlns:a16="http://schemas.microsoft.com/office/drawing/2014/main" id="{0879CAE4-A81B-6AE0-7D7B-CBD4BD339E59}"/>
                  </a:ext>
                </a:extLst>
              </p:cNvPr>
              <p:cNvPicPr>
                <a:picLocks noChangeAspect="1"/>
              </p:cNvPicPr>
              <p:nvPr/>
            </p:nvPicPr>
            <p:blipFill rotWithShape="1">
              <a:blip r:embed="rId6">
                <a:extLst>
                  <a:ext uri="{28A0092B-C50C-407E-A947-70E740481C1C}">
                    <a14:useLocalDpi xmlns:a14="http://schemas.microsoft.com/office/drawing/2010/main"/>
                  </a:ext>
                </a:extLst>
              </a:blip>
              <a:srcRect b="5934"/>
              <a:stretch/>
            </p:blipFill>
            <p:spPr>
              <a:xfrm rot="10800000">
                <a:off x="3984228" y="5244400"/>
                <a:ext cx="6607122" cy="4955344"/>
              </a:xfrm>
              <a:prstGeom prst="rect">
                <a:avLst/>
              </a:prstGeom>
            </p:spPr>
          </p:pic>
          <p:cxnSp>
            <p:nvCxnSpPr>
              <p:cNvPr id="45" name="Connettore diritto 44">
                <a:extLst>
                  <a:ext uri="{FF2B5EF4-FFF2-40B4-BE49-F238E27FC236}">
                    <a16:creationId xmlns:a16="http://schemas.microsoft.com/office/drawing/2014/main" id="{FE574100-EA52-2ED9-DF98-791EE088D0CF}"/>
                  </a:ext>
                </a:extLst>
              </p:cNvPr>
              <p:cNvCxnSpPr/>
              <p:nvPr/>
            </p:nvCxnSpPr>
            <p:spPr>
              <a:xfrm>
                <a:off x="4046805" y="10040930"/>
                <a:ext cx="720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CasellaDiTesto 45">
                <a:extLst>
                  <a:ext uri="{FF2B5EF4-FFF2-40B4-BE49-F238E27FC236}">
                    <a16:creationId xmlns:a16="http://schemas.microsoft.com/office/drawing/2014/main" id="{CBF02434-656B-D55C-B99D-4B7B8443041B}"/>
                  </a:ext>
                </a:extLst>
              </p:cNvPr>
              <p:cNvSpPr txBox="1"/>
              <p:nvPr/>
            </p:nvSpPr>
            <p:spPr>
              <a:xfrm flipH="1">
                <a:off x="3901639" y="9539073"/>
                <a:ext cx="1619197" cy="529561"/>
              </a:xfrm>
              <a:prstGeom prst="rect">
                <a:avLst/>
              </a:prstGeom>
              <a:noFill/>
            </p:spPr>
            <p:txBody>
              <a:bodyPr wrap="square" rtlCol="0">
                <a:spAutoFit/>
              </a:bodyPr>
              <a:lstStyle/>
              <a:p>
                <a:r>
                  <a:rPr lang="it-IT" sz="900" b="1" dirty="0">
                    <a:solidFill>
                      <a:schemeClr val="bg1"/>
                    </a:solidFill>
                    <a:latin typeface="Arial" panose="020B0604020202020204" pitchFamily="34" charset="0"/>
                    <a:cs typeface="Arial" panose="020B0604020202020204" pitchFamily="34" charset="0"/>
                  </a:rPr>
                  <a:t>50 µm</a:t>
                </a:r>
              </a:p>
            </p:txBody>
          </p:sp>
        </p:grpSp>
        <p:sp>
          <p:nvSpPr>
            <p:cNvPr id="20" name="CasellaDiTesto 19">
              <a:extLst>
                <a:ext uri="{FF2B5EF4-FFF2-40B4-BE49-F238E27FC236}">
                  <a16:creationId xmlns:a16="http://schemas.microsoft.com/office/drawing/2014/main" id="{5CF9612D-5369-7EF3-95EA-C9CE05306C02}"/>
                </a:ext>
              </a:extLst>
            </p:cNvPr>
            <p:cNvSpPr txBox="1"/>
            <p:nvPr/>
          </p:nvSpPr>
          <p:spPr>
            <a:xfrm>
              <a:off x="3414470" y="252000"/>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2</a:t>
              </a:r>
            </a:p>
          </p:txBody>
        </p:sp>
        <p:sp>
          <p:nvSpPr>
            <p:cNvPr id="21" name="CasellaDiTesto 20">
              <a:extLst>
                <a:ext uri="{FF2B5EF4-FFF2-40B4-BE49-F238E27FC236}">
                  <a16:creationId xmlns:a16="http://schemas.microsoft.com/office/drawing/2014/main" id="{8D6D2901-E141-13B2-8160-21C595D037DB}"/>
                </a:ext>
              </a:extLst>
            </p:cNvPr>
            <p:cNvSpPr txBox="1"/>
            <p:nvPr/>
          </p:nvSpPr>
          <p:spPr>
            <a:xfrm>
              <a:off x="4382943" y="1304028"/>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GL</a:t>
              </a:r>
            </a:p>
          </p:txBody>
        </p:sp>
        <p:grpSp>
          <p:nvGrpSpPr>
            <p:cNvPr id="22" name="Gruppo 21">
              <a:extLst>
                <a:ext uri="{FF2B5EF4-FFF2-40B4-BE49-F238E27FC236}">
                  <a16:creationId xmlns:a16="http://schemas.microsoft.com/office/drawing/2014/main" id="{4359D417-0176-852C-9669-9A9234FA7CB1}"/>
                </a:ext>
              </a:extLst>
            </p:cNvPr>
            <p:cNvGrpSpPr/>
            <p:nvPr/>
          </p:nvGrpSpPr>
          <p:grpSpPr>
            <a:xfrm>
              <a:off x="3419999" y="6840000"/>
              <a:ext cx="2880000" cy="2160001"/>
              <a:chOff x="479454" y="-2665"/>
              <a:chExt cx="2880000" cy="2160001"/>
            </a:xfrm>
          </p:grpSpPr>
          <p:grpSp>
            <p:nvGrpSpPr>
              <p:cNvPr id="36" name="Gruppo 35">
                <a:extLst>
                  <a:ext uri="{FF2B5EF4-FFF2-40B4-BE49-F238E27FC236}">
                    <a16:creationId xmlns:a16="http://schemas.microsoft.com/office/drawing/2014/main" id="{9CC7A720-A893-A496-D5B2-A0C948DDD4F6}"/>
                  </a:ext>
                </a:extLst>
              </p:cNvPr>
              <p:cNvGrpSpPr>
                <a:grpSpLocks/>
              </p:cNvGrpSpPr>
              <p:nvPr/>
            </p:nvGrpSpPr>
            <p:grpSpPr>
              <a:xfrm>
                <a:off x="479454" y="-2664"/>
                <a:ext cx="2880000" cy="2160000"/>
                <a:chOff x="593540" y="7136173"/>
                <a:chExt cx="2842156" cy="2125030"/>
              </a:xfrm>
            </p:grpSpPr>
            <p:grpSp>
              <p:nvGrpSpPr>
                <p:cNvPr id="40" name="Gruppo 39">
                  <a:extLst>
                    <a:ext uri="{FF2B5EF4-FFF2-40B4-BE49-F238E27FC236}">
                      <a16:creationId xmlns:a16="http://schemas.microsoft.com/office/drawing/2014/main" id="{20B2E368-D2EC-E3F0-890B-8CC9B6681C4A}"/>
                    </a:ext>
                  </a:extLst>
                </p:cNvPr>
                <p:cNvGrpSpPr>
                  <a:grpSpLocks noChangeAspect="1"/>
                </p:cNvGrpSpPr>
                <p:nvPr/>
              </p:nvGrpSpPr>
              <p:grpSpPr>
                <a:xfrm>
                  <a:off x="593540" y="7136173"/>
                  <a:ext cx="2842156" cy="2125030"/>
                  <a:chOff x="266297" y="6628827"/>
                  <a:chExt cx="6130954" cy="4584007"/>
                </a:xfrm>
              </p:grpSpPr>
              <p:pic>
                <p:nvPicPr>
                  <p:cNvPr id="42" name="Immagine 41">
                    <a:extLst>
                      <a:ext uri="{FF2B5EF4-FFF2-40B4-BE49-F238E27FC236}">
                        <a16:creationId xmlns:a16="http://schemas.microsoft.com/office/drawing/2014/main" id="{67A44DEE-8145-0DFE-E824-66FFAD53F9EA}"/>
                      </a:ext>
                    </a:extLst>
                  </p:cNvPr>
                  <p:cNvPicPr>
                    <a:picLocks noChangeAspect="1"/>
                  </p:cNvPicPr>
                  <p:nvPr/>
                </p:nvPicPr>
                <p:blipFill rotWithShape="1">
                  <a:blip r:embed="rId7">
                    <a:extLst>
                      <a:ext uri="{28A0092B-C50C-407E-A947-70E740481C1C}">
                        <a14:useLocalDpi xmlns:a14="http://schemas.microsoft.com/office/drawing/2010/main"/>
                      </a:ext>
                    </a:extLst>
                  </a:blip>
                  <a:srcRect b="6195"/>
                  <a:stretch/>
                </p:blipFill>
                <p:spPr>
                  <a:xfrm>
                    <a:off x="266297" y="6628827"/>
                    <a:ext cx="6130954" cy="4584007"/>
                  </a:xfrm>
                  <a:prstGeom prst="rect">
                    <a:avLst/>
                  </a:prstGeom>
                </p:spPr>
              </p:pic>
              <p:cxnSp>
                <p:nvCxnSpPr>
                  <p:cNvPr id="43" name="Connettore diritto 42">
                    <a:extLst>
                      <a:ext uri="{FF2B5EF4-FFF2-40B4-BE49-F238E27FC236}">
                        <a16:creationId xmlns:a16="http://schemas.microsoft.com/office/drawing/2014/main" id="{697EB38B-024E-E6D1-4DF5-94EAA2A6AF19}"/>
                      </a:ext>
                    </a:extLst>
                  </p:cNvPr>
                  <p:cNvCxnSpPr/>
                  <p:nvPr/>
                </p:nvCxnSpPr>
                <p:spPr>
                  <a:xfrm>
                    <a:off x="493464" y="11109329"/>
                    <a:ext cx="64799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CasellaDiTesto 40">
                  <a:extLst>
                    <a:ext uri="{FF2B5EF4-FFF2-40B4-BE49-F238E27FC236}">
                      <a16:creationId xmlns:a16="http://schemas.microsoft.com/office/drawing/2014/main" id="{DAF8B442-7079-1C8B-3545-7092AC0DBF58}"/>
                    </a:ext>
                  </a:extLst>
                </p:cNvPr>
                <p:cNvSpPr txBox="1"/>
                <p:nvPr/>
              </p:nvSpPr>
              <p:spPr>
                <a:xfrm>
                  <a:off x="614831" y="9011915"/>
                  <a:ext cx="822543" cy="227095"/>
                </a:xfrm>
                <a:prstGeom prst="rect">
                  <a:avLst/>
                </a:prstGeom>
                <a:noFill/>
              </p:spPr>
              <p:txBody>
                <a:bodyPr wrap="square" rtlCol="0">
                  <a:spAutoFit/>
                </a:bodyPr>
                <a:lstStyle/>
                <a:p>
                  <a:r>
                    <a:rPr lang="it-IT" sz="900" b="1" dirty="0">
                      <a:solidFill>
                        <a:schemeClr val="bg1"/>
                      </a:solidFill>
                      <a:latin typeface="Arial" panose="020B0604020202020204" pitchFamily="34" charset="0"/>
                      <a:cs typeface="Arial" panose="020B0604020202020204" pitchFamily="34" charset="0"/>
                    </a:rPr>
                    <a:t>100 µm</a:t>
                  </a:r>
                </a:p>
              </p:txBody>
            </p:sp>
          </p:grpSp>
          <p:sp>
            <p:nvSpPr>
              <p:cNvPr id="37" name="CasellaDiTesto 36">
                <a:extLst>
                  <a:ext uri="{FF2B5EF4-FFF2-40B4-BE49-F238E27FC236}">
                    <a16:creationId xmlns:a16="http://schemas.microsoft.com/office/drawing/2014/main" id="{F68295BC-FF9A-C44C-16D9-758EE91F4A2B}"/>
                  </a:ext>
                </a:extLst>
              </p:cNvPr>
              <p:cNvSpPr txBox="1"/>
              <p:nvPr/>
            </p:nvSpPr>
            <p:spPr>
              <a:xfrm>
                <a:off x="488455" y="-2665"/>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8</a:t>
                </a:r>
              </a:p>
            </p:txBody>
          </p:sp>
          <p:sp>
            <p:nvSpPr>
              <p:cNvPr id="38" name="CasellaDiTesto 37">
                <a:extLst>
                  <a:ext uri="{FF2B5EF4-FFF2-40B4-BE49-F238E27FC236}">
                    <a16:creationId xmlns:a16="http://schemas.microsoft.com/office/drawing/2014/main" id="{08559BC4-0C66-58AE-C9D4-0D8516C2A84A}"/>
                  </a:ext>
                </a:extLst>
              </p:cNvPr>
              <p:cNvSpPr txBox="1"/>
              <p:nvPr/>
            </p:nvSpPr>
            <p:spPr>
              <a:xfrm>
                <a:off x="2172213" y="972611"/>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M1</a:t>
                </a:r>
              </a:p>
            </p:txBody>
          </p:sp>
          <p:sp>
            <p:nvSpPr>
              <p:cNvPr id="39" name="CasellaDiTesto 38">
                <a:extLst>
                  <a:ext uri="{FF2B5EF4-FFF2-40B4-BE49-F238E27FC236}">
                    <a16:creationId xmlns:a16="http://schemas.microsoft.com/office/drawing/2014/main" id="{91FCD069-004C-B967-E74C-A71598499CA9}"/>
                  </a:ext>
                </a:extLst>
              </p:cNvPr>
              <p:cNvSpPr txBox="1"/>
              <p:nvPr/>
            </p:nvSpPr>
            <p:spPr>
              <a:xfrm>
                <a:off x="827445" y="984460"/>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M2</a:t>
                </a:r>
              </a:p>
            </p:txBody>
          </p:sp>
        </p:grpSp>
        <p:cxnSp>
          <p:nvCxnSpPr>
            <p:cNvPr id="23" name="Connettore diritto 22">
              <a:extLst>
                <a:ext uri="{FF2B5EF4-FFF2-40B4-BE49-F238E27FC236}">
                  <a16:creationId xmlns:a16="http://schemas.microsoft.com/office/drawing/2014/main" id="{515383F6-EBE7-60E6-A21A-3852FECE3A78}"/>
                </a:ext>
              </a:extLst>
            </p:cNvPr>
            <p:cNvCxnSpPr/>
            <p:nvPr/>
          </p:nvCxnSpPr>
          <p:spPr>
            <a:xfrm>
              <a:off x="371723" y="7098402"/>
              <a:ext cx="360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79F0ED7D-C76F-3403-EA8D-D4CB3D2E3678}"/>
                </a:ext>
              </a:extLst>
            </p:cNvPr>
            <p:cNvSpPr txBox="1"/>
            <p:nvPr/>
          </p:nvSpPr>
          <p:spPr>
            <a:xfrm>
              <a:off x="326418" y="6858656"/>
              <a:ext cx="506870" cy="230832"/>
            </a:xfrm>
            <a:prstGeom prst="rect">
              <a:avLst/>
            </a:prstGeom>
            <a:noFill/>
          </p:spPr>
          <p:txBody>
            <a:bodyPr wrap="none" rtlCol="0">
              <a:spAutoFit/>
            </a:bodyPr>
            <a:lstStyle/>
            <a:p>
              <a:r>
                <a:rPr lang="it-IT" sz="900" dirty="0">
                  <a:solidFill>
                    <a:schemeClr val="bg1"/>
                  </a:solidFill>
                  <a:latin typeface="Arial" panose="020B0604020202020204" pitchFamily="34" charset="0"/>
                  <a:cs typeface="Arial" panose="020B0604020202020204" pitchFamily="34" charset="0"/>
                </a:rPr>
                <a:t>10 µm</a:t>
              </a:r>
              <a:endParaRPr lang="en-GB" sz="900" dirty="0">
                <a:solidFill>
                  <a:schemeClr val="bg1"/>
                </a:solidFill>
                <a:latin typeface="Arial" panose="020B0604020202020204" pitchFamily="34" charset="0"/>
                <a:cs typeface="Arial" panose="020B0604020202020204" pitchFamily="34" charset="0"/>
              </a:endParaRPr>
            </a:p>
          </p:txBody>
        </p:sp>
        <p:grpSp>
          <p:nvGrpSpPr>
            <p:cNvPr id="25" name="Gruppo 24">
              <a:extLst>
                <a:ext uri="{FF2B5EF4-FFF2-40B4-BE49-F238E27FC236}">
                  <a16:creationId xmlns:a16="http://schemas.microsoft.com/office/drawing/2014/main" id="{FE50889F-01A6-5CD8-86C1-BE10348E1089}"/>
                </a:ext>
              </a:extLst>
            </p:cNvPr>
            <p:cNvGrpSpPr/>
            <p:nvPr/>
          </p:nvGrpSpPr>
          <p:grpSpPr>
            <a:xfrm>
              <a:off x="504000" y="6837567"/>
              <a:ext cx="2881539" cy="2162433"/>
              <a:chOff x="254650" y="7301226"/>
              <a:chExt cx="2881539" cy="2162433"/>
            </a:xfrm>
          </p:grpSpPr>
          <p:pic>
            <p:nvPicPr>
              <p:cNvPr id="32" name="Immagine 31">
                <a:extLst>
                  <a:ext uri="{FF2B5EF4-FFF2-40B4-BE49-F238E27FC236}">
                    <a16:creationId xmlns:a16="http://schemas.microsoft.com/office/drawing/2014/main" id="{6E286FFB-49B5-6771-DCCB-8D7CBEA6E76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6300"/>
              <a:stretch/>
            </p:blipFill>
            <p:spPr>
              <a:xfrm>
                <a:off x="254650" y="7303659"/>
                <a:ext cx="2881539" cy="2160000"/>
              </a:xfrm>
              <a:prstGeom prst="rect">
                <a:avLst/>
              </a:prstGeom>
            </p:spPr>
          </p:pic>
          <p:sp>
            <p:nvSpPr>
              <p:cNvPr id="33" name="CasellaDiTesto 32">
                <a:extLst>
                  <a:ext uri="{FF2B5EF4-FFF2-40B4-BE49-F238E27FC236}">
                    <a16:creationId xmlns:a16="http://schemas.microsoft.com/office/drawing/2014/main" id="{DC2A9050-9A4C-CD94-5D5C-018C211D74A7}"/>
                  </a:ext>
                </a:extLst>
              </p:cNvPr>
              <p:cNvSpPr txBox="1"/>
              <p:nvPr/>
            </p:nvSpPr>
            <p:spPr>
              <a:xfrm>
                <a:off x="303166" y="9164490"/>
                <a:ext cx="51328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 µm</a:t>
                </a:r>
                <a:endParaRPr lang="en-GB" sz="900" b="1" dirty="0">
                  <a:solidFill>
                    <a:schemeClr val="bg1"/>
                  </a:solidFill>
                  <a:latin typeface="Arial" panose="020B0604020202020204" pitchFamily="34" charset="0"/>
                  <a:cs typeface="Arial" panose="020B0604020202020204" pitchFamily="34" charset="0"/>
                </a:endParaRPr>
              </a:p>
            </p:txBody>
          </p:sp>
          <p:cxnSp>
            <p:nvCxnSpPr>
              <p:cNvPr id="34" name="Connettore diritto 33">
                <a:extLst>
                  <a:ext uri="{FF2B5EF4-FFF2-40B4-BE49-F238E27FC236}">
                    <a16:creationId xmlns:a16="http://schemas.microsoft.com/office/drawing/2014/main" id="{D1E50BB4-A72A-24E7-C53F-2AA2309BC118}"/>
                  </a:ext>
                </a:extLst>
              </p:cNvPr>
              <p:cNvCxnSpPr/>
              <p:nvPr/>
            </p:nvCxnSpPr>
            <p:spPr>
              <a:xfrm>
                <a:off x="374878" y="9398682"/>
                <a:ext cx="306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CasellaDiTesto 34">
                <a:extLst>
                  <a:ext uri="{FF2B5EF4-FFF2-40B4-BE49-F238E27FC236}">
                    <a16:creationId xmlns:a16="http://schemas.microsoft.com/office/drawing/2014/main" id="{FBDC7C2C-426A-6923-9ACE-48A39F7EC222}"/>
                  </a:ext>
                </a:extLst>
              </p:cNvPr>
              <p:cNvSpPr txBox="1"/>
              <p:nvPr/>
            </p:nvSpPr>
            <p:spPr>
              <a:xfrm>
                <a:off x="254947" y="7301226"/>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7</a:t>
                </a:r>
              </a:p>
            </p:txBody>
          </p:sp>
        </p:grpSp>
        <p:grpSp>
          <p:nvGrpSpPr>
            <p:cNvPr id="26" name="Gruppo 25">
              <a:extLst>
                <a:ext uri="{FF2B5EF4-FFF2-40B4-BE49-F238E27FC236}">
                  <a16:creationId xmlns:a16="http://schemas.microsoft.com/office/drawing/2014/main" id="{36859DF4-33F6-6174-F658-648EE15349FD}"/>
                </a:ext>
              </a:extLst>
            </p:cNvPr>
            <p:cNvGrpSpPr/>
            <p:nvPr/>
          </p:nvGrpSpPr>
          <p:grpSpPr>
            <a:xfrm>
              <a:off x="499422" y="4641665"/>
              <a:ext cx="2884578" cy="2162335"/>
              <a:chOff x="255900" y="4980337"/>
              <a:chExt cx="2884578" cy="2162335"/>
            </a:xfrm>
          </p:grpSpPr>
          <p:pic>
            <p:nvPicPr>
              <p:cNvPr id="28" name="Immagine 27">
                <a:extLst>
                  <a:ext uri="{FF2B5EF4-FFF2-40B4-BE49-F238E27FC236}">
                    <a16:creationId xmlns:a16="http://schemas.microsoft.com/office/drawing/2014/main" id="{F2FB7159-73B8-30DD-CDCD-3DB7A073FE3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b="6423"/>
              <a:stretch/>
            </p:blipFill>
            <p:spPr>
              <a:xfrm>
                <a:off x="260478" y="4982672"/>
                <a:ext cx="2880000" cy="2160000"/>
              </a:xfrm>
              <a:prstGeom prst="rect">
                <a:avLst/>
              </a:prstGeom>
            </p:spPr>
          </p:pic>
          <p:cxnSp>
            <p:nvCxnSpPr>
              <p:cNvPr id="29" name="Connettore diritto 28">
                <a:extLst>
                  <a:ext uri="{FF2B5EF4-FFF2-40B4-BE49-F238E27FC236}">
                    <a16:creationId xmlns:a16="http://schemas.microsoft.com/office/drawing/2014/main" id="{412199D7-C61F-8F60-1ABD-F704E9B9BCC8}"/>
                  </a:ext>
                </a:extLst>
              </p:cNvPr>
              <p:cNvCxnSpPr/>
              <p:nvPr/>
            </p:nvCxnSpPr>
            <p:spPr>
              <a:xfrm>
                <a:off x="380704" y="7082073"/>
                <a:ext cx="360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CasellaDiTesto 29">
                <a:extLst>
                  <a:ext uri="{FF2B5EF4-FFF2-40B4-BE49-F238E27FC236}">
                    <a16:creationId xmlns:a16="http://schemas.microsoft.com/office/drawing/2014/main" id="{DF0AD27C-2A00-5BF4-6CC9-C34F81F2C5A4}"/>
                  </a:ext>
                </a:extLst>
              </p:cNvPr>
              <p:cNvSpPr txBox="1"/>
              <p:nvPr/>
            </p:nvSpPr>
            <p:spPr>
              <a:xfrm>
                <a:off x="309092" y="6865006"/>
                <a:ext cx="51328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 µm</a:t>
                </a:r>
                <a:endParaRPr lang="en-GB" sz="900" b="1" dirty="0">
                  <a:solidFill>
                    <a:schemeClr val="bg1"/>
                  </a:solidFill>
                  <a:latin typeface="Arial" panose="020B0604020202020204" pitchFamily="34" charset="0"/>
                  <a:cs typeface="Arial" panose="020B0604020202020204" pitchFamily="34" charset="0"/>
                </a:endParaRPr>
              </a:p>
            </p:txBody>
          </p:sp>
          <p:sp>
            <p:nvSpPr>
              <p:cNvPr id="31" name="CasellaDiTesto 30">
                <a:extLst>
                  <a:ext uri="{FF2B5EF4-FFF2-40B4-BE49-F238E27FC236}">
                    <a16:creationId xmlns:a16="http://schemas.microsoft.com/office/drawing/2014/main" id="{1D44CDCD-E226-33CA-9AE1-3995252D6F43}"/>
                  </a:ext>
                </a:extLst>
              </p:cNvPr>
              <p:cNvSpPr txBox="1"/>
              <p:nvPr/>
            </p:nvSpPr>
            <p:spPr>
              <a:xfrm>
                <a:off x="255900" y="4980337"/>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5</a:t>
                </a:r>
              </a:p>
            </p:txBody>
          </p:sp>
        </p:grpSp>
        <p:sp>
          <p:nvSpPr>
            <p:cNvPr id="27" name="CasellaDiTesto 26">
              <a:extLst>
                <a:ext uri="{FF2B5EF4-FFF2-40B4-BE49-F238E27FC236}">
                  <a16:creationId xmlns:a16="http://schemas.microsoft.com/office/drawing/2014/main" id="{FEE672B2-2291-41DA-364A-B4546A27D0B5}"/>
                </a:ext>
              </a:extLst>
            </p:cNvPr>
            <p:cNvSpPr txBox="1"/>
            <p:nvPr/>
          </p:nvSpPr>
          <p:spPr>
            <a:xfrm>
              <a:off x="1881453" y="7827125"/>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GL</a:t>
              </a:r>
            </a:p>
          </p:txBody>
        </p:sp>
      </p:grpSp>
      <p:sp>
        <p:nvSpPr>
          <p:cNvPr id="15" name="CasellaDiTesto 14">
            <a:extLst>
              <a:ext uri="{FF2B5EF4-FFF2-40B4-BE49-F238E27FC236}">
                <a16:creationId xmlns:a16="http://schemas.microsoft.com/office/drawing/2014/main" id="{D37202C1-4E55-2017-83AB-BC957EDD1BE3}"/>
              </a:ext>
            </a:extLst>
          </p:cNvPr>
          <p:cNvSpPr txBox="1"/>
          <p:nvPr/>
        </p:nvSpPr>
        <p:spPr>
          <a:xfrm>
            <a:off x="6497107" y="7388368"/>
            <a:ext cx="5374318" cy="2893100"/>
          </a:xfrm>
          <a:prstGeom prst="rect">
            <a:avLst/>
          </a:prstGeom>
          <a:noFill/>
        </p:spPr>
        <p:txBody>
          <a:bodyPr wrap="square">
            <a:spAutoFit/>
          </a:bodyPr>
          <a:lstStyle/>
          <a:p>
            <a:pPr algn="just"/>
            <a:r>
              <a:rPr lang="en-GB" sz="2000" b="1" i="0" u="none" strike="noStrike" baseline="0" dirty="0">
                <a:solidFill>
                  <a:schemeClr val="accent6">
                    <a:lumMod val="75000"/>
                  </a:schemeClr>
                </a:solidFill>
                <a:latin typeface="Glacial Indifference" panose="020B0604020202020204" charset="0"/>
              </a:rPr>
              <a:t>Other layers (CL and ML)</a:t>
            </a:r>
          </a:p>
          <a:p>
            <a:pPr marL="342900" indent="-342900" algn="just">
              <a:buAutoNum type="arabicParenR"/>
            </a:pPr>
            <a:r>
              <a:rPr lang="en-GB" dirty="0">
                <a:latin typeface="Glacial Indifference" panose="020B0604020202020204" charset="0"/>
              </a:rPr>
              <a:t>CL o</a:t>
            </a:r>
            <a:r>
              <a:rPr lang="en-GB" sz="1800" b="0" i="0" u="none" strike="noStrike" baseline="0" dirty="0">
                <a:latin typeface="Glacial Indifference" panose="020B0604020202020204" charset="0"/>
              </a:rPr>
              <a:t>ccurs in the outer part of the inner whorls outside the OL and represents the callus. It has a linear crossed lamellar microstructure</a:t>
            </a:r>
            <a:r>
              <a:rPr lang="en-GB" dirty="0">
                <a:latin typeface="Glacial Indifference" panose="020B0604020202020204" charset="0"/>
              </a:rPr>
              <a:t> and </a:t>
            </a:r>
            <a:r>
              <a:rPr lang="en-GB" sz="1800" b="0" i="0" u="none" strike="noStrike" baseline="0" dirty="0">
                <a:latin typeface="Glacial Indifference" panose="020B0604020202020204" charset="0"/>
              </a:rPr>
              <a:t>is separated from OL by a stockade of irregular simple prisms.</a:t>
            </a:r>
            <a:endParaRPr lang="en-GB" dirty="0">
              <a:latin typeface="Glacial Indifference" panose="020B0604020202020204" charset="0"/>
            </a:endParaRPr>
          </a:p>
          <a:p>
            <a:pPr marL="342900" indent="-342900" algn="just">
              <a:buAutoNum type="arabicParenR"/>
            </a:pPr>
            <a:r>
              <a:rPr lang="en-GB" sz="1800" b="0" i="0" u="none" strike="noStrike" baseline="0" dirty="0">
                <a:latin typeface="Glacial Indifference" panose="020B0604020202020204" charset="0"/>
              </a:rPr>
              <a:t> ML  </a:t>
            </a:r>
            <a:r>
              <a:rPr lang="en-GB" dirty="0">
                <a:latin typeface="Glacial Indifference" panose="020B0604020202020204" charset="0"/>
              </a:rPr>
              <a:t>is </a:t>
            </a:r>
            <a:r>
              <a:rPr lang="en-GB" sz="1800" b="0" i="0" u="none" strike="noStrike" baseline="0" dirty="0">
                <a:latin typeface="Glacial Indifference" panose="020B0604020202020204" charset="0"/>
              </a:rPr>
              <a:t>observed in the outer part of the columella and consists in a stockade of irregular simple prisms. It</a:t>
            </a:r>
            <a:r>
              <a:rPr lang="en-GB" dirty="0">
                <a:latin typeface="Glacial Indifference" panose="020B0604020202020204" charset="0"/>
              </a:rPr>
              <a:t> </a:t>
            </a:r>
            <a:r>
              <a:rPr lang="en-US" dirty="0">
                <a:latin typeface="Glacial Indifference" panose="020B0604020202020204" charset="0"/>
              </a:rPr>
              <a:t>represents the attachment site of the columellar muscle.</a:t>
            </a:r>
            <a:endParaRPr lang="en-GB" dirty="0">
              <a:latin typeface="Glacial Indifference" panose="020B0604020202020204" charset="0"/>
            </a:endParaRPr>
          </a:p>
        </p:txBody>
      </p:sp>
      <p:grpSp>
        <p:nvGrpSpPr>
          <p:cNvPr id="138" name="Gruppo 137">
            <a:extLst>
              <a:ext uri="{FF2B5EF4-FFF2-40B4-BE49-F238E27FC236}">
                <a16:creationId xmlns:a16="http://schemas.microsoft.com/office/drawing/2014/main" id="{CA0A7DDF-3732-E0B3-AB7D-E22994B8B03A}"/>
              </a:ext>
            </a:extLst>
          </p:cNvPr>
          <p:cNvGrpSpPr/>
          <p:nvPr/>
        </p:nvGrpSpPr>
        <p:grpSpPr>
          <a:xfrm>
            <a:off x="12060000" y="1368000"/>
            <a:ext cx="5924517" cy="8753265"/>
            <a:chOff x="7057627" y="1414548"/>
            <a:chExt cx="5924517" cy="8753265"/>
          </a:xfrm>
        </p:grpSpPr>
        <p:grpSp>
          <p:nvGrpSpPr>
            <p:cNvPr id="137" name="Gruppo 136">
              <a:extLst>
                <a:ext uri="{FF2B5EF4-FFF2-40B4-BE49-F238E27FC236}">
                  <a16:creationId xmlns:a16="http://schemas.microsoft.com/office/drawing/2014/main" id="{8E64C7ED-3952-20C1-8E50-EE638356E64F}"/>
                </a:ext>
              </a:extLst>
            </p:cNvPr>
            <p:cNvGrpSpPr/>
            <p:nvPr/>
          </p:nvGrpSpPr>
          <p:grpSpPr>
            <a:xfrm>
              <a:off x="7057627" y="1414548"/>
              <a:ext cx="5924517" cy="8753265"/>
              <a:chOff x="7057627" y="1414548"/>
              <a:chExt cx="5924517" cy="8753265"/>
            </a:xfrm>
          </p:grpSpPr>
          <p:grpSp>
            <p:nvGrpSpPr>
              <p:cNvPr id="70" name="Gruppo 69">
                <a:extLst>
                  <a:ext uri="{FF2B5EF4-FFF2-40B4-BE49-F238E27FC236}">
                    <a16:creationId xmlns:a16="http://schemas.microsoft.com/office/drawing/2014/main" id="{3299459C-9FC9-9BC0-696E-18EC687843E1}"/>
                  </a:ext>
                </a:extLst>
              </p:cNvPr>
              <p:cNvGrpSpPr/>
              <p:nvPr/>
            </p:nvGrpSpPr>
            <p:grpSpPr>
              <a:xfrm>
                <a:off x="7069890" y="1414548"/>
                <a:ext cx="5912254" cy="6552001"/>
                <a:chOff x="504000" y="251999"/>
                <a:chExt cx="5912254" cy="6552001"/>
              </a:xfrm>
            </p:grpSpPr>
            <p:grpSp>
              <p:nvGrpSpPr>
                <p:cNvPr id="71" name="Gruppo 70">
                  <a:extLst>
                    <a:ext uri="{FF2B5EF4-FFF2-40B4-BE49-F238E27FC236}">
                      <a16:creationId xmlns:a16="http://schemas.microsoft.com/office/drawing/2014/main" id="{DD4A7585-CC58-269B-61AC-BD927872364B}"/>
                    </a:ext>
                  </a:extLst>
                </p:cNvPr>
                <p:cNvGrpSpPr/>
                <p:nvPr/>
              </p:nvGrpSpPr>
              <p:grpSpPr>
                <a:xfrm>
                  <a:off x="3420000" y="251999"/>
                  <a:ext cx="2965713" cy="2160001"/>
                  <a:chOff x="43491" y="2376808"/>
                  <a:chExt cx="2965713" cy="2160001"/>
                </a:xfrm>
              </p:grpSpPr>
              <p:grpSp>
                <p:nvGrpSpPr>
                  <p:cNvPr id="115" name="Gruppo 114">
                    <a:extLst>
                      <a:ext uri="{FF2B5EF4-FFF2-40B4-BE49-F238E27FC236}">
                        <a16:creationId xmlns:a16="http://schemas.microsoft.com/office/drawing/2014/main" id="{8CDCB7C8-0513-6BB3-6357-4124BCED4C39}"/>
                      </a:ext>
                    </a:extLst>
                  </p:cNvPr>
                  <p:cNvGrpSpPr>
                    <a:grpSpLocks noChangeAspect="1"/>
                  </p:cNvGrpSpPr>
                  <p:nvPr/>
                </p:nvGrpSpPr>
                <p:grpSpPr>
                  <a:xfrm>
                    <a:off x="43491" y="2376809"/>
                    <a:ext cx="2965713" cy="2160000"/>
                    <a:chOff x="358290" y="2496208"/>
                    <a:chExt cx="4451631" cy="3236326"/>
                  </a:xfrm>
                </p:grpSpPr>
                <p:pic>
                  <p:nvPicPr>
                    <p:cNvPr id="121" name="Immagine 120" descr="Immagine che contiene testo&#10;&#10;Descrizione generata automaticamente">
                      <a:extLst>
                        <a:ext uri="{FF2B5EF4-FFF2-40B4-BE49-F238E27FC236}">
                          <a16:creationId xmlns:a16="http://schemas.microsoft.com/office/drawing/2014/main" id="{F1D08137-402D-78C0-6545-358C5ED8E59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b="6045"/>
                    <a:stretch/>
                  </p:blipFill>
                  <p:spPr>
                    <a:xfrm>
                      <a:off x="358290" y="2496208"/>
                      <a:ext cx="4322973" cy="3236326"/>
                    </a:xfrm>
                    <a:prstGeom prst="rect">
                      <a:avLst/>
                    </a:prstGeom>
                  </p:spPr>
                </p:pic>
                <p:cxnSp>
                  <p:nvCxnSpPr>
                    <p:cNvPr id="122" name="Connettore diritto 121">
                      <a:extLst>
                        <a:ext uri="{FF2B5EF4-FFF2-40B4-BE49-F238E27FC236}">
                          <a16:creationId xmlns:a16="http://schemas.microsoft.com/office/drawing/2014/main" id="{72F489C2-AF91-BF65-6D34-C8E66970B223}"/>
                        </a:ext>
                      </a:extLst>
                    </p:cNvPr>
                    <p:cNvCxnSpPr/>
                    <p:nvPr/>
                  </p:nvCxnSpPr>
                  <p:spPr>
                    <a:xfrm>
                      <a:off x="3901603" y="5623738"/>
                      <a:ext cx="68399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3" name="CasellaDiTesto 122">
                      <a:extLst>
                        <a:ext uri="{FF2B5EF4-FFF2-40B4-BE49-F238E27FC236}">
                          <a16:creationId xmlns:a16="http://schemas.microsoft.com/office/drawing/2014/main" id="{696E12A9-8571-A74E-126E-A2245EA81F5E}"/>
                        </a:ext>
                      </a:extLst>
                    </p:cNvPr>
                    <p:cNvSpPr txBox="1"/>
                    <p:nvPr/>
                  </p:nvSpPr>
                  <p:spPr>
                    <a:xfrm>
                      <a:off x="3914075" y="5294460"/>
                      <a:ext cx="895846" cy="345855"/>
                    </a:xfrm>
                    <a:prstGeom prst="rect">
                      <a:avLst/>
                    </a:prstGeom>
                    <a:noFill/>
                  </p:spPr>
                  <p:txBody>
                    <a:bodyPr wrap="square" rtlCol="0">
                      <a:spAutoFit/>
                    </a:bodyPr>
                    <a:lstStyle/>
                    <a:p>
                      <a:r>
                        <a:rPr lang="it-IT" sz="900" b="1" dirty="0">
                          <a:solidFill>
                            <a:schemeClr val="bg1"/>
                          </a:solidFill>
                          <a:latin typeface="Arial" panose="020B0604020202020204" pitchFamily="34" charset="0"/>
                          <a:cs typeface="Arial" panose="020B0604020202020204" pitchFamily="34" charset="0"/>
                        </a:rPr>
                        <a:t>50 µm</a:t>
                      </a:r>
                    </a:p>
                  </p:txBody>
                </p:sp>
              </p:grpSp>
              <p:sp>
                <p:nvSpPr>
                  <p:cNvPr id="116" name="CasellaDiTesto 115">
                    <a:extLst>
                      <a:ext uri="{FF2B5EF4-FFF2-40B4-BE49-F238E27FC236}">
                        <a16:creationId xmlns:a16="http://schemas.microsoft.com/office/drawing/2014/main" id="{A21B0B59-8B76-B554-7150-4EBF50F5FE36}"/>
                      </a:ext>
                    </a:extLst>
                  </p:cNvPr>
                  <p:cNvSpPr txBox="1"/>
                  <p:nvPr/>
                </p:nvSpPr>
                <p:spPr>
                  <a:xfrm>
                    <a:off x="43491" y="2376808"/>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2</a:t>
                    </a:r>
                  </a:p>
                </p:txBody>
              </p:sp>
              <p:sp>
                <p:nvSpPr>
                  <p:cNvPr id="117" name="CasellaDiTesto 116">
                    <a:extLst>
                      <a:ext uri="{FF2B5EF4-FFF2-40B4-BE49-F238E27FC236}">
                        <a16:creationId xmlns:a16="http://schemas.microsoft.com/office/drawing/2014/main" id="{A0A960E1-B39F-1A99-55CD-F4282795616A}"/>
                      </a:ext>
                    </a:extLst>
                  </p:cNvPr>
                  <p:cNvSpPr txBox="1"/>
                  <p:nvPr/>
                </p:nvSpPr>
                <p:spPr>
                  <a:xfrm>
                    <a:off x="1035927" y="3442282"/>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M2</a:t>
                    </a:r>
                  </a:p>
                </p:txBody>
              </p:sp>
              <p:sp>
                <p:nvSpPr>
                  <p:cNvPr id="118" name="CasellaDiTesto 117">
                    <a:extLst>
                      <a:ext uri="{FF2B5EF4-FFF2-40B4-BE49-F238E27FC236}">
                        <a16:creationId xmlns:a16="http://schemas.microsoft.com/office/drawing/2014/main" id="{56A5E45B-31B6-F333-069B-6C8E7E7A4169}"/>
                      </a:ext>
                    </a:extLst>
                  </p:cNvPr>
                  <p:cNvSpPr txBox="1"/>
                  <p:nvPr/>
                </p:nvSpPr>
                <p:spPr>
                  <a:xfrm>
                    <a:off x="2540332" y="2426518"/>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M1</a:t>
                    </a:r>
                  </a:p>
                </p:txBody>
              </p:sp>
              <p:sp>
                <p:nvSpPr>
                  <p:cNvPr id="119" name="CasellaDiTesto 118">
                    <a:extLst>
                      <a:ext uri="{FF2B5EF4-FFF2-40B4-BE49-F238E27FC236}">
                        <a16:creationId xmlns:a16="http://schemas.microsoft.com/office/drawing/2014/main" id="{139C68A1-E4AE-DEBC-9225-B9A3FF7304D9}"/>
                      </a:ext>
                    </a:extLst>
                  </p:cNvPr>
                  <p:cNvSpPr txBox="1"/>
                  <p:nvPr/>
                </p:nvSpPr>
                <p:spPr>
                  <a:xfrm>
                    <a:off x="1980561" y="3120128"/>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GL</a:t>
                    </a:r>
                  </a:p>
                </p:txBody>
              </p:sp>
              <p:sp>
                <p:nvSpPr>
                  <p:cNvPr id="120" name="CasellaDiTesto 119">
                    <a:extLst>
                      <a:ext uri="{FF2B5EF4-FFF2-40B4-BE49-F238E27FC236}">
                        <a16:creationId xmlns:a16="http://schemas.microsoft.com/office/drawing/2014/main" id="{B70F24DB-2155-5D3F-E4C7-07B97510ED46}"/>
                      </a:ext>
                    </a:extLst>
                  </p:cNvPr>
                  <p:cNvSpPr txBox="1"/>
                  <p:nvPr/>
                </p:nvSpPr>
                <p:spPr>
                  <a:xfrm>
                    <a:off x="68107" y="4082863"/>
                    <a:ext cx="343364"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IL</a:t>
                    </a:r>
                  </a:p>
                </p:txBody>
              </p:sp>
            </p:grpSp>
            <p:grpSp>
              <p:nvGrpSpPr>
                <p:cNvPr id="72" name="Gruppo 71">
                  <a:extLst>
                    <a:ext uri="{FF2B5EF4-FFF2-40B4-BE49-F238E27FC236}">
                      <a16:creationId xmlns:a16="http://schemas.microsoft.com/office/drawing/2014/main" id="{567F084F-2540-091E-97C9-A49C5FE5F2B8}"/>
                    </a:ext>
                  </a:extLst>
                </p:cNvPr>
                <p:cNvGrpSpPr/>
                <p:nvPr/>
              </p:nvGrpSpPr>
              <p:grpSpPr>
                <a:xfrm>
                  <a:off x="504000" y="4618206"/>
                  <a:ext cx="2971320" cy="2185794"/>
                  <a:chOff x="3450604" y="7328531"/>
                  <a:chExt cx="2971320" cy="2185794"/>
                </a:xfrm>
              </p:grpSpPr>
              <p:grpSp>
                <p:nvGrpSpPr>
                  <p:cNvPr id="107" name="Gruppo 106">
                    <a:extLst>
                      <a:ext uri="{FF2B5EF4-FFF2-40B4-BE49-F238E27FC236}">
                        <a16:creationId xmlns:a16="http://schemas.microsoft.com/office/drawing/2014/main" id="{6E0D6EA3-29A1-05D0-D3C4-E5ECDD577DF5}"/>
                      </a:ext>
                    </a:extLst>
                  </p:cNvPr>
                  <p:cNvGrpSpPr>
                    <a:grpSpLocks noChangeAspect="1"/>
                  </p:cNvGrpSpPr>
                  <p:nvPr/>
                </p:nvGrpSpPr>
                <p:grpSpPr>
                  <a:xfrm>
                    <a:off x="3450604" y="7354325"/>
                    <a:ext cx="2971320" cy="2160000"/>
                    <a:chOff x="1080442" y="380750"/>
                    <a:chExt cx="4739431" cy="3427044"/>
                  </a:xfrm>
                </p:grpSpPr>
                <p:pic>
                  <p:nvPicPr>
                    <p:cNvPr id="112" name="Immagine 111" descr="Immagine che contiene aria aperta&#10;&#10;Descrizione generata automaticamente">
                      <a:extLst>
                        <a:ext uri="{FF2B5EF4-FFF2-40B4-BE49-F238E27FC236}">
                          <a16:creationId xmlns:a16="http://schemas.microsoft.com/office/drawing/2014/main" id="{B3626299-4B37-5AA3-D52B-B62FDC4DAAD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b="6373"/>
                    <a:stretch/>
                  </p:blipFill>
                  <p:spPr>
                    <a:xfrm>
                      <a:off x="1080442" y="380750"/>
                      <a:ext cx="4593770" cy="3427044"/>
                    </a:xfrm>
                    <a:prstGeom prst="rect">
                      <a:avLst/>
                    </a:prstGeom>
                  </p:spPr>
                </p:pic>
                <p:cxnSp>
                  <p:nvCxnSpPr>
                    <p:cNvPr id="113" name="Connettore diritto 112">
                      <a:extLst>
                        <a:ext uri="{FF2B5EF4-FFF2-40B4-BE49-F238E27FC236}">
                          <a16:creationId xmlns:a16="http://schemas.microsoft.com/office/drawing/2014/main" id="{DC394B12-76C4-66BE-805D-9B25F8DF0BFD}"/>
                        </a:ext>
                      </a:extLst>
                    </p:cNvPr>
                    <p:cNvCxnSpPr/>
                    <p:nvPr/>
                  </p:nvCxnSpPr>
                  <p:spPr>
                    <a:xfrm>
                      <a:off x="4774533" y="3707435"/>
                      <a:ext cx="75600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4" name="CasellaDiTesto 113">
                      <a:extLst>
                        <a:ext uri="{FF2B5EF4-FFF2-40B4-BE49-F238E27FC236}">
                          <a16:creationId xmlns:a16="http://schemas.microsoft.com/office/drawing/2014/main" id="{723DE7DE-FAE1-F745-2EB8-1FAA6911A71B}"/>
                        </a:ext>
                      </a:extLst>
                    </p:cNvPr>
                    <p:cNvSpPr txBox="1"/>
                    <p:nvPr/>
                  </p:nvSpPr>
                  <p:spPr>
                    <a:xfrm>
                      <a:off x="4904121" y="3361349"/>
                      <a:ext cx="915752" cy="366237"/>
                    </a:xfrm>
                    <a:prstGeom prst="rect">
                      <a:avLst/>
                    </a:prstGeom>
                    <a:noFill/>
                  </p:spPr>
                  <p:txBody>
                    <a:bodyPr wrap="square" rtlCol="0">
                      <a:spAutoFit/>
                    </a:bodyPr>
                    <a:lstStyle/>
                    <a:p>
                      <a:r>
                        <a:rPr lang="it-IT" sz="900" b="1" dirty="0">
                          <a:solidFill>
                            <a:schemeClr val="bg1"/>
                          </a:solidFill>
                          <a:latin typeface="Arial" panose="020B0604020202020204" pitchFamily="34" charset="0"/>
                          <a:cs typeface="Arial" panose="020B0604020202020204" pitchFamily="34" charset="0"/>
                        </a:rPr>
                        <a:t>5 µm</a:t>
                      </a:r>
                    </a:p>
                  </p:txBody>
                </p:sp>
              </p:grpSp>
              <p:sp>
                <p:nvSpPr>
                  <p:cNvPr id="108" name="CasellaDiTesto 107">
                    <a:extLst>
                      <a:ext uri="{FF2B5EF4-FFF2-40B4-BE49-F238E27FC236}">
                        <a16:creationId xmlns:a16="http://schemas.microsoft.com/office/drawing/2014/main" id="{D5CAEE38-D5FE-DD3B-6071-85C4A69C4646}"/>
                      </a:ext>
                    </a:extLst>
                  </p:cNvPr>
                  <p:cNvSpPr txBox="1"/>
                  <p:nvPr/>
                </p:nvSpPr>
                <p:spPr>
                  <a:xfrm>
                    <a:off x="3450604" y="7328531"/>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5</a:t>
                    </a:r>
                  </a:p>
                </p:txBody>
              </p:sp>
              <p:sp>
                <p:nvSpPr>
                  <p:cNvPr id="109" name="CasellaDiTesto 108">
                    <a:extLst>
                      <a:ext uri="{FF2B5EF4-FFF2-40B4-BE49-F238E27FC236}">
                        <a16:creationId xmlns:a16="http://schemas.microsoft.com/office/drawing/2014/main" id="{907D8194-3817-97EA-48C2-98EC7A4D86E6}"/>
                      </a:ext>
                    </a:extLst>
                  </p:cNvPr>
                  <p:cNvSpPr txBox="1"/>
                  <p:nvPr/>
                </p:nvSpPr>
                <p:spPr>
                  <a:xfrm>
                    <a:off x="4054546" y="9201615"/>
                    <a:ext cx="343364"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IL</a:t>
                    </a:r>
                  </a:p>
                </p:txBody>
              </p:sp>
              <p:sp>
                <p:nvSpPr>
                  <p:cNvPr id="110" name="CasellaDiTesto 109">
                    <a:extLst>
                      <a:ext uri="{FF2B5EF4-FFF2-40B4-BE49-F238E27FC236}">
                        <a16:creationId xmlns:a16="http://schemas.microsoft.com/office/drawing/2014/main" id="{9ACAEA09-45C5-5DDE-BC1F-E3E84AEF2FB0}"/>
                      </a:ext>
                    </a:extLst>
                  </p:cNvPr>
                  <p:cNvSpPr txBox="1"/>
                  <p:nvPr/>
                </p:nvSpPr>
                <p:spPr>
                  <a:xfrm>
                    <a:off x="3885388" y="8158587"/>
                    <a:ext cx="463588"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PM</a:t>
                    </a:r>
                  </a:p>
                </p:txBody>
              </p:sp>
              <p:sp>
                <p:nvSpPr>
                  <p:cNvPr id="111" name="CasellaDiTesto 110">
                    <a:extLst>
                      <a:ext uri="{FF2B5EF4-FFF2-40B4-BE49-F238E27FC236}">
                        <a16:creationId xmlns:a16="http://schemas.microsoft.com/office/drawing/2014/main" id="{7CC65237-A102-9906-D14A-0F0F570EFEB7}"/>
                      </a:ext>
                    </a:extLst>
                  </p:cNvPr>
                  <p:cNvSpPr txBox="1"/>
                  <p:nvPr/>
                </p:nvSpPr>
                <p:spPr>
                  <a:xfrm>
                    <a:off x="5093098" y="8004699"/>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M2</a:t>
                    </a:r>
                  </a:p>
                </p:txBody>
              </p:sp>
            </p:grpSp>
            <p:grpSp>
              <p:nvGrpSpPr>
                <p:cNvPr id="73" name="Gruppo 72">
                  <a:extLst>
                    <a:ext uri="{FF2B5EF4-FFF2-40B4-BE49-F238E27FC236}">
                      <a16:creationId xmlns:a16="http://schemas.microsoft.com/office/drawing/2014/main" id="{67F95898-44F0-4970-222F-81B6D597E461}"/>
                    </a:ext>
                  </a:extLst>
                </p:cNvPr>
                <p:cNvGrpSpPr>
                  <a:grpSpLocks/>
                </p:cNvGrpSpPr>
                <p:nvPr/>
              </p:nvGrpSpPr>
              <p:grpSpPr>
                <a:xfrm>
                  <a:off x="504000" y="252002"/>
                  <a:ext cx="2879999" cy="2160007"/>
                  <a:chOff x="-22105" y="5447750"/>
                  <a:chExt cx="4124744" cy="3087907"/>
                </a:xfrm>
              </p:grpSpPr>
              <p:pic>
                <p:nvPicPr>
                  <p:cNvPr id="104" name="Immagine 103">
                    <a:extLst>
                      <a:ext uri="{FF2B5EF4-FFF2-40B4-BE49-F238E27FC236}">
                        <a16:creationId xmlns:a16="http://schemas.microsoft.com/office/drawing/2014/main" id="{934F7E20-568F-C8D4-43F7-C45CADCBB1B5}"/>
                      </a:ext>
                    </a:extLst>
                  </p:cNvPr>
                  <p:cNvPicPr>
                    <a:picLocks noChangeAspect="1"/>
                  </p:cNvPicPr>
                  <p:nvPr/>
                </p:nvPicPr>
                <p:blipFill rotWithShape="1">
                  <a:blip r:embed="rId12">
                    <a:extLst>
                      <a:ext uri="{28A0092B-C50C-407E-A947-70E740481C1C}">
                        <a14:useLocalDpi xmlns:a14="http://schemas.microsoft.com/office/drawing/2010/main"/>
                      </a:ext>
                    </a:extLst>
                  </a:blip>
                  <a:srcRect b="6077"/>
                  <a:stretch/>
                </p:blipFill>
                <p:spPr>
                  <a:xfrm>
                    <a:off x="-22105" y="5447750"/>
                    <a:ext cx="4124744" cy="3087907"/>
                  </a:xfrm>
                  <a:prstGeom prst="rect">
                    <a:avLst/>
                  </a:prstGeom>
                </p:spPr>
              </p:pic>
              <p:cxnSp>
                <p:nvCxnSpPr>
                  <p:cNvPr id="105" name="Connettore diritto 104">
                    <a:extLst>
                      <a:ext uri="{FF2B5EF4-FFF2-40B4-BE49-F238E27FC236}">
                        <a16:creationId xmlns:a16="http://schemas.microsoft.com/office/drawing/2014/main" id="{7BC4A19E-1813-866D-9AC8-64A0BF8B4637}"/>
                      </a:ext>
                    </a:extLst>
                  </p:cNvPr>
                  <p:cNvCxnSpPr/>
                  <p:nvPr/>
                </p:nvCxnSpPr>
                <p:spPr>
                  <a:xfrm>
                    <a:off x="3229618" y="8430621"/>
                    <a:ext cx="828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6" name="CasellaDiTesto 105">
                    <a:extLst>
                      <a:ext uri="{FF2B5EF4-FFF2-40B4-BE49-F238E27FC236}">
                        <a16:creationId xmlns:a16="http://schemas.microsoft.com/office/drawing/2014/main" id="{19EB0885-50C4-C77B-96CF-DBFD2EF220D9}"/>
                      </a:ext>
                    </a:extLst>
                  </p:cNvPr>
                  <p:cNvSpPr txBox="1"/>
                  <p:nvPr/>
                </p:nvSpPr>
                <p:spPr>
                  <a:xfrm>
                    <a:off x="3274639" y="8078617"/>
                    <a:ext cx="828000" cy="329993"/>
                  </a:xfrm>
                  <a:prstGeom prst="rect">
                    <a:avLst/>
                  </a:prstGeom>
                  <a:noFill/>
                </p:spPr>
                <p:txBody>
                  <a:bodyPr wrap="square" rtlCol="0">
                    <a:spAutoFit/>
                  </a:bodyPr>
                  <a:lstStyle/>
                  <a:p>
                    <a:r>
                      <a:rPr lang="it-IT" sz="900" b="1" dirty="0">
                        <a:solidFill>
                          <a:schemeClr val="bg1"/>
                        </a:solidFill>
                        <a:latin typeface="Arial" panose="020B0604020202020204" pitchFamily="34" charset="0"/>
                        <a:cs typeface="Arial" panose="020B0604020202020204" pitchFamily="34" charset="0"/>
                      </a:rPr>
                      <a:t>50 µm</a:t>
                    </a:r>
                  </a:p>
                </p:txBody>
              </p:sp>
            </p:grpSp>
            <p:sp>
              <p:nvSpPr>
                <p:cNvPr id="74" name="CasellaDiTesto 73">
                  <a:extLst>
                    <a:ext uri="{FF2B5EF4-FFF2-40B4-BE49-F238E27FC236}">
                      <a16:creationId xmlns:a16="http://schemas.microsoft.com/office/drawing/2014/main" id="{3AE99A51-D465-B956-69CC-727039F3697A}"/>
                    </a:ext>
                  </a:extLst>
                </p:cNvPr>
                <p:cNvSpPr txBox="1"/>
                <p:nvPr/>
              </p:nvSpPr>
              <p:spPr>
                <a:xfrm>
                  <a:off x="504000" y="251999"/>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1</a:t>
                  </a:r>
                </a:p>
              </p:txBody>
            </p:sp>
            <p:sp>
              <p:nvSpPr>
                <p:cNvPr id="75" name="CasellaDiTesto 74">
                  <a:extLst>
                    <a:ext uri="{FF2B5EF4-FFF2-40B4-BE49-F238E27FC236}">
                      <a16:creationId xmlns:a16="http://schemas.microsoft.com/office/drawing/2014/main" id="{D717AA3F-CA42-3A46-B265-091A7A4DF884}"/>
                    </a:ext>
                  </a:extLst>
                </p:cNvPr>
                <p:cNvSpPr txBox="1"/>
                <p:nvPr/>
              </p:nvSpPr>
              <p:spPr>
                <a:xfrm>
                  <a:off x="2125579" y="824965"/>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M1</a:t>
                  </a:r>
                </a:p>
              </p:txBody>
            </p:sp>
            <p:sp>
              <p:nvSpPr>
                <p:cNvPr id="76" name="CasellaDiTesto 75">
                  <a:extLst>
                    <a:ext uri="{FF2B5EF4-FFF2-40B4-BE49-F238E27FC236}">
                      <a16:creationId xmlns:a16="http://schemas.microsoft.com/office/drawing/2014/main" id="{89131EE9-B2BF-C289-AEC4-B213EB6BF735}"/>
                    </a:ext>
                  </a:extLst>
                </p:cNvPr>
                <p:cNvSpPr txBox="1"/>
                <p:nvPr/>
              </p:nvSpPr>
              <p:spPr>
                <a:xfrm>
                  <a:off x="1218591" y="1718112"/>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M2</a:t>
                  </a:r>
                  <a:endParaRPr lang="it-IT" b="1" dirty="0">
                    <a:solidFill>
                      <a:schemeClr val="bg1"/>
                    </a:solidFill>
                    <a:latin typeface="Arial" panose="020B0604020202020204" pitchFamily="34" charset="0"/>
                    <a:cs typeface="Arial" panose="020B0604020202020204" pitchFamily="34" charset="0"/>
                  </a:endParaRPr>
                </a:p>
              </p:txBody>
            </p:sp>
            <p:grpSp>
              <p:nvGrpSpPr>
                <p:cNvPr id="77" name="Gruppo 76">
                  <a:extLst>
                    <a:ext uri="{FF2B5EF4-FFF2-40B4-BE49-F238E27FC236}">
                      <a16:creationId xmlns:a16="http://schemas.microsoft.com/office/drawing/2014/main" id="{86A566BB-BF39-504C-2F04-29665C2CC2EF}"/>
                    </a:ext>
                  </a:extLst>
                </p:cNvPr>
                <p:cNvGrpSpPr/>
                <p:nvPr/>
              </p:nvGrpSpPr>
              <p:grpSpPr>
                <a:xfrm>
                  <a:off x="504000" y="2437794"/>
                  <a:ext cx="3107329" cy="2170206"/>
                  <a:chOff x="466154" y="2813289"/>
                  <a:chExt cx="3107329" cy="2170206"/>
                </a:xfrm>
              </p:grpSpPr>
              <p:grpSp>
                <p:nvGrpSpPr>
                  <p:cNvPr id="93" name="Gruppo 92">
                    <a:extLst>
                      <a:ext uri="{FF2B5EF4-FFF2-40B4-BE49-F238E27FC236}">
                        <a16:creationId xmlns:a16="http://schemas.microsoft.com/office/drawing/2014/main" id="{F7463C7F-0532-F0D4-530C-3A0995EDF5ED}"/>
                      </a:ext>
                    </a:extLst>
                  </p:cNvPr>
                  <p:cNvGrpSpPr>
                    <a:grpSpLocks noChangeAspect="1"/>
                  </p:cNvGrpSpPr>
                  <p:nvPr/>
                </p:nvGrpSpPr>
                <p:grpSpPr>
                  <a:xfrm>
                    <a:off x="466154" y="2823495"/>
                    <a:ext cx="3107329" cy="2160000"/>
                    <a:chOff x="227083" y="4949570"/>
                    <a:chExt cx="3107329" cy="2160000"/>
                  </a:xfrm>
                </p:grpSpPr>
                <p:grpSp>
                  <p:nvGrpSpPr>
                    <p:cNvPr id="95" name="Gruppo 94">
                      <a:extLst>
                        <a:ext uri="{FF2B5EF4-FFF2-40B4-BE49-F238E27FC236}">
                          <a16:creationId xmlns:a16="http://schemas.microsoft.com/office/drawing/2014/main" id="{1528049D-9A71-234C-9A5D-B1BE0344AF4F}"/>
                        </a:ext>
                      </a:extLst>
                    </p:cNvPr>
                    <p:cNvGrpSpPr>
                      <a:grpSpLocks noChangeAspect="1"/>
                    </p:cNvGrpSpPr>
                    <p:nvPr/>
                  </p:nvGrpSpPr>
                  <p:grpSpPr>
                    <a:xfrm>
                      <a:off x="227083" y="4949570"/>
                      <a:ext cx="3107329" cy="2160000"/>
                      <a:chOff x="295822" y="5001477"/>
                      <a:chExt cx="4669669" cy="3234016"/>
                    </a:xfrm>
                  </p:grpSpPr>
                  <p:pic>
                    <p:nvPicPr>
                      <p:cNvPr id="101" name="Immagine 100">
                        <a:extLst>
                          <a:ext uri="{FF2B5EF4-FFF2-40B4-BE49-F238E27FC236}">
                            <a16:creationId xmlns:a16="http://schemas.microsoft.com/office/drawing/2014/main" id="{91FF4E4D-9C53-6A2F-A244-F03FD15EC39C}"/>
                          </a:ext>
                        </a:extLst>
                      </p:cNvPr>
                      <p:cNvPicPr>
                        <a:picLocks noChangeAspect="1"/>
                      </p:cNvPicPr>
                      <p:nvPr/>
                    </p:nvPicPr>
                    <p:blipFill rotWithShape="1">
                      <a:blip r:embed="rId13">
                        <a:extLst>
                          <a:ext uri="{28A0092B-C50C-407E-A947-70E740481C1C}">
                            <a14:useLocalDpi xmlns:a14="http://schemas.microsoft.com/office/drawing/2010/main"/>
                          </a:ext>
                        </a:extLst>
                      </a:blip>
                      <a:srcRect b="6253"/>
                      <a:stretch/>
                    </p:blipFill>
                    <p:spPr>
                      <a:xfrm>
                        <a:off x="295822" y="5001477"/>
                        <a:ext cx="4328041" cy="3234016"/>
                      </a:xfrm>
                      <a:prstGeom prst="rect">
                        <a:avLst/>
                      </a:prstGeom>
                    </p:spPr>
                  </p:pic>
                  <p:cxnSp>
                    <p:nvCxnSpPr>
                      <p:cNvPr id="102" name="Connettore diritto 101">
                        <a:extLst>
                          <a:ext uri="{FF2B5EF4-FFF2-40B4-BE49-F238E27FC236}">
                            <a16:creationId xmlns:a16="http://schemas.microsoft.com/office/drawing/2014/main" id="{79794C97-2109-2717-ECA3-F8C8CD38C25F}"/>
                          </a:ext>
                        </a:extLst>
                      </p:cNvPr>
                      <p:cNvCxnSpPr/>
                      <p:nvPr/>
                    </p:nvCxnSpPr>
                    <p:spPr>
                      <a:xfrm>
                        <a:off x="3638959" y="8113649"/>
                        <a:ext cx="86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3" name="CasellaDiTesto 102">
                        <a:extLst>
                          <a:ext uri="{FF2B5EF4-FFF2-40B4-BE49-F238E27FC236}">
                            <a16:creationId xmlns:a16="http://schemas.microsoft.com/office/drawing/2014/main" id="{A193B61C-0A45-16B9-7DFA-7F84220478F7}"/>
                          </a:ext>
                        </a:extLst>
                      </p:cNvPr>
                      <p:cNvSpPr txBox="1"/>
                      <p:nvPr/>
                    </p:nvSpPr>
                    <p:spPr>
                      <a:xfrm>
                        <a:off x="3736054" y="7786625"/>
                        <a:ext cx="1229437" cy="345609"/>
                      </a:xfrm>
                      <a:prstGeom prst="rect">
                        <a:avLst/>
                      </a:prstGeom>
                      <a:noFill/>
                    </p:spPr>
                    <p:txBody>
                      <a:bodyPr wrap="square" rtlCol="0">
                        <a:spAutoFit/>
                      </a:bodyPr>
                      <a:lstStyle/>
                      <a:p>
                        <a:r>
                          <a:rPr lang="it-IT" sz="900" b="1" dirty="0">
                            <a:solidFill>
                              <a:schemeClr val="bg1"/>
                            </a:solidFill>
                            <a:latin typeface="Arial" panose="020B0604020202020204" pitchFamily="34" charset="0"/>
                            <a:cs typeface="Arial" panose="020B0604020202020204" pitchFamily="34" charset="0"/>
                          </a:rPr>
                          <a:t>50 µm</a:t>
                        </a:r>
                      </a:p>
                    </p:txBody>
                  </p:sp>
                </p:grpSp>
                <p:sp>
                  <p:nvSpPr>
                    <p:cNvPr id="96" name="CasellaDiTesto 95">
                      <a:extLst>
                        <a:ext uri="{FF2B5EF4-FFF2-40B4-BE49-F238E27FC236}">
                          <a16:creationId xmlns:a16="http://schemas.microsoft.com/office/drawing/2014/main" id="{E5F6A8E0-DA35-06C5-2B98-16EE4D593187}"/>
                        </a:ext>
                      </a:extLst>
                    </p:cNvPr>
                    <p:cNvSpPr txBox="1"/>
                    <p:nvPr/>
                  </p:nvSpPr>
                  <p:spPr>
                    <a:xfrm>
                      <a:off x="1762479" y="5782474"/>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M2</a:t>
                      </a:r>
                    </a:p>
                  </p:txBody>
                </p:sp>
                <p:sp>
                  <p:nvSpPr>
                    <p:cNvPr id="97" name="CasellaDiTesto 96">
                      <a:extLst>
                        <a:ext uri="{FF2B5EF4-FFF2-40B4-BE49-F238E27FC236}">
                          <a16:creationId xmlns:a16="http://schemas.microsoft.com/office/drawing/2014/main" id="{B422AF38-6669-AFC9-DD3C-526D831D88B8}"/>
                        </a:ext>
                      </a:extLst>
                    </p:cNvPr>
                    <p:cNvSpPr txBox="1"/>
                    <p:nvPr/>
                  </p:nvSpPr>
                  <p:spPr>
                    <a:xfrm>
                      <a:off x="538547" y="6333233"/>
                      <a:ext cx="343364"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IL</a:t>
                      </a:r>
                    </a:p>
                  </p:txBody>
                </p:sp>
                <p:sp>
                  <p:nvSpPr>
                    <p:cNvPr id="98" name="CasellaDiTesto 97">
                      <a:extLst>
                        <a:ext uri="{FF2B5EF4-FFF2-40B4-BE49-F238E27FC236}">
                          <a16:creationId xmlns:a16="http://schemas.microsoft.com/office/drawing/2014/main" id="{61AF7E06-6448-3EB1-6672-D899101C9813}"/>
                        </a:ext>
                      </a:extLst>
                    </p:cNvPr>
                    <p:cNvSpPr txBox="1"/>
                    <p:nvPr/>
                  </p:nvSpPr>
                  <p:spPr>
                    <a:xfrm>
                      <a:off x="2347608" y="5661438"/>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GL</a:t>
                      </a:r>
                    </a:p>
                  </p:txBody>
                </p:sp>
                <p:sp>
                  <p:nvSpPr>
                    <p:cNvPr id="99" name="CasellaDiTesto 98">
                      <a:extLst>
                        <a:ext uri="{FF2B5EF4-FFF2-40B4-BE49-F238E27FC236}">
                          <a16:creationId xmlns:a16="http://schemas.microsoft.com/office/drawing/2014/main" id="{0A2D858D-A118-C486-E0B4-F4B624656B33}"/>
                        </a:ext>
                      </a:extLst>
                    </p:cNvPr>
                    <p:cNvSpPr txBox="1"/>
                    <p:nvPr/>
                  </p:nvSpPr>
                  <p:spPr>
                    <a:xfrm>
                      <a:off x="1043047" y="6025456"/>
                      <a:ext cx="463588"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PM</a:t>
                      </a:r>
                    </a:p>
                  </p:txBody>
                </p:sp>
                <p:sp>
                  <p:nvSpPr>
                    <p:cNvPr id="100" name="CasellaDiTesto 99">
                      <a:extLst>
                        <a:ext uri="{FF2B5EF4-FFF2-40B4-BE49-F238E27FC236}">
                          <a16:creationId xmlns:a16="http://schemas.microsoft.com/office/drawing/2014/main" id="{54987A58-9D70-5A46-C993-9EF3402A5ECC}"/>
                        </a:ext>
                      </a:extLst>
                    </p:cNvPr>
                    <p:cNvSpPr txBox="1"/>
                    <p:nvPr/>
                  </p:nvSpPr>
                  <p:spPr>
                    <a:xfrm>
                      <a:off x="1131499" y="6552532"/>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GL</a:t>
                      </a:r>
                    </a:p>
                  </p:txBody>
                </p:sp>
              </p:grpSp>
              <p:sp>
                <p:nvSpPr>
                  <p:cNvPr id="94" name="CasellaDiTesto 93">
                    <a:extLst>
                      <a:ext uri="{FF2B5EF4-FFF2-40B4-BE49-F238E27FC236}">
                        <a16:creationId xmlns:a16="http://schemas.microsoft.com/office/drawing/2014/main" id="{37844C0A-FF3B-AD1F-67DB-11A6D6EF32D0}"/>
                      </a:ext>
                    </a:extLst>
                  </p:cNvPr>
                  <p:cNvSpPr txBox="1"/>
                  <p:nvPr/>
                </p:nvSpPr>
                <p:spPr>
                  <a:xfrm>
                    <a:off x="466154" y="2813289"/>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3</a:t>
                    </a:r>
                  </a:p>
                </p:txBody>
              </p:sp>
            </p:grpSp>
            <p:grpSp>
              <p:nvGrpSpPr>
                <p:cNvPr id="78" name="Gruppo 77">
                  <a:extLst>
                    <a:ext uri="{FF2B5EF4-FFF2-40B4-BE49-F238E27FC236}">
                      <a16:creationId xmlns:a16="http://schemas.microsoft.com/office/drawing/2014/main" id="{CE5AAD55-23AC-4FCF-9243-C8E83E5E032E}"/>
                    </a:ext>
                  </a:extLst>
                </p:cNvPr>
                <p:cNvGrpSpPr/>
                <p:nvPr/>
              </p:nvGrpSpPr>
              <p:grpSpPr>
                <a:xfrm>
                  <a:off x="3420000" y="4644000"/>
                  <a:ext cx="2954710" cy="2160000"/>
                  <a:chOff x="3653156" y="5237249"/>
                  <a:chExt cx="2954710" cy="2160000"/>
                </a:xfrm>
              </p:grpSpPr>
              <p:pic>
                <p:nvPicPr>
                  <p:cNvPr id="89" name="Immagine 88">
                    <a:extLst>
                      <a:ext uri="{FF2B5EF4-FFF2-40B4-BE49-F238E27FC236}">
                        <a16:creationId xmlns:a16="http://schemas.microsoft.com/office/drawing/2014/main" id="{310A7E3D-C461-6BB6-E83B-DFBC9D4D0252}"/>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b="6140"/>
                  <a:stretch/>
                </p:blipFill>
                <p:spPr>
                  <a:xfrm>
                    <a:off x="3653156" y="5237249"/>
                    <a:ext cx="2880000" cy="2160000"/>
                  </a:xfrm>
                  <a:prstGeom prst="rect">
                    <a:avLst/>
                  </a:prstGeom>
                </p:spPr>
              </p:pic>
              <p:cxnSp>
                <p:nvCxnSpPr>
                  <p:cNvPr id="90" name="Connettore diritto 89">
                    <a:extLst>
                      <a:ext uri="{FF2B5EF4-FFF2-40B4-BE49-F238E27FC236}">
                        <a16:creationId xmlns:a16="http://schemas.microsoft.com/office/drawing/2014/main" id="{C0EECD3A-0961-0542-830E-0E885026CF46}"/>
                      </a:ext>
                    </a:extLst>
                  </p:cNvPr>
                  <p:cNvCxnSpPr/>
                  <p:nvPr/>
                </p:nvCxnSpPr>
                <p:spPr>
                  <a:xfrm>
                    <a:off x="6022171" y="7334624"/>
                    <a:ext cx="468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1" name="CasellaDiTesto 90">
                    <a:extLst>
                      <a:ext uri="{FF2B5EF4-FFF2-40B4-BE49-F238E27FC236}">
                        <a16:creationId xmlns:a16="http://schemas.microsoft.com/office/drawing/2014/main" id="{20C5F6F2-F4DC-1D58-4244-E62C95AF709C}"/>
                      </a:ext>
                    </a:extLst>
                  </p:cNvPr>
                  <p:cNvSpPr txBox="1"/>
                  <p:nvPr/>
                </p:nvSpPr>
                <p:spPr>
                  <a:xfrm>
                    <a:off x="6011046" y="7093757"/>
                    <a:ext cx="596820" cy="230832"/>
                  </a:xfrm>
                  <a:prstGeom prst="rect">
                    <a:avLst/>
                  </a:prstGeom>
                  <a:noFill/>
                </p:spPr>
                <p:txBody>
                  <a:bodyPr wrap="square" rtlCol="0">
                    <a:spAutoFit/>
                  </a:bodyPr>
                  <a:lstStyle/>
                  <a:p>
                    <a:r>
                      <a:rPr lang="it-IT" sz="900" b="1" dirty="0">
                        <a:solidFill>
                          <a:schemeClr val="bg1"/>
                        </a:solidFill>
                        <a:latin typeface="Arial" panose="020B0604020202020204" pitchFamily="34" charset="0"/>
                        <a:cs typeface="Arial" panose="020B0604020202020204" pitchFamily="34" charset="0"/>
                      </a:rPr>
                      <a:t>10 µm</a:t>
                    </a:r>
                  </a:p>
                </p:txBody>
              </p:sp>
              <p:sp>
                <p:nvSpPr>
                  <p:cNvPr id="92" name="CasellaDiTesto 91">
                    <a:extLst>
                      <a:ext uri="{FF2B5EF4-FFF2-40B4-BE49-F238E27FC236}">
                        <a16:creationId xmlns:a16="http://schemas.microsoft.com/office/drawing/2014/main" id="{E1F087A5-44EE-1F43-3C50-2BFB4D150040}"/>
                      </a:ext>
                    </a:extLst>
                  </p:cNvPr>
                  <p:cNvSpPr txBox="1"/>
                  <p:nvPr/>
                </p:nvSpPr>
                <p:spPr>
                  <a:xfrm>
                    <a:off x="3653156" y="5237249"/>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6</a:t>
                    </a:r>
                  </a:p>
                </p:txBody>
              </p:sp>
            </p:grpSp>
            <p:grpSp>
              <p:nvGrpSpPr>
                <p:cNvPr id="79" name="Gruppo 78">
                  <a:extLst>
                    <a:ext uri="{FF2B5EF4-FFF2-40B4-BE49-F238E27FC236}">
                      <a16:creationId xmlns:a16="http://schemas.microsoft.com/office/drawing/2014/main" id="{D0AC04C5-D933-50DA-278B-CA055F3466B2}"/>
                    </a:ext>
                  </a:extLst>
                </p:cNvPr>
                <p:cNvGrpSpPr/>
                <p:nvPr/>
              </p:nvGrpSpPr>
              <p:grpSpPr>
                <a:xfrm>
                  <a:off x="3420000" y="2447999"/>
                  <a:ext cx="2996254" cy="2160001"/>
                  <a:chOff x="3582068" y="2715256"/>
                  <a:chExt cx="2996254" cy="2160001"/>
                </a:xfrm>
              </p:grpSpPr>
              <p:pic>
                <p:nvPicPr>
                  <p:cNvPr id="85" name="Immagine 84">
                    <a:extLst>
                      <a:ext uri="{FF2B5EF4-FFF2-40B4-BE49-F238E27FC236}">
                        <a16:creationId xmlns:a16="http://schemas.microsoft.com/office/drawing/2014/main" id="{AF1236CC-3B5C-ED03-2AFF-6B8E3746C003}"/>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b="7083"/>
                  <a:stretch/>
                </p:blipFill>
                <p:spPr>
                  <a:xfrm>
                    <a:off x="3582068" y="2715257"/>
                    <a:ext cx="2880000" cy="2160000"/>
                  </a:xfrm>
                  <a:prstGeom prst="rect">
                    <a:avLst/>
                  </a:prstGeom>
                </p:spPr>
              </p:pic>
              <p:sp>
                <p:nvSpPr>
                  <p:cNvPr id="86" name="CasellaDiTesto 85">
                    <a:extLst>
                      <a:ext uri="{FF2B5EF4-FFF2-40B4-BE49-F238E27FC236}">
                        <a16:creationId xmlns:a16="http://schemas.microsoft.com/office/drawing/2014/main" id="{419EE949-7937-50C8-6DD3-C8E4C45D0F4F}"/>
                      </a:ext>
                    </a:extLst>
                  </p:cNvPr>
                  <p:cNvSpPr txBox="1"/>
                  <p:nvPr/>
                </p:nvSpPr>
                <p:spPr>
                  <a:xfrm>
                    <a:off x="5981502" y="4574792"/>
                    <a:ext cx="596820" cy="230832"/>
                  </a:xfrm>
                  <a:prstGeom prst="rect">
                    <a:avLst/>
                  </a:prstGeom>
                  <a:noFill/>
                </p:spPr>
                <p:txBody>
                  <a:bodyPr wrap="square" rtlCol="0">
                    <a:spAutoFit/>
                  </a:bodyPr>
                  <a:lstStyle/>
                  <a:p>
                    <a:r>
                      <a:rPr lang="it-IT" sz="900" b="1" dirty="0">
                        <a:solidFill>
                          <a:schemeClr val="bg1"/>
                        </a:solidFill>
                        <a:latin typeface="Arial" panose="020B0604020202020204" pitchFamily="34" charset="0"/>
                        <a:cs typeface="Arial" panose="020B0604020202020204" pitchFamily="34" charset="0"/>
                      </a:rPr>
                      <a:t>10 µm</a:t>
                    </a:r>
                  </a:p>
                </p:txBody>
              </p:sp>
              <p:cxnSp>
                <p:nvCxnSpPr>
                  <p:cNvPr id="87" name="Connettore diritto 86">
                    <a:extLst>
                      <a:ext uri="{FF2B5EF4-FFF2-40B4-BE49-F238E27FC236}">
                        <a16:creationId xmlns:a16="http://schemas.microsoft.com/office/drawing/2014/main" id="{E1CC89C0-9C88-4E2B-037E-EC650ED718CD}"/>
                      </a:ext>
                    </a:extLst>
                  </p:cNvPr>
                  <p:cNvCxnSpPr/>
                  <p:nvPr/>
                </p:nvCxnSpPr>
                <p:spPr>
                  <a:xfrm>
                    <a:off x="6077911" y="4800975"/>
                    <a:ext cx="313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8" name="CasellaDiTesto 87">
                    <a:extLst>
                      <a:ext uri="{FF2B5EF4-FFF2-40B4-BE49-F238E27FC236}">
                        <a16:creationId xmlns:a16="http://schemas.microsoft.com/office/drawing/2014/main" id="{ED62F466-C278-A8FE-D634-4EE23578199F}"/>
                      </a:ext>
                    </a:extLst>
                  </p:cNvPr>
                  <p:cNvSpPr txBox="1"/>
                  <p:nvPr/>
                </p:nvSpPr>
                <p:spPr>
                  <a:xfrm>
                    <a:off x="3582068" y="2715256"/>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4</a:t>
                    </a:r>
                  </a:p>
                </p:txBody>
              </p:sp>
            </p:grpSp>
            <p:sp>
              <p:nvSpPr>
                <p:cNvPr id="80" name="CasellaDiTesto 79">
                  <a:extLst>
                    <a:ext uri="{FF2B5EF4-FFF2-40B4-BE49-F238E27FC236}">
                      <a16:creationId xmlns:a16="http://schemas.microsoft.com/office/drawing/2014/main" id="{3802E431-2A4E-6804-F60E-8BA41AAFDC68}"/>
                    </a:ext>
                  </a:extLst>
                </p:cNvPr>
                <p:cNvSpPr txBox="1"/>
                <p:nvPr/>
              </p:nvSpPr>
              <p:spPr>
                <a:xfrm>
                  <a:off x="4000124" y="4274584"/>
                  <a:ext cx="343364"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IL</a:t>
                  </a:r>
                </a:p>
              </p:txBody>
            </p:sp>
            <p:sp>
              <p:nvSpPr>
                <p:cNvPr id="81" name="CasellaDiTesto 80">
                  <a:extLst>
                    <a:ext uri="{FF2B5EF4-FFF2-40B4-BE49-F238E27FC236}">
                      <a16:creationId xmlns:a16="http://schemas.microsoft.com/office/drawing/2014/main" id="{00692BF9-5F62-CFD2-FCFD-3A89B40C8A60}"/>
                    </a:ext>
                  </a:extLst>
                </p:cNvPr>
                <p:cNvSpPr txBox="1"/>
                <p:nvPr/>
              </p:nvSpPr>
              <p:spPr>
                <a:xfrm>
                  <a:off x="5254710" y="2837126"/>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M2</a:t>
                  </a:r>
                </a:p>
              </p:txBody>
            </p:sp>
            <p:sp>
              <p:nvSpPr>
                <p:cNvPr id="82" name="CasellaDiTesto 81">
                  <a:extLst>
                    <a:ext uri="{FF2B5EF4-FFF2-40B4-BE49-F238E27FC236}">
                      <a16:creationId xmlns:a16="http://schemas.microsoft.com/office/drawing/2014/main" id="{E2AB52A6-0293-5B76-5A89-3015966C82C4}"/>
                    </a:ext>
                  </a:extLst>
                </p:cNvPr>
                <p:cNvSpPr txBox="1"/>
                <p:nvPr/>
              </p:nvSpPr>
              <p:spPr>
                <a:xfrm>
                  <a:off x="4092901" y="3116487"/>
                  <a:ext cx="463588"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PM</a:t>
                  </a:r>
                </a:p>
              </p:txBody>
            </p:sp>
            <p:sp>
              <p:nvSpPr>
                <p:cNvPr id="83" name="CasellaDiTesto 82">
                  <a:extLst>
                    <a:ext uri="{FF2B5EF4-FFF2-40B4-BE49-F238E27FC236}">
                      <a16:creationId xmlns:a16="http://schemas.microsoft.com/office/drawing/2014/main" id="{DEA705B8-877F-C9CF-FE10-69E9156E3CAF}"/>
                    </a:ext>
                  </a:extLst>
                </p:cNvPr>
                <p:cNvSpPr txBox="1"/>
                <p:nvPr/>
              </p:nvSpPr>
              <p:spPr>
                <a:xfrm>
                  <a:off x="3935010" y="5971069"/>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OL</a:t>
                  </a:r>
                </a:p>
              </p:txBody>
            </p:sp>
            <p:sp>
              <p:nvSpPr>
                <p:cNvPr id="84" name="CasellaDiTesto 83">
                  <a:extLst>
                    <a:ext uri="{FF2B5EF4-FFF2-40B4-BE49-F238E27FC236}">
                      <a16:creationId xmlns:a16="http://schemas.microsoft.com/office/drawing/2014/main" id="{95601FA2-0E2B-9C21-8269-6246A539CE3F}"/>
                    </a:ext>
                  </a:extLst>
                </p:cNvPr>
                <p:cNvSpPr txBox="1"/>
                <p:nvPr/>
              </p:nvSpPr>
              <p:spPr>
                <a:xfrm>
                  <a:off x="5652650" y="5776974"/>
                  <a:ext cx="442750"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ML</a:t>
                  </a:r>
                </a:p>
              </p:txBody>
            </p:sp>
          </p:grpSp>
          <p:grpSp>
            <p:nvGrpSpPr>
              <p:cNvPr id="136" name="Gruppo 135">
                <a:extLst>
                  <a:ext uri="{FF2B5EF4-FFF2-40B4-BE49-F238E27FC236}">
                    <a16:creationId xmlns:a16="http://schemas.microsoft.com/office/drawing/2014/main" id="{D45805FC-1A40-5CEE-8A7A-0938347D68AD}"/>
                  </a:ext>
                </a:extLst>
              </p:cNvPr>
              <p:cNvGrpSpPr/>
              <p:nvPr/>
            </p:nvGrpSpPr>
            <p:grpSpPr>
              <a:xfrm>
                <a:off x="7057627" y="7997950"/>
                <a:ext cx="5805670" cy="2169863"/>
                <a:chOff x="553626" y="2540748"/>
                <a:chExt cx="5805670" cy="2169863"/>
              </a:xfrm>
            </p:grpSpPr>
            <p:pic>
              <p:nvPicPr>
                <p:cNvPr id="125" name="Immagine 124">
                  <a:extLst>
                    <a:ext uri="{FF2B5EF4-FFF2-40B4-BE49-F238E27FC236}">
                      <a16:creationId xmlns:a16="http://schemas.microsoft.com/office/drawing/2014/main" id="{CE9EA1E2-4820-7CD9-CB4C-B91B6BD6F1FB}"/>
                    </a:ext>
                  </a:extLst>
                </p:cNvPr>
                <p:cNvPicPr>
                  <a:picLocks noChangeAspect="1"/>
                </p:cNvPicPr>
                <p:nvPr/>
              </p:nvPicPr>
              <p:blipFill>
                <a:blip r:embed="rId16" cstate="print">
                  <a:extLst>
                    <a:ext uri="{28A0092B-C50C-407E-A947-70E740481C1C}">
                      <a14:useLocalDpi xmlns:a14="http://schemas.microsoft.com/office/drawing/2010/main"/>
                    </a:ext>
                  </a:extLst>
                </a:blip>
                <a:srcRect b="6290"/>
                <a:stretch/>
              </p:blipFill>
              <p:spPr>
                <a:xfrm>
                  <a:off x="3478057" y="2545347"/>
                  <a:ext cx="2881239" cy="2160000"/>
                </a:xfrm>
                <a:prstGeom prst="rect">
                  <a:avLst/>
                </a:prstGeom>
              </p:spPr>
            </p:pic>
            <p:sp>
              <p:nvSpPr>
                <p:cNvPr id="126" name="CasellaDiTesto 125">
                  <a:extLst>
                    <a:ext uri="{FF2B5EF4-FFF2-40B4-BE49-F238E27FC236}">
                      <a16:creationId xmlns:a16="http://schemas.microsoft.com/office/drawing/2014/main" id="{7F3C3370-A80D-98C0-EA86-7AC39F8F927D}"/>
                    </a:ext>
                  </a:extLst>
                </p:cNvPr>
                <p:cNvSpPr txBox="1"/>
                <p:nvPr/>
              </p:nvSpPr>
              <p:spPr>
                <a:xfrm>
                  <a:off x="3479693" y="2540748"/>
                  <a:ext cx="281162" cy="307777"/>
                </a:xfrm>
                <a:prstGeom prst="rect">
                  <a:avLst/>
                </a:prstGeom>
                <a:solidFill>
                  <a:schemeClr val="bg1"/>
                </a:solidFill>
              </p:spPr>
              <p:txBody>
                <a:bodyPr wrap="square" rtlCol="0">
                  <a:spAutoFit/>
                </a:bodyPr>
                <a:lstStyle/>
                <a:p>
                  <a:r>
                    <a:rPr lang="it-IT" sz="1400" dirty="0">
                      <a:latin typeface="Times New Roman" panose="02020603050405020304" pitchFamily="18" charset="0"/>
                      <a:cs typeface="Times New Roman" panose="02020603050405020304" pitchFamily="18" charset="0"/>
                    </a:rPr>
                    <a:t>8</a:t>
                  </a:r>
                  <a:endParaRPr lang="en-GB" sz="1400" dirty="0">
                    <a:latin typeface="Times New Roman" panose="02020603050405020304" pitchFamily="18" charset="0"/>
                    <a:cs typeface="Times New Roman" panose="02020603050405020304" pitchFamily="18" charset="0"/>
                  </a:endParaRPr>
                </a:p>
              </p:txBody>
            </p:sp>
            <p:pic>
              <p:nvPicPr>
                <p:cNvPr id="127" name="Immagine 126">
                  <a:extLst>
                    <a:ext uri="{FF2B5EF4-FFF2-40B4-BE49-F238E27FC236}">
                      <a16:creationId xmlns:a16="http://schemas.microsoft.com/office/drawing/2014/main" id="{94E261A6-A8BF-2BDB-C618-4820FF362A9A}"/>
                    </a:ext>
                  </a:extLst>
                </p:cNvPr>
                <p:cNvPicPr>
                  <a:picLocks noChangeAspect="1"/>
                </p:cNvPicPr>
                <p:nvPr/>
              </p:nvPicPr>
              <p:blipFill>
                <a:blip r:embed="rId17" cstate="print">
                  <a:extLst>
                    <a:ext uri="{28A0092B-C50C-407E-A947-70E740481C1C}">
                      <a14:useLocalDpi xmlns:a14="http://schemas.microsoft.com/office/drawing/2010/main"/>
                    </a:ext>
                  </a:extLst>
                </a:blip>
                <a:srcRect b="6292"/>
                <a:stretch/>
              </p:blipFill>
              <p:spPr>
                <a:xfrm>
                  <a:off x="558408" y="2550611"/>
                  <a:ext cx="2881240" cy="2160000"/>
                </a:xfrm>
                <a:prstGeom prst="rect">
                  <a:avLst/>
                </a:prstGeom>
              </p:spPr>
            </p:pic>
            <p:sp>
              <p:nvSpPr>
                <p:cNvPr id="128" name="CasellaDiTesto 127">
                  <a:extLst>
                    <a:ext uri="{FF2B5EF4-FFF2-40B4-BE49-F238E27FC236}">
                      <a16:creationId xmlns:a16="http://schemas.microsoft.com/office/drawing/2014/main" id="{D99D9C7A-773F-1DF9-6280-ED68E248105E}"/>
                    </a:ext>
                  </a:extLst>
                </p:cNvPr>
                <p:cNvSpPr txBox="1"/>
                <p:nvPr/>
              </p:nvSpPr>
              <p:spPr>
                <a:xfrm>
                  <a:off x="553626" y="2550611"/>
                  <a:ext cx="272348" cy="307777"/>
                </a:xfrm>
                <a:prstGeom prst="rect">
                  <a:avLst/>
                </a:prstGeom>
                <a:solidFill>
                  <a:schemeClr val="bg1"/>
                </a:solidFill>
              </p:spPr>
              <p:txBody>
                <a:bodyPr wrap="square" rtlCol="0">
                  <a:spAutoFit/>
                </a:bodyPr>
                <a:lstStyle/>
                <a:p>
                  <a:r>
                    <a:rPr lang="it-IT" sz="1400" dirty="0">
                      <a:latin typeface="Times New Roman" panose="02020603050405020304" pitchFamily="18" charset="0"/>
                      <a:cs typeface="Times New Roman" panose="02020603050405020304" pitchFamily="18" charset="0"/>
                    </a:rPr>
                    <a:t>7</a:t>
                  </a:r>
                  <a:endParaRPr lang="en-GB" sz="1400" dirty="0">
                    <a:latin typeface="Times New Roman" panose="02020603050405020304" pitchFamily="18" charset="0"/>
                    <a:cs typeface="Times New Roman" panose="02020603050405020304" pitchFamily="18" charset="0"/>
                  </a:endParaRPr>
                </a:p>
              </p:txBody>
            </p:sp>
            <p:sp>
              <p:nvSpPr>
                <p:cNvPr id="129" name="CasellaDiTesto 128">
                  <a:extLst>
                    <a:ext uri="{FF2B5EF4-FFF2-40B4-BE49-F238E27FC236}">
                      <a16:creationId xmlns:a16="http://schemas.microsoft.com/office/drawing/2014/main" id="{D659795A-33CB-B3D3-228D-E4EAD438AAE4}"/>
                    </a:ext>
                  </a:extLst>
                </p:cNvPr>
                <p:cNvSpPr txBox="1"/>
                <p:nvPr/>
              </p:nvSpPr>
              <p:spPr>
                <a:xfrm>
                  <a:off x="3445164" y="4242269"/>
                  <a:ext cx="455653" cy="311432"/>
                </a:xfrm>
                <a:prstGeom prst="rect">
                  <a:avLst/>
                </a:prstGeom>
                <a:noFill/>
              </p:spPr>
              <p:txBody>
                <a:bodyPr wrap="square" rtlCol="0">
                  <a:spAutoFit/>
                </a:bodyPr>
                <a:lstStyle/>
                <a:p>
                  <a:r>
                    <a:rPr lang="it-IT" sz="1400" b="1" dirty="0">
                      <a:solidFill>
                        <a:schemeClr val="bg1"/>
                      </a:solidFill>
                      <a:latin typeface="Arial" panose="020B0604020202020204" pitchFamily="34" charset="0"/>
                      <a:cs typeface="Arial" panose="020B0604020202020204" pitchFamily="34" charset="0"/>
                    </a:rPr>
                    <a:t>M2</a:t>
                  </a:r>
                  <a:endParaRPr lang="en-GB" sz="1400" b="1" dirty="0">
                    <a:solidFill>
                      <a:schemeClr val="bg1"/>
                    </a:solidFill>
                    <a:latin typeface="Arial" panose="020B0604020202020204" pitchFamily="34" charset="0"/>
                    <a:cs typeface="Arial" panose="020B0604020202020204" pitchFamily="34" charset="0"/>
                  </a:endParaRPr>
                </a:p>
              </p:txBody>
            </p:sp>
            <p:sp>
              <p:nvSpPr>
                <p:cNvPr id="130" name="CasellaDiTesto 129">
                  <a:extLst>
                    <a:ext uri="{FF2B5EF4-FFF2-40B4-BE49-F238E27FC236}">
                      <a16:creationId xmlns:a16="http://schemas.microsoft.com/office/drawing/2014/main" id="{87BEF39F-E7DC-15D4-8D4E-C589A1C764F6}"/>
                    </a:ext>
                  </a:extLst>
                </p:cNvPr>
                <p:cNvSpPr txBox="1"/>
                <p:nvPr/>
              </p:nvSpPr>
              <p:spPr>
                <a:xfrm>
                  <a:off x="4279981" y="4076654"/>
                  <a:ext cx="455653" cy="311432"/>
                </a:xfrm>
                <a:prstGeom prst="rect">
                  <a:avLst/>
                </a:prstGeom>
                <a:noFill/>
              </p:spPr>
              <p:txBody>
                <a:bodyPr wrap="square" rtlCol="0">
                  <a:spAutoFit/>
                </a:bodyPr>
                <a:lstStyle/>
                <a:p>
                  <a:r>
                    <a:rPr lang="it-IT" sz="1400" b="1" dirty="0">
                      <a:solidFill>
                        <a:schemeClr val="bg1"/>
                      </a:solidFill>
                      <a:latin typeface="Arial" panose="020B0604020202020204" pitchFamily="34" charset="0"/>
                      <a:cs typeface="Arial" panose="020B0604020202020204" pitchFamily="34" charset="0"/>
                    </a:rPr>
                    <a:t>M1</a:t>
                  </a:r>
                  <a:endParaRPr lang="en-GB" sz="1400" b="1" dirty="0">
                    <a:solidFill>
                      <a:schemeClr val="bg1"/>
                    </a:solidFill>
                    <a:latin typeface="Arial" panose="020B0604020202020204" pitchFamily="34" charset="0"/>
                    <a:cs typeface="Arial" panose="020B0604020202020204" pitchFamily="34" charset="0"/>
                  </a:endParaRPr>
                </a:p>
              </p:txBody>
            </p:sp>
            <p:sp>
              <p:nvSpPr>
                <p:cNvPr id="131" name="CasellaDiTesto 130">
                  <a:extLst>
                    <a:ext uri="{FF2B5EF4-FFF2-40B4-BE49-F238E27FC236}">
                      <a16:creationId xmlns:a16="http://schemas.microsoft.com/office/drawing/2014/main" id="{E708FB51-FBEB-17F0-7521-CAC887FEB218}"/>
                    </a:ext>
                  </a:extLst>
                </p:cNvPr>
                <p:cNvSpPr txBox="1"/>
                <p:nvPr/>
              </p:nvSpPr>
              <p:spPr>
                <a:xfrm>
                  <a:off x="5170406" y="4090108"/>
                  <a:ext cx="412915" cy="311432"/>
                </a:xfrm>
                <a:prstGeom prst="rect">
                  <a:avLst/>
                </a:prstGeom>
                <a:noFill/>
              </p:spPr>
              <p:txBody>
                <a:bodyPr wrap="square" rtlCol="0">
                  <a:spAutoFit/>
                </a:bodyPr>
                <a:lstStyle/>
                <a:p>
                  <a:r>
                    <a:rPr lang="it-IT" sz="1400" b="1" dirty="0">
                      <a:solidFill>
                        <a:schemeClr val="bg1"/>
                      </a:solidFill>
                      <a:latin typeface="Arial" panose="020B0604020202020204" pitchFamily="34" charset="0"/>
                      <a:cs typeface="Arial" panose="020B0604020202020204" pitchFamily="34" charset="0"/>
                    </a:rPr>
                    <a:t>TL</a:t>
                  </a:r>
                  <a:endParaRPr lang="en-GB" sz="1400" b="1" dirty="0">
                    <a:solidFill>
                      <a:schemeClr val="bg1"/>
                    </a:solidFill>
                    <a:latin typeface="Arial" panose="020B0604020202020204" pitchFamily="34" charset="0"/>
                    <a:cs typeface="Arial" panose="020B0604020202020204" pitchFamily="34" charset="0"/>
                  </a:endParaRPr>
                </a:p>
              </p:txBody>
            </p:sp>
            <p:sp>
              <p:nvSpPr>
                <p:cNvPr id="132" name="CasellaDiTesto 131">
                  <a:extLst>
                    <a:ext uri="{FF2B5EF4-FFF2-40B4-BE49-F238E27FC236}">
                      <a16:creationId xmlns:a16="http://schemas.microsoft.com/office/drawing/2014/main" id="{DA0F8FB9-CD9D-08D5-6E7C-1AF86B373004}"/>
                    </a:ext>
                  </a:extLst>
                </p:cNvPr>
                <p:cNvSpPr txBox="1"/>
                <p:nvPr/>
              </p:nvSpPr>
              <p:spPr>
                <a:xfrm>
                  <a:off x="4324815" y="2558642"/>
                  <a:ext cx="455653" cy="311432"/>
                </a:xfrm>
                <a:prstGeom prst="rect">
                  <a:avLst/>
                </a:prstGeom>
                <a:noFill/>
              </p:spPr>
              <p:txBody>
                <a:bodyPr wrap="square" rtlCol="0">
                  <a:spAutoFit/>
                </a:bodyPr>
                <a:lstStyle/>
                <a:p>
                  <a:r>
                    <a:rPr lang="it-IT" sz="1400" b="1" dirty="0">
                      <a:solidFill>
                        <a:schemeClr val="bg1"/>
                      </a:solidFill>
                      <a:latin typeface="Arial" panose="020B0604020202020204" pitchFamily="34" charset="0"/>
                      <a:cs typeface="Arial" panose="020B0604020202020204" pitchFamily="34" charset="0"/>
                    </a:rPr>
                    <a:t>GL</a:t>
                  </a:r>
                  <a:endParaRPr lang="en-GB" sz="1400" b="1" dirty="0">
                    <a:solidFill>
                      <a:schemeClr val="bg1"/>
                    </a:solidFill>
                    <a:latin typeface="Arial" panose="020B0604020202020204" pitchFamily="34" charset="0"/>
                    <a:cs typeface="Arial" panose="020B0604020202020204" pitchFamily="34" charset="0"/>
                  </a:endParaRPr>
                </a:p>
              </p:txBody>
            </p:sp>
            <p:sp>
              <p:nvSpPr>
                <p:cNvPr id="133" name="CasellaDiTesto 132">
                  <a:extLst>
                    <a:ext uri="{FF2B5EF4-FFF2-40B4-BE49-F238E27FC236}">
                      <a16:creationId xmlns:a16="http://schemas.microsoft.com/office/drawing/2014/main" id="{C0D04DDC-D894-B900-E061-0FA267679603}"/>
                    </a:ext>
                  </a:extLst>
                </p:cNvPr>
                <p:cNvSpPr txBox="1"/>
                <p:nvPr/>
              </p:nvSpPr>
              <p:spPr>
                <a:xfrm>
                  <a:off x="5543814" y="3557209"/>
                  <a:ext cx="455653" cy="311432"/>
                </a:xfrm>
                <a:prstGeom prst="rect">
                  <a:avLst/>
                </a:prstGeom>
                <a:noFill/>
              </p:spPr>
              <p:txBody>
                <a:bodyPr wrap="square" rtlCol="0">
                  <a:spAutoFit/>
                </a:bodyPr>
                <a:lstStyle/>
                <a:p>
                  <a:r>
                    <a:rPr lang="it-IT" sz="1400" b="1" dirty="0">
                      <a:solidFill>
                        <a:schemeClr val="bg1"/>
                      </a:solidFill>
                      <a:latin typeface="Arial" panose="020B0604020202020204" pitchFamily="34" charset="0"/>
                      <a:cs typeface="Arial" panose="020B0604020202020204" pitchFamily="34" charset="0"/>
                    </a:rPr>
                    <a:t>OL</a:t>
                  </a:r>
                  <a:endParaRPr lang="en-GB" sz="1400" b="1" dirty="0">
                    <a:solidFill>
                      <a:schemeClr val="bg1"/>
                    </a:solidFill>
                    <a:latin typeface="Arial" panose="020B0604020202020204" pitchFamily="34" charset="0"/>
                    <a:cs typeface="Arial" panose="020B0604020202020204" pitchFamily="34" charset="0"/>
                  </a:endParaRPr>
                </a:p>
              </p:txBody>
            </p:sp>
            <p:sp>
              <p:nvSpPr>
                <p:cNvPr id="134" name="CasellaDiTesto 133">
                  <a:extLst>
                    <a:ext uri="{FF2B5EF4-FFF2-40B4-BE49-F238E27FC236}">
                      <a16:creationId xmlns:a16="http://schemas.microsoft.com/office/drawing/2014/main" id="{E31AF88E-A206-9D3E-8303-25F3F9822382}"/>
                    </a:ext>
                  </a:extLst>
                </p:cNvPr>
                <p:cNvSpPr txBox="1"/>
                <p:nvPr/>
              </p:nvSpPr>
              <p:spPr>
                <a:xfrm>
                  <a:off x="1025555" y="3424264"/>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OL</a:t>
                  </a:r>
                  <a:endParaRPr lang="en-GB" sz="1400" b="1" dirty="0">
                    <a:solidFill>
                      <a:schemeClr val="bg1"/>
                    </a:solidFill>
                    <a:latin typeface="Arial" panose="020B0604020202020204" pitchFamily="34" charset="0"/>
                    <a:cs typeface="Arial" panose="020B0604020202020204" pitchFamily="34" charset="0"/>
                  </a:endParaRPr>
                </a:p>
              </p:txBody>
            </p:sp>
            <p:sp>
              <p:nvSpPr>
                <p:cNvPr id="135" name="CasellaDiTesto 134">
                  <a:extLst>
                    <a:ext uri="{FF2B5EF4-FFF2-40B4-BE49-F238E27FC236}">
                      <a16:creationId xmlns:a16="http://schemas.microsoft.com/office/drawing/2014/main" id="{5BA1654F-B906-FE73-F58D-38C336362676}"/>
                    </a:ext>
                  </a:extLst>
                </p:cNvPr>
                <p:cNvSpPr txBox="1"/>
                <p:nvPr/>
              </p:nvSpPr>
              <p:spPr>
                <a:xfrm>
                  <a:off x="2344410" y="2937990"/>
                  <a:ext cx="434734"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CL</a:t>
                  </a:r>
                  <a:endParaRPr lang="en-GB" sz="1400" b="1" dirty="0">
                    <a:solidFill>
                      <a:schemeClr val="bg1"/>
                    </a:solidFill>
                    <a:latin typeface="Arial" panose="020B0604020202020204" pitchFamily="34" charset="0"/>
                    <a:cs typeface="Arial" panose="020B0604020202020204" pitchFamily="34" charset="0"/>
                  </a:endParaRPr>
                </a:p>
              </p:txBody>
            </p:sp>
          </p:grpSp>
        </p:grpSp>
        <p:cxnSp>
          <p:nvCxnSpPr>
            <p:cNvPr id="139" name="Connettore diritto 138">
              <a:extLst>
                <a:ext uri="{FF2B5EF4-FFF2-40B4-BE49-F238E27FC236}">
                  <a16:creationId xmlns:a16="http://schemas.microsoft.com/office/drawing/2014/main" id="{65E004EF-D156-E249-38FA-6C219152F49D}"/>
                </a:ext>
              </a:extLst>
            </p:cNvPr>
            <p:cNvCxnSpPr/>
            <p:nvPr/>
          </p:nvCxnSpPr>
          <p:spPr>
            <a:xfrm>
              <a:off x="12308925" y="10096500"/>
              <a:ext cx="468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Connettore diritto 139">
              <a:extLst>
                <a:ext uri="{FF2B5EF4-FFF2-40B4-BE49-F238E27FC236}">
                  <a16:creationId xmlns:a16="http://schemas.microsoft.com/office/drawing/2014/main" id="{D61AE17E-17C4-E215-F7CF-64ACF3E65F4E}"/>
                </a:ext>
              </a:extLst>
            </p:cNvPr>
            <p:cNvCxnSpPr/>
            <p:nvPr/>
          </p:nvCxnSpPr>
          <p:spPr>
            <a:xfrm>
              <a:off x="9283145" y="10089087"/>
              <a:ext cx="540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1" name="CasellaDiTesto 140">
              <a:extLst>
                <a:ext uri="{FF2B5EF4-FFF2-40B4-BE49-F238E27FC236}">
                  <a16:creationId xmlns:a16="http://schemas.microsoft.com/office/drawing/2014/main" id="{281DF632-9D5F-4176-563E-A9CF36EF8505}"/>
                </a:ext>
              </a:extLst>
            </p:cNvPr>
            <p:cNvSpPr txBox="1"/>
            <p:nvPr/>
          </p:nvSpPr>
          <p:spPr>
            <a:xfrm>
              <a:off x="9351290" y="9858255"/>
              <a:ext cx="818102" cy="230832"/>
            </a:xfrm>
            <a:prstGeom prst="rect">
              <a:avLst/>
            </a:prstGeom>
            <a:noFill/>
          </p:spPr>
          <p:txBody>
            <a:bodyPr wrap="square" rtlCol="0">
              <a:spAutoFit/>
            </a:bodyPr>
            <a:lstStyle/>
            <a:p>
              <a:r>
                <a:rPr lang="it-IT" sz="900" b="1" dirty="0">
                  <a:solidFill>
                    <a:schemeClr val="bg1"/>
                  </a:solidFill>
                  <a:latin typeface="Arial" panose="020B0604020202020204" pitchFamily="34" charset="0"/>
                  <a:cs typeface="Arial" panose="020B0604020202020204" pitchFamily="34" charset="0"/>
                </a:rPr>
                <a:t>50 µm</a:t>
              </a:r>
            </a:p>
          </p:txBody>
        </p:sp>
        <p:sp>
          <p:nvSpPr>
            <p:cNvPr id="124" name="CasellaDiTesto 123">
              <a:extLst>
                <a:ext uri="{FF2B5EF4-FFF2-40B4-BE49-F238E27FC236}">
                  <a16:creationId xmlns:a16="http://schemas.microsoft.com/office/drawing/2014/main" id="{A7BFA0F5-CC58-ACB4-D094-1C94B841163A}"/>
                </a:ext>
              </a:extLst>
            </p:cNvPr>
            <p:cNvSpPr txBox="1"/>
            <p:nvPr/>
          </p:nvSpPr>
          <p:spPr>
            <a:xfrm>
              <a:off x="12254224" y="9855247"/>
              <a:ext cx="57740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100 µm</a:t>
              </a:r>
            </a:p>
          </p:txBody>
        </p:sp>
      </p:grpSp>
    </p:spTree>
    <p:extLst>
      <p:ext uri="{BB962C8B-B14F-4D97-AF65-F5344CB8AC3E}">
        <p14:creationId xmlns:p14="http://schemas.microsoft.com/office/powerpoint/2010/main" val="1168597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49491-EF51-FBF0-0858-1310941DB264}"/>
            </a:ext>
          </a:extLst>
        </p:cNvPr>
        <p:cNvGrpSpPr/>
        <p:nvPr/>
      </p:nvGrpSpPr>
      <p:grpSpPr>
        <a:xfrm>
          <a:off x="0" y="0"/>
          <a:ext cx="0" cy="0"/>
          <a:chOff x="0" y="0"/>
          <a:chExt cx="0" cy="0"/>
        </a:xfrm>
      </p:grpSpPr>
      <p:grpSp>
        <p:nvGrpSpPr>
          <p:cNvPr id="10" name="Group 10">
            <a:extLst>
              <a:ext uri="{FF2B5EF4-FFF2-40B4-BE49-F238E27FC236}">
                <a16:creationId xmlns:a16="http://schemas.microsoft.com/office/drawing/2014/main" id="{4E4E2ABC-EDD8-868F-503D-8E8050801CBD}"/>
              </a:ext>
            </a:extLst>
          </p:cNvPr>
          <p:cNvGrpSpPr/>
          <p:nvPr/>
        </p:nvGrpSpPr>
        <p:grpSpPr>
          <a:xfrm rot="5400000">
            <a:off x="10085980" y="2259487"/>
            <a:ext cx="9982200" cy="5844226"/>
            <a:chOff x="0" y="0"/>
            <a:chExt cx="2709333" cy="1539220"/>
          </a:xfrm>
        </p:grpSpPr>
        <p:sp>
          <p:nvSpPr>
            <p:cNvPr id="11" name="Freeform 11">
              <a:extLst>
                <a:ext uri="{FF2B5EF4-FFF2-40B4-BE49-F238E27FC236}">
                  <a16:creationId xmlns:a16="http://schemas.microsoft.com/office/drawing/2014/main" id="{5F906C65-EE36-9682-6C32-E8A7B8E89274}"/>
                </a:ext>
              </a:extLst>
            </p:cNvPr>
            <p:cNvSpPr/>
            <p:nvPr/>
          </p:nvSpPr>
          <p:spPr>
            <a:xfrm>
              <a:off x="0" y="0"/>
              <a:ext cx="2709333" cy="1539220"/>
            </a:xfrm>
            <a:custGeom>
              <a:avLst/>
              <a:gdLst/>
              <a:ahLst/>
              <a:cxnLst/>
              <a:rect l="l" t="t" r="r" b="b"/>
              <a:pathLst>
                <a:path w="2709333" h="1539220">
                  <a:moveTo>
                    <a:pt x="2506133" y="0"/>
                  </a:moveTo>
                  <a:cubicBezTo>
                    <a:pt x="2618358" y="0"/>
                    <a:pt x="2709333" y="344566"/>
                    <a:pt x="2709333" y="769610"/>
                  </a:cubicBezTo>
                  <a:cubicBezTo>
                    <a:pt x="2709333" y="1194654"/>
                    <a:pt x="2618358" y="1539220"/>
                    <a:pt x="2506133" y="1539220"/>
                  </a:cubicBezTo>
                  <a:lnTo>
                    <a:pt x="203200" y="1539220"/>
                  </a:lnTo>
                  <a:cubicBezTo>
                    <a:pt x="90976" y="1539220"/>
                    <a:pt x="0" y="1194654"/>
                    <a:pt x="0" y="769610"/>
                  </a:cubicBezTo>
                  <a:cubicBezTo>
                    <a:pt x="0" y="344566"/>
                    <a:pt x="90976" y="0"/>
                    <a:pt x="203200" y="0"/>
                  </a:cubicBezTo>
                  <a:close/>
                </a:path>
              </a:pathLst>
            </a:custGeom>
            <a:solidFill>
              <a:srgbClr val="E8B594"/>
            </a:solidFill>
          </p:spPr>
          <p:txBody>
            <a:bodyPr/>
            <a:lstStyle/>
            <a:p>
              <a:endParaRPr lang="en-GB"/>
            </a:p>
          </p:txBody>
        </p:sp>
        <p:sp>
          <p:nvSpPr>
            <p:cNvPr id="12" name="TextBox 12">
              <a:extLst>
                <a:ext uri="{FF2B5EF4-FFF2-40B4-BE49-F238E27FC236}">
                  <a16:creationId xmlns:a16="http://schemas.microsoft.com/office/drawing/2014/main" id="{DB10FF68-96C7-D0C8-8BB1-E5EF36D9F188}"/>
                </a:ext>
              </a:extLst>
            </p:cNvPr>
            <p:cNvSpPr txBox="1"/>
            <p:nvPr/>
          </p:nvSpPr>
          <p:spPr>
            <a:xfrm>
              <a:off x="0" y="-38100"/>
              <a:ext cx="2709333" cy="157732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a:extLst>
              <a:ext uri="{FF2B5EF4-FFF2-40B4-BE49-F238E27FC236}">
                <a16:creationId xmlns:a16="http://schemas.microsoft.com/office/drawing/2014/main" id="{C044E018-65AC-176C-E892-7726E55643B0}"/>
              </a:ext>
            </a:extLst>
          </p:cNvPr>
          <p:cNvGrpSpPr/>
          <p:nvPr/>
        </p:nvGrpSpPr>
        <p:grpSpPr>
          <a:xfrm rot="5400000">
            <a:off x="4110038" y="2221387"/>
            <a:ext cx="10058400" cy="5844226"/>
            <a:chOff x="0" y="0"/>
            <a:chExt cx="2709333" cy="1539220"/>
          </a:xfrm>
        </p:grpSpPr>
        <p:sp>
          <p:nvSpPr>
            <p:cNvPr id="7" name="Freeform 7">
              <a:extLst>
                <a:ext uri="{FF2B5EF4-FFF2-40B4-BE49-F238E27FC236}">
                  <a16:creationId xmlns:a16="http://schemas.microsoft.com/office/drawing/2014/main" id="{0A4C5F23-71D9-CCD9-E8D2-8B100DB564E1}"/>
                </a:ext>
              </a:extLst>
            </p:cNvPr>
            <p:cNvSpPr/>
            <p:nvPr/>
          </p:nvSpPr>
          <p:spPr>
            <a:xfrm>
              <a:off x="0" y="0"/>
              <a:ext cx="2709333" cy="1539220"/>
            </a:xfrm>
            <a:custGeom>
              <a:avLst/>
              <a:gdLst/>
              <a:ahLst/>
              <a:cxnLst/>
              <a:rect l="l" t="t" r="r" b="b"/>
              <a:pathLst>
                <a:path w="2709333" h="1539220">
                  <a:moveTo>
                    <a:pt x="2506133" y="0"/>
                  </a:moveTo>
                  <a:cubicBezTo>
                    <a:pt x="2618358" y="0"/>
                    <a:pt x="2709333" y="344566"/>
                    <a:pt x="2709333" y="769610"/>
                  </a:cubicBezTo>
                  <a:cubicBezTo>
                    <a:pt x="2709333" y="1194654"/>
                    <a:pt x="2618358" y="1539220"/>
                    <a:pt x="2506133" y="1539220"/>
                  </a:cubicBezTo>
                  <a:lnTo>
                    <a:pt x="203200" y="1539220"/>
                  </a:lnTo>
                  <a:cubicBezTo>
                    <a:pt x="90976" y="1539220"/>
                    <a:pt x="0" y="1194654"/>
                    <a:pt x="0" y="769610"/>
                  </a:cubicBezTo>
                  <a:cubicBezTo>
                    <a:pt x="0" y="344566"/>
                    <a:pt x="90976" y="0"/>
                    <a:pt x="203200" y="0"/>
                  </a:cubicBezTo>
                  <a:close/>
                </a:path>
              </a:pathLst>
            </a:custGeom>
            <a:solidFill>
              <a:srgbClr val="E8B594"/>
            </a:solidFill>
          </p:spPr>
          <p:txBody>
            <a:bodyPr/>
            <a:lstStyle/>
            <a:p>
              <a:endParaRPr lang="en-GB"/>
            </a:p>
          </p:txBody>
        </p:sp>
        <p:sp>
          <p:nvSpPr>
            <p:cNvPr id="8" name="TextBox 8">
              <a:extLst>
                <a:ext uri="{FF2B5EF4-FFF2-40B4-BE49-F238E27FC236}">
                  <a16:creationId xmlns:a16="http://schemas.microsoft.com/office/drawing/2014/main" id="{C115AC3E-9621-2384-FC97-D0E3BB5D48BE}"/>
                </a:ext>
              </a:extLst>
            </p:cNvPr>
            <p:cNvSpPr txBox="1"/>
            <p:nvPr/>
          </p:nvSpPr>
          <p:spPr>
            <a:xfrm>
              <a:off x="0" y="-38100"/>
              <a:ext cx="2709333" cy="1577320"/>
            </a:xfrm>
            <a:prstGeom prst="rect">
              <a:avLst/>
            </a:prstGeom>
          </p:spPr>
          <p:txBody>
            <a:bodyPr lIns="50800" tIns="50800" rIns="50800" bIns="50800" rtlCol="0" anchor="ctr"/>
            <a:lstStyle/>
            <a:p>
              <a:pPr algn="ctr">
                <a:lnSpc>
                  <a:spcPts val="2659"/>
                </a:lnSpc>
                <a:spcBef>
                  <a:spcPct val="0"/>
                </a:spcBef>
              </a:pPr>
              <a:endParaRPr/>
            </a:p>
          </p:txBody>
        </p:sp>
      </p:grpSp>
      <p:sp>
        <p:nvSpPr>
          <p:cNvPr id="3" name="Freeform 3">
            <a:extLst>
              <a:ext uri="{FF2B5EF4-FFF2-40B4-BE49-F238E27FC236}">
                <a16:creationId xmlns:a16="http://schemas.microsoft.com/office/drawing/2014/main" id="{F046CFE5-612E-7742-C668-612C075E712A}"/>
              </a:ext>
            </a:extLst>
          </p:cNvPr>
          <p:cNvSpPr/>
          <p:nvPr/>
        </p:nvSpPr>
        <p:spPr>
          <a:xfrm rot="5400000">
            <a:off x="-1833027" y="2221387"/>
            <a:ext cx="10058400" cy="5844226"/>
          </a:xfrm>
          <a:custGeom>
            <a:avLst/>
            <a:gdLst/>
            <a:ahLst/>
            <a:cxnLst/>
            <a:rect l="l" t="t" r="r" b="b"/>
            <a:pathLst>
              <a:path w="2709333" h="1539220">
                <a:moveTo>
                  <a:pt x="2506133" y="0"/>
                </a:moveTo>
                <a:cubicBezTo>
                  <a:pt x="2618358" y="0"/>
                  <a:pt x="2709333" y="344566"/>
                  <a:pt x="2709333" y="769610"/>
                </a:cubicBezTo>
                <a:cubicBezTo>
                  <a:pt x="2709333" y="1194654"/>
                  <a:pt x="2618358" y="1539220"/>
                  <a:pt x="2506133" y="1539220"/>
                </a:cubicBezTo>
                <a:lnTo>
                  <a:pt x="203200" y="1539220"/>
                </a:lnTo>
                <a:cubicBezTo>
                  <a:pt x="90976" y="1539220"/>
                  <a:pt x="0" y="1194654"/>
                  <a:pt x="0" y="769610"/>
                </a:cubicBezTo>
                <a:cubicBezTo>
                  <a:pt x="0" y="344566"/>
                  <a:pt x="90976" y="0"/>
                  <a:pt x="203200" y="0"/>
                </a:cubicBezTo>
                <a:close/>
              </a:path>
            </a:pathLst>
          </a:custGeom>
          <a:solidFill>
            <a:srgbClr val="E8B594"/>
          </a:solidFill>
        </p:spPr>
        <p:txBody>
          <a:bodyPr/>
          <a:lstStyle/>
          <a:p>
            <a:endParaRPr lang="en-GB" dirty="0"/>
          </a:p>
        </p:txBody>
      </p:sp>
      <p:sp>
        <p:nvSpPr>
          <p:cNvPr id="4" name="TextBox 4">
            <a:extLst>
              <a:ext uri="{FF2B5EF4-FFF2-40B4-BE49-F238E27FC236}">
                <a16:creationId xmlns:a16="http://schemas.microsoft.com/office/drawing/2014/main" id="{415F3791-B0EC-8667-9A60-ACFE2FDD73C2}"/>
              </a:ext>
            </a:extLst>
          </p:cNvPr>
          <p:cNvSpPr txBox="1"/>
          <p:nvPr/>
        </p:nvSpPr>
        <p:spPr>
          <a:xfrm rot="5400000">
            <a:off x="-1760697" y="2149057"/>
            <a:ext cx="10058400" cy="5988887"/>
          </a:xfrm>
          <a:prstGeom prst="rect">
            <a:avLst/>
          </a:prstGeom>
        </p:spPr>
        <p:txBody>
          <a:bodyPr lIns="50800" tIns="50800" rIns="50800" bIns="50800" rtlCol="0" anchor="ctr"/>
          <a:lstStyle/>
          <a:p>
            <a:pPr algn="ctr">
              <a:lnSpc>
                <a:spcPts val="2659"/>
              </a:lnSpc>
              <a:spcBef>
                <a:spcPct val="0"/>
              </a:spcBef>
            </a:pPr>
            <a:endParaRPr/>
          </a:p>
        </p:txBody>
      </p:sp>
      <p:sp>
        <p:nvSpPr>
          <p:cNvPr id="14" name="Freeform 14">
            <a:extLst>
              <a:ext uri="{FF2B5EF4-FFF2-40B4-BE49-F238E27FC236}">
                <a16:creationId xmlns:a16="http://schemas.microsoft.com/office/drawing/2014/main" id="{288A6235-E86D-2174-59B5-573FC46AC352}"/>
              </a:ext>
            </a:extLst>
          </p:cNvPr>
          <p:cNvSpPr/>
          <p:nvPr/>
        </p:nvSpPr>
        <p:spPr>
          <a:xfrm>
            <a:off x="1367200" y="1080000"/>
            <a:ext cx="3635199" cy="2558272"/>
          </a:xfrm>
          <a:custGeom>
            <a:avLst/>
            <a:gdLst/>
            <a:ahLst/>
            <a:cxnLst/>
            <a:rect l="l" t="t" r="r" b="b"/>
            <a:pathLst>
              <a:path w="3635199" h="2558272">
                <a:moveTo>
                  <a:pt x="0" y="0"/>
                </a:moveTo>
                <a:lnTo>
                  <a:pt x="3635200" y="0"/>
                </a:lnTo>
                <a:lnTo>
                  <a:pt x="3635200" y="2558271"/>
                </a:lnTo>
                <a:lnTo>
                  <a:pt x="0" y="2558271"/>
                </a:lnTo>
                <a:lnTo>
                  <a:pt x="0" y="0"/>
                </a:lnTo>
                <a:close/>
              </a:path>
            </a:pathLst>
          </a:custGeom>
          <a:blipFill>
            <a:blip r:embed="rId2"/>
            <a:stretch>
              <a:fillRect/>
            </a:stretch>
          </a:blipFill>
        </p:spPr>
        <p:txBody>
          <a:bodyPr/>
          <a:lstStyle/>
          <a:p>
            <a:endParaRPr lang="en-GB"/>
          </a:p>
        </p:txBody>
      </p:sp>
      <p:sp>
        <p:nvSpPr>
          <p:cNvPr id="15" name="Freeform 15">
            <a:extLst>
              <a:ext uri="{FF2B5EF4-FFF2-40B4-BE49-F238E27FC236}">
                <a16:creationId xmlns:a16="http://schemas.microsoft.com/office/drawing/2014/main" id="{79DF3404-94A2-0E32-B38C-16713E69003F}"/>
              </a:ext>
            </a:extLst>
          </p:cNvPr>
          <p:cNvSpPr/>
          <p:nvPr/>
        </p:nvSpPr>
        <p:spPr>
          <a:xfrm>
            <a:off x="7344549" y="1080000"/>
            <a:ext cx="3635199" cy="2558272"/>
          </a:xfrm>
          <a:custGeom>
            <a:avLst/>
            <a:gdLst/>
            <a:ahLst/>
            <a:cxnLst/>
            <a:rect l="l" t="t" r="r" b="b"/>
            <a:pathLst>
              <a:path w="3635199" h="2558272">
                <a:moveTo>
                  <a:pt x="0" y="0"/>
                </a:moveTo>
                <a:lnTo>
                  <a:pt x="3635199" y="0"/>
                </a:lnTo>
                <a:lnTo>
                  <a:pt x="3635199" y="2558271"/>
                </a:lnTo>
                <a:lnTo>
                  <a:pt x="0" y="2558271"/>
                </a:lnTo>
                <a:lnTo>
                  <a:pt x="0" y="0"/>
                </a:lnTo>
                <a:close/>
              </a:path>
            </a:pathLst>
          </a:custGeom>
          <a:blipFill>
            <a:blip r:embed="rId3"/>
            <a:stretch>
              <a:fillRect/>
            </a:stretch>
          </a:blipFill>
        </p:spPr>
        <p:txBody>
          <a:bodyPr/>
          <a:lstStyle/>
          <a:p>
            <a:endParaRPr lang="en-GB"/>
          </a:p>
        </p:txBody>
      </p:sp>
      <p:sp>
        <p:nvSpPr>
          <p:cNvPr id="16" name="Freeform 16">
            <a:extLst>
              <a:ext uri="{FF2B5EF4-FFF2-40B4-BE49-F238E27FC236}">
                <a16:creationId xmlns:a16="http://schemas.microsoft.com/office/drawing/2014/main" id="{A5062441-9B0E-0EAB-3F27-EF400A1B65D7}"/>
              </a:ext>
            </a:extLst>
          </p:cNvPr>
          <p:cNvSpPr/>
          <p:nvPr/>
        </p:nvSpPr>
        <p:spPr>
          <a:xfrm>
            <a:off x="13243308" y="1080000"/>
            <a:ext cx="3635199" cy="2558272"/>
          </a:xfrm>
          <a:custGeom>
            <a:avLst/>
            <a:gdLst/>
            <a:ahLst/>
            <a:cxnLst/>
            <a:rect l="l" t="t" r="r" b="b"/>
            <a:pathLst>
              <a:path w="3635199" h="2558272">
                <a:moveTo>
                  <a:pt x="0" y="0"/>
                </a:moveTo>
                <a:lnTo>
                  <a:pt x="3635200" y="0"/>
                </a:lnTo>
                <a:lnTo>
                  <a:pt x="3635200" y="2558271"/>
                </a:lnTo>
                <a:lnTo>
                  <a:pt x="0" y="2558271"/>
                </a:lnTo>
                <a:lnTo>
                  <a:pt x="0" y="0"/>
                </a:lnTo>
                <a:close/>
              </a:path>
            </a:pathLst>
          </a:custGeom>
          <a:blipFill>
            <a:blip r:embed="rId4"/>
            <a:stretch>
              <a:fillRect/>
            </a:stretch>
          </a:blipFill>
        </p:spPr>
        <p:txBody>
          <a:bodyPr/>
          <a:lstStyle/>
          <a:p>
            <a:endParaRPr lang="en-GB"/>
          </a:p>
        </p:txBody>
      </p:sp>
      <p:sp>
        <p:nvSpPr>
          <p:cNvPr id="17" name="TextBox 17">
            <a:extLst>
              <a:ext uri="{FF2B5EF4-FFF2-40B4-BE49-F238E27FC236}">
                <a16:creationId xmlns:a16="http://schemas.microsoft.com/office/drawing/2014/main" id="{2F060280-1329-1E25-1D8D-BE9A87B67493}"/>
              </a:ext>
            </a:extLst>
          </p:cNvPr>
          <p:cNvSpPr txBox="1"/>
          <p:nvPr/>
        </p:nvSpPr>
        <p:spPr>
          <a:xfrm>
            <a:off x="750182" y="382270"/>
            <a:ext cx="5117218" cy="646430"/>
          </a:xfrm>
          <a:prstGeom prst="rect">
            <a:avLst/>
          </a:prstGeom>
        </p:spPr>
        <p:txBody>
          <a:bodyPr wrap="square" lIns="0" tIns="0" rIns="0" bIns="0" rtlCol="0" anchor="t">
            <a:spAutoFit/>
          </a:bodyPr>
          <a:lstStyle/>
          <a:p>
            <a:pPr algn="ctr">
              <a:lnSpc>
                <a:spcPts val="5319"/>
              </a:lnSpc>
            </a:pPr>
            <a:r>
              <a:rPr lang="en-US" sz="3799" i="1" dirty="0" err="1">
                <a:solidFill>
                  <a:srgbClr val="000000"/>
                </a:solidFill>
                <a:latin typeface="Glacial Indifference Italics"/>
                <a:ea typeface="Glacial Indifference Italics"/>
                <a:cs typeface="Glacial Indifference Italics"/>
                <a:sym typeface="Glacial Indifference Italics"/>
              </a:rPr>
              <a:t>Anadara</a:t>
            </a:r>
            <a:r>
              <a:rPr lang="en-US" sz="3799" i="1" dirty="0">
                <a:solidFill>
                  <a:srgbClr val="000000"/>
                </a:solidFill>
                <a:latin typeface="Glacial Indifference Italics"/>
                <a:ea typeface="Glacial Indifference Italics"/>
                <a:cs typeface="Glacial Indifference Italics"/>
                <a:sym typeface="Glacial Indifference Italics"/>
              </a:rPr>
              <a:t> </a:t>
            </a:r>
            <a:r>
              <a:rPr lang="en-US" sz="3799" i="1" dirty="0" err="1">
                <a:solidFill>
                  <a:srgbClr val="000000"/>
                </a:solidFill>
                <a:latin typeface="Glacial Indifference Italics"/>
                <a:ea typeface="Glacial Indifference Italics"/>
                <a:cs typeface="Glacial Indifference Italics"/>
                <a:sym typeface="Glacial Indifference Italics"/>
              </a:rPr>
              <a:t>uropigimelana</a:t>
            </a:r>
            <a:endParaRPr lang="en-US" sz="3799" i="1" dirty="0">
              <a:solidFill>
                <a:srgbClr val="000000"/>
              </a:solidFill>
              <a:latin typeface="Glacial Indifference Italics"/>
              <a:ea typeface="Glacial Indifference Italics"/>
              <a:cs typeface="Glacial Indifference Italics"/>
              <a:sym typeface="Glacial Indifference Italics"/>
            </a:endParaRPr>
          </a:p>
        </p:txBody>
      </p:sp>
      <p:sp>
        <p:nvSpPr>
          <p:cNvPr id="18" name="TextBox 18">
            <a:extLst>
              <a:ext uri="{FF2B5EF4-FFF2-40B4-BE49-F238E27FC236}">
                <a16:creationId xmlns:a16="http://schemas.microsoft.com/office/drawing/2014/main" id="{CC275747-B6DE-2DE5-C965-EFE4D0BF9D29}"/>
              </a:ext>
            </a:extLst>
          </p:cNvPr>
          <p:cNvSpPr txBox="1"/>
          <p:nvPr/>
        </p:nvSpPr>
        <p:spPr>
          <a:xfrm>
            <a:off x="9139238" y="6427153"/>
            <a:ext cx="9525" cy="580390"/>
          </a:xfrm>
          <a:prstGeom prst="rect">
            <a:avLst/>
          </a:prstGeom>
        </p:spPr>
        <p:txBody>
          <a:bodyPr lIns="0" tIns="0" rIns="0" bIns="0" rtlCol="0" anchor="t">
            <a:spAutoFit/>
          </a:bodyPr>
          <a:lstStyle/>
          <a:p>
            <a:pPr algn="ctr">
              <a:lnSpc>
                <a:spcPts val="4759"/>
              </a:lnSpc>
            </a:pPr>
            <a:endParaRPr/>
          </a:p>
        </p:txBody>
      </p:sp>
      <p:sp>
        <p:nvSpPr>
          <p:cNvPr id="19" name="TextBox 19">
            <a:extLst>
              <a:ext uri="{FF2B5EF4-FFF2-40B4-BE49-F238E27FC236}">
                <a16:creationId xmlns:a16="http://schemas.microsoft.com/office/drawing/2014/main" id="{2452F2B6-5B33-B456-CF52-FCDF4C4B3AA9}"/>
              </a:ext>
            </a:extLst>
          </p:cNvPr>
          <p:cNvSpPr txBox="1"/>
          <p:nvPr/>
        </p:nvSpPr>
        <p:spPr>
          <a:xfrm>
            <a:off x="7549009" y="382270"/>
            <a:ext cx="3417353" cy="646430"/>
          </a:xfrm>
          <a:prstGeom prst="rect">
            <a:avLst/>
          </a:prstGeom>
        </p:spPr>
        <p:txBody>
          <a:bodyPr wrap="square" lIns="0" tIns="0" rIns="0" bIns="0" rtlCol="0" anchor="t">
            <a:spAutoFit/>
          </a:bodyPr>
          <a:lstStyle/>
          <a:p>
            <a:pPr algn="ctr">
              <a:lnSpc>
                <a:spcPts val="5319"/>
              </a:lnSpc>
            </a:pPr>
            <a:r>
              <a:rPr lang="en-US" sz="3799" i="1" dirty="0" err="1">
                <a:solidFill>
                  <a:srgbClr val="000000"/>
                </a:solidFill>
                <a:latin typeface="Glacial Indifference Italics"/>
                <a:ea typeface="Glacial Indifference Italics"/>
                <a:cs typeface="Glacial Indifference Italics"/>
                <a:sym typeface="Glacial Indifference Italics"/>
              </a:rPr>
              <a:t>Tivela</a:t>
            </a:r>
            <a:r>
              <a:rPr lang="en-US" sz="3799" i="1" dirty="0">
                <a:solidFill>
                  <a:srgbClr val="000000"/>
                </a:solidFill>
                <a:latin typeface="Glacial Indifference Italics"/>
                <a:ea typeface="Glacial Indifference Italics"/>
                <a:cs typeface="Glacial Indifference Italics"/>
                <a:sym typeface="Glacial Indifference Italics"/>
              </a:rPr>
              <a:t> </a:t>
            </a:r>
            <a:r>
              <a:rPr lang="en-US" sz="3799" i="1" dirty="0" err="1">
                <a:solidFill>
                  <a:srgbClr val="000000"/>
                </a:solidFill>
                <a:latin typeface="Glacial Indifference Italics"/>
                <a:ea typeface="Glacial Indifference Italics"/>
                <a:cs typeface="Glacial Indifference Italics"/>
                <a:sym typeface="Glacial Indifference Italics"/>
              </a:rPr>
              <a:t>stefaninii</a:t>
            </a:r>
            <a:endParaRPr lang="en-US" sz="3799" i="1" dirty="0">
              <a:solidFill>
                <a:srgbClr val="000000"/>
              </a:solidFill>
              <a:latin typeface="Glacial Indifference Italics"/>
              <a:ea typeface="Glacial Indifference Italics"/>
              <a:cs typeface="Glacial Indifference Italics"/>
              <a:sym typeface="Glacial Indifference Italics"/>
            </a:endParaRPr>
          </a:p>
        </p:txBody>
      </p:sp>
      <p:sp>
        <p:nvSpPr>
          <p:cNvPr id="20" name="TextBox 20">
            <a:extLst>
              <a:ext uri="{FF2B5EF4-FFF2-40B4-BE49-F238E27FC236}">
                <a16:creationId xmlns:a16="http://schemas.microsoft.com/office/drawing/2014/main" id="{F3759B4F-478A-535A-67E4-FB516DA3F20E}"/>
              </a:ext>
            </a:extLst>
          </p:cNvPr>
          <p:cNvSpPr txBox="1"/>
          <p:nvPr/>
        </p:nvSpPr>
        <p:spPr>
          <a:xfrm>
            <a:off x="13685181" y="382270"/>
            <a:ext cx="2844105" cy="646430"/>
          </a:xfrm>
          <a:prstGeom prst="rect">
            <a:avLst/>
          </a:prstGeom>
        </p:spPr>
        <p:txBody>
          <a:bodyPr lIns="0" tIns="0" rIns="0" bIns="0" rtlCol="0" anchor="t">
            <a:spAutoFit/>
          </a:bodyPr>
          <a:lstStyle/>
          <a:p>
            <a:pPr algn="ctr">
              <a:lnSpc>
                <a:spcPts val="5319"/>
              </a:lnSpc>
            </a:pPr>
            <a:r>
              <a:rPr lang="en-US" sz="3799" i="1" dirty="0">
                <a:solidFill>
                  <a:srgbClr val="000000"/>
                </a:solidFill>
                <a:latin typeface="Glacial Indifference Italics"/>
                <a:ea typeface="Glacial Indifference Italics"/>
                <a:cs typeface="Glacial Indifference Italics"/>
                <a:sym typeface="Glacial Indifference Italics"/>
              </a:rPr>
              <a:t>Oliva bulbosa</a:t>
            </a:r>
          </a:p>
        </p:txBody>
      </p:sp>
      <p:sp>
        <p:nvSpPr>
          <p:cNvPr id="23" name="TextBox 23">
            <a:extLst>
              <a:ext uri="{FF2B5EF4-FFF2-40B4-BE49-F238E27FC236}">
                <a16:creationId xmlns:a16="http://schemas.microsoft.com/office/drawing/2014/main" id="{6D3F2A7F-5BC5-06DD-779A-4F5C406A510F}"/>
              </a:ext>
            </a:extLst>
          </p:cNvPr>
          <p:cNvSpPr txBox="1"/>
          <p:nvPr/>
        </p:nvSpPr>
        <p:spPr>
          <a:xfrm>
            <a:off x="9191890" y="6429080"/>
            <a:ext cx="246906" cy="580390"/>
          </a:xfrm>
          <a:prstGeom prst="rect">
            <a:avLst/>
          </a:prstGeom>
        </p:spPr>
        <p:txBody>
          <a:bodyPr lIns="0" tIns="0" rIns="0" bIns="0" rtlCol="0" anchor="t">
            <a:spAutoFit/>
          </a:bodyPr>
          <a:lstStyle/>
          <a:p>
            <a:pPr algn="ctr">
              <a:lnSpc>
                <a:spcPts val="4759"/>
              </a:lnSpc>
            </a:pPr>
            <a:r>
              <a:rPr lang="en-US" sz="3399" dirty="0">
                <a:solidFill>
                  <a:srgbClr val="FFFFFF"/>
                </a:solidFill>
                <a:latin typeface="Arial" panose="020B0604020202020204" pitchFamily="34" charset="0"/>
                <a:ea typeface="Open Sans"/>
                <a:cs typeface="Arial" panose="020B0604020202020204" pitchFamily="34" charset="0"/>
                <a:sym typeface="Open Sans"/>
              </a:rPr>
              <a:t>4</a:t>
            </a:r>
          </a:p>
        </p:txBody>
      </p:sp>
      <p:sp>
        <p:nvSpPr>
          <p:cNvPr id="33" name="TextBox 33">
            <a:extLst>
              <a:ext uri="{FF2B5EF4-FFF2-40B4-BE49-F238E27FC236}">
                <a16:creationId xmlns:a16="http://schemas.microsoft.com/office/drawing/2014/main" id="{CD4CFE5E-0BA3-D1F6-A5B0-F6F31092F3BB}"/>
              </a:ext>
            </a:extLst>
          </p:cNvPr>
          <p:cNvSpPr txBox="1"/>
          <p:nvPr/>
        </p:nvSpPr>
        <p:spPr>
          <a:xfrm>
            <a:off x="398297" y="8093975"/>
            <a:ext cx="5631628" cy="1477328"/>
          </a:xfrm>
          <a:prstGeom prst="rect">
            <a:avLst/>
          </a:prstGeom>
        </p:spPr>
        <p:txBody>
          <a:bodyPr wrap="square" lIns="0" tIns="0" rIns="0" bIns="0" rtlCol="0" anchor="t">
            <a:spAutoFit/>
          </a:bodyPr>
          <a:lstStyle/>
          <a:p>
            <a:pPr algn="just"/>
            <a:r>
              <a:rPr lang="en-GB" sz="2400" dirty="0">
                <a:solidFill>
                  <a:srgbClr val="221E1F"/>
                </a:solidFill>
                <a:latin typeface="Glacial Indifference" panose="020B0604020202020204" charset="0"/>
              </a:rPr>
              <a:t>A</a:t>
            </a:r>
            <a:r>
              <a:rPr lang="en-GB" sz="2400" b="0" i="0" u="none" strike="noStrike" baseline="0" dirty="0">
                <a:solidFill>
                  <a:srgbClr val="221E1F"/>
                </a:solidFill>
                <a:latin typeface="Glacial Indifference" panose="020B0604020202020204" charset="0"/>
              </a:rPr>
              <a:t>ragonitic shell: crossed lamellar </a:t>
            </a:r>
            <a:r>
              <a:rPr lang="en-GB" sz="2400" dirty="0">
                <a:solidFill>
                  <a:srgbClr val="221E1F"/>
                </a:solidFill>
                <a:latin typeface="Glacial Indifference" panose="020B0604020202020204" charset="0"/>
              </a:rPr>
              <a:t>OL, </a:t>
            </a:r>
            <a:r>
              <a:rPr lang="en-GB" sz="2400" b="0" i="0" u="none" strike="noStrike" baseline="0" dirty="0">
                <a:solidFill>
                  <a:srgbClr val="221E1F"/>
                </a:solidFill>
                <a:latin typeface="Glacial Indifference" panose="020B0604020202020204" charset="0"/>
              </a:rPr>
              <a:t>complex crossed lamellar IL, irregular simple prismatic PM, bands of dendritic </a:t>
            </a:r>
            <a:r>
              <a:rPr lang="en-GB" sz="2400" b="0" i="0" u="none" strike="noStrike" baseline="0" dirty="0" err="1">
                <a:solidFill>
                  <a:srgbClr val="221E1F"/>
                </a:solidFill>
                <a:latin typeface="Glacial Indifference" panose="020B0604020202020204" charset="0"/>
              </a:rPr>
              <a:t>nondenticular</a:t>
            </a:r>
            <a:r>
              <a:rPr lang="en-GB" sz="2400" b="0" i="0" u="none" strike="noStrike" baseline="0" dirty="0">
                <a:solidFill>
                  <a:srgbClr val="221E1F"/>
                </a:solidFill>
                <a:latin typeface="Glacial Indifference" panose="020B0604020202020204" charset="0"/>
              </a:rPr>
              <a:t> composite prisms</a:t>
            </a:r>
            <a:r>
              <a:rPr lang="en-GB" sz="2400" dirty="0">
                <a:solidFill>
                  <a:srgbClr val="221E1F"/>
                </a:solidFill>
                <a:latin typeface="Glacial Indifference" panose="020B0604020202020204" charset="0"/>
              </a:rPr>
              <a:t>.</a:t>
            </a:r>
            <a:endParaRPr lang="en-GB" sz="2400" b="0" i="0" u="none" strike="noStrike" baseline="0" dirty="0">
              <a:solidFill>
                <a:srgbClr val="221E1F"/>
              </a:solidFill>
              <a:latin typeface="Glacial Indifference" panose="020B0604020202020204" charset="0"/>
            </a:endParaRPr>
          </a:p>
        </p:txBody>
      </p:sp>
      <p:sp>
        <p:nvSpPr>
          <p:cNvPr id="34" name="TextBox 34">
            <a:extLst>
              <a:ext uri="{FF2B5EF4-FFF2-40B4-BE49-F238E27FC236}">
                <a16:creationId xmlns:a16="http://schemas.microsoft.com/office/drawing/2014/main" id="{F5CF2F81-CBAE-E985-8FEA-FD2AA4434DDA}"/>
              </a:ext>
            </a:extLst>
          </p:cNvPr>
          <p:cNvSpPr txBox="1"/>
          <p:nvPr/>
        </p:nvSpPr>
        <p:spPr>
          <a:xfrm>
            <a:off x="6177054" y="8098779"/>
            <a:ext cx="5786206" cy="1107996"/>
          </a:xfrm>
          <a:prstGeom prst="rect">
            <a:avLst/>
          </a:prstGeom>
        </p:spPr>
        <p:txBody>
          <a:bodyPr wrap="square" lIns="0" tIns="0" rIns="0" bIns="0" rtlCol="0" anchor="t">
            <a:spAutoFit/>
          </a:bodyPr>
          <a:lstStyle/>
          <a:p>
            <a:pPr marL="129540" lvl="1" algn="just"/>
            <a:r>
              <a:rPr lang="en-GB" sz="2400" dirty="0">
                <a:solidFill>
                  <a:srgbClr val="221E1F"/>
                </a:solidFill>
                <a:latin typeface="Glacial Indifference" panose="020B0604020202020204" charset="0"/>
              </a:rPr>
              <a:t>A</a:t>
            </a:r>
            <a:r>
              <a:rPr lang="en-GB" sz="2400" b="0" i="0" u="none" strike="noStrike" baseline="0" dirty="0">
                <a:solidFill>
                  <a:srgbClr val="221E1F"/>
                </a:solidFill>
                <a:latin typeface="Glacial Indifference" panose="020B0604020202020204" charset="0"/>
              </a:rPr>
              <a:t>ragonitic shell: outer composite prismatic layer, middle crossed lamellar layer, and inner complex crossed lamellar layer.</a:t>
            </a:r>
            <a:endParaRPr lang="en-US" sz="2400" dirty="0">
              <a:solidFill>
                <a:srgbClr val="000000"/>
              </a:solidFill>
              <a:latin typeface="Glacial Indifference" panose="020B0604020202020204" charset="0"/>
              <a:ea typeface="Open Sans"/>
              <a:cs typeface="Open Sans"/>
              <a:sym typeface="Open Sans"/>
            </a:endParaRPr>
          </a:p>
        </p:txBody>
      </p:sp>
      <p:sp>
        <p:nvSpPr>
          <p:cNvPr id="35" name="TextBox 35">
            <a:extLst>
              <a:ext uri="{FF2B5EF4-FFF2-40B4-BE49-F238E27FC236}">
                <a16:creationId xmlns:a16="http://schemas.microsoft.com/office/drawing/2014/main" id="{F30D7089-0D64-A257-0309-507E4AD6CF08}"/>
              </a:ext>
            </a:extLst>
          </p:cNvPr>
          <p:cNvSpPr txBox="1"/>
          <p:nvPr/>
        </p:nvSpPr>
        <p:spPr>
          <a:xfrm>
            <a:off x="12196282" y="8129629"/>
            <a:ext cx="5693421" cy="1477328"/>
          </a:xfrm>
          <a:prstGeom prst="rect">
            <a:avLst/>
          </a:prstGeom>
        </p:spPr>
        <p:txBody>
          <a:bodyPr wrap="square" lIns="0" tIns="0" rIns="0" bIns="0" rtlCol="0" anchor="t">
            <a:spAutoFit/>
          </a:bodyPr>
          <a:lstStyle/>
          <a:p>
            <a:pPr algn="just"/>
            <a:r>
              <a:rPr lang="en-GB" sz="2400" dirty="0">
                <a:solidFill>
                  <a:srgbClr val="221E1F"/>
                </a:solidFill>
                <a:latin typeface="Glacial Indifference" panose="020B0604020202020204" charset="0"/>
              </a:rPr>
              <a:t>A</a:t>
            </a:r>
            <a:r>
              <a:rPr lang="en-GB" sz="2400" b="0" i="0" u="none" strike="noStrike" baseline="0" dirty="0">
                <a:solidFill>
                  <a:srgbClr val="221E1F"/>
                </a:solidFill>
                <a:latin typeface="Glacial Indifference" panose="020B0604020202020204" charset="0"/>
              </a:rPr>
              <a:t>ragonitic shell: </a:t>
            </a:r>
            <a:r>
              <a:rPr lang="en-GB" sz="2400" b="0" i="0" u="none" strike="noStrike" baseline="0" dirty="0">
                <a:latin typeface="Glacial Indifference" panose="020B0604020202020204" charset="0"/>
              </a:rPr>
              <a:t>alternation of several crossed lamellar layers + a </a:t>
            </a:r>
            <a:r>
              <a:rPr lang="en-US" sz="2400" dirty="0">
                <a:latin typeface="Glacial Indifference" panose="020B0604020202020204" charset="0"/>
              </a:rPr>
              <a:t>transitional layer defined by several growth lines, a crossed lamellar callus and a </a:t>
            </a:r>
            <a:r>
              <a:rPr lang="en-US" sz="2400" dirty="0" err="1">
                <a:latin typeface="Glacial Indifference" panose="020B0604020202020204" charset="0"/>
              </a:rPr>
              <a:t>myostracal</a:t>
            </a:r>
            <a:r>
              <a:rPr lang="en-US" sz="2400" dirty="0">
                <a:latin typeface="Glacial Indifference" panose="020B0604020202020204" charset="0"/>
              </a:rPr>
              <a:t> layer.</a:t>
            </a:r>
            <a:endParaRPr lang="en-GB" sz="2400" dirty="0">
              <a:latin typeface="Glacial Indifference" panose="020B0604020202020204" charset="0"/>
            </a:endParaRPr>
          </a:p>
        </p:txBody>
      </p:sp>
      <p:grpSp>
        <p:nvGrpSpPr>
          <p:cNvPr id="5" name="Gruppo 4">
            <a:extLst>
              <a:ext uri="{FF2B5EF4-FFF2-40B4-BE49-F238E27FC236}">
                <a16:creationId xmlns:a16="http://schemas.microsoft.com/office/drawing/2014/main" id="{316A54E4-8153-D432-474B-F3ED97D4462D}"/>
              </a:ext>
            </a:extLst>
          </p:cNvPr>
          <p:cNvGrpSpPr/>
          <p:nvPr/>
        </p:nvGrpSpPr>
        <p:grpSpPr>
          <a:xfrm>
            <a:off x="319829" y="3612390"/>
            <a:ext cx="5797831" cy="4438580"/>
            <a:chOff x="303588" y="4242661"/>
            <a:chExt cx="5797831" cy="4438580"/>
          </a:xfrm>
        </p:grpSpPr>
        <p:pic>
          <p:nvPicPr>
            <p:cNvPr id="87" name="Immagine 86">
              <a:extLst>
                <a:ext uri="{FF2B5EF4-FFF2-40B4-BE49-F238E27FC236}">
                  <a16:creationId xmlns:a16="http://schemas.microsoft.com/office/drawing/2014/main" id="{1175BD47-792E-79CC-19E9-06A644699D5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6209"/>
            <a:stretch/>
          </p:blipFill>
          <p:spPr>
            <a:xfrm>
              <a:off x="304800" y="6534000"/>
              <a:ext cx="2880000" cy="2146584"/>
            </a:xfrm>
            <a:prstGeom prst="rect">
              <a:avLst/>
            </a:prstGeom>
          </p:spPr>
        </p:pic>
        <p:pic>
          <p:nvPicPr>
            <p:cNvPr id="88" name="Immagine 87">
              <a:extLst>
                <a:ext uri="{FF2B5EF4-FFF2-40B4-BE49-F238E27FC236}">
                  <a16:creationId xmlns:a16="http://schemas.microsoft.com/office/drawing/2014/main" id="{9E41441F-E12B-E2E4-83D4-BE4D830FEE5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6602"/>
            <a:stretch/>
          </p:blipFill>
          <p:spPr>
            <a:xfrm>
              <a:off x="3216000" y="6534000"/>
              <a:ext cx="2880000" cy="2147241"/>
            </a:xfrm>
            <a:prstGeom prst="rect">
              <a:avLst/>
            </a:prstGeom>
          </p:spPr>
        </p:pic>
        <p:pic>
          <p:nvPicPr>
            <p:cNvPr id="49" name="Immagine 48">
              <a:extLst>
                <a:ext uri="{FF2B5EF4-FFF2-40B4-BE49-F238E27FC236}">
                  <a16:creationId xmlns:a16="http://schemas.microsoft.com/office/drawing/2014/main" id="{5EBC9B19-2B94-BE21-8F3C-FE851AF4735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6147"/>
            <a:stretch/>
          </p:blipFill>
          <p:spPr>
            <a:xfrm>
              <a:off x="3216000" y="4367859"/>
              <a:ext cx="2880000" cy="2147241"/>
            </a:xfrm>
            <a:prstGeom prst="rect">
              <a:avLst/>
            </a:prstGeom>
          </p:spPr>
        </p:pic>
        <p:pic>
          <p:nvPicPr>
            <p:cNvPr id="56" name="Immagine 55">
              <a:extLst>
                <a:ext uri="{FF2B5EF4-FFF2-40B4-BE49-F238E27FC236}">
                  <a16:creationId xmlns:a16="http://schemas.microsoft.com/office/drawing/2014/main" id="{A15F8089-A9DE-B775-B11D-731822C250D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6397"/>
            <a:stretch/>
          </p:blipFill>
          <p:spPr>
            <a:xfrm>
              <a:off x="304800" y="4368517"/>
              <a:ext cx="2880000" cy="2146583"/>
            </a:xfrm>
            <a:prstGeom prst="rect">
              <a:avLst/>
            </a:prstGeom>
          </p:spPr>
        </p:pic>
        <p:sp>
          <p:nvSpPr>
            <p:cNvPr id="21" name="TextBox 21">
              <a:extLst>
                <a:ext uri="{FF2B5EF4-FFF2-40B4-BE49-F238E27FC236}">
                  <a16:creationId xmlns:a16="http://schemas.microsoft.com/office/drawing/2014/main" id="{3C14A276-7045-7106-8482-BB54F53BFD21}"/>
                </a:ext>
              </a:extLst>
            </p:cNvPr>
            <p:cNvSpPr txBox="1"/>
            <p:nvPr/>
          </p:nvSpPr>
          <p:spPr>
            <a:xfrm>
              <a:off x="303588" y="4242661"/>
              <a:ext cx="246906" cy="580390"/>
            </a:xfrm>
            <a:prstGeom prst="rect">
              <a:avLst/>
            </a:prstGeom>
          </p:spPr>
          <p:txBody>
            <a:bodyPr lIns="0" tIns="0" rIns="0" bIns="0" rtlCol="0" anchor="t">
              <a:spAutoFit/>
            </a:bodyPr>
            <a:lstStyle/>
            <a:p>
              <a:pPr algn="ctr">
                <a:lnSpc>
                  <a:spcPts val="4759"/>
                </a:lnSpc>
              </a:pPr>
              <a:r>
                <a:rPr lang="en-US" sz="3399" dirty="0">
                  <a:solidFill>
                    <a:srgbClr val="FFFFFF"/>
                  </a:solidFill>
                  <a:latin typeface="Arial" panose="020B0604020202020204" pitchFamily="34" charset="0"/>
                  <a:ea typeface="Open Sans"/>
                  <a:cs typeface="Arial" panose="020B0604020202020204" pitchFamily="34" charset="0"/>
                  <a:sym typeface="Open Sans"/>
                </a:rPr>
                <a:t>1</a:t>
              </a:r>
            </a:p>
          </p:txBody>
        </p:sp>
        <p:sp>
          <p:nvSpPr>
            <p:cNvPr id="26" name="TextBox 26">
              <a:extLst>
                <a:ext uri="{FF2B5EF4-FFF2-40B4-BE49-F238E27FC236}">
                  <a16:creationId xmlns:a16="http://schemas.microsoft.com/office/drawing/2014/main" id="{5CA74BA1-47E3-A41B-5F64-2B4B47C3731D}"/>
                </a:ext>
              </a:extLst>
            </p:cNvPr>
            <p:cNvSpPr txBox="1"/>
            <p:nvPr/>
          </p:nvSpPr>
          <p:spPr>
            <a:xfrm>
              <a:off x="3231963" y="6427153"/>
              <a:ext cx="246906" cy="580390"/>
            </a:xfrm>
            <a:prstGeom prst="rect">
              <a:avLst/>
            </a:prstGeom>
          </p:spPr>
          <p:txBody>
            <a:bodyPr lIns="0" tIns="0" rIns="0" bIns="0" rtlCol="0" anchor="t">
              <a:spAutoFit/>
            </a:bodyPr>
            <a:lstStyle/>
            <a:p>
              <a:pPr algn="ctr">
                <a:lnSpc>
                  <a:spcPts val="4759"/>
                </a:lnSpc>
              </a:pPr>
              <a:r>
                <a:rPr lang="en-US" sz="3399" dirty="0">
                  <a:solidFill>
                    <a:srgbClr val="FFFFFF"/>
                  </a:solidFill>
                  <a:latin typeface="Arial" panose="020B0604020202020204" pitchFamily="34" charset="0"/>
                  <a:ea typeface="Open Sans"/>
                  <a:cs typeface="Arial" panose="020B0604020202020204" pitchFamily="34" charset="0"/>
                  <a:sym typeface="Open Sans"/>
                </a:rPr>
                <a:t>4</a:t>
              </a:r>
            </a:p>
          </p:txBody>
        </p:sp>
        <p:sp>
          <p:nvSpPr>
            <p:cNvPr id="27" name="TextBox 27">
              <a:extLst>
                <a:ext uri="{FF2B5EF4-FFF2-40B4-BE49-F238E27FC236}">
                  <a16:creationId xmlns:a16="http://schemas.microsoft.com/office/drawing/2014/main" id="{A409B0FE-99C0-FB71-BE70-F810767AA33D}"/>
                </a:ext>
              </a:extLst>
            </p:cNvPr>
            <p:cNvSpPr txBox="1"/>
            <p:nvPr/>
          </p:nvSpPr>
          <p:spPr>
            <a:xfrm>
              <a:off x="303588" y="6446203"/>
              <a:ext cx="246906" cy="580390"/>
            </a:xfrm>
            <a:prstGeom prst="rect">
              <a:avLst/>
            </a:prstGeom>
          </p:spPr>
          <p:txBody>
            <a:bodyPr lIns="0" tIns="0" rIns="0" bIns="0" rtlCol="0" anchor="t">
              <a:spAutoFit/>
            </a:bodyPr>
            <a:lstStyle/>
            <a:p>
              <a:pPr algn="ctr">
                <a:lnSpc>
                  <a:spcPts val="4759"/>
                </a:lnSpc>
              </a:pPr>
              <a:r>
                <a:rPr lang="en-US" sz="3399" dirty="0">
                  <a:solidFill>
                    <a:srgbClr val="FFFFFF"/>
                  </a:solidFill>
                  <a:latin typeface="Arial" panose="020B0604020202020204" pitchFamily="34" charset="0"/>
                  <a:ea typeface="Open Sans"/>
                  <a:cs typeface="Arial" panose="020B0604020202020204" pitchFamily="34" charset="0"/>
                  <a:sym typeface="Open Sans"/>
                </a:rPr>
                <a:t>3</a:t>
              </a:r>
            </a:p>
          </p:txBody>
        </p:sp>
        <p:sp>
          <p:nvSpPr>
            <p:cNvPr id="28" name="TextBox 28">
              <a:extLst>
                <a:ext uri="{FF2B5EF4-FFF2-40B4-BE49-F238E27FC236}">
                  <a16:creationId xmlns:a16="http://schemas.microsoft.com/office/drawing/2014/main" id="{64ED1072-697E-3E1F-8016-BC29210878F4}"/>
                </a:ext>
              </a:extLst>
            </p:cNvPr>
            <p:cNvSpPr txBox="1"/>
            <p:nvPr/>
          </p:nvSpPr>
          <p:spPr>
            <a:xfrm>
              <a:off x="3232434" y="4251693"/>
              <a:ext cx="246906" cy="580390"/>
            </a:xfrm>
            <a:prstGeom prst="rect">
              <a:avLst/>
            </a:prstGeom>
          </p:spPr>
          <p:txBody>
            <a:bodyPr lIns="0" tIns="0" rIns="0" bIns="0" rtlCol="0" anchor="t">
              <a:spAutoFit/>
            </a:bodyPr>
            <a:lstStyle/>
            <a:p>
              <a:pPr algn="ctr">
                <a:lnSpc>
                  <a:spcPts val="4759"/>
                </a:lnSpc>
              </a:pPr>
              <a:r>
                <a:rPr lang="en-US" sz="3399" dirty="0">
                  <a:solidFill>
                    <a:srgbClr val="FFFFFF"/>
                  </a:solidFill>
                  <a:latin typeface="Arial" panose="020B0604020202020204" pitchFamily="34" charset="0"/>
                  <a:ea typeface="Open Sans"/>
                  <a:cs typeface="Arial" panose="020B0604020202020204" pitchFamily="34" charset="0"/>
                  <a:sym typeface="Open Sans"/>
                </a:rPr>
                <a:t>2</a:t>
              </a:r>
            </a:p>
          </p:txBody>
        </p:sp>
        <p:sp>
          <p:nvSpPr>
            <p:cNvPr id="36" name="CasellaDiTesto 35">
              <a:extLst>
                <a:ext uri="{FF2B5EF4-FFF2-40B4-BE49-F238E27FC236}">
                  <a16:creationId xmlns:a16="http://schemas.microsoft.com/office/drawing/2014/main" id="{6F9A7503-9731-CC32-A206-693060E8B46B}"/>
                </a:ext>
              </a:extLst>
            </p:cNvPr>
            <p:cNvSpPr txBox="1"/>
            <p:nvPr/>
          </p:nvSpPr>
          <p:spPr>
            <a:xfrm>
              <a:off x="2617470" y="6221428"/>
              <a:ext cx="57740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200 µm</a:t>
              </a:r>
              <a:endParaRPr lang="en-GB" sz="900" b="1" dirty="0">
                <a:solidFill>
                  <a:schemeClr val="bg1"/>
                </a:solidFill>
                <a:latin typeface="Arial" panose="020B0604020202020204" pitchFamily="34" charset="0"/>
                <a:cs typeface="Arial" panose="020B0604020202020204" pitchFamily="34" charset="0"/>
              </a:endParaRPr>
            </a:p>
          </p:txBody>
        </p:sp>
        <p:sp>
          <p:nvSpPr>
            <p:cNvPr id="37" name="CasellaDiTesto 36">
              <a:extLst>
                <a:ext uri="{FF2B5EF4-FFF2-40B4-BE49-F238E27FC236}">
                  <a16:creationId xmlns:a16="http://schemas.microsoft.com/office/drawing/2014/main" id="{E649CAC4-2D6E-85B5-C9BA-D3000FA3C26F}"/>
                </a:ext>
              </a:extLst>
            </p:cNvPr>
            <p:cNvSpPr txBox="1"/>
            <p:nvPr/>
          </p:nvSpPr>
          <p:spPr>
            <a:xfrm>
              <a:off x="5588137" y="6226337"/>
              <a:ext cx="51328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 µm</a:t>
              </a:r>
              <a:endParaRPr lang="en-GB" sz="900" b="1" dirty="0">
                <a:solidFill>
                  <a:schemeClr val="bg1"/>
                </a:solidFill>
                <a:latin typeface="Arial" panose="020B0604020202020204" pitchFamily="34" charset="0"/>
                <a:cs typeface="Arial" panose="020B0604020202020204" pitchFamily="34" charset="0"/>
              </a:endParaRPr>
            </a:p>
          </p:txBody>
        </p:sp>
        <p:sp>
          <p:nvSpPr>
            <p:cNvPr id="38" name="CasellaDiTesto 37">
              <a:extLst>
                <a:ext uri="{FF2B5EF4-FFF2-40B4-BE49-F238E27FC236}">
                  <a16:creationId xmlns:a16="http://schemas.microsoft.com/office/drawing/2014/main" id="{7A7DAA67-0F79-D582-E494-282CF4660024}"/>
                </a:ext>
              </a:extLst>
            </p:cNvPr>
            <p:cNvSpPr txBox="1"/>
            <p:nvPr/>
          </p:nvSpPr>
          <p:spPr>
            <a:xfrm>
              <a:off x="2622913" y="8351739"/>
              <a:ext cx="51328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 µm</a:t>
              </a:r>
              <a:endParaRPr lang="en-GB" sz="900" b="1" dirty="0">
                <a:solidFill>
                  <a:schemeClr val="bg1"/>
                </a:solidFill>
                <a:latin typeface="Arial" panose="020B0604020202020204" pitchFamily="34" charset="0"/>
                <a:cs typeface="Arial" panose="020B0604020202020204" pitchFamily="34" charset="0"/>
              </a:endParaRPr>
            </a:p>
          </p:txBody>
        </p:sp>
        <p:sp>
          <p:nvSpPr>
            <p:cNvPr id="39" name="CasellaDiTesto 38">
              <a:extLst>
                <a:ext uri="{FF2B5EF4-FFF2-40B4-BE49-F238E27FC236}">
                  <a16:creationId xmlns:a16="http://schemas.microsoft.com/office/drawing/2014/main" id="{C9085199-0A18-067A-CBCB-B95550F739FE}"/>
                </a:ext>
              </a:extLst>
            </p:cNvPr>
            <p:cNvSpPr txBox="1"/>
            <p:nvPr/>
          </p:nvSpPr>
          <p:spPr>
            <a:xfrm>
              <a:off x="5563661" y="8345097"/>
              <a:ext cx="51328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 µm</a:t>
              </a:r>
              <a:endParaRPr lang="en-GB" sz="900" b="1" dirty="0">
                <a:solidFill>
                  <a:schemeClr val="bg1"/>
                </a:solidFill>
                <a:latin typeface="Arial" panose="020B0604020202020204" pitchFamily="34" charset="0"/>
                <a:cs typeface="Arial" panose="020B0604020202020204" pitchFamily="34" charset="0"/>
              </a:endParaRPr>
            </a:p>
          </p:txBody>
        </p:sp>
        <p:cxnSp>
          <p:nvCxnSpPr>
            <p:cNvPr id="48" name="Connettore diritto 47">
              <a:extLst>
                <a:ext uri="{FF2B5EF4-FFF2-40B4-BE49-F238E27FC236}">
                  <a16:creationId xmlns:a16="http://schemas.microsoft.com/office/drawing/2014/main" id="{25542D6A-7A5F-9474-863E-643FD24AB965}"/>
                </a:ext>
              </a:extLst>
            </p:cNvPr>
            <p:cNvCxnSpPr/>
            <p:nvPr/>
          </p:nvCxnSpPr>
          <p:spPr>
            <a:xfrm>
              <a:off x="2743200" y="6438900"/>
              <a:ext cx="27635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Connettore diritto 49">
              <a:extLst>
                <a:ext uri="{FF2B5EF4-FFF2-40B4-BE49-F238E27FC236}">
                  <a16:creationId xmlns:a16="http://schemas.microsoft.com/office/drawing/2014/main" id="{ED781A0F-B65B-0D4C-2071-2EB8DB0BEF84}"/>
                </a:ext>
              </a:extLst>
            </p:cNvPr>
            <p:cNvCxnSpPr/>
            <p:nvPr/>
          </p:nvCxnSpPr>
          <p:spPr>
            <a:xfrm>
              <a:off x="5671780" y="6438900"/>
              <a:ext cx="3645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Connettore diritto 50">
              <a:extLst>
                <a:ext uri="{FF2B5EF4-FFF2-40B4-BE49-F238E27FC236}">
                  <a16:creationId xmlns:a16="http://schemas.microsoft.com/office/drawing/2014/main" id="{F7531983-BD2B-8F74-3AC2-692FD74AEA6D}"/>
                </a:ext>
              </a:extLst>
            </p:cNvPr>
            <p:cNvCxnSpPr/>
            <p:nvPr/>
          </p:nvCxnSpPr>
          <p:spPr>
            <a:xfrm>
              <a:off x="2646477" y="8572500"/>
              <a:ext cx="45584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Connettore diritto 51">
              <a:extLst>
                <a:ext uri="{FF2B5EF4-FFF2-40B4-BE49-F238E27FC236}">
                  <a16:creationId xmlns:a16="http://schemas.microsoft.com/office/drawing/2014/main" id="{C1F4E632-31E5-DF78-F8D4-C05049BAD0F1}"/>
                </a:ext>
              </a:extLst>
            </p:cNvPr>
            <p:cNvCxnSpPr/>
            <p:nvPr/>
          </p:nvCxnSpPr>
          <p:spPr>
            <a:xfrm>
              <a:off x="5763000" y="8572500"/>
              <a:ext cx="208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CasellaDiTesto 52">
              <a:extLst>
                <a:ext uri="{FF2B5EF4-FFF2-40B4-BE49-F238E27FC236}">
                  <a16:creationId xmlns:a16="http://schemas.microsoft.com/office/drawing/2014/main" id="{D9DD02E4-E675-B547-42D0-2F490CF3B286}"/>
                </a:ext>
              </a:extLst>
            </p:cNvPr>
            <p:cNvSpPr txBox="1"/>
            <p:nvPr/>
          </p:nvSpPr>
          <p:spPr>
            <a:xfrm>
              <a:off x="2458090" y="4441846"/>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OS</a:t>
              </a:r>
              <a:endParaRPr lang="en-GB" sz="1400" b="1" dirty="0">
                <a:solidFill>
                  <a:schemeClr val="bg1"/>
                </a:solidFill>
                <a:latin typeface="Arial" panose="020B0604020202020204" pitchFamily="34" charset="0"/>
                <a:cs typeface="Arial" panose="020B0604020202020204" pitchFamily="34" charset="0"/>
              </a:endParaRPr>
            </a:p>
          </p:txBody>
        </p:sp>
        <p:sp>
          <p:nvSpPr>
            <p:cNvPr id="54" name="CasellaDiTesto 53">
              <a:extLst>
                <a:ext uri="{FF2B5EF4-FFF2-40B4-BE49-F238E27FC236}">
                  <a16:creationId xmlns:a16="http://schemas.microsoft.com/office/drawing/2014/main" id="{F96A9526-AD44-8730-AF34-0D6A8E7F8032}"/>
                </a:ext>
              </a:extLst>
            </p:cNvPr>
            <p:cNvSpPr txBox="1"/>
            <p:nvPr/>
          </p:nvSpPr>
          <p:spPr>
            <a:xfrm>
              <a:off x="1676400" y="5338036"/>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OL</a:t>
              </a:r>
              <a:endParaRPr lang="en-GB" sz="1400" b="1" dirty="0">
                <a:solidFill>
                  <a:schemeClr val="bg1"/>
                </a:solidFill>
                <a:latin typeface="Arial" panose="020B0604020202020204" pitchFamily="34" charset="0"/>
                <a:cs typeface="Arial" panose="020B0604020202020204" pitchFamily="34" charset="0"/>
              </a:endParaRPr>
            </a:p>
          </p:txBody>
        </p:sp>
        <p:sp>
          <p:nvSpPr>
            <p:cNvPr id="55" name="CasellaDiTesto 54">
              <a:extLst>
                <a:ext uri="{FF2B5EF4-FFF2-40B4-BE49-F238E27FC236}">
                  <a16:creationId xmlns:a16="http://schemas.microsoft.com/office/drawing/2014/main" id="{0657406D-7320-2511-6407-992D010A70C5}"/>
                </a:ext>
              </a:extLst>
            </p:cNvPr>
            <p:cNvSpPr txBox="1"/>
            <p:nvPr/>
          </p:nvSpPr>
          <p:spPr>
            <a:xfrm>
              <a:off x="480162" y="5345737"/>
              <a:ext cx="343364"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IL</a:t>
              </a:r>
              <a:endParaRPr lang="en-GB" sz="1400" b="1" dirty="0">
                <a:solidFill>
                  <a:schemeClr val="bg1"/>
                </a:solidFill>
                <a:latin typeface="Arial" panose="020B0604020202020204" pitchFamily="34" charset="0"/>
                <a:cs typeface="Arial" panose="020B0604020202020204" pitchFamily="34" charset="0"/>
              </a:endParaRPr>
            </a:p>
          </p:txBody>
        </p:sp>
        <p:sp>
          <p:nvSpPr>
            <p:cNvPr id="57" name="Freccia a destra 56">
              <a:extLst>
                <a:ext uri="{FF2B5EF4-FFF2-40B4-BE49-F238E27FC236}">
                  <a16:creationId xmlns:a16="http://schemas.microsoft.com/office/drawing/2014/main" id="{15BFB190-17E8-F209-2B54-98BCFAD50392}"/>
                </a:ext>
              </a:extLst>
            </p:cNvPr>
            <p:cNvSpPr/>
            <p:nvPr/>
          </p:nvSpPr>
          <p:spPr>
            <a:xfrm>
              <a:off x="2447167" y="4752690"/>
              <a:ext cx="515164" cy="117580"/>
            </a:xfrm>
            <a:prstGeom prst="rightArrow">
              <a:avLst>
                <a:gd name="adj1" fmla="val 11318"/>
                <a:gd name="adj2" fmla="val 698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CasellaDiTesto 57">
              <a:extLst>
                <a:ext uri="{FF2B5EF4-FFF2-40B4-BE49-F238E27FC236}">
                  <a16:creationId xmlns:a16="http://schemas.microsoft.com/office/drawing/2014/main" id="{C390CF06-C11E-903F-F95B-3944FC84B58C}"/>
                </a:ext>
              </a:extLst>
            </p:cNvPr>
            <p:cNvSpPr txBox="1"/>
            <p:nvPr/>
          </p:nvSpPr>
          <p:spPr>
            <a:xfrm>
              <a:off x="3624623" y="7074901"/>
              <a:ext cx="463588"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PM</a:t>
              </a:r>
              <a:endParaRPr lang="en-GB" sz="1400" b="1" dirty="0">
                <a:solidFill>
                  <a:schemeClr val="bg1"/>
                </a:solidFill>
                <a:latin typeface="Arial" panose="020B0604020202020204" pitchFamily="34" charset="0"/>
                <a:cs typeface="Arial" panose="020B0604020202020204" pitchFamily="34" charset="0"/>
              </a:endParaRPr>
            </a:p>
          </p:txBody>
        </p:sp>
        <p:sp>
          <p:nvSpPr>
            <p:cNvPr id="59" name="CasellaDiTesto 58">
              <a:extLst>
                <a:ext uri="{FF2B5EF4-FFF2-40B4-BE49-F238E27FC236}">
                  <a16:creationId xmlns:a16="http://schemas.microsoft.com/office/drawing/2014/main" id="{DED17264-6072-20C9-C0E8-2563A939D101}"/>
                </a:ext>
              </a:extLst>
            </p:cNvPr>
            <p:cNvSpPr txBox="1"/>
            <p:nvPr/>
          </p:nvSpPr>
          <p:spPr>
            <a:xfrm>
              <a:off x="4482622" y="7765416"/>
              <a:ext cx="343364"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IL</a:t>
              </a:r>
              <a:endParaRPr lang="en-GB" sz="1400" b="1" dirty="0">
                <a:solidFill>
                  <a:schemeClr val="bg1"/>
                </a:solidFill>
                <a:latin typeface="Arial" panose="020B0604020202020204" pitchFamily="34" charset="0"/>
                <a:cs typeface="Arial" panose="020B0604020202020204" pitchFamily="34" charset="0"/>
              </a:endParaRPr>
            </a:p>
          </p:txBody>
        </p:sp>
        <p:sp>
          <p:nvSpPr>
            <p:cNvPr id="60" name="CasellaDiTesto 59">
              <a:extLst>
                <a:ext uri="{FF2B5EF4-FFF2-40B4-BE49-F238E27FC236}">
                  <a16:creationId xmlns:a16="http://schemas.microsoft.com/office/drawing/2014/main" id="{AE58B41E-491C-EAAB-9A05-F1A22A26FB6E}"/>
                </a:ext>
              </a:extLst>
            </p:cNvPr>
            <p:cNvSpPr txBox="1"/>
            <p:nvPr/>
          </p:nvSpPr>
          <p:spPr>
            <a:xfrm>
              <a:off x="5319304" y="7088307"/>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OL</a:t>
              </a:r>
              <a:endParaRPr lang="en-GB" sz="1400" b="1" dirty="0">
                <a:solidFill>
                  <a:schemeClr val="bg1"/>
                </a:solidFill>
                <a:latin typeface="Arial" panose="020B0604020202020204" pitchFamily="34" charset="0"/>
                <a:cs typeface="Arial" panose="020B0604020202020204" pitchFamily="34" charset="0"/>
              </a:endParaRPr>
            </a:p>
          </p:txBody>
        </p:sp>
      </p:grpSp>
      <p:sp>
        <p:nvSpPr>
          <p:cNvPr id="61" name="CasellaDiTesto 60">
            <a:extLst>
              <a:ext uri="{FF2B5EF4-FFF2-40B4-BE49-F238E27FC236}">
                <a16:creationId xmlns:a16="http://schemas.microsoft.com/office/drawing/2014/main" id="{B5988BD9-F3FE-E591-7A99-65B1DB180C39}"/>
              </a:ext>
            </a:extLst>
          </p:cNvPr>
          <p:cNvSpPr txBox="1"/>
          <p:nvPr/>
        </p:nvSpPr>
        <p:spPr>
          <a:xfrm>
            <a:off x="10442010" y="6942282"/>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GL</a:t>
            </a:r>
            <a:endParaRPr lang="en-GB" sz="1400" b="1" dirty="0">
              <a:solidFill>
                <a:schemeClr val="bg1"/>
              </a:solidFill>
              <a:latin typeface="Arial" panose="020B0604020202020204" pitchFamily="34" charset="0"/>
              <a:cs typeface="Arial" panose="020B0604020202020204" pitchFamily="34" charset="0"/>
            </a:endParaRPr>
          </a:p>
        </p:txBody>
      </p:sp>
      <p:grpSp>
        <p:nvGrpSpPr>
          <p:cNvPr id="97" name="Gruppo 96">
            <a:extLst>
              <a:ext uri="{FF2B5EF4-FFF2-40B4-BE49-F238E27FC236}">
                <a16:creationId xmlns:a16="http://schemas.microsoft.com/office/drawing/2014/main" id="{51E23662-8C75-3A8C-6095-409D5FC269BB}"/>
              </a:ext>
            </a:extLst>
          </p:cNvPr>
          <p:cNvGrpSpPr/>
          <p:nvPr/>
        </p:nvGrpSpPr>
        <p:grpSpPr>
          <a:xfrm>
            <a:off x="12176849" y="3643301"/>
            <a:ext cx="5795160" cy="4427679"/>
            <a:chOff x="12204840" y="4255521"/>
            <a:chExt cx="5795160" cy="4427679"/>
          </a:xfrm>
        </p:grpSpPr>
        <p:pic>
          <p:nvPicPr>
            <p:cNvPr id="99" name="Immagine 98">
              <a:extLst>
                <a:ext uri="{FF2B5EF4-FFF2-40B4-BE49-F238E27FC236}">
                  <a16:creationId xmlns:a16="http://schemas.microsoft.com/office/drawing/2014/main" id="{D1CFAFE3-F409-88AD-F395-96AEC80B83B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b="6140"/>
            <a:stretch/>
          </p:blipFill>
          <p:spPr>
            <a:xfrm>
              <a:off x="15120000" y="6534000"/>
              <a:ext cx="2880000" cy="2149200"/>
            </a:xfrm>
            <a:prstGeom prst="rect">
              <a:avLst/>
            </a:prstGeom>
          </p:spPr>
        </p:pic>
        <p:pic>
          <p:nvPicPr>
            <p:cNvPr id="95" name="Immagine 94">
              <a:extLst>
                <a:ext uri="{FF2B5EF4-FFF2-40B4-BE49-F238E27FC236}">
                  <a16:creationId xmlns:a16="http://schemas.microsoft.com/office/drawing/2014/main" id="{F6A2AD2E-ED86-AB4B-836D-582BF038EC93}"/>
                </a:ext>
              </a:extLst>
            </p:cNvPr>
            <p:cNvPicPr>
              <a:picLocks noChangeAspect="1"/>
            </p:cNvPicPr>
            <p:nvPr/>
          </p:nvPicPr>
          <p:blipFill rotWithShape="1">
            <a:blip r:embed="rId10">
              <a:extLst>
                <a:ext uri="{28A0092B-C50C-407E-A947-70E740481C1C}">
                  <a14:useLocalDpi xmlns:a14="http://schemas.microsoft.com/office/drawing/2010/main"/>
                </a:ext>
              </a:extLst>
            </a:blip>
            <a:srcRect b="6103"/>
            <a:stretch/>
          </p:blipFill>
          <p:spPr>
            <a:xfrm>
              <a:off x="15120000" y="4365900"/>
              <a:ext cx="2880000" cy="2149200"/>
            </a:xfrm>
            <a:prstGeom prst="rect">
              <a:avLst/>
            </a:prstGeom>
          </p:spPr>
        </p:pic>
        <p:pic>
          <p:nvPicPr>
            <p:cNvPr id="94" name="Immagine 93" descr="Immagine che contiene aria aperta, natura&#10;&#10;Descrizione generata automaticamente">
              <a:extLst>
                <a:ext uri="{FF2B5EF4-FFF2-40B4-BE49-F238E27FC236}">
                  <a16:creationId xmlns:a16="http://schemas.microsoft.com/office/drawing/2014/main" id="{216D5D88-A138-8E1E-FF87-9D36036876CC}"/>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rot="10800000">
              <a:off x="12211200" y="4365900"/>
              <a:ext cx="2880000" cy="2149200"/>
            </a:xfrm>
            <a:prstGeom prst="rect">
              <a:avLst/>
            </a:prstGeom>
          </p:spPr>
        </p:pic>
        <p:pic>
          <p:nvPicPr>
            <p:cNvPr id="96" name="Immagine 95">
              <a:extLst>
                <a:ext uri="{FF2B5EF4-FFF2-40B4-BE49-F238E27FC236}">
                  <a16:creationId xmlns:a16="http://schemas.microsoft.com/office/drawing/2014/main" id="{217CC538-169F-2628-6519-A81AAF04BCC0}"/>
                </a:ext>
              </a:extLst>
            </p:cNvPr>
            <p:cNvPicPr>
              <a:picLocks noChangeAspect="1"/>
            </p:cNvPicPr>
            <p:nvPr/>
          </p:nvPicPr>
          <p:blipFill rotWithShape="1">
            <a:blip r:embed="rId12">
              <a:extLst>
                <a:ext uri="{28A0092B-C50C-407E-A947-70E740481C1C}">
                  <a14:useLocalDpi xmlns:a14="http://schemas.microsoft.com/office/drawing/2010/main"/>
                </a:ext>
              </a:extLst>
            </a:blip>
            <a:srcRect b="6253"/>
            <a:stretch/>
          </p:blipFill>
          <p:spPr>
            <a:xfrm>
              <a:off x="12211200" y="6534000"/>
              <a:ext cx="2880000" cy="2149200"/>
            </a:xfrm>
            <a:prstGeom prst="rect">
              <a:avLst/>
            </a:prstGeom>
          </p:spPr>
        </p:pic>
        <p:sp>
          <p:nvSpPr>
            <p:cNvPr id="22" name="TextBox 22">
              <a:extLst>
                <a:ext uri="{FF2B5EF4-FFF2-40B4-BE49-F238E27FC236}">
                  <a16:creationId xmlns:a16="http://schemas.microsoft.com/office/drawing/2014/main" id="{092C0FE9-6DEA-4A1A-E1D1-1FA09908AF86}"/>
                </a:ext>
              </a:extLst>
            </p:cNvPr>
            <p:cNvSpPr txBox="1"/>
            <p:nvPr/>
          </p:nvSpPr>
          <p:spPr>
            <a:xfrm>
              <a:off x="12239280" y="6436910"/>
              <a:ext cx="246906" cy="580390"/>
            </a:xfrm>
            <a:prstGeom prst="rect">
              <a:avLst/>
            </a:prstGeom>
          </p:spPr>
          <p:txBody>
            <a:bodyPr lIns="0" tIns="0" rIns="0" bIns="0" rtlCol="0" anchor="t">
              <a:spAutoFit/>
            </a:bodyPr>
            <a:lstStyle/>
            <a:p>
              <a:pPr algn="ctr">
                <a:lnSpc>
                  <a:spcPts val="4759"/>
                </a:lnSpc>
              </a:pPr>
              <a:r>
                <a:rPr lang="en-US" sz="3399" dirty="0">
                  <a:solidFill>
                    <a:srgbClr val="FFFFFF"/>
                  </a:solidFill>
                  <a:latin typeface="Arial" panose="020B0604020202020204" pitchFamily="34" charset="0"/>
                  <a:ea typeface="Open Sans"/>
                  <a:cs typeface="Arial" panose="020B0604020202020204" pitchFamily="34" charset="0"/>
                  <a:sym typeface="Open Sans"/>
                </a:rPr>
                <a:t>3</a:t>
              </a:r>
            </a:p>
          </p:txBody>
        </p:sp>
        <p:sp>
          <p:nvSpPr>
            <p:cNvPr id="29" name="TextBox 29">
              <a:extLst>
                <a:ext uri="{FF2B5EF4-FFF2-40B4-BE49-F238E27FC236}">
                  <a16:creationId xmlns:a16="http://schemas.microsoft.com/office/drawing/2014/main" id="{99D9BAD1-5F15-066A-DC9B-73201985DD28}"/>
                </a:ext>
              </a:extLst>
            </p:cNvPr>
            <p:cNvSpPr txBox="1"/>
            <p:nvPr/>
          </p:nvSpPr>
          <p:spPr>
            <a:xfrm>
              <a:off x="12211200" y="4271922"/>
              <a:ext cx="246906" cy="580390"/>
            </a:xfrm>
            <a:prstGeom prst="rect">
              <a:avLst/>
            </a:prstGeom>
          </p:spPr>
          <p:txBody>
            <a:bodyPr lIns="0" tIns="0" rIns="0" bIns="0" rtlCol="0" anchor="t">
              <a:spAutoFit/>
            </a:bodyPr>
            <a:lstStyle/>
            <a:p>
              <a:pPr algn="ctr">
                <a:lnSpc>
                  <a:spcPts val="4759"/>
                </a:lnSpc>
              </a:pPr>
              <a:r>
                <a:rPr lang="en-US" sz="3399" dirty="0">
                  <a:solidFill>
                    <a:srgbClr val="FFFFFF"/>
                  </a:solidFill>
                  <a:latin typeface="Arial" panose="020B0604020202020204" pitchFamily="34" charset="0"/>
                  <a:ea typeface="Open Sans"/>
                  <a:cs typeface="Arial" panose="020B0604020202020204" pitchFamily="34" charset="0"/>
                  <a:sym typeface="Open Sans"/>
                </a:rPr>
                <a:t>1</a:t>
              </a:r>
            </a:p>
          </p:txBody>
        </p:sp>
        <p:sp>
          <p:nvSpPr>
            <p:cNvPr id="31" name="TextBox 31">
              <a:extLst>
                <a:ext uri="{FF2B5EF4-FFF2-40B4-BE49-F238E27FC236}">
                  <a16:creationId xmlns:a16="http://schemas.microsoft.com/office/drawing/2014/main" id="{AAD2972A-9F3D-7D9A-902D-ED1520237537}"/>
                </a:ext>
              </a:extLst>
            </p:cNvPr>
            <p:cNvSpPr txBox="1"/>
            <p:nvPr/>
          </p:nvSpPr>
          <p:spPr>
            <a:xfrm>
              <a:off x="15148080" y="6438900"/>
              <a:ext cx="246906" cy="580390"/>
            </a:xfrm>
            <a:prstGeom prst="rect">
              <a:avLst/>
            </a:prstGeom>
          </p:spPr>
          <p:txBody>
            <a:bodyPr lIns="0" tIns="0" rIns="0" bIns="0" rtlCol="0" anchor="t">
              <a:spAutoFit/>
            </a:bodyPr>
            <a:lstStyle/>
            <a:p>
              <a:pPr algn="ctr">
                <a:lnSpc>
                  <a:spcPts val="4759"/>
                </a:lnSpc>
              </a:pPr>
              <a:r>
                <a:rPr lang="en-US" sz="3399" dirty="0">
                  <a:solidFill>
                    <a:srgbClr val="FFFFFF"/>
                  </a:solidFill>
                  <a:latin typeface="Arial" panose="020B0604020202020204" pitchFamily="34" charset="0"/>
                  <a:ea typeface="Open Sans"/>
                  <a:cs typeface="Arial" panose="020B0604020202020204" pitchFamily="34" charset="0"/>
                  <a:sym typeface="Open Sans"/>
                </a:rPr>
                <a:t>4</a:t>
              </a:r>
            </a:p>
          </p:txBody>
        </p:sp>
        <p:sp>
          <p:nvSpPr>
            <p:cNvPr id="32" name="TextBox 32">
              <a:extLst>
                <a:ext uri="{FF2B5EF4-FFF2-40B4-BE49-F238E27FC236}">
                  <a16:creationId xmlns:a16="http://schemas.microsoft.com/office/drawing/2014/main" id="{76B8524F-7975-8689-AAED-C5DE59692234}"/>
                </a:ext>
              </a:extLst>
            </p:cNvPr>
            <p:cNvSpPr txBox="1"/>
            <p:nvPr/>
          </p:nvSpPr>
          <p:spPr>
            <a:xfrm>
              <a:off x="15151281" y="4255521"/>
              <a:ext cx="246906" cy="580390"/>
            </a:xfrm>
            <a:prstGeom prst="rect">
              <a:avLst/>
            </a:prstGeom>
          </p:spPr>
          <p:txBody>
            <a:bodyPr lIns="0" tIns="0" rIns="0" bIns="0" rtlCol="0" anchor="t">
              <a:spAutoFit/>
            </a:bodyPr>
            <a:lstStyle/>
            <a:p>
              <a:pPr algn="ctr">
                <a:lnSpc>
                  <a:spcPts val="4759"/>
                </a:lnSpc>
              </a:pPr>
              <a:r>
                <a:rPr lang="en-US" sz="3399" dirty="0">
                  <a:solidFill>
                    <a:srgbClr val="FFFFFF"/>
                  </a:solidFill>
                  <a:latin typeface="Arial" panose="020B0604020202020204" pitchFamily="34" charset="0"/>
                  <a:ea typeface="Open Sans"/>
                  <a:cs typeface="Arial" panose="020B0604020202020204" pitchFamily="34" charset="0"/>
                  <a:sym typeface="Open Sans"/>
                </a:rPr>
                <a:t>2</a:t>
              </a:r>
            </a:p>
          </p:txBody>
        </p:sp>
        <p:sp>
          <p:nvSpPr>
            <p:cNvPr id="44" name="CasellaDiTesto 43">
              <a:extLst>
                <a:ext uri="{FF2B5EF4-FFF2-40B4-BE49-F238E27FC236}">
                  <a16:creationId xmlns:a16="http://schemas.microsoft.com/office/drawing/2014/main" id="{6AAF5C63-1C23-E9B4-3B91-C16C28C216D2}"/>
                </a:ext>
              </a:extLst>
            </p:cNvPr>
            <p:cNvSpPr txBox="1"/>
            <p:nvPr/>
          </p:nvSpPr>
          <p:spPr>
            <a:xfrm>
              <a:off x="12204840" y="6222757"/>
              <a:ext cx="675716" cy="230832"/>
            </a:xfrm>
            <a:prstGeom prst="rect">
              <a:avLst/>
            </a:prstGeom>
            <a:noFill/>
          </p:spPr>
          <p:txBody>
            <a:bodyPr wrap="square" rtlCol="0">
              <a:spAutoFit/>
            </a:bodyPr>
            <a:lstStyle/>
            <a:p>
              <a:r>
                <a:rPr lang="it-IT" sz="900" b="1" dirty="0">
                  <a:solidFill>
                    <a:schemeClr val="bg1"/>
                  </a:solidFill>
                  <a:latin typeface="Arial" panose="020B0604020202020204" pitchFamily="34" charset="0"/>
                  <a:cs typeface="Arial" panose="020B0604020202020204" pitchFamily="34" charset="0"/>
                </a:rPr>
                <a:t>200 µm</a:t>
              </a:r>
            </a:p>
          </p:txBody>
        </p:sp>
        <p:sp>
          <p:nvSpPr>
            <p:cNvPr id="45" name="CasellaDiTesto 44">
              <a:extLst>
                <a:ext uri="{FF2B5EF4-FFF2-40B4-BE49-F238E27FC236}">
                  <a16:creationId xmlns:a16="http://schemas.microsoft.com/office/drawing/2014/main" id="{FA6C111D-DCB3-9C7F-2E78-9B470C8833D5}"/>
                </a:ext>
              </a:extLst>
            </p:cNvPr>
            <p:cNvSpPr txBox="1"/>
            <p:nvPr/>
          </p:nvSpPr>
          <p:spPr>
            <a:xfrm>
              <a:off x="17378987" y="6220439"/>
              <a:ext cx="57740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100 µm</a:t>
              </a:r>
            </a:p>
          </p:txBody>
        </p:sp>
        <p:sp>
          <p:nvSpPr>
            <p:cNvPr id="46" name="CasellaDiTesto 45">
              <a:extLst>
                <a:ext uri="{FF2B5EF4-FFF2-40B4-BE49-F238E27FC236}">
                  <a16:creationId xmlns:a16="http://schemas.microsoft.com/office/drawing/2014/main" id="{A2F6F4A0-550E-E04D-92B6-6E962D0C73E0}"/>
                </a:ext>
              </a:extLst>
            </p:cNvPr>
            <p:cNvSpPr txBox="1"/>
            <p:nvPr/>
          </p:nvSpPr>
          <p:spPr>
            <a:xfrm>
              <a:off x="14431997" y="8351455"/>
              <a:ext cx="537061" cy="230832"/>
            </a:xfrm>
            <a:prstGeom prst="rect">
              <a:avLst/>
            </a:prstGeom>
            <a:noFill/>
          </p:spPr>
          <p:txBody>
            <a:bodyPr wrap="square" rtlCol="0">
              <a:spAutoFit/>
            </a:bodyPr>
            <a:lstStyle/>
            <a:p>
              <a:r>
                <a:rPr lang="it-IT" sz="900" b="1" dirty="0">
                  <a:solidFill>
                    <a:schemeClr val="bg1"/>
                  </a:solidFill>
                  <a:latin typeface="Arial" panose="020B0604020202020204" pitchFamily="34" charset="0"/>
                  <a:cs typeface="Arial" panose="020B0604020202020204" pitchFamily="34" charset="0"/>
                </a:rPr>
                <a:t>50 µm</a:t>
              </a:r>
            </a:p>
          </p:txBody>
        </p:sp>
        <p:sp>
          <p:nvSpPr>
            <p:cNvPr id="47" name="CasellaDiTesto 46">
              <a:extLst>
                <a:ext uri="{FF2B5EF4-FFF2-40B4-BE49-F238E27FC236}">
                  <a16:creationId xmlns:a16="http://schemas.microsoft.com/office/drawing/2014/main" id="{05A9CF53-1135-18CA-7CF4-95A05D152F57}"/>
                </a:ext>
              </a:extLst>
            </p:cNvPr>
            <p:cNvSpPr txBox="1"/>
            <p:nvPr/>
          </p:nvSpPr>
          <p:spPr>
            <a:xfrm>
              <a:off x="17402373" y="8308204"/>
              <a:ext cx="596820" cy="230832"/>
            </a:xfrm>
            <a:prstGeom prst="rect">
              <a:avLst/>
            </a:prstGeom>
            <a:noFill/>
          </p:spPr>
          <p:txBody>
            <a:bodyPr wrap="square" rtlCol="0">
              <a:spAutoFit/>
            </a:bodyPr>
            <a:lstStyle/>
            <a:p>
              <a:r>
                <a:rPr lang="it-IT" sz="900" b="1" dirty="0">
                  <a:solidFill>
                    <a:schemeClr val="bg1"/>
                  </a:solidFill>
                  <a:latin typeface="Arial" panose="020B0604020202020204" pitchFamily="34" charset="0"/>
                  <a:cs typeface="Arial" panose="020B0604020202020204" pitchFamily="34" charset="0"/>
                </a:rPr>
                <a:t>10 µm</a:t>
              </a:r>
            </a:p>
          </p:txBody>
        </p:sp>
        <p:sp>
          <p:nvSpPr>
            <p:cNvPr id="62" name="CasellaDiTesto 61">
              <a:extLst>
                <a:ext uri="{FF2B5EF4-FFF2-40B4-BE49-F238E27FC236}">
                  <a16:creationId xmlns:a16="http://schemas.microsoft.com/office/drawing/2014/main" id="{4A9406C5-375A-3B29-4F9C-459CD51D87C8}"/>
                </a:ext>
              </a:extLst>
            </p:cNvPr>
            <p:cNvSpPr txBox="1"/>
            <p:nvPr/>
          </p:nvSpPr>
          <p:spPr>
            <a:xfrm>
              <a:off x="12560665" y="4394241"/>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OL</a:t>
              </a:r>
            </a:p>
          </p:txBody>
        </p:sp>
        <p:sp>
          <p:nvSpPr>
            <p:cNvPr id="63" name="CasellaDiTesto 62">
              <a:extLst>
                <a:ext uri="{FF2B5EF4-FFF2-40B4-BE49-F238E27FC236}">
                  <a16:creationId xmlns:a16="http://schemas.microsoft.com/office/drawing/2014/main" id="{14BDEF95-6098-EEC8-429A-F642E6E2D6A3}"/>
                </a:ext>
              </a:extLst>
            </p:cNvPr>
            <p:cNvSpPr txBox="1"/>
            <p:nvPr/>
          </p:nvSpPr>
          <p:spPr>
            <a:xfrm>
              <a:off x="13345341" y="5114056"/>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M1</a:t>
              </a:r>
            </a:p>
          </p:txBody>
        </p:sp>
        <p:sp>
          <p:nvSpPr>
            <p:cNvPr id="64" name="CasellaDiTesto 63">
              <a:extLst>
                <a:ext uri="{FF2B5EF4-FFF2-40B4-BE49-F238E27FC236}">
                  <a16:creationId xmlns:a16="http://schemas.microsoft.com/office/drawing/2014/main" id="{209D036A-105F-1914-96B8-21D40F3029F9}"/>
                </a:ext>
              </a:extLst>
            </p:cNvPr>
            <p:cNvSpPr txBox="1"/>
            <p:nvPr/>
          </p:nvSpPr>
          <p:spPr>
            <a:xfrm>
              <a:off x="14015065" y="5831680"/>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M2</a:t>
              </a:r>
            </a:p>
          </p:txBody>
        </p:sp>
        <p:sp>
          <p:nvSpPr>
            <p:cNvPr id="65" name="CasellaDiTesto 64">
              <a:extLst>
                <a:ext uri="{FF2B5EF4-FFF2-40B4-BE49-F238E27FC236}">
                  <a16:creationId xmlns:a16="http://schemas.microsoft.com/office/drawing/2014/main" id="{155A81DD-A646-A6BA-EEC9-C2802C7F64A8}"/>
                </a:ext>
              </a:extLst>
            </p:cNvPr>
            <p:cNvSpPr txBox="1"/>
            <p:nvPr/>
          </p:nvSpPr>
          <p:spPr>
            <a:xfrm>
              <a:off x="14602177" y="6139457"/>
              <a:ext cx="343364"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IL</a:t>
              </a:r>
            </a:p>
          </p:txBody>
        </p:sp>
        <p:sp>
          <p:nvSpPr>
            <p:cNvPr id="66" name="CasellaDiTesto 65">
              <a:extLst>
                <a:ext uri="{FF2B5EF4-FFF2-40B4-BE49-F238E27FC236}">
                  <a16:creationId xmlns:a16="http://schemas.microsoft.com/office/drawing/2014/main" id="{CDCCD8B6-EF67-C74C-6E33-884914E5C014}"/>
                </a:ext>
              </a:extLst>
            </p:cNvPr>
            <p:cNvSpPr txBox="1"/>
            <p:nvPr/>
          </p:nvSpPr>
          <p:spPr>
            <a:xfrm>
              <a:off x="12829679" y="4657592"/>
              <a:ext cx="402674"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TL</a:t>
              </a:r>
            </a:p>
          </p:txBody>
        </p:sp>
        <p:sp>
          <p:nvSpPr>
            <p:cNvPr id="67" name="CasellaDiTesto 66">
              <a:extLst>
                <a:ext uri="{FF2B5EF4-FFF2-40B4-BE49-F238E27FC236}">
                  <a16:creationId xmlns:a16="http://schemas.microsoft.com/office/drawing/2014/main" id="{F8B4FE15-86E0-C0E6-4654-1520EA5462B6}"/>
                </a:ext>
              </a:extLst>
            </p:cNvPr>
            <p:cNvSpPr txBox="1"/>
            <p:nvPr/>
          </p:nvSpPr>
          <p:spPr>
            <a:xfrm>
              <a:off x="16498907" y="5243217"/>
              <a:ext cx="402674"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TL</a:t>
              </a:r>
            </a:p>
          </p:txBody>
        </p:sp>
        <p:sp>
          <p:nvSpPr>
            <p:cNvPr id="68" name="CasellaDiTesto 67">
              <a:extLst>
                <a:ext uri="{FF2B5EF4-FFF2-40B4-BE49-F238E27FC236}">
                  <a16:creationId xmlns:a16="http://schemas.microsoft.com/office/drawing/2014/main" id="{D7F2B332-6117-F8C0-D941-00570C764EFB}"/>
                </a:ext>
              </a:extLst>
            </p:cNvPr>
            <p:cNvSpPr txBox="1"/>
            <p:nvPr/>
          </p:nvSpPr>
          <p:spPr>
            <a:xfrm>
              <a:off x="15388670" y="5640764"/>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M1</a:t>
              </a:r>
            </a:p>
          </p:txBody>
        </p:sp>
        <p:sp>
          <p:nvSpPr>
            <p:cNvPr id="69" name="CasellaDiTesto 68">
              <a:extLst>
                <a:ext uri="{FF2B5EF4-FFF2-40B4-BE49-F238E27FC236}">
                  <a16:creationId xmlns:a16="http://schemas.microsoft.com/office/drawing/2014/main" id="{A4B3F009-0FA4-3702-2C45-B91C12412264}"/>
                </a:ext>
              </a:extLst>
            </p:cNvPr>
            <p:cNvSpPr txBox="1"/>
            <p:nvPr/>
          </p:nvSpPr>
          <p:spPr>
            <a:xfrm>
              <a:off x="17301785" y="4773090"/>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OL</a:t>
              </a:r>
            </a:p>
          </p:txBody>
        </p:sp>
        <p:sp>
          <p:nvSpPr>
            <p:cNvPr id="70" name="CasellaDiTesto 69">
              <a:extLst>
                <a:ext uri="{FF2B5EF4-FFF2-40B4-BE49-F238E27FC236}">
                  <a16:creationId xmlns:a16="http://schemas.microsoft.com/office/drawing/2014/main" id="{A4FC1136-A417-1AD6-D797-1E54E210FB4C}"/>
                </a:ext>
              </a:extLst>
            </p:cNvPr>
            <p:cNvSpPr txBox="1"/>
            <p:nvPr/>
          </p:nvSpPr>
          <p:spPr>
            <a:xfrm>
              <a:off x="13652112" y="7273904"/>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M2</a:t>
              </a:r>
            </a:p>
          </p:txBody>
        </p:sp>
        <p:sp>
          <p:nvSpPr>
            <p:cNvPr id="71" name="CasellaDiTesto 70">
              <a:extLst>
                <a:ext uri="{FF2B5EF4-FFF2-40B4-BE49-F238E27FC236}">
                  <a16:creationId xmlns:a16="http://schemas.microsoft.com/office/drawing/2014/main" id="{59171208-D2EA-9887-E5F9-66EA97FFA8B5}"/>
                </a:ext>
              </a:extLst>
            </p:cNvPr>
            <p:cNvSpPr txBox="1"/>
            <p:nvPr/>
          </p:nvSpPr>
          <p:spPr>
            <a:xfrm>
              <a:off x="12428180" y="7824663"/>
              <a:ext cx="343364"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IL</a:t>
              </a:r>
            </a:p>
          </p:txBody>
        </p:sp>
        <p:sp>
          <p:nvSpPr>
            <p:cNvPr id="72" name="CasellaDiTesto 71">
              <a:extLst>
                <a:ext uri="{FF2B5EF4-FFF2-40B4-BE49-F238E27FC236}">
                  <a16:creationId xmlns:a16="http://schemas.microsoft.com/office/drawing/2014/main" id="{2DA31566-9A5E-45E5-87FD-840B399B53D9}"/>
                </a:ext>
              </a:extLst>
            </p:cNvPr>
            <p:cNvSpPr txBox="1"/>
            <p:nvPr/>
          </p:nvSpPr>
          <p:spPr>
            <a:xfrm>
              <a:off x="14237241" y="7152868"/>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GL</a:t>
              </a:r>
            </a:p>
          </p:txBody>
        </p:sp>
        <p:sp>
          <p:nvSpPr>
            <p:cNvPr id="73" name="CasellaDiTesto 72">
              <a:extLst>
                <a:ext uri="{FF2B5EF4-FFF2-40B4-BE49-F238E27FC236}">
                  <a16:creationId xmlns:a16="http://schemas.microsoft.com/office/drawing/2014/main" id="{B82A2163-3508-F72B-C7FB-C88DB8BA4C1E}"/>
                </a:ext>
              </a:extLst>
            </p:cNvPr>
            <p:cNvSpPr txBox="1"/>
            <p:nvPr/>
          </p:nvSpPr>
          <p:spPr>
            <a:xfrm>
              <a:off x="12932680" y="7516886"/>
              <a:ext cx="463588"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PM</a:t>
              </a:r>
            </a:p>
          </p:txBody>
        </p:sp>
        <p:sp>
          <p:nvSpPr>
            <p:cNvPr id="74" name="CasellaDiTesto 73">
              <a:extLst>
                <a:ext uri="{FF2B5EF4-FFF2-40B4-BE49-F238E27FC236}">
                  <a16:creationId xmlns:a16="http://schemas.microsoft.com/office/drawing/2014/main" id="{CD563269-4217-EB64-DC6F-DCB0DEDD1BDD}"/>
                </a:ext>
              </a:extLst>
            </p:cNvPr>
            <p:cNvSpPr txBox="1"/>
            <p:nvPr/>
          </p:nvSpPr>
          <p:spPr>
            <a:xfrm>
              <a:off x="13021132" y="8043962"/>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GL</a:t>
              </a:r>
            </a:p>
          </p:txBody>
        </p:sp>
        <p:sp>
          <p:nvSpPr>
            <p:cNvPr id="75" name="Freccia a destra 74">
              <a:extLst>
                <a:ext uri="{FF2B5EF4-FFF2-40B4-BE49-F238E27FC236}">
                  <a16:creationId xmlns:a16="http://schemas.microsoft.com/office/drawing/2014/main" id="{D1A8A2D5-4B30-F261-3EB1-36B9CB83B765}"/>
                </a:ext>
              </a:extLst>
            </p:cNvPr>
            <p:cNvSpPr/>
            <p:nvPr/>
          </p:nvSpPr>
          <p:spPr>
            <a:xfrm rot="18438398">
              <a:off x="15825134" y="7604798"/>
              <a:ext cx="515164" cy="117580"/>
            </a:xfrm>
            <a:prstGeom prst="rightArrow">
              <a:avLst>
                <a:gd name="adj1" fmla="val 11318"/>
                <a:gd name="adj2" fmla="val 698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CasellaDiTesto 75">
              <a:extLst>
                <a:ext uri="{FF2B5EF4-FFF2-40B4-BE49-F238E27FC236}">
                  <a16:creationId xmlns:a16="http://schemas.microsoft.com/office/drawing/2014/main" id="{39E7DF86-A4E9-A285-B5EE-DFC43CA0CDD5}"/>
                </a:ext>
              </a:extLst>
            </p:cNvPr>
            <p:cNvSpPr txBox="1"/>
            <p:nvPr/>
          </p:nvSpPr>
          <p:spPr>
            <a:xfrm>
              <a:off x="15683341" y="7408488"/>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OS</a:t>
              </a:r>
            </a:p>
          </p:txBody>
        </p:sp>
        <p:sp>
          <p:nvSpPr>
            <p:cNvPr id="77" name="CasellaDiTesto 76">
              <a:extLst>
                <a:ext uri="{FF2B5EF4-FFF2-40B4-BE49-F238E27FC236}">
                  <a16:creationId xmlns:a16="http://schemas.microsoft.com/office/drawing/2014/main" id="{430D8119-1423-203B-AF34-0679404F7941}"/>
                </a:ext>
              </a:extLst>
            </p:cNvPr>
            <p:cNvSpPr txBox="1"/>
            <p:nvPr/>
          </p:nvSpPr>
          <p:spPr>
            <a:xfrm>
              <a:off x="16100986" y="8129629"/>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OL</a:t>
              </a:r>
            </a:p>
          </p:txBody>
        </p:sp>
        <p:sp>
          <p:nvSpPr>
            <p:cNvPr id="78" name="CasellaDiTesto 77">
              <a:extLst>
                <a:ext uri="{FF2B5EF4-FFF2-40B4-BE49-F238E27FC236}">
                  <a16:creationId xmlns:a16="http://schemas.microsoft.com/office/drawing/2014/main" id="{EEA03D28-F81E-801B-18D0-351B07B06DFC}"/>
                </a:ext>
              </a:extLst>
            </p:cNvPr>
            <p:cNvSpPr txBox="1"/>
            <p:nvPr/>
          </p:nvSpPr>
          <p:spPr>
            <a:xfrm>
              <a:off x="17436858" y="7734101"/>
              <a:ext cx="442750"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ML</a:t>
              </a:r>
            </a:p>
          </p:txBody>
        </p:sp>
        <p:cxnSp>
          <p:nvCxnSpPr>
            <p:cNvPr id="79" name="Connettore diritto 78">
              <a:extLst>
                <a:ext uri="{FF2B5EF4-FFF2-40B4-BE49-F238E27FC236}">
                  <a16:creationId xmlns:a16="http://schemas.microsoft.com/office/drawing/2014/main" id="{C3E40A01-8050-99A9-51B1-285A82A8DA93}"/>
                </a:ext>
              </a:extLst>
            </p:cNvPr>
            <p:cNvCxnSpPr/>
            <p:nvPr/>
          </p:nvCxnSpPr>
          <p:spPr>
            <a:xfrm>
              <a:off x="17424233" y="8572500"/>
              <a:ext cx="468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Connettore diritto 79">
              <a:extLst>
                <a:ext uri="{FF2B5EF4-FFF2-40B4-BE49-F238E27FC236}">
                  <a16:creationId xmlns:a16="http://schemas.microsoft.com/office/drawing/2014/main" id="{EC6DF53D-80DF-CBFA-9AAA-E53E652613B3}"/>
                </a:ext>
              </a:extLst>
            </p:cNvPr>
            <p:cNvCxnSpPr/>
            <p:nvPr/>
          </p:nvCxnSpPr>
          <p:spPr>
            <a:xfrm>
              <a:off x="14394128" y="8572500"/>
              <a:ext cx="57493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Connettore diritto 80">
              <a:extLst>
                <a:ext uri="{FF2B5EF4-FFF2-40B4-BE49-F238E27FC236}">
                  <a16:creationId xmlns:a16="http://schemas.microsoft.com/office/drawing/2014/main" id="{5920648C-7E1B-CFC7-895B-FAF14BD307CE}"/>
                </a:ext>
              </a:extLst>
            </p:cNvPr>
            <p:cNvCxnSpPr/>
            <p:nvPr/>
          </p:nvCxnSpPr>
          <p:spPr>
            <a:xfrm>
              <a:off x="17323864" y="6438900"/>
              <a:ext cx="58313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Connettore diritto 81">
              <a:extLst>
                <a:ext uri="{FF2B5EF4-FFF2-40B4-BE49-F238E27FC236}">
                  <a16:creationId xmlns:a16="http://schemas.microsoft.com/office/drawing/2014/main" id="{129A60AE-88A0-9D69-1B5B-5929789164AD}"/>
                </a:ext>
              </a:extLst>
            </p:cNvPr>
            <p:cNvCxnSpPr/>
            <p:nvPr/>
          </p:nvCxnSpPr>
          <p:spPr>
            <a:xfrm>
              <a:off x="12295325" y="6438900"/>
              <a:ext cx="34778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 name="Gruppo 8">
            <a:extLst>
              <a:ext uri="{FF2B5EF4-FFF2-40B4-BE49-F238E27FC236}">
                <a16:creationId xmlns:a16="http://schemas.microsoft.com/office/drawing/2014/main" id="{8F979A82-9872-5A8E-F812-CFF701E0B8D9}"/>
              </a:ext>
            </a:extLst>
          </p:cNvPr>
          <p:cNvGrpSpPr/>
          <p:nvPr/>
        </p:nvGrpSpPr>
        <p:grpSpPr>
          <a:xfrm>
            <a:off x="6236614" y="3612390"/>
            <a:ext cx="5788800" cy="4440539"/>
            <a:chOff x="6235200" y="4242661"/>
            <a:chExt cx="5788800" cy="4440539"/>
          </a:xfrm>
        </p:grpSpPr>
        <p:pic>
          <p:nvPicPr>
            <p:cNvPr id="92" name="Immagine 91">
              <a:extLst>
                <a:ext uri="{FF2B5EF4-FFF2-40B4-BE49-F238E27FC236}">
                  <a16:creationId xmlns:a16="http://schemas.microsoft.com/office/drawing/2014/main" id="{D94A398C-3BBC-068C-9268-985D2BC73D92}"/>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b="6610"/>
            <a:stretch/>
          </p:blipFill>
          <p:spPr>
            <a:xfrm>
              <a:off x="9144000" y="6534000"/>
              <a:ext cx="2880000" cy="2149200"/>
            </a:xfrm>
            <a:prstGeom prst="rect">
              <a:avLst/>
            </a:prstGeom>
          </p:spPr>
        </p:pic>
        <p:pic>
          <p:nvPicPr>
            <p:cNvPr id="91" name="Immagine 90">
              <a:extLst>
                <a:ext uri="{FF2B5EF4-FFF2-40B4-BE49-F238E27FC236}">
                  <a16:creationId xmlns:a16="http://schemas.microsoft.com/office/drawing/2014/main" id="{8F1E0BB4-5476-4FBC-DAC1-92BDDD17E580}"/>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b="6232"/>
            <a:stretch/>
          </p:blipFill>
          <p:spPr>
            <a:xfrm>
              <a:off x="6235978" y="6534000"/>
              <a:ext cx="2879468" cy="2149200"/>
            </a:xfrm>
            <a:prstGeom prst="rect">
              <a:avLst/>
            </a:prstGeom>
          </p:spPr>
        </p:pic>
        <p:pic>
          <p:nvPicPr>
            <p:cNvPr id="90" name="Immagine 89">
              <a:extLst>
                <a:ext uri="{FF2B5EF4-FFF2-40B4-BE49-F238E27FC236}">
                  <a16:creationId xmlns:a16="http://schemas.microsoft.com/office/drawing/2014/main" id="{31954885-88A2-A533-DFA2-70398B7A4B56}"/>
                </a:ext>
              </a:extLst>
            </p:cNvPr>
            <p:cNvPicPr>
              <a:picLocks/>
            </p:cNvPicPr>
            <p:nvPr/>
          </p:nvPicPr>
          <p:blipFill rotWithShape="1">
            <a:blip r:embed="rId15" cstate="print">
              <a:extLst>
                <a:ext uri="{28A0092B-C50C-407E-A947-70E740481C1C}">
                  <a14:useLocalDpi xmlns:a14="http://schemas.microsoft.com/office/drawing/2010/main"/>
                </a:ext>
              </a:extLst>
            </a:blip>
            <a:srcRect b="6217"/>
            <a:stretch/>
          </p:blipFill>
          <p:spPr>
            <a:xfrm>
              <a:off x="9144000" y="4365900"/>
              <a:ext cx="2878996" cy="2149200"/>
            </a:xfrm>
            <a:prstGeom prst="rect">
              <a:avLst/>
            </a:prstGeom>
          </p:spPr>
        </p:pic>
        <p:pic>
          <p:nvPicPr>
            <p:cNvPr id="89" name="Immagine 88">
              <a:extLst>
                <a:ext uri="{FF2B5EF4-FFF2-40B4-BE49-F238E27FC236}">
                  <a16:creationId xmlns:a16="http://schemas.microsoft.com/office/drawing/2014/main" id="{9F1C82E1-DFBD-2268-A09E-249867392757}"/>
                </a:ext>
              </a:extLst>
            </p:cNvPr>
            <p:cNvPicPr>
              <a:picLocks/>
            </p:cNvPicPr>
            <p:nvPr/>
          </p:nvPicPr>
          <p:blipFill rotWithShape="1">
            <a:blip r:embed="rId16" cstate="print">
              <a:extLst>
                <a:ext uri="{28A0092B-C50C-407E-A947-70E740481C1C}">
                  <a14:useLocalDpi xmlns:a14="http://schemas.microsoft.com/office/drawing/2010/main"/>
                </a:ext>
              </a:extLst>
            </a:blip>
            <a:srcRect b="5909"/>
            <a:stretch/>
          </p:blipFill>
          <p:spPr>
            <a:xfrm>
              <a:off x="6235200" y="4365900"/>
              <a:ext cx="2880000" cy="2149200"/>
            </a:xfrm>
            <a:prstGeom prst="rect">
              <a:avLst/>
            </a:prstGeom>
          </p:spPr>
        </p:pic>
        <p:sp>
          <p:nvSpPr>
            <p:cNvPr id="24" name="TextBox 24">
              <a:extLst>
                <a:ext uri="{FF2B5EF4-FFF2-40B4-BE49-F238E27FC236}">
                  <a16:creationId xmlns:a16="http://schemas.microsoft.com/office/drawing/2014/main" id="{D5B4D5CF-83CD-36F1-02DB-B7E0AE5F9CA7}"/>
                </a:ext>
              </a:extLst>
            </p:cNvPr>
            <p:cNvSpPr txBox="1"/>
            <p:nvPr/>
          </p:nvSpPr>
          <p:spPr>
            <a:xfrm>
              <a:off x="9191890" y="4251693"/>
              <a:ext cx="246906" cy="580390"/>
            </a:xfrm>
            <a:prstGeom prst="rect">
              <a:avLst/>
            </a:prstGeom>
          </p:spPr>
          <p:txBody>
            <a:bodyPr lIns="0" tIns="0" rIns="0" bIns="0" rtlCol="0" anchor="t">
              <a:spAutoFit/>
            </a:bodyPr>
            <a:lstStyle/>
            <a:p>
              <a:pPr algn="ctr">
                <a:lnSpc>
                  <a:spcPts val="4759"/>
                </a:lnSpc>
              </a:pPr>
              <a:r>
                <a:rPr lang="en-US" sz="3399" dirty="0">
                  <a:solidFill>
                    <a:srgbClr val="FFFFFF"/>
                  </a:solidFill>
                  <a:latin typeface="Arial" panose="020B0604020202020204" pitchFamily="34" charset="0"/>
                  <a:ea typeface="Open Sans"/>
                  <a:cs typeface="Arial" panose="020B0604020202020204" pitchFamily="34" charset="0"/>
                  <a:sym typeface="Open Sans"/>
                </a:rPr>
                <a:t>2</a:t>
              </a:r>
            </a:p>
          </p:txBody>
        </p:sp>
        <p:sp>
          <p:nvSpPr>
            <p:cNvPr id="25" name="TextBox 25">
              <a:extLst>
                <a:ext uri="{FF2B5EF4-FFF2-40B4-BE49-F238E27FC236}">
                  <a16:creationId xmlns:a16="http://schemas.microsoft.com/office/drawing/2014/main" id="{C6D561B8-096F-5933-BB64-64E30A9D8B68}"/>
                </a:ext>
              </a:extLst>
            </p:cNvPr>
            <p:cNvSpPr txBox="1"/>
            <p:nvPr/>
          </p:nvSpPr>
          <p:spPr>
            <a:xfrm>
              <a:off x="6258404" y="6446203"/>
              <a:ext cx="246906" cy="580390"/>
            </a:xfrm>
            <a:prstGeom prst="rect">
              <a:avLst/>
            </a:prstGeom>
          </p:spPr>
          <p:txBody>
            <a:bodyPr lIns="0" tIns="0" rIns="0" bIns="0" rtlCol="0" anchor="t">
              <a:spAutoFit/>
            </a:bodyPr>
            <a:lstStyle/>
            <a:p>
              <a:pPr algn="ctr">
                <a:lnSpc>
                  <a:spcPts val="4759"/>
                </a:lnSpc>
              </a:pPr>
              <a:r>
                <a:rPr lang="en-US" sz="3399" dirty="0">
                  <a:solidFill>
                    <a:srgbClr val="FFFFFF"/>
                  </a:solidFill>
                  <a:latin typeface="Arial" panose="020B0604020202020204" pitchFamily="34" charset="0"/>
                  <a:ea typeface="Open Sans"/>
                  <a:cs typeface="Arial" panose="020B0604020202020204" pitchFamily="34" charset="0"/>
                  <a:sym typeface="Open Sans"/>
                </a:rPr>
                <a:t>3</a:t>
              </a:r>
            </a:p>
          </p:txBody>
        </p:sp>
        <p:sp>
          <p:nvSpPr>
            <p:cNvPr id="30" name="TextBox 30">
              <a:extLst>
                <a:ext uri="{FF2B5EF4-FFF2-40B4-BE49-F238E27FC236}">
                  <a16:creationId xmlns:a16="http://schemas.microsoft.com/office/drawing/2014/main" id="{42678361-9A2E-6094-1BAC-D938CE2930E7}"/>
                </a:ext>
              </a:extLst>
            </p:cNvPr>
            <p:cNvSpPr txBox="1"/>
            <p:nvPr/>
          </p:nvSpPr>
          <p:spPr>
            <a:xfrm>
              <a:off x="6258404" y="4242661"/>
              <a:ext cx="246906" cy="580390"/>
            </a:xfrm>
            <a:prstGeom prst="rect">
              <a:avLst/>
            </a:prstGeom>
          </p:spPr>
          <p:txBody>
            <a:bodyPr lIns="0" tIns="0" rIns="0" bIns="0" rtlCol="0" anchor="t">
              <a:spAutoFit/>
            </a:bodyPr>
            <a:lstStyle/>
            <a:p>
              <a:pPr algn="ctr">
                <a:lnSpc>
                  <a:spcPts val="4759"/>
                </a:lnSpc>
              </a:pPr>
              <a:r>
                <a:rPr lang="en-US" sz="3399" dirty="0">
                  <a:solidFill>
                    <a:srgbClr val="FFFFFF"/>
                  </a:solidFill>
                  <a:latin typeface="Arial" panose="020B0604020202020204" pitchFamily="34" charset="0"/>
                  <a:ea typeface="Open Sans"/>
                  <a:cs typeface="Arial" panose="020B0604020202020204" pitchFamily="34" charset="0"/>
                  <a:sym typeface="Open Sans"/>
                </a:rPr>
                <a:t>1</a:t>
              </a:r>
            </a:p>
          </p:txBody>
        </p:sp>
        <p:sp>
          <p:nvSpPr>
            <p:cNvPr id="40" name="CasellaDiTesto 39">
              <a:extLst>
                <a:ext uri="{FF2B5EF4-FFF2-40B4-BE49-F238E27FC236}">
                  <a16:creationId xmlns:a16="http://schemas.microsoft.com/office/drawing/2014/main" id="{E27CD0FD-7301-A97F-69BD-48C60883663C}"/>
                </a:ext>
              </a:extLst>
            </p:cNvPr>
            <p:cNvSpPr txBox="1"/>
            <p:nvPr/>
          </p:nvSpPr>
          <p:spPr>
            <a:xfrm>
              <a:off x="8645903" y="6211200"/>
              <a:ext cx="44916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2 µm</a:t>
              </a:r>
              <a:endParaRPr lang="en-GB" sz="900" b="1" dirty="0">
                <a:solidFill>
                  <a:schemeClr val="bg1"/>
                </a:solidFill>
                <a:latin typeface="Arial" panose="020B0604020202020204" pitchFamily="34" charset="0"/>
                <a:cs typeface="Arial" panose="020B0604020202020204" pitchFamily="34" charset="0"/>
              </a:endParaRPr>
            </a:p>
          </p:txBody>
        </p:sp>
        <p:sp>
          <p:nvSpPr>
            <p:cNvPr id="41" name="CasellaDiTesto 40">
              <a:extLst>
                <a:ext uri="{FF2B5EF4-FFF2-40B4-BE49-F238E27FC236}">
                  <a16:creationId xmlns:a16="http://schemas.microsoft.com/office/drawing/2014/main" id="{804C42F8-1D65-5011-EF82-2A7254C350D4}"/>
                </a:ext>
              </a:extLst>
            </p:cNvPr>
            <p:cNvSpPr txBox="1"/>
            <p:nvPr/>
          </p:nvSpPr>
          <p:spPr>
            <a:xfrm>
              <a:off x="11392129" y="6198248"/>
              <a:ext cx="51328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 µm</a:t>
              </a:r>
              <a:endParaRPr lang="en-GB" sz="900" b="1" dirty="0">
                <a:solidFill>
                  <a:schemeClr val="bg1"/>
                </a:solidFill>
                <a:latin typeface="Arial" panose="020B0604020202020204" pitchFamily="34" charset="0"/>
                <a:cs typeface="Arial" panose="020B0604020202020204" pitchFamily="34" charset="0"/>
              </a:endParaRPr>
            </a:p>
          </p:txBody>
        </p:sp>
        <p:sp>
          <p:nvSpPr>
            <p:cNvPr id="42" name="CasellaDiTesto 41">
              <a:extLst>
                <a:ext uri="{FF2B5EF4-FFF2-40B4-BE49-F238E27FC236}">
                  <a16:creationId xmlns:a16="http://schemas.microsoft.com/office/drawing/2014/main" id="{B2EF6F73-CCCA-84C7-D00D-FC44F48F7E76}"/>
                </a:ext>
              </a:extLst>
            </p:cNvPr>
            <p:cNvSpPr txBox="1"/>
            <p:nvPr/>
          </p:nvSpPr>
          <p:spPr>
            <a:xfrm>
              <a:off x="8528537" y="8331325"/>
              <a:ext cx="51328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 µm</a:t>
              </a:r>
              <a:endParaRPr lang="en-GB" sz="900" b="1" dirty="0">
                <a:solidFill>
                  <a:schemeClr val="bg1"/>
                </a:solidFill>
                <a:latin typeface="Arial" panose="020B0604020202020204" pitchFamily="34" charset="0"/>
                <a:cs typeface="Arial" panose="020B0604020202020204" pitchFamily="34" charset="0"/>
              </a:endParaRPr>
            </a:p>
          </p:txBody>
        </p:sp>
        <p:sp>
          <p:nvSpPr>
            <p:cNvPr id="43" name="CasellaDiTesto 42">
              <a:extLst>
                <a:ext uri="{FF2B5EF4-FFF2-40B4-BE49-F238E27FC236}">
                  <a16:creationId xmlns:a16="http://schemas.microsoft.com/office/drawing/2014/main" id="{65CDE900-4957-9ABF-A8C9-A532E8C75453}"/>
                </a:ext>
              </a:extLst>
            </p:cNvPr>
            <p:cNvSpPr txBox="1"/>
            <p:nvPr/>
          </p:nvSpPr>
          <p:spPr>
            <a:xfrm>
              <a:off x="11537847" y="8331325"/>
              <a:ext cx="44916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5 µm</a:t>
              </a:r>
              <a:endParaRPr lang="en-GB" sz="900" b="1" dirty="0">
                <a:solidFill>
                  <a:schemeClr val="bg1"/>
                </a:solidFill>
                <a:latin typeface="Arial" panose="020B0604020202020204" pitchFamily="34" charset="0"/>
                <a:cs typeface="Arial" panose="020B0604020202020204" pitchFamily="34" charset="0"/>
              </a:endParaRPr>
            </a:p>
          </p:txBody>
        </p:sp>
        <p:cxnSp>
          <p:nvCxnSpPr>
            <p:cNvPr id="83" name="Connettore diritto 82">
              <a:extLst>
                <a:ext uri="{FF2B5EF4-FFF2-40B4-BE49-F238E27FC236}">
                  <a16:creationId xmlns:a16="http://schemas.microsoft.com/office/drawing/2014/main" id="{9AB2D38B-DD78-FAAB-64B4-6061E4C55613}"/>
                </a:ext>
              </a:extLst>
            </p:cNvPr>
            <p:cNvCxnSpPr/>
            <p:nvPr/>
          </p:nvCxnSpPr>
          <p:spPr>
            <a:xfrm>
              <a:off x="11583009" y="8572500"/>
              <a:ext cx="34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Connettore diritto 83">
              <a:extLst>
                <a:ext uri="{FF2B5EF4-FFF2-40B4-BE49-F238E27FC236}">
                  <a16:creationId xmlns:a16="http://schemas.microsoft.com/office/drawing/2014/main" id="{7C0C512A-4325-B22E-9EF0-32F05D9EA798}"/>
                </a:ext>
              </a:extLst>
            </p:cNvPr>
            <p:cNvCxnSpPr/>
            <p:nvPr/>
          </p:nvCxnSpPr>
          <p:spPr>
            <a:xfrm>
              <a:off x="8583683" y="8572500"/>
              <a:ext cx="406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Connettore diritto 84">
              <a:extLst>
                <a:ext uri="{FF2B5EF4-FFF2-40B4-BE49-F238E27FC236}">
                  <a16:creationId xmlns:a16="http://schemas.microsoft.com/office/drawing/2014/main" id="{39E37B03-5867-A0A4-E090-071ED54CAC1A}"/>
                </a:ext>
              </a:extLst>
            </p:cNvPr>
            <p:cNvCxnSpPr/>
            <p:nvPr/>
          </p:nvCxnSpPr>
          <p:spPr>
            <a:xfrm>
              <a:off x="11367009" y="6438900"/>
              <a:ext cx="558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Connettore diritto 85">
              <a:extLst>
                <a:ext uri="{FF2B5EF4-FFF2-40B4-BE49-F238E27FC236}">
                  <a16:creationId xmlns:a16="http://schemas.microsoft.com/office/drawing/2014/main" id="{8FC98D14-95B5-9493-B03E-6429C08FEE5D}"/>
                </a:ext>
              </a:extLst>
            </p:cNvPr>
            <p:cNvCxnSpPr/>
            <p:nvPr/>
          </p:nvCxnSpPr>
          <p:spPr>
            <a:xfrm>
              <a:off x="8738483" y="6438900"/>
              <a:ext cx="25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TextBox 26">
            <a:extLst>
              <a:ext uri="{FF2B5EF4-FFF2-40B4-BE49-F238E27FC236}">
                <a16:creationId xmlns:a16="http://schemas.microsoft.com/office/drawing/2014/main" id="{3EC6B1C6-BC01-649D-D2B6-E618277831B9}"/>
              </a:ext>
            </a:extLst>
          </p:cNvPr>
          <p:cNvSpPr txBox="1"/>
          <p:nvPr/>
        </p:nvSpPr>
        <p:spPr>
          <a:xfrm>
            <a:off x="9162148" y="5794652"/>
            <a:ext cx="246906" cy="580390"/>
          </a:xfrm>
          <a:prstGeom prst="rect">
            <a:avLst/>
          </a:prstGeom>
        </p:spPr>
        <p:txBody>
          <a:bodyPr lIns="0" tIns="0" rIns="0" bIns="0" rtlCol="0" anchor="t">
            <a:spAutoFit/>
          </a:bodyPr>
          <a:lstStyle/>
          <a:p>
            <a:pPr algn="ctr">
              <a:lnSpc>
                <a:spcPts val="4759"/>
              </a:lnSpc>
            </a:pPr>
            <a:r>
              <a:rPr lang="en-US" sz="3399" dirty="0">
                <a:solidFill>
                  <a:srgbClr val="FFFFFF"/>
                </a:solidFill>
                <a:latin typeface="Arial" panose="020B0604020202020204" pitchFamily="34" charset="0"/>
                <a:ea typeface="Open Sans"/>
                <a:cs typeface="Arial" panose="020B0604020202020204" pitchFamily="34" charset="0"/>
                <a:sym typeface="Open Sans"/>
              </a:rPr>
              <a:t>4</a:t>
            </a:r>
          </a:p>
        </p:txBody>
      </p:sp>
      <p:sp>
        <p:nvSpPr>
          <p:cNvPr id="93" name="CasellaDiTesto 92">
            <a:extLst>
              <a:ext uri="{FF2B5EF4-FFF2-40B4-BE49-F238E27FC236}">
                <a16:creationId xmlns:a16="http://schemas.microsoft.com/office/drawing/2014/main" id="{293925C2-FCBD-2DAA-F72F-B8E877230053}"/>
              </a:ext>
            </a:extLst>
          </p:cNvPr>
          <p:cNvSpPr txBox="1"/>
          <p:nvPr/>
        </p:nvSpPr>
        <p:spPr>
          <a:xfrm>
            <a:off x="10435901" y="6727105"/>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GL</a:t>
            </a:r>
          </a:p>
        </p:txBody>
      </p:sp>
    </p:spTree>
    <p:extLst>
      <p:ext uri="{BB962C8B-B14F-4D97-AF65-F5344CB8AC3E}">
        <p14:creationId xmlns:p14="http://schemas.microsoft.com/office/powerpoint/2010/main" val="122323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735B39E-E64D-107A-804C-45AF2BC20C8B}"/>
              </a:ext>
            </a:extLst>
          </p:cNvPr>
          <p:cNvSpPr txBox="1"/>
          <p:nvPr/>
        </p:nvSpPr>
        <p:spPr>
          <a:xfrm>
            <a:off x="5867400" y="4401978"/>
            <a:ext cx="6553200" cy="1483043"/>
          </a:xfrm>
          <a:prstGeom prst="roundRect">
            <a:avLst>
              <a:gd name="adj" fmla="val 43899"/>
            </a:avLst>
          </a:prstGeom>
          <a:solidFill>
            <a:srgbClr val="E8B594">
              <a:alpha val="73000"/>
            </a:srgbClr>
          </a:solidFill>
        </p:spPr>
        <p:txBody>
          <a:bodyPr wrap="square" rtlCol="0">
            <a:spAutoFit/>
          </a:bodyPr>
          <a:lstStyle/>
          <a:p>
            <a:pPr algn="ctr"/>
            <a:r>
              <a:rPr lang="it-IT" sz="6600" dirty="0" err="1">
                <a:latin typeface="Glacial Indifference" panose="020B0604020202020204" charset="0"/>
              </a:rPr>
              <a:t>Supplementary</a:t>
            </a:r>
            <a:endParaRPr lang="it-IT" sz="6600" dirty="0">
              <a:latin typeface="Glacial Indifference" panose="020B0604020202020204" charset="0"/>
            </a:endParaRPr>
          </a:p>
        </p:txBody>
      </p:sp>
    </p:spTree>
    <p:extLst>
      <p:ext uri="{BB962C8B-B14F-4D97-AF65-F5344CB8AC3E}">
        <p14:creationId xmlns:p14="http://schemas.microsoft.com/office/powerpoint/2010/main" val="4076310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DEE5E-9983-CD5F-7E36-30F88D0BBAE0}"/>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E8D4644F-5298-E241-29A3-BFD9FCE8F5A3}"/>
              </a:ext>
            </a:extLst>
          </p:cNvPr>
          <p:cNvSpPr txBox="1"/>
          <p:nvPr/>
        </p:nvSpPr>
        <p:spPr>
          <a:xfrm>
            <a:off x="571175" y="571542"/>
            <a:ext cx="3837910" cy="769441"/>
          </a:xfrm>
          <a:prstGeom prst="rect">
            <a:avLst/>
          </a:prstGeom>
          <a:noFill/>
        </p:spPr>
        <p:txBody>
          <a:bodyPr wrap="none" rtlCol="0">
            <a:spAutoFit/>
          </a:bodyPr>
          <a:lstStyle/>
          <a:p>
            <a:r>
              <a:rPr lang="it-IT" sz="4400" dirty="0" err="1">
                <a:latin typeface="Glacial Indifference" panose="020B0604020202020204" charset="0"/>
              </a:rPr>
              <a:t>Why</a:t>
            </a:r>
            <a:r>
              <a:rPr lang="it-IT" sz="4400" dirty="0">
                <a:latin typeface="Glacial Indifference" panose="020B0604020202020204" charset="0"/>
              </a:rPr>
              <a:t> </a:t>
            </a:r>
            <a:r>
              <a:rPr lang="it-IT" sz="4400" dirty="0" err="1">
                <a:latin typeface="Glacial Indifference" panose="020B0604020202020204" charset="0"/>
              </a:rPr>
              <a:t>this</a:t>
            </a:r>
            <a:r>
              <a:rPr lang="it-IT" sz="4400" dirty="0">
                <a:latin typeface="Glacial Indifference" panose="020B0604020202020204" charset="0"/>
              </a:rPr>
              <a:t> study?</a:t>
            </a:r>
          </a:p>
        </p:txBody>
      </p:sp>
      <p:sp>
        <p:nvSpPr>
          <p:cNvPr id="3" name="CasellaDiTesto 2">
            <a:extLst>
              <a:ext uri="{FF2B5EF4-FFF2-40B4-BE49-F238E27FC236}">
                <a16:creationId xmlns:a16="http://schemas.microsoft.com/office/drawing/2014/main" id="{F4DAEC2F-832C-3230-428F-5059DB362364}"/>
              </a:ext>
            </a:extLst>
          </p:cNvPr>
          <p:cNvSpPr txBox="1"/>
          <p:nvPr/>
        </p:nvSpPr>
        <p:spPr>
          <a:xfrm>
            <a:off x="571175" y="4893236"/>
            <a:ext cx="4876656" cy="769441"/>
          </a:xfrm>
          <a:prstGeom prst="rect">
            <a:avLst/>
          </a:prstGeom>
          <a:noFill/>
        </p:spPr>
        <p:txBody>
          <a:bodyPr wrap="none" rtlCol="0">
            <a:spAutoFit/>
          </a:bodyPr>
          <a:lstStyle/>
          <a:p>
            <a:r>
              <a:rPr lang="it-IT" sz="4400" dirty="0" err="1">
                <a:latin typeface="Glacial Indifference" panose="020B0604020202020204" charset="0"/>
              </a:rPr>
              <a:t>Why</a:t>
            </a:r>
            <a:r>
              <a:rPr lang="it-IT" sz="4400" dirty="0">
                <a:latin typeface="Glacial Indifference" panose="020B0604020202020204" charset="0"/>
              </a:rPr>
              <a:t> </a:t>
            </a:r>
            <a:r>
              <a:rPr lang="it-IT" sz="4400" dirty="0" err="1">
                <a:latin typeface="Glacial Indifference" panose="020B0604020202020204" charset="0"/>
              </a:rPr>
              <a:t>these</a:t>
            </a:r>
            <a:r>
              <a:rPr lang="it-IT" sz="4400" dirty="0">
                <a:latin typeface="Glacial Indifference" panose="020B0604020202020204" charset="0"/>
              </a:rPr>
              <a:t> </a:t>
            </a:r>
            <a:r>
              <a:rPr lang="it-IT" sz="4400" dirty="0" err="1">
                <a:latin typeface="Glacial Indifference" panose="020B0604020202020204" charset="0"/>
              </a:rPr>
              <a:t>species</a:t>
            </a:r>
            <a:r>
              <a:rPr lang="it-IT" sz="4400" dirty="0">
                <a:latin typeface="Glacial Indifference" panose="020B0604020202020204" charset="0"/>
              </a:rPr>
              <a:t>?</a:t>
            </a:r>
            <a:endParaRPr lang="en-GB" sz="4400" dirty="0">
              <a:latin typeface="Glacial Indifference" panose="020B0604020202020204" charset="0"/>
            </a:endParaRPr>
          </a:p>
        </p:txBody>
      </p:sp>
      <p:sp>
        <p:nvSpPr>
          <p:cNvPr id="7" name="Freeform 2">
            <a:extLst>
              <a:ext uri="{FF2B5EF4-FFF2-40B4-BE49-F238E27FC236}">
                <a16:creationId xmlns:a16="http://schemas.microsoft.com/office/drawing/2014/main" id="{48B340B2-390F-5C61-3DC8-5D5F739DC3F3}"/>
              </a:ext>
            </a:extLst>
          </p:cNvPr>
          <p:cNvSpPr>
            <a:spLocks noChangeAspect="1"/>
          </p:cNvSpPr>
          <p:nvPr/>
        </p:nvSpPr>
        <p:spPr>
          <a:xfrm>
            <a:off x="7985188" y="287585"/>
            <a:ext cx="9464612" cy="9980745"/>
          </a:xfrm>
          <a:custGeom>
            <a:avLst/>
            <a:gdLst/>
            <a:ahLst/>
            <a:cxnLst/>
            <a:rect l="l" t="t" r="r" b="b"/>
            <a:pathLst>
              <a:path w="8741016" h="9425096">
                <a:moveTo>
                  <a:pt x="0" y="0"/>
                </a:moveTo>
                <a:lnTo>
                  <a:pt x="8741016" y="0"/>
                </a:lnTo>
                <a:lnTo>
                  <a:pt x="8741016" y="9425095"/>
                </a:lnTo>
                <a:lnTo>
                  <a:pt x="0" y="9425095"/>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GB" dirty="0"/>
          </a:p>
        </p:txBody>
      </p:sp>
      <p:sp>
        <p:nvSpPr>
          <p:cNvPr id="5" name="CasellaDiTesto 4">
            <a:extLst>
              <a:ext uri="{FF2B5EF4-FFF2-40B4-BE49-F238E27FC236}">
                <a16:creationId xmlns:a16="http://schemas.microsoft.com/office/drawing/2014/main" id="{656D5FDC-DA95-3BBA-E562-1CA38D954E2A}"/>
              </a:ext>
            </a:extLst>
          </p:cNvPr>
          <p:cNvSpPr txBox="1"/>
          <p:nvPr/>
        </p:nvSpPr>
        <p:spPr>
          <a:xfrm>
            <a:off x="571175" y="5684341"/>
            <a:ext cx="7965751" cy="4154984"/>
          </a:xfrm>
          <a:prstGeom prst="rect">
            <a:avLst/>
          </a:prstGeom>
          <a:noFill/>
        </p:spPr>
        <p:txBody>
          <a:bodyPr wrap="square">
            <a:spAutoFit/>
          </a:bodyPr>
          <a:lstStyle/>
          <a:p>
            <a:pPr algn="just"/>
            <a:r>
              <a:rPr lang="en-GB" sz="2400" b="0" i="1" u="none" strike="noStrike" baseline="0" dirty="0" err="1">
                <a:solidFill>
                  <a:srgbClr val="221E1F"/>
                </a:solidFill>
                <a:latin typeface="Glacial Indifference" panose="020B0604020202020204" charset="0"/>
              </a:rPr>
              <a:t>Anadara</a:t>
            </a:r>
            <a:r>
              <a:rPr lang="en-GB" sz="2400" b="0" i="1" u="none" strike="noStrike" baseline="0" dirty="0">
                <a:solidFill>
                  <a:srgbClr val="221E1F"/>
                </a:solidFill>
                <a:latin typeface="Glacial Indifference" panose="020B0604020202020204" charset="0"/>
              </a:rPr>
              <a:t> </a:t>
            </a:r>
            <a:r>
              <a:rPr lang="en-GB" sz="2400" b="0" i="1" u="none" strike="noStrike" baseline="0" dirty="0" err="1">
                <a:solidFill>
                  <a:srgbClr val="221E1F"/>
                </a:solidFill>
                <a:latin typeface="Glacial Indifference" panose="020B0604020202020204" charset="0"/>
              </a:rPr>
              <a:t>uropigimelana</a:t>
            </a:r>
            <a:r>
              <a:rPr lang="en-GB" sz="2400" i="1" dirty="0">
                <a:solidFill>
                  <a:srgbClr val="221E1F"/>
                </a:solidFill>
                <a:latin typeface="Glacial Indifference" panose="020B0604020202020204" charset="0"/>
              </a:rPr>
              <a:t>, </a:t>
            </a:r>
            <a:r>
              <a:rPr lang="en-GB" sz="2400" i="1" dirty="0" err="1">
                <a:solidFill>
                  <a:srgbClr val="221E1F"/>
                </a:solidFill>
                <a:latin typeface="Glacial Indifference" panose="020B0604020202020204" charset="0"/>
              </a:rPr>
              <a:t>Tivela</a:t>
            </a:r>
            <a:r>
              <a:rPr lang="en-GB" sz="2400" i="1" dirty="0">
                <a:solidFill>
                  <a:srgbClr val="221E1F"/>
                </a:solidFill>
                <a:latin typeface="Glacial Indifference" panose="020B0604020202020204" charset="0"/>
              </a:rPr>
              <a:t> </a:t>
            </a:r>
            <a:r>
              <a:rPr lang="en-GB" sz="2400" i="1" dirty="0" err="1">
                <a:solidFill>
                  <a:srgbClr val="221E1F"/>
                </a:solidFill>
                <a:latin typeface="Glacial Indifference" panose="020B0604020202020204" charset="0"/>
              </a:rPr>
              <a:t>stefaninii</a:t>
            </a:r>
            <a:r>
              <a:rPr lang="en-GB" sz="2400" i="1" dirty="0">
                <a:solidFill>
                  <a:srgbClr val="221E1F"/>
                </a:solidFill>
                <a:latin typeface="Glacial Indifference" panose="020B0604020202020204" charset="0"/>
              </a:rPr>
              <a:t> </a:t>
            </a:r>
            <a:r>
              <a:rPr lang="en-GB" sz="2400" dirty="0">
                <a:latin typeface="Glacial Indifference" panose="020B0604020202020204" charset="0"/>
              </a:rPr>
              <a:t>and</a:t>
            </a:r>
            <a:r>
              <a:rPr lang="en-GB" sz="2400" dirty="0">
                <a:solidFill>
                  <a:srgbClr val="FF0000"/>
                </a:solidFill>
                <a:latin typeface="Glacial Indifference" panose="020B0604020202020204" charset="0"/>
              </a:rPr>
              <a:t> </a:t>
            </a:r>
            <a:r>
              <a:rPr lang="en-GB" sz="2400" i="1" dirty="0">
                <a:solidFill>
                  <a:srgbClr val="221E1F"/>
                </a:solidFill>
                <a:latin typeface="Glacial Indifference" panose="020B0604020202020204" charset="0"/>
              </a:rPr>
              <a:t>Oliva bulbosa </a:t>
            </a:r>
            <a:r>
              <a:rPr lang="en-GB" sz="2400" b="0" i="0" u="none" strike="noStrike" baseline="0" dirty="0">
                <a:solidFill>
                  <a:srgbClr val="221E1F"/>
                </a:solidFill>
                <a:latin typeface="Glacial Indifference" panose="020B0604020202020204" charset="0"/>
              </a:rPr>
              <a:t>frequently occur in archaeological shell assemblages of the Arabian region and are currently living in the Indo-Pacific region. </a:t>
            </a:r>
          </a:p>
          <a:p>
            <a:pPr algn="just"/>
            <a:endParaRPr lang="en-GB" sz="2400" dirty="0">
              <a:solidFill>
                <a:srgbClr val="221E1F"/>
              </a:solidFill>
              <a:latin typeface="Glacial Indifference" panose="020B0604020202020204" charset="0"/>
            </a:endParaRPr>
          </a:p>
          <a:p>
            <a:pPr algn="just"/>
            <a:r>
              <a:rPr lang="en-GB" sz="2400" b="0" i="0" u="none" strike="noStrike" baseline="0" dirty="0">
                <a:solidFill>
                  <a:srgbClr val="221E1F"/>
                </a:solidFill>
                <a:latin typeface="Glacial Indifference" panose="020B0604020202020204" charset="0"/>
              </a:rPr>
              <a:t>Their abundance in archaeological assemblages and the occurrence of clear growth lines and increments in their shells, makes them excellent tools to be used for high resolution </a:t>
            </a:r>
            <a:r>
              <a:rPr lang="en-GB" sz="2400" b="0" i="0" u="none" strike="noStrike" baseline="0" dirty="0" err="1">
                <a:solidFill>
                  <a:srgbClr val="221E1F"/>
                </a:solidFill>
                <a:latin typeface="Glacial Indifference" panose="020B0604020202020204" charset="0"/>
              </a:rPr>
              <a:t>palaeoclimatic</a:t>
            </a:r>
            <a:r>
              <a:rPr lang="en-GB" sz="2400" b="0" i="0" u="none" strike="noStrike" baseline="0" dirty="0">
                <a:solidFill>
                  <a:srgbClr val="221E1F"/>
                </a:solidFill>
                <a:latin typeface="Glacial Indifference" panose="020B0604020202020204" charset="0"/>
              </a:rPr>
              <a:t> and </a:t>
            </a:r>
            <a:r>
              <a:rPr lang="en-GB" sz="2400" b="0" i="0" u="none" strike="noStrike" baseline="0" dirty="0" err="1">
                <a:solidFill>
                  <a:srgbClr val="221E1F"/>
                </a:solidFill>
                <a:latin typeface="Glacial Indifference" panose="020B0604020202020204" charset="0"/>
              </a:rPr>
              <a:t>palaeoenvironmental</a:t>
            </a:r>
            <a:r>
              <a:rPr lang="en-GB" sz="2400" b="0" i="0" u="none" strike="noStrike" baseline="0" dirty="0">
                <a:solidFill>
                  <a:srgbClr val="221E1F"/>
                </a:solidFill>
                <a:latin typeface="Glacial Indifference" panose="020B0604020202020204" charset="0"/>
              </a:rPr>
              <a:t> studies</a:t>
            </a:r>
            <a:r>
              <a:rPr lang="en-GB" sz="2400" b="0" i="0" u="none" strike="noStrike" baseline="0" dirty="0">
                <a:latin typeface="Glacial Indifference" panose="020B0604020202020204" charset="0"/>
              </a:rPr>
              <a:t>. </a:t>
            </a:r>
            <a:r>
              <a:rPr lang="en-US" sz="2400" dirty="0">
                <a:latin typeface="Glacial Indifference" panose="020B0604020202020204" charset="0"/>
              </a:rPr>
              <a:t>However, no data on their shell microstructure  have been published.</a:t>
            </a:r>
            <a:endParaRPr lang="en-GB" sz="2400" dirty="0">
              <a:latin typeface="Glacial Indifference" panose="020B0604020202020204" charset="0"/>
            </a:endParaRPr>
          </a:p>
        </p:txBody>
      </p:sp>
      <p:sp>
        <p:nvSpPr>
          <p:cNvPr id="8" name="CasellaDiTesto 7">
            <a:extLst>
              <a:ext uri="{FF2B5EF4-FFF2-40B4-BE49-F238E27FC236}">
                <a16:creationId xmlns:a16="http://schemas.microsoft.com/office/drawing/2014/main" id="{4C6BAD52-86BD-5DC6-CB2D-400BCCF28675}"/>
              </a:ext>
            </a:extLst>
          </p:cNvPr>
          <p:cNvSpPr txBox="1"/>
          <p:nvPr/>
        </p:nvSpPr>
        <p:spPr>
          <a:xfrm>
            <a:off x="571175" y="1371718"/>
            <a:ext cx="7965751" cy="3046988"/>
          </a:xfrm>
          <a:prstGeom prst="rect">
            <a:avLst/>
          </a:prstGeom>
          <a:noFill/>
        </p:spPr>
        <p:txBody>
          <a:bodyPr wrap="square">
            <a:spAutoFit/>
          </a:bodyPr>
          <a:lstStyle/>
          <a:p>
            <a:pPr algn="just"/>
            <a:r>
              <a:rPr lang="en-GB" sz="2400" b="0" i="0" u="none" strike="noStrike" baseline="0" dirty="0">
                <a:solidFill>
                  <a:srgbClr val="221E1F"/>
                </a:solidFill>
                <a:latin typeface="Glacial Indifference" panose="020B0604020202020204" charset="0"/>
              </a:rPr>
              <a:t>The investigation of </a:t>
            </a:r>
            <a:r>
              <a:rPr lang="en-GB" sz="2400" b="0" i="0" u="none" strike="noStrike" baseline="0" dirty="0">
                <a:latin typeface="Glacial Indifference" panose="020B0604020202020204" charset="0"/>
              </a:rPr>
              <a:t>the</a:t>
            </a:r>
            <a:r>
              <a:rPr lang="en-GB" sz="2400" b="0" i="0" u="none" strike="noStrike" baseline="0" dirty="0">
                <a:solidFill>
                  <a:srgbClr val="221E1F"/>
                </a:solidFill>
                <a:latin typeface="Glacial Indifference" panose="020B0604020202020204" charset="0"/>
              </a:rPr>
              <a:t> shell microstructure and mineralogy is an important task: </a:t>
            </a:r>
          </a:p>
          <a:p>
            <a:pPr marL="342900" indent="-342900" algn="just">
              <a:buFontTx/>
              <a:buChar char="-"/>
            </a:pPr>
            <a:r>
              <a:rPr lang="en-GB" sz="2400" b="0" i="0" u="none" strike="noStrike" baseline="0" dirty="0">
                <a:solidFill>
                  <a:srgbClr val="221E1F"/>
                </a:solidFill>
                <a:latin typeface="Glacial Indifference" panose="020B0604020202020204" charset="0"/>
              </a:rPr>
              <a:t>It is a valuable tool to check fossil shell preservation before geochemical analyses.</a:t>
            </a:r>
          </a:p>
          <a:p>
            <a:pPr marL="342900" indent="-342900" algn="just">
              <a:buFontTx/>
              <a:buChar char="-"/>
            </a:pPr>
            <a:r>
              <a:rPr lang="en-GB" sz="2400" b="0" i="0" u="none" strike="noStrike" baseline="0" dirty="0">
                <a:solidFill>
                  <a:srgbClr val="221E1F"/>
                </a:solidFill>
                <a:latin typeface="Glacial Indifference" panose="020B0604020202020204" charset="0"/>
              </a:rPr>
              <a:t>It provides novel data on the shell fabric of poorly known mollusc species, increasing the availability of useful characters for phylogenetic, evolutionary, crystallographic and </a:t>
            </a:r>
            <a:r>
              <a:rPr lang="en-GB" sz="2400" b="0" i="0" u="none" strike="noStrike" baseline="0" dirty="0" err="1">
                <a:solidFill>
                  <a:srgbClr val="221E1F"/>
                </a:solidFill>
                <a:latin typeface="Glacial Indifference" panose="020B0604020202020204" charset="0"/>
              </a:rPr>
              <a:t>palaeoenvironmental</a:t>
            </a:r>
            <a:r>
              <a:rPr lang="en-GB" sz="2400" b="0" i="0" u="none" strike="noStrike" baseline="0" dirty="0">
                <a:solidFill>
                  <a:srgbClr val="221E1F"/>
                </a:solidFill>
                <a:latin typeface="Glacial Indifference" panose="020B0604020202020204" charset="0"/>
              </a:rPr>
              <a:t> studies. </a:t>
            </a:r>
            <a:endParaRPr lang="en-GB" sz="2400" dirty="0">
              <a:latin typeface="Glacial Indifference" panose="020B0604020202020204" charset="0"/>
            </a:endParaRPr>
          </a:p>
        </p:txBody>
      </p:sp>
      <p:sp>
        <p:nvSpPr>
          <p:cNvPr id="9" name="CasellaDiTesto 8">
            <a:extLst>
              <a:ext uri="{FF2B5EF4-FFF2-40B4-BE49-F238E27FC236}">
                <a16:creationId xmlns:a16="http://schemas.microsoft.com/office/drawing/2014/main" id="{D271D5D0-74E5-0524-9544-BBAE21DADCB5}"/>
              </a:ext>
            </a:extLst>
          </p:cNvPr>
          <p:cNvSpPr txBox="1"/>
          <p:nvPr/>
        </p:nvSpPr>
        <p:spPr>
          <a:xfrm>
            <a:off x="16306800" y="9469993"/>
            <a:ext cx="636713" cy="369332"/>
          </a:xfrm>
          <a:prstGeom prst="rect">
            <a:avLst/>
          </a:prstGeom>
          <a:noFill/>
        </p:spPr>
        <p:txBody>
          <a:bodyPr wrap="none" rtlCol="0">
            <a:spAutoFit/>
          </a:bodyPr>
          <a:lstStyle/>
          <a:p>
            <a:r>
              <a:rPr lang="it-IT" b="1" dirty="0">
                <a:solidFill>
                  <a:sysClr val="windowText" lastClr="000000"/>
                </a:solidFill>
                <a:latin typeface="Glacial Indifference" panose="020B0604020202020204" charset="0"/>
              </a:rPr>
              <a:t>1 cm</a:t>
            </a:r>
            <a:endParaRPr lang="en-GB" b="1" dirty="0">
              <a:solidFill>
                <a:sysClr val="windowText" lastClr="000000"/>
              </a:solidFill>
              <a:latin typeface="Glacial Indifference" panose="020B0604020202020204" charset="0"/>
            </a:endParaRPr>
          </a:p>
        </p:txBody>
      </p:sp>
      <p:cxnSp>
        <p:nvCxnSpPr>
          <p:cNvPr id="10" name="Connettore diritto 9">
            <a:extLst>
              <a:ext uri="{FF2B5EF4-FFF2-40B4-BE49-F238E27FC236}">
                <a16:creationId xmlns:a16="http://schemas.microsoft.com/office/drawing/2014/main" id="{6D3F9789-4D18-0127-638B-D78AB7627A5A}"/>
              </a:ext>
            </a:extLst>
          </p:cNvPr>
          <p:cNvCxnSpPr/>
          <p:nvPr/>
        </p:nvCxnSpPr>
        <p:spPr>
          <a:xfrm>
            <a:off x="16383000" y="9944100"/>
            <a:ext cx="504000"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F8DAC1DB-DF0A-992D-14AA-D63884114CAA}"/>
              </a:ext>
            </a:extLst>
          </p:cNvPr>
          <p:cNvSpPr txBox="1"/>
          <p:nvPr/>
        </p:nvSpPr>
        <p:spPr>
          <a:xfrm>
            <a:off x="8810417" y="9744045"/>
            <a:ext cx="2249118" cy="400110"/>
          </a:xfrm>
          <a:prstGeom prst="rect">
            <a:avLst/>
          </a:prstGeom>
          <a:noFill/>
        </p:spPr>
        <p:txBody>
          <a:bodyPr wrap="square" rtlCol="0">
            <a:spAutoFit/>
          </a:bodyPr>
          <a:lstStyle/>
          <a:p>
            <a:r>
              <a:rPr lang="it-IT" sz="2000" dirty="0">
                <a:latin typeface="Glacial Indifference" panose="020B0604020202020204" charset="0"/>
              </a:rPr>
              <a:t>Chiari et al. 2025</a:t>
            </a:r>
            <a:endParaRPr lang="en-GB" sz="2000" dirty="0">
              <a:latin typeface="Glacial Indifference" panose="020B0604020202020204" charset="0"/>
            </a:endParaRPr>
          </a:p>
        </p:txBody>
      </p:sp>
    </p:spTree>
    <p:extLst>
      <p:ext uri="{BB962C8B-B14F-4D97-AF65-F5344CB8AC3E}">
        <p14:creationId xmlns:p14="http://schemas.microsoft.com/office/powerpoint/2010/main" val="474489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81BA8-AFA3-2120-EEF9-9D3933E34E6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D3E1F1E-E9D3-EA1B-4932-201B455BA339}"/>
              </a:ext>
            </a:extLst>
          </p:cNvPr>
          <p:cNvSpPr>
            <a:spLocks noGrp="1"/>
          </p:cNvSpPr>
          <p:nvPr>
            <p:ph type="title"/>
          </p:nvPr>
        </p:nvSpPr>
        <p:spPr>
          <a:xfrm>
            <a:off x="-1752600" y="114300"/>
            <a:ext cx="6761408" cy="1143000"/>
          </a:xfrm>
        </p:spPr>
        <p:txBody>
          <a:bodyPr>
            <a:normAutofit/>
          </a:bodyPr>
          <a:lstStyle/>
          <a:p>
            <a:r>
              <a:rPr lang="it-IT" dirty="0">
                <a:latin typeface="Glacial Indifference" panose="020B0604020202020204" charset="0"/>
              </a:rPr>
              <a:t>Setting</a:t>
            </a:r>
            <a:endParaRPr lang="en-GB" dirty="0">
              <a:latin typeface="Glacial Indifference" panose="020B0604020202020204" charset="0"/>
            </a:endParaRPr>
          </a:p>
        </p:txBody>
      </p:sp>
      <p:pic>
        <p:nvPicPr>
          <p:cNvPr id="6" name="Immagine 5">
            <a:extLst>
              <a:ext uri="{FF2B5EF4-FFF2-40B4-BE49-F238E27FC236}">
                <a16:creationId xmlns:a16="http://schemas.microsoft.com/office/drawing/2014/main" id="{712F6AE3-3D6D-5AD6-C623-379B48E63B01}"/>
              </a:ext>
            </a:extLst>
          </p:cNvPr>
          <p:cNvPicPr>
            <a:picLocks noChangeAspect="1"/>
          </p:cNvPicPr>
          <p:nvPr/>
        </p:nvPicPr>
        <p:blipFill>
          <a:blip r:embed="rId2"/>
          <a:stretch>
            <a:fillRect/>
          </a:stretch>
        </p:blipFill>
        <p:spPr>
          <a:xfrm>
            <a:off x="533399" y="1257300"/>
            <a:ext cx="17379539" cy="6400800"/>
          </a:xfrm>
          <a:prstGeom prst="rect">
            <a:avLst/>
          </a:prstGeom>
        </p:spPr>
      </p:pic>
      <p:sp>
        <p:nvSpPr>
          <p:cNvPr id="5" name="CasellaDiTesto 4">
            <a:extLst>
              <a:ext uri="{FF2B5EF4-FFF2-40B4-BE49-F238E27FC236}">
                <a16:creationId xmlns:a16="http://schemas.microsoft.com/office/drawing/2014/main" id="{8AE9BD63-8E52-C572-6D8F-AB986FCB2E27}"/>
              </a:ext>
            </a:extLst>
          </p:cNvPr>
          <p:cNvSpPr txBox="1"/>
          <p:nvPr/>
        </p:nvSpPr>
        <p:spPr>
          <a:xfrm>
            <a:off x="533398" y="8139380"/>
            <a:ext cx="7239001" cy="1200329"/>
          </a:xfrm>
          <a:prstGeom prst="rect">
            <a:avLst/>
          </a:prstGeom>
          <a:noFill/>
        </p:spPr>
        <p:txBody>
          <a:bodyPr wrap="square">
            <a:spAutoFit/>
          </a:bodyPr>
          <a:lstStyle/>
          <a:p>
            <a:pPr algn="just"/>
            <a:r>
              <a:rPr lang="en-GB" sz="2400" b="0" i="0" u="none" strike="noStrike" baseline="0" dirty="0">
                <a:solidFill>
                  <a:srgbClr val="221E1F"/>
                </a:solidFill>
                <a:latin typeface="Glacial Indifference" panose="020B0604020202020204" charset="0"/>
              </a:rPr>
              <a:t>11 mollusc specimens belonging to </a:t>
            </a:r>
            <a:r>
              <a:rPr lang="en-GB" sz="2400" dirty="0">
                <a:solidFill>
                  <a:srgbClr val="221E1F"/>
                </a:solidFill>
                <a:latin typeface="Glacial Indifference" panose="020B0604020202020204" charset="0"/>
              </a:rPr>
              <a:t>3</a:t>
            </a:r>
            <a:r>
              <a:rPr lang="en-GB" sz="2400" b="0" i="0" u="none" strike="noStrike" baseline="0" dirty="0">
                <a:solidFill>
                  <a:srgbClr val="221E1F"/>
                </a:solidFill>
                <a:latin typeface="Glacial Indifference" panose="020B0604020202020204" charset="0"/>
              </a:rPr>
              <a:t> different species were analysed: </a:t>
            </a:r>
            <a:r>
              <a:rPr lang="en-GB" sz="2400" dirty="0">
                <a:solidFill>
                  <a:srgbClr val="221E1F"/>
                </a:solidFill>
                <a:latin typeface="Glacial Indifference" panose="020B0604020202020204" charset="0"/>
              </a:rPr>
              <a:t>2</a:t>
            </a:r>
            <a:r>
              <a:rPr lang="en-GB" sz="2400" b="0" i="0" u="none" strike="noStrike" baseline="0" dirty="0">
                <a:solidFill>
                  <a:srgbClr val="221E1F"/>
                </a:solidFill>
                <a:latin typeface="Glacial Indifference" panose="020B0604020202020204" charset="0"/>
              </a:rPr>
              <a:t> bivalves, </a:t>
            </a:r>
            <a:r>
              <a:rPr lang="en-GB" sz="2400" b="0" i="1" u="none" strike="noStrike" baseline="0" dirty="0" err="1">
                <a:solidFill>
                  <a:srgbClr val="221E1F"/>
                </a:solidFill>
                <a:latin typeface="Glacial Indifference" panose="020B0604020202020204" charset="0"/>
              </a:rPr>
              <a:t>Anadara</a:t>
            </a:r>
            <a:r>
              <a:rPr lang="en-GB" sz="2400" b="0" i="1" u="none" strike="noStrike" baseline="0" dirty="0">
                <a:solidFill>
                  <a:srgbClr val="221E1F"/>
                </a:solidFill>
                <a:latin typeface="Glacial Indifference" panose="020B0604020202020204" charset="0"/>
              </a:rPr>
              <a:t> </a:t>
            </a:r>
            <a:r>
              <a:rPr lang="en-GB" sz="2400" b="0" i="1" u="none" strike="noStrike" baseline="0" dirty="0" err="1">
                <a:solidFill>
                  <a:srgbClr val="221E1F"/>
                </a:solidFill>
                <a:latin typeface="Glacial Indifference" panose="020B0604020202020204" charset="0"/>
              </a:rPr>
              <a:t>uropigimelana</a:t>
            </a:r>
            <a:r>
              <a:rPr lang="en-GB" sz="2400" b="0" i="1" u="none" strike="noStrike" baseline="0" dirty="0">
                <a:solidFill>
                  <a:srgbClr val="221E1F"/>
                </a:solidFill>
                <a:latin typeface="Glacial Indifference" panose="020B0604020202020204" charset="0"/>
              </a:rPr>
              <a:t> </a:t>
            </a:r>
            <a:r>
              <a:rPr lang="en-GB" sz="2400" b="0" i="0" u="none" strike="noStrike" baseline="0" dirty="0">
                <a:solidFill>
                  <a:srgbClr val="221E1F"/>
                </a:solidFill>
                <a:latin typeface="Glacial Indifference" panose="020B0604020202020204" charset="0"/>
              </a:rPr>
              <a:t>and </a:t>
            </a:r>
            <a:r>
              <a:rPr lang="en-GB" sz="2400" b="0" i="1" u="none" strike="noStrike" baseline="0" dirty="0" err="1">
                <a:solidFill>
                  <a:srgbClr val="221E1F"/>
                </a:solidFill>
                <a:latin typeface="Glacial Indifference" panose="020B0604020202020204" charset="0"/>
              </a:rPr>
              <a:t>Tivela</a:t>
            </a:r>
            <a:r>
              <a:rPr lang="en-GB" sz="2400" b="0" i="1" u="none" strike="noStrike" baseline="0" dirty="0">
                <a:solidFill>
                  <a:srgbClr val="221E1F"/>
                </a:solidFill>
                <a:latin typeface="Glacial Indifference" panose="020B0604020202020204" charset="0"/>
              </a:rPr>
              <a:t> </a:t>
            </a:r>
            <a:r>
              <a:rPr lang="en-GB" sz="2400" b="0" i="1" u="none" strike="noStrike" baseline="0" dirty="0" err="1">
                <a:solidFill>
                  <a:srgbClr val="221E1F"/>
                </a:solidFill>
                <a:latin typeface="Glacial Indifference" panose="020B0604020202020204" charset="0"/>
              </a:rPr>
              <a:t>stefaninii</a:t>
            </a:r>
            <a:r>
              <a:rPr lang="en-GB" sz="2400" b="0" i="0" u="none" strike="noStrike" baseline="0" dirty="0">
                <a:solidFill>
                  <a:srgbClr val="221E1F"/>
                </a:solidFill>
                <a:latin typeface="Glacial Indifference" panose="020B0604020202020204" charset="0"/>
              </a:rPr>
              <a:t>, and </a:t>
            </a:r>
            <a:r>
              <a:rPr lang="en-GB" sz="2400" dirty="0">
                <a:solidFill>
                  <a:srgbClr val="221E1F"/>
                </a:solidFill>
                <a:latin typeface="Glacial Indifference" panose="020B0604020202020204" charset="0"/>
              </a:rPr>
              <a:t>1</a:t>
            </a:r>
            <a:r>
              <a:rPr lang="en-GB" sz="2400" b="0" i="0" u="none" strike="noStrike" baseline="0" dirty="0">
                <a:solidFill>
                  <a:srgbClr val="221E1F"/>
                </a:solidFill>
                <a:latin typeface="Glacial Indifference" panose="020B0604020202020204" charset="0"/>
              </a:rPr>
              <a:t> gastropod, </a:t>
            </a:r>
            <a:r>
              <a:rPr lang="en-GB" sz="2400" b="0" i="1" u="none" strike="noStrike" baseline="0" dirty="0">
                <a:solidFill>
                  <a:srgbClr val="221E1F"/>
                </a:solidFill>
                <a:latin typeface="Glacial Indifference" panose="020B0604020202020204" charset="0"/>
              </a:rPr>
              <a:t>Oliva bulbosa</a:t>
            </a:r>
            <a:r>
              <a:rPr lang="en-GB" sz="2400" b="0" i="0" u="none" strike="noStrike" baseline="0" dirty="0">
                <a:solidFill>
                  <a:srgbClr val="221E1F"/>
                </a:solidFill>
                <a:latin typeface="Glacial Indifference" panose="020B0604020202020204" charset="0"/>
              </a:rPr>
              <a:t>.</a:t>
            </a:r>
            <a:endParaRPr lang="en-GB" sz="2400" dirty="0">
              <a:latin typeface="Glacial Indifference" panose="020B0604020202020204" charset="0"/>
            </a:endParaRPr>
          </a:p>
        </p:txBody>
      </p:sp>
      <p:sp>
        <p:nvSpPr>
          <p:cNvPr id="10" name="CasellaDiTesto 9">
            <a:extLst>
              <a:ext uri="{FF2B5EF4-FFF2-40B4-BE49-F238E27FC236}">
                <a16:creationId xmlns:a16="http://schemas.microsoft.com/office/drawing/2014/main" id="{955FB32E-AE8B-ACDA-B758-DA081352543F}"/>
              </a:ext>
            </a:extLst>
          </p:cNvPr>
          <p:cNvSpPr txBox="1"/>
          <p:nvPr/>
        </p:nvSpPr>
        <p:spPr>
          <a:xfrm>
            <a:off x="9448800" y="8139380"/>
            <a:ext cx="8464138" cy="1200329"/>
          </a:xfrm>
          <a:prstGeom prst="rect">
            <a:avLst/>
          </a:prstGeom>
          <a:noFill/>
        </p:spPr>
        <p:txBody>
          <a:bodyPr wrap="square">
            <a:spAutoFit/>
          </a:bodyPr>
          <a:lstStyle/>
          <a:p>
            <a:pPr algn="just"/>
            <a:r>
              <a:rPr lang="en-GB" sz="2400" b="0" i="0" u="none" strike="noStrike" baseline="0" dirty="0">
                <a:solidFill>
                  <a:srgbClr val="221E1F"/>
                </a:solidFill>
                <a:latin typeface="Glacial Indifference" panose="020B0604020202020204" charset="0"/>
              </a:rPr>
              <a:t>The three species were collected from two stratigraphic units within two circular structures (US30 and US54) and from three stratigraphic units within a shell midden (US63, US70, US95).</a:t>
            </a:r>
            <a:endParaRPr lang="en-GB" sz="2400" dirty="0">
              <a:latin typeface="Glacial Indifference" panose="020B0604020202020204" charset="0"/>
            </a:endParaRPr>
          </a:p>
        </p:txBody>
      </p:sp>
      <p:sp>
        <p:nvSpPr>
          <p:cNvPr id="12" name="CasellaDiTesto 11">
            <a:extLst>
              <a:ext uri="{FF2B5EF4-FFF2-40B4-BE49-F238E27FC236}">
                <a16:creationId xmlns:a16="http://schemas.microsoft.com/office/drawing/2014/main" id="{A766BF21-290F-56C0-0C69-A783A928FC17}"/>
              </a:ext>
            </a:extLst>
          </p:cNvPr>
          <p:cNvSpPr txBox="1"/>
          <p:nvPr/>
        </p:nvSpPr>
        <p:spPr>
          <a:xfrm>
            <a:off x="11582400" y="402833"/>
            <a:ext cx="6330538" cy="830997"/>
          </a:xfrm>
          <a:prstGeom prst="rect">
            <a:avLst/>
          </a:prstGeom>
          <a:noFill/>
        </p:spPr>
        <p:txBody>
          <a:bodyPr wrap="square">
            <a:spAutoFit/>
          </a:bodyPr>
          <a:lstStyle/>
          <a:p>
            <a:pPr algn="just"/>
            <a:r>
              <a:rPr lang="en-GB" sz="1600" b="0" i="1" u="none" strike="noStrike" baseline="0" dirty="0">
                <a:solidFill>
                  <a:srgbClr val="221E1F"/>
                </a:solidFill>
                <a:latin typeface="Glacial Indifference" panose="020B0604020202020204" charset="0"/>
              </a:rPr>
              <a:t>(A) location of the HAS1 settlement (green star); (B) northern plateau of the </a:t>
            </a:r>
            <a:r>
              <a:rPr lang="en-GB" sz="1600" b="0" i="1" u="none" strike="noStrike" baseline="0" dirty="0" err="1">
                <a:solidFill>
                  <a:srgbClr val="221E1F"/>
                </a:solidFill>
                <a:latin typeface="Glacial Indifference" panose="020B0604020202020204" charset="0"/>
              </a:rPr>
              <a:t>Inqitat</a:t>
            </a:r>
            <a:r>
              <a:rPr lang="en-GB" sz="1600" b="0" i="1" u="none" strike="noStrike" baseline="0" dirty="0">
                <a:solidFill>
                  <a:srgbClr val="221E1F"/>
                </a:solidFill>
                <a:latin typeface="Glacial Indifference" panose="020B0604020202020204" charset="0"/>
              </a:rPr>
              <a:t> promontory; (C) eastern section of the midden; (D) HAS1 settlement showing the position of the circular structures (B5, B9).</a:t>
            </a:r>
            <a:endParaRPr lang="en-GB" sz="1600" i="1" dirty="0">
              <a:latin typeface="Glacial Indifference" panose="020B0604020202020204" charset="0"/>
            </a:endParaRPr>
          </a:p>
        </p:txBody>
      </p:sp>
    </p:spTree>
    <p:extLst>
      <p:ext uri="{BB962C8B-B14F-4D97-AF65-F5344CB8AC3E}">
        <p14:creationId xmlns:p14="http://schemas.microsoft.com/office/powerpoint/2010/main" val="2155044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7C320-3190-8C67-103F-347DADDABE2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D378AAA-3A8D-188A-7314-48B8B4F0CFFF}"/>
              </a:ext>
            </a:extLst>
          </p:cNvPr>
          <p:cNvSpPr>
            <a:spLocks noGrp="1"/>
          </p:cNvSpPr>
          <p:nvPr>
            <p:ph type="title"/>
          </p:nvPr>
        </p:nvSpPr>
        <p:spPr>
          <a:xfrm>
            <a:off x="211840" y="233771"/>
            <a:ext cx="6761408" cy="1143000"/>
          </a:xfrm>
        </p:spPr>
        <p:txBody>
          <a:bodyPr>
            <a:normAutofit/>
          </a:bodyPr>
          <a:lstStyle/>
          <a:p>
            <a:r>
              <a:rPr lang="it-IT" dirty="0" err="1">
                <a:latin typeface="Glacial Indifference" panose="020B0604020202020204" charset="0"/>
              </a:rPr>
              <a:t>Materials</a:t>
            </a:r>
            <a:r>
              <a:rPr lang="it-IT" dirty="0">
                <a:latin typeface="Glacial Indifference" panose="020B0604020202020204" charset="0"/>
              </a:rPr>
              <a:t> and Methods</a:t>
            </a:r>
            <a:endParaRPr lang="en-GB" dirty="0">
              <a:latin typeface="Glacial Indifference" panose="020B0604020202020204" charset="0"/>
            </a:endParaRPr>
          </a:p>
        </p:txBody>
      </p:sp>
      <p:graphicFrame>
        <p:nvGraphicFramePr>
          <p:cNvPr id="4" name="Segnaposto contenuto 3">
            <a:extLst>
              <a:ext uri="{FF2B5EF4-FFF2-40B4-BE49-F238E27FC236}">
                <a16:creationId xmlns:a16="http://schemas.microsoft.com/office/drawing/2014/main" id="{7DBCE109-78C7-56B8-2A84-8157EF0F1CB5}"/>
              </a:ext>
            </a:extLst>
          </p:cNvPr>
          <p:cNvGraphicFramePr>
            <a:graphicFrameLocks noGrp="1"/>
          </p:cNvGraphicFramePr>
          <p:nvPr>
            <p:ph idx="1"/>
            <p:extLst>
              <p:ext uri="{D42A27DB-BD31-4B8C-83A1-F6EECF244321}">
                <p14:modId xmlns:p14="http://schemas.microsoft.com/office/powerpoint/2010/main" val="3200691532"/>
              </p:ext>
            </p:extLst>
          </p:nvPr>
        </p:nvGraphicFramePr>
        <p:xfrm>
          <a:off x="457200" y="1323058"/>
          <a:ext cx="8465712" cy="5181595"/>
        </p:xfrm>
        <a:graphic>
          <a:graphicData uri="http://schemas.openxmlformats.org/drawingml/2006/table">
            <a:tbl>
              <a:tblPr firstRow="1" bandRow="1" bandCol="1">
                <a:tableStyleId>{912C8C85-51F0-491E-9774-3900AFEF0FD7}</a:tableStyleId>
              </a:tblPr>
              <a:tblGrid>
                <a:gridCol w="2821904">
                  <a:extLst>
                    <a:ext uri="{9D8B030D-6E8A-4147-A177-3AD203B41FA5}">
                      <a16:colId xmlns:a16="http://schemas.microsoft.com/office/drawing/2014/main" val="1148817041"/>
                    </a:ext>
                  </a:extLst>
                </a:gridCol>
                <a:gridCol w="2821904">
                  <a:extLst>
                    <a:ext uri="{9D8B030D-6E8A-4147-A177-3AD203B41FA5}">
                      <a16:colId xmlns:a16="http://schemas.microsoft.com/office/drawing/2014/main" val="743767050"/>
                    </a:ext>
                  </a:extLst>
                </a:gridCol>
                <a:gridCol w="2821904">
                  <a:extLst>
                    <a:ext uri="{9D8B030D-6E8A-4147-A177-3AD203B41FA5}">
                      <a16:colId xmlns:a16="http://schemas.microsoft.com/office/drawing/2014/main" val="699360581"/>
                    </a:ext>
                  </a:extLst>
                </a:gridCol>
              </a:tblGrid>
              <a:tr h="432293">
                <a:tc>
                  <a:txBody>
                    <a:bodyPr/>
                    <a:lstStyle/>
                    <a:p>
                      <a:pPr algn="ctr"/>
                      <a:r>
                        <a:rPr lang="it-IT" b="1" dirty="0">
                          <a:solidFill>
                            <a:schemeClr val="tx1"/>
                          </a:solidFill>
                          <a:latin typeface="Glacial Indifference" panose="020B0604020202020204" charset="0"/>
                        </a:rPr>
                        <a:t>US</a:t>
                      </a:r>
                      <a:endParaRPr lang="en-GB" b="1" dirty="0">
                        <a:solidFill>
                          <a:schemeClr val="tx1"/>
                        </a:solidFill>
                        <a:latin typeface="Glacial Indifference" panose="020B0604020202020204" charset="0"/>
                      </a:endParaRPr>
                    </a:p>
                  </a:txBody>
                  <a:tcPr/>
                </a:tc>
                <a:tc>
                  <a:txBody>
                    <a:bodyPr/>
                    <a:lstStyle/>
                    <a:p>
                      <a:pPr algn="ctr"/>
                      <a:r>
                        <a:rPr lang="it-IT" b="1" dirty="0">
                          <a:solidFill>
                            <a:schemeClr val="tx1"/>
                          </a:solidFill>
                          <a:latin typeface="Glacial Indifference" panose="020B0604020202020204" charset="0"/>
                        </a:rPr>
                        <a:t>ID </a:t>
                      </a:r>
                      <a:r>
                        <a:rPr lang="it-IT" b="1" dirty="0" err="1">
                          <a:solidFill>
                            <a:schemeClr val="tx1"/>
                          </a:solidFill>
                          <a:latin typeface="Glacial Indifference" panose="020B0604020202020204" charset="0"/>
                        </a:rPr>
                        <a:t>Number</a:t>
                      </a:r>
                      <a:endParaRPr lang="en-GB" b="1" dirty="0">
                        <a:solidFill>
                          <a:schemeClr val="tx1"/>
                        </a:solidFill>
                        <a:latin typeface="Glacial Indifference" panose="020B0604020202020204" charset="0"/>
                      </a:endParaRPr>
                    </a:p>
                  </a:txBody>
                  <a:tcPr/>
                </a:tc>
                <a:tc>
                  <a:txBody>
                    <a:bodyPr/>
                    <a:lstStyle/>
                    <a:p>
                      <a:pPr algn="ctr"/>
                      <a:r>
                        <a:rPr lang="it-IT" b="1" dirty="0" err="1">
                          <a:solidFill>
                            <a:schemeClr val="tx1"/>
                          </a:solidFill>
                          <a:latin typeface="Glacial Indifference" panose="020B0604020202020204" charset="0"/>
                        </a:rPr>
                        <a:t>Species</a:t>
                      </a:r>
                      <a:endParaRPr lang="en-GB" b="1" dirty="0">
                        <a:solidFill>
                          <a:schemeClr val="tx1"/>
                        </a:solidFill>
                        <a:latin typeface="Glacial Indifference" panose="020B0604020202020204" charset="0"/>
                      </a:endParaRPr>
                    </a:p>
                  </a:txBody>
                  <a:tcPr/>
                </a:tc>
                <a:extLst>
                  <a:ext uri="{0D108BD9-81ED-4DB2-BD59-A6C34878D82A}">
                    <a16:rowId xmlns:a16="http://schemas.microsoft.com/office/drawing/2014/main" val="3363752633"/>
                  </a:ext>
                </a:extLst>
              </a:tr>
              <a:tr h="432293">
                <a:tc rowSpan="3">
                  <a:txBody>
                    <a:bodyPr/>
                    <a:lstStyle/>
                    <a:p>
                      <a:pPr algn="ctr"/>
                      <a:r>
                        <a:rPr lang="it-IT" dirty="0">
                          <a:latin typeface="Glacial Indifference" panose="020B0604020202020204" charset="0"/>
                        </a:rPr>
                        <a:t>US30</a:t>
                      </a:r>
                      <a:endParaRPr lang="en-GB" dirty="0">
                        <a:latin typeface="Glacial Indifference" panose="020B0604020202020204" charset="0"/>
                      </a:endParaRPr>
                    </a:p>
                  </a:txBody>
                  <a:tcPr anchor="ctr">
                    <a:lnB w="38100" cap="flat" cmpd="sng" algn="ctr">
                      <a:solidFill>
                        <a:schemeClr val="accent6"/>
                      </a:solidFill>
                      <a:prstDash val="solid"/>
                      <a:round/>
                      <a:headEnd type="none" w="med" len="med"/>
                      <a:tailEnd type="none" w="med" len="med"/>
                    </a:lnB>
                  </a:tcPr>
                </a:tc>
                <a:tc>
                  <a:txBody>
                    <a:bodyPr/>
                    <a:lstStyle/>
                    <a:p>
                      <a:pPr algn="ctr"/>
                      <a:r>
                        <a:rPr lang="it-IT" dirty="0">
                          <a:latin typeface="Glacial Indifference" panose="020B0604020202020204" charset="0"/>
                        </a:rPr>
                        <a:t>BS-300 (MPUM 12334)</a:t>
                      </a:r>
                    </a:p>
                  </a:txBody>
                  <a:tcPr/>
                </a:tc>
                <a:tc>
                  <a:txBody>
                    <a:bodyPr/>
                    <a:lstStyle/>
                    <a:p>
                      <a:pPr algn="ctr"/>
                      <a:r>
                        <a:rPr lang="it-IT" i="1" dirty="0" err="1">
                          <a:latin typeface="Glacial Indifference" panose="020B0604020202020204" charset="0"/>
                        </a:rPr>
                        <a:t>Anadara</a:t>
                      </a:r>
                      <a:r>
                        <a:rPr lang="it-IT" i="1" dirty="0">
                          <a:latin typeface="Glacial Indifference" panose="020B0604020202020204" charset="0"/>
                        </a:rPr>
                        <a:t> </a:t>
                      </a:r>
                      <a:r>
                        <a:rPr lang="it-IT" i="1" dirty="0" err="1">
                          <a:latin typeface="Glacial Indifference" panose="020B0604020202020204" charset="0"/>
                        </a:rPr>
                        <a:t>uropigimelana</a:t>
                      </a:r>
                      <a:endParaRPr lang="en-GB" i="1" dirty="0">
                        <a:latin typeface="Glacial Indifference" panose="020B0604020202020204" charset="0"/>
                      </a:endParaRPr>
                    </a:p>
                  </a:txBody>
                  <a:tcPr/>
                </a:tc>
                <a:extLst>
                  <a:ext uri="{0D108BD9-81ED-4DB2-BD59-A6C34878D82A}">
                    <a16:rowId xmlns:a16="http://schemas.microsoft.com/office/drawing/2014/main" val="2914005519"/>
                  </a:ext>
                </a:extLst>
              </a:tr>
              <a:tr h="432293">
                <a:tc vMerge="1">
                  <a:txBody>
                    <a:bodyPr/>
                    <a:lstStyle/>
                    <a:p>
                      <a:endParaRPr lang="en-GB" dirty="0"/>
                    </a:p>
                  </a:txBody>
                  <a:tcPr/>
                </a:tc>
                <a:tc>
                  <a:txBody>
                    <a:bodyPr/>
                    <a:lstStyle/>
                    <a:p>
                      <a:pPr algn="ctr"/>
                      <a:r>
                        <a:rPr lang="it-IT" dirty="0">
                          <a:latin typeface="Glacial Indifference" panose="020B0604020202020204" charset="0"/>
                        </a:rPr>
                        <a:t>BS-246 (MPUM 12340)</a:t>
                      </a:r>
                      <a:endParaRPr lang="en-GB" dirty="0">
                        <a:latin typeface="Glacial Indifference" panose="020B0604020202020204" charset="0"/>
                      </a:endParaRPr>
                    </a:p>
                  </a:txBody>
                  <a:tcPr/>
                </a:tc>
                <a:tc>
                  <a:txBody>
                    <a:bodyPr/>
                    <a:lstStyle/>
                    <a:p>
                      <a:pPr algn="ctr"/>
                      <a:r>
                        <a:rPr lang="it-IT" i="1" dirty="0" err="1">
                          <a:latin typeface="Glacial Indifference" panose="020B0604020202020204" charset="0"/>
                        </a:rPr>
                        <a:t>Tivela</a:t>
                      </a:r>
                      <a:r>
                        <a:rPr lang="it-IT" i="1" dirty="0">
                          <a:latin typeface="Glacial Indifference" panose="020B0604020202020204" charset="0"/>
                        </a:rPr>
                        <a:t> </a:t>
                      </a:r>
                      <a:r>
                        <a:rPr lang="it-IT" i="1" dirty="0" err="1">
                          <a:latin typeface="Glacial Indifference" panose="020B0604020202020204" charset="0"/>
                        </a:rPr>
                        <a:t>stefaniniii</a:t>
                      </a:r>
                      <a:endParaRPr lang="en-GB" i="1" dirty="0">
                        <a:latin typeface="Glacial Indifference" panose="020B0604020202020204" charset="0"/>
                      </a:endParaRPr>
                    </a:p>
                  </a:txBody>
                  <a:tcPr/>
                </a:tc>
                <a:extLst>
                  <a:ext uri="{0D108BD9-81ED-4DB2-BD59-A6C34878D82A}">
                    <a16:rowId xmlns:a16="http://schemas.microsoft.com/office/drawing/2014/main" val="3291234358"/>
                  </a:ext>
                </a:extLst>
              </a:tr>
              <a:tr h="432293">
                <a:tc vMerge="1">
                  <a:txBody>
                    <a:bodyPr/>
                    <a:lstStyle/>
                    <a:p>
                      <a:endParaRPr lang="en-GB" dirty="0"/>
                    </a:p>
                  </a:txBody>
                  <a:tcPr/>
                </a:tc>
                <a:tc>
                  <a:txBody>
                    <a:bodyPr/>
                    <a:lstStyle/>
                    <a:p>
                      <a:pPr algn="ctr"/>
                      <a:r>
                        <a:rPr lang="it-IT" dirty="0">
                          <a:latin typeface="Glacial Indifference" panose="020B0604020202020204" charset="0"/>
                        </a:rPr>
                        <a:t>BS-39 (MPUM 12409)</a:t>
                      </a:r>
                      <a:endParaRPr lang="en-GB" dirty="0">
                        <a:latin typeface="Glacial Indifference" panose="020B0604020202020204" charset="0"/>
                      </a:endParaRPr>
                    </a:p>
                  </a:txBody>
                  <a:tcPr>
                    <a:lnB w="38100" cap="flat" cmpd="sng" algn="ctr">
                      <a:solidFill>
                        <a:schemeClr val="accent6"/>
                      </a:solidFill>
                      <a:prstDash val="solid"/>
                      <a:round/>
                      <a:headEnd type="none" w="med" len="med"/>
                      <a:tailEnd type="none" w="med" len="med"/>
                    </a:lnB>
                  </a:tcPr>
                </a:tc>
                <a:tc>
                  <a:txBody>
                    <a:bodyPr/>
                    <a:lstStyle/>
                    <a:p>
                      <a:pPr algn="ctr"/>
                      <a:r>
                        <a:rPr lang="it-IT" i="1" dirty="0">
                          <a:latin typeface="Glacial Indifference" panose="020B0604020202020204" charset="0"/>
                        </a:rPr>
                        <a:t>Oliva bulbosa</a:t>
                      </a:r>
                      <a:endParaRPr lang="en-GB" i="1" dirty="0">
                        <a:latin typeface="Glacial Indifference" panose="020B0604020202020204" charset="0"/>
                      </a:endParaRPr>
                    </a:p>
                  </a:txBody>
                  <a:tcPr>
                    <a:lnB w="381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2025336687"/>
                  </a:ext>
                </a:extLst>
              </a:tr>
              <a:tr h="432293">
                <a:tc rowSpan="2">
                  <a:txBody>
                    <a:bodyPr/>
                    <a:lstStyle/>
                    <a:p>
                      <a:pPr algn="ctr"/>
                      <a:r>
                        <a:rPr lang="it-IT" dirty="0">
                          <a:latin typeface="Glacial Indifference" panose="020B0604020202020204" charset="0"/>
                        </a:rPr>
                        <a:t>US54</a:t>
                      </a:r>
                    </a:p>
                  </a:txBody>
                  <a:tcPr anchor="ct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tc>
                  <a:txBody>
                    <a:bodyPr/>
                    <a:lstStyle/>
                    <a:p>
                      <a:pPr algn="ctr"/>
                      <a:r>
                        <a:rPr lang="it-IT" dirty="0">
                          <a:latin typeface="Glacial Indifference" panose="020B0604020202020204" charset="0"/>
                        </a:rPr>
                        <a:t>OS-107 (MPUM 12335)</a:t>
                      </a:r>
                      <a:endParaRPr lang="en-GB" dirty="0">
                        <a:latin typeface="Glacial Indifference" panose="020B0604020202020204" charset="0"/>
                      </a:endParaRPr>
                    </a:p>
                  </a:txBody>
                  <a:tcPr>
                    <a:lnT w="38100" cap="flat" cmpd="sng" algn="ctr">
                      <a:solidFill>
                        <a:schemeClr val="accent6"/>
                      </a:solidFill>
                      <a:prstDash val="solid"/>
                      <a:round/>
                      <a:headEnd type="none" w="med" len="med"/>
                      <a:tailEnd type="none" w="med" len="med"/>
                    </a:lnT>
                  </a:tcPr>
                </a:tc>
                <a:tc>
                  <a:txBody>
                    <a:bodyPr/>
                    <a:lstStyle/>
                    <a:p>
                      <a:pPr algn="ctr"/>
                      <a:r>
                        <a:rPr lang="it-IT" i="1" dirty="0" err="1">
                          <a:latin typeface="Glacial Indifference" panose="020B0604020202020204" charset="0"/>
                        </a:rPr>
                        <a:t>Anadara</a:t>
                      </a:r>
                      <a:r>
                        <a:rPr lang="it-IT" i="1" dirty="0">
                          <a:latin typeface="Glacial Indifference" panose="020B0604020202020204" charset="0"/>
                        </a:rPr>
                        <a:t> </a:t>
                      </a:r>
                      <a:r>
                        <a:rPr lang="it-IT" i="1" dirty="0" err="1">
                          <a:latin typeface="Glacial Indifference" panose="020B0604020202020204" charset="0"/>
                        </a:rPr>
                        <a:t>uropigimelana</a:t>
                      </a:r>
                      <a:endParaRPr lang="en-GB" i="1" dirty="0">
                        <a:latin typeface="Glacial Indifference" panose="020B0604020202020204" charset="0"/>
                      </a:endParaRPr>
                    </a:p>
                  </a:txBody>
                  <a:tcPr>
                    <a:lnT w="38100" cap="flat" cmpd="sng" algn="ctr">
                      <a:solidFill>
                        <a:schemeClr val="accent6"/>
                      </a:solidFill>
                      <a:prstDash val="solid"/>
                      <a:round/>
                      <a:headEnd type="none" w="med" len="med"/>
                      <a:tailEnd type="none" w="med" len="med"/>
                    </a:lnT>
                  </a:tcPr>
                </a:tc>
                <a:extLst>
                  <a:ext uri="{0D108BD9-81ED-4DB2-BD59-A6C34878D82A}">
                    <a16:rowId xmlns:a16="http://schemas.microsoft.com/office/drawing/2014/main" val="626674976"/>
                  </a:ext>
                </a:extLst>
              </a:tr>
              <a:tr h="426372">
                <a:tc vMerge="1">
                  <a:txBody>
                    <a:bodyPr/>
                    <a:lstStyle/>
                    <a:p>
                      <a:endParaRPr lang="en-GB" dirty="0"/>
                    </a:p>
                  </a:txBody>
                  <a:tcPr/>
                </a:tc>
                <a:tc>
                  <a:txBody>
                    <a:bodyPr/>
                    <a:lstStyle/>
                    <a:p>
                      <a:pPr algn="ctr"/>
                      <a:r>
                        <a:rPr lang="it-IT" dirty="0">
                          <a:latin typeface="Glacial Indifference" panose="020B0604020202020204" charset="0"/>
                        </a:rPr>
                        <a:t>OS-120 (MPUM 12341)</a:t>
                      </a:r>
                      <a:endParaRPr lang="en-GB" dirty="0">
                        <a:latin typeface="Glacial Indifference" panose="020B0604020202020204" charset="0"/>
                      </a:endParaRPr>
                    </a:p>
                  </a:txBody>
                  <a:tcPr>
                    <a:lnB w="381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i="1" dirty="0" err="1">
                          <a:latin typeface="Glacial Indifference" panose="020B0604020202020204" charset="0"/>
                        </a:rPr>
                        <a:t>Tivela</a:t>
                      </a:r>
                      <a:r>
                        <a:rPr lang="it-IT" i="1" dirty="0">
                          <a:latin typeface="Glacial Indifference" panose="020B0604020202020204" charset="0"/>
                        </a:rPr>
                        <a:t> </a:t>
                      </a:r>
                      <a:r>
                        <a:rPr lang="it-IT" i="1" dirty="0" err="1">
                          <a:latin typeface="Glacial Indifference" panose="020B0604020202020204" charset="0"/>
                        </a:rPr>
                        <a:t>stefaniniii</a:t>
                      </a:r>
                      <a:endParaRPr lang="en-GB" i="1" dirty="0">
                        <a:latin typeface="Glacial Indifference" panose="020B0604020202020204" charset="0"/>
                      </a:endParaRPr>
                    </a:p>
                  </a:txBody>
                  <a:tcPr>
                    <a:lnB w="381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2030226463"/>
                  </a:ext>
                </a:extLst>
              </a:tr>
              <a:tr h="432293">
                <a:tc rowSpan="2">
                  <a:txBody>
                    <a:bodyPr/>
                    <a:lstStyle/>
                    <a:p>
                      <a:pPr algn="ctr"/>
                      <a:r>
                        <a:rPr lang="it-IT" dirty="0">
                          <a:latin typeface="Glacial Indifference" panose="020B0604020202020204" charset="0"/>
                        </a:rPr>
                        <a:t>US63</a:t>
                      </a:r>
                      <a:endParaRPr lang="en-GB" dirty="0">
                        <a:latin typeface="Glacial Indifference" panose="020B0604020202020204" charset="0"/>
                      </a:endParaRPr>
                    </a:p>
                  </a:txBody>
                  <a:tcPr anchor="ct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tc>
                  <a:txBody>
                    <a:bodyPr/>
                    <a:lstStyle/>
                    <a:p>
                      <a:pPr algn="ctr"/>
                      <a:r>
                        <a:rPr lang="it-IT" dirty="0">
                          <a:latin typeface="Glacial Indifference" panose="020B0604020202020204" charset="0"/>
                        </a:rPr>
                        <a:t>MS-296 (MPUM 12336)</a:t>
                      </a:r>
                      <a:endParaRPr lang="en-GB" dirty="0">
                        <a:latin typeface="Glacial Indifference" panose="020B0604020202020204" charset="0"/>
                      </a:endParaRPr>
                    </a:p>
                  </a:txBody>
                  <a:tcPr>
                    <a:lnT w="38100" cap="flat" cmpd="sng" algn="ctr">
                      <a:solidFill>
                        <a:schemeClr val="accent6"/>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i="1" dirty="0" err="1">
                          <a:latin typeface="Glacial Indifference" panose="020B0604020202020204" charset="0"/>
                        </a:rPr>
                        <a:t>Anadara</a:t>
                      </a:r>
                      <a:r>
                        <a:rPr lang="it-IT" i="1" dirty="0">
                          <a:latin typeface="Glacial Indifference" panose="020B0604020202020204" charset="0"/>
                        </a:rPr>
                        <a:t> </a:t>
                      </a:r>
                      <a:r>
                        <a:rPr lang="it-IT" i="1" dirty="0" err="1">
                          <a:latin typeface="Glacial Indifference" panose="020B0604020202020204" charset="0"/>
                        </a:rPr>
                        <a:t>uropigimelana</a:t>
                      </a:r>
                      <a:endParaRPr lang="en-GB" i="1" dirty="0">
                        <a:latin typeface="Glacial Indifference" panose="020B0604020202020204" charset="0"/>
                      </a:endParaRPr>
                    </a:p>
                  </a:txBody>
                  <a:tcPr>
                    <a:lnT w="38100" cap="flat" cmpd="sng" algn="ctr">
                      <a:solidFill>
                        <a:schemeClr val="accent6"/>
                      </a:solidFill>
                      <a:prstDash val="solid"/>
                      <a:round/>
                      <a:headEnd type="none" w="med" len="med"/>
                      <a:tailEnd type="none" w="med" len="med"/>
                    </a:lnT>
                  </a:tcPr>
                </a:tc>
                <a:extLst>
                  <a:ext uri="{0D108BD9-81ED-4DB2-BD59-A6C34878D82A}">
                    <a16:rowId xmlns:a16="http://schemas.microsoft.com/office/drawing/2014/main" val="432720894"/>
                  </a:ext>
                </a:extLst>
              </a:tr>
              <a:tr h="432293">
                <a:tc vMerge="1">
                  <a:txBody>
                    <a:bodyPr/>
                    <a:lstStyle/>
                    <a:p>
                      <a:endParaRPr lang="en-GB" dirty="0"/>
                    </a:p>
                  </a:txBody>
                  <a:tcPr/>
                </a:tc>
                <a:tc>
                  <a:txBody>
                    <a:bodyPr/>
                    <a:lstStyle/>
                    <a:p>
                      <a:pPr algn="ctr"/>
                      <a:r>
                        <a:rPr lang="it-IT" dirty="0">
                          <a:latin typeface="Glacial Indifference" panose="020B0604020202020204" charset="0"/>
                        </a:rPr>
                        <a:t>MS-24 (MPUM 12411)</a:t>
                      </a:r>
                      <a:endParaRPr lang="en-GB" dirty="0">
                        <a:latin typeface="Glacial Indifference" panose="020B0604020202020204" charset="0"/>
                      </a:endParaRPr>
                    </a:p>
                  </a:txBody>
                  <a:tcPr>
                    <a:lnB w="381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i="1" dirty="0">
                          <a:latin typeface="Glacial Indifference" panose="020B0604020202020204" charset="0"/>
                        </a:rPr>
                        <a:t>Oliva bulbosa</a:t>
                      </a:r>
                      <a:endParaRPr lang="en-GB" i="1" dirty="0">
                        <a:latin typeface="Glacial Indifference" panose="020B0604020202020204" charset="0"/>
                      </a:endParaRPr>
                    </a:p>
                  </a:txBody>
                  <a:tcPr>
                    <a:lnB w="381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908624638"/>
                  </a:ext>
                </a:extLst>
              </a:tr>
              <a:tr h="432293">
                <a:tc rowSpan="2">
                  <a:txBody>
                    <a:bodyPr/>
                    <a:lstStyle/>
                    <a:p>
                      <a:pPr algn="ctr"/>
                      <a:r>
                        <a:rPr lang="it-IT" dirty="0">
                          <a:latin typeface="Glacial Indifference" panose="020B0604020202020204" charset="0"/>
                        </a:rPr>
                        <a:t>US70</a:t>
                      </a:r>
                      <a:endParaRPr lang="en-GB" dirty="0">
                        <a:latin typeface="Glacial Indifference" panose="020B0604020202020204" charset="0"/>
                      </a:endParaRPr>
                    </a:p>
                  </a:txBody>
                  <a:tcPr anchor="ct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tc>
                  <a:txBody>
                    <a:bodyPr/>
                    <a:lstStyle/>
                    <a:p>
                      <a:pPr algn="ctr"/>
                      <a:r>
                        <a:rPr lang="it-IT" dirty="0">
                          <a:latin typeface="Glacial Indifference" panose="020B0604020202020204" charset="0"/>
                        </a:rPr>
                        <a:t>A2 (MPUM 12337)</a:t>
                      </a:r>
                      <a:endParaRPr lang="en-GB" dirty="0">
                        <a:latin typeface="Glacial Indifference" panose="020B0604020202020204" charset="0"/>
                      </a:endParaRPr>
                    </a:p>
                  </a:txBody>
                  <a:tcPr>
                    <a:lnT w="38100" cap="flat" cmpd="sng" algn="ctr">
                      <a:solidFill>
                        <a:schemeClr val="accent6"/>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i="1" dirty="0" err="1">
                          <a:latin typeface="Glacial Indifference" panose="020B0604020202020204" charset="0"/>
                        </a:rPr>
                        <a:t>Anadara</a:t>
                      </a:r>
                      <a:r>
                        <a:rPr lang="it-IT" i="1" dirty="0">
                          <a:latin typeface="Glacial Indifference" panose="020B0604020202020204" charset="0"/>
                        </a:rPr>
                        <a:t> </a:t>
                      </a:r>
                      <a:r>
                        <a:rPr lang="it-IT" i="1" dirty="0" err="1">
                          <a:latin typeface="Glacial Indifference" panose="020B0604020202020204" charset="0"/>
                        </a:rPr>
                        <a:t>uropigimelana</a:t>
                      </a:r>
                      <a:endParaRPr lang="en-GB" i="1" dirty="0">
                        <a:latin typeface="Glacial Indifference" panose="020B0604020202020204" charset="0"/>
                      </a:endParaRPr>
                    </a:p>
                  </a:txBody>
                  <a:tcPr>
                    <a:lnT w="38100" cap="flat" cmpd="sng" algn="ctr">
                      <a:solidFill>
                        <a:schemeClr val="accent6"/>
                      </a:solidFill>
                      <a:prstDash val="solid"/>
                      <a:round/>
                      <a:headEnd type="none" w="med" len="med"/>
                      <a:tailEnd type="none" w="med" len="med"/>
                    </a:lnT>
                  </a:tcPr>
                </a:tc>
                <a:extLst>
                  <a:ext uri="{0D108BD9-81ED-4DB2-BD59-A6C34878D82A}">
                    <a16:rowId xmlns:a16="http://schemas.microsoft.com/office/drawing/2014/main" val="2137691215"/>
                  </a:ext>
                </a:extLst>
              </a:tr>
              <a:tr h="432293">
                <a:tc vMerge="1">
                  <a:txBody>
                    <a:bodyPr/>
                    <a:lstStyle/>
                    <a:p>
                      <a:endParaRPr lang="en-GB" dirty="0"/>
                    </a:p>
                  </a:txBody>
                  <a:tcPr/>
                </a:tc>
                <a:tc>
                  <a:txBody>
                    <a:bodyPr/>
                    <a:lstStyle/>
                    <a:p>
                      <a:pPr algn="ctr"/>
                      <a:r>
                        <a:rPr lang="it-IT" dirty="0">
                          <a:latin typeface="Glacial Indifference" panose="020B0604020202020204" charset="0"/>
                        </a:rPr>
                        <a:t>T1 (MPUM 12343)</a:t>
                      </a:r>
                      <a:endParaRPr lang="en-GB" dirty="0">
                        <a:latin typeface="Glacial Indifference" panose="020B0604020202020204" charset="0"/>
                      </a:endParaRPr>
                    </a:p>
                  </a:txBody>
                  <a:tcPr>
                    <a:lnB w="381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i="1" dirty="0" err="1">
                          <a:latin typeface="Glacial Indifference" panose="020B0604020202020204" charset="0"/>
                        </a:rPr>
                        <a:t>Tivela</a:t>
                      </a:r>
                      <a:r>
                        <a:rPr lang="it-IT" i="1" dirty="0">
                          <a:latin typeface="Glacial Indifference" panose="020B0604020202020204" charset="0"/>
                        </a:rPr>
                        <a:t> </a:t>
                      </a:r>
                      <a:r>
                        <a:rPr lang="it-IT" i="1" dirty="0" err="1">
                          <a:latin typeface="Glacial Indifference" panose="020B0604020202020204" charset="0"/>
                        </a:rPr>
                        <a:t>stefaniniii</a:t>
                      </a:r>
                      <a:endParaRPr lang="en-GB" i="1" dirty="0">
                        <a:latin typeface="Glacial Indifference" panose="020B0604020202020204" charset="0"/>
                      </a:endParaRPr>
                    </a:p>
                  </a:txBody>
                  <a:tcPr>
                    <a:lnB w="381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201644139"/>
                  </a:ext>
                </a:extLst>
              </a:tr>
              <a:tr h="432293">
                <a:tc rowSpan="2">
                  <a:txBody>
                    <a:bodyPr/>
                    <a:lstStyle/>
                    <a:p>
                      <a:pPr algn="ctr"/>
                      <a:r>
                        <a:rPr lang="it-IT" dirty="0">
                          <a:latin typeface="Glacial Indifference" panose="020B0604020202020204" charset="0"/>
                        </a:rPr>
                        <a:t>US95</a:t>
                      </a:r>
                      <a:endParaRPr lang="en-GB" dirty="0">
                        <a:latin typeface="Glacial Indifference" panose="020B0604020202020204" charset="0"/>
                      </a:endParaRPr>
                    </a:p>
                  </a:txBody>
                  <a:tcPr anchor="ctr">
                    <a:lnT w="381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lang="it-IT" dirty="0">
                          <a:latin typeface="Glacial Indifference" panose="020B0604020202020204" charset="0"/>
                        </a:rPr>
                        <a:t>A1 (MPUM 12338)</a:t>
                      </a:r>
                      <a:endParaRPr lang="en-GB" dirty="0">
                        <a:latin typeface="Glacial Indifference" panose="020B0604020202020204" charset="0"/>
                      </a:endParaRPr>
                    </a:p>
                  </a:txBody>
                  <a:tcPr>
                    <a:lnT w="38100" cap="flat" cmpd="sng" algn="ctr">
                      <a:solidFill>
                        <a:schemeClr val="accent6"/>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i="1" dirty="0" err="1">
                          <a:latin typeface="Glacial Indifference" panose="020B0604020202020204" charset="0"/>
                        </a:rPr>
                        <a:t>Anadara</a:t>
                      </a:r>
                      <a:r>
                        <a:rPr lang="it-IT" i="1" dirty="0">
                          <a:latin typeface="Glacial Indifference" panose="020B0604020202020204" charset="0"/>
                        </a:rPr>
                        <a:t> </a:t>
                      </a:r>
                      <a:r>
                        <a:rPr lang="it-IT" i="1" dirty="0" err="1">
                          <a:latin typeface="Glacial Indifference" panose="020B0604020202020204" charset="0"/>
                        </a:rPr>
                        <a:t>uropigimelana</a:t>
                      </a:r>
                      <a:endParaRPr lang="en-GB" i="1" dirty="0">
                        <a:latin typeface="Glacial Indifference" panose="020B0604020202020204" charset="0"/>
                      </a:endParaRPr>
                    </a:p>
                  </a:txBody>
                  <a:tcPr>
                    <a:lnT w="38100" cap="flat" cmpd="sng" algn="ctr">
                      <a:solidFill>
                        <a:schemeClr val="accent6"/>
                      </a:solidFill>
                      <a:prstDash val="solid"/>
                      <a:round/>
                      <a:headEnd type="none" w="med" len="med"/>
                      <a:tailEnd type="none" w="med" len="med"/>
                    </a:lnT>
                  </a:tcPr>
                </a:tc>
                <a:extLst>
                  <a:ext uri="{0D108BD9-81ED-4DB2-BD59-A6C34878D82A}">
                    <a16:rowId xmlns:a16="http://schemas.microsoft.com/office/drawing/2014/main" val="477571108"/>
                  </a:ext>
                </a:extLst>
              </a:tr>
              <a:tr h="432293">
                <a:tc vMerge="1">
                  <a:txBody>
                    <a:bodyPr/>
                    <a:lstStyle/>
                    <a:p>
                      <a:endParaRPr lang="en-GB" dirty="0"/>
                    </a:p>
                  </a:txBody>
                  <a:tcPr/>
                </a:tc>
                <a:tc>
                  <a:txBody>
                    <a:bodyPr/>
                    <a:lstStyle/>
                    <a:p>
                      <a:pPr algn="ctr"/>
                      <a:r>
                        <a:rPr lang="it-IT" dirty="0">
                          <a:latin typeface="Glacial Indifference" panose="020B0604020202020204" charset="0"/>
                        </a:rPr>
                        <a:t>OB1 (MPUM 12413)</a:t>
                      </a:r>
                      <a:endParaRPr lang="en-GB" dirty="0">
                        <a:latin typeface="Glacial Indifference" panose="020B0604020202020204" charset="0"/>
                      </a:endParaRPr>
                    </a:p>
                  </a:txBody>
                  <a:tcPr>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i="1" dirty="0">
                          <a:latin typeface="Glacial Indifference" panose="020B0604020202020204" charset="0"/>
                        </a:rPr>
                        <a:t>Oliva bulbosa</a:t>
                      </a:r>
                      <a:endParaRPr lang="en-GB" i="1" dirty="0">
                        <a:latin typeface="Glacial Indifference" panose="020B0604020202020204" charset="0"/>
                      </a:endParaRPr>
                    </a:p>
                  </a:txBody>
                  <a:tcPr/>
                </a:tc>
                <a:extLst>
                  <a:ext uri="{0D108BD9-81ED-4DB2-BD59-A6C34878D82A}">
                    <a16:rowId xmlns:a16="http://schemas.microsoft.com/office/drawing/2014/main" val="4177236479"/>
                  </a:ext>
                </a:extLst>
              </a:tr>
            </a:tbl>
          </a:graphicData>
        </a:graphic>
      </p:graphicFrame>
      <p:sp>
        <p:nvSpPr>
          <p:cNvPr id="3" name="CasellaDiTesto 2">
            <a:extLst>
              <a:ext uri="{FF2B5EF4-FFF2-40B4-BE49-F238E27FC236}">
                <a16:creationId xmlns:a16="http://schemas.microsoft.com/office/drawing/2014/main" id="{3C835EB9-8242-8897-E964-6209A7E71EED}"/>
              </a:ext>
            </a:extLst>
          </p:cNvPr>
          <p:cNvSpPr txBox="1"/>
          <p:nvPr/>
        </p:nvSpPr>
        <p:spPr>
          <a:xfrm>
            <a:off x="9189945" y="1255756"/>
            <a:ext cx="8722791" cy="2677656"/>
          </a:xfrm>
          <a:prstGeom prst="rect">
            <a:avLst/>
          </a:prstGeom>
          <a:noFill/>
        </p:spPr>
        <p:txBody>
          <a:bodyPr wrap="square">
            <a:spAutoFit/>
          </a:bodyPr>
          <a:lstStyle/>
          <a:p>
            <a:pPr algn="just"/>
            <a:r>
              <a:rPr lang="en-GB" sz="2400" b="0" i="0" u="none" strike="noStrike" baseline="0" dirty="0">
                <a:solidFill>
                  <a:srgbClr val="221E1F"/>
                </a:solidFill>
                <a:latin typeface="Glacial Indifference" panose="020B0604020202020204" charset="0"/>
              </a:rPr>
              <a:t>Bivalve specimens were cut in half longitudinally along the axis of maximum growth, gastropod specimens were cut transversely.</a:t>
            </a:r>
            <a:endParaRPr lang="en-GB" sz="2400" dirty="0">
              <a:solidFill>
                <a:srgbClr val="221E1F"/>
              </a:solidFill>
              <a:latin typeface="Glacial Indifference" panose="020B0604020202020204" charset="0"/>
            </a:endParaRPr>
          </a:p>
          <a:p>
            <a:pPr algn="just"/>
            <a:endParaRPr lang="en-GB" sz="2400" b="0" i="0" u="none" strike="noStrike" baseline="0" dirty="0">
              <a:solidFill>
                <a:srgbClr val="221E1F"/>
              </a:solidFill>
              <a:latin typeface="Glacial Indifference" panose="020B0604020202020204" charset="0"/>
            </a:endParaRPr>
          </a:p>
          <a:p>
            <a:pPr algn="just"/>
            <a:r>
              <a:rPr lang="en-GB" sz="2400" b="0" i="0" u="none" strike="noStrike" baseline="0" dirty="0">
                <a:solidFill>
                  <a:srgbClr val="221E1F"/>
                </a:solidFill>
                <a:latin typeface="Glacial Indifference" panose="020B0604020202020204" charset="0"/>
              </a:rPr>
              <a:t>One half of each shell was cut again to obtain a slice about 1 cm-thick; the remaining part was crushed to a fine powder using an agate mortar and pestle and analysed by XRD to define the mineralogical composition and to verify the shell preservation.</a:t>
            </a:r>
            <a:endParaRPr lang="en-GB" sz="2400" dirty="0">
              <a:solidFill>
                <a:srgbClr val="221E1F"/>
              </a:solidFill>
              <a:latin typeface="Glacial Indifference" panose="020B0604020202020204" charset="0"/>
            </a:endParaRPr>
          </a:p>
        </p:txBody>
      </p:sp>
      <p:pic>
        <p:nvPicPr>
          <p:cNvPr id="10" name="Immagine 9">
            <a:extLst>
              <a:ext uri="{FF2B5EF4-FFF2-40B4-BE49-F238E27FC236}">
                <a16:creationId xmlns:a16="http://schemas.microsoft.com/office/drawing/2014/main" id="{171169DC-EEE4-595E-FC27-3E07C2151249}"/>
              </a:ext>
            </a:extLst>
          </p:cNvPr>
          <p:cNvPicPr>
            <a:picLocks noChangeAspect="1"/>
          </p:cNvPicPr>
          <p:nvPr/>
        </p:nvPicPr>
        <p:blipFill>
          <a:blip r:embed="rId2"/>
          <a:stretch>
            <a:fillRect/>
          </a:stretch>
        </p:blipFill>
        <p:spPr>
          <a:xfrm>
            <a:off x="10206128" y="3391307"/>
            <a:ext cx="6659015" cy="3979167"/>
          </a:xfrm>
          <a:prstGeom prst="rect">
            <a:avLst/>
          </a:prstGeom>
        </p:spPr>
      </p:pic>
      <p:pic>
        <p:nvPicPr>
          <p:cNvPr id="12" name="Immagine 11">
            <a:extLst>
              <a:ext uri="{FF2B5EF4-FFF2-40B4-BE49-F238E27FC236}">
                <a16:creationId xmlns:a16="http://schemas.microsoft.com/office/drawing/2014/main" id="{423A23B3-E5F4-0A2E-2F92-154FA48690A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804003" y="5968773"/>
            <a:ext cx="5715000" cy="3390073"/>
          </a:xfrm>
          <a:prstGeom prst="rect">
            <a:avLst/>
          </a:prstGeom>
          <a:noFill/>
        </p:spPr>
      </p:pic>
      <p:pic>
        <p:nvPicPr>
          <p:cNvPr id="14" name="Immagine 13">
            <a:extLst>
              <a:ext uri="{FF2B5EF4-FFF2-40B4-BE49-F238E27FC236}">
                <a16:creationId xmlns:a16="http://schemas.microsoft.com/office/drawing/2014/main" id="{8A131FF1-6B21-F5CA-BBE8-455471E6F07F}"/>
              </a:ext>
            </a:extLst>
          </p:cNvPr>
          <p:cNvPicPr>
            <a:picLocks noChangeAspect="1"/>
          </p:cNvPicPr>
          <p:nvPr/>
        </p:nvPicPr>
        <p:blipFill>
          <a:blip r:embed="rId4"/>
          <a:stretch>
            <a:fillRect/>
          </a:stretch>
        </p:blipFill>
        <p:spPr>
          <a:xfrm flipH="1">
            <a:off x="9713876" y="6707242"/>
            <a:ext cx="3090127" cy="3374978"/>
          </a:xfrm>
          <a:prstGeom prst="rect">
            <a:avLst/>
          </a:prstGeom>
          <a:noFill/>
        </p:spPr>
      </p:pic>
      <p:sp>
        <p:nvSpPr>
          <p:cNvPr id="7" name="CasellaDiTesto 6">
            <a:extLst>
              <a:ext uri="{FF2B5EF4-FFF2-40B4-BE49-F238E27FC236}">
                <a16:creationId xmlns:a16="http://schemas.microsoft.com/office/drawing/2014/main" id="{92F80900-D2EB-C00D-20F6-FC610309CAEF}"/>
              </a:ext>
            </a:extLst>
          </p:cNvPr>
          <p:cNvSpPr txBox="1"/>
          <p:nvPr/>
        </p:nvSpPr>
        <p:spPr>
          <a:xfrm>
            <a:off x="474260" y="7284007"/>
            <a:ext cx="8294497" cy="1938992"/>
          </a:xfrm>
          <a:prstGeom prst="rect">
            <a:avLst/>
          </a:prstGeom>
          <a:noFill/>
        </p:spPr>
        <p:txBody>
          <a:bodyPr wrap="square">
            <a:spAutoFit/>
          </a:bodyPr>
          <a:lstStyle/>
          <a:p>
            <a:pPr algn="just"/>
            <a:r>
              <a:rPr lang="en-GB" sz="2400" b="0" i="0" u="none" strike="noStrike" baseline="0" dirty="0">
                <a:solidFill>
                  <a:srgbClr val="221E1F"/>
                </a:solidFill>
                <a:latin typeface="Glacial Indifference" panose="020B0604020202020204" charset="0"/>
              </a:rPr>
              <a:t>Each slice was glued on glass slides, ground smooth and etched with 5% hydrochloric acid (HCl) for 10 seconds to reveal the detail of the microstructure. After washing with demineralised water and drying, each section was coated with gold and observed using the SEM.</a:t>
            </a:r>
          </a:p>
        </p:txBody>
      </p:sp>
      <p:sp>
        <p:nvSpPr>
          <p:cNvPr id="8" name="CasellaDiTesto 7">
            <a:extLst>
              <a:ext uri="{FF2B5EF4-FFF2-40B4-BE49-F238E27FC236}">
                <a16:creationId xmlns:a16="http://schemas.microsoft.com/office/drawing/2014/main" id="{22CCD1AA-09DE-8D0D-6B3F-953A7A5E4F6C}"/>
              </a:ext>
            </a:extLst>
          </p:cNvPr>
          <p:cNvSpPr txBox="1"/>
          <p:nvPr/>
        </p:nvSpPr>
        <p:spPr>
          <a:xfrm>
            <a:off x="17080274" y="5300216"/>
            <a:ext cx="750526" cy="461665"/>
          </a:xfrm>
          <a:prstGeom prst="rect">
            <a:avLst/>
          </a:prstGeom>
          <a:noFill/>
        </p:spPr>
        <p:txBody>
          <a:bodyPr wrap="none" rtlCol="0">
            <a:spAutoFit/>
          </a:bodyPr>
          <a:lstStyle/>
          <a:p>
            <a:r>
              <a:rPr lang="it-IT" sz="2400" dirty="0">
                <a:latin typeface="Glacial Indifference" panose="020B0604020202020204" charset="0"/>
              </a:rPr>
              <a:t>1 cm</a:t>
            </a:r>
            <a:endParaRPr lang="en-GB" sz="2400" dirty="0">
              <a:latin typeface="Glacial Indifference" panose="020B0604020202020204" charset="0"/>
            </a:endParaRPr>
          </a:p>
        </p:txBody>
      </p:sp>
      <p:sp>
        <p:nvSpPr>
          <p:cNvPr id="18" name="CasellaDiTesto 17">
            <a:extLst>
              <a:ext uri="{FF2B5EF4-FFF2-40B4-BE49-F238E27FC236}">
                <a16:creationId xmlns:a16="http://schemas.microsoft.com/office/drawing/2014/main" id="{5C1EA415-822B-244E-01C4-56B72562886E}"/>
              </a:ext>
            </a:extLst>
          </p:cNvPr>
          <p:cNvSpPr txBox="1"/>
          <p:nvPr/>
        </p:nvSpPr>
        <p:spPr>
          <a:xfrm>
            <a:off x="17111883" y="8394731"/>
            <a:ext cx="750526" cy="461665"/>
          </a:xfrm>
          <a:prstGeom prst="rect">
            <a:avLst/>
          </a:prstGeom>
          <a:noFill/>
        </p:spPr>
        <p:txBody>
          <a:bodyPr wrap="none" rtlCol="0">
            <a:spAutoFit/>
          </a:bodyPr>
          <a:lstStyle/>
          <a:p>
            <a:r>
              <a:rPr lang="it-IT" sz="2400" dirty="0">
                <a:latin typeface="Glacial Indifference" panose="020B0604020202020204" charset="0"/>
              </a:rPr>
              <a:t>1 cm</a:t>
            </a:r>
            <a:endParaRPr lang="en-GB" sz="2400" dirty="0">
              <a:latin typeface="Glacial Indifference" panose="020B0604020202020204" charset="0"/>
            </a:endParaRPr>
          </a:p>
        </p:txBody>
      </p:sp>
      <p:sp>
        <p:nvSpPr>
          <p:cNvPr id="19" name="CasellaDiTesto 18">
            <a:extLst>
              <a:ext uri="{FF2B5EF4-FFF2-40B4-BE49-F238E27FC236}">
                <a16:creationId xmlns:a16="http://schemas.microsoft.com/office/drawing/2014/main" id="{C04E154A-DDC5-55F8-C83B-806A7589FE7C}"/>
              </a:ext>
            </a:extLst>
          </p:cNvPr>
          <p:cNvSpPr txBox="1"/>
          <p:nvPr/>
        </p:nvSpPr>
        <p:spPr>
          <a:xfrm>
            <a:off x="12315225" y="9395554"/>
            <a:ext cx="750526" cy="461665"/>
          </a:xfrm>
          <a:prstGeom prst="rect">
            <a:avLst/>
          </a:prstGeom>
          <a:noFill/>
        </p:spPr>
        <p:txBody>
          <a:bodyPr wrap="none" rtlCol="0">
            <a:spAutoFit/>
          </a:bodyPr>
          <a:lstStyle/>
          <a:p>
            <a:r>
              <a:rPr lang="it-IT" sz="2400" dirty="0">
                <a:latin typeface="Glacial Indifference" panose="020B0604020202020204" charset="0"/>
              </a:rPr>
              <a:t>1 cm</a:t>
            </a:r>
            <a:endParaRPr lang="en-GB" sz="2400" dirty="0">
              <a:latin typeface="Glacial Indifference" panose="020B0604020202020204" charset="0"/>
            </a:endParaRPr>
          </a:p>
        </p:txBody>
      </p:sp>
      <p:cxnSp>
        <p:nvCxnSpPr>
          <p:cNvPr id="21" name="Connettore diritto 20">
            <a:extLst>
              <a:ext uri="{FF2B5EF4-FFF2-40B4-BE49-F238E27FC236}">
                <a16:creationId xmlns:a16="http://schemas.microsoft.com/office/drawing/2014/main" id="{2766D622-4DDD-6D09-5429-047B95E47690}"/>
              </a:ext>
            </a:extLst>
          </p:cNvPr>
          <p:cNvCxnSpPr/>
          <p:nvPr/>
        </p:nvCxnSpPr>
        <p:spPr>
          <a:xfrm>
            <a:off x="16998337" y="5817834"/>
            <a:ext cx="9144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66860E45-EE58-6AF1-95F7-15D1C379C9BF}"/>
              </a:ext>
            </a:extLst>
          </p:cNvPr>
          <p:cNvCxnSpPr/>
          <p:nvPr/>
        </p:nvCxnSpPr>
        <p:spPr>
          <a:xfrm>
            <a:off x="17127146" y="8865741"/>
            <a:ext cx="720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17D49001-4D5F-955D-A6D2-624B99A229E7}"/>
              </a:ext>
            </a:extLst>
          </p:cNvPr>
          <p:cNvCxnSpPr/>
          <p:nvPr/>
        </p:nvCxnSpPr>
        <p:spPr>
          <a:xfrm>
            <a:off x="12222488" y="9867900"/>
            <a:ext cx="936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CE949691-54F8-F7F3-8D03-A147AEA7FA4F}"/>
              </a:ext>
            </a:extLst>
          </p:cNvPr>
          <p:cNvSpPr txBox="1"/>
          <p:nvPr/>
        </p:nvSpPr>
        <p:spPr>
          <a:xfrm>
            <a:off x="12273911" y="4278963"/>
            <a:ext cx="3416000" cy="369332"/>
          </a:xfrm>
          <a:prstGeom prst="rect">
            <a:avLst/>
          </a:prstGeom>
          <a:noFill/>
        </p:spPr>
        <p:txBody>
          <a:bodyPr wrap="none" rtlCol="0">
            <a:spAutoFit/>
          </a:bodyPr>
          <a:lstStyle/>
          <a:p>
            <a:r>
              <a:rPr lang="it-IT" i="1" dirty="0" err="1">
                <a:latin typeface="Glacial Indifference" panose="020B0604020202020204" charset="0"/>
              </a:rPr>
              <a:t>Anadara</a:t>
            </a:r>
            <a:r>
              <a:rPr lang="it-IT" i="1" dirty="0">
                <a:latin typeface="Glacial Indifference" panose="020B0604020202020204" charset="0"/>
              </a:rPr>
              <a:t> </a:t>
            </a:r>
            <a:r>
              <a:rPr lang="it-IT" i="1" dirty="0" err="1">
                <a:latin typeface="Glacial Indifference" panose="020B0604020202020204" charset="0"/>
              </a:rPr>
              <a:t>uropigimelana</a:t>
            </a:r>
            <a:r>
              <a:rPr lang="it-IT" i="1" dirty="0">
                <a:latin typeface="Glacial Indifference" panose="020B0604020202020204" charset="0"/>
              </a:rPr>
              <a:t>, </a:t>
            </a:r>
            <a:r>
              <a:rPr lang="it-IT" dirty="0">
                <a:latin typeface="Glacial Indifference" panose="020B0604020202020204" charset="0"/>
              </a:rPr>
              <a:t>MS-296</a:t>
            </a:r>
            <a:endParaRPr lang="en-GB" i="1" dirty="0">
              <a:latin typeface="Glacial Indifference" panose="020B0604020202020204" charset="0"/>
            </a:endParaRPr>
          </a:p>
        </p:txBody>
      </p:sp>
      <p:sp>
        <p:nvSpPr>
          <p:cNvPr id="25" name="CasellaDiTesto 24">
            <a:extLst>
              <a:ext uri="{FF2B5EF4-FFF2-40B4-BE49-F238E27FC236}">
                <a16:creationId xmlns:a16="http://schemas.microsoft.com/office/drawing/2014/main" id="{CBECF4D9-662D-9EE7-7F1E-6C3F51E6D297}"/>
              </a:ext>
            </a:extLst>
          </p:cNvPr>
          <p:cNvSpPr txBox="1"/>
          <p:nvPr/>
        </p:nvSpPr>
        <p:spPr>
          <a:xfrm>
            <a:off x="14334034" y="6316548"/>
            <a:ext cx="2571538" cy="369332"/>
          </a:xfrm>
          <a:prstGeom prst="rect">
            <a:avLst/>
          </a:prstGeom>
          <a:noFill/>
        </p:spPr>
        <p:txBody>
          <a:bodyPr wrap="none" rtlCol="0">
            <a:spAutoFit/>
          </a:bodyPr>
          <a:lstStyle/>
          <a:p>
            <a:r>
              <a:rPr lang="it-IT" i="1" dirty="0" err="1">
                <a:latin typeface="Glacial Indifference" panose="020B0604020202020204" charset="0"/>
              </a:rPr>
              <a:t>Tivela</a:t>
            </a:r>
            <a:r>
              <a:rPr lang="it-IT" i="1" dirty="0">
                <a:latin typeface="Glacial Indifference" panose="020B0604020202020204" charset="0"/>
              </a:rPr>
              <a:t> </a:t>
            </a:r>
            <a:r>
              <a:rPr lang="it-IT" i="1" dirty="0" err="1">
                <a:latin typeface="Glacial Indifference" panose="020B0604020202020204" charset="0"/>
              </a:rPr>
              <a:t>stefaninii</a:t>
            </a:r>
            <a:r>
              <a:rPr lang="it-IT" i="1" dirty="0">
                <a:latin typeface="Glacial Indifference" panose="020B0604020202020204" charset="0"/>
              </a:rPr>
              <a:t>, </a:t>
            </a:r>
            <a:r>
              <a:rPr lang="it-IT" dirty="0">
                <a:latin typeface="Glacial Indifference" panose="020B0604020202020204" charset="0"/>
              </a:rPr>
              <a:t>BS-246</a:t>
            </a:r>
            <a:endParaRPr lang="en-GB" i="1" dirty="0">
              <a:latin typeface="Glacial Indifference" panose="020B0604020202020204" charset="0"/>
            </a:endParaRPr>
          </a:p>
        </p:txBody>
      </p:sp>
      <p:sp>
        <p:nvSpPr>
          <p:cNvPr id="26" name="CasellaDiTesto 25">
            <a:extLst>
              <a:ext uri="{FF2B5EF4-FFF2-40B4-BE49-F238E27FC236}">
                <a16:creationId xmlns:a16="http://schemas.microsoft.com/office/drawing/2014/main" id="{B0F779FD-7A93-36B5-D011-BD6A01AF4365}"/>
              </a:ext>
            </a:extLst>
          </p:cNvPr>
          <p:cNvSpPr txBox="1"/>
          <p:nvPr/>
        </p:nvSpPr>
        <p:spPr>
          <a:xfrm>
            <a:off x="10486131" y="6316548"/>
            <a:ext cx="2351926" cy="369332"/>
          </a:xfrm>
          <a:prstGeom prst="rect">
            <a:avLst/>
          </a:prstGeom>
          <a:noFill/>
        </p:spPr>
        <p:txBody>
          <a:bodyPr wrap="none" rtlCol="0">
            <a:spAutoFit/>
          </a:bodyPr>
          <a:lstStyle/>
          <a:p>
            <a:r>
              <a:rPr lang="it-IT" i="1" dirty="0">
                <a:latin typeface="Glacial Indifference" panose="020B0604020202020204" charset="0"/>
              </a:rPr>
              <a:t>Oliva bulbosa, </a:t>
            </a:r>
            <a:r>
              <a:rPr lang="it-IT" dirty="0">
                <a:latin typeface="Glacial Indifference" panose="020B0604020202020204" charset="0"/>
              </a:rPr>
              <a:t>MS-24</a:t>
            </a:r>
            <a:endParaRPr lang="it-IT" i="1" dirty="0">
              <a:latin typeface="Glacial Indifference" panose="020B0604020202020204" charset="0"/>
            </a:endParaRPr>
          </a:p>
        </p:txBody>
      </p:sp>
    </p:spTree>
    <p:extLst>
      <p:ext uri="{BB962C8B-B14F-4D97-AF65-F5344CB8AC3E}">
        <p14:creationId xmlns:p14="http://schemas.microsoft.com/office/powerpoint/2010/main" val="1270443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F1EE9-6242-FC6F-D58B-2079BA3CE01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8469F37-2FD6-8727-A4CE-442ADC7BC175}"/>
              </a:ext>
            </a:extLst>
          </p:cNvPr>
          <p:cNvSpPr>
            <a:spLocks noGrp="1"/>
          </p:cNvSpPr>
          <p:nvPr>
            <p:ph type="title"/>
          </p:nvPr>
        </p:nvSpPr>
        <p:spPr>
          <a:xfrm>
            <a:off x="457200" y="0"/>
            <a:ext cx="17297400" cy="1143000"/>
          </a:xfrm>
        </p:spPr>
        <p:txBody>
          <a:bodyPr/>
          <a:lstStyle/>
          <a:p>
            <a:pPr algn="l"/>
            <a:r>
              <a:rPr lang="it-IT" dirty="0">
                <a:latin typeface="Glacial Indifference" panose="020B0604020202020204" charset="0"/>
              </a:rPr>
              <a:t>Shell </a:t>
            </a:r>
            <a:r>
              <a:rPr lang="it-IT" dirty="0" err="1">
                <a:latin typeface="Glacial Indifference" panose="020B0604020202020204" charset="0"/>
              </a:rPr>
              <a:t>mineralogy</a:t>
            </a:r>
            <a:endParaRPr lang="en-GB" dirty="0">
              <a:latin typeface="Glacial Indifference" panose="020B0604020202020204" charset="0"/>
            </a:endParaRPr>
          </a:p>
        </p:txBody>
      </p:sp>
      <p:sp>
        <p:nvSpPr>
          <p:cNvPr id="7" name="CasellaDiTesto 6">
            <a:extLst>
              <a:ext uri="{FF2B5EF4-FFF2-40B4-BE49-F238E27FC236}">
                <a16:creationId xmlns:a16="http://schemas.microsoft.com/office/drawing/2014/main" id="{A2EE1F1D-F783-265E-EB47-3D2B6FFC5D0E}"/>
              </a:ext>
            </a:extLst>
          </p:cNvPr>
          <p:cNvSpPr txBox="1"/>
          <p:nvPr/>
        </p:nvSpPr>
        <p:spPr>
          <a:xfrm>
            <a:off x="10688908" y="9671909"/>
            <a:ext cx="5117179" cy="369332"/>
          </a:xfrm>
          <a:prstGeom prst="rect">
            <a:avLst/>
          </a:prstGeom>
          <a:noFill/>
        </p:spPr>
        <p:txBody>
          <a:bodyPr wrap="square">
            <a:spAutoFit/>
          </a:bodyPr>
          <a:lstStyle/>
          <a:p>
            <a:r>
              <a:rPr lang="en-GB" i="1" dirty="0">
                <a:solidFill>
                  <a:srgbClr val="221E1F"/>
                </a:solidFill>
                <a:latin typeface="Glacial Indifference" panose="020B0604020202020204" charset="0"/>
              </a:rPr>
              <a:t>O</a:t>
            </a:r>
            <a:r>
              <a:rPr lang="en-GB" sz="1800" b="0" i="1" u="none" strike="noStrike" baseline="0" dirty="0">
                <a:solidFill>
                  <a:srgbClr val="221E1F"/>
                </a:solidFill>
                <a:latin typeface="Glacial Indifference" panose="020B0604020202020204" charset="0"/>
              </a:rPr>
              <a:t>liva bulbosa</a:t>
            </a:r>
            <a:endParaRPr lang="en-GB" dirty="0">
              <a:latin typeface="Glacial Indifference" panose="020B0604020202020204" charset="0"/>
            </a:endParaRPr>
          </a:p>
        </p:txBody>
      </p:sp>
      <p:sp>
        <p:nvSpPr>
          <p:cNvPr id="9" name="CasellaDiTesto 8">
            <a:extLst>
              <a:ext uri="{FF2B5EF4-FFF2-40B4-BE49-F238E27FC236}">
                <a16:creationId xmlns:a16="http://schemas.microsoft.com/office/drawing/2014/main" id="{396F1705-7DEF-FA65-7807-278279489443}"/>
              </a:ext>
            </a:extLst>
          </p:cNvPr>
          <p:cNvSpPr txBox="1"/>
          <p:nvPr/>
        </p:nvSpPr>
        <p:spPr>
          <a:xfrm>
            <a:off x="533400" y="1143000"/>
            <a:ext cx="9797143" cy="3416320"/>
          </a:xfrm>
          <a:prstGeom prst="rect">
            <a:avLst/>
          </a:prstGeom>
          <a:noFill/>
        </p:spPr>
        <p:txBody>
          <a:bodyPr wrap="square">
            <a:spAutoFit/>
          </a:bodyPr>
          <a:lstStyle/>
          <a:p>
            <a:pPr algn="just"/>
            <a:r>
              <a:rPr lang="en-GB" sz="2400" dirty="0">
                <a:solidFill>
                  <a:srgbClr val="221E1F"/>
                </a:solidFill>
                <a:latin typeface="Glacial Indifference" panose="020B0604020202020204" charset="0"/>
              </a:rPr>
              <a:t>T</a:t>
            </a:r>
            <a:r>
              <a:rPr lang="en-GB" sz="2400" b="0" i="0" u="none" strike="noStrike" baseline="0" dirty="0">
                <a:solidFill>
                  <a:srgbClr val="221E1F"/>
                </a:solidFill>
                <a:latin typeface="Glacial Indifference" panose="020B0604020202020204" charset="0"/>
              </a:rPr>
              <a:t>he XRD analysis allows to differentiate between aragonite and calcite. </a:t>
            </a:r>
          </a:p>
          <a:p>
            <a:pPr algn="just"/>
            <a:r>
              <a:rPr lang="en-GB" sz="2400" b="0" i="0" u="none" strike="noStrike" baseline="0" dirty="0">
                <a:solidFill>
                  <a:srgbClr val="221E1F"/>
                </a:solidFill>
                <a:latin typeface="Glacial Indifference" panose="020B0604020202020204" charset="0"/>
              </a:rPr>
              <a:t>XRD analyses indicate that the three mollusc species (</a:t>
            </a:r>
            <a:r>
              <a:rPr lang="en-GB" sz="2400" b="0" i="1" u="none" strike="noStrike" baseline="0" dirty="0" err="1">
                <a:solidFill>
                  <a:srgbClr val="221E1F"/>
                </a:solidFill>
                <a:latin typeface="Glacial Indifference" panose="020B0604020202020204" charset="0"/>
              </a:rPr>
              <a:t>Anadara</a:t>
            </a:r>
            <a:r>
              <a:rPr lang="en-GB" sz="2400" b="0" i="1" u="none" strike="noStrike" baseline="0" dirty="0">
                <a:solidFill>
                  <a:srgbClr val="221E1F"/>
                </a:solidFill>
                <a:latin typeface="Glacial Indifference" panose="020B0604020202020204" charset="0"/>
              </a:rPr>
              <a:t> </a:t>
            </a:r>
            <a:r>
              <a:rPr lang="en-GB" sz="2400" b="0" i="1" u="none" strike="noStrike" baseline="0" dirty="0" err="1">
                <a:solidFill>
                  <a:srgbClr val="221E1F"/>
                </a:solidFill>
                <a:latin typeface="Glacial Indifference" panose="020B0604020202020204" charset="0"/>
              </a:rPr>
              <a:t>uropigimelana</a:t>
            </a:r>
            <a:r>
              <a:rPr lang="en-GB" sz="2400" b="0" i="1" u="none" strike="noStrike" baseline="0" dirty="0">
                <a:solidFill>
                  <a:srgbClr val="221E1F"/>
                </a:solidFill>
                <a:latin typeface="Glacial Indifference" panose="020B0604020202020204" charset="0"/>
              </a:rPr>
              <a:t>, </a:t>
            </a:r>
            <a:r>
              <a:rPr lang="en-GB" sz="2400" b="0" i="1" u="none" strike="noStrike" baseline="0" dirty="0" err="1">
                <a:solidFill>
                  <a:srgbClr val="221E1F"/>
                </a:solidFill>
                <a:latin typeface="Glacial Indifference" panose="020B0604020202020204" charset="0"/>
              </a:rPr>
              <a:t>Tivela</a:t>
            </a:r>
            <a:r>
              <a:rPr lang="en-GB" sz="2400" b="0" i="1" u="none" strike="noStrike" baseline="0" dirty="0">
                <a:solidFill>
                  <a:srgbClr val="221E1F"/>
                </a:solidFill>
                <a:latin typeface="Glacial Indifference" panose="020B0604020202020204" charset="0"/>
              </a:rPr>
              <a:t> </a:t>
            </a:r>
            <a:r>
              <a:rPr lang="en-GB" sz="2400" b="0" i="1" u="none" strike="noStrike" baseline="0" dirty="0" err="1">
                <a:solidFill>
                  <a:srgbClr val="221E1F"/>
                </a:solidFill>
                <a:latin typeface="Glacial Indifference" panose="020B0604020202020204" charset="0"/>
              </a:rPr>
              <a:t>stefaninii</a:t>
            </a:r>
            <a:r>
              <a:rPr lang="en-GB" sz="2400" b="0" i="1" u="none" strike="noStrike" baseline="0" dirty="0">
                <a:solidFill>
                  <a:srgbClr val="221E1F"/>
                </a:solidFill>
                <a:latin typeface="Glacial Indifference" panose="020B0604020202020204" charset="0"/>
              </a:rPr>
              <a:t> </a:t>
            </a:r>
            <a:r>
              <a:rPr lang="en-GB" sz="2400" b="0" i="0" u="none" strike="noStrike" baseline="0" dirty="0">
                <a:solidFill>
                  <a:srgbClr val="221E1F"/>
                </a:solidFill>
                <a:latin typeface="Glacial Indifference" panose="020B0604020202020204" charset="0"/>
              </a:rPr>
              <a:t>and </a:t>
            </a:r>
            <a:r>
              <a:rPr lang="en-GB" sz="2400" b="0" i="1" u="none" strike="noStrike" baseline="0" dirty="0">
                <a:solidFill>
                  <a:srgbClr val="221E1F"/>
                </a:solidFill>
                <a:latin typeface="Glacial Indifference" panose="020B0604020202020204" charset="0"/>
              </a:rPr>
              <a:t>Oliva bulbosa</a:t>
            </a:r>
            <a:r>
              <a:rPr lang="en-GB" sz="2400" b="0" i="0" u="none" strike="noStrike" baseline="0" dirty="0">
                <a:solidFill>
                  <a:srgbClr val="221E1F"/>
                </a:solidFill>
                <a:latin typeface="Glacial Indifference" panose="020B0604020202020204" charset="0"/>
              </a:rPr>
              <a:t>) </a:t>
            </a:r>
            <a:r>
              <a:rPr lang="en-GB" sz="2400" b="0" i="0" u="none" strike="noStrike" baseline="0" dirty="0">
                <a:latin typeface="Glacial Indifference" panose="020B0604020202020204" charset="0"/>
              </a:rPr>
              <a:t>have all </a:t>
            </a:r>
            <a:r>
              <a:rPr lang="en-GB" sz="2400" b="0" i="0" u="none" strike="noStrike" baseline="0" dirty="0">
                <a:solidFill>
                  <a:srgbClr val="221E1F"/>
                </a:solidFill>
                <a:latin typeface="Glacial Indifference" panose="020B0604020202020204" charset="0"/>
              </a:rPr>
              <a:t>an aragonitic shell. </a:t>
            </a:r>
          </a:p>
          <a:p>
            <a:pPr algn="just"/>
            <a:endParaRPr lang="en-GB" sz="2400" dirty="0">
              <a:solidFill>
                <a:srgbClr val="221E1F"/>
              </a:solidFill>
              <a:latin typeface="Glacial Indifference" panose="020B0604020202020204" charset="0"/>
            </a:endParaRPr>
          </a:p>
          <a:p>
            <a:pPr algn="just"/>
            <a:r>
              <a:rPr lang="en-GB" sz="2400" b="0" i="0" u="none" strike="noStrike" baseline="0" dirty="0">
                <a:solidFill>
                  <a:srgbClr val="221E1F"/>
                </a:solidFill>
                <a:latin typeface="Glacial Indifference" panose="020B0604020202020204" charset="0"/>
              </a:rPr>
              <a:t>The diffractograms of each specimen were compared with the characteristic spectra of calcite and aragonite, confirming aragonite as the major mineral component of the shell and the absence of a calcitic phase which would have indicated shell alteration.</a:t>
            </a:r>
            <a:endParaRPr lang="en-GB" sz="2400" dirty="0">
              <a:latin typeface="Glacial Indifference" panose="020B0604020202020204" charset="0"/>
            </a:endParaRPr>
          </a:p>
        </p:txBody>
      </p:sp>
      <p:sp>
        <p:nvSpPr>
          <p:cNvPr id="10" name="Freeform 14">
            <a:extLst>
              <a:ext uri="{FF2B5EF4-FFF2-40B4-BE49-F238E27FC236}">
                <a16:creationId xmlns:a16="http://schemas.microsoft.com/office/drawing/2014/main" id="{2A5B29D5-C0D8-31AD-06BC-8DD1ABDB79A7}"/>
              </a:ext>
            </a:extLst>
          </p:cNvPr>
          <p:cNvSpPr>
            <a:spLocks noChangeAspect="1"/>
          </p:cNvSpPr>
          <p:nvPr/>
        </p:nvSpPr>
        <p:spPr>
          <a:xfrm>
            <a:off x="10688908" y="307464"/>
            <a:ext cx="6394320" cy="4500000"/>
          </a:xfrm>
          <a:custGeom>
            <a:avLst/>
            <a:gdLst/>
            <a:ahLst/>
            <a:cxnLst/>
            <a:rect l="l" t="t" r="r" b="b"/>
            <a:pathLst>
              <a:path w="3635199" h="2558272">
                <a:moveTo>
                  <a:pt x="0" y="0"/>
                </a:moveTo>
                <a:lnTo>
                  <a:pt x="3635200" y="0"/>
                </a:lnTo>
                <a:lnTo>
                  <a:pt x="3635200" y="2558271"/>
                </a:lnTo>
                <a:lnTo>
                  <a:pt x="0" y="2558271"/>
                </a:lnTo>
                <a:lnTo>
                  <a:pt x="0" y="0"/>
                </a:lnTo>
                <a:close/>
              </a:path>
            </a:pathLst>
          </a:custGeom>
          <a:blipFill>
            <a:blip r:embed="rId2"/>
            <a:stretch>
              <a:fillRect/>
            </a:stretch>
          </a:blipFill>
        </p:spPr>
        <p:txBody>
          <a:bodyPr/>
          <a:lstStyle/>
          <a:p>
            <a:endParaRPr lang="en-GB"/>
          </a:p>
        </p:txBody>
      </p:sp>
      <p:sp>
        <p:nvSpPr>
          <p:cNvPr id="11" name="Freeform 15">
            <a:extLst>
              <a:ext uri="{FF2B5EF4-FFF2-40B4-BE49-F238E27FC236}">
                <a16:creationId xmlns:a16="http://schemas.microsoft.com/office/drawing/2014/main" id="{BCAD87C3-6673-2F2E-5A4E-E4CC674D108F}"/>
              </a:ext>
            </a:extLst>
          </p:cNvPr>
          <p:cNvSpPr>
            <a:spLocks noChangeAspect="1"/>
          </p:cNvSpPr>
          <p:nvPr/>
        </p:nvSpPr>
        <p:spPr>
          <a:xfrm>
            <a:off x="1997141" y="5184676"/>
            <a:ext cx="6394317" cy="4500000"/>
          </a:xfrm>
          <a:custGeom>
            <a:avLst/>
            <a:gdLst/>
            <a:ahLst/>
            <a:cxnLst/>
            <a:rect l="l" t="t" r="r" b="b"/>
            <a:pathLst>
              <a:path w="3635199" h="2558272">
                <a:moveTo>
                  <a:pt x="0" y="0"/>
                </a:moveTo>
                <a:lnTo>
                  <a:pt x="3635199" y="0"/>
                </a:lnTo>
                <a:lnTo>
                  <a:pt x="3635199" y="2558271"/>
                </a:lnTo>
                <a:lnTo>
                  <a:pt x="0" y="2558271"/>
                </a:lnTo>
                <a:lnTo>
                  <a:pt x="0" y="0"/>
                </a:lnTo>
                <a:close/>
              </a:path>
            </a:pathLst>
          </a:custGeom>
          <a:blipFill>
            <a:blip r:embed="rId3"/>
            <a:stretch>
              <a:fillRect/>
            </a:stretch>
          </a:blipFill>
        </p:spPr>
        <p:txBody>
          <a:bodyPr/>
          <a:lstStyle/>
          <a:p>
            <a:endParaRPr lang="en-GB" dirty="0"/>
          </a:p>
        </p:txBody>
      </p:sp>
      <p:sp>
        <p:nvSpPr>
          <p:cNvPr id="12" name="Freeform 16">
            <a:extLst>
              <a:ext uri="{FF2B5EF4-FFF2-40B4-BE49-F238E27FC236}">
                <a16:creationId xmlns:a16="http://schemas.microsoft.com/office/drawing/2014/main" id="{12062580-5EFF-A3C7-A3C9-8774E24AC5DB}"/>
              </a:ext>
            </a:extLst>
          </p:cNvPr>
          <p:cNvSpPr>
            <a:spLocks noChangeAspect="1"/>
          </p:cNvSpPr>
          <p:nvPr/>
        </p:nvSpPr>
        <p:spPr>
          <a:xfrm>
            <a:off x="10688912" y="5184676"/>
            <a:ext cx="6394316" cy="4500000"/>
          </a:xfrm>
          <a:custGeom>
            <a:avLst/>
            <a:gdLst/>
            <a:ahLst/>
            <a:cxnLst/>
            <a:rect l="l" t="t" r="r" b="b"/>
            <a:pathLst>
              <a:path w="3635199" h="2558272">
                <a:moveTo>
                  <a:pt x="0" y="0"/>
                </a:moveTo>
                <a:lnTo>
                  <a:pt x="3635200" y="0"/>
                </a:lnTo>
                <a:lnTo>
                  <a:pt x="3635200" y="2558271"/>
                </a:lnTo>
                <a:lnTo>
                  <a:pt x="0" y="2558271"/>
                </a:lnTo>
                <a:lnTo>
                  <a:pt x="0" y="0"/>
                </a:lnTo>
                <a:close/>
              </a:path>
            </a:pathLst>
          </a:custGeom>
          <a:blipFill>
            <a:blip r:embed="rId4"/>
            <a:stretch>
              <a:fillRect/>
            </a:stretch>
          </a:blipFill>
        </p:spPr>
        <p:txBody>
          <a:bodyPr/>
          <a:lstStyle/>
          <a:p>
            <a:endParaRPr lang="en-GB"/>
          </a:p>
        </p:txBody>
      </p:sp>
      <p:sp>
        <p:nvSpPr>
          <p:cNvPr id="3" name="CasellaDiTesto 2">
            <a:extLst>
              <a:ext uri="{FF2B5EF4-FFF2-40B4-BE49-F238E27FC236}">
                <a16:creationId xmlns:a16="http://schemas.microsoft.com/office/drawing/2014/main" id="{D2DF05F0-9FCC-9105-2917-ABE437DAC3CD}"/>
              </a:ext>
            </a:extLst>
          </p:cNvPr>
          <p:cNvSpPr txBox="1"/>
          <p:nvPr/>
        </p:nvSpPr>
        <p:spPr>
          <a:xfrm>
            <a:off x="1997141" y="9685024"/>
            <a:ext cx="1706972" cy="369332"/>
          </a:xfrm>
          <a:prstGeom prst="rect">
            <a:avLst/>
          </a:prstGeom>
          <a:noFill/>
        </p:spPr>
        <p:txBody>
          <a:bodyPr wrap="square">
            <a:spAutoFit/>
          </a:bodyPr>
          <a:lstStyle/>
          <a:p>
            <a:r>
              <a:rPr lang="en-GB" i="1" dirty="0" err="1">
                <a:solidFill>
                  <a:srgbClr val="221E1F"/>
                </a:solidFill>
                <a:latin typeface="Glacial Indifference" panose="020B0604020202020204" charset="0"/>
              </a:rPr>
              <a:t>T</a:t>
            </a:r>
            <a:r>
              <a:rPr lang="en-GB" sz="1800" b="0" i="1" u="none" strike="noStrike" baseline="0" dirty="0" err="1">
                <a:solidFill>
                  <a:srgbClr val="221E1F"/>
                </a:solidFill>
                <a:latin typeface="Glacial Indifference" panose="020B0604020202020204" charset="0"/>
              </a:rPr>
              <a:t>ivela</a:t>
            </a:r>
            <a:r>
              <a:rPr lang="en-GB" sz="1800" b="0" i="1" u="none" strike="noStrike" baseline="0" dirty="0">
                <a:solidFill>
                  <a:srgbClr val="221E1F"/>
                </a:solidFill>
                <a:latin typeface="Glacial Indifference" panose="020B0604020202020204" charset="0"/>
              </a:rPr>
              <a:t> </a:t>
            </a:r>
            <a:r>
              <a:rPr lang="en-GB" sz="1800" b="0" i="1" u="none" strike="noStrike" baseline="0" dirty="0" err="1">
                <a:solidFill>
                  <a:srgbClr val="221E1F"/>
                </a:solidFill>
                <a:latin typeface="Glacial Indifference" panose="020B0604020202020204" charset="0"/>
              </a:rPr>
              <a:t>stefaninii</a:t>
            </a:r>
            <a:endParaRPr lang="en-GB" dirty="0">
              <a:latin typeface="Glacial Indifference" panose="020B0604020202020204" charset="0"/>
            </a:endParaRPr>
          </a:p>
        </p:txBody>
      </p:sp>
      <p:sp>
        <p:nvSpPr>
          <p:cNvPr id="4" name="CasellaDiTesto 3">
            <a:extLst>
              <a:ext uri="{FF2B5EF4-FFF2-40B4-BE49-F238E27FC236}">
                <a16:creationId xmlns:a16="http://schemas.microsoft.com/office/drawing/2014/main" id="{209D3F34-653B-3EE8-D551-6AD19308127A}"/>
              </a:ext>
            </a:extLst>
          </p:cNvPr>
          <p:cNvSpPr txBox="1"/>
          <p:nvPr/>
        </p:nvSpPr>
        <p:spPr>
          <a:xfrm>
            <a:off x="10667137" y="4774168"/>
            <a:ext cx="2532270" cy="369332"/>
          </a:xfrm>
          <a:prstGeom prst="rect">
            <a:avLst/>
          </a:prstGeom>
          <a:noFill/>
        </p:spPr>
        <p:txBody>
          <a:bodyPr wrap="square">
            <a:spAutoFit/>
          </a:bodyPr>
          <a:lstStyle/>
          <a:p>
            <a:r>
              <a:rPr lang="en-GB" sz="1800" b="0" i="1" u="none" strike="noStrike" baseline="0" dirty="0" err="1">
                <a:solidFill>
                  <a:srgbClr val="221E1F"/>
                </a:solidFill>
                <a:latin typeface="Glacial Indifference" panose="020B0604020202020204" charset="0"/>
              </a:rPr>
              <a:t>Anadara</a:t>
            </a:r>
            <a:r>
              <a:rPr lang="en-GB" sz="1800" b="0" i="1" u="none" strike="noStrike" baseline="0" dirty="0">
                <a:solidFill>
                  <a:srgbClr val="221E1F"/>
                </a:solidFill>
                <a:latin typeface="Glacial Indifference" panose="020B0604020202020204" charset="0"/>
              </a:rPr>
              <a:t> </a:t>
            </a:r>
            <a:r>
              <a:rPr lang="en-GB" sz="1800" b="0" i="1" u="none" strike="noStrike" baseline="0" dirty="0" err="1">
                <a:solidFill>
                  <a:srgbClr val="221E1F"/>
                </a:solidFill>
                <a:latin typeface="Glacial Indifference" panose="020B0604020202020204" charset="0"/>
              </a:rPr>
              <a:t>uropigimelana</a:t>
            </a:r>
            <a:r>
              <a:rPr lang="en-GB" sz="1800" b="0" i="1" u="none" strike="noStrike" baseline="0" dirty="0">
                <a:solidFill>
                  <a:srgbClr val="221E1F"/>
                </a:solidFill>
                <a:latin typeface="Glacial Indifference" panose="020B0604020202020204" charset="0"/>
              </a:rPr>
              <a:t> </a:t>
            </a:r>
            <a:endParaRPr lang="en-GB" dirty="0">
              <a:latin typeface="Glacial Indifference" panose="020B0604020202020204" charset="0"/>
            </a:endParaRPr>
          </a:p>
        </p:txBody>
      </p:sp>
    </p:spTree>
    <p:extLst>
      <p:ext uri="{BB962C8B-B14F-4D97-AF65-F5344CB8AC3E}">
        <p14:creationId xmlns:p14="http://schemas.microsoft.com/office/powerpoint/2010/main" val="1944626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3301D-1A62-10B6-FAD4-00BEB663D0E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02663BF-B14B-BD7F-615B-555674BCC914}"/>
              </a:ext>
            </a:extLst>
          </p:cNvPr>
          <p:cNvSpPr>
            <a:spLocks noGrp="1"/>
          </p:cNvSpPr>
          <p:nvPr>
            <p:ph type="title"/>
          </p:nvPr>
        </p:nvSpPr>
        <p:spPr>
          <a:xfrm>
            <a:off x="1944000" y="-72000"/>
            <a:ext cx="14400000" cy="1080000"/>
          </a:xfrm>
        </p:spPr>
        <p:txBody>
          <a:bodyPr>
            <a:normAutofit/>
          </a:bodyPr>
          <a:lstStyle/>
          <a:p>
            <a:r>
              <a:rPr lang="it-IT" dirty="0">
                <a:latin typeface="Glacial Indifference" panose="020B0604020202020204" charset="0"/>
              </a:rPr>
              <a:t>Shell </a:t>
            </a:r>
            <a:r>
              <a:rPr lang="it-IT" dirty="0" err="1">
                <a:latin typeface="Glacial Indifference" panose="020B0604020202020204" charset="0"/>
              </a:rPr>
              <a:t>microstructure</a:t>
            </a:r>
            <a:r>
              <a:rPr lang="it-IT" dirty="0">
                <a:latin typeface="Glacial Indifference" panose="020B0604020202020204" charset="0"/>
              </a:rPr>
              <a:t>: </a:t>
            </a:r>
            <a:r>
              <a:rPr lang="it-IT" i="1" dirty="0" err="1">
                <a:latin typeface="Glacial Indifference" panose="020B0604020202020204" charset="0"/>
              </a:rPr>
              <a:t>Anadara</a:t>
            </a:r>
            <a:r>
              <a:rPr lang="it-IT" i="1" dirty="0">
                <a:latin typeface="Glacial Indifference" panose="020B0604020202020204" charset="0"/>
              </a:rPr>
              <a:t> </a:t>
            </a:r>
            <a:r>
              <a:rPr lang="it-IT" i="1" dirty="0" err="1">
                <a:latin typeface="Glacial Indifference" panose="020B0604020202020204" charset="0"/>
              </a:rPr>
              <a:t>uropigimelana</a:t>
            </a:r>
            <a:endParaRPr lang="en-GB" i="1" dirty="0">
              <a:latin typeface="Glacial Indifference" panose="020B0604020202020204" charset="0"/>
            </a:endParaRPr>
          </a:p>
        </p:txBody>
      </p:sp>
      <p:sp>
        <p:nvSpPr>
          <p:cNvPr id="5" name="CasellaDiTesto 4">
            <a:extLst>
              <a:ext uri="{FF2B5EF4-FFF2-40B4-BE49-F238E27FC236}">
                <a16:creationId xmlns:a16="http://schemas.microsoft.com/office/drawing/2014/main" id="{4E4451BE-3001-64C1-1FE9-04E876779CA2}"/>
              </a:ext>
            </a:extLst>
          </p:cNvPr>
          <p:cNvSpPr txBox="1"/>
          <p:nvPr/>
        </p:nvSpPr>
        <p:spPr>
          <a:xfrm>
            <a:off x="304800" y="878267"/>
            <a:ext cx="17678400" cy="646331"/>
          </a:xfrm>
          <a:prstGeom prst="rect">
            <a:avLst/>
          </a:prstGeom>
          <a:noFill/>
        </p:spPr>
        <p:txBody>
          <a:bodyPr wrap="square">
            <a:spAutoFit/>
          </a:bodyPr>
          <a:lstStyle/>
          <a:p>
            <a:pPr algn="just"/>
            <a:r>
              <a:rPr lang="en-GB" sz="1800" b="0" i="0" u="none" strike="noStrike" baseline="0" dirty="0">
                <a:solidFill>
                  <a:srgbClr val="221E1F"/>
                </a:solidFill>
                <a:latin typeface="Glacial Indifference" panose="020B0604020202020204" charset="0"/>
              </a:rPr>
              <a:t>Specimens of </a:t>
            </a:r>
            <a:r>
              <a:rPr lang="en-GB" sz="1800" b="0" i="1" u="none" strike="noStrike" baseline="0" dirty="0" err="1">
                <a:solidFill>
                  <a:srgbClr val="221E1F"/>
                </a:solidFill>
                <a:latin typeface="Glacial Indifference" panose="020B0604020202020204" charset="0"/>
              </a:rPr>
              <a:t>Anadara</a:t>
            </a:r>
            <a:r>
              <a:rPr lang="en-GB" sz="1800" b="0" i="1" u="none" strike="noStrike" baseline="0" dirty="0">
                <a:solidFill>
                  <a:srgbClr val="221E1F"/>
                </a:solidFill>
                <a:latin typeface="Glacial Indifference" panose="020B0604020202020204" charset="0"/>
              </a:rPr>
              <a:t> </a:t>
            </a:r>
            <a:r>
              <a:rPr lang="en-GB" sz="1800" b="0" i="1" u="none" strike="noStrike" baseline="0" dirty="0" err="1">
                <a:solidFill>
                  <a:srgbClr val="221E1F"/>
                </a:solidFill>
                <a:latin typeface="Glacial Indifference" panose="020B0604020202020204" charset="0"/>
              </a:rPr>
              <a:t>uropigimelana</a:t>
            </a:r>
            <a:r>
              <a:rPr lang="en-GB" sz="1800" b="0" i="1" u="none" strike="noStrike" baseline="0" dirty="0">
                <a:solidFill>
                  <a:srgbClr val="221E1F"/>
                </a:solidFill>
                <a:latin typeface="Glacial Indifference" panose="020B0604020202020204" charset="0"/>
              </a:rPr>
              <a:t> </a:t>
            </a:r>
            <a:r>
              <a:rPr lang="en-GB" sz="1800" b="0" i="0" u="none" strike="noStrike" baseline="0" dirty="0">
                <a:solidFill>
                  <a:srgbClr val="221E1F"/>
                </a:solidFill>
                <a:latin typeface="Glacial Indifference" panose="020B0604020202020204" charset="0"/>
              </a:rPr>
              <a:t>show an aragonitic shell with an outer crossed lamellar layer, an inner complex crossed lamellar layer and an irregular simple prismatic pallial </a:t>
            </a:r>
            <a:r>
              <a:rPr lang="en-GB" sz="1800" b="0" i="0" u="none" strike="noStrike" baseline="0" dirty="0" err="1">
                <a:solidFill>
                  <a:srgbClr val="221E1F"/>
                </a:solidFill>
                <a:latin typeface="Glacial Indifference" panose="020B0604020202020204" charset="0"/>
              </a:rPr>
              <a:t>myostracum</a:t>
            </a:r>
            <a:r>
              <a:rPr lang="en-GB" sz="1800" b="0" i="0" u="none" strike="noStrike" baseline="0" dirty="0">
                <a:solidFill>
                  <a:srgbClr val="221E1F"/>
                </a:solidFill>
                <a:latin typeface="Glacial Indifference" panose="020B0604020202020204" charset="0"/>
              </a:rPr>
              <a:t>; periodic bands of dendritic </a:t>
            </a:r>
            <a:r>
              <a:rPr lang="en-GB" sz="1800" b="0" i="0" u="none" strike="noStrike" baseline="0" dirty="0" err="1">
                <a:solidFill>
                  <a:srgbClr val="221E1F"/>
                </a:solidFill>
                <a:latin typeface="Glacial Indifference" panose="020B0604020202020204" charset="0"/>
              </a:rPr>
              <a:t>nondenticular</a:t>
            </a:r>
            <a:r>
              <a:rPr lang="en-GB" sz="1800" b="0" i="0" u="none" strike="noStrike" baseline="0" dirty="0">
                <a:solidFill>
                  <a:srgbClr val="221E1F"/>
                </a:solidFill>
                <a:latin typeface="Glacial Indifference" panose="020B0604020202020204" charset="0"/>
              </a:rPr>
              <a:t> composite prisms occur in the outer part of the outer layer. All the shell is crossed by growth lines and tubules.</a:t>
            </a:r>
            <a:endParaRPr lang="en-GB" dirty="0">
              <a:latin typeface="Glacial Indifference" panose="020B0604020202020204" charset="0"/>
            </a:endParaRPr>
          </a:p>
        </p:txBody>
      </p:sp>
      <p:sp>
        <p:nvSpPr>
          <p:cNvPr id="7" name="CasellaDiTesto 6">
            <a:extLst>
              <a:ext uri="{FF2B5EF4-FFF2-40B4-BE49-F238E27FC236}">
                <a16:creationId xmlns:a16="http://schemas.microsoft.com/office/drawing/2014/main" id="{97B07BBA-F909-00AA-3148-6A8CC57B174B}"/>
              </a:ext>
            </a:extLst>
          </p:cNvPr>
          <p:cNvSpPr txBox="1"/>
          <p:nvPr/>
        </p:nvSpPr>
        <p:spPr>
          <a:xfrm>
            <a:off x="6253879" y="1966494"/>
            <a:ext cx="5682441" cy="1508105"/>
          </a:xfrm>
          <a:prstGeom prst="rect">
            <a:avLst/>
          </a:prstGeom>
          <a:noFill/>
        </p:spPr>
        <p:txBody>
          <a:bodyPr wrap="square">
            <a:spAutoFit/>
          </a:bodyPr>
          <a:lstStyle/>
          <a:p>
            <a:pPr algn="just"/>
            <a:r>
              <a:rPr lang="en-GB" sz="2000" b="1" i="0" u="none" strike="noStrike" baseline="0" dirty="0">
                <a:solidFill>
                  <a:schemeClr val="accent6">
                    <a:lumMod val="75000"/>
                  </a:schemeClr>
                </a:solidFill>
                <a:latin typeface="Glacial Indifference" panose="020B0604020202020204" charset="0"/>
              </a:rPr>
              <a:t>Outer layer (OL)</a:t>
            </a:r>
          </a:p>
          <a:p>
            <a:pPr algn="just"/>
            <a:r>
              <a:rPr lang="en-GB" sz="1800" b="0" i="0" u="none" strike="noStrike" baseline="0" dirty="0">
                <a:solidFill>
                  <a:srgbClr val="221E1F"/>
                </a:solidFill>
                <a:latin typeface="Glacial Indifference" panose="020B0604020202020204" charset="0"/>
              </a:rPr>
              <a:t>It is composed of simple crossed lamellae that change from branching crossed lamellae in the outer part of the layer to linear crossed lamellae in the middle and inner part</a:t>
            </a:r>
            <a:r>
              <a:rPr lang="en-GB" dirty="0">
                <a:solidFill>
                  <a:srgbClr val="221E1F"/>
                </a:solidFill>
                <a:latin typeface="Glacial Indifference" panose="020B0604020202020204" charset="0"/>
              </a:rPr>
              <a:t>.</a:t>
            </a:r>
            <a:endParaRPr lang="en-GB" dirty="0">
              <a:latin typeface="Glacial Indifference" panose="020B0604020202020204" charset="0"/>
            </a:endParaRPr>
          </a:p>
        </p:txBody>
      </p:sp>
      <p:sp>
        <p:nvSpPr>
          <p:cNvPr id="9" name="CasellaDiTesto 8">
            <a:extLst>
              <a:ext uri="{FF2B5EF4-FFF2-40B4-BE49-F238E27FC236}">
                <a16:creationId xmlns:a16="http://schemas.microsoft.com/office/drawing/2014/main" id="{F7C1161F-2D43-1087-91E6-ADA31446E383}"/>
              </a:ext>
            </a:extLst>
          </p:cNvPr>
          <p:cNvSpPr txBox="1"/>
          <p:nvPr/>
        </p:nvSpPr>
        <p:spPr>
          <a:xfrm>
            <a:off x="6253879" y="3671077"/>
            <a:ext cx="5682441" cy="1785104"/>
          </a:xfrm>
          <a:prstGeom prst="rect">
            <a:avLst/>
          </a:prstGeom>
          <a:noFill/>
        </p:spPr>
        <p:txBody>
          <a:bodyPr wrap="square">
            <a:spAutoFit/>
          </a:bodyPr>
          <a:lstStyle/>
          <a:p>
            <a:pPr algn="just"/>
            <a:r>
              <a:rPr lang="en-GB" sz="2000" b="1" dirty="0">
                <a:solidFill>
                  <a:schemeClr val="accent6">
                    <a:lumMod val="75000"/>
                  </a:schemeClr>
                </a:solidFill>
                <a:latin typeface="Glacial Indifference" panose="020B0604020202020204" charset="0"/>
              </a:rPr>
              <a:t>Inner layer (IL)</a:t>
            </a:r>
            <a:endParaRPr lang="en-GB" sz="2000" b="1" i="0" u="none" strike="noStrike" baseline="0" dirty="0">
              <a:solidFill>
                <a:schemeClr val="accent6">
                  <a:lumMod val="75000"/>
                </a:schemeClr>
              </a:solidFill>
              <a:latin typeface="Glacial Indifference" panose="020B0604020202020204" charset="0"/>
            </a:endParaRPr>
          </a:p>
          <a:p>
            <a:pPr algn="just"/>
            <a:r>
              <a:rPr lang="en-GB" sz="1800" b="0" i="0" u="none" strike="noStrike" baseline="0" dirty="0">
                <a:solidFill>
                  <a:srgbClr val="221E1F"/>
                </a:solidFill>
                <a:latin typeface="Glacial Indifference" panose="020B0604020202020204" charset="0"/>
              </a:rPr>
              <a:t>The inner layer is present only internally with respect to the pallial line and is absent in the hinge plate. It is composed of irregular complex crossed lamellae with irregularly shaped, laterally interdigitating first order lamellae.</a:t>
            </a:r>
            <a:endParaRPr lang="en-GB" dirty="0">
              <a:latin typeface="Glacial Indifference" panose="020B0604020202020204" charset="0"/>
            </a:endParaRPr>
          </a:p>
        </p:txBody>
      </p:sp>
      <p:sp>
        <p:nvSpPr>
          <p:cNvPr id="11" name="CasellaDiTesto 10">
            <a:extLst>
              <a:ext uri="{FF2B5EF4-FFF2-40B4-BE49-F238E27FC236}">
                <a16:creationId xmlns:a16="http://schemas.microsoft.com/office/drawing/2014/main" id="{A5C279D2-95FC-8719-62ED-B2241D44AA5B}"/>
              </a:ext>
            </a:extLst>
          </p:cNvPr>
          <p:cNvSpPr txBox="1"/>
          <p:nvPr/>
        </p:nvSpPr>
        <p:spPr>
          <a:xfrm>
            <a:off x="6253879" y="5652659"/>
            <a:ext cx="5682441" cy="1231106"/>
          </a:xfrm>
          <a:prstGeom prst="rect">
            <a:avLst/>
          </a:prstGeom>
          <a:noFill/>
        </p:spPr>
        <p:txBody>
          <a:bodyPr wrap="square">
            <a:spAutoFit/>
          </a:bodyPr>
          <a:lstStyle/>
          <a:p>
            <a:pPr algn="just"/>
            <a:r>
              <a:rPr lang="en-GB" sz="2000" b="1" i="0" u="none" strike="noStrike" baseline="0" dirty="0">
                <a:solidFill>
                  <a:schemeClr val="accent6">
                    <a:lumMod val="75000"/>
                  </a:schemeClr>
                </a:solidFill>
                <a:latin typeface="Glacial Indifference" panose="020B0604020202020204" charset="0"/>
              </a:rPr>
              <a:t>Pallial </a:t>
            </a:r>
            <a:r>
              <a:rPr lang="en-GB" sz="2000" b="1" i="0" u="none" strike="noStrike" baseline="0" dirty="0" err="1">
                <a:solidFill>
                  <a:schemeClr val="accent6">
                    <a:lumMod val="75000"/>
                  </a:schemeClr>
                </a:solidFill>
                <a:latin typeface="Glacial Indifference" panose="020B0604020202020204" charset="0"/>
              </a:rPr>
              <a:t>myostracum</a:t>
            </a:r>
            <a:r>
              <a:rPr lang="en-GB" sz="2000" b="1" i="0" u="none" strike="noStrike" baseline="0" dirty="0">
                <a:solidFill>
                  <a:schemeClr val="accent6">
                    <a:lumMod val="75000"/>
                  </a:schemeClr>
                </a:solidFill>
                <a:latin typeface="Glacial Indifference" panose="020B0604020202020204" charset="0"/>
              </a:rPr>
              <a:t> (PM)</a:t>
            </a:r>
          </a:p>
          <a:p>
            <a:pPr algn="just"/>
            <a:r>
              <a:rPr lang="en-GB" sz="1800" b="0" i="0" u="none" strike="noStrike" baseline="0" dirty="0">
                <a:solidFill>
                  <a:srgbClr val="221E1F"/>
                </a:solidFill>
                <a:latin typeface="Glacial Indifference" panose="020B0604020202020204" charset="0"/>
              </a:rPr>
              <a:t>The outer and the inner layers are sharply separated by a pallial </a:t>
            </a:r>
            <a:r>
              <a:rPr lang="en-GB" sz="1800" b="0" i="0" u="none" strike="noStrike" baseline="0" dirty="0" err="1">
                <a:solidFill>
                  <a:srgbClr val="221E1F"/>
                </a:solidFill>
                <a:latin typeface="Glacial Indifference" panose="020B0604020202020204" charset="0"/>
              </a:rPr>
              <a:t>myostracum</a:t>
            </a:r>
            <a:r>
              <a:rPr lang="en-GB" sz="1800" b="0" i="0" u="none" strike="noStrike" baseline="0" dirty="0">
                <a:solidFill>
                  <a:srgbClr val="221E1F"/>
                </a:solidFill>
                <a:latin typeface="Glacial Indifference" panose="020B0604020202020204" charset="0"/>
              </a:rPr>
              <a:t>. It is composed of simple irregular </a:t>
            </a:r>
            <a:r>
              <a:rPr lang="en-GB" sz="1800" b="0" i="0" u="none" strike="noStrike" baseline="0" dirty="0">
                <a:latin typeface="Glacial Indifference" panose="020B0604020202020204" charset="0"/>
              </a:rPr>
              <a:t>prisms</a:t>
            </a:r>
            <a:r>
              <a:rPr lang="en-GB" sz="1800" b="0" i="0" u="none" strike="noStrike" baseline="0" dirty="0">
                <a:solidFill>
                  <a:srgbClr val="221E1F"/>
                </a:solidFill>
                <a:latin typeface="Glacial Indifference" panose="020B0604020202020204" charset="0"/>
              </a:rPr>
              <a:t> of aragonite.</a:t>
            </a:r>
            <a:endParaRPr lang="en-GB" dirty="0">
              <a:latin typeface="Glacial Indifference" panose="020B0604020202020204" charset="0"/>
            </a:endParaRPr>
          </a:p>
        </p:txBody>
      </p:sp>
      <p:sp>
        <p:nvSpPr>
          <p:cNvPr id="13" name="CasellaDiTesto 12">
            <a:extLst>
              <a:ext uri="{FF2B5EF4-FFF2-40B4-BE49-F238E27FC236}">
                <a16:creationId xmlns:a16="http://schemas.microsoft.com/office/drawing/2014/main" id="{1783273E-1F47-3D59-CB11-8CE338E192FC}"/>
              </a:ext>
            </a:extLst>
          </p:cNvPr>
          <p:cNvSpPr txBox="1"/>
          <p:nvPr/>
        </p:nvSpPr>
        <p:spPr>
          <a:xfrm>
            <a:off x="6253878" y="7089586"/>
            <a:ext cx="5682441" cy="2339102"/>
          </a:xfrm>
          <a:prstGeom prst="rect">
            <a:avLst/>
          </a:prstGeom>
          <a:noFill/>
        </p:spPr>
        <p:txBody>
          <a:bodyPr wrap="square">
            <a:spAutoFit/>
          </a:bodyPr>
          <a:lstStyle/>
          <a:p>
            <a:pPr algn="just"/>
            <a:r>
              <a:rPr lang="en-GB" sz="2000" b="1" dirty="0">
                <a:solidFill>
                  <a:schemeClr val="accent6">
                    <a:lumMod val="75000"/>
                  </a:schemeClr>
                </a:solidFill>
                <a:latin typeface="Glacial Indifference" panose="020B0604020202020204" charset="0"/>
              </a:rPr>
              <a:t>Dendritic NDCP layer (CP)</a:t>
            </a:r>
            <a:endParaRPr lang="en-GB" sz="2000" b="1" i="0" u="none" strike="noStrike" baseline="0" dirty="0">
              <a:solidFill>
                <a:schemeClr val="accent6">
                  <a:lumMod val="75000"/>
                </a:schemeClr>
              </a:solidFill>
              <a:latin typeface="Glacial Indifference" panose="020B0604020202020204" charset="0"/>
            </a:endParaRPr>
          </a:p>
          <a:p>
            <a:pPr algn="just"/>
            <a:r>
              <a:rPr lang="en-GB" sz="1800" b="0" i="0" u="none" strike="noStrike" baseline="0" dirty="0">
                <a:solidFill>
                  <a:srgbClr val="221E1F"/>
                </a:solidFill>
                <a:latin typeface="Glacial Indifference" panose="020B0604020202020204" charset="0"/>
              </a:rPr>
              <a:t>In three specimens an additional layer is observed in the outer laye</a:t>
            </a:r>
            <a:r>
              <a:rPr lang="en-GB" dirty="0">
                <a:solidFill>
                  <a:srgbClr val="221E1F"/>
                </a:solidFill>
                <a:latin typeface="Glacial Indifference" panose="020B0604020202020204" charset="0"/>
              </a:rPr>
              <a:t>r</a:t>
            </a:r>
            <a:r>
              <a:rPr lang="en-GB" sz="1800" b="0" i="0" u="none" strike="noStrike" baseline="0" dirty="0">
                <a:solidFill>
                  <a:srgbClr val="221E1F"/>
                </a:solidFill>
                <a:latin typeface="Glacial Indifference" panose="020B0604020202020204" charset="0"/>
              </a:rPr>
              <a:t>. The microstructure of this layer is dendritic </a:t>
            </a:r>
            <a:r>
              <a:rPr lang="en-GB" sz="1800" b="0" i="0" u="none" strike="noStrike" baseline="0" dirty="0" err="1">
                <a:solidFill>
                  <a:srgbClr val="221E1F"/>
                </a:solidFill>
                <a:latin typeface="Glacial Indifference" panose="020B0604020202020204" charset="0"/>
              </a:rPr>
              <a:t>nondenticular</a:t>
            </a:r>
            <a:r>
              <a:rPr lang="en-GB" sz="1800" b="0" i="0" u="none" strike="noStrike" baseline="0" dirty="0">
                <a:solidFill>
                  <a:srgbClr val="221E1F"/>
                </a:solidFill>
                <a:latin typeface="Glacial Indifference" panose="020B0604020202020204" charset="0"/>
              </a:rPr>
              <a:t> composite prismatic. This layer is not continuous</a:t>
            </a:r>
            <a:r>
              <a:rPr lang="en-GB" dirty="0">
                <a:solidFill>
                  <a:srgbClr val="221E1F"/>
                </a:solidFill>
                <a:latin typeface="Glacial Indifference" panose="020B0604020202020204" charset="0"/>
              </a:rPr>
              <a:t> </a:t>
            </a:r>
            <a:r>
              <a:rPr lang="en-GB" sz="1800" b="0" i="0" u="none" strike="noStrike" baseline="0" dirty="0">
                <a:solidFill>
                  <a:srgbClr val="221E1F"/>
                </a:solidFill>
                <a:latin typeface="Glacial Indifference" panose="020B0604020202020204" charset="0"/>
              </a:rPr>
              <a:t>but is locally present in nearly periodic bands in the outer part of the outer layer, interrupted and separated by major growth lines, </a:t>
            </a:r>
            <a:r>
              <a:rPr lang="en-GB" sz="1800" b="0" i="0" u="none" strike="noStrike" baseline="0" dirty="0">
                <a:latin typeface="Glacial Indifference" panose="020B0604020202020204" charset="0"/>
              </a:rPr>
              <a:t>where only the crossed lamellar microstructure occurs.</a:t>
            </a:r>
            <a:endParaRPr lang="en-GB" dirty="0">
              <a:latin typeface="Glacial Indifference" panose="020B0604020202020204" charset="0"/>
            </a:endParaRPr>
          </a:p>
        </p:txBody>
      </p:sp>
      <p:grpSp>
        <p:nvGrpSpPr>
          <p:cNvPr id="3" name="Gruppo 2">
            <a:extLst>
              <a:ext uri="{FF2B5EF4-FFF2-40B4-BE49-F238E27FC236}">
                <a16:creationId xmlns:a16="http://schemas.microsoft.com/office/drawing/2014/main" id="{994FFDC4-94B9-B339-0074-B1101E6A5B2B}"/>
              </a:ext>
            </a:extLst>
          </p:cNvPr>
          <p:cNvGrpSpPr>
            <a:grpSpLocks noChangeAspect="1"/>
          </p:cNvGrpSpPr>
          <p:nvPr/>
        </p:nvGrpSpPr>
        <p:grpSpPr>
          <a:xfrm>
            <a:off x="463009" y="1671938"/>
            <a:ext cx="5580000" cy="8343341"/>
            <a:chOff x="479895" y="252000"/>
            <a:chExt cx="5855506" cy="8755284"/>
          </a:xfrm>
        </p:grpSpPr>
        <p:grpSp>
          <p:nvGrpSpPr>
            <p:cNvPr id="4" name="Gruppo 3">
              <a:extLst>
                <a:ext uri="{FF2B5EF4-FFF2-40B4-BE49-F238E27FC236}">
                  <a16:creationId xmlns:a16="http://schemas.microsoft.com/office/drawing/2014/main" id="{D92A2FA5-9544-CEFC-D3A5-32A8A2168EB7}"/>
                </a:ext>
              </a:extLst>
            </p:cNvPr>
            <p:cNvGrpSpPr>
              <a:grpSpLocks noChangeAspect="1"/>
            </p:cNvGrpSpPr>
            <p:nvPr/>
          </p:nvGrpSpPr>
          <p:grpSpPr>
            <a:xfrm>
              <a:off x="3420000" y="252000"/>
              <a:ext cx="2915401" cy="2160000"/>
              <a:chOff x="3440743" y="364080"/>
              <a:chExt cx="2915401" cy="2160000"/>
            </a:xfrm>
          </p:grpSpPr>
          <p:pic>
            <p:nvPicPr>
              <p:cNvPr id="50" name="Immagine 49">
                <a:extLst>
                  <a:ext uri="{FF2B5EF4-FFF2-40B4-BE49-F238E27FC236}">
                    <a16:creationId xmlns:a16="http://schemas.microsoft.com/office/drawing/2014/main" id="{81F55A9E-1429-5883-979B-24192CC1801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6128"/>
              <a:stretch/>
            </p:blipFill>
            <p:spPr>
              <a:xfrm rot="10800000">
                <a:off x="3456920" y="364080"/>
                <a:ext cx="2898000" cy="2160000"/>
              </a:xfrm>
              <a:prstGeom prst="rect">
                <a:avLst/>
              </a:prstGeom>
            </p:spPr>
          </p:pic>
          <p:cxnSp>
            <p:nvCxnSpPr>
              <p:cNvPr id="51" name="Connettore diritto 50">
                <a:extLst>
                  <a:ext uri="{FF2B5EF4-FFF2-40B4-BE49-F238E27FC236}">
                    <a16:creationId xmlns:a16="http://schemas.microsoft.com/office/drawing/2014/main" id="{7C0B1C0E-B2E7-0092-CA5E-EBF026816EC1}"/>
                  </a:ext>
                </a:extLst>
              </p:cNvPr>
              <p:cNvCxnSpPr/>
              <p:nvPr/>
            </p:nvCxnSpPr>
            <p:spPr>
              <a:xfrm>
                <a:off x="5888087" y="2459310"/>
                <a:ext cx="360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CasellaDiTesto 51">
                <a:extLst>
                  <a:ext uri="{FF2B5EF4-FFF2-40B4-BE49-F238E27FC236}">
                    <a16:creationId xmlns:a16="http://schemas.microsoft.com/office/drawing/2014/main" id="{10ADC87C-7553-26C5-7D12-713994908EEA}"/>
                  </a:ext>
                </a:extLst>
              </p:cNvPr>
              <p:cNvSpPr txBox="1"/>
              <p:nvPr/>
            </p:nvSpPr>
            <p:spPr>
              <a:xfrm>
                <a:off x="5842862" y="2240039"/>
                <a:ext cx="51328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20 µm</a:t>
                </a:r>
                <a:endParaRPr lang="en-GB" sz="900" b="1" dirty="0">
                  <a:solidFill>
                    <a:schemeClr val="bg1"/>
                  </a:solidFill>
                  <a:latin typeface="Arial" panose="020B0604020202020204" pitchFamily="34" charset="0"/>
                  <a:cs typeface="Arial" panose="020B0604020202020204" pitchFamily="34" charset="0"/>
                </a:endParaRPr>
              </a:p>
            </p:txBody>
          </p:sp>
          <p:sp>
            <p:nvSpPr>
              <p:cNvPr id="53" name="CasellaDiTesto 52">
                <a:extLst>
                  <a:ext uri="{FF2B5EF4-FFF2-40B4-BE49-F238E27FC236}">
                    <a16:creationId xmlns:a16="http://schemas.microsoft.com/office/drawing/2014/main" id="{3AF6760D-4559-70E7-83BA-3018E6554BA4}"/>
                  </a:ext>
                </a:extLst>
              </p:cNvPr>
              <p:cNvSpPr txBox="1"/>
              <p:nvPr/>
            </p:nvSpPr>
            <p:spPr>
              <a:xfrm>
                <a:off x="3440743" y="364080"/>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2</a:t>
                </a:r>
                <a:endParaRPr lang="en-GB" sz="1400" dirty="0">
                  <a:latin typeface="Arial" panose="020B0604020202020204" pitchFamily="34" charset="0"/>
                  <a:cs typeface="Arial" panose="020B0604020202020204" pitchFamily="34" charset="0"/>
                </a:endParaRPr>
              </a:p>
            </p:txBody>
          </p:sp>
        </p:grpSp>
        <p:grpSp>
          <p:nvGrpSpPr>
            <p:cNvPr id="6" name="Gruppo 5">
              <a:extLst>
                <a:ext uri="{FF2B5EF4-FFF2-40B4-BE49-F238E27FC236}">
                  <a16:creationId xmlns:a16="http://schemas.microsoft.com/office/drawing/2014/main" id="{13D99035-8D4F-D797-2E71-578D44938A25}"/>
                </a:ext>
              </a:extLst>
            </p:cNvPr>
            <p:cNvGrpSpPr>
              <a:grpSpLocks noChangeAspect="1"/>
            </p:cNvGrpSpPr>
            <p:nvPr/>
          </p:nvGrpSpPr>
          <p:grpSpPr>
            <a:xfrm>
              <a:off x="504839" y="2448000"/>
              <a:ext cx="2918038" cy="2166622"/>
              <a:chOff x="498132" y="2647322"/>
              <a:chExt cx="2882018" cy="2179990"/>
            </a:xfrm>
          </p:grpSpPr>
          <p:pic>
            <p:nvPicPr>
              <p:cNvPr id="46" name="Immagine 45">
                <a:extLst>
                  <a:ext uri="{FF2B5EF4-FFF2-40B4-BE49-F238E27FC236}">
                    <a16:creationId xmlns:a16="http://schemas.microsoft.com/office/drawing/2014/main" id="{8E11195C-80BC-7C72-EF84-184EEC71315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6147"/>
              <a:stretch/>
            </p:blipFill>
            <p:spPr>
              <a:xfrm rot="10800000">
                <a:off x="498190" y="2653985"/>
                <a:ext cx="2862169" cy="2173327"/>
              </a:xfrm>
              <a:prstGeom prst="rect">
                <a:avLst/>
              </a:prstGeom>
            </p:spPr>
          </p:pic>
          <p:cxnSp>
            <p:nvCxnSpPr>
              <p:cNvPr id="47" name="Connettore diritto 46">
                <a:extLst>
                  <a:ext uri="{FF2B5EF4-FFF2-40B4-BE49-F238E27FC236}">
                    <a16:creationId xmlns:a16="http://schemas.microsoft.com/office/drawing/2014/main" id="{28E5BF64-03D3-DA0C-0C91-14566952ECA5}"/>
                  </a:ext>
                </a:extLst>
              </p:cNvPr>
              <p:cNvCxnSpPr/>
              <p:nvPr/>
            </p:nvCxnSpPr>
            <p:spPr>
              <a:xfrm>
                <a:off x="2952652" y="4737951"/>
                <a:ext cx="331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CasellaDiTesto 47">
                <a:extLst>
                  <a:ext uri="{FF2B5EF4-FFF2-40B4-BE49-F238E27FC236}">
                    <a16:creationId xmlns:a16="http://schemas.microsoft.com/office/drawing/2014/main" id="{72B6E002-28E2-26CF-8CDA-BD84C3AA4F15}"/>
                  </a:ext>
                </a:extLst>
              </p:cNvPr>
              <p:cNvSpPr txBox="1"/>
              <p:nvPr/>
            </p:nvSpPr>
            <p:spPr>
              <a:xfrm>
                <a:off x="2873204" y="4528643"/>
                <a:ext cx="506946" cy="232256"/>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20 µm</a:t>
                </a:r>
                <a:endParaRPr lang="en-GB" sz="900" b="1" dirty="0">
                  <a:solidFill>
                    <a:schemeClr val="bg1"/>
                  </a:solidFill>
                  <a:latin typeface="Arial" panose="020B0604020202020204" pitchFamily="34" charset="0"/>
                  <a:cs typeface="Arial" panose="020B0604020202020204" pitchFamily="34" charset="0"/>
                </a:endParaRPr>
              </a:p>
            </p:txBody>
          </p:sp>
          <p:sp>
            <p:nvSpPr>
              <p:cNvPr id="49" name="CasellaDiTesto 48">
                <a:extLst>
                  <a:ext uri="{FF2B5EF4-FFF2-40B4-BE49-F238E27FC236}">
                    <a16:creationId xmlns:a16="http://schemas.microsoft.com/office/drawing/2014/main" id="{37E64D89-73AC-0F4B-D9E4-B1B3FA6BB689}"/>
                  </a:ext>
                </a:extLst>
              </p:cNvPr>
              <p:cNvSpPr txBox="1"/>
              <p:nvPr/>
            </p:nvSpPr>
            <p:spPr>
              <a:xfrm>
                <a:off x="498132" y="2647322"/>
                <a:ext cx="280546" cy="309676"/>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3</a:t>
                </a:r>
                <a:endParaRPr lang="en-GB" sz="1400" dirty="0">
                  <a:latin typeface="Arial" panose="020B0604020202020204" pitchFamily="34" charset="0"/>
                  <a:cs typeface="Arial" panose="020B0604020202020204" pitchFamily="34" charset="0"/>
                </a:endParaRPr>
              </a:p>
            </p:txBody>
          </p:sp>
        </p:grpSp>
        <p:grpSp>
          <p:nvGrpSpPr>
            <p:cNvPr id="8" name="Gruppo 7">
              <a:extLst>
                <a:ext uri="{FF2B5EF4-FFF2-40B4-BE49-F238E27FC236}">
                  <a16:creationId xmlns:a16="http://schemas.microsoft.com/office/drawing/2014/main" id="{4724DB8F-FCA3-D2C3-D10A-A92984DFB1CF}"/>
                </a:ext>
              </a:extLst>
            </p:cNvPr>
            <p:cNvGrpSpPr>
              <a:grpSpLocks noChangeAspect="1"/>
            </p:cNvGrpSpPr>
            <p:nvPr/>
          </p:nvGrpSpPr>
          <p:grpSpPr>
            <a:xfrm>
              <a:off x="3436177" y="2448000"/>
              <a:ext cx="2898000" cy="2160000"/>
              <a:chOff x="3482980" y="2699226"/>
              <a:chExt cx="2862219" cy="2161814"/>
            </a:xfrm>
          </p:grpSpPr>
          <p:pic>
            <p:nvPicPr>
              <p:cNvPr id="42" name="Immagine 41">
                <a:extLst>
                  <a:ext uri="{FF2B5EF4-FFF2-40B4-BE49-F238E27FC236}">
                    <a16:creationId xmlns:a16="http://schemas.microsoft.com/office/drawing/2014/main" id="{B3DDD991-E993-4870-D7E7-EA7474E660E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6147"/>
              <a:stretch/>
            </p:blipFill>
            <p:spPr>
              <a:xfrm>
                <a:off x="3483034" y="2701040"/>
                <a:ext cx="2862165" cy="2160000"/>
              </a:xfrm>
              <a:prstGeom prst="rect">
                <a:avLst/>
              </a:prstGeom>
            </p:spPr>
          </p:pic>
          <p:cxnSp>
            <p:nvCxnSpPr>
              <p:cNvPr id="43" name="Connettore diritto 42">
                <a:extLst>
                  <a:ext uri="{FF2B5EF4-FFF2-40B4-BE49-F238E27FC236}">
                    <a16:creationId xmlns:a16="http://schemas.microsoft.com/office/drawing/2014/main" id="{3EE2B81E-CB1C-A7ED-C09F-183CE5CA4F10}"/>
                  </a:ext>
                </a:extLst>
              </p:cNvPr>
              <p:cNvCxnSpPr/>
              <p:nvPr/>
            </p:nvCxnSpPr>
            <p:spPr>
              <a:xfrm>
                <a:off x="5888087" y="4759475"/>
                <a:ext cx="360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CasellaDiTesto 43">
                <a:extLst>
                  <a:ext uri="{FF2B5EF4-FFF2-40B4-BE49-F238E27FC236}">
                    <a16:creationId xmlns:a16="http://schemas.microsoft.com/office/drawing/2014/main" id="{B5052FBD-69BB-8FAE-A50F-BCB557F909DA}"/>
                  </a:ext>
                </a:extLst>
              </p:cNvPr>
              <p:cNvSpPr txBox="1"/>
              <p:nvPr/>
            </p:nvSpPr>
            <p:spPr>
              <a:xfrm>
                <a:off x="5825873" y="4547700"/>
                <a:ext cx="506945" cy="231026"/>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 µm</a:t>
                </a:r>
                <a:endParaRPr lang="en-GB" sz="900" b="1" dirty="0">
                  <a:solidFill>
                    <a:schemeClr val="bg1"/>
                  </a:solidFill>
                  <a:latin typeface="Arial" panose="020B0604020202020204" pitchFamily="34" charset="0"/>
                  <a:cs typeface="Arial" panose="020B0604020202020204" pitchFamily="34" charset="0"/>
                </a:endParaRPr>
              </a:p>
            </p:txBody>
          </p:sp>
          <p:sp>
            <p:nvSpPr>
              <p:cNvPr id="45" name="CasellaDiTesto 44">
                <a:extLst>
                  <a:ext uri="{FF2B5EF4-FFF2-40B4-BE49-F238E27FC236}">
                    <a16:creationId xmlns:a16="http://schemas.microsoft.com/office/drawing/2014/main" id="{772C6AB1-DC2E-D722-112B-08C901FB9C73}"/>
                  </a:ext>
                </a:extLst>
              </p:cNvPr>
              <p:cNvSpPr txBox="1"/>
              <p:nvPr/>
            </p:nvSpPr>
            <p:spPr>
              <a:xfrm>
                <a:off x="3482980" y="2699226"/>
                <a:ext cx="280545" cy="308035"/>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4</a:t>
                </a:r>
                <a:endParaRPr lang="en-GB" sz="1400" dirty="0">
                  <a:latin typeface="Arial" panose="020B0604020202020204" pitchFamily="34" charset="0"/>
                  <a:cs typeface="Arial" panose="020B0604020202020204" pitchFamily="34" charset="0"/>
                </a:endParaRPr>
              </a:p>
            </p:txBody>
          </p:sp>
        </p:grpSp>
        <p:grpSp>
          <p:nvGrpSpPr>
            <p:cNvPr id="10" name="Gruppo 9">
              <a:extLst>
                <a:ext uri="{FF2B5EF4-FFF2-40B4-BE49-F238E27FC236}">
                  <a16:creationId xmlns:a16="http://schemas.microsoft.com/office/drawing/2014/main" id="{7426B6D4-3B0D-4F44-EA24-3A7CD94956B0}"/>
                </a:ext>
              </a:extLst>
            </p:cNvPr>
            <p:cNvGrpSpPr>
              <a:grpSpLocks/>
            </p:cNvGrpSpPr>
            <p:nvPr/>
          </p:nvGrpSpPr>
          <p:grpSpPr>
            <a:xfrm>
              <a:off x="3436177" y="4644000"/>
              <a:ext cx="2898000" cy="2166742"/>
              <a:chOff x="3520031" y="5279327"/>
              <a:chExt cx="2860836" cy="2180354"/>
            </a:xfrm>
          </p:grpSpPr>
          <p:pic>
            <p:nvPicPr>
              <p:cNvPr id="38" name="Immagine 37">
                <a:extLst>
                  <a:ext uri="{FF2B5EF4-FFF2-40B4-BE49-F238E27FC236}">
                    <a16:creationId xmlns:a16="http://schemas.microsoft.com/office/drawing/2014/main" id="{15686AAF-E58A-6596-5ABD-23405129421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6209"/>
              <a:stretch/>
            </p:blipFill>
            <p:spPr>
              <a:xfrm>
                <a:off x="3520031" y="5286111"/>
                <a:ext cx="2860836" cy="2173570"/>
              </a:xfrm>
              <a:prstGeom prst="rect">
                <a:avLst/>
              </a:prstGeom>
            </p:spPr>
          </p:pic>
          <p:cxnSp>
            <p:nvCxnSpPr>
              <p:cNvPr id="39" name="Connettore diritto 38">
                <a:extLst>
                  <a:ext uri="{FF2B5EF4-FFF2-40B4-BE49-F238E27FC236}">
                    <a16:creationId xmlns:a16="http://schemas.microsoft.com/office/drawing/2014/main" id="{02304108-98B3-79E2-86C0-A32E5F116920}"/>
                  </a:ext>
                </a:extLst>
              </p:cNvPr>
              <p:cNvCxnSpPr/>
              <p:nvPr/>
            </p:nvCxnSpPr>
            <p:spPr>
              <a:xfrm>
                <a:off x="5888087" y="7368284"/>
                <a:ext cx="450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CasellaDiTesto 39">
                <a:extLst>
                  <a:ext uri="{FF2B5EF4-FFF2-40B4-BE49-F238E27FC236}">
                    <a16:creationId xmlns:a16="http://schemas.microsoft.com/office/drawing/2014/main" id="{7D33C789-E777-52D4-8CCF-90DC7CB80C6B}"/>
                  </a:ext>
                </a:extLst>
              </p:cNvPr>
              <p:cNvSpPr txBox="1"/>
              <p:nvPr/>
            </p:nvSpPr>
            <p:spPr>
              <a:xfrm>
                <a:off x="5855621" y="7138778"/>
                <a:ext cx="506700" cy="23228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 µm</a:t>
                </a:r>
                <a:endParaRPr lang="en-GB" sz="900" b="1" dirty="0">
                  <a:solidFill>
                    <a:schemeClr val="bg1"/>
                  </a:solidFill>
                  <a:latin typeface="Arial" panose="020B0604020202020204" pitchFamily="34" charset="0"/>
                  <a:cs typeface="Arial" panose="020B0604020202020204" pitchFamily="34" charset="0"/>
                </a:endParaRPr>
              </a:p>
            </p:txBody>
          </p:sp>
          <p:sp>
            <p:nvSpPr>
              <p:cNvPr id="41" name="CasellaDiTesto 40">
                <a:extLst>
                  <a:ext uri="{FF2B5EF4-FFF2-40B4-BE49-F238E27FC236}">
                    <a16:creationId xmlns:a16="http://schemas.microsoft.com/office/drawing/2014/main" id="{758E5FB9-951C-1C2C-6300-530AE3270017}"/>
                  </a:ext>
                </a:extLst>
              </p:cNvPr>
              <p:cNvSpPr txBox="1"/>
              <p:nvPr/>
            </p:nvSpPr>
            <p:spPr>
              <a:xfrm>
                <a:off x="3520031" y="5279327"/>
                <a:ext cx="280409" cy="309711"/>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6</a:t>
                </a:r>
                <a:endParaRPr lang="en-GB" sz="1400" dirty="0">
                  <a:latin typeface="Arial" panose="020B0604020202020204" pitchFamily="34" charset="0"/>
                  <a:cs typeface="Arial" panose="020B0604020202020204" pitchFamily="34" charset="0"/>
                </a:endParaRPr>
              </a:p>
            </p:txBody>
          </p:sp>
        </p:grpSp>
        <p:grpSp>
          <p:nvGrpSpPr>
            <p:cNvPr id="12" name="Gruppo 11">
              <a:extLst>
                <a:ext uri="{FF2B5EF4-FFF2-40B4-BE49-F238E27FC236}">
                  <a16:creationId xmlns:a16="http://schemas.microsoft.com/office/drawing/2014/main" id="{3445CD81-94C5-6C05-658D-3C0BE1417003}"/>
                </a:ext>
              </a:extLst>
            </p:cNvPr>
            <p:cNvGrpSpPr>
              <a:grpSpLocks noChangeAspect="1"/>
            </p:cNvGrpSpPr>
            <p:nvPr/>
          </p:nvGrpSpPr>
          <p:grpSpPr>
            <a:xfrm>
              <a:off x="479895" y="4644000"/>
              <a:ext cx="2942266" cy="2168238"/>
              <a:chOff x="512566" y="5142112"/>
              <a:chExt cx="2995459" cy="2184905"/>
            </a:xfrm>
          </p:grpSpPr>
          <p:pic>
            <p:nvPicPr>
              <p:cNvPr id="34" name="Immagine 33">
                <a:extLst>
                  <a:ext uri="{FF2B5EF4-FFF2-40B4-BE49-F238E27FC236}">
                    <a16:creationId xmlns:a16="http://schemas.microsoft.com/office/drawing/2014/main" id="{AB322888-34A7-EACD-2849-CD3559C668C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5981"/>
              <a:stretch/>
            </p:blipFill>
            <p:spPr>
              <a:xfrm rot="10800000">
                <a:off x="525883" y="5150413"/>
                <a:ext cx="2950393" cy="2176604"/>
              </a:xfrm>
              <a:prstGeom prst="rect">
                <a:avLst/>
              </a:prstGeom>
            </p:spPr>
          </p:pic>
          <p:cxnSp>
            <p:nvCxnSpPr>
              <p:cNvPr id="35" name="Connettore diritto 34">
                <a:extLst>
                  <a:ext uri="{FF2B5EF4-FFF2-40B4-BE49-F238E27FC236}">
                    <a16:creationId xmlns:a16="http://schemas.microsoft.com/office/drawing/2014/main" id="{E479CC67-0ABE-3415-FDD8-7762CF9D1179}"/>
                  </a:ext>
                </a:extLst>
              </p:cNvPr>
              <p:cNvCxnSpPr/>
              <p:nvPr/>
            </p:nvCxnSpPr>
            <p:spPr>
              <a:xfrm>
                <a:off x="3100357" y="7242018"/>
                <a:ext cx="205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CasellaDiTesto 35">
                <a:extLst>
                  <a:ext uri="{FF2B5EF4-FFF2-40B4-BE49-F238E27FC236}">
                    <a16:creationId xmlns:a16="http://schemas.microsoft.com/office/drawing/2014/main" id="{FD09DB59-460E-EC3B-F048-7C32BDD620DD}"/>
                  </a:ext>
                </a:extLst>
              </p:cNvPr>
              <p:cNvSpPr txBox="1"/>
              <p:nvPr/>
            </p:nvSpPr>
            <p:spPr>
              <a:xfrm>
                <a:off x="2920184" y="7011268"/>
                <a:ext cx="587841" cy="232606"/>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100 µm</a:t>
                </a:r>
                <a:endParaRPr lang="en-GB" sz="900" b="1" dirty="0">
                  <a:solidFill>
                    <a:schemeClr val="bg1"/>
                  </a:solidFill>
                  <a:latin typeface="Arial" panose="020B0604020202020204" pitchFamily="34" charset="0"/>
                  <a:cs typeface="Arial" panose="020B0604020202020204" pitchFamily="34" charset="0"/>
                </a:endParaRPr>
              </a:p>
            </p:txBody>
          </p:sp>
          <p:sp>
            <p:nvSpPr>
              <p:cNvPr id="37" name="CasellaDiTesto 36">
                <a:extLst>
                  <a:ext uri="{FF2B5EF4-FFF2-40B4-BE49-F238E27FC236}">
                    <a16:creationId xmlns:a16="http://schemas.microsoft.com/office/drawing/2014/main" id="{E5D60B78-7888-7847-9795-3F70C86139BA}"/>
                  </a:ext>
                </a:extLst>
              </p:cNvPr>
              <p:cNvSpPr txBox="1"/>
              <p:nvPr/>
            </p:nvSpPr>
            <p:spPr>
              <a:xfrm>
                <a:off x="512566" y="5142112"/>
                <a:ext cx="289187" cy="310143"/>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5</a:t>
                </a:r>
                <a:endParaRPr lang="en-GB" sz="1400" dirty="0">
                  <a:latin typeface="Arial" panose="020B0604020202020204" pitchFamily="34" charset="0"/>
                  <a:cs typeface="Arial" panose="020B0604020202020204" pitchFamily="34" charset="0"/>
                </a:endParaRPr>
              </a:p>
            </p:txBody>
          </p:sp>
        </p:grpSp>
        <p:grpSp>
          <p:nvGrpSpPr>
            <p:cNvPr id="14" name="Gruppo 13">
              <a:extLst>
                <a:ext uri="{FF2B5EF4-FFF2-40B4-BE49-F238E27FC236}">
                  <a16:creationId xmlns:a16="http://schemas.microsoft.com/office/drawing/2014/main" id="{B1917DD3-8959-7210-8CE0-8DABA67D7E3E}"/>
                </a:ext>
              </a:extLst>
            </p:cNvPr>
            <p:cNvGrpSpPr>
              <a:grpSpLocks/>
            </p:cNvGrpSpPr>
            <p:nvPr/>
          </p:nvGrpSpPr>
          <p:grpSpPr>
            <a:xfrm>
              <a:off x="3420000" y="6840000"/>
              <a:ext cx="2913150" cy="2167284"/>
              <a:chOff x="3357632" y="7583184"/>
              <a:chExt cx="2938430" cy="2189435"/>
            </a:xfrm>
          </p:grpSpPr>
          <p:pic>
            <p:nvPicPr>
              <p:cNvPr id="30" name="Immagine 29">
                <a:extLst>
                  <a:ext uri="{FF2B5EF4-FFF2-40B4-BE49-F238E27FC236}">
                    <a16:creationId xmlns:a16="http://schemas.microsoft.com/office/drawing/2014/main" id="{629C8464-6DBD-77DF-7CCE-106DE1D9583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6093"/>
              <a:stretch/>
            </p:blipFill>
            <p:spPr>
              <a:xfrm>
                <a:off x="3372913" y="7590542"/>
                <a:ext cx="2923149" cy="2182077"/>
              </a:xfrm>
              <a:prstGeom prst="rect">
                <a:avLst/>
              </a:prstGeom>
            </p:spPr>
          </p:pic>
          <p:cxnSp>
            <p:nvCxnSpPr>
              <p:cNvPr id="31" name="Connettore diritto 30">
                <a:extLst>
                  <a:ext uri="{FF2B5EF4-FFF2-40B4-BE49-F238E27FC236}">
                    <a16:creationId xmlns:a16="http://schemas.microsoft.com/office/drawing/2014/main" id="{C305D0A9-7100-60CB-29D4-0ECD8495AE1A}"/>
                  </a:ext>
                </a:extLst>
              </p:cNvPr>
              <p:cNvCxnSpPr/>
              <p:nvPr/>
            </p:nvCxnSpPr>
            <p:spPr>
              <a:xfrm>
                <a:off x="5739347" y="9678668"/>
                <a:ext cx="424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CasellaDiTesto 31">
                <a:extLst>
                  <a:ext uri="{FF2B5EF4-FFF2-40B4-BE49-F238E27FC236}">
                    <a16:creationId xmlns:a16="http://schemas.microsoft.com/office/drawing/2014/main" id="{C9649060-09D8-8915-10D7-2225E4D9F33F}"/>
                  </a:ext>
                </a:extLst>
              </p:cNvPr>
              <p:cNvSpPr txBox="1"/>
              <p:nvPr/>
            </p:nvSpPr>
            <p:spPr>
              <a:xfrm>
                <a:off x="5720120" y="9453897"/>
                <a:ext cx="517736" cy="233191"/>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 µm</a:t>
                </a:r>
                <a:endParaRPr lang="en-GB" sz="900" b="1" dirty="0">
                  <a:solidFill>
                    <a:schemeClr val="bg1"/>
                  </a:solidFill>
                  <a:latin typeface="Arial" panose="020B0604020202020204" pitchFamily="34" charset="0"/>
                  <a:cs typeface="Arial" panose="020B0604020202020204" pitchFamily="34" charset="0"/>
                </a:endParaRPr>
              </a:p>
            </p:txBody>
          </p:sp>
          <p:sp>
            <p:nvSpPr>
              <p:cNvPr id="33" name="CasellaDiTesto 32">
                <a:extLst>
                  <a:ext uri="{FF2B5EF4-FFF2-40B4-BE49-F238E27FC236}">
                    <a16:creationId xmlns:a16="http://schemas.microsoft.com/office/drawing/2014/main" id="{56688D62-1FC0-EF86-A54C-95724C0ADE23}"/>
                  </a:ext>
                </a:extLst>
              </p:cNvPr>
              <p:cNvSpPr txBox="1"/>
              <p:nvPr/>
            </p:nvSpPr>
            <p:spPr>
              <a:xfrm>
                <a:off x="3357632" y="7583184"/>
                <a:ext cx="286517" cy="310923"/>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8</a:t>
                </a:r>
                <a:endParaRPr lang="en-GB" sz="1400" dirty="0">
                  <a:latin typeface="Arial" panose="020B0604020202020204" pitchFamily="34" charset="0"/>
                  <a:cs typeface="Arial" panose="020B0604020202020204" pitchFamily="34" charset="0"/>
                </a:endParaRPr>
              </a:p>
            </p:txBody>
          </p:sp>
        </p:grpSp>
        <p:grpSp>
          <p:nvGrpSpPr>
            <p:cNvPr id="15" name="Gruppo 14">
              <a:extLst>
                <a:ext uri="{FF2B5EF4-FFF2-40B4-BE49-F238E27FC236}">
                  <a16:creationId xmlns:a16="http://schemas.microsoft.com/office/drawing/2014/main" id="{3B7335ED-295C-3814-E269-18304438FE00}"/>
                </a:ext>
              </a:extLst>
            </p:cNvPr>
            <p:cNvGrpSpPr>
              <a:grpSpLocks noChangeAspect="1"/>
            </p:cNvGrpSpPr>
            <p:nvPr/>
          </p:nvGrpSpPr>
          <p:grpSpPr>
            <a:xfrm>
              <a:off x="492976" y="6847284"/>
              <a:ext cx="2898000" cy="2160000"/>
              <a:chOff x="315731" y="7590544"/>
              <a:chExt cx="2862112" cy="2160000"/>
            </a:xfrm>
          </p:grpSpPr>
          <p:pic>
            <p:nvPicPr>
              <p:cNvPr id="26" name="Immagine 25">
                <a:extLst>
                  <a:ext uri="{FF2B5EF4-FFF2-40B4-BE49-F238E27FC236}">
                    <a16:creationId xmlns:a16="http://schemas.microsoft.com/office/drawing/2014/main" id="{C315896F-D892-249E-F4B7-A5F05477FEC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6789"/>
              <a:stretch/>
            </p:blipFill>
            <p:spPr>
              <a:xfrm>
                <a:off x="315731" y="7590544"/>
                <a:ext cx="2862112" cy="2160000"/>
              </a:xfrm>
              <a:prstGeom prst="rect">
                <a:avLst/>
              </a:prstGeom>
            </p:spPr>
          </p:pic>
          <p:cxnSp>
            <p:nvCxnSpPr>
              <p:cNvPr id="27" name="Connettore diritto 26">
                <a:extLst>
                  <a:ext uri="{FF2B5EF4-FFF2-40B4-BE49-F238E27FC236}">
                    <a16:creationId xmlns:a16="http://schemas.microsoft.com/office/drawing/2014/main" id="{BDD0F424-7B8B-8C62-49BE-25307B69AD96}"/>
                  </a:ext>
                </a:extLst>
              </p:cNvPr>
              <p:cNvCxnSpPr/>
              <p:nvPr/>
            </p:nvCxnSpPr>
            <p:spPr>
              <a:xfrm>
                <a:off x="2650932" y="9665900"/>
                <a:ext cx="50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CasellaDiTesto 27">
                <a:extLst>
                  <a:ext uri="{FF2B5EF4-FFF2-40B4-BE49-F238E27FC236}">
                    <a16:creationId xmlns:a16="http://schemas.microsoft.com/office/drawing/2014/main" id="{6A7B7AF1-96A2-88C4-BFC7-5BD22401DFB7}"/>
                  </a:ext>
                </a:extLst>
              </p:cNvPr>
              <p:cNvSpPr txBox="1"/>
              <p:nvPr/>
            </p:nvSpPr>
            <p:spPr>
              <a:xfrm>
                <a:off x="2665884" y="9453897"/>
                <a:ext cx="506926"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50 µm</a:t>
                </a:r>
                <a:endParaRPr lang="en-GB" sz="900" b="1" dirty="0">
                  <a:solidFill>
                    <a:schemeClr val="bg1"/>
                  </a:solidFill>
                  <a:latin typeface="Arial" panose="020B0604020202020204" pitchFamily="34" charset="0"/>
                  <a:cs typeface="Arial" panose="020B0604020202020204" pitchFamily="34" charset="0"/>
                </a:endParaRPr>
              </a:p>
            </p:txBody>
          </p:sp>
          <p:sp>
            <p:nvSpPr>
              <p:cNvPr id="29" name="CasellaDiTesto 28">
                <a:extLst>
                  <a:ext uri="{FF2B5EF4-FFF2-40B4-BE49-F238E27FC236}">
                    <a16:creationId xmlns:a16="http://schemas.microsoft.com/office/drawing/2014/main" id="{B471F52F-8281-F3DE-03F8-3470EA5287ED}"/>
                  </a:ext>
                </a:extLst>
              </p:cNvPr>
              <p:cNvSpPr txBox="1"/>
              <p:nvPr/>
            </p:nvSpPr>
            <p:spPr>
              <a:xfrm>
                <a:off x="315731" y="7590544"/>
                <a:ext cx="280534"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7</a:t>
                </a:r>
                <a:endParaRPr lang="en-GB" sz="1400" dirty="0">
                  <a:latin typeface="Arial" panose="020B0604020202020204" pitchFamily="34" charset="0"/>
                  <a:cs typeface="Arial" panose="020B0604020202020204" pitchFamily="34" charset="0"/>
                </a:endParaRPr>
              </a:p>
            </p:txBody>
          </p:sp>
        </p:grpSp>
        <p:grpSp>
          <p:nvGrpSpPr>
            <p:cNvPr id="16" name="Gruppo 15">
              <a:extLst>
                <a:ext uri="{FF2B5EF4-FFF2-40B4-BE49-F238E27FC236}">
                  <a16:creationId xmlns:a16="http://schemas.microsoft.com/office/drawing/2014/main" id="{DDCEDE24-250B-8C23-3EEC-44FCEABB61A7}"/>
                </a:ext>
              </a:extLst>
            </p:cNvPr>
            <p:cNvGrpSpPr>
              <a:grpSpLocks noChangeAspect="1"/>
            </p:cNvGrpSpPr>
            <p:nvPr/>
          </p:nvGrpSpPr>
          <p:grpSpPr>
            <a:xfrm>
              <a:off x="504000" y="252000"/>
              <a:ext cx="2929874" cy="2160000"/>
              <a:chOff x="443018" y="258147"/>
              <a:chExt cx="2934969" cy="2173866"/>
            </a:xfrm>
          </p:grpSpPr>
          <p:grpSp>
            <p:nvGrpSpPr>
              <p:cNvPr id="19" name="Gruppo 18">
                <a:extLst>
                  <a:ext uri="{FF2B5EF4-FFF2-40B4-BE49-F238E27FC236}">
                    <a16:creationId xmlns:a16="http://schemas.microsoft.com/office/drawing/2014/main" id="{C5607E9B-32A1-082D-329C-B8D2B8534C75}"/>
                  </a:ext>
                </a:extLst>
              </p:cNvPr>
              <p:cNvGrpSpPr>
                <a:grpSpLocks noChangeAspect="1"/>
              </p:cNvGrpSpPr>
              <p:nvPr/>
            </p:nvGrpSpPr>
            <p:grpSpPr>
              <a:xfrm>
                <a:off x="443018" y="258147"/>
                <a:ext cx="2934969" cy="2173866"/>
                <a:chOff x="410775" y="247886"/>
                <a:chExt cx="2938862" cy="2173866"/>
              </a:xfrm>
            </p:grpSpPr>
            <p:pic>
              <p:nvPicPr>
                <p:cNvPr id="22" name="Immagine 21">
                  <a:extLst>
                    <a:ext uri="{FF2B5EF4-FFF2-40B4-BE49-F238E27FC236}">
                      <a16:creationId xmlns:a16="http://schemas.microsoft.com/office/drawing/2014/main" id="{71270CF7-0DB7-4F42-3B64-14CE45B2354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b="6397"/>
                <a:stretch/>
              </p:blipFill>
              <p:spPr>
                <a:xfrm>
                  <a:off x="410775" y="247886"/>
                  <a:ext cx="2906891" cy="2173866"/>
                </a:xfrm>
                <a:prstGeom prst="rect">
                  <a:avLst/>
                </a:prstGeom>
              </p:spPr>
            </p:pic>
            <p:cxnSp>
              <p:nvCxnSpPr>
                <p:cNvPr id="23" name="Connettore diritto 22">
                  <a:extLst>
                    <a:ext uri="{FF2B5EF4-FFF2-40B4-BE49-F238E27FC236}">
                      <a16:creationId xmlns:a16="http://schemas.microsoft.com/office/drawing/2014/main" id="{DE309D11-A206-3C7A-3F25-F7CD31C4A599}"/>
                    </a:ext>
                  </a:extLst>
                </p:cNvPr>
                <p:cNvCxnSpPr/>
                <p:nvPr/>
              </p:nvCxnSpPr>
              <p:spPr>
                <a:xfrm>
                  <a:off x="2902932" y="2338578"/>
                  <a:ext cx="27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D7FAE5E1-6E32-1AC0-A5FB-564850555D45}"/>
                    </a:ext>
                  </a:extLst>
                </p:cNvPr>
                <p:cNvSpPr txBox="1"/>
                <p:nvPr/>
              </p:nvSpPr>
              <p:spPr>
                <a:xfrm>
                  <a:off x="2770464" y="2122145"/>
                  <a:ext cx="579173" cy="232314"/>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200 µm</a:t>
                  </a:r>
                  <a:endParaRPr lang="en-GB" sz="900" b="1" dirty="0">
                    <a:solidFill>
                      <a:schemeClr val="bg1"/>
                    </a:solidFill>
                    <a:latin typeface="Arial" panose="020B0604020202020204" pitchFamily="34" charset="0"/>
                    <a:cs typeface="Arial" panose="020B0604020202020204" pitchFamily="34" charset="0"/>
                  </a:endParaRPr>
                </a:p>
              </p:txBody>
            </p:sp>
            <p:sp>
              <p:nvSpPr>
                <p:cNvPr id="25" name="CasellaDiTesto 24">
                  <a:extLst>
                    <a:ext uri="{FF2B5EF4-FFF2-40B4-BE49-F238E27FC236}">
                      <a16:creationId xmlns:a16="http://schemas.microsoft.com/office/drawing/2014/main" id="{73B97FC1-4FA3-AFD7-AD95-749E80F01C35}"/>
                    </a:ext>
                  </a:extLst>
                </p:cNvPr>
                <p:cNvSpPr txBox="1"/>
                <p:nvPr/>
              </p:nvSpPr>
              <p:spPr>
                <a:xfrm>
                  <a:off x="410776" y="247886"/>
                  <a:ext cx="284923" cy="309753"/>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1</a:t>
                  </a:r>
                  <a:endParaRPr lang="en-GB" sz="1400" dirty="0">
                    <a:latin typeface="Arial" panose="020B0604020202020204" pitchFamily="34" charset="0"/>
                    <a:cs typeface="Arial" panose="020B0604020202020204" pitchFamily="34" charset="0"/>
                  </a:endParaRPr>
                </a:p>
              </p:txBody>
            </p:sp>
          </p:grpSp>
          <p:sp>
            <p:nvSpPr>
              <p:cNvPr id="20" name="CasellaDiTesto 19">
                <a:extLst>
                  <a:ext uri="{FF2B5EF4-FFF2-40B4-BE49-F238E27FC236}">
                    <a16:creationId xmlns:a16="http://schemas.microsoft.com/office/drawing/2014/main" id="{F6EFF1FD-449F-C293-8282-EF7DB6F6EBAE}"/>
                  </a:ext>
                </a:extLst>
              </p:cNvPr>
              <p:cNvSpPr txBox="1"/>
              <p:nvPr/>
            </p:nvSpPr>
            <p:spPr>
              <a:xfrm>
                <a:off x="1943100" y="1275647"/>
                <a:ext cx="445125" cy="309753"/>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OL</a:t>
                </a:r>
                <a:endParaRPr lang="en-GB" sz="1400" b="1" dirty="0">
                  <a:solidFill>
                    <a:schemeClr val="bg1"/>
                  </a:solidFill>
                  <a:latin typeface="Arial" panose="020B0604020202020204" pitchFamily="34" charset="0"/>
                  <a:cs typeface="Arial" panose="020B0604020202020204" pitchFamily="34" charset="0"/>
                </a:endParaRPr>
              </a:p>
            </p:txBody>
          </p:sp>
          <p:sp>
            <p:nvSpPr>
              <p:cNvPr id="21" name="CasellaDiTesto 20">
                <a:extLst>
                  <a:ext uri="{FF2B5EF4-FFF2-40B4-BE49-F238E27FC236}">
                    <a16:creationId xmlns:a16="http://schemas.microsoft.com/office/drawing/2014/main" id="{35BDE66E-853F-4F74-56E2-3F9B452BDF6A}"/>
                  </a:ext>
                </a:extLst>
              </p:cNvPr>
              <p:cNvSpPr txBox="1"/>
              <p:nvPr/>
            </p:nvSpPr>
            <p:spPr>
              <a:xfrm>
                <a:off x="611941" y="1289132"/>
                <a:ext cx="343961" cy="309753"/>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IL</a:t>
                </a:r>
                <a:endParaRPr lang="en-GB" sz="1400" b="1" dirty="0">
                  <a:solidFill>
                    <a:schemeClr val="bg1"/>
                  </a:solidFill>
                  <a:latin typeface="Arial" panose="020B0604020202020204" pitchFamily="34" charset="0"/>
                  <a:cs typeface="Arial" panose="020B0604020202020204" pitchFamily="34" charset="0"/>
                </a:endParaRPr>
              </a:p>
            </p:txBody>
          </p:sp>
        </p:grpSp>
        <p:sp>
          <p:nvSpPr>
            <p:cNvPr id="17" name="CasellaDiTesto 16">
              <a:extLst>
                <a:ext uri="{FF2B5EF4-FFF2-40B4-BE49-F238E27FC236}">
                  <a16:creationId xmlns:a16="http://schemas.microsoft.com/office/drawing/2014/main" id="{9DA7C08E-CE88-8CD5-6573-EAB395ABDF76}"/>
                </a:ext>
              </a:extLst>
            </p:cNvPr>
            <p:cNvSpPr txBox="1"/>
            <p:nvPr/>
          </p:nvSpPr>
          <p:spPr>
            <a:xfrm>
              <a:off x="2710439" y="5017574"/>
              <a:ext cx="434734"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CP</a:t>
              </a:r>
              <a:endParaRPr lang="en-GB" sz="1400" b="1" dirty="0">
                <a:solidFill>
                  <a:schemeClr val="bg1"/>
                </a:solidFill>
                <a:latin typeface="Arial" panose="020B0604020202020204" pitchFamily="34" charset="0"/>
                <a:cs typeface="Arial" panose="020B0604020202020204" pitchFamily="34" charset="0"/>
              </a:endParaRPr>
            </a:p>
          </p:txBody>
        </p:sp>
        <p:sp>
          <p:nvSpPr>
            <p:cNvPr id="18" name="CasellaDiTesto 17">
              <a:extLst>
                <a:ext uri="{FF2B5EF4-FFF2-40B4-BE49-F238E27FC236}">
                  <a16:creationId xmlns:a16="http://schemas.microsoft.com/office/drawing/2014/main" id="{D8AC7471-4951-DB61-C2BE-E1B57D89F38D}"/>
                </a:ext>
              </a:extLst>
            </p:cNvPr>
            <p:cNvSpPr txBox="1"/>
            <p:nvPr/>
          </p:nvSpPr>
          <p:spPr>
            <a:xfrm>
              <a:off x="1779302" y="5829265"/>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GL</a:t>
              </a:r>
              <a:endParaRPr lang="en-GB" sz="1400" b="1" dirty="0">
                <a:solidFill>
                  <a:schemeClr val="bg1"/>
                </a:solidFill>
                <a:latin typeface="Arial" panose="020B0604020202020204" pitchFamily="34" charset="0"/>
                <a:cs typeface="Arial" panose="020B0604020202020204" pitchFamily="34" charset="0"/>
              </a:endParaRPr>
            </a:p>
          </p:txBody>
        </p:sp>
      </p:grpSp>
      <p:grpSp>
        <p:nvGrpSpPr>
          <p:cNvPr id="54" name="Gruppo 53">
            <a:extLst>
              <a:ext uri="{FF2B5EF4-FFF2-40B4-BE49-F238E27FC236}">
                <a16:creationId xmlns:a16="http://schemas.microsoft.com/office/drawing/2014/main" id="{5AE98B71-74EB-A61D-35E7-77F4B92EE1DB}"/>
              </a:ext>
            </a:extLst>
          </p:cNvPr>
          <p:cNvGrpSpPr>
            <a:grpSpLocks/>
          </p:cNvGrpSpPr>
          <p:nvPr/>
        </p:nvGrpSpPr>
        <p:grpSpPr>
          <a:xfrm>
            <a:off x="12158638" y="1671938"/>
            <a:ext cx="5580000" cy="8344800"/>
            <a:chOff x="504000" y="252000"/>
            <a:chExt cx="5824854" cy="8748001"/>
          </a:xfrm>
        </p:grpSpPr>
        <p:grpSp>
          <p:nvGrpSpPr>
            <p:cNvPr id="55" name="Gruppo 54">
              <a:extLst>
                <a:ext uri="{FF2B5EF4-FFF2-40B4-BE49-F238E27FC236}">
                  <a16:creationId xmlns:a16="http://schemas.microsoft.com/office/drawing/2014/main" id="{A4E8CDD9-6D9B-549D-C070-0AC4870E2BA5}"/>
                </a:ext>
              </a:extLst>
            </p:cNvPr>
            <p:cNvGrpSpPr/>
            <p:nvPr/>
          </p:nvGrpSpPr>
          <p:grpSpPr>
            <a:xfrm>
              <a:off x="504000" y="252000"/>
              <a:ext cx="2880607" cy="2160742"/>
              <a:chOff x="395984" y="329733"/>
              <a:chExt cx="2880607" cy="2160742"/>
            </a:xfrm>
          </p:grpSpPr>
          <p:pic>
            <p:nvPicPr>
              <p:cNvPr id="103" name="Immagine 102" descr="Immagine che contiene aria aperta, materiale da costruzione, pietra&#10;&#10;Descrizione generata automaticamente">
                <a:extLst>
                  <a:ext uri="{FF2B5EF4-FFF2-40B4-BE49-F238E27FC236}">
                    <a16:creationId xmlns:a16="http://schemas.microsoft.com/office/drawing/2014/main" id="{3129C82E-B648-1184-59C5-F2E8E3871BB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b="6269"/>
              <a:stretch/>
            </p:blipFill>
            <p:spPr>
              <a:xfrm>
                <a:off x="395984" y="330475"/>
                <a:ext cx="2880607" cy="2160000"/>
              </a:xfrm>
              <a:prstGeom prst="rect">
                <a:avLst/>
              </a:prstGeom>
            </p:spPr>
          </p:pic>
          <p:cxnSp>
            <p:nvCxnSpPr>
              <p:cNvPr id="104" name="Connettore diritto 103">
                <a:extLst>
                  <a:ext uri="{FF2B5EF4-FFF2-40B4-BE49-F238E27FC236}">
                    <a16:creationId xmlns:a16="http://schemas.microsoft.com/office/drawing/2014/main" id="{EC09529F-E2B3-8CA5-2877-F8F41577D6C1}"/>
                  </a:ext>
                </a:extLst>
              </p:cNvPr>
              <p:cNvCxnSpPr/>
              <p:nvPr/>
            </p:nvCxnSpPr>
            <p:spPr>
              <a:xfrm>
                <a:off x="2765451" y="2407389"/>
                <a:ext cx="421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5" name="CasellaDiTesto 104">
                <a:extLst>
                  <a:ext uri="{FF2B5EF4-FFF2-40B4-BE49-F238E27FC236}">
                    <a16:creationId xmlns:a16="http://schemas.microsoft.com/office/drawing/2014/main" id="{87047A39-55DD-250B-94C7-A6C11EC475B6}"/>
                  </a:ext>
                </a:extLst>
              </p:cNvPr>
              <p:cNvSpPr txBox="1"/>
              <p:nvPr/>
            </p:nvSpPr>
            <p:spPr>
              <a:xfrm>
                <a:off x="2733837" y="2194846"/>
                <a:ext cx="51328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50 µm</a:t>
                </a:r>
                <a:endParaRPr lang="en-GB" sz="900" b="1" dirty="0">
                  <a:solidFill>
                    <a:schemeClr val="bg1"/>
                  </a:solidFill>
                  <a:latin typeface="Arial" panose="020B0604020202020204" pitchFamily="34" charset="0"/>
                  <a:cs typeface="Arial" panose="020B0604020202020204" pitchFamily="34" charset="0"/>
                </a:endParaRPr>
              </a:p>
            </p:txBody>
          </p:sp>
          <p:sp>
            <p:nvSpPr>
              <p:cNvPr id="106" name="CasellaDiTesto 105">
                <a:extLst>
                  <a:ext uri="{FF2B5EF4-FFF2-40B4-BE49-F238E27FC236}">
                    <a16:creationId xmlns:a16="http://schemas.microsoft.com/office/drawing/2014/main" id="{09815B8B-A80A-8952-C9C1-C120B4CFBC1E}"/>
                  </a:ext>
                </a:extLst>
              </p:cNvPr>
              <p:cNvSpPr txBox="1"/>
              <p:nvPr/>
            </p:nvSpPr>
            <p:spPr>
              <a:xfrm>
                <a:off x="396734" y="329733"/>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1</a:t>
                </a:r>
                <a:endParaRPr lang="en-GB" sz="1400" dirty="0">
                  <a:latin typeface="Arial" panose="020B0604020202020204" pitchFamily="34" charset="0"/>
                  <a:cs typeface="Arial" panose="020B0604020202020204" pitchFamily="34" charset="0"/>
                </a:endParaRPr>
              </a:p>
            </p:txBody>
          </p:sp>
        </p:grpSp>
        <p:grpSp>
          <p:nvGrpSpPr>
            <p:cNvPr id="56" name="Gruppo 55">
              <a:extLst>
                <a:ext uri="{FF2B5EF4-FFF2-40B4-BE49-F238E27FC236}">
                  <a16:creationId xmlns:a16="http://schemas.microsoft.com/office/drawing/2014/main" id="{4B099F40-6B39-D512-D8D1-C370CCD10828}"/>
                </a:ext>
              </a:extLst>
            </p:cNvPr>
            <p:cNvGrpSpPr/>
            <p:nvPr/>
          </p:nvGrpSpPr>
          <p:grpSpPr>
            <a:xfrm>
              <a:off x="3420000" y="252000"/>
              <a:ext cx="2908854" cy="2160000"/>
              <a:chOff x="3864060" y="195001"/>
              <a:chExt cx="2908854" cy="2160000"/>
            </a:xfrm>
          </p:grpSpPr>
          <p:pic>
            <p:nvPicPr>
              <p:cNvPr id="99" name="Immagine 98">
                <a:extLst>
                  <a:ext uri="{FF2B5EF4-FFF2-40B4-BE49-F238E27FC236}">
                    <a16:creationId xmlns:a16="http://schemas.microsoft.com/office/drawing/2014/main" id="{A5DB1E00-0168-DDF2-56E3-9B54BBC8C470}"/>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b="6602"/>
              <a:stretch/>
            </p:blipFill>
            <p:spPr>
              <a:xfrm>
                <a:off x="3864060" y="195001"/>
                <a:ext cx="2880000" cy="2160000"/>
              </a:xfrm>
              <a:prstGeom prst="rect">
                <a:avLst/>
              </a:prstGeom>
            </p:spPr>
          </p:pic>
          <p:sp>
            <p:nvSpPr>
              <p:cNvPr id="100" name="CasellaDiTesto 99">
                <a:extLst>
                  <a:ext uri="{FF2B5EF4-FFF2-40B4-BE49-F238E27FC236}">
                    <a16:creationId xmlns:a16="http://schemas.microsoft.com/office/drawing/2014/main" id="{3EAB340B-0A35-3947-0713-6F0E57903570}"/>
                  </a:ext>
                </a:extLst>
              </p:cNvPr>
              <p:cNvSpPr txBox="1"/>
              <p:nvPr/>
            </p:nvSpPr>
            <p:spPr>
              <a:xfrm>
                <a:off x="6259632" y="2049263"/>
                <a:ext cx="51328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 µm</a:t>
                </a:r>
                <a:endParaRPr lang="en-GB" sz="900" b="1" dirty="0">
                  <a:solidFill>
                    <a:schemeClr val="bg1"/>
                  </a:solidFill>
                  <a:latin typeface="Arial" panose="020B0604020202020204" pitchFamily="34" charset="0"/>
                  <a:cs typeface="Arial" panose="020B0604020202020204" pitchFamily="34" charset="0"/>
                </a:endParaRPr>
              </a:p>
            </p:txBody>
          </p:sp>
          <p:cxnSp>
            <p:nvCxnSpPr>
              <p:cNvPr id="101" name="Connettore diritto 100">
                <a:extLst>
                  <a:ext uri="{FF2B5EF4-FFF2-40B4-BE49-F238E27FC236}">
                    <a16:creationId xmlns:a16="http://schemas.microsoft.com/office/drawing/2014/main" id="{09710B56-956E-F041-845A-33FBA96BE9B8}"/>
                  </a:ext>
                </a:extLst>
              </p:cNvPr>
              <p:cNvCxnSpPr/>
              <p:nvPr/>
            </p:nvCxnSpPr>
            <p:spPr>
              <a:xfrm>
                <a:off x="6396143" y="2272006"/>
                <a:ext cx="208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2" name="CasellaDiTesto 101">
                <a:extLst>
                  <a:ext uri="{FF2B5EF4-FFF2-40B4-BE49-F238E27FC236}">
                    <a16:creationId xmlns:a16="http://schemas.microsoft.com/office/drawing/2014/main" id="{1E6B74DC-187F-B83F-59C6-EA7445C939BE}"/>
                  </a:ext>
                </a:extLst>
              </p:cNvPr>
              <p:cNvSpPr txBox="1"/>
              <p:nvPr/>
            </p:nvSpPr>
            <p:spPr>
              <a:xfrm>
                <a:off x="3864060" y="195001"/>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2</a:t>
                </a:r>
                <a:endParaRPr lang="en-GB" sz="1400" dirty="0">
                  <a:latin typeface="Arial" panose="020B0604020202020204" pitchFamily="34" charset="0"/>
                  <a:cs typeface="Arial" panose="020B0604020202020204" pitchFamily="34" charset="0"/>
                </a:endParaRPr>
              </a:p>
            </p:txBody>
          </p:sp>
        </p:grpSp>
        <p:grpSp>
          <p:nvGrpSpPr>
            <p:cNvPr id="57" name="Gruppo 56">
              <a:extLst>
                <a:ext uri="{FF2B5EF4-FFF2-40B4-BE49-F238E27FC236}">
                  <a16:creationId xmlns:a16="http://schemas.microsoft.com/office/drawing/2014/main" id="{8BEFF879-9CC7-258B-EB1A-8EE16EB997DA}"/>
                </a:ext>
              </a:extLst>
            </p:cNvPr>
            <p:cNvGrpSpPr/>
            <p:nvPr/>
          </p:nvGrpSpPr>
          <p:grpSpPr>
            <a:xfrm>
              <a:off x="3420000" y="2448000"/>
              <a:ext cx="2880000" cy="2160000"/>
              <a:chOff x="3746198" y="2586567"/>
              <a:chExt cx="2880000" cy="2160000"/>
            </a:xfrm>
          </p:grpSpPr>
          <p:pic>
            <p:nvPicPr>
              <p:cNvPr id="95" name="Immagine 94">
                <a:extLst>
                  <a:ext uri="{FF2B5EF4-FFF2-40B4-BE49-F238E27FC236}">
                    <a16:creationId xmlns:a16="http://schemas.microsoft.com/office/drawing/2014/main" id="{EBB3351B-87DC-F274-6B48-29A7ECD21DED}"/>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b="6092"/>
              <a:stretch/>
            </p:blipFill>
            <p:spPr>
              <a:xfrm rot="10800000">
                <a:off x="3746198" y="2586567"/>
                <a:ext cx="2880000" cy="2160000"/>
              </a:xfrm>
              <a:prstGeom prst="rect">
                <a:avLst/>
              </a:prstGeom>
            </p:spPr>
          </p:pic>
          <p:sp>
            <p:nvSpPr>
              <p:cNvPr id="96" name="CasellaDiTesto 95">
                <a:extLst>
                  <a:ext uri="{FF2B5EF4-FFF2-40B4-BE49-F238E27FC236}">
                    <a16:creationId xmlns:a16="http://schemas.microsoft.com/office/drawing/2014/main" id="{365E2DD3-AAB3-DC5C-D7A3-B9DBA4649E0B}"/>
                  </a:ext>
                </a:extLst>
              </p:cNvPr>
              <p:cNvSpPr txBox="1"/>
              <p:nvPr/>
            </p:nvSpPr>
            <p:spPr>
              <a:xfrm>
                <a:off x="6015110" y="4408823"/>
                <a:ext cx="57740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100 µm</a:t>
                </a:r>
                <a:endParaRPr lang="en-GB" sz="900" b="1" dirty="0">
                  <a:solidFill>
                    <a:schemeClr val="bg1"/>
                  </a:solidFill>
                  <a:latin typeface="Arial" panose="020B0604020202020204" pitchFamily="34" charset="0"/>
                  <a:cs typeface="Arial" panose="020B0604020202020204" pitchFamily="34" charset="0"/>
                </a:endParaRPr>
              </a:p>
            </p:txBody>
          </p:sp>
          <p:cxnSp>
            <p:nvCxnSpPr>
              <p:cNvPr id="97" name="Connettore diritto 96">
                <a:extLst>
                  <a:ext uri="{FF2B5EF4-FFF2-40B4-BE49-F238E27FC236}">
                    <a16:creationId xmlns:a16="http://schemas.microsoft.com/office/drawing/2014/main" id="{0848F3A8-963F-B859-289B-4B7E5E9C7B8D}"/>
                  </a:ext>
                </a:extLst>
              </p:cNvPr>
              <p:cNvCxnSpPr/>
              <p:nvPr/>
            </p:nvCxnSpPr>
            <p:spPr>
              <a:xfrm>
                <a:off x="6057541" y="4636113"/>
                <a:ext cx="486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CasellaDiTesto 97">
                <a:extLst>
                  <a:ext uri="{FF2B5EF4-FFF2-40B4-BE49-F238E27FC236}">
                    <a16:creationId xmlns:a16="http://schemas.microsoft.com/office/drawing/2014/main" id="{1D8806EE-5F2C-DD62-3058-652459F702C9}"/>
                  </a:ext>
                </a:extLst>
              </p:cNvPr>
              <p:cNvSpPr txBox="1"/>
              <p:nvPr/>
            </p:nvSpPr>
            <p:spPr>
              <a:xfrm>
                <a:off x="3746199" y="2586568"/>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4</a:t>
                </a:r>
                <a:endParaRPr lang="en-GB" sz="1400" dirty="0">
                  <a:latin typeface="Arial" panose="020B0604020202020204" pitchFamily="34" charset="0"/>
                  <a:cs typeface="Arial" panose="020B0604020202020204" pitchFamily="34" charset="0"/>
                </a:endParaRPr>
              </a:p>
            </p:txBody>
          </p:sp>
        </p:grpSp>
        <p:grpSp>
          <p:nvGrpSpPr>
            <p:cNvPr id="58" name="Gruppo 57">
              <a:extLst>
                <a:ext uri="{FF2B5EF4-FFF2-40B4-BE49-F238E27FC236}">
                  <a16:creationId xmlns:a16="http://schemas.microsoft.com/office/drawing/2014/main" id="{BFD719DA-9FFF-2DB9-706A-DACE7CE45630}"/>
                </a:ext>
              </a:extLst>
            </p:cNvPr>
            <p:cNvGrpSpPr/>
            <p:nvPr/>
          </p:nvGrpSpPr>
          <p:grpSpPr>
            <a:xfrm>
              <a:off x="504000" y="2448000"/>
              <a:ext cx="2883443" cy="2160000"/>
              <a:chOff x="291975" y="2633681"/>
              <a:chExt cx="2883443" cy="2186776"/>
            </a:xfrm>
          </p:grpSpPr>
          <p:pic>
            <p:nvPicPr>
              <p:cNvPr id="91" name="Immagine 90">
                <a:extLst>
                  <a:ext uri="{FF2B5EF4-FFF2-40B4-BE49-F238E27FC236}">
                    <a16:creationId xmlns:a16="http://schemas.microsoft.com/office/drawing/2014/main" id="{85040EA8-7363-3113-0D93-C04FFF7C5A3D}"/>
                  </a:ext>
                </a:extLst>
              </p:cNvPr>
              <p:cNvPicPr>
                <a:picLocks/>
              </p:cNvPicPr>
              <p:nvPr/>
            </p:nvPicPr>
            <p:blipFill rotWithShape="1">
              <a:blip r:embed="rId13" cstate="print">
                <a:extLst>
                  <a:ext uri="{28A0092B-C50C-407E-A947-70E740481C1C}">
                    <a14:useLocalDpi xmlns:a14="http://schemas.microsoft.com/office/drawing/2010/main"/>
                  </a:ext>
                </a:extLst>
              </a:blip>
              <a:srcRect b="6362"/>
              <a:stretch/>
            </p:blipFill>
            <p:spPr>
              <a:xfrm rot="10800000">
                <a:off x="295418" y="2633681"/>
                <a:ext cx="2880000" cy="2186776"/>
              </a:xfrm>
              <a:prstGeom prst="rect">
                <a:avLst/>
              </a:prstGeom>
            </p:spPr>
          </p:pic>
          <p:sp>
            <p:nvSpPr>
              <p:cNvPr id="92" name="CasellaDiTesto 91">
                <a:extLst>
                  <a:ext uri="{FF2B5EF4-FFF2-40B4-BE49-F238E27FC236}">
                    <a16:creationId xmlns:a16="http://schemas.microsoft.com/office/drawing/2014/main" id="{765C134A-A7D0-7A87-486B-9583BC1FDA56}"/>
                  </a:ext>
                </a:extLst>
              </p:cNvPr>
              <p:cNvSpPr txBox="1"/>
              <p:nvPr/>
            </p:nvSpPr>
            <p:spPr>
              <a:xfrm>
                <a:off x="2623423" y="4468367"/>
                <a:ext cx="513282" cy="233693"/>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 µm</a:t>
                </a:r>
                <a:endParaRPr lang="en-GB" sz="900" b="1" dirty="0">
                  <a:solidFill>
                    <a:schemeClr val="bg1"/>
                  </a:solidFill>
                  <a:latin typeface="Arial" panose="020B0604020202020204" pitchFamily="34" charset="0"/>
                  <a:cs typeface="Arial" panose="020B0604020202020204" pitchFamily="34" charset="0"/>
                </a:endParaRPr>
              </a:p>
            </p:txBody>
          </p:sp>
          <p:cxnSp>
            <p:nvCxnSpPr>
              <p:cNvPr id="93" name="Connettore diritto 92">
                <a:extLst>
                  <a:ext uri="{FF2B5EF4-FFF2-40B4-BE49-F238E27FC236}">
                    <a16:creationId xmlns:a16="http://schemas.microsoft.com/office/drawing/2014/main" id="{10220842-3A19-02C8-6DAE-8DB2D11EA951}"/>
                  </a:ext>
                </a:extLst>
              </p:cNvPr>
              <p:cNvCxnSpPr/>
              <p:nvPr/>
            </p:nvCxnSpPr>
            <p:spPr>
              <a:xfrm>
                <a:off x="2668472" y="4691841"/>
                <a:ext cx="385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4" name="CasellaDiTesto 93">
                <a:extLst>
                  <a:ext uri="{FF2B5EF4-FFF2-40B4-BE49-F238E27FC236}">
                    <a16:creationId xmlns:a16="http://schemas.microsoft.com/office/drawing/2014/main" id="{AC8947A0-8899-92FF-14D7-7E3EEE539E46}"/>
                  </a:ext>
                </a:extLst>
              </p:cNvPr>
              <p:cNvSpPr txBox="1"/>
              <p:nvPr/>
            </p:nvSpPr>
            <p:spPr>
              <a:xfrm>
                <a:off x="291975" y="2635415"/>
                <a:ext cx="284052" cy="311592"/>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3</a:t>
                </a:r>
                <a:endParaRPr lang="en-GB" sz="1400" dirty="0">
                  <a:latin typeface="Arial" panose="020B0604020202020204" pitchFamily="34" charset="0"/>
                  <a:cs typeface="Arial" panose="020B0604020202020204" pitchFamily="34" charset="0"/>
                </a:endParaRPr>
              </a:p>
            </p:txBody>
          </p:sp>
        </p:grpSp>
        <p:grpSp>
          <p:nvGrpSpPr>
            <p:cNvPr id="59" name="Gruppo 58">
              <a:extLst>
                <a:ext uri="{FF2B5EF4-FFF2-40B4-BE49-F238E27FC236}">
                  <a16:creationId xmlns:a16="http://schemas.microsoft.com/office/drawing/2014/main" id="{434C51DA-1DE0-0203-1C8D-B9BB9E255CA8}"/>
                </a:ext>
              </a:extLst>
            </p:cNvPr>
            <p:cNvGrpSpPr/>
            <p:nvPr/>
          </p:nvGrpSpPr>
          <p:grpSpPr>
            <a:xfrm>
              <a:off x="3412775" y="6836308"/>
              <a:ext cx="2881193" cy="2160000"/>
              <a:chOff x="3462889" y="7482254"/>
              <a:chExt cx="2886018" cy="2160000"/>
            </a:xfrm>
          </p:grpSpPr>
          <p:pic>
            <p:nvPicPr>
              <p:cNvPr id="87" name="Immagine 86">
                <a:extLst>
                  <a:ext uri="{FF2B5EF4-FFF2-40B4-BE49-F238E27FC236}">
                    <a16:creationId xmlns:a16="http://schemas.microsoft.com/office/drawing/2014/main" id="{C1EBBF96-3DAC-D196-279E-C4119F3D1EF2}"/>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b="6428"/>
              <a:stretch/>
            </p:blipFill>
            <p:spPr>
              <a:xfrm>
                <a:off x="3462889" y="7482254"/>
                <a:ext cx="2886018" cy="2160000"/>
              </a:xfrm>
              <a:prstGeom prst="rect">
                <a:avLst/>
              </a:prstGeom>
            </p:spPr>
          </p:pic>
          <p:sp>
            <p:nvSpPr>
              <p:cNvPr id="88" name="CasellaDiTesto 87">
                <a:extLst>
                  <a:ext uri="{FF2B5EF4-FFF2-40B4-BE49-F238E27FC236}">
                    <a16:creationId xmlns:a16="http://schemas.microsoft.com/office/drawing/2014/main" id="{97BB342E-14F3-E2B5-CB63-33CEAAB35066}"/>
                  </a:ext>
                </a:extLst>
              </p:cNvPr>
              <p:cNvSpPr txBox="1"/>
              <p:nvPr/>
            </p:nvSpPr>
            <p:spPr>
              <a:xfrm>
                <a:off x="5850035" y="9310583"/>
                <a:ext cx="449914"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5 µm</a:t>
                </a:r>
                <a:endParaRPr lang="en-GB" sz="900" b="1" dirty="0">
                  <a:solidFill>
                    <a:schemeClr val="bg1"/>
                  </a:solidFill>
                  <a:latin typeface="Arial" panose="020B0604020202020204" pitchFamily="34" charset="0"/>
                  <a:cs typeface="Arial" panose="020B0604020202020204" pitchFamily="34" charset="0"/>
                </a:endParaRPr>
              </a:p>
            </p:txBody>
          </p:sp>
          <p:cxnSp>
            <p:nvCxnSpPr>
              <p:cNvPr id="89" name="Connettore diritto 88">
                <a:extLst>
                  <a:ext uri="{FF2B5EF4-FFF2-40B4-BE49-F238E27FC236}">
                    <a16:creationId xmlns:a16="http://schemas.microsoft.com/office/drawing/2014/main" id="{57DB9562-1220-93F1-89C2-799E73BF90A1}"/>
                  </a:ext>
                </a:extLst>
              </p:cNvPr>
              <p:cNvCxnSpPr/>
              <p:nvPr/>
            </p:nvCxnSpPr>
            <p:spPr>
              <a:xfrm>
                <a:off x="5869461" y="9541415"/>
                <a:ext cx="396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CasellaDiTesto 89">
                <a:extLst>
                  <a:ext uri="{FF2B5EF4-FFF2-40B4-BE49-F238E27FC236}">
                    <a16:creationId xmlns:a16="http://schemas.microsoft.com/office/drawing/2014/main" id="{35832CFB-E006-36CC-C765-9339AD31A7D2}"/>
                  </a:ext>
                </a:extLst>
              </p:cNvPr>
              <p:cNvSpPr txBox="1"/>
              <p:nvPr/>
            </p:nvSpPr>
            <p:spPr>
              <a:xfrm>
                <a:off x="3462889" y="7482254"/>
                <a:ext cx="284528"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8</a:t>
                </a:r>
                <a:endParaRPr lang="en-GB" sz="1400" dirty="0">
                  <a:latin typeface="Arial" panose="020B0604020202020204" pitchFamily="34" charset="0"/>
                  <a:cs typeface="Arial" panose="020B0604020202020204" pitchFamily="34" charset="0"/>
                </a:endParaRPr>
              </a:p>
            </p:txBody>
          </p:sp>
        </p:grpSp>
        <p:grpSp>
          <p:nvGrpSpPr>
            <p:cNvPr id="60" name="Gruppo 59">
              <a:extLst>
                <a:ext uri="{FF2B5EF4-FFF2-40B4-BE49-F238E27FC236}">
                  <a16:creationId xmlns:a16="http://schemas.microsoft.com/office/drawing/2014/main" id="{792C8546-A19E-7DC4-ECDF-E0702FA79BAD}"/>
                </a:ext>
              </a:extLst>
            </p:cNvPr>
            <p:cNvGrpSpPr/>
            <p:nvPr/>
          </p:nvGrpSpPr>
          <p:grpSpPr>
            <a:xfrm>
              <a:off x="504000" y="6840001"/>
              <a:ext cx="2880000" cy="2160000"/>
              <a:chOff x="395983" y="7511688"/>
              <a:chExt cx="2880000" cy="2165820"/>
            </a:xfrm>
          </p:grpSpPr>
          <p:pic>
            <p:nvPicPr>
              <p:cNvPr id="83" name="Immagine 82">
                <a:extLst>
                  <a:ext uri="{FF2B5EF4-FFF2-40B4-BE49-F238E27FC236}">
                    <a16:creationId xmlns:a16="http://schemas.microsoft.com/office/drawing/2014/main" id="{90C75C12-1AAC-419D-6C0B-0127295226EB}"/>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b="6395"/>
              <a:stretch/>
            </p:blipFill>
            <p:spPr>
              <a:xfrm>
                <a:off x="395983" y="7511688"/>
                <a:ext cx="2880000" cy="2165820"/>
              </a:xfrm>
              <a:prstGeom prst="rect">
                <a:avLst/>
              </a:prstGeom>
            </p:spPr>
          </p:pic>
          <p:cxnSp>
            <p:nvCxnSpPr>
              <p:cNvPr id="84" name="Connettore diritto 83">
                <a:extLst>
                  <a:ext uri="{FF2B5EF4-FFF2-40B4-BE49-F238E27FC236}">
                    <a16:creationId xmlns:a16="http://schemas.microsoft.com/office/drawing/2014/main" id="{168D7A02-856A-BF85-DAC1-111D54C9E3A4}"/>
                  </a:ext>
                </a:extLst>
              </p:cNvPr>
              <p:cNvCxnSpPr/>
              <p:nvPr/>
            </p:nvCxnSpPr>
            <p:spPr>
              <a:xfrm>
                <a:off x="2820866" y="9603326"/>
                <a:ext cx="36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CasellaDiTesto 84">
                <a:extLst>
                  <a:ext uri="{FF2B5EF4-FFF2-40B4-BE49-F238E27FC236}">
                    <a16:creationId xmlns:a16="http://schemas.microsoft.com/office/drawing/2014/main" id="{85CE46AB-D418-D75B-E3DD-7AD0E25E82E8}"/>
                  </a:ext>
                </a:extLst>
              </p:cNvPr>
              <p:cNvSpPr txBox="1"/>
              <p:nvPr/>
            </p:nvSpPr>
            <p:spPr>
              <a:xfrm>
                <a:off x="2751837" y="9375054"/>
                <a:ext cx="513282" cy="231454"/>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50 µm</a:t>
                </a:r>
                <a:endParaRPr lang="en-GB" sz="900" b="1" dirty="0">
                  <a:solidFill>
                    <a:schemeClr val="bg1"/>
                  </a:solidFill>
                  <a:latin typeface="Arial" panose="020B0604020202020204" pitchFamily="34" charset="0"/>
                  <a:cs typeface="Arial" panose="020B0604020202020204" pitchFamily="34" charset="0"/>
                </a:endParaRPr>
              </a:p>
            </p:txBody>
          </p:sp>
          <p:sp>
            <p:nvSpPr>
              <p:cNvPr id="86" name="CasellaDiTesto 85">
                <a:extLst>
                  <a:ext uri="{FF2B5EF4-FFF2-40B4-BE49-F238E27FC236}">
                    <a16:creationId xmlns:a16="http://schemas.microsoft.com/office/drawing/2014/main" id="{983986EC-6DB1-B98A-62ED-8D8C536364C7}"/>
                  </a:ext>
                </a:extLst>
              </p:cNvPr>
              <p:cNvSpPr txBox="1"/>
              <p:nvPr/>
            </p:nvSpPr>
            <p:spPr>
              <a:xfrm>
                <a:off x="396734" y="7511688"/>
                <a:ext cx="284052" cy="308606"/>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7</a:t>
                </a:r>
                <a:endParaRPr lang="en-GB" sz="1400" dirty="0">
                  <a:latin typeface="Arial" panose="020B0604020202020204" pitchFamily="34" charset="0"/>
                  <a:cs typeface="Arial" panose="020B0604020202020204" pitchFamily="34" charset="0"/>
                </a:endParaRPr>
              </a:p>
            </p:txBody>
          </p:sp>
        </p:grpSp>
        <p:grpSp>
          <p:nvGrpSpPr>
            <p:cNvPr id="61" name="Gruppo 60">
              <a:extLst>
                <a:ext uri="{FF2B5EF4-FFF2-40B4-BE49-F238E27FC236}">
                  <a16:creationId xmlns:a16="http://schemas.microsoft.com/office/drawing/2014/main" id="{F6EDF274-CF61-470A-CE35-A4274124CB6B}"/>
                </a:ext>
              </a:extLst>
            </p:cNvPr>
            <p:cNvGrpSpPr/>
            <p:nvPr/>
          </p:nvGrpSpPr>
          <p:grpSpPr>
            <a:xfrm>
              <a:off x="3420000" y="4644000"/>
              <a:ext cx="2880000" cy="2160000"/>
              <a:chOff x="3620543" y="5024403"/>
              <a:chExt cx="2880000" cy="2160000"/>
            </a:xfrm>
          </p:grpSpPr>
          <p:pic>
            <p:nvPicPr>
              <p:cNvPr id="79" name="Immagine 78">
                <a:extLst>
                  <a:ext uri="{FF2B5EF4-FFF2-40B4-BE49-F238E27FC236}">
                    <a16:creationId xmlns:a16="http://schemas.microsoft.com/office/drawing/2014/main" id="{4F0A9360-35E9-28AE-8EA4-A6EF2D86D3F6}"/>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b="6395"/>
              <a:stretch/>
            </p:blipFill>
            <p:spPr>
              <a:xfrm>
                <a:off x="3620543" y="5024403"/>
                <a:ext cx="2880000" cy="2160000"/>
              </a:xfrm>
              <a:prstGeom prst="rect">
                <a:avLst/>
              </a:prstGeom>
            </p:spPr>
          </p:pic>
          <p:sp>
            <p:nvSpPr>
              <p:cNvPr id="80" name="CasellaDiTesto 79">
                <a:extLst>
                  <a:ext uri="{FF2B5EF4-FFF2-40B4-BE49-F238E27FC236}">
                    <a16:creationId xmlns:a16="http://schemas.microsoft.com/office/drawing/2014/main" id="{72B5C6F0-2C80-DA63-A97C-BDE0F21C31E9}"/>
                  </a:ext>
                </a:extLst>
              </p:cNvPr>
              <p:cNvSpPr txBox="1"/>
              <p:nvPr/>
            </p:nvSpPr>
            <p:spPr>
              <a:xfrm>
                <a:off x="5866943" y="6838606"/>
                <a:ext cx="51328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50 µm</a:t>
                </a:r>
                <a:endParaRPr lang="en-GB" sz="900" b="1" dirty="0">
                  <a:solidFill>
                    <a:schemeClr val="bg1"/>
                  </a:solidFill>
                  <a:latin typeface="Arial" panose="020B0604020202020204" pitchFamily="34" charset="0"/>
                  <a:cs typeface="Arial" panose="020B0604020202020204" pitchFamily="34" charset="0"/>
                </a:endParaRPr>
              </a:p>
            </p:txBody>
          </p:sp>
          <p:cxnSp>
            <p:nvCxnSpPr>
              <p:cNvPr id="81" name="Connettore diritto 80">
                <a:extLst>
                  <a:ext uri="{FF2B5EF4-FFF2-40B4-BE49-F238E27FC236}">
                    <a16:creationId xmlns:a16="http://schemas.microsoft.com/office/drawing/2014/main" id="{1A7F936D-E001-B1E2-CF30-C3728BCBADD6}"/>
                  </a:ext>
                </a:extLst>
              </p:cNvPr>
              <p:cNvCxnSpPr/>
              <p:nvPr/>
            </p:nvCxnSpPr>
            <p:spPr>
              <a:xfrm>
                <a:off x="5866943" y="7077941"/>
                <a:ext cx="529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CasellaDiTesto 81">
                <a:extLst>
                  <a:ext uri="{FF2B5EF4-FFF2-40B4-BE49-F238E27FC236}">
                    <a16:creationId xmlns:a16="http://schemas.microsoft.com/office/drawing/2014/main" id="{0BD37664-65CF-A144-0757-5BFF22C9C74A}"/>
                  </a:ext>
                </a:extLst>
              </p:cNvPr>
              <p:cNvSpPr txBox="1"/>
              <p:nvPr/>
            </p:nvSpPr>
            <p:spPr>
              <a:xfrm>
                <a:off x="3620543" y="5024403"/>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6</a:t>
                </a:r>
                <a:endParaRPr lang="en-GB" sz="1400" dirty="0">
                  <a:latin typeface="Arial" panose="020B0604020202020204" pitchFamily="34" charset="0"/>
                  <a:cs typeface="Arial" panose="020B0604020202020204" pitchFamily="34" charset="0"/>
                </a:endParaRPr>
              </a:p>
            </p:txBody>
          </p:sp>
        </p:grpSp>
        <p:grpSp>
          <p:nvGrpSpPr>
            <p:cNvPr id="62" name="Gruppo 61">
              <a:extLst>
                <a:ext uri="{FF2B5EF4-FFF2-40B4-BE49-F238E27FC236}">
                  <a16:creationId xmlns:a16="http://schemas.microsoft.com/office/drawing/2014/main" id="{31BA07D4-A9B3-0C91-E51A-6B851012B4F2}"/>
                </a:ext>
              </a:extLst>
            </p:cNvPr>
            <p:cNvGrpSpPr/>
            <p:nvPr/>
          </p:nvGrpSpPr>
          <p:grpSpPr>
            <a:xfrm>
              <a:off x="504000" y="4644000"/>
              <a:ext cx="2880000" cy="2160000"/>
              <a:chOff x="405600" y="5132388"/>
              <a:chExt cx="2880000" cy="2160000"/>
            </a:xfrm>
          </p:grpSpPr>
          <p:pic>
            <p:nvPicPr>
              <p:cNvPr id="75" name="Immagine 74">
                <a:extLst>
                  <a:ext uri="{FF2B5EF4-FFF2-40B4-BE49-F238E27FC236}">
                    <a16:creationId xmlns:a16="http://schemas.microsoft.com/office/drawing/2014/main" id="{365D8DE7-3B89-3F11-541F-3AF1B6E58852}"/>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b="6395"/>
              <a:stretch/>
            </p:blipFill>
            <p:spPr>
              <a:xfrm>
                <a:off x="405600" y="5132388"/>
                <a:ext cx="2880000" cy="2160000"/>
              </a:xfrm>
              <a:prstGeom prst="rect">
                <a:avLst/>
              </a:prstGeom>
            </p:spPr>
          </p:pic>
          <p:sp>
            <p:nvSpPr>
              <p:cNvPr id="76" name="CasellaDiTesto 75">
                <a:extLst>
                  <a:ext uri="{FF2B5EF4-FFF2-40B4-BE49-F238E27FC236}">
                    <a16:creationId xmlns:a16="http://schemas.microsoft.com/office/drawing/2014/main" id="{58FCD9C0-7B20-0F8F-010E-A37FEAD39F24}"/>
                  </a:ext>
                </a:extLst>
              </p:cNvPr>
              <p:cNvSpPr txBox="1"/>
              <p:nvPr/>
            </p:nvSpPr>
            <p:spPr>
              <a:xfrm>
                <a:off x="2702385" y="6933174"/>
                <a:ext cx="51328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 µm</a:t>
                </a:r>
                <a:endParaRPr lang="en-GB" sz="900" b="1" dirty="0">
                  <a:solidFill>
                    <a:schemeClr val="bg1"/>
                  </a:solidFill>
                  <a:latin typeface="Arial" panose="020B0604020202020204" pitchFamily="34" charset="0"/>
                  <a:cs typeface="Arial" panose="020B0604020202020204" pitchFamily="34" charset="0"/>
                </a:endParaRPr>
              </a:p>
            </p:txBody>
          </p:sp>
          <p:cxnSp>
            <p:nvCxnSpPr>
              <p:cNvPr id="77" name="Connettore diritto 76">
                <a:extLst>
                  <a:ext uri="{FF2B5EF4-FFF2-40B4-BE49-F238E27FC236}">
                    <a16:creationId xmlns:a16="http://schemas.microsoft.com/office/drawing/2014/main" id="{9C65E125-252B-B46E-7744-271812D1E655}"/>
                  </a:ext>
                </a:extLst>
              </p:cNvPr>
              <p:cNvCxnSpPr/>
              <p:nvPr/>
            </p:nvCxnSpPr>
            <p:spPr>
              <a:xfrm>
                <a:off x="2765451" y="7184403"/>
                <a:ext cx="421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CasellaDiTesto 77">
                <a:extLst>
                  <a:ext uri="{FF2B5EF4-FFF2-40B4-BE49-F238E27FC236}">
                    <a16:creationId xmlns:a16="http://schemas.microsoft.com/office/drawing/2014/main" id="{D604E62E-4525-AC29-E1CE-BD3EF67452FC}"/>
                  </a:ext>
                </a:extLst>
              </p:cNvPr>
              <p:cNvSpPr txBox="1"/>
              <p:nvPr/>
            </p:nvSpPr>
            <p:spPr>
              <a:xfrm>
                <a:off x="405600" y="5132388"/>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5</a:t>
                </a:r>
                <a:endParaRPr lang="en-GB" sz="1400" dirty="0">
                  <a:latin typeface="Arial" panose="020B0604020202020204" pitchFamily="34" charset="0"/>
                  <a:cs typeface="Arial" panose="020B0604020202020204" pitchFamily="34" charset="0"/>
                </a:endParaRPr>
              </a:p>
            </p:txBody>
          </p:sp>
        </p:grpSp>
        <p:sp>
          <p:nvSpPr>
            <p:cNvPr id="63" name="CasellaDiTesto 62">
              <a:extLst>
                <a:ext uri="{FF2B5EF4-FFF2-40B4-BE49-F238E27FC236}">
                  <a16:creationId xmlns:a16="http://schemas.microsoft.com/office/drawing/2014/main" id="{545ED79B-77C9-BC37-FD94-80E7CF271D20}"/>
                </a:ext>
              </a:extLst>
            </p:cNvPr>
            <p:cNvSpPr txBox="1"/>
            <p:nvPr/>
          </p:nvSpPr>
          <p:spPr>
            <a:xfrm>
              <a:off x="2066822" y="1282687"/>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OL</a:t>
              </a:r>
              <a:endParaRPr lang="en-GB" sz="1400" b="1" dirty="0">
                <a:solidFill>
                  <a:schemeClr val="bg1"/>
                </a:solidFill>
                <a:latin typeface="Arial" panose="020B0604020202020204" pitchFamily="34" charset="0"/>
                <a:cs typeface="Arial" panose="020B0604020202020204" pitchFamily="34" charset="0"/>
              </a:endParaRPr>
            </a:p>
          </p:txBody>
        </p:sp>
        <p:sp>
          <p:nvSpPr>
            <p:cNvPr id="64" name="CasellaDiTesto 63">
              <a:extLst>
                <a:ext uri="{FF2B5EF4-FFF2-40B4-BE49-F238E27FC236}">
                  <a16:creationId xmlns:a16="http://schemas.microsoft.com/office/drawing/2014/main" id="{6796B9A0-6BBB-EEC1-6549-F2CA88CC1195}"/>
                </a:ext>
              </a:extLst>
            </p:cNvPr>
            <p:cNvSpPr txBox="1"/>
            <p:nvPr/>
          </p:nvSpPr>
          <p:spPr>
            <a:xfrm>
              <a:off x="1093812" y="1282687"/>
              <a:ext cx="343364"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IL</a:t>
              </a:r>
              <a:endParaRPr lang="en-GB" sz="1400" b="1" dirty="0">
                <a:solidFill>
                  <a:schemeClr val="bg1"/>
                </a:solidFill>
                <a:latin typeface="Arial" panose="020B0604020202020204" pitchFamily="34" charset="0"/>
                <a:cs typeface="Arial" panose="020B0604020202020204" pitchFamily="34" charset="0"/>
              </a:endParaRPr>
            </a:p>
          </p:txBody>
        </p:sp>
        <p:sp>
          <p:nvSpPr>
            <p:cNvPr id="65" name="CasellaDiTesto 64">
              <a:extLst>
                <a:ext uri="{FF2B5EF4-FFF2-40B4-BE49-F238E27FC236}">
                  <a16:creationId xmlns:a16="http://schemas.microsoft.com/office/drawing/2014/main" id="{B40939BB-5E5C-D48E-2CAF-F4A79685EE7C}"/>
                </a:ext>
              </a:extLst>
            </p:cNvPr>
            <p:cNvSpPr txBox="1"/>
            <p:nvPr/>
          </p:nvSpPr>
          <p:spPr>
            <a:xfrm>
              <a:off x="1725364" y="913355"/>
              <a:ext cx="463588"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PM</a:t>
              </a:r>
              <a:endParaRPr lang="en-GB" sz="1400" b="1" dirty="0">
                <a:solidFill>
                  <a:schemeClr val="bg1"/>
                </a:solidFill>
                <a:latin typeface="Arial" panose="020B0604020202020204" pitchFamily="34" charset="0"/>
                <a:cs typeface="Arial" panose="020B0604020202020204" pitchFamily="34" charset="0"/>
              </a:endParaRPr>
            </a:p>
          </p:txBody>
        </p:sp>
        <p:sp>
          <p:nvSpPr>
            <p:cNvPr id="66" name="CasellaDiTesto 65">
              <a:extLst>
                <a:ext uri="{FF2B5EF4-FFF2-40B4-BE49-F238E27FC236}">
                  <a16:creationId xmlns:a16="http://schemas.microsoft.com/office/drawing/2014/main" id="{2FC1BDD1-15D7-DEDF-4DF4-0FF3BDF3695E}"/>
                </a:ext>
              </a:extLst>
            </p:cNvPr>
            <p:cNvSpPr txBox="1"/>
            <p:nvPr/>
          </p:nvSpPr>
          <p:spPr>
            <a:xfrm>
              <a:off x="3642391" y="746060"/>
              <a:ext cx="463588"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PM</a:t>
              </a:r>
              <a:endParaRPr lang="en-GB" sz="1400" b="1" dirty="0">
                <a:solidFill>
                  <a:schemeClr val="bg1"/>
                </a:solidFill>
                <a:latin typeface="Arial" panose="020B0604020202020204" pitchFamily="34" charset="0"/>
                <a:cs typeface="Arial" panose="020B0604020202020204" pitchFamily="34" charset="0"/>
              </a:endParaRPr>
            </a:p>
          </p:txBody>
        </p:sp>
        <p:sp>
          <p:nvSpPr>
            <p:cNvPr id="67" name="CasellaDiTesto 66">
              <a:extLst>
                <a:ext uri="{FF2B5EF4-FFF2-40B4-BE49-F238E27FC236}">
                  <a16:creationId xmlns:a16="http://schemas.microsoft.com/office/drawing/2014/main" id="{DD1EF049-D9D7-09C8-5E0C-FFA5A9BD06CE}"/>
                </a:ext>
              </a:extLst>
            </p:cNvPr>
            <p:cNvSpPr txBox="1"/>
            <p:nvPr/>
          </p:nvSpPr>
          <p:spPr>
            <a:xfrm>
              <a:off x="4500390" y="1436575"/>
              <a:ext cx="343364"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IL</a:t>
              </a:r>
              <a:endParaRPr lang="en-GB" sz="1400" b="1" dirty="0">
                <a:solidFill>
                  <a:schemeClr val="bg1"/>
                </a:solidFill>
                <a:latin typeface="Arial" panose="020B0604020202020204" pitchFamily="34" charset="0"/>
                <a:cs typeface="Arial" panose="020B0604020202020204" pitchFamily="34" charset="0"/>
              </a:endParaRPr>
            </a:p>
          </p:txBody>
        </p:sp>
        <p:sp>
          <p:nvSpPr>
            <p:cNvPr id="68" name="CasellaDiTesto 67">
              <a:extLst>
                <a:ext uri="{FF2B5EF4-FFF2-40B4-BE49-F238E27FC236}">
                  <a16:creationId xmlns:a16="http://schemas.microsoft.com/office/drawing/2014/main" id="{4FDEED9A-1E79-FF9D-4F5C-DB12B1C23C20}"/>
                </a:ext>
              </a:extLst>
            </p:cNvPr>
            <p:cNvSpPr txBox="1"/>
            <p:nvPr/>
          </p:nvSpPr>
          <p:spPr>
            <a:xfrm>
              <a:off x="5337072" y="759466"/>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OL</a:t>
              </a:r>
              <a:endParaRPr lang="en-GB" sz="1400" b="1" dirty="0">
                <a:solidFill>
                  <a:schemeClr val="bg1"/>
                </a:solidFill>
                <a:latin typeface="Arial" panose="020B0604020202020204" pitchFamily="34" charset="0"/>
                <a:cs typeface="Arial" panose="020B0604020202020204" pitchFamily="34" charset="0"/>
              </a:endParaRPr>
            </a:p>
          </p:txBody>
        </p:sp>
        <p:sp>
          <p:nvSpPr>
            <p:cNvPr id="69" name="CasellaDiTesto 68">
              <a:extLst>
                <a:ext uri="{FF2B5EF4-FFF2-40B4-BE49-F238E27FC236}">
                  <a16:creationId xmlns:a16="http://schemas.microsoft.com/office/drawing/2014/main" id="{89152EC3-52FE-3DF7-2927-84EB4F23A85A}"/>
                </a:ext>
              </a:extLst>
            </p:cNvPr>
            <p:cNvSpPr txBox="1"/>
            <p:nvPr/>
          </p:nvSpPr>
          <p:spPr>
            <a:xfrm>
              <a:off x="1323916" y="3518362"/>
              <a:ext cx="343364"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IL</a:t>
              </a:r>
              <a:endParaRPr lang="en-GB" sz="1400" b="1" dirty="0">
                <a:solidFill>
                  <a:schemeClr val="bg1"/>
                </a:solidFill>
                <a:latin typeface="Arial" panose="020B0604020202020204" pitchFamily="34" charset="0"/>
                <a:cs typeface="Arial" panose="020B0604020202020204" pitchFamily="34" charset="0"/>
              </a:endParaRPr>
            </a:p>
          </p:txBody>
        </p:sp>
        <p:sp>
          <p:nvSpPr>
            <p:cNvPr id="70" name="CasellaDiTesto 69">
              <a:extLst>
                <a:ext uri="{FF2B5EF4-FFF2-40B4-BE49-F238E27FC236}">
                  <a16:creationId xmlns:a16="http://schemas.microsoft.com/office/drawing/2014/main" id="{421E039C-6F2C-698D-C364-30A04D610874}"/>
                </a:ext>
              </a:extLst>
            </p:cNvPr>
            <p:cNvSpPr txBox="1"/>
            <p:nvPr/>
          </p:nvSpPr>
          <p:spPr>
            <a:xfrm>
              <a:off x="2252598" y="3220965"/>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OL</a:t>
              </a:r>
              <a:endParaRPr lang="en-GB" sz="1400" b="1" dirty="0">
                <a:solidFill>
                  <a:schemeClr val="bg1"/>
                </a:solidFill>
                <a:latin typeface="Arial" panose="020B0604020202020204" pitchFamily="34" charset="0"/>
                <a:cs typeface="Arial" panose="020B0604020202020204" pitchFamily="34" charset="0"/>
              </a:endParaRPr>
            </a:p>
          </p:txBody>
        </p:sp>
        <p:sp>
          <p:nvSpPr>
            <p:cNvPr id="71" name="CasellaDiTesto 70">
              <a:extLst>
                <a:ext uri="{FF2B5EF4-FFF2-40B4-BE49-F238E27FC236}">
                  <a16:creationId xmlns:a16="http://schemas.microsoft.com/office/drawing/2014/main" id="{5B11D2B5-AA78-A590-FC35-C9503FB657BA}"/>
                </a:ext>
              </a:extLst>
            </p:cNvPr>
            <p:cNvSpPr txBox="1"/>
            <p:nvPr/>
          </p:nvSpPr>
          <p:spPr>
            <a:xfrm>
              <a:off x="3784348" y="2698490"/>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OL</a:t>
              </a:r>
              <a:endParaRPr lang="en-GB" sz="1400" b="1" dirty="0">
                <a:solidFill>
                  <a:schemeClr val="bg1"/>
                </a:solidFill>
                <a:latin typeface="Arial" panose="020B0604020202020204" pitchFamily="34" charset="0"/>
                <a:cs typeface="Arial" panose="020B0604020202020204" pitchFamily="34" charset="0"/>
              </a:endParaRPr>
            </a:p>
          </p:txBody>
        </p:sp>
        <p:sp>
          <p:nvSpPr>
            <p:cNvPr id="72" name="CasellaDiTesto 71">
              <a:extLst>
                <a:ext uri="{FF2B5EF4-FFF2-40B4-BE49-F238E27FC236}">
                  <a16:creationId xmlns:a16="http://schemas.microsoft.com/office/drawing/2014/main" id="{D7D3F56F-A923-F05F-B33A-45094B13E98F}"/>
                </a:ext>
              </a:extLst>
            </p:cNvPr>
            <p:cNvSpPr txBox="1"/>
            <p:nvPr/>
          </p:nvSpPr>
          <p:spPr>
            <a:xfrm>
              <a:off x="5019038" y="3518363"/>
              <a:ext cx="343364"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IL</a:t>
              </a:r>
              <a:endParaRPr lang="en-GB" sz="1400" b="1" dirty="0">
                <a:solidFill>
                  <a:schemeClr val="bg1"/>
                </a:solidFill>
                <a:latin typeface="Arial" panose="020B0604020202020204" pitchFamily="34" charset="0"/>
                <a:cs typeface="Arial" panose="020B0604020202020204" pitchFamily="34" charset="0"/>
              </a:endParaRPr>
            </a:p>
          </p:txBody>
        </p:sp>
        <p:sp>
          <p:nvSpPr>
            <p:cNvPr id="73" name="CasellaDiTesto 72">
              <a:extLst>
                <a:ext uri="{FF2B5EF4-FFF2-40B4-BE49-F238E27FC236}">
                  <a16:creationId xmlns:a16="http://schemas.microsoft.com/office/drawing/2014/main" id="{345186C6-8771-7D77-7533-E8FBB709B058}"/>
                </a:ext>
              </a:extLst>
            </p:cNvPr>
            <p:cNvSpPr txBox="1"/>
            <p:nvPr/>
          </p:nvSpPr>
          <p:spPr>
            <a:xfrm>
              <a:off x="1672125" y="5777528"/>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GL</a:t>
              </a:r>
              <a:endParaRPr lang="en-GB" sz="1400" b="1" dirty="0">
                <a:solidFill>
                  <a:schemeClr val="bg1"/>
                </a:solidFill>
                <a:latin typeface="Arial" panose="020B0604020202020204" pitchFamily="34" charset="0"/>
                <a:cs typeface="Arial" panose="020B0604020202020204" pitchFamily="34" charset="0"/>
              </a:endParaRPr>
            </a:p>
          </p:txBody>
        </p:sp>
        <p:sp>
          <p:nvSpPr>
            <p:cNvPr id="74" name="CasellaDiTesto 73">
              <a:extLst>
                <a:ext uri="{FF2B5EF4-FFF2-40B4-BE49-F238E27FC236}">
                  <a16:creationId xmlns:a16="http://schemas.microsoft.com/office/drawing/2014/main" id="{516AC935-4C1E-7E60-EAA2-94F1FBFF2445}"/>
                </a:ext>
              </a:extLst>
            </p:cNvPr>
            <p:cNvSpPr txBox="1"/>
            <p:nvPr/>
          </p:nvSpPr>
          <p:spPr>
            <a:xfrm>
              <a:off x="4968544" y="7284383"/>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GL</a:t>
              </a:r>
              <a:endParaRPr lang="en-GB" sz="1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32730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A2275-7EB9-8852-5444-3406EBCE597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16FAEC9-D687-AEF2-F68F-79D6398E17E6}"/>
              </a:ext>
            </a:extLst>
          </p:cNvPr>
          <p:cNvSpPr>
            <a:spLocks noGrp="1"/>
          </p:cNvSpPr>
          <p:nvPr>
            <p:ph type="ctrTitle"/>
          </p:nvPr>
        </p:nvSpPr>
        <p:spPr>
          <a:xfrm>
            <a:off x="1944000" y="-72000"/>
            <a:ext cx="14400000" cy="1080000"/>
          </a:xfrm>
        </p:spPr>
        <p:txBody>
          <a:bodyPr/>
          <a:lstStyle/>
          <a:p>
            <a:r>
              <a:rPr lang="it-IT" dirty="0">
                <a:latin typeface="Glacial Indifference" panose="020B0604020202020204" charset="0"/>
              </a:rPr>
              <a:t>Shell </a:t>
            </a:r>
            <a:r>
              <a:rPr lang="it-IT" dirty="0" err="1">
                <a:latin typeface="Glacial Indifference" panose="020B0604020202020204" charset="0"/>
              </a:rPr>
              <a:t>microstructure</a:t>
            </a:r>
            <a:r>
              <a:rPr lang="it-IT" dirty="0">
                <a:latin typeface="Glacial Indifference" panose="020B0604020202020204" charset="0"/>
              </a:rPr>
              <a:t>: </a:t>
            </a:r>
            <a:r>
              <a:rPr lang="it-IT" i="1" dirty="0" err="1">
                <a:latin typeface="Glacial Indifference" panose="020B0604020202020204" charset="0"/>
              </a:rPr>
              <a:t>Tivela</a:t>
            </a:r>
            <a:r>
              <a:rPr lang="it-IT" i="1" dirty="0">
                <a:latin typeface="Glacial Indifference" panose="020B0604020202020204" charset="0"/>
              </a:rPr>
              <a:t> </a:t>
            </a:r>
            <a:r>
              <a:rPr lang="it-IT" i="1" dirty="0" err="1">
                <a:latin typeface="Glacial Indifference" panose="020B0604020202020204" charset="0"/>
              </a:rPr>
              <a:t>stefaninii</a:t>
            </a:r>
            <a:endParaRPr lang="en-GB" i="1" dirty="0">
              <a:latin typeface="Glacial Indifference" panose="020B0604020202020204" charset="0"/>
            </a:endParaRPr>
          </a:p>
        </p:txBody>
      </p:sp>
      <p:sp>
        <p:nvSpPr>
          <p:cNvPr id="5" name="CasellaDiTesto 4">
            <a:extLst>
              <a:ext uri="{FF2B5EF4-FFF2-40B4-BE49-F238E27FC236}">
                <a16:creationId xmlns:a16="http://schemas.microsoft.com/office/drawing/2014/main" id="{FE03B08D-79C3-4CB9-C930-35DFB8994982}"/>
              </a:ext>
            </a:extLst>
          </p:cNvPr>
          <p:cNvSpPr txBox="1"/>
          <p:nvPr/>
        </p:nvSpPr>
        <p:spPr>
          <a:xfrm>
            <a:off x="791672" y="820742"/>
            <a:ext cx="17142851" cy="369332"/>
          </a:xfrm>
          <a:prstGeom prst="rect">
            <a:avLst/>
          </a:prstGeom>
          <a:noFill/>
        </p:spPr>
        <p:txBody>
          <a:bodyPr wrap="square">
            <a:spAutoFit/>
          </a:bodyPr>
          <a:lstStyle/>
          <a:p>
            <a:r>
              <a:rPr lang="en-GB" sz="1800" b="0" i="0" u="none" strike="noStrike" baseline="0" dirty="0">
                <a:solidFill>
                  <a:srgbClr val="221E1F"/>
                </a:solidFill>
                <a:latin typeface="Glacial Indifference" panose="020B0604020202020204" charset="0"/>
              </a:rPr>
              <a:t>Specimens of </a:t>
            </a:r>
            <a:r>
              <a:rPr lang="en-GB" sz="1800" b="0" i="1" u="none" strike="noStrike" baseline="0" dirty="0" err="1">
                <a:solidFill>
                  <a:srgbClr val="221E1F"/>
                </a:solidFill>
                <a:latin typeface="Glacial Indifference" panose="020B0604020202020204" charset="0"/>
              </a:rPr>
              <a:t>Tivela</a:t>
            </a:r>
            <a:r>
              <a:rPr lang="en-GB" sz="1800" b="0" i="1" u="none" strike="noStrike" baseline="0" dirty="0">
                <a:solidFill>
                  <a:srgbClr val="221E1F"/>
                </a:solidFill>
                <a:latin typeface="Glacial Indifference" panose="020B0604020202020204" charset="0"/>
              </a:rPr>
              <a:t> </a:t>
            </a:r>
            <a:r>
              <a:rPr lang="en-GB" sz="1800" b="0" i="1" u="none" strike="noStrike" baseline="0" dirty="0" err="1">
                <a:solidFill>
                  <a:srgbClr val="221E1F"/>
                </a:solidFill>
                <a:latin typeface="Glacial Indifference" panose="020B0604020202020204" charset="0"/>
              </a:rPr>
              <a:t>stefaninii</a:t>
            </a:r>
            <a:r>
              <a:rPr lang="en-GB" sz="1800" b="0" i="1" u="none" strike="noStrike" baseline="0" dirty="0">
                <a:solidFill>
                  <a:srgbClr val="221E1F"/>
                </a:solidFill>
                <a:latin typeface="Glacial Indifference" panose="020B0604020202020204" charset="0"/>
              </a:rPr>
              <a:t> </a:t>
            </a:r>
            <a:r>
              <a:rPr lang="en-GB" sz="1800" b="0" i="0" u="none" strike="noStrike" baseline="0" dirty="0">
                <a:solidFill>
                  <a:srgbClr val="221E1F"/>
                </a:solidFill>
                <a:latin typeface="Glacial Indifference" panose="020B0604020202020204" charset="0"/>
              </a:rPr>
              <a:t>show an aragonitic shell with an outer composite prismatic layer, a middle crossed lamellar layer, and an inner complex crossed lamellar layer.</a:t>
            </a:r>
            <a:endParaRPr lang="en-GB" dirty="0">
              <a:latin typeface="Glacial Indifference" panose="020B0604020202020204" charset="0"/>
            </a:endParaRPr>
          </a:p>
        </p:txBody>
      </p:sp>
      <p:sp>
        <p:nvSpPr>
          <p:cNvPr id="7" name="CasellaDiTesto 6">
            <a:extLst>
              <a:ext uri="{FF2B5EF4-FFF2-40B4-BE49-F238E27FC236}">
                <a16:creationId xmlns:a16="http://schemas.microsoft.com/office/drawing/2014/main" id="{FF416470-D832-EEE0-38D3-A3F245DA43CC}"/>
              </a:ext>
            </a:extLst>
          </p:cNvPr>
          <p:cNvSpPr txBox="1"/>
          <p:nvPr/>
        </p:nvSpPr>
        <p:spPr>
          <a:xfrm>
            <a:off x="6692767" y="1610346"/>
            <a:ext cx="10604633" cy="2000548"/>
          </a:xfrm>
          <a:prstGeom prst="rect">
            <a:avLst/>
          </a:prstGeom>
          <a:noFill/>
        </p:spPr>
        <p:txBody>
          <a:bodyPr wrap="square">
            <a:spAutoFit/>
          </a:bodyPr>
          <a:lstStyle/>
          <a:p>
            <a:pPr algn="just"/>
            <a:r>
              <a:rPr lang="en-GB" sz="2400" b="1" i="0" u="none" strike="noStrike" baseline="0" dirty="0">
                <a:solidFill>
                  <a:schemeClr val="accent6">
                    <a:lumMod val="75000"/>
                  </a:schemeClr>
                </a:solidFill>
                <a:latin typeface="Glacial Indifference" panose="020B0604020202020204" charset="0"/>
              </a:rPr>
              <a:t>Outer layer (OL)</a:t>
            </a:r>
          </a:p>
          <a:p>
            <a:pPr algn="just"/>
            <a:r>
              <a:rPr lang="en-GB" sz="2000" b="0" i="0" u="none" strike="noStrike" baseline="0" dirty="0">
                <a:solidFill>
                  <a:srgbClr val="221E1F"/>
                </a:solidFill>
                <a:latin typeface="Glacial Indifference" panose="020B0604020202020204" charset="0"/>
              </a:rPr>
              <a:t>The outer layer is composed of first order prisms formed by second order fibrous prisms radiating from a spindle, toward the depositional surface; each second order fibrous prisms seem to be composed of lower order thin prisms radiating in a fan-like way from a central longitudinal axis. This microstructure is a composite prismatic seemingly with a spherulitic origin.</a:t>
            </a:r>
            <a:endParaRPr lang="en-GB" sz="2000" dirty="0">
              <a:latin typeface="Glacial Indifference" panose="020B0604020202020204" charset="0"/>
            </a:endParaRPr>
          </a:p>
        </p:txBody>
      </p:sp>
      <p:sp>
        <p:nvSpPr>
          <p:cNvPr id="9" name="CasellaDiTesto 8">
            <a:extLst>
              <a:ext uri="{FF2B5EF4-FFF2-40B4-BE49-F238E27FC236}">
                <a16:creationId xmlns:a16="http://schemas.microsoft.com/office/drawing/2014/main" id="{F22BA56F-4D1F-C400-F7FA-CDD9D1897B7C}"/>
              </a:ext>
            </a:extLst>
          </p:cNvPr>
          <p:cNvSpPr txBox="1"/>
          <p:nvPr/>
        </p:nvSpPr>
        <p:spPr>
          <a:xfrm>
            <a:off x="12525433" y="3704427"/>
            <a:ext cx="4771967" cy="1384995"/>
          </a:xfrm>
          <a:prstGeom prst="rect">
            <a:avLst/>
          </a:prstGeom>
          <a:noFill/>
        </p:spPr>
        <p:txBody>
          <a:bodyPr wrap="square">
            <a:spAutoFit/>
          </a:bodyPr>
          <a:lstStyle/>
          <a:p>
            <a:pPr algn="just"/>
            <a:r>
              <a:rPr lang="en-GB" sz="2400" b="1" i="0" u="none" strike="noStrike" baseline="0" dirty="0">
                <a:solidFill>
                  <a:schemeClr val="accent6">
                    <a:lumMod val="75000"/>
                  </a:schemeClr>
                </a:solidFill>
                <a:latin typeface="Glacial Indifference" panose="020B0604020202020204" charset="0"/>
              </a:rPr>
              <a:t>Middle layer (ML)</a:t>
            </a:r>
          </a:p>
          <a:p>
            <a:pPr algn="just"/>
            <a:r>
              <a:rPr lang="en-GB" sz="2000" b="0" i="0" u="none" strike="noStrike" baseline="0" dirty="0">
                <a:solidFill>
                  <a:srgbClr val="221E1F"/>
                </a:solidFill>
                <a:latin typeface="Glacial Indifference" panose="020B0604020202020204" charset="0"/>
              </a:rPr>
              <a:t>The middle layer is characterised by a simple crossed lamellar microstructure, with linear first order lamellae. </a:t>
            </a:r>
            <a:endParaRPr lang="en-GB" sz="2000" dirty="0">
              <a:latin typeface="Glacial Indifference" panose="020B0604020202020204" charset="0"/>
            </a:endParaRPr>
          </a:p>
        </p:txBody>
      </p:sp>
      <p:sp>
        <p:nvSpPr>
          <p:cNvPr id="11" name="CasellaDiTesto 10">
            <a:extLst>
              <a:ext uri="{FF2B5EF4-FFF2-40B4-BE49-F238E27FC236}">
                <a16:creationId xmlns:a16="http://schemas.microsoft.com/office/drawing/2014/main" id="{11E3CB2D-DEE5-E2B6-E886-6A130893C59E}"/>
              </a:ext>
            </a:extLst>
          </p:cNvPr>
          <p:cNvSpPr txBox="1"/>
          <p:nvPr/>
        </p:nvSpPr>
        <p:spPr>
          <a:xfrm>
            <a:off x="12536214" y="5290645"/>
            <a:ext cx="4761185" cy="2308324"/>
          </a:xfrm>
          <a:prstGeom prst="rect">
            <a:avLst/>
          </a:prstGeom>
          <a:noFill/>
        </p:spPr>
        <p:txBody>
          <a:bodyPr wrap="square">
            <a:spAutoFit/>
          </a:bodyPr>
          <a:lstStyle/>
          <a:p>
            <a:pPr algn="just"/>
            <a:r>
              <a:rPr lang="en-GB" sz="2400" b="1" dirty="0">
                <a:solidFill>
                  <a:schemeClr val="accent6">
                    <a:lumMod val="75000"/>
                  </a:schemeClr>
                </a:solidFill>
                <a:latin typeface="Glacial Indifference" panose="020B0604020202020204" charset="0"/>
              </a:rPr>
              <a:t>Inner layer (IL)</a:t>
            </a:r>
          </a:p>
          <a:p>
            <a:pPr algn="just"/>
            <a:r>
              <a:rPr lang="en-GB" sz="2000" b="0" i="0" u="none" strike="noStrike" baseline="0" dirty="0">
                <a:solidFill>
                  <a:srgbClr val="221E1F"/>
                </a:solidFill>
                <a:latin typeface="Glacial Indifference" panose="020B0604020202020204" charset="0"/>
              </a:rPr>
              <a:t>The inner layer is composed of a distinct fine complex crossed lamellar microstructure, characterised by isolated and elongated structural units not arranged into first order or second order lamellae.</a:t>
            </a:r>
            <a:endParaRPr lang="en-GB" sz="2000" dirty="0">
              <a:latin typeface="Glacial Indifference" panose="020B0604020202020204" charset="0"/>
            </a:endParaRPr>
          </a:p>
        </p:txBody>
      </p:sp>
      <p:grpSp>
        <p:nvGrpSpPr>
          <p:cNvPr id="3" name="Gruppo 2">
            <a:extLst>
              <a:ext uri="{FF2B5EF4-FFF2-40B4-BE49-F238E27FC236}">
                <a16:creationId xmlns:a16="http://schemas.microsoft.com/office/drawing/2014/main" id="{91418A1B-383B-4981-B05E-0C662C936256}"/>
              </a:ext>
            </a:extLst>
          </p:cNvPr>
          <p:cNvGrpSpPr>
            <a:grpSpLocks noChangeAspect="1"/>
          </p:cNvGrpSpPr>
          <p:nvPr/>
        </p:nvGrpSpPr>
        <p:grpSpPr>
          <a:xfrm>
            <a:off x="870941" y="1655352"/>
            <a:ext cx="5580000" cy="8344800"/>
            <a:chOff x="504000" y="252000"/>
            <a:chExt cx="5815938" cy="8755796"/>
          </a:xfrm>
        </p:grpSpPr>
        <p:grpSp>
          <p:nvGrpSpPr>
            <p:cNvPr id="4" name="Gruppo 3">
              <a:extLst>
                <a:ext uri="{FF2B5EF4-FFF2-40B4-BE49-F238E27FC236}">
                  <a16:creationId xmlns:a16="http://schemas.microsoft.com/office/drawing/2014/main" id="{2CEBC47D-230A-C550-155A-5CD3F8260E03}"/>
                </a:ext>
              </a:extLst>
            </p:cNvPr>
            <p:cNvGrpSpPr/>
            <p:nvPr/>
          </p:nvGrpSpPr>
          <p:grpSpPr>
            <a:xfrm>
              <a:off x="504000" y="252000"/>
              <a:ext cx="2908854" cy="2162480"/>
              <a:chOff x="584499" y="300264"/>
              <a:chExt cx="2908854" cy="2162480"/>
            </a:xfrm>
          </p:grpSpPr>
          <p:pic>
            <p:nvPicPr>
              <p:cNvPr id="47" name="Immagine 46">
                <a:extLst>
                  <a:ext uri="{FF2B5EF4-FFF2-40B4-BE49-F238E27FC236}">
                    <a16:creationId xmlns:a16="http://schemas.microsoft.com/office/drawing/2014/main" id="{BD0375ED-21CC-AE2C-33EA-6FC15EEF6D5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5909"/>
              <a:stretch/>
            </p:blipFill>
            <p:spPr>
              <a:xfrm>
                <a:off x="584499" y="302744"/>
                <a:ext cx="2880000" cy="2160000"/>
              </a:xfrm>
              <a:prstGeom prst="rect">
                <a:avLst/>
              </a:prstGeom>
            </p:spPr>
          </p:pic>
          <p:cxnSp>
            <p:nvCxnSpPr>
              <p:cNvPr id="48" name="Connettore diritto 47">
                <a:extLst>
                  <a:ext uri="{FF2B5EF4-FFF2-40B4-BE49-F238E27FC236}">
                    <a16:creationId xmlns:a16="http://schemas.microsoft.com/office/drawing/2014/main" id="{486A8F88-1302-3CCF-998A-5E4E2D3C1589}"/>
                  </a:ext>
                </a:extLst>
              </p:cNvPr>
              <p:cNvCxnSpPr/>
              <p:nvPr/>
            </p:nvCxnSpPr>
            <p:spPr>
              <a:xfrm>
                <a:off x="3059495" y="2366963"/>
                <a:ext cx="32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CasellaDiTesto 48">
                <a:extLst>
                  <a:ext uri="{FF2B5EF4-FFF2-40B4-BE49-F238E27FC236}">
                    <a16:creationId xmlns:a16="http://schemas.microsoft.com/office/drawing/2014/main" id="{ADB6406A-31E5-C2F8-B74D-9F8BB5EBA4DA}"/>
                  </a:ext>
                </a:extLst>
              </p:cNvPr>
              <p:cNvSpPr txBox="1"/>
              <p:nvPr/>
            </p:nvSpPr>
            <p:spPr>
              <a:xfrm>
                <a:off x="2980071" y="2136131"/>
                <a:ext cx="51328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 µm</a:t>
                </a:r>
                <a:endParaRPr lang="en-GB" sz="900" b="1" dirty="0">
                  <a:solidFill>
                    <a:schemeClr val="bg1"/>
                  </a:solidFill>
                  <a:latin typeface="Arial" panose="020B0604020202020204" pitchFamily="34" charset="0"/>
                  <a:cs typeface="Arial" panose="020B0604020202020204" pitchFamily="34" charset="0"/>
                </a:endParaRPr>
              </a:p>
            </p:txBody>
          </p:sp>
          <p:sp>
            <p:nvSpPr>
              <p:cNvPr id="50" name="CasellaDiTesto 49">
                <a:extLst>
                  <a:ext uri="{FF2B5EF4-FFF2-40B4-BE49-F238E27FC236}">
                    <a16:creationId xmlns:a16="http://schemas.microsoft.com/office/drawing/2014/main" id="{55A0EC18-53EE-7893-8E37-AD520AB1807C}"/>
                  </a:ext>
                </a:extLst>
              </p:cNvPr>
              <p:cNvSpPr txBox="1"/>
              <p:nvPr/>
            </p:nvSpPr>
            <p:spPr>
              <a:xfrm>
                <a:off x="584500" y="300264"/>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1</a:t>
                </a:r>
                <a:endParaRPr lang="en-GB" sz="1400" dirty="0">
                  <a:latin typeface="Arial" panose="020B0604020202020204" pitchFamily="34" charset="0"/>
                  <a:cs typeface="Arial" panose="020B0604020202020204" pitchFamily="34" charset="0"/>
                </a:endParaRPr>
              </a:p>
            </p:txBody>
          </p:sp>
        </p:grpSp>
        <p:grpSp>
          <p:nvGrpSpPr>
            <p:cNvPr id="6" name="Gruppo 5">
              <a:extLst>
                <a:ext uri="{FF2B5EF4-FFF2-40B4-BE49-F238E27FC236}">
                  <a16:creationId xmlns:a16="http://schemas.microsoft.com/office/drawing/2014/main" id="{F867314F-834F-841C-C864-92F0743F8D62}"/>
                </a:ext>
              </a:extLst>
            </p:cNvPr>
            <p:cNvGrpSpPr>
              <a:grpSpLocks noChangeAspect="1"/>
            </p:cNvGrpSpPr>
            <p:nvPr/>
          </p:nvGrpSpPr>
          <p:grpSpPr>
            <a:xfrm>
              <a:off x="3420000" y="252000"/>
              <a:ext cx="2880000" cy="2160000"/>
              <a:chOff x="3568157" y="272248"/>
              <a:chExt cx="2882379" cy="2160000"/>
            </a:xfrm>
          </p:grpSpPr>
          <p:pic>
            <p:nvPicPr>
              <p:cNvPr id="43" name="Immagine 42">
                <a:extLst>
                  <a:ext uri="{FF2B5EF4-FFF2-40B4-BE49-F238E27FC236}">
                    <a16:creationId xmlns:a16="http://schemas.microsoft.com/office/drawing/2014/main" id="{EF41BDD2-2312-0621-6E71-A18591C9851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6270"/>
              <a:stretch/>
            </p:blipFill>
            <p:spPr>
              <a:xfrm>
                <a:off x="3569923" y="272248"/>
                <a:ext cx="2880613" cy="2160000"/>
              </a:xfrm>
              <a:prstGeom prst="rect">
                <a:avLst/>
              </a:prstGeom>
            </p:spPr>
          </p:pic>
          <p:cxnSp>
            <p:nvCxnSpPr>
              <p:cNvPr id="44" name="Connettore diritto 43">
                <a:extLst>
                  <a:ext uri="{FF2B5EF4-FFF2-40B4-BE49-F238E27FC236}">
                    <a16:creationId xmlns:a16="http://schemas.microsoft.com/office/drawing/2014/main" id="{766DED08-5C2C-CA12-E024-3CC14F77F198}"/>
                  </a:ext>
                </a:extLst>
              </p:cNvPr>
              <p:cNvCxnSpPr/>
              <p:nvPr/>
            </p:nvCxnSpPr>
            <p:spPr>
              <a:xfrm>
                <a:off x="5785353" y="2366963"/>
                <a:ext cx="565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CasellaDiTesto 44">
                <a:extLst>
                  <a:ext uri="{FF2B5EF4-FFF2-40B4-BE49-F238E27FC236}">
                    <a16:creationId xmlns:a16="http://schemas.microsoft.com/office/drawing/2014/main" id="{10C338AA-87B9-5009-F85E-0369BBEE347F}"/>
                  </a:ext>
                </a:extLst>
              </p:cNvPr>
              <p:cNvSpPr txBox="1"/>
              <p:nvPr/>
            </p:nvSpPr>
            <p:spPr>
              <a:xfrm>
                <a:off x="5815283" y="2113239"/>
                <a:ext cx="513706"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 µm</a:t>
                </a:r>
                <a:endParaRPr lang="en-GB" sz="900" b="1" dirty="0">
                  <a:solidFill>
                    <a:schemeClr val="bg1"/>
                  </a:solidFill>
                  <a:latin typeface="Arial" panose="020B0604020202020204" pitchFamily="34" charset="0"/>
                  <a:cs typeface="Arial" panose="020B0604020202020204" pitchFamily="34" charset="0"/>
                </a:endParaRPr>
              </a:p>
            </p:txBody>
          </p:sp>
          <p:sp>
            <p:nvSpPr>
              <p:cNvPr id="46" name="CasellaDiTesto 45">
                <a:extLst>
                  <a:ext uri="{FF2B5EF4-FFF2-40B4-BE49-F238E27FC236}">
                    <a16:creationId xmlns:a16="http://schemas.microsoft.com/office/drawing/2014/main" id="{992E0AFB-49FD-6375-C135-C16E17ABF33A}"/>
                  </a:ext>
                </a:extLst>
              </p:cNvPr>
              <p:cNvSpPr txBox="1"/>
              <p:nvPr/>
            </p:nvSpPr>
            <p:spPr>
              <a:xfrm>
                <a:off x="3568157" y="272248"/>
                <a:ext cx="284287"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2</a:t>
                </a:r>
                <a:endParaRPr lang="en-GB" sz="1400" dirty="0">
                  <a:latin typeface="Arial" panose="020B0604020202020204" pitchFamily="34" charset="0"/>
                  <a:cs typeface="Arial" panose="020B0604020202020204" pitchFamily="34" charset="0"/>
                </a:endParaRPr>
              </a:p>
            </p:txBody>
          </p:sp>
        </p:grpSp>
        <p:grpSp>
          <p:nvGrpSpPr>
            <p:cNvPr id="8" name="Gruppo 7">
              <a:extLst>
                <a:ext uri="{FF2B5EF4-FFF2-40B4-BE49-F238E27FC236}">
                  <a16:creationId xmlns:a16="http://schemas.microsoft.com/office/drawing/2014/main" id="{CFAF4A8A-E23B-D7CF-FAB6-A98EEB3CD75A}"/>
                </a:ext>
              </a:extLst>
            </p:cNvPr>
            <p:cNvGrpSpPr>
              <a:grpSpLocks noChangeAspect="1"/>
            </p:cNvGrpSpPr>
            <p:nvPr/>
          </p:nvGrpSpPr>
          <p:grpSpPr>
            <a:xfrm>
              <a:off x="3420000" y="2448000"/>
              <a:ext cx="2899938" cy="2160000"/>
              <a:chOff x="3568157" y="2626597"/>
              <a:chExt cx="2901718" cy="2160000"/>
            </a:xfrm>
          </p:grpSpPr>
          <p:pic>
            <p:nvPicPr>
              <p:cNvPr id="39" name="Immagine 38">
                <a:extLst>
                  <a:ext uri="{FF2B5EF4-FFF2-40B4-BE49-F238E27FC236}">
                    <a16:creationId xmlns:a16="http://schemas.microsoft.com/office/drawing/2014/main" id="{82A6D0CB-FB74-3791-3188-3F622035C7C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6365"/>
              <a:stretch/>
            </p:blipFill>
            <p:spPr>
              <a:xfrm>
                <a:off x="3569925" y="2626597"/>
                <a:ext cx="2880000" cy="2160000"/>
              </a:xfrm>
              <a:prstGeom prst="rect">
                <a:avLst/>
              </a:prstGeom>
            </p:spPr>
          </p:pic>
          <p:cxnSp>
            <p:nvCxnSpPr>
              <p:cNvPr id="40" name="Connettore diritto 39">
                <a:extLst>
                  <a:ext uri="{FF2B5EF4-FFF2-40B4-BE49-F238E27FC236}">
                    <a16:creationId xmlns:a16="http://schemas.microsoft.com/office/drawing/2014/main" id="{219C92F5-184D-780E-F523-F07F400BB620}"/>
                  </a:ext>
                </a:extLst>
              </p:cNvPr>
              <p:cNvCxnSpPr/>
              <p:nvPr/>
            </p:nvCxnSpPr>
            <p:spPr>
              <a:xfrm>
                <a:off x="6031123" y="4712406"/>
                <a:ext cx="34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CasellaDiTesto 40">
                <a:extLst>
                  <a:ext uri="{FF2B5EF4-FFF2-40B4-BE49-F238E27FC236}">
                    <a16:creationId xmlns:a16="http://schemas.microsoft.com/office/drawing/2014/main" id="{114F96B0-13F6-CD17-2E23-7700278FDFC4}"/>
                  </a:ext>
                </a:extLst>
              </p:cNvPr>
              <p:cNvSpPr txBox="1"/>
              <p:nvPr/>
            </p:nvSpPr>
            <p:spPr>
              <a:xfrm>
                <a:off x="5956278" y="4471309"/>
                <a:ext cx="513597"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 µm</a:t>
                </a:r>
                <a:endParaRPr lang="en-GB" sz="900" b="1" dirty="0">
                  <a:solidFill>
                    <a:schemeClr val="bg1"/>
                  </a:solidFill>
                  <a:latin typeface="Arial" panose="020B0604020202020204" pitchFamily="34" charset="0"/>
                  <a:cs typeface="Arial" panose="020B0604020202020204" pitchFamily="34" charset="0"/>
                </a:endParaRPr>
              </a:p>
            </p:txBody>
          </p:sp>
          <p:sp>
            <p:nvSpPr>
              <p:cNvPr id="42" name="CasellaDiTesto 41">
                <a:extLst>
                  <a:ext uri="{FF2B5EF4-FFF2-40B4-BE49-F238E27FC236}">
                    <a16:creationId xmlns:a16="http://schemas.microsoft.com/office/drawing/2014/main" id="{1F8C34F8-3504-0AE3-B21D-B3FEE8FBACF7}"/>
                  </a:ext>
                </a:extLst>
              </p:cNvPr>
              <p:cNvSpPr txBox="1"/>
              <p:nvPr/>
            </p:nvSpPr>
            <p:spPr>
              <a:xfrm>
                <a:off x="3568157" y="2629192"/>
                <a:ext cx="284226"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4</a:t>
                </a:r>
                <a:endParaRPr lang="en-GB" sz="1400" dirty="0">
                  <a:latin typeface="Arial" panose="020B0604020202020204" pitchFamily="34" charset="0"/>
                  <a:cs typeface="Arial" panose="020B0604020202020204" pitchFamily="34" charset="0"/>
                </a:endParaRPr>
              </a:p>
            </p:txBody>
          </p:sp>
        </p:grpSp>
        <p:grpSp>
          <p:nvGrpSpPr>
            <p:cNvPr id="10" name="Gruppo 9">
              <a:extLst>
                <a:ext uri="{FF2B5EF4-FFF2-40B4-BE49-F238E27FC236}">
                  <a16:creationId xmlns:a16="http://schemas.microsoft.com/office/drawing/2014/main" id="{1EB178C1-0C1F-056B-3CD0-C65A4C09CD4E}"/>
                </a:ext>
              </a:extLst>
            </p:cNvPr>
            <p:cNvGrpSpPr/>
            <p:nvPr/>
          </p:nvGrpSpPr>
          <p:grpSpPr>
            <a:xfrm>
              <a:off x="504000" y="2448000"/>
              <a:ext cx="2880000" cy="2160000"/>
              <a:chOff x="361149" y="2766444"/>
              <a:chExt cx="2880000" cy="2160000"/>
            </a:xfrm>
          </p:grpSpPr>
          <p:pic>
            <p:nvPicPr>
              <p:cNvPr id="35" name="Immagine 34">
                <a:extLst>
                  <a:ext uri="{FF2B5EF4-FFF2-40B4-BE49-F238E27FC236}">
                    <a16:creationId xmlns:a16="http://schemas.microsoft.com/office/drawing/2014/main" id="{4AEBF3C5-BC4F-41BB-EF89-81E7AAAFC82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5909"/>
              <a:stretch/>
            </p:blipFill>
            <p:spPr>
              <a:xfrm>
                <a:off x="361149" y="2766444"/>
                <a:ext cx="2880000" cy="2160000"/>
              </a:xfrm>
              <a:prstGeom prst="rect">
                <a:avLst/>
              </a:prstGeom>
            </p:spPr>
          </p:pic>
          <p:sp>
            <p:nvSpPr>
              <p:cNvPr id="36" name="CasellaDiTesto 35">
                <a:extLst>
                  <a:ext uri="{FF2B5EF4-FFF2-40B4-BE49-F238E27FC236}">
                    <a16:creationId xmlns:a16="http://schemas.microsoft.com/office/drawing/2014/main" id="{88519847-5B6C-774D-693C-3FB7D0804ACD}"/>
                  </a:ext>
                </a:extLst>
              </p:cNvPr>
              <p:cNvSpPr txBox="1"/>
              <p:nvPr/>
            </p:nvSpPr>
            <p:spPr>
              <a:xfrm>
                <a:off x="2729694" y="4596990"/>
                <a:ext cx="44916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2 µm</a:t>
                </a:r>
                <a:endParaRPr lang="en-GB" sz="900" b="1" dirty="0">
                  <a:solidFill>
                    <a:schemeClr val="bg1"/>
                  </a:solidFill>
                  <a:latin typeface="Arial" panose="020B0604020202020204" pitchFamily="34" charset="0"/>
                  <a:cs typeface="Arial" panose="020B0604020202020204" pitchFamily="34" charset="0"/>
                </a:endParaRPr>
              </a:p>
            </p:txBody>
          </p:sp>
          <p:cxnSp>
            <p:nvCxnSpPr>
              <p:cNvPr id="37" name="Connettore diritto 36">
                <a:extLst>
                  <a:ext uri="{FF2B5EF4-FFF2-40B4-BE49-F238E27FC236}">
                    <a16:creationId xmlns:a16="http://schemas.microsoft.com/office/drawing/2014/main" id="{D3E0FC8D-F64C-A5B3-9762-9EADF23D0281}"/>
                  </a:ext>
                </a:extLst>
              </p:cNvPr>
              <p:cNvCxnSpPr/>
              <p:nvPr/>
            </p:nvCxnSpPr>
            <p:spPr>
              <a:xfrm>
                <a:off x="2817054" y="4827822"/>
                <a:ext cx="25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CasellaDiTesto 37">
                <a:extLst>
                  <a:ext uri="{FF2B5EF4-FFF2-40B4-BE49-F238E27FC236}">
                    <a16:creationId xmlns:a16="http://schemas.microsoft.com/office/drawing/2014/main" id="{1A8D135D-B6C8-C07A-56F2-CC4DA694B981}"/>
                  </a:ext>
                </a:extLst>
              </p:cNvPr>
              <p:cNvSpPr txBox="1"/>
              <p:nvPr/>
            </p:nvSpPr>
            <p:spPr>
              <a:xfrm>
                <a:off x="361149" y="2766444"/>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3</a:t>
                </a:r>
                <a:endParaRPr lang="en-GB" sz="1400" dirty="0">
                  <a:latin typeface="Arial" panose="020B0604020202020204" pitchFamily="34" charset="0"/>
                  <a:cs typeface="Arial" panose="020B0604020202020204" pitchFamily="34" charset="0"/>
                </a:endParaRPr>
              </a:p>
            </p:txBody>
          </p:sp>
        </p:grpSp>
        <p:grpSp>
          <p:nvGrpSpPr>
            <p:cNvPr id="12" name="Gruppo 11">
              <a:extLst>
                <a:ext uri="{FF2B5EF4-FFF2-40B4-BE49-F238E27FC236}">
                  <a16:creationId xmlns:a16="http://schemas.microsoft.com/office/drawing/2014/main" id="{3CB93318-67FD-225A-7A6B-02F21D84A11D}"/>
                </a:ext>
              </a:extLst>
            </p:cNvPr>
            <p:cNvGrpSpPr/>
            <p:nvPr/>
          </p:nvGrpSpPr>
          <p:grpSpPr>
            <a:xfrm>
              <a:off x="3420000" y="6840000"/>
              <a:ext cx="2880380" cy="2167796"/>
              <a:chOff x="3538775" y="7466037"/>
              <a:chExt cx="2880380" cy="2167796"/>
            </a:xfrm>
          </p:grpSpPr>
          <p:pic>
            <p:nvPicPr>
              <p:cNvPr id="31" name="Immagine 30">
                <a:extLst>
                  <a:ext uri="{FF2B5EF4-FFF2-40B4-BE49-F238E27FC236}">
                    <a16:creationId xmlns:a16="http://schemas.microsoft.com/office/drawing/2014/main" id="{26248078-6F25-4CAC-BB79-8E992EA2CC8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6217"/>
              <a:stretch/>
            </p:blipFill>
            <p:spPr>
              <a:xfrm>
                <a:off x="3540159" y="7473833"/>
                <a:ext cx="2878996" cy="2160000"/>
              </a:xfrm>
              <a:prstGeom prst="rect">
                <a:avLst/>
              </a:prstGeom>
            </p:spPr>
          </p:pic>
          <p:cxnSp>
            <p:nvCxnSpPr>
              <p:cNvPr id="32" name="Connettore diritto 31">
                <a:extLst>
                  <a:ext uri="{FF2B5EF4-FFF2-40B4-BE49-F238E27FC236}">
                    <a16:creationId xmlns:a16="http://schemas.microsoft.com/office/drawing/2014/main" id="{106B08F3-A7E1-CC75-7316-D9DF6FAEFA07}"/>
                  </a:ext>
                </a:extLst>
              </p:cNvPr>
              <p:cNvCxnSpPr/>
              <p:nvPr/>
            </p:nvCxnSpPr>
            <p:spPr>
              <a:xfrm>
                <a:off x="5792553" y="9539296"/>
                <a:ext cx="558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CasellaDiTesto 32">
                <a:extLst>
                  <a:ext uri="{FF2B5EF4-FFF2-40B4-BE49-F238E27FC236}">
                    <a16:creationId xmlns:a16="http://schemas.microsoft.com/office/drawing/2014/main" id="{DF4DDE84-C501-AF9D-1756-18267016518C}"/>
                  </a:ext>
                </a:extLst>
              </p:cNvPr>
              <p:cNvSpPr txBox="1"/>
              <p:nvPr/>
            </p:nvSpPr>
            <p:spPr>
              <a:xfrm>
                <a:off x="5852069" y="9300978"/>
                <a:ext cx="51328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 µm</a:t>
                </a:r>
                <a:endParaRPr lang="en-GB" sz="900" b="1" dirty="0">
                  <a:solidFill>
                    <a:schemeClr val="bg1"/>
                  </a:solidFill>
                  <a:latin typeface="Arial" panose="020B0604020202020204" pitchFamily="34" charset="0"/>
                  <a:cs typeface="Arial" panose="020B0604020202020204" pitchFamily="34" charset="0"/>
                </a:endParaRPr>
              </a:p>
            </p:txBody>
          </p:sp>
          <p:sp>
            <p:nvSpPr>
              <p:cNvPr id="34" name="CasellaDiTesto 33">
                <a:extLst>
                  <a:ext uri="{FF2B5EF4-FFF2-40B4-BE49-F238E27FC236}">
                    <a16:creationId xmlns:a16="http://schemas.microsoft.com/office/drawing/2014/main" id="{3A9687E0-24E7-8632-2B4F-6C97117FDE81}"/>
                  </a:ext>
                </a:extLst>
              </p:cNvPr>
              <p:cNvSpPr txBox="1"/>
              <p:nvPr/>
            </p:nvSpPr>
            <p:spPr>
              <a:xfrm>
                <a:off x="3538775" y="7466037"/>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8</a:t>
                </a:r>
                <a:endParaRPr lang="en-GB" sz="1400" dirty="0">
                  <a:latin typeface="Arial" panose="020B0604020202020204" pitchFamily="34" charset="0"/>
                  <a:cs typeface="Arial" panose="020B0604020202020204" pitchFamily="34" charset="0"/>
                </a:endParaRPr>
              </a:p>
            </p:txBody>
          </p:sp>
        </p:grpSp>
        <p:grpSp>
          <p:nvGrpSpPr>
            <p:cNvPr id="13" name="Gruppo 12">
              <a:extLst>
                <a:ext uri="{FF2B5EF4-FFF2-40B4-BE49-F238E27FC236}">
                  <a16:creationId xmlns:a16="http://schemas.microsoft.com/office/drawing/2014/main" id="{3CED3E24-AE76-AAE4-3F46-AB00BB7A15E5}"/>
                </a:ext>
              </a:extLst>
            </p:cNvPr>
            <p:cNvGrpSpPr/>
            <p:nvPr/>
          </p:nvGrpSpPr>
          <p:grpSpPr>
            <a:xfrm>
              <a:off x="504000" y="6840000"/>
              <a:ext cx="2880000" cy="2167796"/>
              <a:chOff x="445128" y="7469301"/>
              <a:chExt cx="2880000" cy="2167796"/>
            </a:xfrm>
          </p:grpSpPr>
          <p:pic>
            <p:nvPicPr>
              <p:cNvPr id="27" name="Immagine 26">
                <a:extLst>
                  <a:ext uri="{FF2B5EF4-FFF2-40B4-BE49-F238E27FC236}">
                    <a16:creationId xmlns:a16="http://schemas.microsoft.com/office/drawing/2014/main" id="{E60619BC-CE82-AA57-5D2A-BDF64C6B6F3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6876"/>
              <a:stretch/>
            </p:blipFill>
            <p:spPr>
              <a:xfrm rot="10800000">
                <a:off x="445128" y="7477097"/>
                <a:ext cx="2880000" cy="2160000"/>
              </a:xfrm>
              <a:prstGeom prst="rect">
                <a:avLst/>
              </a:prstGeom>
            </p:spPr>
          </p:pic>
          <p:cxnSp>
            <p:nvCxnSpPr>
              <p:cNvPr id="28" name="Connettore diritto 27">
                <a:extLst>
                  <a:ext uri="{FF2B5EF4-FFF2-40B4-BE49-F238E27FC236}">
                    <a16:creationId xmlns:a16="http://schemas.microsoft.com/office/drawing/2014/main" id="{2A0E8260-CFAE-C47A-0AB8-43C8CFBF5AEA}"/>
                  </a:ext>
                </a:extLst>
              </p:cNvPr>
              <p:cNvCxnSpPr/>
              <p:nvPr/>
            </p:nvCxnSpPr>
            <p:spPr>
              <a:xfrm>
                <a:off x="2861495" y="9542658"/>
                <a:ext cx="360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CasellaDiTesto 28">
                <a:extLst>
                  <a:ext uri="{FF2B5EF4-FFF2-40B4-BE49-F238E27FC236}">
                    <a16:creationId xmlns:a16="http://schemas.microsoft.com/office/drawing/2014/main" id="{290E2991-9FDB-071C-6F07-978045CA5BA6}"/>
                  </a:ext>
                </a:extLst>
              </p:cNvPr>
              <p:cNvSpPr txBox="1"/>
              <p:nvPr/>
            </p:nvSpPr>
            <p:spPr>
              <a:xfrm>
                <a:off x="2796994" y="9308073"/>
                <a:ext cx="51328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20 µm</a:t>
                </a:r>
                <a:endParaRPr lang="en-GB" sz="900" b="1" dirty="0">
                  <a:solidFill>
                    <a:schemeClr val="bg1"/>
                  </a:solidFill>
                  <a:latin typeface="Arial" panose="020B0604020202020204" pitchFamily="34" charset="0"/>
                  <a:cs typeface="Arial" panose="020B0604020202020204" pitchFamily="34" charset="0"/>
                </a:endParaRPr>
              </a:p>
            </p:txBody>
          </p:sp>
          <p:sp>
            <p:nvSpPr>
              <p:cNvPr id="30" name="CasellaDiTesto 29">
                <a:extLst>
                  <a:ext uri="{FF2B5EF4-FFF2-40B4-BE49-F238E27FC236}">
                    <a16:creationId xmlns:a16="http://schemas.microsoft.com/office/drawing/2014/main" id="{C2559A85-6CB3-D166-467F-DD893C6CF042}"/>
                  </a:ext>
                </a:extLst>
              </p:cNvPr>
              <p:cNvSpPr txBox="1"/>
              <p:nvPr/>
            </p:nvSpPr>
            <p:spPr>
              <a:xfrm>
                <a:off x="445128" y="7469301"/>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7</a:t>
                </a:r>
                <a:endParaRPr lang="en-GB" sz="1400" dirty="0">
                  <a:latin typeface="Arial" panose="020B0604020202020204" pitchFamily="34" charset="0"/>
                  <a:cs typeface="Arial" panose="020B0604020202020204" pitchFamily="34" charset="0"/>
                </a:endParaRPr>
              </a:p>
            </p:txBody>
          </p:sp>
        </p:grpSp>
        <p:grpSp>
          <p:nvGrpSpPr>
            <p:cNvPr id="14" name="Gruppo 13">
              <a:extLst>
                <a:ext uri="{FF2B5EF4-FFF2-40B4-BE49-F238E27FC236}">
                  <a16:creationId xmlns:a16="http://schemas.microsoft.com/office/drawing/2014/main" id="{C6F48118-B2B9-22F0-18BE-42639F030DFA}"/>
                </a:ext>
              </a:extLst>
            </p:cNvPr>
            <p:cNvGrpSpPr/>
            <p:nvPr/>
          </p:nvGrpSpPr>
          <p:grpSpPr>
            <a:xfrm>
              <a:off x="3420000" y="4644000"/>
              <a:ext cx="2881120" cy="2160000"/>
              <a:chOff x="3569730" y="5040813"/>
              <a:chExt cx="2881120" cy="2160000"/>
            </a:xfrm>
          </p:grpSpPr>
          <p:pic>
            <p:nvPicPr>
              <p:cNvPr id="23" name="Immagine 22">
                <a:extLst>
                  <a:ext uri="{FF2B5EF4-FFF2-40B4-BE49-F238E27FC236}">
                    <a16:creationId xmlns:a16="http://schemas.microsoft.com/office/drawing/2014/main" id="{BA2465EB-CD64-1B35-D1C0-54144AC360D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5909"/>
              <a:stretch/>
            </p:blipFill>
            <p:spPr>
              <a:xfrm>
                <a:off x="3570850" y="5040813"/>
                <a:ext cx="2880000" cy="2160000"/>
              </a:xfrm>
              <a:prstGeom prst="rect">
                <a:avLst/>
              </a:prstGeom>
            </p:spPr>
          </p:pic>
          <p:sp>
            <p:nvSpPr>
              <p:cNvPr id="24" name="CasellaDiTesto 23">
                <a:extLst>
                  <a:ext uri="{FF2B5EF4-FFF2-40B4-BE49-F238E27FC236}">
                    <a16:creationId xmlns:a16="http://schemas.microsoft.com/office/drawing/2014/main" id="{A9608FC1-94C2-25E9-AF54-9E7CB7C6AF4B}"/>
                  </a:ext>
                </a:extLst>
              </p:cNvPr>
              <p:cNvSpPr txBox="1"/>
              <p:nvPr/>
            </p:nvSpPr>
            <p:spPr>
              <a:xfrm>
                <a:off x="5866125" y="6883938"/>
                <a:ext cx="51328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 µm</a:t>
                </a:r>
                <a:endParaRPr lang="en-GB" sz="900" b="1" dirty="0">
                  <a:solidFill>
                    <a:schemeClr val="bg1"/>
                  </a:solidFill>
                  <a:latin typeface="Arial" panose="020B0604020202020204" pitchFamily="34" charset="0"/>
                  <a:cs typeface="Arial" panose="020B0604020202020204" pitchFamily="34" charset="0"/>
                </a:endParaRPr>
              </a:p>
            </p:txBody>
          </p:sp>
          <p:cxnSp>
            <p:nvCxnSpPr>
              <p:cNvPr id="25" name="Connettore diritto 24">
                <a:extLst>
                  <a:ext uri="{FF2B5EF4-FFF2-40B4-BE49-F238E27FC236}">
                    <a16:creationId xmlns:a16="http://schemas.microsoft.com/office/drawing/2014/main" id="{CE721465-6BA1-3C12-C0DE-825AA3B3A73C}"/>
                  </a:ext>
                </a:extLst>
              </p:cNvPr>
              <p:cNvCxnSpPr/>
              <p:nvPr/>
            </p:nvCxnSpPr>
            <p:spPr>
              <a:xfrm>
                <a:off x="5815283" y="7108199"/>
                <a:ext cx="558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35013DC6-793B-01F9-8C3B-7D06B30AC419}"/>
                  </a:ext>
                </a:extLst>
              </p:cNvPr>
              <p:cNvSpPr txBox="1"/>
              <p:nvPr/>
            </p:nvSpPr>
            <p:spPr>
              <a:xfrm>
                <a:off x="3569730" y="5040813"/>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6</a:t>
                </a:r>
                <a:endParaRPr lang="en-GB" sz="1400" dirty="0">
                  <a:latin typeface="Arial" panose="020B0604020202020204" pitchFamily="34" charset="0"/>
                  <a:cs typeface="Arial" panose="020B0604020202020204" pitchFamily="34" charset="0"/>
                </a:endParaRPr>
              </a:p>
            </p:txBody>
          </p:sp>
        </p:grpSp>
        <p:grpSp>
          <p:nvGrpSpPr>
            <p:cNvPr id="15" name="Gruppo 14">
              <a:extLst>
                <a:ext uri="{FF2B5EF4-FFF2-40B4-BE49-F238E27FC236}">
                  <a16:creationId xmlns:a16="http://schemas.microsoft.com/office/drawing/2014/main" id="{E9DD18C4-0EF2-26A5-BA9F-09855AD4E7F1}"/>
                </a:ext>
              </a:extLst>
            </p:cNvPr>
            <p:cNvGrpSpPr/>
            <p:nvPr/>
          </p:nvGrpSpPr>
          <p:grpSpPr>
            <a:xfrm>
              <a:off x="504000" y="4644000"/>
              <a:ext cx="2880000" cy="2162285"/>
              <a:chOff x="387472" y="5119485"/>
              <a:chExt cx="2880000" cy="2162285"/>
            </a:xfrm>
          </p:grpSpPr>
          <p:pic>
            <p:nvPicPr>
              <p:cNvPr id="19" name="Immagine 18">
                <a:extLst>
                  <a:ext uri="{FF2B5EF4-FFF2-40B4-BE49-F238E27FC236}">
                    <a16:creationId xmlns:a16="http://schemas.microsoft.com/office/drawing/2014/main" id="{CD1AFD6C-55FA-02E4-E540-468CD6757AB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b="5909"/>
              <a:stretch/>
            </p:blipFill>
            <p:spPr>
              <a:xfrm>
                <a:off x="387472" y="5121770"/>
                <a:ext cx="2880000" cy="2160000"/>
              </a:xfrm>
              <a:prstGeom prst="rect">
                <a:avLst/>
              </a:prstGeom>
            </p:spPr>
          </p:pic>
          <p:sp>
            <p:nvSpPr>
              <p:cNvPr id="20" name="CasellaDiTesto 19">
                <a:extLst>
                  <a:ext uri="{FF2B5EF4-FFF2-40B4-BE49-F238E27FC236}">
                    <a16:creationId xmlns:a16="http://schemas.microsoft.com/office/drawing/2014/main" id="{C1C2063F-9761-C144-D6E3-134E7C569383}"/>
                  </a:ext>
                </a:extLst>
              </p:cNvPr>
              <p:cNvSpPr txBox="1"/>
              <p:nvPr/>
            </p:nvSpPr>
            <p:spPr>
              <a:xfrm>
                <a:off x="2786232" y="6939647"/>
                <a:ext cx="44916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5 µm</a:t>
                </a:r>
                <a:endParaRPr lang="en-GB" sz="900" b="1" dirty="0">
                  <a:solidFill>
                    <a:schemeClr val="bg1"/>
                  </a:solidFill>
                  <a:latin typeface="Arial" panose="020B0604020202020204" pitchFamily="34" charset="0"/>
                  <a:cs typeface="Arial" panose="020B0604020202020204" pitchFamily="34" charset="0"/>
                </a:endParaRPr>
              </a:p>
            </p:txBody>
          </p:sp>
          <p:cxnSp>
            <p:nvCxnSpPr>
              <p:cNvPr id="21" name="Connettore diritto 20">
                <a:extLst>
                  <a:ext uri="{FF2B5EF4-FFF2-40B4-BE49-F238E27FC236}">
                    <a16:creationId xmlns:a16="http://schemas.microsoft.com/office/drawing/2014/main" id="{EE2E6920-BA45-0B99-4884-D53D71858A8D}"/>
                  </a:ext>
                </a:extLst>
              </p:cNvPr>
              <p:cNvCxnSpPr/>
              <p:nvPr/>
            </p:nvCxnSpPr>
            <p:spPr>
              <a:xfrm>
                <a:off x="2849679" y="7166143"/>
                <a:ext cx="32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30E0B989-50F4-C452-99AD-B3EB20D57847}"/>
                  </a:ext>
                </a:extLst>
              </p:cNvPr>
              <p:cNvSpPr txBox="1"/>
              <p:nvPr/>
            </p:nvSpPr>
            <p:spPr>
              <a:xfrm>
                <a:off x="387473" y="5119485"/>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5</a:t>
                </a:r>
                <a:endParaRPr lang="en-GB" sz="1400" dirty="0">
                  <a:latin typeface="Arial" panose="020B0604020202020204" pitchFamily="34" charset="0"/>
                  <a:cs typeface="Arial" panose="020B0604020202020204" pitchFamily="34" charset="0"/>
                </a:endParaRPr>
              </a:p>
            </p:txBody>
          </p:sp>
        </p:grpSp>
        <p:sp>
          <p:nvSpPr>
            <p:cNvPr id="16" name="CasellaDiTesto 15">
              <a:extLst>
                <a:ext uri="{FF2B5EF4-FFF2-40B4-BE49-F238E27FC236}">
                  <a16:creationId xmlns:a16="http://schemas.microsoft.com/office/drawing/2014/main" id="{C91E708C-111D-604B-2DDC-856BF41D1007}"/>
                </a:ext>
              </a:extLst>
            </p:cNvPr>
            <p:cNvSpPr txBox="1"/>
            <p:nvPr/>
          </p:nvSpPr>
          <p:spPr>
            <a:xfrm>
              <a:off x="2477617" y="8370372"/>
              <a:ext cx="442750"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ML</a:t>
              </a:r>
              <a:endParaRPr lang="en-GB" sz="1400" b="1" dirty="0">
                <a:solidFill>
                  <a:schemeClr val="bg1"/>
                </a:solidFill>
                <a:latin typeface="Arial" panose="020B0604020202020204" pitchFamily="34" charset="0"/>
                <a:cs typeface="Arial" panose="020B0604020202020204" pitchFamily="34" charset="0"/>
              </a:endParaRPr>
            </a:p>
          </p:txBody>
        </p:sp>
        <p:sp>
          <p:nvSpPr>
            <p:cNvPr id="17" name="CasellaDiTesto 16">
              <a:extLst>
                <a:ext uri="{FF2B5EF4-FFF2-40B4-BE49-F238E27FC236}">
                  <a16:creationId xmlns:a16="http://schemas.microsoft.com/office/drawing/2014/main" id="{B53CF261-9CC3-95D3-0247-0A5E6506905A}"/>
                </a:ext>
              </a:extLst>
            </p:cNvPr>
            <p:cNvSpPr txBox="1"/>
            <p:nvPr/>
          </p:nvSpPr>
          <p:spPr>
            <a:xfrm>
              <a:off x="929312" y="6941216"/>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OL</a:t>
              </a:r>
              <a:endParaRPr lang="en-GB" sz="1400" b="1" dirty="0">
                <a:solidFill>
                  <a:schemeClr val="bg1"/>
                </a:solidFill>
                <a:latin typeface="Arial" panose="020B0604020202020204" pitchFamily="34" charset="0"/>
                <a:cs typeface="Arial" panose="020B0604020202020204" pitchFamily="34" charset="0"/>
              </a:endParaRPr>
            </a:p>
          </p:txBody>
        </p:sp>
        <p:sp>
          <p:nvSpPr>
            <p:cNvPr id="18" name="CasellaDiTesto 17">
              <a:extLst>
                <a:ext uri="{FF2B5EF4-FFF2-40B4-BE49-F238E27FC236}">
                  <a16:creationId xmlns:a16="http://schemas.microsoft.com/office/drawing/2014/main" id="{19D96FD1-C5EA-DDE9-991F-E9092244A50C}"/>
                </a:ext>
              </a:extLst>
            </p:cNvPr>
            <p:cNvSpPr txBox="1"/>
            <p:nvPr/>
          </p:nvSpPr>
          <p:spPr>
            <a:xfrm>
              <a:off x="2534644" y="7304111"/>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GL</a:t>
              </a:r>
              <a:endParaRPr lang="en-GB" sz="1400" b="1" dirty="0">
                <a:solidFill>
                  <a:schemeClr val="bg1"/>
                </a:solidFill>
                <a:latin typeface="Arial" panose="020B0604020202020204" pitchFamily="34" charset="0"/>
                <a:cs typeface="Arial" panose="020B0604020202020204" pitchFamily="34" charset="0"/>
              </a:endParaRPr>
            </a:p>
          </p:txBody>
        </p:sp>
      </p:grpSp>
      <p:grpSp>
        <p:nvGrpSpPr>
          <p:cNvPr id="51" name="Gruppo 50">
            <a:extLst>
              <a:ext uri="{FF2B5EF4-FFF2-40B4-BE49-F238E27FC236}">
                <a16:creationId xmlns:a16="http://schemas.microsoft.com/office/drawing/2014/main" id="{79A51BB0-8FB0-71A2-A837-20FEC8612FC3}"/>
              </a:ext>
            </a:extLst>
          </p:cNvPr>
          <p:cNvGrpSpPr>
            <a:grpSpLocks noChangeAspect="1"/>
          </p:cNvGrpSpPr>
          <p:nvPr/>
        </p:nvGrpSpPr>
        <p:grpSpPr>
          <a:xfrm>
            <a:off x="6730409" y="3712848"/>
            <a:ext cx="5580000" cy="6288647"/>
            <a:chOff x="504000" y="252000"/>
            <a:chExt cx="5815847" cy="6554447"/>
          </a:xfrm>
        </p:grpSpPr>
        <p:grpSp>
          <p:nvGrpSpPr>
            <p:cNvPr id="52" name="Gruppo 51">
              <a:extLst>
                <a:ext uri="{FF2B5EF4-FFF2-40B4-BE49-F238E27FC236}">
                  <a16:creationId xmlns:a16="http://schemas.microsoft.com/office/drawing/2014/main" id="{C0D07788-DB50-00D4-D37E-1F9EF270BD10}"/>
                </a:ext>
              </a:extLst>
            </p:cNvPr>
            <p:cNvGrpSpPr/>
            <p:nvPr/>
          </p:nvGrpSpPr>
          <p:grpSpPr>
            <a:xfrm>
              <a:off x="504000" y="252000"/>
              <a:ext cx="2940838" cy="2169474"/>
              <a:chOff x="360391" y="260648"/>
              <a:chExt cx="2940838" cy="2169474"/>
            </a:xfrm>
          </p:grpSpPr>
          <p:pic>
            <p:nvPicPr>
              <p:cNvPr id="83" name="Immagine 82">
                <a:extLst>
                  <a:ext uri="{FF2B5EF4-FFF2-40B4-BE49-F238E27FC236}">
                    <a16:creationId xmlns:a16="http://schemas.microsoft.com/office/drawing/2014/main" id="{8E10FCD2-D15A-E7B8-D56C-6C41DEE616B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b="7055"/>
              <a:stretch/>
            </p:blipFill>
            <p:spPr>
              <a:xfrm>
                <a:off x="377308" y="269767"/>
                <a:ext cx="2880000" cy="2160355"/>
              </a:xfrm>
              <a:prstGeom prst="rect">
                <a:avLst/>
              </a:prstGeom>
            </p:spPr>
          </p:pic>
          <p:cxnSp>
            <p:nvCxnSpPr>
              <p:cNvPr id="84" name="Connettore diritto 83">
                <a:extLst>
                  <a:ext uri="{FF2B5EF4-FFF2-40B4-BE49-F238E27FC236}">
                    <a16:creationId xmlns:a16="http://schemas.microsoft.com/office/drawing/2014/main" id="{2C1806C0-5BD5-46FB-03CF-5D647E150B43}"/>
                  </a:ext>
                </a:extLst>
              </p:cNvPr>
              <p:cNvCxnSpPr/>
              <p:nvPr/>
            </p:nvCxnSpPr>
            <p:spPr>
              <a:xfrm>
                <a:off x="2918603" y="2320072"/>
                <a:ext cx="23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CasellaDiTesto 84">
                <a:extLst>
                  <a:ext uri="{FF2B5EF4-FFF2-40B4-BE49-F238E27FC236}">
                    <a16:creationId xmlns:a16="http://schemas.microsoft.com/office/drawing/2014/main" id="{0FB17D94-F74A-8BE8-00C5-58998A1FB0F1}"/>
                  </a:ext>
                </a:extLst>
              </p:cNvPr>
              <p:cNvSpPr txBox="1"/>
              <p:nvPr/>
            </p:nvSpPr>
            <p:spPr>
              <a:xfrm>
                <a:off x="2787947" y="2106673"/>
                <a:ext cx="51328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 µm</a:t>
                </a:r>
                <a:endParaRPr lang="en-GB" sz="900" b="1" dirty="0">
                  <a:solidFill>
                    <a:schemeClr val="bg1"/>
                  </a:solidFill>
                  <a:latin typeface="Arial" panose="020B0604020202020204" pitchFamily="34" charset="0"/>
                  <a:cs typeface="Arial" panose="020B0604020202020204" pitchFamily="34" charset="0"/>
                </a:endParaRPr>
              </a:p>
            </p:txBody>
          </p:sp>
          <p:sp>
            <p:nvSpPr>
              <p:cNvPr id="86" name="CasellaDiTesto 85">
                <a:extLst>
                  <a:ext uri="{FF2B5EF4-FFF2-40B4-BE49-F238E27FC236}">
                    <a16:creationId xmlns:a16="http://schemas.microsoft.com/office/drawing/2014/main" id="{35EEC83D-6A60-C9D8-E52D-BC8E594D8ADE}"/>
                  </a:ext>
                </a:extLst>
              </p:cNvPr>
              <p:cNvSpPr txBox="1"/>
              <p:nvPr/>
            </p:nvSpPr>
            <p:spPr>
              <a:xfrm>
                <a:off x="360391" y="260648"/>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1</a:t>
                </a:r>
                <a:endParaRPr lang="en-GB" sz="1400" dirty="0">
                  <a:latin typeface="Arial" panose="020B0604020202020204" pitchFamily="34" charset="0"/>
                  <a:cs typeface="Arial" panose="020B0604020202020204" pitchFamily="34" charset="0"/>
                </a:endParaRPr>
              </a:p>
            </p:txBody>
          </p:sp>
        </p:grpSp>
        <p:grpSp>
          <p:nvGrpSpPr>
            <p:cNvPr id="53" name="Gruppo 52">
              <a:extLst>
                <a:ext uri="{FF2B5EF4-FFF2-40B4-BE49-F238E27FC236}">
                  <a16:creationId xmlns:a16="http://schemas.microsoft.com/office/drawing/2014/main" id="{15B2E1FC-5A13-62CC-B483-DE1CFF172704}"/>
                </a:ext>
              </a:extLst>
            </p:cNvPr>
            <p:cNvGrpSpPr/>
            <p:nvPr/>
          </p:nvGrpSpPr>
          <p:grpSpPr>
            <a:xfrm>
              <a:off x="3438000" y="252000"/>
              <a:ext cx="2880000" cy="2172252"/>
              <a:chOff x="3554441" y="260647"/>
              <a:chExt cx="2880000" cy="2172252"/>
            </a:xfrm>
          </p:grpSpPr>
          <p:pic>
            <p:nvPicPr>
              <p:cNvPr id="79" name="Immagine 78">
                <a:extLst>
                  <a:ext uri="{FF2B5EF4-FFF2-40B4-BE49-F238E27FC236}">
                    <a16:creationId xmlns:a16="http://schemas.microsoft.com/office/drawing/2014/main" id="{C709E07F-C005-D3A1-88FD-9ADED654CEB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b="6029"/>
              <a:stretch/>
            </p:blipFill>
            <p:spPr>
              <a:xfrm>
                <a:off x="3554441" y="272899"/>
                <a:ext cx="2880000" cy="2160000"/>
              </a:xfrm>
              <a:prstGeom prst="rect">
                <a:avLst/>
              </a:prstGeom>
            </p:spPr>
          </p:pic>
          <p:sp>
            <p:nvSpPr>
              <p:cNvPr id="80" name="CasellaDiTesto 79">
                <a:extLst>
                  <a:ext uri="{FF2B5EF4-FFF2-40B4-BE49-F238E27FC236}">
                    <a16:creationId xmlns:a16="http://schemas.microsoft.com/office/drawing/2014/main" id="{F7AC08C2-51B6-5B4B-5F4A-C06530186F1D}"/>
                  </a:ext>
                </a:extLst>
              </p:cNvPr>
              <p:cNvSpPr txBox="1"/>
              <p:nvPr/>
            </p:nvSpPr>
            <p:spPr>
              <a:xfrm>
                <a:off x="5921144" y="2077522"/>
                <a:ext cx="51328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20 µm</a:t>
                </a:r>
                <a:endParaRPr lang="en-GB" sz="900" b="1" dirty="0">
                  <a:solidFill>
                    <a:schemeClr val="bg1"/>
                  </a:solidFill>
                  <a:latin typeface="Arial" panose="020B0604020202020204" pitchFamily="34" charset="0"/>
                  <a:cs typeface="Arial" panose="020B0604020202020204" pitchFamily="34" charset="0"/>
                </a:endParaRPr>
              </a:p>
            </p:txBody>
          </p:sp>
          <p:cxnSp>
            <p:nvCxnSpPr>
              <p:cNvPr id="81" name="Connettore diritto 80">
                <a:extLst>
                  <a:ext uri="{FF2B5EF4-FFF2-40B4-BE49-F238E27FC236}">
                    <a16:creationId xmlns:a16="http://schemas.microsoft.com/office/drawing/2014/main" id="{2C4AA08F-68BE-0721-161E-7DD3FB170D70}"/>
                  </a:ext>
                </a:extLst>
              </p:cNvPr>
              <p:cNvCxnSpPr/>
              <p:nvPr/>
            </p:nvCxnSpPr>
            <p:spPr>
              <a:xfrm>
                <a:off x="6020085" y="2313682"/>
                <a:ext cx="34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CasellaDiTesto 81">
                <a:extLst>
                  <a:ext uri="{FF2B5EF4-FFF2-40B4-BE49-F238E27FC236}">
                    <a16:creationId xmlns:a16="http://schemas.microsoft.com/office/drawing/2014/main" id="{BD62B0D2-5EFF-BD16-EDAA-F5EE5FA81106}"/>
                  </a:ext>
                </a:extLst>
              </p:cNvPr>
              <p:cNvSpPr txBox="1"/>
              <p:nvPr/>
            </p:nvSpPr>
            <p:spPr>
              <a:xfrm>
                <a:off x="3554441" y="260647"/>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2</a:t>
                </a:r>
                <a:endParaRPr lang="en-GB" sz="1400" dirty="0">
                  <a:latin typeface="Arial" panose="020B0604020202020204" pitchFamily="34" charset="0"/>
                  <a:cs typeface="Arial" panose="020B0604020202020204" pitchFamily="34" charset="0"/>
                </a:endParaRPr>
              </a:p>
            </p:txBody>
          </p:sp>
        </p:grpSp>
        <p:grpSp>
          <p:nvGrpSpPr>
            <p:cNvPr id="54" name="Gruppo 53">
              <a:extLst>
                <a:ext uri="{FF2B5EF4-FFF2-40B4-BE49-F238E27FC236}">
                  <a16:creationId xmlns:a16="http://schemas.microsoft.com/office/drawing/2014/main" id="{E150B942-7E0D-4D74-CDAE-92B63DC4BEE0}"/>
                </a:ext>
              </a:extLst>
            </p:cNvPr>
            <p:cNvGrpSpPr/>
            <p:nvPr/>
          </p:nvGrpSpPr>
          <p:grpSpPr>
            <a:xfrm>
              <a:off x="510399" y="2451514"/>
              <a:ext cx="2881697" cy="2160000"/>
              <a:chOff x="644457" y="2615927"/>
              <a:chExt cx="2881697" cy="2160000"/>
            </a:xfrm>
          </p:grpSpPr>
          <p:pic>
            <p:nvPicPr>
              <p:cNvPr id="75" name="Immagine 74">
                <a:extLst>
                  <a:ext uri="{FF2B5EF4-FFF2-40B4-BE49-F238E27FC236}">
                    <a16:creationId xmlns:a16="http://schemas.microsoft.com/office/drawing/2014/main" id="{07D82D0E-3E11-949E-FF96-9768B8025B3D}"/>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b="6232"/>
              <a:stretch/>
            </p:blipFill>
            <p:spPr>
              <a:xfrm>
                <a:off x="646686" y="2615927"/>
                <a:ext cx="2879468" cy="2160000"/>
              </a:xfrm>
              <a:prstGeom prst="rect">
                <a:avLst/>
              </a:prstGeom>
            </p:spPr>
          </p:pic>
          <p:sp>
            <p:nvSpPr>
              <p:cNvPr id="76" name="CasellaDiTesto 75">
                <a:extLst>
                  <a:ext uri="{FF2B5EF4-FFF2-40B4-BE49-F238E27FC236}">
                    <a16:creationId xmlns:a16="http://schemas.microsoft.com/office/drawing/2014/main" id="{59DCF822-6CE0-4DC9-E865-2A2E4CEE6B27}"/>
                  </a:ext>
                </a:extLst>
              </p:cNvPr>
              <p:cNvSpPr txBox="1"/>
              <p:nvPr/>
            </p:nvSpPr>
            <p:spPr>
              <a:xfrm>
                <a:off x="2944572" y="4459344"/>
                <a:ext cx="51328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 µm</a:t>
                </a:r>
                <a:endParaRPr lang="en-GB" sz="900" b="1" dirty="0">
                  <a:solidFill>
                    <a:schemeClr val="bg1"/>
                  </a:solidFill>
                  <a:latin typeface="Arial" panose="020B0604020202020204" pitchFamily="34" charset="0"/>
                  <a:cs typeface="Arial" panose="020B0604020202020204" pitchFamily="34" charset="0"/>
                </a:endParaRPr>
              </a:p>
            </p:txBody>
          </p:sp>
          <p:cxnSp>
            <p:nvCxnSpPr>
              <p:cNvPr id="77" name="Connettore diritto 76">
                <a:extLst>
                  <a:ext uri="{FF2B5EF4-FFF2-40B4-BE49-F238E27FC236}">
                    <a16:creationId xmlns:a16="http://schemas.microsoft.com/office/drawing/2014/main" id="{824A73F1-8C30-6C94-4E29-C5944DEF7E28}"/>
                  </a:ext>
                </a:extLst>
              </p:cNvPr>
              <p:cNvCxnSpPr/>
              <p:nvPr/>
            </p:nvCxnSpPr>
            <p:spPr>
              <a:xfrm>
                <a:off x="3022200" y="4690698"/>
                <a:ext cx="406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CasellaDiTesto 77">
                <a:extLst>
                  <a:ext uri="{FF2B5EF4-FFF2-40B4-BE49-F238E27FC236}">
                    <a16:creationId xmlns:a16="http://schemas.microsoft.com/office/drawing/2014/main" id="{D056BF2A-599C-40DA-5807-00CB92BC687A}"/>
                  </a:ext>
                </a:extLst>
              </p:cNvPr>
              <p:cNvSpPr txBox="1"/>
              <p:nvPr/>
            </p:nvSpPr>
            <p:spPr>
              <a:xfrm>
                <a:off x="644457" y="2615927"/>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3</a:t>
                </a:r>
                <a:endParaRPr lang="en-GB" sz="1400" dirty="0">
                  <a:latin typeface="Arial" panose="020B0604020202020204" pitchFamily="34" charset="0"/>
                  <a:cs typeface="Arial" panose="020B0604020202020204" pitchFamily="34" charset="0"/>
                </a:endParaRPr>
              </a:p>
            </p:txBody>
          </p:sp>
        </p:grpSp>
        <p:grpSp>
          <p:nvGrpSpPr>
            <p:cNvPr id="55" name="Gruppo 54">
              <a:extLst>
                <a:ext uri="{FF2B5EF4-FFF2-40B4-BE49-F238E27FC236}">
                  <a16:creationId xmlns:a16="http://schemas.microsoft.com/office/drawing/2014/main" id="{EE8D8952-59A1-54CE-AAAA-ACC7C62BA117}"/>
                </a:ext>
              </a:extLst>
            </p:cNvPr>
            <p:cNvGrpSpPr/>
            <p:nvPr/>
          </p:nvGrpSpPr>
          <p:grpSpPr>
            <a:xfrm>
              <a:off x="3438000" y="2448000"/>
              <a:ext cx="2881847" cy="2160000"/>
              <a:chOff x="3630613" y="2725660"/>
              <a:chExt cx="2881847" cy="2160000"/>
            </a:xfrm>
          </p:grpSpPr>
          <p:pic>
            <p:nvPicPr>
              <p:cNvPr id="71" name="Immagine 70">
                <a:extLst>
                  <a:ext uri="{FF2B5EF4-FFF2-40B4-BE49-F238E27FC236}">
                    <a16:creationId xmlns:a16="http://schemas.microsoft.com/office/drawing/2014/main" id="{062936E0-C4DB-D68B-ECFA-74D912AEC5B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b="6610"/>
              <a:stretch/>
            </p:blipFill>
            <p:spPr>
              <a:xfrm>
                <a:off x="3632460" y="2725660"/>
                <a:ext cx="2880000" cy="2160000"/>
              </a:xfrm>
              <a:prstGeom prst="rect">
                <a:avLst/>
              </a:prstGeom>
            </p:spPr>
          </p:pic>
          <p:cxnSp>
            <p:nvCxnSpPr>
              <p:cNvPr id="72" name="Connettore diritto 71">
                <a:extLst>
                  <a:ext uri="{FF2B5EF4-FFF2-40B4-BE49-F238E27FC236}">
                    <a16:creationId xmlns:a16="http://schemas.microsoft.com/office/drawing/2014/main" id="{AE6AB1C3-37EF-2D1F-ED54-33FD3B196269}"/>
                  </a:ext>
                </a:extLst>
              </p:cNvPr>
              <p:cNvCxnSpPr/>
              <p:nvPr/>
            </p:nvCxnSpPr>
            <p:spPr>
              <a:xfrm>
                <a:off x="6056320" y="4783315"/>
                <a:ext cx="34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CasellaDiTesto 72">
                <a:extLst>
                  <a:ext uri="{FF2B5EF4-FFF2-40B4-BE49-F238E27FC236}">
                    <a16:creationId xmlns:a16="http://schemas.microsoft.com/office/drawing/2014/main" id="{BA4058C8-0DFE-C3CE-4D7E-D686EBBAD91F}"/>
                  </a:ext>
                </a:extLst>
              </p:cNvPr>
              <p:cNvSpPr txBox="1"/>
              <p:nvPr/>
            </p:nvSpPr>
            <p:spPr>
              <a:xfrm>
                <a:off x="5986736" y="4566935"/>
                <a:ext cx="44916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5 µm</a:t>
                </a:r>
                <a:endParaRPr lang="en-GB" sz="900" b="1" dirty="0">
                  <a:solidFill>
                    <a:schemeClr val="bg1"/>
                  </a:solidFill>
                  <a:latin typeface="Arial" panose="020B0604020202020204" pitchFamily="34" charset="0"/>
                  <a:cs typeface="Arial" panose="020B0604020202020204" pitchFamily="34" charset="0"/>
                </a:endParaRPr>
              </a:p>
            </p:txBody>
          </p:sp>
          <p:sp>
            <p:nvSpPr>
              <p:cNvPr id="74" name="CasellaDiTesto 73">
                <a:extLst>
                  <a:ext uri="{FF2B5EF4-FFF2-40B4-BE49-F238E27FC236}">
                    <a16:creationId xmlns:a16="http://schemas.microsoft.com/office/drawing/2014/main" id="{8F6F7B0D-962B-FC87-385D-572C5A96C8BC}"/>
                  </a:ext>
                </a:extLst>
              </p:cNvPr>
              <p:cNvSpPr txBox="1"/>
              <p:nvPr/>
            </p:nvSpPr>
            <p:spPr>
              <a:xfrm>
                <a:off x="3630613" y="2725660"/>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4</a:t>
                </a:r>
              </a:p>
            </p:txBody>
          </p:sp>
        </p:grpSp>
        <p:grpSp>
          <p:nvGrpSpPr>
            <p:cNvPr id="56" name="Gruppo 55">
              <a:extLst>
                <a:ext uri="{FF2B5EF4-FFF2-40B4-BE49-F238E27FC236}">
                  <a16:creationId xmlns:a16="http://schemas.microsoft.com/office/drawing/2014/main" id="{EA3EF9E8-F0C4-3357-705C-80C0DD6A4145}"/>
                </a:ext>
              </a:extLst>
            </p:cNvPr>
            <p:cNvGrpSpPr/>
            <p:nvPr/>
          </p:nvGrpSpPr>
          <p:grpSpPr>
            <a:xfrm>
              <a:off x="515470" y="4644000"/>
              <a:ext cx="2880000" cy="2162447"/>
              <a:chOff x="413410" y="5009209"/>
              <a:chExt cx="2880000" cy="2162447"/>
            </a:xfrm>
          </p:grpSpPr>
          <p:pic>
            <p:nvPicPr>
              <p:cNvPr id="67" name="Immagine 66">
                <a:extLst>
                  <a:ext uri="{FF2B5EF4-FFF2-40B4-BE49-F238E27FC236}">
                    <a16:creationId xmlns:a16="http://schemas.microsoft.com/office/drawing/2014/main" id="{3EAD6E3E-99E2-55BF-428D-54ECC6B9214E}"/>
                  </a:ext>
                </a:extLst>
              </p:cNvPr>
              <p:cNvPicPr>
                <a:picLocks/>
              </p:cNvPicPr>
              <p:nvPr/>
            </p:nvPicPr>
            <p:blipFill rotWithShape="1">
              <a:blip r:embed="rId14" cstate="print">
                <a:extLst>
                  <a:ext uri="{28A0092B-C50C-407E-A947-70E740481C1C}">
                    <a14:useLocalDpi xmlns:a14="http://schemas.microsoft.com/office/drawing/2010/main"/>
                  </a:ext>
                </a:extLst>
              </a:blip>
              <a:srcRect b="6465"/>
              <a:stretch/>
            </p:blipFill>
            <p:spPr>
              <a:xfrm>
                <a:off x="413410" y="5011656"/>
                <a:ext cx="2880000" cy="2160000"/>
              </a:xfrm>
              <a:prstGeom prst="rect">
                <a:avLst/>
              </a:prstGeom>
            </p:spPr>
          </p:pic>
          <p:cxnSp>
            <p:nvCxnSpPr>
              <p:cNvPr id="68" name="Connettore diritto 67">
                <a:extLst>
                  <a:ext uri="{FF2B5EF4-FFF2-40B4-BE49-F238E27FC236}">
                    <a16:creationId xmlns:a16="http://schemas.microsoft.com/office/drawing/2014/main" id="{EB1033B0-FD7B-8015-D821-FAE048DB8AE7}"/>
                  </a:ext>
                </a:extLst>
              </p:cNvPr>
              <p:cNvCxnSpPr/>
              <p:nvPr/>
            </p:nvCxnSpPr>
            <p:spPr>
              <a:xfrm>
                <a:off x="2610786" y="7091941"/>
                <a:ext cx="576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CasellaDiTesto 68">
                <a:extLst>
                  <a:ext uri="{FF2B5EF4-FFF2-40B4-BE49-F238E27FC236}">
                    <a16:creationId xmlns:a16="http://schemas.microsoft.com/office/drawing/2014/main" id="{8B14A006-9A34-33AD-BC8B-B2CCBE813CFD}"/>
                  </a:ext>
                </a:extLst>
              </p:cNvPr>
              <p:cNvSpPr txBox="1"/>
              <p:nvPr/>
            </p:nvSpPr>
            <p:spPr>
              <a:xfrm>
                <a:off x="2735960" y="6860835"/>
                <a:ext cx="44916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5 µm</a:t>
                </a:r>
                <a:endParaRPr lang="en-GB" sz="900" b="1" dirty="0">
                  <a:solidFill>
                    <a:schemeClr val="bg1"/>
                  </a:solidFill>
                  <a:latin typeface="Arial" panose="020B0604020202020204" pitchFamily="34" charset="0"/>
                  <a:cs typeface="Arial" panose="020B0604020202020204" pitchFamily="34" charset="0"/>
                </a:endParaRPr>
              </a:p>
            </p:txBody>
          </p:sp>
          <p:sp>
            <p:nvSpPr>
              <p:cNvPr id="70" name="CasellaDiTesto 69">
                <a:extLst>
                  <a:ext uri="{FF2B5EF4-FFF2-40B4-BE49-F238E27FC236}">
                    <a16:creationId xmlns:a16="http://schemas.microsoft.com/office/drawing/2014/main" id="{445C020F-61A6-23D1-1628-5B4BEF75212B}"/>
                  </a:ext>
                </a:extLst>
              </p:cNvPr>
              <p:cNvSpPr txBox="1"/>
              <p:nvPr/>
            </p:nvSpPr>
            <p:spPr>
              <a:xfrm>
                <a:off x="413410" y="5009209"/>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5</a:t>
                </a:r>
                <a:endParaRPr lang="en-GB" sz="1400" dirty="0">
                  <a:latin typeface="Arial" panose="020B0604020202020204" pitchFamily="34" charset="0"/>
                  <a:cs typeface="Arial" panose="020B0604020202020204" pitchFamily="34" charset="0"/>
                </a:endParaRPr>
              </a:p>
            </p:txBody>
          </p:sp>
        </p:grpSp>
        <p:grpSp>
          <p:nvGrpSpPr>
            <p:cNvPr id="57" name="Gruppo 56">
              <a:extLst>
                <a:ext uri="{FF2B5EF4-FFF2-40B4-BE49-F238E27FC236}">
                  <a16:creationId xmlns:a16="http://schemas.microsoft.com/office/drawing/2014/main" id="{FC577883-4AC0-3961-4B61-5B94D17ECACC}"/>
                </a:ext>
              </a:extLst>
            </p:cNvPr>
            <p:cNvGrpSpPr/>
            <p:nvPr/>
          </p:nvGrpSpPr>
          <p:grpSpPr>
            <a:xfrm>
              <a:off x="3438000" y="4644000"/>
              <a:ext cx="2880000" cy="2161047"/>
              <a:chOff x="3482085" y="5010335"/>
              <a:chExt cx="2880000" cy="2161047"/>
            </a:xfrm>
          </p:grpSpPr>
          <p:pic>
            <p:nvPicPr>
              <p:cNvPr id="63" name="Immagine 62">
                <a:extLst>
                  <a:ext uri="{FF2B5EF4-FFF2-40B4-BE49-F238E27FC236}">
                    <a16:creationId xmlns:a16="http://schemas.microsoft.com/office/drawing/2014/main" id="{DD69BDAA-1F15-D504-EB4C-8BF0020FB701}"/>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b="6111"/>
              <a:stretch/>
            </p:blipFill>
            <p:spPr>
              <a:xfrm>
                <a:off x="3482085" y="5011382"/>
                <a:ext cx="2880000" cy="2160000"/>
              </a:xfrm>
              <a:prstGeom prst="rect">
                <a:avLst/>
              </a:prstGeom>
            </p:spPr>
          </p:pic>
          <p:cxnSp>
            <p:nvCxnSpPr>
              <p:cNvPr id="64" name="Connettore diritto 63">
                <a:extLst>
                  <a:ext uri="{FF2B5EF4-FFF2-40B4-BE49-F238E27FC236}">
                    <a16:creationId xmlns:a16="http://schemas.microsoft.com/office/drawing/2014/main" id="{7A1FBAD4-26BA-1AC1-E455-71820089DB9C}"/>
                  </a:ext>
                </a:extLst>
              </p:cNvPr>
              <p:cNvCxnSpPr/>
              <p:nvPr/>
            </p:nvCxnSpPr>
            <p:spPr>
              <a:xfrm>
                <a:off x="5664606" y="7092464"/>
                <a:ext cx="576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CasellaDiTesto 64">
                <a:extLst>
                  <a:ext uri="{FF2B5EF4-FFF2-40B4-BE49-F238E27FC236}">
                    <a16:creationId xmlns:a16="http://schemas.microsoft.com/office/drawing/2014/main" id="{EAAC890F-BD6D-197D-6FB9-9D742BA26076}"/>
                  </a:ext>
                </a:extLst>
              </p:cNvPr>
              <p:cNvSpPr txBox="1"/>
              <p:nvPr/>
            </p:nvSpPr>
            <p:spPr>
              <a:xfrm>
                <a:off x="5742892" y="6861109"/>
                <a:ext cx="513282" cy="230832"/>
              </a:xfrm>
              <a:prstGeom prst="rect">
                <a:avLst/>
              </a:prstGeom>
              <a:noFill/>
            </p:spPr>
            <p:txBody>
              <a:bodyPr wrap="none" rtlCol="0">
                <a:spAutoFit/>
              </a:bodyPr>
              <a:lstStyle/>
              <a:p>
                <a:r>
                  <a:rPr lang="it-IT" sz="900" b="1" dirty="0">
                    <a:solidFill>
                      <a:schemeClr val="bg1"/>
                    </a:solidFill>
                    <a:latin typeface="Arial" panose="020B0604020202020204" pitchFamily="34" charset="0"/>
                    <a:cs typeface="Arial" panose="020B0604020202020204" pitchFamily="34" charset="0"/>
                  </a:rPr>
                  <a:t>10 µm</a:t>
                </a:r>
                <a:endParaRPr lang="en-GB" sz="900" b="1" dirty="0">
                  <a:solidFill>
                    <a:schemeClr val="bg1"/>
                  </a:solidFill>
                  <a:latin typeface="Arial" panose="020B0604020202020204" pitchFamily="34" charset="0"/>
                  <a:cs typeface="Arial" panose="020B0604020202020204" pitchFamily="34" charset="0"/>
                </a:endParaRPr>
              </a:p>
            </p:txBody>
          </p:sp>
          <p:sp>
            <p:nvSpPr>
              <p:cNvPr id="66" name="CasellaDiTesto 65">
                <a:extLst>
                  <a:ext uri="{FF2B5EF4-FFF2-40B4-BE49-F238E27FC236}">
                    <a16:creationId xmlns:a16="http://schemas.microsoft.com/office/drawing/2014/main" id="{B8765ECA-16DE-D86A-BB19-2719369C4D16}"/>
                  </a:ext>
                </a:extLst>
              </p:cNvPr>
              <p:cNvSpPr txBox="1"/>
              <p:nvPr/>
            </p:nvSpPr>
            <p:spPr>
              <a:xfrm>
                <a:off x="3482085" y="5010335"/>
                <a:ext cx="284052" cy="307777"/>
              </a:xfrm>
              <a:prstGeom prst="rect">
                <a:avLst/>
              </a:prstGeom>
              <a:solidFill>
                <a:schemeClr val="bg1"/>
              </a:solidFill>
            </p:spPr>
            <p:txBody>
              <a:bodyPr wrap="none" rtlCol="0">
                <a:spAutoFit/>
              </a:bodyPr>
              <a:lstStyle/>
              <a:p>
                <a:r>
                  <a:rPr lang="it-IT" sz="1400" dirty="0">
                    <a:latin typeface="Arial" panose="020B0604020202020204" pitchFamily="34" charset="0"/>
                    <a:cs typeface="Arial" panose="020B0604020202020204" pitchFamily="34" charset="0"/>
                  </a:rPr>
                  <a:t>6</a:t>
                </a:r>
                <a:endParaRPr lang="en-GB" sz="1400" dirty="0">
                  <a:latin typeface="Arial" panose="020B0604020202020204" pitchFamily="34" charset="0"/>
                  <a:cs typeface="Arial" panose="020B0604020202020204" pitchFamily="34" charset="0"/>
                </a:endParaRPr>
              </a:p>
            </p:txBody>
          </p:sp>
        </p:grpSp>
        <p:sp>
          <p:nvSpPr>
            <p:cNvPr id="58" name="CasellaDiTesto 57">
              <a:extLst>
                <a:ext uri="{FF2B5EF4-FFF2-40B4-BE49-F238E27FC236}">
                  <a16:creationId xmlns:a16="http://schemas.microsoft.com/office/drawing/2014/main" id="{5193EDD3-6C4B-31A7-9DA7-7E49F486837A}"/>
                </a:ext>
              </a:extLst>
            </p:cNvPr>
            <p:cNvSpPr txBox="1"/>
            <p:nvPr/>
          </p:nvSpPr>
          <p:spPr>
            <a:xfrm>
              <a:off x="3663959" y="1409978"/>
              <a:ext cx="442750"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ML</a:t>
              </a:r>
              <a:endParaRPr lang="en-GB" sz="1400" b="1" dirty="0">
                <a:solidFill>
                  <a:schemeClr val="bg1"/>
                </a:solidFill>
                <a:latin typeface="Arial" panose="020B0604020202020204" pitchFamily="34" charset="0"/>
                <a:cs typeface="Arial" panose="020B0604020202020204" pitchFamily="34" charset="0"/>
              </a:endParaRPr>
            </a:p>
          </p:txBody>
        </p:sp>
        <p:sp>
          <p:nvSpPr>
            <p:cNvPr id="59" name="CasellaDiTesto 58">
              <a:extLst>
                <a:ext uri="{FF2B5EF4-FFF2-40B4-BE49-F238E27FC236}">
                  <a16:creationId xmlns:a16="http://schemas.microsoft.com/office/drawing/2014/main" id="{E8E518B3-40D0-9BCF-0176-F32DEC20FFF5}"/>
                </a:ext>
              </a:extLst>
            </p:cNvPr>
            <p:cNvSpPr txBox="1"/>
            <p:nvPr/>
          </p:nvSpPr>
          <p:spPr>
            <a:xfrm>
              <a:off x="4945599" y="2652963"/>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GL</a:t>
              </a:r>
              <a:endParaRPr lang="en-GB" sz="1400" b="1" dirty="0">
                <a:solidFill>
                  <a:schemeClr val="bg1"/>
                </a:solidFill>
                <a:latin typeface="Arial" panose="020B0604020202020204" pitchFamily="34" charset="0"/>
                <a:cs typeface="Arial" panose="020B0604020202020204" pitchFamily="34" charset="0"/>
              </a:endParaRPr>
            </a:p>
          </p:txBody>
        </p:sp>
        <p:sp>
          <p:nvSpPr>
            <p:cNvPr id="60" name="CasellaDiTesto 59">
              <a:extLst>
                <a:ext uri="{FF2B5EF4-FFF2-40B4-BE49-F238E27FC236}">
                  <a16:creationId xmlns:a16="http://schemas.microsoft.com/office/drawing/2014/main" id="{7BC654A1-D1D9-138E-F4F9-B14C1551CA62}"/>
                </a:ext>
              </a:extLst>
            </p:cNvPr>
            <p:cNvSpPr txBox="1"/>
            <p:nvPr/>
          </p:nvSpPr>
          <p:spPr>
            <a:xfrm>
              <a:off x="4152722" y="5594169"/>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GL</a:t>
              </a:r>
              <a:endParaRPr lang="en-GB" sz="1400" b="1" dirty="0">
                <a:solidFill>
                  <a:schemeClr val="bg1"/>
                </a:solidFill>
                <a:latin typeface="Arial" panose="020B0604020202020204" pitchFamily="34" charset="0"/>
                <a:cs typeface="Arial" panose="020B0604020202020204" pitchFamily="34" charset="0"/>
              </a:endParaRPr>
            </a:p>
          </p:txBody>
        </p:sp>
        <p:sp>
          <p:nvSpPr>
            <p:cNvPr id="61" name="CasellaDiTesto 60">
              <a:extLst>
                <a:ext uri="{FF2B5EF4-FFF2-40B4-BE49-F238E27FC236}">
                  <a16:creationId xmlns:a16="http://schemas.microsoft.com/office/drawing/2014/main" id="{546B67CC-BDEA-AB4B-6B5F-81D35B7CFC5B}"/>
                </a:ext>
              </a:extLst>
            </p:cNvPr>
            <p:cNvSpPr txBox="1"/>
            <p:nvPr/>
          </p:nvSpPr>
          <p:spPr>
            <a:xfrm>
              <a:off x="2328361" y="5262445"/>
              <a:ext cx="444352"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GL</a:t>
              </a:r>
              <a:endParaRPr lang="en-GB" sz="1400" b="1" dirty="0">
                <a:solidFill>
                  <a:schemeClr val="bg1"/>
                </a:solidFill>
                <a:latin typeface="Arial" panose="020B0604020202020204" pitchFamily="34" charset="0"/>
                <a:cs typeface="Arial" panose="020B0604020202020204" pitchFamily="34" charset="0"/>
              </a:endParaRPr>
            </a:p>
          </p:txBody>
        </p:sp>
        <p:sp>
          <p:nvSpPr>
            <p:cNvPr id="62" name="CasellaDiTesto 61">
              <a:extLst>
                <a:ext uri="{FF2B5EF4-FFF2-40B4-BE49-F238E27FC236}">
                  <a16:creationId xmlns:a16="http://schemas.microsoft.com/office/drawing/2014/main" id="{EC21569E-CA70-920A-0A75-3BAB3F2BCCD3}"/>
                </a:ext>
              </a:extLst>
            </p:cNvPr>
            <p:cNvSpPr txBox="1"/>
            <p:nvPr/>
          </p:nvSpPr>
          <p:spPr>
            <a:xfrm>
              <a:off x="5923702" y="971494"/>
              <a:ext cx="343364" cy="307777"/>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IL</a:t>
              </a:r>
              <a:endParaRPr lang="en-GB" sz="1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62259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1250</TotalTime>
  <Words>1673</Words>
  <Application>Microsoft Office PowerPoint</Application>
  <PresentationFormat>Personalizzato</PresentationFormat>
  <Paragraphs>314</Paragraphs>
  <Slides>10</Slides>
  <Notes>0</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10</vt:i4>
      </vt:variant>
    </vt:vector>
  </HeadingPairs>
  <TitlesOfParts>
    <vt:vector size="19" baseType="lpstr">
      <vt:lpstr>Calibri Light</vt:lpstr>
      <vt:lpstr>Glacial Indifference</vt:lpstr>
      <vt:lpstr>Arial</vt:lpstr>
      <vt:lpstr>Glacial Indifference Italics</vt:lpstr>
      <vt:lpstr>Times New Roman</vt:lpstr>
      <vt:lpstr>Calibri</vt:lpstr>
      <vt:lpstr>Glacial Indifference Bold</vt:lpstr>
      <vt:lpstr>Office Theme</vt:lpstr>
      <vt:lpstr>Tema di Office</vt:lpstr>
      <vt:lpstr>Presentazione standard di PowerPoint</vt:lpstr>
      <vt:lpstr>Presentazione standard di PowerPoint</vt:lpstr>
      <vt:lpstr>Presentazione standard di PowerPoint</vt:lpstr>
      <vt:lpstr>Presentazione standard di PowerPoint</vt:lpstr>
      <vt:lpstr>Setting</vt:lpstr>
      <vt:lpstr>Materials and Methods</vt:lpstr>
      <vt:lpstr>Shell mineralogy</vt:lpstr>
      <vt:lpstr>Shell microstructure: Anadara uropigimelana</vt:lpstr>
      <vt:lpstr>Shell microstructure: Tivela stefaninii</vt:lpstr>
      <vt:lpstr>Shell microstructure: Oliva bulbosa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the shell microstructure and mineralogy of three Upper Holocene mollusc species from the Khor Rori Archaeological Park (Dhofar, Oman)</dc:title>
  <dc:creator>Gaia</dc:creator>
  <cp:lastModifiedBy>Andrea Chiari</cp:lastModifiedBy>
  <cp:revision>73</cp:revision>
  <dcterms:created xsi:type="dcterms:W3CDTF">2006-08-16T00:00:00Z</dcterms:created>
  <dcterms:modified xsi:type="dcterms:W3CDTF">2025-04-28T10:57:11Z</dcterms:modified>
  <dc:identifier>DAGg8bFvMGM</dc:identifier>
</cp:coreProperties>
</file>