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73" r:id="rId4"/>
    <p:sldId id="257" r:id="rId5"/>
    <p:sldId id="258" r:id="rId6"/>
    <p:sldId id="266" r:id="rId7"/>
    <p:sldId id="260" r:id="rId8"/>
    <p:sldId id="279" r:id="rId9"/>
    <p:sldId id="275" r:id="rId10"/>
    <p:sldId id="262" r:id="rId11"/>
    <p:sldId id="278" r:id="rId12"/>
    <p:sldId id="263" r:id="rId13"/>
    <p:sldId id="268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tab Yaghouti" initials="MY" lastIdx="5" clrIdx="0">
    <p:extLst>
      <p:ext uri="{19B8F6BF-5375-455C-9EA6-DF929625EA0E}">
        <p15:presenceInfo xmlns:p15="http://schemas.microsoft.com/office/powerpoint/2012/main" userId="c9b0df8969704b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A3DE9-D3A4-47F0-A5D5-488536B40EA4}" type="datetimeFigureOut">
              <a:rPr lang="en-GB" smtClean="0"/>
              <a:t>28/04/2025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1774-3BE7-4273-8DB7-7FD230F29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2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Two parameters need to be calibrated using oxygen profile values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21774-3BE7-4273-8DB7-7FD230F29E1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21774-3BE7-4273-8DB7-7FD230F29E1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24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Historical years 1961-2005</a:t>
            </a:r>
          </a:p>
          <a:p>
            <a:r>
              <a:rPr lang="en-GB" dirty="0"/>
              <a:t>RCPS from 2020 to 2100</a:t>
            </a:r>
          </a:p>
          <a:p>
            <a:r>
              <a:rPr lang="en-GB" dirty="0"/>
              <a:t>From  120  days is going to be longer 160 (0.4 a year 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, 140 days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21774-3BE7-4273-8DB7-7FD230F29E1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60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Constant dash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21774-3BE7-4273-8DB7-7FD230F29E1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88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21774-3BE7-4273-8DB7-7FD230F29E1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83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E21774-3BE7-4273-8DB7-7FD230F29E1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37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AE4B-AA15-447D-A240-785A859A7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F0D7FF-C969-4759-8169-8CD275063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D0719-3562-40AA-8269-BBE502118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DB7F-B000-4947-8736-5A48FF92A147}" type="datetime1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E0232-E2F6-4772-87B8-B7D992405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EBB77-D79B-491B-BB7D-1AB69DA98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74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A47B-0B15-4A32-9310-7200EB0D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9FA73-9085-4684-B5CF-DC576053F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FD5DA-90F9-407D-A4E5-61E6278E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DB1C-D6B1-4850-88C6-9B9C25714F4D}" type="datetime1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B35B1-AE27-440A-9673-D643DFEE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0B746-CBC5-4231-AB78-EAC26EE1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51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F87660-04CE-4DC0-A83B-EA23E56E2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40F6D-BCB0-4D3C-826E-2CA136339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7DA77-4728-4977-B9AD-B0739648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9AC43-0F60-434B-A719-65C596989ECD}" type="datetime1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D8BFF-0BA8-4546-AD24-14FBC654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EC006-7014-431F-8E68-6CFF6DAEC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11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BDAE1-B86F-4DFF-8C94-8E11887C9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BC158-E336-409F-B6B0-DB399F433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859BF-6BBB-4CA6-B7F8-33AF60CD0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701C-4118-44EC-9E54-48AA6C59EB04}" type="datetime1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D645F-9B61-440A-B5C6-922A7BCAE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9D4C4-040A-4DFF-A32C-0C12DB98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90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7954A-09B2-4B26-8629-CDBAF1C8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ABFE3-4728-4E5F-9C77-164B5EDAA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19D50-7253-4008-A04F-E74D9ABA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18713-8571-4EF2-8FA2-FA92D1191E8D}" type="datetime1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C5F7D-541B-46D7-AD5F-6EA49CB2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0990A-F96B-4359-8874-71EF9D11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93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9BCD-0100-453F-B3E1-FC4CF217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078B-D4B2-4F66-AD3B-D6280FBF4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66AD6-BD12-4E68-BA8F-1A11DEB6B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479C1-ED28-45F5-86E8-7EE2C039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8B8D-74A5-4A78-9997-70DBD36DD3B9}" type="datetime1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C648C-8512-4E2E-BD03-0D0FE1A0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36BF2-DE10-4AB5-BDAD-977B48BC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83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95B0-12CF-4CF3-AA09-CC50DBE6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E7722-EDE6-4628-B427-B0CB3FE3D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6ECC2-D421-4F05-8D32-D82A8700F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3927B-81AA-4C58-82B2-0829D221E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16C55-CE0E-461A-B8ED-B048E2FF3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2B2E94-4AC1-46DC-9634-853BC298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99301-E033-48B7-BDCB-C887B8D291D5}" type="datetime1">
              <a:rPr lang="en-GB" smtClean="0"/>
              <a:t>28/04/2025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1586A-9902-4957-8935-B3A8190CD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EA0C1-8BCE-4261-B3F9-4EDCDFE9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91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5F9E5-39DC-48CB-9F4E-F6A52A75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19544-6B4D-45FD-AE88-DD98A14C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7C617-BF9F-4BF5-89BA-137025A527B7}" type="datetime1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61608-BBA5-4BE1-AE63-03B38CCC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A2379-E827-4EC4-AEF6-5199EA33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99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F21799-41FC-496D-9539-9FF1D5DF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6CF2-1A7A-4AF8-89E3-0848EE0A3B7C}" type="datetime1">
              <a:rPr lang="en-GB" smtClean="0"/>
              <a:t>28/04/2025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AC681-1F91-403E-BC9D-10FE4073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2988C-451C-45F3-8B17-40D1CCFB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26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DFBF-1E6F-4038-A93B-A2BEE67E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95CF9-C7FA-43D5-8E32-740A9DFE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DA062-D34D-4F66-B3D1-404F103F7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DB012-3EC2-41A0-B274-FCD508B9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7842-4C6B-4DA1-8F48-0FCE0D7240B3}" type="datetime1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24DC7-C230-48C2-A560-8167A444D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F06DA-FE61-41A1-A291-65CB9EEC3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3F79-6333-43B2-8248-7CFF7ECF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F10FCC-19F2-437B-AB16-D1F4746C6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A55FC-A84B-4620-BBE7-84F7EB6DA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AA125-7B4C-4542-96B7-2E4F4485D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4D0F-AB00-46E8-9CD4-939A8A3F97B9}" type="datetime1">
              <a:rPr lang="en-GB" smtClean="0"/>
              <a:t>28/04/2025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EAF98-DC56-4B30-B2B4-5A7E7E42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2D4C0A-F155-495D-9B49-2E5A1E7D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73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F74E2-1AB1-4BD3-A320-717747942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55AEB-DCD4-4418-9D83-B47A3355D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92CE0-1198-4AF0-A960-716DC394B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8496C-0048-445F-864B-2C1E8B00DF9B}" type="datetime1">
              <a:rPr lang="en-GB" smtClean="0"/>
              <a:t>28/04/2025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13D19-8CFF-4148-AF1B-FE9D85A360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B7D21-09E8-4EDA-8152-FDE599820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CBA1B-A7B7-470D-BEF4-77BFFBB8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3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9.png"/><Relationship Id="rId4" Type="http://schemas.openxmlformats.org/officeDocument/2006/relationships/image" Target="../media/image13.sv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3.svg"/><Relationship Id="rId4" Type="http://schemas.openxmlformats.org/officeDocument/2006/relationships/image" Target="../media/image31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jp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2CBEA-2ED6-412D-A50C-79AE60C8AD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966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A framework for stabilizing deep-water oxygen under future climate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829A4-A420-4B61-BFB4-C490088CA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" y="3901208"/>
            <a:ext cx="12039600" cy="711295"/>
          </a:xfrm>
        </p:spPr>
        <p:txBody>
          <a:bodyPr>
            <a:normAutofit/>
          </a:bodyPr>
          <a:lstStyle/>
          <a:p>
            <a:r>
              <a:rPr lang="en-GB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Mahtab Yaghouti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Ana Isabel Ayala-Zamora, Jorrit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Mesman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Don Pierson, Tom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Shatwell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Lipa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Gutani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Terrence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Nkwalale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Karsten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Rinke, Eleanor Jennings, Peter Hunter, R. Iestyn </a:t>
            </a:r>
            <a:r>
              <a:rPr lang="en-GB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Woolway</a:t>
            </a: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Ian D. Jones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7D983-6E3C-4B7B-B502-3AD07422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9446D2-001C-4330-8BEA-5D1C0E0937D6}"/>
              </a:ext>
            </a:extLst>
          </p:cNvPr>
          <p:cNvSpPr txBox="1"/>
          <p:nvPr/>
        </p:nvSpPr>
        <p:spPr>
          <a:xfrm>
            <a:off x="-12700" y="4671438"/>
            <a:ext cx="12192000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This project has received funding from the European Union`s Horizon 2021 ​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research and innovation programme under the Marie Skłodowska-Curie grant agreement No 956623.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+mn-cs"/>
            </a:endParaRPr>
          </a:p>
        </p:txBody>
      </p:sp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C1CE59F4-804E-4A0B-8C33-DECA8604B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10" y="5532408"/>
            <a:ext cx="1912989" cy="1156489"/>
          </a:xfrm>
          <a:prstGeom prst="rect">
            <a:avLst/>
          </a:prstGeom>
        </p:spPr>
      </p:pic>
      <p:pic>
        <p:nvPicPr>
          <p:cNvPr id="9" name="Picture 8" descr="A group of people in different colors&#10;&#10;Description automatically generated">
            <a:extLst>
              <a:ext uri="{FF2B5EF4-FFF2-40B4-BE49-F238E27FC236}">
                <a16:creationId xmlns:a16="http://schemas.microsoft.com/office/drawing/2014/main" id="{FE91D6F9-66F3-4AA3-8AEE-797BC6B47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314398"/>
            <a:ext cx="1524000" cy="1524000"/>
          </a:xfrm>
          <a:prstGeom prst="rect">
            <a:avLst/>
          </a:prstGeom>
        </p:spPr>
      </p:pic>
      <p:pic>
        <p:nvPicPr>
          <p:cNvPr id="10" name="Picture 9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547284E1-A071-4AD8-B841-513C30FB7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039" y="5173729"/>
            <a:ext cx="3355837" cy="1805337"/>
          </a:xfrm>
          <a:prstGeom prst="rect">
            <a:avLst/>
          </a:prstGeom>
        </p:spPr>
      </p:pic>
      <p:pic>
        <p:nvPicPr>
          <p:cNvPr id="11" name="Picture 10" descr="A red circle with white text on it&#10;&#10;Description automatically generated">
            <a:extLst>
              <a:ext uri="{FF2B5EF4-FFF2-40B4-BE49-F238E27FC236}">
                <a16:creationId xmlns:a16="http://schemas.microsoft.com/office/drawing/2014/main" id="{D8AB811A-9271-4386-817B-2DA856EFF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773" y="5460906"/>
            <a:ext cx="1375913" cy="1307118"/>
          </a:xfrm>
          <a:prstGeom prst="rect">
            <a:avLst/>
          </a:prstGeom>
        </p:spPr>
      </p:pic>
      <p:pic>
        <p:nvPicPr>
          <p:cNvPr id="12" name="Picture 11" descr="A yellow bird with purple text&#10;&#10;Description automatically generated">
            <a:extLst>
              <a:ext uri="{FF2B5EF4-FFF2-40B4-BE49-F238E27FC236}">
                <a16:creationId xmlns:a16="http://schemas.microsoft.com/office/drawing/2014/main" id="{D3E67850-D74C-4532-8196-FC286590F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8" y="5498250"/>
            <a:ext cx="2002828" cy="1031700"/>
          </a:xfrm>
          <a:prstGeom prst="rect">
            <a:avLst/>
          </a:prstGeom>
        </p:spPr>
      </p:pic>
      <p:pic>
        <p:nvPicPr>
          <p:cNvPr id="13" name="Picture 12" descr="A blue square with yellow stars and a blue circle with white lines&#10;&#10;Description automatically generated">
            <a:extLst>
              <a:ext uri="{FF2B5EF4-FFF2-40B4-BE49-F238E27FC236}">
                <a16:creationId xmlns:a16="http://schemas.microsoft.com/office/drawing/2014/main" id="{DDE77D86-658C-40AE-871A-F4F7B1D228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56" y="5431971"/>
            <a:ext cx="1812874" cy="1256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3DE34D-0042-4B23-897C-001F93918F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3438" y="0"/>
            <a:ext cx="1058562" cy="148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0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graph&#10;&#10;Description automatically generated">
            <a:extLst>
              <a:ext uri="{FF2B5EF4-FFF2-40B4-BE49-F238E27FC236}">
                <a16:creationId xmlns:a16="http://schemas.microsoft.com/office/drawing/2014/main" id="{08C462AA-B434-4F34-9A46-5FB29B4DDAD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58022" y="1566750"/>
            <a:ext cx="9600316" cy="4173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24A64E-680A-407B-A571-AABCEDFF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Required reduction in VHOD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B30B81D-E017-40B6-AC91-8BCECEC76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42443"/>
              </p:ext>
            </p:extLst>
          </p:nvPr>
        </p:nvGraphicFramePr>
        <p:xfrm>
          <a:off x="8723722" y="5745911"/>
          <a:ext cx="1080605" cy="60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605">
                  <a:extLst>
                    <a:ext uri="{9D8B030D-6E8A-4147-A177-3AD203B41FA5}">
                      <a16:colId xmlns:a16="http://schemas.microsoft.com/office/drawing/2014/main" val="611654840"/>
                    </a:ext>
                  </a:extLst>
                </a:gridCol>
              </a:tblGrid>
              <a:tr h="60503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31%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607644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0AABD-268E-436F-AD56-93E2B10C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4F30635F-84BE-4C99-A14E-47BB28F59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45397"/>
              </p:ext>
            </p:extLst>
          </p:nvPr>
        </p:nvGraphicFramePr>
        <p:xfrm>
          <a:off x="5857596" y="5765170"/>
          <a:ext cx="1080605" cy="59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605">
                  <a:extLst>
                    <a:ext uri="{9D8B030D-6E8A-4147-A177-3AD203B41FA5}">
                      <a16:colId xmlns:a16="http://schemas.microsoft.com/office/drawing/2014/main" val="611654840"/>
                    </a:ext>
                  </a:extLst>
                </a:gridCol>
              </a:tblGrid>
              <a:tr h="59482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22%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607644"/>
                  </a:ext>
                </a:extLst>
              </a:tr>
            </a:tbl>
          </a:graphicData>
        </a:graphic>
      </p:graphicFrame>
      <p:graphicFrame>
        <p:nvGraphicFramePr>
          <p:cNvPr id="14" name="Table 5">
            <a:extLst>
              <a:ext uri="{FF2B5EF4-FFF2-40B4-BE49-F238E27FC236}">
                <a16:creationId xmlns:a16="http://schemas.microsoft.com/office/drawing/2014/main" id="{C2695821-06F7-43E5-A57F-1955DA6BD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20646"/>
              </p:ext>
            </p:extLst>
          </p:nvPr>
        </p:nvGraphicFramePr>
        <p:xfrm>
          <a:off x="2727991" y="5765170"/>
          <a:ext cx="108060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605">
                  <a:extLst>
                    <a:ext uri="{9D8B030D-6E8A-4147-A177-3AD203B41FA5}">
                      <a16:colId xmlns:a16="http://schemas.microsoft.com/office/drawing/2014/main" val="611654840"/>
                    </a:ext>
                  </a:extLst>
                </a:gridCol>
              </a:tblGrid>
              <a:tr h="57596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</a:rPr>
                        <a:t>12%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160764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97F91B9-7DF0-4DC0-9AB4-599C3D265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2023"/>
            <a:ext cx="2009921" cy="1081703"/>
          </a:xfrm>
          <a:prstGeom prst="rect">
            <a:avLst/>
          </a:prstGeom>
        </p:spPr>
      </p:pic>
      <p:pic>
        <p:nvPicPr>
          <p:cNvPr id="9" name="Picture 8" descr="A blue and yellow logo&#10;&#10;Description automatically generated">
            <a:extLst>
              <a:ext uri="{FF2B5EF4-FFF2-40B4-BE49-F238E27FC236}">
                <a16:creationId xmlns:a16="http://schemas.microsoft.com/office/drawing/2014/main" id="{A82A6661-E336-4675-9284-F4C5CB9A6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21" y="6236675"/>
            <a:ext cx="847579" cy="5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8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C15E-8EAA-40B1-A55C-747E60BD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Lake restoration for VHOD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95D50-9264-464A-9EBA-CFC0D6267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Reducing external and internal nutrient inputs </a:t>
            </a:r>
          </a:p>
          <a:p>
            <a:r>
              <a:rPr lang="en-GB" dirty="0"/>
              <a:t>Mixing and oxygenation (e.g., artificial aeration and destratification)</a:t>
            </a:r>
          </a:p>
          <a:p>
            <a:r>
              <a:rPr lang="en-GB" dirty="0"/>
              <a:t>Biological management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BBC61-1822-48E7-A44B-BF3763D9A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4" descr="Mitigation - Free security icons">
            <a:extLst>
              <a:ext uri="{FF2B5EF4-FFF2-40B4-BE49-F238E27FC236}">
                <a16:creationId xmlns:a16="http://schemas.microsoft.com/office/drawing/2014/main" id="{E9BDF8E7-CFA0-4092-AAB4-D4A5E735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89" y="2700723"/>
            <a:ext cx="2601142" cy="260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569A2-6D30-4846-967D-5174AF82ACFF}"/>
              </a:ext>
            </a:extLst>
          </p:cNvPr>
          <p:cNvSpPr txBox="1"/>
          <p:nvPr/>
        </p:nvSpPr>
        <p:spPr>
          <a:xfrm>
            <a:off x="8843186" y="4859427"/>
            <a:ext cx="235308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chemeClr val="accent1"/>
                </a:solidFill>
              </a:rPr>
              <a:t>DO</a:t>
            </a:r>
          </a:p>
        </p:txBody>
      </p:sp>
    </p:spTree>
    <p:extLst>
      <p:ext uri="{BB962C8B-B14F-4D97-AF65-F5344CB8AC3E}">
        <p14:creationId xmlns:p14="http://schemas.microsoft.com/office/powerpoint/2010/main" val="369680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B68F-01D6-4F28-BAA9-920B3143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7237"/>
            <a:ext cx="10515600" cy="1325563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68688-E9C5-4E79-A452-DE94BA05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002" y="2232015"/>
            <a:ext cx="10515600" cy="3316181"/>
          </a:xfrm>
        </p:spPr>
        <p:txBody>
          <a:bodyPr>
            <a:normAutofit/>
          </a:bodyPr>
          <a:lstStyle/>
          <a:p>
            <a:r>
              <a:rPr lang="en-GB" dirty="0"/>
              <a:t>Simple model</a:t>
            </a:r>
          </a:p>
          <a:p>
            <a:r>
              <a:rPr lang="en-GB" dirty="0"/>
              <a:t>Understand lake system </a:t>
            </a:r>
          </a:p>
          <a:p>
            <a:r>
              <a:rPr lang="en-GB" dirty="0"/>
              <a:t>Supporting mitigation strategies</a:t>
            </a:r>
          </a:p>
          <a:p>
            <a:r>
              <a:rPr lang="en-GB" dirty="0"/>
              <a:t>Data efficient: </a:t>
            </a:r>
            <a:br>
              <a:rPr lang="en-GB" dirty="0"/>
            </a:br>
            <a:r>
              <a:rPr lang="en-GB" dirty="0"/>
              <a:t>From local to global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7E958-4404-47B6-A153-23D435E39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12</a:t>
            </a:fld>
            <a:endParaRPr lang="en-GB"/>
          </a:p>
        </p:txBody>
      </p:sp>
      <p:pic>
        <p:nvPicPr>
          <p:cNvPr id="12" name="Graphic 11" descr="Laptop with solid fill">
            <a:extLst>
              <a:ext uri="{FF2B5EF4-FFF2-40B4-BE49-F238E27FC236}">
                <a16:creationId xmlns:a16="http://schemas.microsoft.com/office/drawing/2014/main" id="{E3226D5A-918C-4B2A-A69B-788BA4905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8920" y="2117652"/>
            <a:ext cx="3333905" cy="33339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194B87-EE55-442A-93CA-FED0E68F7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52023"/>
            <a:ext cx="2009921" cy="1081703"/>
          </a:xfrm>
          <a:prstGeom prst="rect">
            <a:avLst/>
          </a:prstGeom>
        </p:spPr>
      </p:pic>
      <p:pic>
        <p:nvPicPr>
          <p:cNvPr id="15" name="Picture 14" descr="A blue and yellow logo&#10;&#10;Description automatically generated">
            <a:extLst>
              <a:ext uri="{FF2B5EF4-FFF2-40B4-BE49-F238E27FC236}">
                <a16:creationId xmlns:a16="http://schemas.microsoft.com/office/drawing/2014/main" id="{9664B7A8-F07F-4340-918D-633BA4372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21" y="6236675"/>
            <a:ext cx="847579" cy="51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6B8B7C-41EA-41EF-852C-62D78DB8CA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3725" y="3127781"/>
            <a:ext cx="959720" cy="9597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F41EE8-D353-4194-8D0E-9D959CEB3BB1}"/>
              </a:ext>
            </a:extLst>
          </p:cNvPr>
          <p:cNvSpPr txBox="1"/>
          <p:nvPr/>
        </p:nvSpPr>
        <p:spPr>
          <a:xfrm>
            <a:off x="7398019" y="2647566"/>
            <a:ext cx="1258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b="1" dirty="0">
                <a:solidFill>
                  <a:schemeClr val="accent1"/>
                </a:solidFill>
              </a:rPr>
              <a:t>D</a:t>
            </a:r>
          </a:p>
        </p:txBody>
      </p:sp>
      <p:pic>
        <p:nvPicPr>
          <p:cNvPr id="1028" name="Picture 4" descr="Manager Icon | Free SVG / PNG, Premium Animated GIF / APNG Customizable  Icons · Loading.io">
            <a:extLst>
              <a:ext uri="{FF2B5EF4-FFF2-40B4-BE49-F238E27FC236}">
                <a16:creationId xmlns:a16="http://schemas.microsoft.com/office/drawing/2014/main" id="{44B5C258-976B-4687-BD5D-ACAAAD238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472" y="1713825"/>
            <a:ext cx="2448619" cy="244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EBD5C4-DDAE-437C-BCBC-9F8D599B3B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57910" y="2305294"/>
            <a:ext cx="470382" cy="47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0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782C-DADA-4EF3-AE13-768C308E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model is using to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5A556-86B5-416F-AC6E-82EF57A21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could warming, wind stilling and brightening impact deep-water oxygen dynamics?</a:t>
            </a:r>
          </a:p>
          <a:p>
            <a:r>
              <a:rPr lang="en-GB" dirty="0"/>
              <a:t>How could changes in light climate influence the deoxygenation patterns?</a:t>
            </a:r>
          </a:p>
          <a:p>
            <a:r>
              <a:rPr lang="en-GB" dirty="0"/>
              <a:t>How could changes in lake morphometry impact the deep-water oxygen dynamics?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F6872F-07C9-427F-997B-CF09D1B8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13D1CD-C923-4471-920B-8E65C4B6D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2023"/>
            <a:ext cx="2009921" cy="1081703"/>
          </a:xfrm>
          <a:prstGeom prst="rect">
            <a:avLst/>
          </a:prstGeom>
        </p:spPr>
      </p:pic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B85BDFB5-99C2-4194-988C-EC1EACC1B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21" y="6236675"/>
            <a:ext cx="847579" cy="5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3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B2DBE-CB17-4782-A635-39792C29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14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8865B6-0A62-4FA3-8314-B8F6B1352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90" t="-816" r="40415" b="79930"/>
          <a:stretch/>
        </p:blipFill>
        <p:spPr>
          <a:xfrm>
            <a:off x="4585" y="-62258"/>
            <a:ext cx="1430341" cy="140281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DCB9C0-A782-48FF-B294-8825B0B13B21}"/>
              </a:ext>
            </a:extLst>
          </p:cNvPr>
          <p:cNvSpPr txBox="1">
            <a:spLocks/>
          </p:cNvSpPr>
          <p:nvPr/>
        </p:nvSpPr>
        <p:spPr>
          <a:xfrm>
            <a:off x="1374533" y="41383"/>
            <a:ext cx="2949575" cy="363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latin typeface="+mj-lt"/>
              </a:rPr>
              <a:t>mahtab.yaghouti@stir.ac.uk</a:t>
            </a:r>
            <a:endParaRPr lang="en-GB" sz="3200" dirty="0">
              <a:latin typeface="+mj-lt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D088A9A-AE53-4C48-ADD8-34405680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386" y="834224"/>
            <a:ext cx="349721" cy="34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witter rebrands as X with &quot;art deco&quot; logo">
            <a:extLst>
              <a:ext uri="{FF2B5EF4-FFF2-40B4-BE49-F238E27FC236}">
                <a16:creationId xmlns:a16="http://schemas.microsoft.com/office/drawing/2014/main" id="{84E17D99-9A1C-4243-8764-18C6A949B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123" y="841715"/>
            <a:ext cx="305460" cy="30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931959-8AEC-44BC-B571-42367BD7DC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161"/>
          <a:stretch/>
        </p:blipFill>
        <p:spPr>
          <a:xfrm>
            <a:off x="2059709" y="846237"/>
            <a:ext cx="343613" cy="332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CA1921-5F9A-45E8-AC89-6F5E9047D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0421" y="2288735"/>
            <a:ext cx="2522699" cy="25226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E5AE8E-DB15-46D5-A4C7-18D76B5D7BB4}"/>
              </a:ext>
            </a:extLst>
          </p:cNvPr>
          <p:cNvSpPr txBox="1"/>
          <p:nvPr/>
        </p:nvSpPr>
        <p:spPr>
          <a:xfrm>
            <a:off x="1434926" y="372362"/>
            <a:ext cx="309562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900" b="1" i="0" dirty="0">
                <a:effectLst/>
                <a:latin typeface="+mj-lt"/>
              </a:rPr>
              <a:t>@mahtab_yaghouti</a:t>
            </a:r>
            <a:endParaRPr lang="en-GB" sz="1900" b="1" dirty="0">
              <a:latin typeface="+mj-lt"/>
            </a:endParaRPr>
          </a:p>
        </p:txBody>
      </p:sp>
      <p:pic>
        <p:nvPicPr>
          <p:cNvPr id="13" name="Picture 12" descr="A blue circle with a white envelope&#10;&#10;Description automatically generated">
            <a:extLst>
              <a:ext uri="{FF2B5EF4-FFF2-40B4-BE49-F238E27FC236}">
                <a16:creationId xmlns:a16="http://schemas.microsoft.com/office/drawing/2014/main" id="{60AECBA6-1FC5-463E-8C4D-E072A3FE6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40" y="785066"/>
            <a:ext cx="430886" cy="4308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FEBA27-12C6-4EEC-9C8F-45BBBB956CD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9832" t="60272" b="10806"/>
          <a:stretch/>
        </p:blipFill>
        <p:spPr>
          <a:xfrm>
            <a:off x="4348159" y="2631041"/>
            <a:ext cx="1811681" cy="1838090"/>
          </a:xfrm>
          <a:prstGeom prst="rect">
            <a:avLst/>
          </a:prstGeom>
        </p:spPr>
      </p:pic>
      <p:pic>
        <p:nvPicPr>
          <p:cNvPr id="15" name="Graphic 14" descr="Laptop with solid fill">
            <a:extLst>
              <a:ext uri="{FF2B5EF4-FFF2-40B4-BE49-F238E27FC236}">
                <a16:creationId xmlns:a16="http://schemas.microsoft.com/office/drawing/2014/main" id="{8FBC9A7C-FC43-432B-9DC4-9D6404F5E6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0521" y="2349728"/>
            <a:ext cx="2653712" cy="2653712"/>
          </a:xfrm>
          <a:prstGeom prst="rect">
            <a:avLst/>
          </a:prstGeom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B26BCE35-3BD9-4F64-8318-6EFB03C1849E}"/>
              </a:ext>
            </a:extLst>
          </p:cNvPr>
          <p:cNvSpPr/>
          <p:nvPr/>
        </p:nvSpPr>
        <p:spPr>
          <a:xfrm rot="16200000">
            <a:off x="4057260" y="3360956"/>
            <a:ext cx="371475" cy="5075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D020D-4476-4201-A85A-48A7CBACF891}"/>
              </a:ext>
            </a:extLst>
          </p:cNvPr>
          <p:cNvSpPr txBox="1"/>
          <p:nvPr/>
        </p:nvSpPr>
        <p:spPr>
          <a:xfrm>
            <a:off x="2212524" y="3319253"/>
            <a:ext cx="158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DO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5C3BA-982A-4F24-B817-B8C7FA35D787}"/>
              </a:ext>
            </a:extLst>
          </p:cNvPr>
          <p:cNvSpPr txBox="1"/>
          <p:nvPr/>
        </p:nvSpPr>
        <p:spPr>
          <a:xfrm>
            <a:off x="8004436" y="1827070"/>
            <a:ext cx="2804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Scan for more:</a:t>
            </a:r>
          </a:p>
        </p:txBody>
      </p:sp>
    </p:spTree>
    <p:extLst>
      <p:ext uri="{BB962C8B-B14F-4D97-AF65-F5344CB8AC3E}">
        <p14:creationId xmlns:p14="http://schemas.microsoft.com/office/powerpoint/2010/main" val="231002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AEFB59-8171-48CF-9D60-D41990A89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74" b="19723"/>
          <a:stretch/>
        </p:blipFill>
        <p:spPr>
          <a:xfrm>
            <a:off x="5784404" y="2956561"/>
            <a:ext cx="5340962" cy="3140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E8720B-1821-4A0C-924E-56DD5E0D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79B1-9CBF-45AF-9EE6-5D61CCBB3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Worldwide hypolimnetic deoxygenation (Jane et al.,2022)</a:t>
            </a:r>
          </a:p>
          <a:p>
            <a:r>
              <a:rPr lang="en-GB" dirty="0"/>
              <a:t>Negative consequences </a:t>
            </a:r>
          </a:p>
          <a:p>
            <a:r>
              <a:rPr lang="en-GB" dirty="0"/>
              <a:t>Future climate change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709002-72ED-455A-8D46-5B6BE0FB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FD3176-B29D-4145-AEA9-7398EBC9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2023"/>
            <a:ext cx="2009921" cy="1081703"/>
          </a:xfrm>
          <a:prstGeom prst="rect">
            <a:avLst/>
          </a:prstGeom>
        </p:spPr>
      </p:pic>
      <p:pic>
        <p:nvPicPr>
          <p:cNvPr id="6" name="Picture 5" descr="A blue and yellow logo&#10;&#10;Description automatically generated">
            <a:extLst>
              <a:ext uri="{FF2B5EF4-FFF2-40B4-BE49-F238E27FC236}">
                <a16:creationId xmlns:a16="http://schemas.microsoft.com/office/drawing/2014/main" id="{A8FC2FE7-0F66-4786-83C9-5AE2AC584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21" y="6236675"/>
            <a:ext cx="847579" cy="512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3887B4-F828-413B-848A-6C1DB7F7E4DB}"/>
              </a:ext>
            </a:extLst>
          </p:cNvPr>
          <p:cNvSpPr txBox="1"/>
          <p:nvPr/>
        </p:nvSpPr>
        <p:spPr>
          <a:xfrm>
            <a:off x="8765713" y="3862538"/>
            <a:ext cx="1149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</a:rPr>
              <a:t>GHG</a:t>
            </a:r>
          </a:p>
        </p:txBody>
      </p:sp>
      <p:pic>
        <p:nvPicPr>
          <p:cNvPr id="2054" name="Picture 6" descr="Black And White Dead Fish - A Vector Cartoon Illustration Of A Black And  White Dead Fish. Royalty Free SVG, Cliparts, Vectors, and Stock  Illustration. Image 98198580.">
            <a:extLst>
              <a:ext uri="{FF2B5EF4-FFF2-40B4-BE49-F238E27FC236}">
                <a16:creationId xmlns:a16="http://schemas.microsoft.com/office/drawing/2014/main" id="{367A8C50-960F-418E-B2F2-DA8A25EFF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000" r="96769">
                        <a14:foregroundMark x1="95923" y1="46308" x2="89846" y2="47615"/>
                        <a14:foregroundMark x1="95769" y1="58923" x2="96846" y2="58692"/>
                        <a14:foregroundMark x1="11462" y1="62769" x2="15769" y2="64615"/>
                        <a14:foregroundMark x1="6846" y1="54462" x2="3000" y2="5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761" y="4526916"/>
            <a:ext cx="905977" cy="90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Black And White Dead Fish - A Vector Cartoon Illustration Of A Black And  White Dead Fish. Royalty Free SVG, Cliparts, Vectors, and Stock  Illustration. Image 98198580.">
            <a:extLst>
              <a:ext uri="{FF2B5EF4-FFF2-40B4-BE49-F238E27FC236}">
                <a16:creationId xmlns:a16="http://schemas.microsoft.com/office/drawing/2014/main" id="{C314C9D7-6A1F-4CE3-9B76-B33899D84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000" r="96769">
                        <a14:foregroundMark x1="95923" y1="46308" x2="89846" y2="47615"/>
                        <a14:foregroundMark x1="95769" y1="58923" x2="96846" y2="58692"/>
                        <a14:foregroundMark x1="11462" y1="62769" x2="15769" y2="64615"/>
                        <a14:foregroundMark x1="6846" y1="54462" x2="3000" y2="5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132" y="4660899"/>
            <a:ext cx="670299" cy="67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BD6F801F-BDB3-47F4-8E8B-96BA286F5357}"/>
              </a:ext>
            </a:extLst>
          </p:cNvPr>
          <p:cNvSpPr/>
          <p:nvPr/>
        </p:nvSpPr>
        <p:spPr>
          <a:xfrm rot="13549185">
            <a:off x="8404361" y="4420963"/>
            <a:ext cx="330200" cy="67956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E3A3843-1154-4E4C-8ACC-5F2EF423DD76}"/>
              </a:ext>
            </a:extLst>
          </p:cNvPr>
          <p:cNvSpPr/>
          <p:nvPr/>
        </p:nvSpPr>
        <p:spPr>
          <a:xfrm rot="8191346">
            <a:off x="8013721" y="4429765"/>
            <a:ext cx="330200" cy="67956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F65342-7B6A-43E3-ACB9-A19CD31C6D87}"/>
              </a:ext>
            </a:extLst>
          </p:cNvPr>
          <p:cNvSpPr txBox="1"/>
          <p:nvPr/>
        </p:nvSpPr>
        <p:spPr>
          <a:xfrm>
            <a:off x="6668738" y="3855015"/>
            <a:ext cx="18880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</a:rPr>
              <a:t>Nutrient</a:t>
            </a:r>
          </a:p>
        </p:txBody>
      </p:sp>
    </p:spTree>
    <p:extLst>
      <p:ext uri="{BB962C8B-B14F-4D97-AF65-F5344CB8AC3E}">
        <p14:creationId xmlns:p14="http://schemas.microsoft.com/office/powerpoint/2010/main" val="2802356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190DB-EDD4-4AC7-BBBF-FBDC08BFA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ADFE1-A831-4419-8B3F-283D35EC7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could climate change impact deepwater DO?</a:t>
            </a:r>
          </a:p>
          <a:p>
            <a:r>
              <a:rPr lang="en-GB" dirty="0"/>
              <a:t>What is the main in-lake driver?</a:t>
            </a:r>
          </a:p>
          <a:p>
            <a:r>
              <a:rPr lang="en-GB" dirty="0"/>
              <a:t>How much intervention is required to mitigate climate change?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BEB4E-3F53-488D-8FBE-1CBAF811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F8447D-DE81-4190-8E39-3CD0A08AA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32" t="60272" b="10806"/>
          <a:stretch/>
        </p:blipFill>
        <p:spPr>
          <a:xfrm>
            <a:off x="6670116" y="4079688"/>
            <a:ext cx="1811681" cy="1838090"/>
          </a:xfrm>
          <a:prstGeom prst="rect">
            <a:avLst/>
          </a:prstGeom>
        </p:spPr>
      </p:pic>
      <p:pic>
        <p:nvPicPr>
          <p:cNvPr id="8" name="Graphic 7" descr="Laptop with solid fill">
            <a:extLst>
              <a:ext uri="{FF2B5EF4-FFF2-40B4-BE49-F238E27FC236}">
                <a16:creationId xmlns:a16="http://schemas.microsoft.com/office/drawing/2014/main" id="{1E9E9245-81B5-4E54-AC73-86F3C3D44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1242" y="3736529"/>
            <a:ext cx="2653712" cy="2653712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DD8BCED2-7832-4122-948D-3E295DB9AD6D}"/>
              </a:ext>
            </a:extLst>
          </p:cNvPr>
          <p:cNvSpPr/>
          <p:nvPr/>
        </p:nvSpPr>
        <p:spPr>
          <a:xfrm rot="16200000">
            <a:off x="6379217" y="4809603"/>
            <a:ext cx="371475" cy="50756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47E64-C931-433A-86AD-9BFE37DA172C}"/>
              </a:ext>
            </a:extLst>
          </p:cNvPr>
          <p:cNvSpPr txBox="1"/>
          <p:nvPr/>
        </p:nvSpPr>
        <p:spPr>
          <a:xfrm>
            <a:off x="4534481" y="4767900"/>
            <a:ext cx="1585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DO model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8EC3B2-9829-4321-B8DB-4457419F7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52023"/>
            <a:ext cx="2009921" cy="1081703"/>
          </a:xfrm>
          <a:prstGeom prst="rect">
            <a:avLst/>
          </a:prstGeom>
        </p:spPr>
      </p:pic>
      <p:pic>
        <p:nvPicPr>
          <p:cNvPr id="12" name="Picture 11" descr="A blue and yellow logo&#10;&#10;Description automatically generated">
            <a:extLst>
              <a:ext uri="{FF2B5EF4-FFF2-40B4-BE49-F238E27FC236}">
                <a16:creationId xmlns:a16="http://schemas.microsoft.com/office/drawing/2014/main" id="{951ADA8E-CDF3-4FAC-9CDE-7DD91FCB22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21" y="6236675"/>
            <a:ext cx="847579" cy="5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59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F1D89-1329-4EE8-A9C1-5AC73D012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01625"/>
            <a:ext cx="10515600" cy="1325563"/>
          </a:xfrm>
        </p:spPr>
        <p:txBody>
          <a:bodyPr/>
          <a:lstStyle/>
          <a:p>
            <a:r>
              <a:rPr lang="en-GB" dirty="0"/>
              <a:t>Model structure</a:t>
            </a:r>
          </a:p>
        </p:txBody>
      </p:sp>
      <p:pic>
        <p:nvPicPr>
          <p:cNvPr id="9" name="Content Placeholder 8" descr="Diagram of a diagram of water&#10;&#10;Description automatically generated">
            <a:extLst>
              <a:ext uri="{FF2B5EF4-FFF2-40B4-BE49-F238E27FC236}">
                <a16:creationId xmlns:a16="http://schemas.microsoft.com/office/drawing/2014/main" id="{7EB51C91-E359-42D7-94AE-AAA194373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4" t="3081" r="20099" b="9620"/>
          <a:stretch/>
        </p:blipFill>
        <p:spPr>
          <a:xfrm>
            <a:off x="5386296" y="491628"/>
            <a:ext cx="6657441" cy="6074461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D9000C4-253B-406F-BF70-A37C1DE25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C36288-7AE0-413F-AED3-6086ABBCF80E}"/>
              </a:ext>
            </a:extLst>
          </p:cNvPr>
          <p:cNvSpPr txBox="1"/>
          <p:nvPr/>
        </p:nvSpPr>
        <p:spPr>
          <a:xfrm>
            <a:off x="11353800" y="5375190"/>
            <a:ext cx="838200" cy="586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A33AC2-F796-4AE7-BA21-A794FD4D4542}"/>
              </a:ext>
            </a:extLst>
          </p:cNvPr>
          <p:cNvSpPr txBox="1"/>
          <p:nvPr/>
        </p:nvSpPr>
        <p:spPr>
          <a:xfrm>
            <a:off x="495300" y="2230930"/>
            <a:ext cx="5078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Stratified deepwater DO profile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Fully saturated onset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Depletion rates</a:t>
            </a:r>
            <a:r>
              <a:rPr lang="en-GB" sz="2800" baseline="30000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GB" sz="2800" dirty="0"/>
              <a:t>modified by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Mixing into and within the hypolimnion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7CB7F-BC61-471C-B6C1-444AF6083F8B}"/>
              </a:ext>
            </a:extLst>
          </p:cNvPr>
          <p:cNvSpPr txBox="1"/>
          <p:nvPr/>
        </p:nvSpPr>
        <p:spPr>
          <a:xfrm>
            <a:off x="158345" y="6377924"/>
            <a:ext cx="3262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1. Livingston &amp; Imboden, 1996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CFB282-2271-477C-8A39-AB7B88F0E6ED}"/>
              </a:ext>
            </a:extLst>
          </p:cNvPr>
          <p:cNvSpPr/>
          <p:nvPr/>
        </p:nvSpPr>
        <p:spPr>
          <a:xfrm>
            <a:off x="5217869" y="4541178"/>
            <a:ext cx="2559244" cy="18853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A6BCF-0AFD-4D0C-B0CC-6CCD791CDE18}"/>
              </a:ext>
            </a:extLst>
          </p:cNvPr>
          <p:cNvSpPr txBox="1"/>
          <p:nvPr/>
        </p:nvSpPr>
        <p:spPr>
          <a:xfrm>
            <a:off x="7097429" y="4400647"/>
            <a:ext cx="178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Two parameters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B0683EE-E4A1-420F-8750-7734D724F8FC}"/>
              </a:ext>
            </a:extLst>
          </p:cNvPr>
          <p:cNvSpPr/>
          <p:nvPr/>
        </p:nvSpPr>
        <p:spPr>
          <a:xfrm>
            <a:off x="7103489" y="4165862"/>
            <a:ext cx="1672865" cy="812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2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6211-EF60-401E-8EA6-D7E3A305D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944" y="1814676"/>
            <a:ext cx="10515600" cy="4351338"/>
          </a:xfrm>
        </p:spPr>
        <p:txBody>
          <a:bodyPr/>
          <a:lstStyle/>
          <a:p>
            <a:r>
              <a:rPr lang="en-GB" dirty="0"/>
              <a:t>Dimictic, mesotrophic</a:t>
            </a:r>
          </a:p>
          <a:p>
            <a:r>
              <a:rPr lang="en-GB" dirty="0"/>
              <a:t>Mean depth= 9 m </a:t>
            </a:r>
          </a:p>
          <a:p>
            <a:r>
              <a:rPr lang="en-GB" dirty="0"/>
              <a:t>Deepwater: </a:t>
            </a:r>
            <a:r>
              <a:rPr lang="en-GB"/>
              <a:t>&lt; -13.5m </a:t>
            </a:r>
            <a:endParaRPr lang="en-GB" sz="2800" dirty="0"/>
          </a:p>
          <a:p>
            <a:r>
              <a:rPr lang="en-GB" dirty="0"/>
              <a:t>Anoxia (&lt; 0.5 mg/L) duration: 45d (2022)</a:t>
            </a:r>
          </a:p>
          <a:p>
            <a:r>
              <a:rPr lang="en-GB" dirty="0"/>
              <a:t>Average volumetric hypolimnion </a:t>
            </a:r>
            <a:br>
              <a:rPr lang="en-GB" dirty="0"/>
            </a:br>
            <a:r>
              <a:rPr lang="en-GB" dirty="0"/>
              <a:t>oxygen depletion rate</a:t>
            </a:r>
            <a:br>
              <a:rPr lang="en-GB" dirty="0"/>
            </a:br>
            <a:r>
              <a:rPr lang="en-GB" dirty="0"/>
              <a:t>(VHOD)= 0.49 mg L</a:t>
            </a:r>
            <a:r>
              <a:rPr lang="en-GB" baseline="30000" dirty="0"/>
              <a:t>-1</a:t>
            </a:r>
            <a:r>
              <a:rPr lang="en-GB" dirty="0"/>
              <a:t> d</a:t>
            </a:r>
            <a:r>
              <a:rPr lang="en-GB" baseline="30000" dirty="0"/>
              <a:t>-1</a:t>
            </a:r>
            <a:br>
              <a:rPr lang="en-GB" dirty="0"/>
            </a:br>
            <a:r>
              <a:rPr lang="en-GB" dirty="0"/>
              <a:t> 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105BEC-7D8F-4AA8-A127-E8E296489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425" y="212725"/>
            <a:ext cx="6581775" cy="24955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33A87E9-B53A-4A63-A5E4-9A516282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sz="6000" dirty="0"/>
              <a:t>Case study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4CD23-6B2B-4725-AE9D-FB35C43DB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834" y="2708275"/>
            <a:ext cx="4933245" cy="40894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991F8B2-708D-409D-A01C-7D3A5C4E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886DC-E630-4D6E-BB6B-EF7EC6B0A46F}"/>
              </a:ext>
            </a:extLst>
          </p:cNvPr>
          <p:cNvSpPr txBox="1"/>
          <p:nvPr/>
        </p:nvSpPr>
        <p:spPr>
          <a:xfrm>
            <a:off x="7924800" y="6428343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Water-column depletion rate [g m</a:t>
            </a:r>
            <a:r>
              <a:rPr lang="en-GB" baseline="30000" dirty="0"/>
              <a:t>-3</a:t>
            </a:r>
            <a:r>
              <a:rPr lang="en-GB" dirty="0"/>
              <a:t> d</a:t>
            </a:r>
            <a:r>
              <a:rPr lang="en-GB" baseline="30000" dirty="0"/>
              <a:t>-1</a:t>
            </a:r>
            <a:r>
              <a:rPr lang="en-GB" dirty="0"/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068C7B-3891-411C-B94A-FD8043B3454C}"/>
              </a:ext>
            </a:extLst>
          </p:cNvPr>
          <p:cNvSpPr txBox="1"/>
          <p:nvPr/>
        </p:nvSpPr>
        <p:spPr>
          <a:xfrm rot="16200000">
            <a:off x="5851152" y="4209147"/>
            <a:ext cx="29271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Sediment oxygen</a:t>
            </a:r>
          </a:p>
          <a:p>
            <a:pPr algn="ctr"/>
            <a:r>
              <a:rPr lang="en-GB" dirty="0"/>
              <a:t> depletion rate [g m</a:t>
            </a:r>
            <a:r>
              <a:rPr lang="en-GB" baseline="30000" dirty="0"/>
              <a:t>-2</a:t>
            </a:r>
            <a:r>
              <a:rPr lang="en-GB" dirty="0"/>
              <a:t> d</a:t>
            </a:r>
            <a:r>
              <a:rPr lang="en-GB" baseline="30000" dirty="0"/>
              <a:t>-1</a:t>
            </a:r>
            <a:r>
              <a:rPr lang="en-GB" dirty="0"/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D18898-B5AE-4D83-AC28-F11661F2C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2023"/>
            <a:ext cx="2009921" cy="1081703"/>
          </a:xfrm>
          <a:prstGeom prst="rect">
            <a:avLst/>
          </a:prstGeom>
        </p:spPr>
      </p:pic>
      <p:pic>
        <p:nvPicPr>
          <p:cNvPr id="12" name="Picture 11" descr="A blue and yellow logo&#10;&#10;Description automatically generated">
            <a:extLst>
              <a:ext uri="{FF2B5EF4-FFF2-40B4-BE49-F238E27FC236}">
                <a16:creationId xmlns:a16="http://schemas.microsoft.com/office/drawing/2014/main" id="{8A4DC21B-B882-488C-850C-241FA8345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21" y="6236675"/>
            <a:ext cx="847579" cy="5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38ECD-CF4D-43C4-B10E-BB77DDD39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 performance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043AE9-1E6E-4D12-941C-87CB00C49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0692" y="218358"/>
            <a:ext cx="6141308" cy="64212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EC0AA-7B4F-41F8-8C43-455A32D4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FBC98-A032-4F91-8E8A-347ED4E3C011}"/>
              </a:ext>
            </a:extLst>
          </p:cNvPr>
          <p:cNvSpPr txBox="1"/>
          <p:nvPr/>
        </p:nvSpPr>
        <p:spPr>
          <a:xfrm>
            <a:off x="341871" y="2774333"/>
            <a:ext cx="55523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The red shaded area denotes the 90% confidence interval of the model simulations (using  29 parameter sets), the dashed lines are centroid of the model estimations and the black dots are the observed values for the average </a:t>
            </a:r>
            <a:r>
              <a:rPr lang="en-GB" dirty="0" err="1"/>
              <a:t>deepwater</a:t>
            </a:r>
            <a:r>
              <a:rPr lang="en-GB" dirty="0"/>
              <a:t> DO value.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F4BEE7-6191-4C1C-AD15-F40639902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52023"/>
            <a:ext cx="2009921" cy="1081703"/>
          </a:xfrm>
          <a:prstGeom prst="rect">
            <a:avLst/>
          </a:prstGeom>
        </p:spPr>
      </p:pic>
      <p:pic>
        <p:nvPicPr>
          <p:cNvPr id="8" name="Picture 7" descr="A blue and yellow logo&#10;&#10;Description automatically generated">
            <a:extLst>
              <a:ext uri="{FF2B5EF4-FFF2-40B4-BE49-F238E27FC236}">
                <a16:creationId xmlns:a16="http://schemas.microsoft.com/office/drawing/2014/main" id="{36494E61-F702-41D3-A3F4-2C97ACA77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21" y="6236675"/>
            <a:ext cx="847579" cy="5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24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1A64A-2EE6-4BFC-86FA-6A5A484B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simulations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A7D7C36-E9E6-4C34-9584-5E24D5E27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4" y="1851025"/>
            <a:ext cx="10515600" cy="4351338"/>
          </a:xfrm>
        </p:spPr>
        <p:txBody>
          <a:bodyPr>
            <a:normAutofit/>
          </a:bodyPr>
          <a:lstStyle/>
          <a:p>
            <a:r>
              <a:rPr lang="en-GB" sz="2700" dirty="0"/>
              <a:t>A hydrodynamic model (GOTM)</a:t>
            </a:r>
            <a:br>
              <a:rPr lang="en-GB" sz="2700" dirty="0"/>
            </a:br>
            <a:r>
              <a:rPr lang="en-GB" sz="2700" dirty="0"/>
              <a:t>(Ayala et al., 2020)</a:t>
            </a:r>
          </a:p>
          <a:p>
            <a:r>
              <a:rPr lang="en-GB" sz="2700" dirty="0"/>
              <a:t>4 GCMs, 3 RCPs</a:t>
            </a:r>
          </a:p>
          <a:p>
            <a:r>
              <a:rPr lang="en-GB" sz="2700" dirty="0"/>
              <a:t>1.5 to 1.8 times longer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82EB6D-BC73-4E06-B1B5-7CA54066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63F1D-A515-4201-A276-3DEEB5866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404" y="706235"/>
            <a:ext cx="5884680" cy="54961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F76A39-FBF6-4ED2-991F-D87A9B537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617" y="536369"/>
            <a:ext cx="6194253" cy="5785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2D62EA-4AC2-493E-89D4-3B8671F46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52023"/>
            <a:ext cx="2009921" cy="1081703"/>
          </a:xfrm>
          <a:prstGeom prst="rect">
            <a:avLst/>
          </a:prstGeom>
        </p:spPr>
      </p:pic>
      <p:pic>
        <p:nvPicPr>
          <p:cNvPr id="9" name="Picture 8" descr="A blue and yellow logo&#10;&#10;Description automatically generated">
            <a:extLst>
              <a:ext uri="{FF2B5EF4-FFF2-40B4-BE49-F238E27FC236}">
                <a16:creationId xmlns:a16="http://schemas.microsoft.com/office/drawing/2014/main" id="{F330971E-AEDF-4DFD-B8A8-9CCD6E9EE2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21" y="6236675"/>
            <a:ext cx="847579" cy="5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3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37D126-F692-4CE6-9811-CB59080FA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08" y="2123298"/>
            <a:ext cx="5045800" cy="3153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909AED-966E-4068-9904-638A45B1E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637"/>
            <a:ext cx="10515600" cy="1325563"/>
          </a:xfrm>
        </p:spPr>
        <p:txBody>
          <a:bodyPr/>
          <a:lstStyle/>
          <a:p>
            <a:r>
              <a:rPr lang="en-GB" dirty="0"/>
              <a:t>What is the main driver?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40BFA7-AFB5-415A-BE08-04C17382D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8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A6B748-4152-4ACB-832C-B71995A5D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247" y="1531200"/>
            <a:ext cx="6466088" cy="44319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30BB1BF-7C62-43DD-88B9-B6241E2B8E9C}"/>
              </a:ext>
            </a:extLst>
          </p:cNvPr>
          <p:cNvSpPr txBox="1"/>
          <p:nvPr/>
        </p:nvSpPr>
        <p:spPr>
          <a:xfrm>
            <a:off x="4392543" y="2252712"/>
            <a:ext cx="542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13A66-BDA8-4391-8F0F-FD2CB5B10C22}"/>
              </a:ext>
            </a:extLst>
          </p:cNvPr>
          <p:cNvSpPr txBox="1"/>
          <p:nvPr/>
        </p:nvSpPr>
        <p:spPr>
          <a:xfrm>
            <a:off x="4112319" y="4826546"/>
            <a:ext cx="518450" cy="2024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AD8BA-CEFE-4B07-B2D3-07572B00E168}"/>
              </a:ext>
            </a:extLst>
          </p:cNvPr>
          <p:cNvSpPr txBox="1"/>
          <p:nvPr/>
        </p:nvSpPr>
        <p:spPr>
          <a:xfrm>
            <a:off x="3050156" y="4844357"/>
            <a:ext cx="5184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FDE42-DC47-408A-8C7D-310A9F8574B9}"/>
              </a:ext>
            </a:extLst>
          </p:cNvPr>
          <p:cNvSpPr txBox="1"/>
          <p:nvPr/>
        </p:nvSpPr>
        <p:spPr>
          <a:xfrm rot="10003428" flipV="1">
            <a:off x="2710501" y="4752043"/>
            <a:ext cx="1053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Temp. modifier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27B57B-62D5-40F8-88E3-1D5F5EF40A92}"/>
              </a:ext>
            </a:extLst>
          </p:cNvPr>
          <p:cNvSpPr txBox="1"/>
          <p:nvPr/>
        </p:nvSpPr>
        <p:spPr>
          <a:xfrm rot="9751887" flipV="1">
            <a:off x="3662399" y="4890523"/>
            <a:ext cx="1053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Mixing coef</a:t>
            </a:r>
            <a:r>
              <a:rPr lang="en-GB" sz="1200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  <a:endParaRPr lang="en-GB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84D8F-7CBB-41BA-AFFA-FC187CB2D09E}"/>
              </a:ext>
            </a:extLst>
          </p:cNvPr>
          <p:cNvSpPr txBox="1"/>
          <p:nvPr/>
        </p:nvSpPr>
        <p:spPr>
          <a:xfrm>
            <a:off x="135016" y="1651961"/>
            <a:ext cx="550549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Importance of drivers in historical anoxia duration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1D1C77-AA75-4754-955F-41D8D32F46FD}"/>
              </a:ext>
            </a:extLst>
          </p:cNvPr>
          <p:cNvSpPr txBox="1"/>
          <p:nvPr/>
        </p:nvSpPr>
        <p:spPr>
          <a:xfrm>
            <a:off x="7572467" y="1118525"/>
            <a:ext cx="2829050" cy="400110"/>
          </a:xfrm>
          <a:prstGeom prst="rect">
            <a:avLst/>
          </a:prstGeom>
          <a:solidFill>
            <a:schemeClr val="accent4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Changes of stratification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DE6EA0-A658-4E08-BE9C-3E213CF4DDC2}"/>
              </a:ext>
            </a:extLst>
          </p:cNvPr>
          <p:cNvSpPr txBox="1"/>
          <p:nvPr/>
        </p:nvSpPr>
        <p:spPr>
          <a:xfrm>
            <a:off x="10750378" y="164258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(b)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F30D23-8A09-4CEB-9A55-CBA6671CC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52023"/>
            <a:ext cx="2009921" cy="1081703"/>
          </a:xfrm>
          <a:prstGeom prst="rect">
            <a:avLst/>
          </a:prstGeom>
        </p:spPr>
      </p:pic>
      <p:pic>
        <p:nvPicPr>
          <p:cNvPr id="17" name="Picture 16" descr="A blue and yellow logo&#10;&#10;Description automatically generated">
            <a:extLst>
              <a:ext uri="{FF2B5EF4-FFF2-40B4-BE49-F238E27FC236}">
                <a16:creationId xmlns:a16="http://schemas.microsoft.com/office/drawing/2014/main" id="{4B5389A0-96BD-4F94-AA4D-4EEED741C5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21" y="6236675"/>
            <a:ext cx="847579" cy="512400"/>
          </a:xfrm>
          <a:prstGeom prst="rect">
            <a:avLst/>
          </a:prstGeom>
        </p:spPr>
      </p:pic>
      <p:sp>
        <p:nvSpPr>
          <p:cNvPr id="18" name="Arrow: Up 17">
            <a:extLst>
              <a:ext uri="{FF2B5EF4-FFF2-40B4-BE49-F238E27FC236}">
                <a16:creationId xmlns:a16="http://schemas.microsoft.com/office/drawing/2014/main" id="{899E0F2E-042B-4884-AFC7-B8685F0BFE79}"/>
              </a:ext>
            </a:extLst>
          </p:cNvPr>
          <p:cNvSpPr/>
          <p:nvPr/>
        </p:nvSpPr>
        <p:spPr>
          <a:xfrm>
            <a:off x="971762" y="5244511"/>
            <a:ext cx="446069" cy="716311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B43832-3488-461F-B9EC-C98C29A536D6}"/>
              </a:ext>
            </a:extLst>
          </p:cNvPr>
          <p:cNvSpPr/>
          <p:nvPr/>
        </p:nvSpPr>
        <p:spPr>
          <a:xfrm>
            <a:off x="458222" y="4866509"/>
            <a:ext cx="842624" cy="336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557E3-DB21-499F-8226-C4038B2D23AA}"/>
              </a:ext>
            </a:extLst>
          </p:cNvPr>
          <p:cNvSpPr txBox="1"/>
          <p:nvPr/>
        </p:nvSpPr>
        <p:spPr>
          <a:xfrm rot="20807099">
            <a:off x="444869" y="4927098"/>
            <a:ext cx="1040967" cy="2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Stratification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B873F2-A88F-4863-8599-75CD36F64DAF}"/>
              </a:ext>
            </a:extLst>
          </p:cNvPr>
          <p:cNvSpPr txBox="1"/>
          <p:nvPr/>
        </p:nvSpPr>
        <p:spPr>
          <a:xfrm rot="16200000">
            <a:off x="3965496" y="3305900"/>
            <a:ext cx="255707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00FF"/>
                </a:solidFill>
              </a:rPr>
              <a:t>Random Forest RMSE [d]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98DE52-85F9-4D65-9525-EBC0E97A0CB7}"/>
              </a:ext>
            </a:extLst>
          </p:cNvPr>
          <p:cNvSpPr txBox="1"/>
          <p:nvPr/>
        </p:nvSpPr>
        <p:spPr>
          <a:xfrm rot="16200000">
            <a:off x="134780" y="2311639"/>
            <a:ext cx="542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[d]</a:t>
            </a:r>
          </a:p>
        </p:txBody>
      </p:sp>
    </p:spTree>
    <p:extLst>
      <p:ext uri="{BB962C8B-B14F-4D97-AF65-F5344CB8AC3E}">
        <p14:creationId xmlns:p14="http://schemas.microsoft.com/office/powerpoint/2010/main" val="248180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B04C-3736-458C-B67F-2233E96C7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we achieve </a:t>
            </a:r>
            <a:r>
              <a:rPr lang="en-GB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n-GB" dirty="0"/>
              <a:t> in long term?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259B2-5509-4CD4-B9AC-324496EF8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CBA1B-A7B7-470D-BEF4-77BFFBB84CDC}" type="slidenum">
              <a:rPr lang="en-GB" smtClean="0"/>
              <a:t>9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31414B-5952-4E8E-92B6-15D05064A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4387" y="1387984"/>
            <a:ext cx="5465783" cy="51048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60472-5567-4FCB-B5B5-41951AE9757F}"/>
              </a:ext>
            </a:extLst>
          </p:cNvPr>
          <p:cNvCxnSpPr>
            <a:cxnSpLocks/>
          </p:cNvCxnSpPr>
          <p:nvPr/>
        </p:nvCxnSpPr>
        <p:spPr>
          <a:xfrm>
            <a:off x="3514742" y="3662785"/>
            <a:ext cx="4488615" cy="0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9DA550-473D-4071-A12D-C7AA4A9A5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2023"/>
            <a:ext cx="2009921" cy="1081703"/>
          </a:xfrm>
          <a:prstGeom prst="rect">
            <a:avLst/>
          </a:prstGeom>
        </p:spPr>
      </p:pic>
      <p:pic>
        <p:nvPicPr>
          <p:cNvPr id="10" name="Picture 9" descr="A blue and yellow logo&#10;&#10;Description automatically generated">
            <a:extLst>
              <a:ext uri="{FF2B5EF4-FFF2-40B4-BE49-F238E27FC236}">
                <a16:creationId xmlns:a16="http://schemas.microsoft.com/office/drawing/2014/main" id="{B6A0865A-26D7-46EE-A7B1-303A140F53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521" y="6236675"/>
            <a:ext cx="847579" cy="512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EB473E-3C50-4A03-B850-4B8056196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1045" y="1967845"/>
            <a:ext cx="2922309" cy="2922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C1D7C5-0901-4EA6-B01F-9ECB05A8F5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4542" y="3299106"/>
            <a:ext cx="1008812" cy="1008812"/>
          </a:xfrm>
          <a:prstGeom prst="rect">
            <a:avLst/>
          </a:prstGeom>
        </p:spPr>
      </p:pic>
      <p:pic>
        <p:nvPicPr>
          <p:cNvPr id="1028" name="Picture 4" descr="Mitigation - Free security icons">
            <a:extLst>
              <a:ext uri="{FF2B5EF4-FFF2-40B4-BE49-F238E27FC236}">
                <a16:creationId xmlns:a16="http://schemas.microsoft.com/office/drawing/2014/main" id="{32E7F52F-DAA5-4D8A-9EB8-B1BD6BF86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21" y="2753672"/>
            <a:ext cx="1008812" cy="100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B44CFB-0470-4902-BE3A-1964BF5A5CE0}"/>
              </a:ext>
            </a:extLst>
          </p:cNvPr>
          <p:cNvCxnSpPr>
            <a:cxnSpLocks/>
          </p:cNvCxnSpPr>
          <p:nvPr/>
        </p:nvCxnSpPr>
        <p:spPr>
          <a:xfrm>
            <a:off x="5435702" y="630197"/>
            <a:ext cx="1263049" cy="0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077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509</Words>
  <Application>Microsoft Office PowerPoint</Application>
  <PresentationFormat>Widescreen</PresentationFormat>
  <Paragraphs>99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Google Sans</vt:lpstr>
      <vt:lpstr>Segoe UI</vt:lpstr>
      <vt:lpstr>Times New Roman</vt:lpstr>
      <vt:lpstr>Office Theme</vt:lpstr>
      <vt:lpstr>A framework for stabilizing deep-water oxygen under future climate change</vt:lpstr>
      <vt:lpstr>Introduction </vt:lpstr>
      <vt:lpstr>Questions</vt:lpstr>
      <vt:lpstr>Model structure</vt:lpstr>
      <vt:lpstr>Case study</vt:lpstr>
      <vt:lpstr>Model performance </vt:lpstr>
      <vt:lpstr>Future simulations</vt:lpstr>
      <vt:lpstr>What is the main driver?</vt:lpstr>
      <vt:lpstr>How can we achieve this in long term? </vt:lpstr>
      <vt:lpstr>Required reduction in VHOD </vt:lpstr>
      <vt:lpstr>Lake restoration for VHOD reduction</vt:lpstr>
      <vt:lpstr>Summary</vt:lpstr>
      <vt:lpstr>This model is using to study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Mahtab Yaghouti</dc:creator>
  <cp:lastModifiedBy>Mahtab Yaghouti</cp:lastModifiedBy>
  <cp:revision>39</cp:revision>
  <dcterms:created xsi:type="dcterms:W3CDTF">2025-03-29T16:07:22Z</dcterms:created>
  <dcterms:modified xsi:type="dcterms:W3CDTF">2025-04-28T22:55:43Z</dcterms:modified>
</cp:coreProperties>
</file>