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60" r:id="rId2"/>
    <p:sldId id="365" r:id="rId3"/>
    <p:sldId id="367" r:id="rId4"/>
    <p:sldId id="340" r:id="rId5"/>
    <p:sldId id="354" r:id="rId6"/>
    <p:sldId id="358" r:id="rId7"/>
    <p:sldId id="356" r:id="rId8"/>
    <p:sldId id="359" r:id="rId9"/>
    <p:sldId id="346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3"/>
    <p:restoredTop sz="94721"/>
  </p:normalViewPr>
  <p:slideViewPr>
    <p:cSldViewPr snapToGrid="0">
      <p:cViewPr varScale="1">
        <p:scale>
          <a:sx n="76" d="100"/>
          <a:sy n="76" d="100"/>
        </p:scale>
        <p:origin x="224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6DCA-2689-0F4C-8944-410ADA96ACC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63579-701F-2B4E-8EB4-09282E61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87E8C-93A6-EA42-BCFE-4A958B571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87E8C-93A6-EA42-BCFE-4A958B571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87E8C-93A6-EA42-BCFE-4A958B571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87E8C-93A6-EA42-BCFE-4A958B571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87E8C-93A6-EA42-BCFE-4A958B571E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87E8C-93A6-EA42-BCFE-4A958B571E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5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87E8C-93A6-EA42-BCFE-4A958B571E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9DB0-58BA-C7A7-C78C-30AE1DA06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95FBD-6B54-A544-4E6C-4E7916310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F5893-EFD7-8BAB-44A0-D97963C1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1F79-539A-4A6D-1BF7-21257165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0F107-5950-F25E-1B00-43916D00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1E35-0D56-FF75-65A7-C3055DB5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A770C-CF19-E96F-0BEC-DECDE0A6F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AF49-DF8B-E5C7-9DCF-9EE2D476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035E-528B-6916-312B-32E1DA48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C80F5-4A6A-6B91-3046-785462BB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8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67F6D-6AC4-6E8D-DAA8-625B90043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3D373-D6EF-829D-615C-8CFB77DD2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CAA7-3EB0-4468-62C7-96433A97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D906F-57C0-8D0E-F817-41B904A1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B6055-B963-D5CC-9A23-B0DC552A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5455-C095-C44C-D13B-CBCE4896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91D1-1471-EC31-409B-D69028A09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42CDA-C670-8F73-AA18-7ED945F6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C7C2-827E-A56A-80ED-61253CB1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1AC1-C6F4-4D63-92F5-9AE20C54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073B-A399-A5AB-FFE9-17D97C22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59006-B323-01B0-7D56-B72A801EC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7721-FB5F-D432-3B4D-CE293E7D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3217-A8DB-102D-E1F0-167385B6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49A6-1E37-928B-5203-0D09AE9A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95BA-585F-7E73-A18A-20177CB0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AE04-3E9D-EAEC-DFCF-7CA97D979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A46DC-EDCF-2BC9-7DA6-66838DB52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00D86-5BEC-1DC6-7ABC-80C88D9C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16764-BEA8-AC49-FEDD-941169A0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E3746-0D10-A819-B27C-1FF73EAA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5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C724-DCC5-9AE2-F903-3BCB3CAC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BAA91-5E3A-74B5-AF19-6BA4353C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FEF24-0BBA-5C4F-BBDB-A12C62C20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A22EB-E076-FE7D-B86D-D45EB022F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B5A81-6CF9-5E41-C22E-17A9A8BCE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CF10B-477A-EFC1-AC7E-1606D796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B709D-0EFE-5D7D-9D3A-C303270F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8578D-DF2E-404F-1065-E29386B5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1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DCF2-1958-13C5-A042-F4640B1A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3438D-1513-833D-27BB-CDD22F7B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FAD63-6746-F89F-0085-787B1F4B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5124C-0702-FCFC-19A4-A084FE69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2C5B3-9D38-7C47-398A-E041E5E3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1A769-3FBE-ED16-33D6-77E2EA2A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7677-E384-D893-3561-18D1FA3D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A3C6-97A4-D94F-F3B8-10C0D9A4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1C91-9657-377D-96C9-578E1292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80BDD-AE66-3DC6-6766-2E5BC5F5A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AFE77-E152-0234-1F80-551E2EEF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46A8E-290B-00FE-FB75-2FD2B8BB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87729-5E59-B885-AC5F-2F8B03A6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DFA8-6463-D2F9-1BA3-91B56876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9A930-0810-B629-0E83-AC3B8F371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F6716-3271-1040-CAA7-D3E3F7D03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8C9C2-5AC6-0ABA-7538-C0FA3AC0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3D68E-AFED-BA7D-E454-C36A7C4B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5D7F8-1665-9748-2381-59D31E82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31E48-9C18-1DE6-8240-B4E02A96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799EF-17CD-7A5D-71C9-6C7B4F51C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F07B4-E7C6-3A31-E10A-20D26F425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934AD-0C79-F443-ACFA-2D4BAA03281D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A0A47-5105-2D2E-51E7-A5EFB450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859D-C684-5423-D049-1D8ACC1B4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89B49-8317-0F47-9D9D-D05B6141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891BF1-4E24-077E-BED9-CF24FAC3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33397"/>
            <a:ext cx="8618706" cy="68577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6E81D-74BB-CD5B-879E-72111408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AEFF-A227-4248-A6AF-8CCF5CB95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2BE05-CA7D-9E37-1C62-C1E121FD2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86" y="23700"/>
            <a:ext cx="7380007" cy="3538952"/>
          </a:xfrm>
          <a:prstGeom prst="rect">
            <a:avLst/>
          </a:prstGeom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B9F5F98-9EAE-324A-C329-85EAD46F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1" y="6563119"/>
            <a:ext cx="39835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N I J = sourced waters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BLUE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Arctic bottom waters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914DC-8B81-AA3B-C621-7B6F80DF54AC}"/>
              </a:ext>
            </a:extLst>
          </p:cNvPr>
          <p:cNvSpPr txBox="1"/>
          <p:nvPr/>
        </p:nvSpPr>
        <p:spPr>
          <a:xfrm>
            <a:off x="7600810" y="2011761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a s a l t I c</a:t>
            </a:r>
          </a:p>
          <a:p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C547FB-A936-FB79-D310-C8D834A45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67" y="4831493"/>
            <a:ext cx="2969953" cy="159719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DA83D63B-F8A2-03F4-FA7A-0D470A5A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59" y="2780014"/>
            <a:ext cx="36891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</a:pPr>
            <a:r>
              <a:rPr lang="de-DE" altLang="en-US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de-DE" altLang="en-US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Greenland         </a:t>
            </a:r>
            <a:r>
              <a:rPr kumimoji="0" lang="de-D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 </a:t>
            </a:r>
            <a:r>
              <a:rPr kumimoji="0" lang="de-DE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transect</a:t>
            </a:r>
            <a:r>
              <a:rPr kumimoji="0" lang="de-D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–  	</a:t>
            </a:r>
            <a:r>
              <a:rPr kumimoji="0" lang="de-DE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Iceland</a:t>
            </a:r>
            <a:r>
              <a:rPr kumimoji="0" lang="de-D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kumimoji="0" lang="de-D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B414C-7E25-8B1B-63FE-F72E501F5F4E}"/>
              </a:ext>
            </a:extLst>
          </p:cNvPr>
          <p:cNvSpPr txBox="1"/>
          <p:nvPr/>
        </p:nvSpPr>
        <p:spPr>
          <a:xfrm>
            <a:off x="84081" y="469115"/>
            <a:ext cx="4051300" cy="151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halkboard SE Light" panose="03050602040202020205" pitchFamily="66" charset="77"/>
              </a:rPr>
              <a:t>Differential origin of 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Chalkboard SE Light" panose="03050602040202020205" pitchFamily="66" charset="77"/>
              </a:rPr>
              <a:t>DK Strait Overflow Waters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halkboard SE Light" panose="03050602040202020205" pitchFamily="66" charset="77"/>
              </a:rPr>
              <a:t>HS-1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C00A3-D436-6A4C-DC54-DF79826B3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" y="3027766"/>
            <a:ext cx="3837549" cy="17919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BEFAD1-E656-78A6-5373-0BE404C5B1F6}"/>
              </a:ext>
            </a:extLst>
          </p:cNvPr>
          <p:cNvSpPr txBox="1"/>
          <p:nvPr/>
        </p:nvSpPr>
        <p:spPr>
          <a:xfrm>
            <a:off x="1611351" y="2613022"/>
            <a:ext cx="90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ptos" panose="020B0004020202020204" pitchFamily="34" charset="0"/>
                <a:cs typeface="Times New Roman" panose="02020603050405020304" pitchFamily="18" charset="0"/>
              </a:rPr>
              <a:t>modern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248A6-9114-694F-0695-5827A0D3F006}"/>
              </a:ext>
            </a:extLst>
          </p:cNvPr>
          <p:cNvSpPr txBox="1"/>
          <p:nvPr/>
        </p:nvSpPr>
        <p:spPr>
          <a:xfrm flipH="1">
            <a:off x="2150609" y="3192775"/>
            <a:ext cx="95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halkboard" panose="03050602040202020205" pitchFamily="66" charset="77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0AC96-7DDF-E567-53B3-85EE29CA62ED}"/>
              </a:ext>
            </a:extLst>
          </p:cNvPr>
          <p:cNvSpPr txBox="1"/>
          <p:nvPr/>
        </p:nvSpPr>
        <p:spPr>
          <a:xfrm flipH="1">
            <a:off x="2122578" y="4963712"/>
            <a:ext cx="95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halkboard" panose="03050602040202020205" pitchFamily="66" charset="77"/>
              </a:rPr>
              <a:t>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AD36BB-FDD1-F6C8-FE0F-99E9DCD4BA20}"/>
              </a:ext>
            </a:extLst>
          </p:cNvPr>
          <p:cNvCxnSpPr>
            <a:cxnSpLocks/>
          </p:cNvCxnSpPr>
          <p:nvPr/>
        </p:nvCxnSpPr>
        <p:spPr>
          <a:xfrm flipH="1" flipV="1">
            <a:off x="6402394" y="1094014"/>
            <a:ext cx="324975" cy="5061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A6A08A-A22F-B28C-DFAA-C2C32D2476ED}"/>
              </a:ext>
            </a:extLst>
          </p:cNvPr>
          <p:cNvCxnSpPr>
            <a:cxnSpLocks/>
          </p:cNvCxnSpPr>
          <p:nvPr/>
        </p:nvCxnSpPr>
        <p:spPr>
          <a:xfrm flipH="1" flipV="1">
            <a:off x="6652768" y="985150"/>
            <a:ext cx="324975" cy="5061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011D36-A389-A54F-1016-FF990E323380}"/>
              </a:ext>
            </a:extLst>
          </p:cNvPr>
          <p:cNvSpPr txBox="1"/>
          <p:nvPr/>
        </p:nvSpPr>
        <p:spPr>
          <a:xfrm>
            <a:off x="4250183" y="4707234"/>
            <a:ext cx="7741850" cy="171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F66E5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Arctic  deep waters  were replaced  by</a:t>
            </a:r>
            <a:endParaRPr lang="en-US" dirty="0">
              <a:solidFill>
                <a:srgbClr val="FF0000"/>
              </a:solidFill>
              <a:latin typeface="Chalkboard" panose="03050602040202020205" pitchFamily="66" charset="77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NORTH  ICELAND  JET  (N I J)</a:t>
            </a:r>
            <a:r>
              <a:rPr lang="en-US" dirty="0">
                <a:solidFill>
                  <a:srgbClr val="0070C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  plus  ADMIXTURE of  </a:t>
            </a:r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UPPER  NAIW </a:t>
            </a:r>
            <a:r>
              <a:rPr lang="en-US" dirty="0">
                <a:solidFill>
                  <a:srgbClr val="0070C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after having passed  </a:t>
            </a:r>
            <a:r>
              <a:rPr lang="en-US" dirty="0">
                <a:solidFill>
                  <a:srgbClr val="00B05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basaltic sediments</a:t>
            </a:r>
            <a:endParaRPr lang="en-US" b="1" dirty="0">
              <a:solidFill>
                <a:srgbClr val="00B050"/>
              </a:solidFill>
              <a:latin typeface="Chalkboard" panose="03050602040202020205" pitchFamily="66" charset="77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(based  on  radiogenic  Nd and U/Th isotopes  and  various  proxies)</a:t>
            </a:r>
          </a:p>
        </p:txBody>
      </p:sp>
    </p:spTree>
    <p:extLst>
      <p:ext uri="{BB962C8B-B14F-4D97-AF65-F5344CB8AC3E}">
        <p14:creationId xmlns:p14="http://schemas.microsoft.com/office/powerpoint/2010/main" val="24880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69182-DD14-80DD-4504-4F1800E3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54" y="646176"/>
            <a:ext cx="84226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3817B-60D2-6B56-DE05-C58132A17857}"/>
              </a:ext>
            </a:extLst>
          </p:cNvPr>
          <p:cNvSpPr txBox="1"/>
          <p:nvPr/>
        </p:nvSpPr>
        <p:spPr>
          <a:xfrm>
            <a:off x="3230880" y="19507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T h a n k s   a   l o t   f o r  y o u r   p a t </a:t>
            </a:r>
            <a:r>
              <a:rPr lang="en-US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e n c 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FBC67-DDB5-BC6A-3AFA-F5451C2C01BD}"/>
              </a:ext>
            </a:extLst>
          </p:cNvPr>
          <p:cNvSpPr txBox="1"/>
          <p:nvPr/>
        </p:nvSpPr>
        <p:spPr>
          <a:xfrm>
            <a:off x="10485120" y="5266944"/>
            <a:ext cx="1524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Henricus</a:t>
            </a:r>
            <a:r>
              <a:rPr lang="en-US" sz="1100" dirty="0"/>
              <a:t> de </a:t>
            </a:r>
            <a:r>
              <a:rPr lang="en-US" sz="1100" dirty="0" err="1"/>
              <a:t>Alemania</a:t>
            </a:r>
            <a:endParaRPr lang="en-US" sz="1100" dirty="0"/>
          </a:p>
          <a:p>
            <a:pPr algn="ctr"/>
            <a:r>
              <a:rPr lang="en-US" sz="1100" dirty="0"/>
              <a:t>14.Jh.</a:t>
            </a:r>
          </a:p>
        </p:txBody>
      </p:sp>
    </p:spTree>
    <p:extLst>
      <p:ext uri="{BB962C8B-B14F-4D97-AF65-F5344CB8AC3E}">
        <p14:creationId xmlns:p14="http://schemas.microsoft.com/office/powerpoint/2010/main" val="412898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A3A0D-524E-7C04-CC4B-2E0D69B1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6" y="-31185"/>
            <a:ext cx="59544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987C5C-8207-9841-3238-09E8436027BE}"/>
              </a:ext>
            </a:extLst>
          </p:cNvPr>
          <p:cNvSpPr txBox="1"/>
          <p:nvPr/>
        </p:nvSpPr>
        <p:spPr>
          <a:xfrm>
            <a:off x="9771961" y="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Sarnthein &amp; Blaser, 2025, QSR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51165-2B76-2CA6-D70A-DE2F0EA3AC5A}"/>
              </a:ext>
            </a:extLst>
          </p:cNvPr>
          <p:cNvSpPr txBox="1"/>
          <p:nvPr/>
        </p:nvSpPr>
        <p:spPr>
          <a:xfrm>
            <a:off x="6566087" y="918207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halkboard" panose="03050602040202020205" pitchFamily="66" charset="77"/>
              </a:rPr>
              <a:t>PEAKS  help  to  constrain  planktic </a:t>
            </a:r>
            <a:r>
              <a:rPr lang="en-US" sz="1800" baseline="30000" dirty="0">
                <a:solidFill>
                  <a:schemeClr val="bg2">
                    <a:lumMod val="75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halkboard" panose="03050602040202020205" pitchFamily="66" charset="77"/>
              </a:rPr>
              <a:t>C JUMPS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C570B-A132-7EAF-C8BF-658BE7698CA2}"/>
              </a:ext>
            </a:extLst>
          </p:cNvPr>
          <p:cNvSpPr txBox="1"/>
          <p:nvPr/>
        </p:nvSpPr>
        <p:spPr>
          <a:xfrm>
            <a:off x="6566087" y="298239"/>
            <a:ext cx="467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A G E   C O N T R O L    </a:t>
            </a:r>
            <a:r>
              <a:rPr lang="en-US" dirty="0" err="1">
                <a:solidFill>
                  <a:srgbClr val="FF0000"/>
                </a:solidFill>
                <a:latin typeface="Chalkboard" panose="03050602040202020205" pitchFamily="66" charset="77"/>
              </a:rPr>
              <a:t>i</a:t>
            </a:r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 s   c r u c </a:t>
            </a:r>
            <a:r>
              <a:rPr lang="en-US" dirty="0" err="1">
                <a:solidFill>
                  <a:srgbClr val="FF0000"/>
                </a:solidFill>
                <a:latin typeface="Chalkboard" panose="03050602040202020205" pitchFamily="66" charset="77"/>
              </a:rPr>
              <a:t>i</a:t>
            </a:r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 a 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07A41-43E2-3441-7BB9-FDBF6A182302}"/>
              </a:ext>
            </a:extLst>
          </p:cNvPr>
          <p:cNvSpPr txBox="1"/>
          <p:nvPr/>
        </p:nvSpPr>
        <p:spPr>
          <a:xfrm>
            <a:off x="6439437" y="2004209"/>
            <a:ext cx="5954474" cy="608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halkboard" panose="03050602040202020205" pitchFamily="66" charset="77"/>
              </a:rPr>
              <a:t>‘Raw’  </a:t>
            </a:r>
            <a:r>
              <a:rPr lang="en-US" sz="2000" dirty="0">
                <a:solidFill>
                  <a:srgbClr val="C66C58"/>
                </a:solidFill>
                <a:latin typeface="Chalkboard" panose="03050602040202020205" pitchFamily="66" charset="77"/>
              </a:rPr>
              <a:t>planktic</a:t>
            </a:r>
            <a:r>
              <a:rPr lang="en-US" sz="2000" dirty="0">
                <a:latin typeface="Chalkboard" panose="03050602040202020205" pitchFamily="66" charset="77"/>
              </a:rPr>
              <a:t> and </a:t>
            </a:r>
            <a:r>
              <a:rPr lang="en-US" sz="2000" dirty="0">
                <a:solidFill>
                  <a:srgbClr val="77AF7E"/>
                </a:solidFill>
                <a:latin typeface="Chalkboard" panose="03050602040202020205" pitchFamily="66" charset="77"/>
              </a:rPr>
              <a:t>benthic </a:t>
            </a:r>
            <a:r>
              <a:rPr lang="en-US" sz="2000" dirty="0">
                <a:latin typeface="Chalkboard" panose="03050602040202020205" pitchFamily="66" charset="77"/>
              </a:rPr>
              <a:t> </a:t>
            </a:r>
            <a:r>
              <a:rPr lang="en-US" sz="2000" baseline="30000" dirty="0">
                <a:latin typeface="Chalkboard" panose="03050602040202020205" pitchFamily="66" charset="77"/>
              </a:rPr>
              <a:t>14</a:t>
            </a:r>
            <a:r>
              <a:rPr lang="en-US" sz="2000" dirty="0">
                <a:latin typeface="Chalkboard" panose="03050602040202020205" pitchFamily="66" charset="77"/>
              </a:rPr>
              <a:t>C dates  vs depth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To  derive </a:t>
            </a:r>
            <a:r>
              <a:rPr lang="en-US" sz="20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C-based  CAL.  AGES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and MARINE RESERVOIR  AGES 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 SE Light" panose="03050602040202020205" pitchFamily="66" charset="77"/>
              </a:rPr>
              <a:t>(=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Symbol" pitchFamily="2" charset="2"/>
              </a:rPr>
              <a:t>D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 SE Light" panose="03050602040202020205" pitchFamily="66" charset="77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 SE Light" panose="03050602040202020205" pitchFamily="66" charset="77"/>
              </a:rPr>
              <a:t>Ø</a:t>
            </a:r>
            <a:r>
              <a:rPr lang="en-US" sz="20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 SE Light" panose="03050602040202020205" pitchFamily="66" charset="77"/>
              </a:rPr>
              <a:t>14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 SE Light" panose="03050602040202020205" pitchFamily="66" charset="77"/>
              </a:rPr>
              <a:t>C ages)</a:t>
            </a:r>
            <a:endParaRPr lang="en-US" sz="2000" baseline="30000" dirty="0">
              <a:solidFill>
                <a:schemeClr val="tx2">
                  <a:lumMod val="50000"/>
                  <a:lumOff val="50000"/>
                </a:schemeClr>
              </a:solidFill>
              <a:latin typeface="Chalkboard SE Light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the suite  of  planktic  </a:t>
            </a:r>
            <a:r>
              <a:rPr lang="en-US" sz="20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C plateaus  is tuned 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to a suite 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of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Atmospheric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 </a:t>
            </a:r>
            <a:r>
              <a:rPr lang="en-US" sz="20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C plateaus of LAKE SUIGETSU 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vs  U/Th model ages  (cal. ka)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halkboard" panose="03050602040202020205" pitchFamily="66" charset="77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halkboard" panose="03050602040202020205" pitchFamily="66" charset="77"/>
              </a:rPr>
              <a:t>Bronk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halkboard" panose="03050602040202020205" pitchFamily="66" charset="77"/>
              </a:rPr>
              <a:t> Ramsey et al., 2020)</a:t>
            </a:r>
            <a:b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</a:b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9681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FBE97-C878-DEE4-33B5-D2C7B619C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10" y="7420"/>
            <a:ext cx="652049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470CA-2957-DD4F-523A-BA05AB05F055}"/>
              </a:ext>
            </a:extLst>
          </p:cNvPr>
          <p:cNvSpPr txBox="1"/>
          <p:nvPr/>
        </p:nvSpPr>
        <p:spPr>
          <a:xfrm>
            <a:off x="10304396" y="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Sarnthein &amp; Blaser, 2025, QSR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6C4E8-34D5-90A9-F27A-7E01E5A1CADC}"/>
              </a:ext>
            </a:extLst>
          </p:cNvPr>
          <p:cNvSpPr txBox="1"/>
          <p:nvPr/>
        </p:nvSpPr>
        <p:spPr>
          <a:xfrm>
            <a:off x="195493" y="1187845"/>
            <a:ext cx="523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halkboard" panose="03050602040202020205" pitchFamily="66" charset="77"/>
              </a:rPr>
              <a:t>PEAKS  help to constrain  planktic  </a:t>
            </a:r>
            <a:r>
              <a:rPr lang="en-US" sz="1800" baseline="30000" dirty="0">
                <a:solidFill>
                  <a:schemeClr val="bg2">
                    <a:lumMod val="75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halkboard" panose="03050602040202020205" pitchFamily="66" charset="77"/>
              </a:rPr>
              <a:t>C JUMPS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09EF1-7600-D0B3-C3E2-910DF7585D91}"/>
              </a:ext>
            </a:extLst>
          </p:cNvPr>
          <p:cNvSpPr txBox="1"/>
          <p:nvPr/>
        </p:nvSpPr>
        <p:spPr>
          <a:xfrm>
            <a:off x="172046" y="2271073"/>
            <a:ext cx="5303963" cy="615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halkboard" panose="03050602040202020205" pitchFamily="66" charset="77"/>
              </a:rPr>
              <a:t>‘Raw’  </a:t>
            </a:r>
            <a:r>
              <a:rPr lang="en-US" sz="2000" dirty="0">
                <a:solidFill>
                  <a:srgbClr val="C00000"/>
                </a:solidFill>
                <a:latin typeface="Chalkboard" panose="03050602040202020205" pitchFamily="66" charset="77"/>
              </a:rPr>
              <a:t>planktic</a:t>
            </a:r>
            <a:r>
              <a:rPr lang="en-US" sz="2000" dirty="0">
                <a:latin typeface="Chalkboard" panose="03050602040202020205" pitchFamily="66" charset="77"/>
              </a:rPr>
              <a:t>  and  </a:t>
            </a:r>
            <a:r>
              <a:rPr lang="en-US" sz="2000" dirty="0">
                <a:solidFill>
                  <a:srgbClr val="77AF7E"/>
                </a:solidFill>
                <a:latin typeface="Chalkboard" panose="03050602040202020205" pitchFamily="66" charset="77"/>
              </a:rPr>
              <a:t>benthic</a:t>
            </a:r>
            <a:r>
              <a:rPr lang="en-US" sz="2000" dirty="0">
                <a:latin typeface="Chalkboard" panose="03050602040202020205" pitchFamily="66" charset="77"/>
              </a:rPr>
              <a:t> </a:t>
            </a:r>
            <a:r>
              <a:rPr lang="en-US" sz="2000" baseline="30000" dirty="0">
                <a:latin typeface="Chalkboard" panose="03050602040202020205" pitchFamily="66" charset="77"/>
              </a:rPr>
              <a:t>14</a:t>
            </a:r>
            <a:r>
              <a:rPr lang="en-US" sz="2000" dirty="0">
                <a:latin typeface="Chalkboard" panose="03050602040202020205" pitchFamily="66" charset="77"/>
              </a:rPr>
              <a:t>C dates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To  derive  of  </a:t>
            </a:r>
            <a:r>
              <a:rPr lang="en-US" sz="20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C-based  CAL.  AGES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and  MARINE  RESERVOIR  AGES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planktic  </a:t>
            </a:r>
            <a:r>
              <a:rPr lang="en-US" sz="20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C plateaus  are tuned 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to a suite 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of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Atmospheric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 </a:t>
            </a:r>
            <a:r>
              <a:rPr lang="en-US" sz="20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14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  <a:t>C plateaus of LAKE SUIGETSU  dated by U/Th model ages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halkboard" panose="03050602040202020205" pitchFamily="66" charset="77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halkboard" panose="03050602040202020205" pitchFamily="66" charset="77"/>
              </a:rPr>
              <a:t>Bronk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halkboard" panose="03050602040202020205" pitchFamily="66" charset="77"/>
              </a:rPr>
              <a:t> Ramsey et al., 2020)</a:t>
            </a:r>
            <a:b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halkboard" panose="03050602040202020205" pitchFamily="66" charset="77"/>
              </a:rPr>
            </a:b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05EC9-EA41-9A8F-677B-F07D5C031871}"/>
              </a:ext>
            </a:extLst>
          </p:cNvPr>
          <p:cNvSpPr txBox="1"/>
          <p:nvPr/>
        </p:nvSpPr>
        <p:spPr>
          <a:xfrm>
            <a:off x="228578" y="246221"/>
            <a:ext cx="258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A G E   C O N T R O 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22BBB-8D43-CE8C-C17D-FAF036F0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AEFF-A227-4248-A6AF-8CCF5CB953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7CE3F-0C84-079F-00D4-7EBA2E38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1" y="138023"/>
            <a:ext cx="9869120" cy="6620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C6630-D6F8-C3A6-A1C2-665938B3DF6A}"/>
              </a:ext>
            </a:extLst>
          </p:cNvPr>
          <p:cNvSpPr txBox="1"/>
          <p:nvPr/>
        </p:nvSpPr>
        <p:spPr>
          <a:xfrm>
            <a:off x="10334445" y="138023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Sarnthein et al.</a:t>
            </a:r>
          </a:p>
          <a:p>
            <a:pPr algn="ctr"/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3468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AB1A-6F27-FBCD-E629-53A231C5E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79" y="155275"/>
            <a:ext cx="8908395" cy="6611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CE955-4477-FE2C-5D7A-71365A83FD94}"/>
              </a:ext>
            </a:extLst>
          </p:cNvPr>
          <p:cNvSpPr txBox="1"/>
          <p:nvPr/>
        </p:nvSpPr>
        <p:spPr>
          <a:xfrm>
            <a:off x="10334445" y="138023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Sarnthein et al.</a:t>
            </a:r>
          </a:p>
          <a:p>
            <a:pPr algn="ctr"/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9818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3CA5F5-1193-9736-23FE-EA750216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AEFF-A227-4248-A6AF-8CCF5CB9537A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655FF-3383-E87C-010D-476A30358F20}"/>
              </a:ext>
            </a:extLst>
          </p:cNvPr>
          <p:cNvSpPr txBox="1"/>
          <p:nvPr/>
        </p:nvSpPr>
        <p:spPr>
          <a:xfrm>
            <a:off x="4507606" y="695459"/>
            <a:ext cx="309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Eirik</a:t>
            </a:r>
            <a:r>
              <a:rPr lang="en-US" dirty="0">
                <a:solidFill>
                  <a:srgbClr val="FF0000"/>
                </a:solidFill>
              </a:rPr>
              <a:t> Drift off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the southern tip of Greenland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0F54C-70F1-F048-0E27-132EE721043A}"/>
              </a:ext>
            </a:extLst>
          </p:cNvPr>
          <p:cNvSpPr txBox="1"/>
          <p:nvPr/>
        </p:nvSpPr>
        <p:spPr>
          <a:xfrm>
            <a:off x="10241280" y="77978"/>
            <a:ext cx="194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You, Stein, et al., 2024,</a:t>
            </a:r>
          </a:p>
          <a:p>
            <a:r>
              <a:rPr lang="en-US" sz="1400" dirty="0"/>
              <a:t>modified by Sarnthein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A484-D03B-9E8C-7BF7-5D488535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" y="1340770"/>
            <a:ext cx="11896528" cy="426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FC9448-5961-0C4F-6158-9AC46D79279E}"/>
              </a:ext>
            </a:extLst>
          </p:cNvPr>
          <p:cNvSpPr txBox="1"/>
          <p:nvPr/>
        </p:nvSpPr>
        <p:spPr>
          <a:xfrm>
            <a:off x="10351008" y="3742944"/>
            <a:ext cx="99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FF0000"/>
                </a:solidFill>
              </a:rPr>
              <a:t>C 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A0403-E51A-C939-46A5-893E7052EB18}"/>
              </a:ext>
            </a:extLst>
          </p:cNvPr>
          <p:cNvSpPr txBox="1"/>
          <p:nvPr/>
        </p:nvSpPr>
        <p:spPr>
          <a:xfrm>
            <a:off x="10241280" y="239913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IntCal</a:t>
            </a:r>
            <a:r>
              <a:rPr lang="en-US" sz="2400" dirty="0">
                <a:solidFill>
                  <a:srgbClr val="FF0000"/>
                </a:solidFill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00617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E5D96-FF99-FDAC-7368-03848F01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25" y="-48427"/>
            <a:ext cx="87915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3DEE3-386F-1D4A-88D9-5329ADBDBEBF}"/>
              </a:ext>
            </a:extLst>
          </p:cNvPr>
          <p:cNvSpPr txBox="1"/>
          <p:nvPr/>
        </p:nvSpPr>
        <p:spPr>
          <a:xfrm>
            <a:off x="11292963" y="38616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plankton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96E80-B49A-0310-0ADE-C5E16B9B00D4}"/>
              </a:ext>
            </a:extLst>
          </p:cNvPr>
          <p:cNvSpPr txBox="1"/>
          <p:nvPr/>
        </p:nvSpPr>
        <p:spPr>
          <a:xfrm>
            <a:off x="80296" y="3082885"/>
            <a:ext cx="3279353" cy="2523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solidFill>
                  <a:srgbClr val="C66C58"/>
                </a:solidFill>
              </a:rPr>
              <a:t>HS -1  meltwaters  </a:t>
            </a:r>
            <a:r>
              <a:rPr lang="en-US" b="1" dirty="0">
                <a:solidFill>
                  <a:srgbClr val="C66C58"/>
                </a:solidFill>
              </a:rPr>
              <a:t>diluted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66C58"/>
                </a:solidFill>
              </a:rPr>
              <a:t>the surface waters of 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66C58"/>
                </a:solidFill>
              </a:rPr>
              <a:t>Irminger Current,  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C66C58"/>
                </a:solidFill>
              </a:rPr>
              <a:t>Source</a:t>
            </a:r>
            <a:r>
              <a:rPr lang="en-US" dirty="0">
                <a:solidFill>
                  <a:srgbClr val="C66C58"/>
                </a:solidFill>
              </a:rPr>
              <a:t>: South of  Greenland</a:t>
            </a:r>
          </a:p>
          <a:p>
            <a:pPr algn="ctr"/>
            <a:endParaRPr lang="en-US" sz="800" dirty="0">
              <a:solidFill>
                <a:srgbClr val="C66C58"/>
              </a:solidFill>
            </a:endParaRPr>
          </a:p>
          <a:p>
            <a:pPr algn="ctr"/>
            <a:r>
              <a:rPr lang="en-US" sz="1400" dirty="0"/>
              <a:t>Elliot et al., 1998</a:t>
            </a: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rgbClr val="C66C5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DA707-41B7-0A78-ACB3-BAC05847ED5B}"/>
              </a:ext>
            </a:extLst>
          </p:cNvPr>
          <p:cNvSpPr txBox="1"/>
          <p:nvPr/>
        </p:nvSpPr>
        <p:spPr>
          <a:xfrm>
            <a:off x="1002321" y="1233045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D5E89-4D82-3EA9-7884-99B49577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" y="-8652"/>
            <a:ext cx="2623456" cy="3150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D9F5C-664F-B6A1-A165-2A005D16C49A}"/>
              </a:ext>
            </a:extLst>
          </p:cNvPr>
          <p:cNvSpPr txBox="1"/>
          <p:nvPr/>
        </p:nvSpPr>
        <p:spPr>
          <a:xfrm>
            <a:off x="651974" y="67570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Sarnthein et al. </a:t>
            </a:r>
          </a:p>
          <a:p>
            <a:pPr algn="ctr"/>
            <a:r>
              <a:rPr lang="en-US" sz="600" dirty="0"/>
              <a:t>2002</a:t>
            </a:r>
          </a:p>
          <a:p>
            <a:endParaRPr lang="en-US" sz="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C1FE4-BA9A-1FB3-70C4-9A1320AC5B5A}"/>
              </a:ext>
            </a:extLst>
          </p:cNvPr>
          <p:cNvSpPr txBox="1"/>
          <p:nvPr/>
        </p:nvSpPr>
        <p:spPr>
          <a:xfrm>
            <a:off x="6461096" y="2612845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18.4  cal. 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8A5F-439B-F539-79B4-48AD4D2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AEFF-A227-4248-A6AF-8CCF5CB953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6B9F5F98-9EAE-324A-C329-85EAD46F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1" y="6560751"/>
            <a:ext cx="39835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 I J = sourced waters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BLUE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Arctic bottom waters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A0462-B4BA-D6A2-87B9-E1F99F4DF49E}"/>
              </a:ext>
            </a:extLst>
          </p:cNvPr>
          <p:cNvSpPr txBox="1"/>
          <p:nvPr/>
        </p:nvSpPr>
        <p:spPr>
          <a:xfrm>
            <a:off x="84081" y="469115"/>
            <a:ext cx="4051300" cy="151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halkboard SE Light" panose="03050602040202020205" pitchFamily="66" charset="77"/>
              </a:rPr>
              <a:t>Differential origin of 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Chalkboard SE Light" panose="03050602040202020205" pitchFamily="66" charset="77"/>
              </a:rPr>
              <a:t>DK Strait Overflow Waters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halkboard SE Light" panose="03050602040202020205" pitchFamily="66" charset="77"/>
              </a:rPr>
              <a:t>TODAY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AAF7D-551D-1265-31FE-45392844FABC}"/>
              </a:ext>
            </a:extLst>
          </p:cNvPr>
          <p:cNvSpPr txBox="1"/>
          <p:nvPr/>
        </p:nvSpPr>
        <p:spPr>
          <a:xfrm>
            <a:off x="7614833" y="175215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Basaltic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13972-CF55-988C-DBB4-C234FE05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" y="3027766"/>
            <a:ext cx="3837549" cy="17919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8697C-16A1-A28A-6EA6-4712B9EBB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67" y="4831493"/>
            <a:ext cx="2980113" cy="1602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4A92E-9E94-D624-3058-8C39FF47F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104" y="32751"/>
            <a:ext cx="7362437" cy="353052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9705037-613D-532B-33A6-28EE25DA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59" y="2780014"/>
            <a:ext cx="36891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863850" algn="ctr"/>
              </a:tabLst>
            </a:pPr>
            <a:r>
              <a:rPr lang="de-DE" altLang="en-US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de-DE" altLang="en-US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Greenland         </a:t>
            </a:r>
            <a:r>
              <a:rPr kumimoji="0" lang="de-D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 </a:t>
            </a:r>
            <a:r>
              <a:rPr kumimoji="0" lang="de-DE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transect</a:t>
            </a:r>
            <a:r>
              <a:rPr kumimoji="0" lang="de-D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–  	</a:t>
            </a:r>
            <a:r>
              <a:rPr kumimoji="0" lang="de-DE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Iceland</a:t>
            </a:r>
            <a:r>
              <a:rPr kumimoji="0" lang="de-D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kumimoji="0" lang="de-D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1FC5C-711C-5822-B2D7-BBEFC70D2BC9}"/>
              </a:ext>
            </a:extLst>
          </p:cNvPr>
          <p:cNvSpPr txBox="1"/>
          <p:nvPr/>
        </p:nvSpPr>
        <p:spPr>
          <a:xfrm>
            <a:off x="1611351" y="2613022"/>
            <a:ext cx="90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ptos" panose="020B0004020202020204" pitchFamily="34" charset="0"/>
                <a:cs typeface="Times New Roman" panose="02020603050405020304" pitchFamily="18" charset="0"/>
              </a:rPr>
              <a:t>modern</a:t>
            </a:r>
            <a:endParaRPr lang="en-US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3EF7-AF9D-CC9F-2516-6531D58ABD56}"/>
              </a:ext>
            </a:extLst>
          </p:cNvPr>
          <p:cNvCxnSpPr>
            <a:cxnSpLocks/>
          </p:cNvCxnSpPr>
          <p:nvPr/>
        </p:nvCxnSpPr>
        <p:spPr>
          <a:xfrm flipH="1" flipV="1">
            <a:off x="6402394" y="1094014"/>
            <a:ext cx="324975" cy="5061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4F6FF-984E-40CE-4D60-FDCDE4D40BDC}"/>
              </a:ext>
            </a:extLst>
          </p:cNvPr>
          <p:cNvCxnSpPr>
            <a:cxnSpLocks/>
          </p:cNvCxnSpPr>
          <p:nvPr/>
        </p:nvCxnSpPr>
        <p:spPr>
          <a:xfrm flipH="1" flipV="1">
            <a:off x="6652768" y="985150"/>
            <a:ext cx="324975" cy="5061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2BE5BF7-81B3-670A-12F8-A0F9626C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AEFF-A227-4248-A6AF-8CCF5CB9537A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D1AEA-B628-3528-5B5E-735A9AC6FB61}"/>
              </a:ext>
            </a:extLst>
          </p:cNvPr>
          <p:cNvSpPr txBox="1"/>
          <p:nvPr/>
        </p:nvSpPr>
        <p:spPr>
          <a:xfrm>
            <a:off x="4250184" y="4383727"/>
            <a:ext cx="6680575" cy="21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halkboard" panose="03050602040202020205" pitchFamily="66" charset="77"/>
                <a:ea typeface="Calibri" panose="020F0502020204030204" pitchFamily="34" charset="0"/>
              </a:rPr>
              <a:t>Overflow  formed  by  </a:t>
            </a:r>
          </a:p>
          <a:p>
            <a:endParaRPr lang="en-US" dirty="0">
              <a:latin typeface="Chalkboard" panose="03050602040202020205" pitchFamily="66" charset="77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2F66E5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ARCTIC  DEEP  WATERs  </a:t>
            </a:r>
            <a:r>
              <a:rPr lang="en-US" dirty="0">
                <a:latin typeface="Chalkboard" panose="03050602040202020205" pitchFamily="66" charset="77"/>
                <a:ea typeface="Calibri" panose="020F0502020204030204" pitchFamily="34" charset="0"/>
              </a:rPr>
              <a:t>overlain  by</a:t>
            </a:r>
            <a:r>
              <a:rPr lang="en-US" dirty="0">
                <a:solidFill>
                  <a:srgbClr val="2F66E5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 </a:t>
            </a:r>
            <a:r>
              <a:rPr lang="en-US" dirty="0">
                <a:latin typeface="Chalkboard" panose="03050602040202020205" pitchFamily="66" charset="77"/>
                <a:ea typeface="Calibri" panose="020F0502020204030204" pitchFamily="34" charset="0"/>
              </a:rPr>
              <a:t>modern</a:t>
            </a:r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NORTH  ICELAND  JET  (N I J)  </a:t>
            </a:r>
            <a:r>
              <a:rPr lang="en-US" dirty="0" err="1">
                <a:latin typeface="Chalkboard" panose="03050602040202020205" pitchFamily="66" charset="77"/>
                <a:ea typeface="Calibri" panose="020F0502020204030204" pitchFamily="34" charset="0"/>
              </a:rPr>
              <a:t>convected</a:t>
            </a:r>
            <a:r>
              <a:rPr lang="en-US" dirty="0">
                <a:latin typeface="Chalkboard" panose="03050602040202020205" pitchFamily="66" charset="77"/>
                <a:ea typeface="Calibri" panose="020F0502020204030204" pitchFamily="34" charset="0"/>
              </a:rPr>
              <a:t>  north of Iceland,</a:t>
            </a:r>
            <a:endParaRPr lang="en-US" dirty="0">
              <a:solidFill>
                <a:schemeClr val="accent6"/>
              </a:solidFill>
              <a:latin typeface="Chalkboard" panose="03050602040202020205" pitchFamily="66" charset="77"/>
              <a:ea typeface="Calibri" panose="020F0502020204030204" pitchFamily="34" charset="0"/>
            </a:endParaRPr>
          </a:p>
          <a:p>
            <a:endParaRPr lang="en-US" dirty="0">
              <a:solidFill>
                <a:srgbClr val="2F66E5"/>
              </a:solidFill>
              <a:latin typeface="Chalkboard" panose="03050602040202020205" pitchFamily="66" charset="77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Váge</a:t>
            </a:r>
            <a:r>
              <a:rPr lang="en-US" dirty="0">
                <a:solidFill>
                  <a:srgbClr val="000000"/>
                </a:solidFill>
                <a:latin typeface="Chalkboard" panose="03050602040202020205" pitchFamily="66" charset="77"/>
                <a:ea typeface="Calibri" panose="020F0502020204030204" pitchFamily="34" charset="0"/>
              </a:rPr>
              <a:t> et al.</a:t>
            </a:r>
            <a:r>
              <a:rPr lang="en-US" dirty="0">
                <a:solidFill>
                  <a:srgbClr val="000000"/>
                </a:solidFill>
                <a:effectLst/>
                <a:latin typeface="Chalkboard" panose="03050602040202020205" pitchFamily="66" charset="77"/>
                <a:ea typeface="Calibri" panose="020F0502020204030204" pitchFamily="34" charset="0"/>
              </a:rPr>
              <a:t>, 2011, QSR)</a:t>
            </a:r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268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427</Words>
  <Application>Microsoft Macintosh PowerPoint</Application>
  <PresentationFormat>Widescreen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Chalkboard</vt:lpstr>
      <vt:lpstr>Chalkboard SE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Sarnthein</dc:creator>
  <cp:lastModifiedBy>Michael Sarnthein</cp:lastModifiedBy>
  <cp:revision>1</cp:revision>
  <dcterms:created xsi:type="dcterms:W3CDTF">2025-04-24T10:30:39Z</dcterms:created>
  <dcterms:modified xsi:type="dcterms:W3CDTF">2025-04-24T10:32:36Z</dcterms:modified>
</cp:coreProperties>
</file>