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2" r:id="rId1"/>
  </p:sldMasterIdLst>
  <p:notesMasterIdLst>
    <p:notesMasterId r:id="rId11"/>
  </p:notesMasterIdLst>
  <p:sldIdLst>
    <p:sldId id="286" r:id="rId2"/>
    <p:sldId id="256" r:id="rId3"/>
    <p:sldId id="288" r:id="rId4"/>
    <p:sldId id="281" r:id="rId5"/>
    <p:sldId id="282" r:id="rId6"/>
    <p:sldId id="285" r:id="rId7"/>
    <p:sldId id="283" r:id="rId8"/>
    <p:sldId id="284" r:id="rId9"/>
    <p:sldId id="28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799" autoAdjust="0"/>
    <p:restoredTop sz="94660"/>
  </p:normalViewPr>
  <p:slideViewPr>
    <p:cSldViewPr snapToGrid="0">
      <p:cViewPr>
        <p:scale>
          <a:sx n="70" d="100"/>
          <a:sy n="70" d="100"/>
        </p:scale>
        <p:origin x="1517" y="1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5217C-488E-4F78-9646-797C5FACE5DC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3ED6B-7B14-48E2-936B-B75D16EBC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35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3ED6B-7B14-48E2-936B-B75D16EBCC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412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4E6B3-7DCB-8916-F16D-1492B8F051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5DAF55-4F74-9B84-689C-FD2FC998F2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385C2-2FCA-BF3B-56A1-CCBE1D186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E60D8-009A-43CB-B7F9-4D479C359241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9D2E4-7436-EA0B-8670-274905AC1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CDFCD-F8FF-501D-1B49-F2FEF4290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0BA0-F63D-4D7A-ADA2-FE520CAEF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1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BCA13-BCC2-6525-9DD8-F38BC3CF4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C3BF9B-7BCF-2466-F402-3CCD8819F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E9EAC-9C9A-6AD6-CE13-6B7EEA78D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E60D8-009A-43CB-B7F9-4D479C359241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65C78-DA9C-BEE2-5956-000ED2DE5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7D183-8434-4426-0B08-1DD61D074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0BA0-F63D-4D7A-ADA2-FE520CAEF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86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88A454-2971-CD6E-CCA3-5457246342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2186A4-AAEC-30DA-D956-AEED593460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BE8D1-BBCA-8FA4-9D12-6D2042DC7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E60D8-009A-43CB-B7F9-4D479C359241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067CD-17F3-528D-7D7A-55F513B5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F27E5-88D1-D09E-BD68-9DCF92747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0BA0-F63D-4D7A-ADA2-FE520CAEF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10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C3B52-CF83-3EEA-3BF1-A601DC6C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0F57C-A07D-3166-3CC8-F9DD9CF77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36787-524F-5378-CA5F-9B6BC6A4A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E60D8-009A-43CB-B7F9-4D479C359241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0B889-6A06-3D65-4C49-ABBA3420D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0DB4F-1B50-934B-9EB2-C03FEC689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0BA0-F63D-4D7A-ADA2-FE520CAEF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47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88F0C-529E-3F95-7EE1-AD129DD1F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AEB2B-8D77-3EFB-F94A-0AFF39172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D2C1A-40C4-82CD-2884-E9C2EECAC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E60D8-009A-43CB-B7F9-4D479C359241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728CD-9B93-E725-8B08-B1568A9AA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6A0F0-8598-1443-6096-D93C56272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0BA0-F63D-4D7A-ADA2-FE520CAEF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35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F644D-6E68-25BA-5F0D-055952FB7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42847-C4A0-EA16-D3ED-DA5B74058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034D4-8FCA-D7BF-1C6E-12F72AC5CE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627C6-2088-048A-8291-E2E5BF26E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E60D8-009A-43CB-B7F9-4D479C359241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73D9B-46C5-7D75-E837-5D641B67F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586127-7F30-03EE-E90C-E7752120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0BA0-F63D-4D7A-ADA2-FE520CAEF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93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078E2-D0F9-9F86-D9A7-4D77BCDBE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C98CB9-6648-B946-E8D2-8B1653868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9861BC-AE22-8C74-5B18-0F9B5C11A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2FBD32-7C27-BF21-55C6-6AE5762616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FDCC9-DE0C-9BBB-065B-95841FB84D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A5EF52-CA51-019D-2BC2-5BA8B670F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E60D8-009A-43CB-B7F9-4D479C359241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DA8D43-05AB-3BB3-4050-E1E8FE4B1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97274-A9CB-80A1-BB82-E97C17883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0BA0-F63D-4D7A-ADA2-FE520CAEF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07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5D22A-9D6D-800F-E903-FB1F02F62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65781E-76A0-A6A5-98EB-66BC235B3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E60D8-009A-43CB-B7F9-4D479C359241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ABCF11-E87F-050A-5E89-B177783B6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C18132-9656-A8D2-BA19-7B484A70B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0BA0-F63D-4D7A-ADA2-FE520CAEF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18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8E5D16-E632-A3AC-E4E4-493DC8F64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E60D8-009A-43CB-B7F9-4D479C359241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A945C9-F8F2-FB5A-41CC-9C2FED8CB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1F320-D945-91F7-D59E-4E1132E20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0BA0-F63D-4D7A-ADA2-FE520CAEF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32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0725B-7CCC-85CD-7CD2-9F76F605D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4D755-D1F4-8C72-764D-92BB7BA57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1C888E-45DE-4606-D5D8-161041149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207D5-6057-DDEC-1797-188B23659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E60D8-009A-43CB-B7F9-4D479C359241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5B5C38-016A-574F-AA3E-4658B0A87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126E92-311B-4C0A-82A4-0183F372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0BA0-F63D-4D7A-ADA2-FE520CAEF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77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8B99F-E684-7B8D-8264-DB0489A48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061EEC-266B-8A5C-DECB-C2AFDC222F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268232-EA33-9926-4A60-37EB46768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151445-B12A-A947-088D-6D9670880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E60D8-009A-43CB-B7F9-4D479C359241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98C248-FB6B-7564-AFA4-D557BC08D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1928F2-14F3-AB6A-9A42-824A647F0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0BA0-F63D-4D7A-ADA2-FE520CAEF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25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8EDC50-8FE7-CF1E-99A8-18731548E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7B629-BC31-F3DB-B960-4CC08F2A6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451DC-C386-873D-14C1-952E12BD45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6E60D8-009A-43CB-B7F9-4D479C359241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7DF8A-C5F9-2B55-4B87-7A43AA2FF3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9393B-1118-C8BC-75BA-CCD59B2F4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F50BA0-F63D-4D7A-ADA2-FE520CAEF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9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slide" Target="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slide" Target="slide5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6.tiff"/><Relationship Id="rId7" Type="http://schemas.openxmlformats.org/officeDocument/2006/relationships/slide" Target="slide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10" Type="http://schemas.openxmlformats.org/officeDocument/2006/relationships/image" Target="../media/image11.svg"/><Relationship Id="rId4" Type="http://schemas.openxmlformats.org/officeDocument/2006/relationships/image" Target="../media/image7.tiff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4.pn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5.xm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slide" Target="slide8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54713A-E51F-66AC-4661-C57CD0B95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" b="2031"/>
          <a:stretch/>
        </p:blipFill>
        <p:spPr>
          <a:xfrm>
            <a:off x="652470" y="2629"/>
            <a:ext cx="10887061" cy="6852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57E756-B581-8E00-0DD1-8D6C095E7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530" y="5941912"/>
            <a:ext cx="652470" cy="913459"/>
          </a:xfrm>
          <a:prstGeom prst="rect">
            <a:avLst/>
          </a:prstGeom>
        </p:spPr>
      </p:pic>
      <p:sp>
        <p:nvSpPr>
          <p:cNvPr id="2" name="Action Button: Go Home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73344F7-6182-4D73-5649-832CFAFF222C}"/>
              </a:ext>
            </a:extLst>
          </p:cNvPr>
          <p:cNvSpPr/>
          <p:nvPr/>
        </p:nvSpPr>
        <p:spPr>
          <a:xfrm>
            <a:off x="11587480" y="2907898"/>
            <a:ext cx="599440" cy="521102"/>
          </a:xfrm>
          <a:prstGeom prst="actionButtonHome">
            <a:avLst/>
          </a:prstGeom>
          <a:solidFill>
            <a:srgbClr val="FFCC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21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AE092B-92E1-76E2-41FC-A52BD7895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70" y="0"/>
            <a:ext cx="12084460" cy="6858000"/>
          </a:xfrm>
          <a:prstGeom prst="rect">
            <a:avLst/>
          </a:prstGeom>
        </p:spPr>
      </p:pic>
      <p:sp>
        <p:nvSpPr>
          <p:cNvPr id="9" name="Action Button: Get Information 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166A619-D98A-41EB-5B2E-FB47096A391C}"/>
              </a:ext>
            </a:extLst>
          </p:cNvPr>
          <p:cNvSpPr/>
          <p:nvPr/>
        </p:nvSpPr>
        <p:spPr>
          <a:xfrm>
            <a:off x="2027242" y="2019782"/>
            <a:ext cx="396240" cy="335280"/>
          </a:xfrm>
          <a:prstGeom prst="actionButtonInformation">
            <a:avLst/>
          </a:prstGeom>
          <a:solidFill>
            <a:srgbClr val="FFCC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Get Information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532EB925-A98D-8227-F7C3-1B33C38340D7}"/>
              </a:ext>
            </a:extLst>
          </p:cNvPr>
          <p:cNvSpPr/>
          <p:nvPr/>
        </p:nvSpPr>
        <p:spPr>
          <a:xfrm>
            <a:off x="6825462" y="2019782"/>
            <a:ext cx="396240" cy="335280"/>
          </a:xfrm>
          <a:prstGeom prst="actionButtonInformati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C9DDF4-3F7A-9148-5F42-67CC874B43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951" y="6379845"/>
            <a:ext cx="266183" cy="37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64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27121A-9C2A-0B9E-3725-F0835C4CF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0C8734-6E4E-A845-B82E-D5C874C66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968D4B3-E75C-F744-DAD2-E200ED586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0F2A07-0576-0C16-FBBC-AAB4269B9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8FF3C5-D47D-58BA-AFBB-5EC0E3804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BDCDDEC-A877-81EF-5186-1149458E9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403DA2A8-179F-D10F-6428-994E2FE3C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8BB9F66F-986D-0B3C-6D02-A23E2B97C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5250BC-2468-0175-1E43-68FF7A565787}"/>
              </a:ext>
            </a:extLst>
          </p:cNvPr>
          <p:cNvSpPr txBox="1">
            <a:spLocks/>
          </p:cNvSpPr>
          <p:nvPr/>
        </p:nvSpPr>
        <p:spPr>
          <a:xfrm>
            <a:off x="1066800" y="23142"/>
            <a:ext cx="10058400" cy="1371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cap="all"/>
              <a:t>METHODS</a:t>
            </a:r>
            <a:endParaRPr lang="en-GB" b="1" cap="al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1296B1-2EF2-D586-4174-05B2C8A3B434}"/>
              </a:ext>
            </a:extLst>
          </p:cNvPr>
          <p:cNvSpPr txBox="1"/>
          <p:nvPr/>
        </p:nvSpPr>
        <p:spPr>
          <a:xfrm>
            <a:off x="5788" y="1401303"/>
            <a:ext cx="50291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M1 – Indirect approach</a:t>
            </a:r>
          </a:p>
          <a:p>
            <a:pPr algn="ctr"/>
            <a:r>
              <a:rPr lang="en-GB" sz="2400" dirty="0"/>
              <a:t>Standard value </a:t>
            </a:r>
          </a:p>
          <a:p>
            <a:pPr algn="ctr"/>
            <a:r>
              <a:rPr lang="en-GB" sz="2400" dirty="0"/>
              <a:t>suggested by IPCC</a:t>
            </a:r>
            <a:endParaRPr lang="en-GB" sz="2000" dirty="0"/>
          </a:p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B974FC-BC38-DC25-91AA-DC8B689CD837}"/>
              </a:ext>
            </a:extLst>
          </p:cNvPr>
          <p:cNvSpPr txBox="1"/>
          <p:nvPr/>
        </p:nvSpPr>
        <p:spPr>
          <a:xfrm>
            <a:off x="7326990" y="3627979"/>
            <a:ext cx="50291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M3 – Direct approach</a:t>
            </a:r>
          </a:p>
          <a:p>
            <a:pPr algn="ctr"/>
            <a:r>
              <a:rPr lang="en-GB" sz="2400" dirty="0"/>
              <a:t>IPCC using Biomass</a:t>
            </a:r>
          </a:p>
          <a:p>
            <a:pPr algn="ctr"/>
            <a:r>
              <a:rPr lang="en-GB" sz="2400" dirty="0"/>
              <a:t>Conversion Expansion Factor</a:t>
            </a:r>
          </a:p>
          <a:p>
            <a:pPr algn="ctr"/>
            <a:r>
              <a:rPr lang="en-GB" sz="2400" dirty="0"/>
              <a:t>(BCEF)</a:t>
            </a:r>
          </a:p>
          <a:p>
            <a:pPr algn="ctr"/>
            <a:r>
              <a:rPr lang="en-GB" sz="2400" dirty="0"/>
              <a:t>+</a:t>
            </a:r>
          </a:p>
          <a:p>
            <a:pPr algn="ctr"/>
            <a:r>
              <a:rPr lang="en-GB" sz="2400" dirty="0"/>
              <a:t>Field data</a:t>
            </a:r>
            <a:endParaRPr lang="en-GB" sz="2000" dirty="0"/>
          </a:p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AEE174-3AD1-7100-65E3-EAA2CAF852DD}"/>
              </a:ext>
            </a:extLst>
          </p:cNvPr>
          <p:cNvSpPr txBox="1"/>
          <p:nvPr/>
        </p:nvSpPr>
        <p:spPr>
          <a:xfrm>
            <a:off x="7326990" y="1404397"/>
            <a:ext cx="50291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M2 – Direct approach</a:t>
            </a:r>
          </a:p>
          <a:p>
            <a:pPr algn="ctr"/>
            <a:r>
              <a:rPr lang="en-GB" sz="2400" dirty="0"/>
              <a:t>IPCC using Biomass</a:t>
            </a:r>
          </a:p>
          <a:p>
            <a:pPr algn="ctr"/>
            <a:r>
              <a:rPr lang="en-GB" sz="2400" dirty="0"/>
              <a:t>Expansion Factor (BEF)</a:t>
            </a:r>
          </a:p>
          <a:p>
            <a:pPr algn="ctr"/>
            <a:r>
              <a:rPr lang="en-GB" sz="2400" dirty="0"/>
              <a:t>+</a:t>
            </a:r>
          </a:p>
          <a:p>
            <a:pPr algn="ctr"/>
            <a:r>
              <a:rPr lang="en-GB" sz="2400" dirty="0"/>
              <a:t>Field data</a:t>
            </a:r>
            <a:endParaRPr lang="en-GB" sz="2000" dirty="0"/>
          </a:p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04956C-F2AC-0991-50AB-B7C920AD82A9}"/>
              </a:ext>
            </a:extLst>
          </p:cNvPr>
          <p:cNvSpPr txBox="1"/>
          <p:nvPr/>
        </p:nvSpPr>
        <p:spPr>
          <a:xfrm>
            <a:off x="127000" y="3627979"/>
            <a:ext cx="50291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M4 – Hybrid approach</a:t>
            </a:r>
          </a:p>
          <a:p>
            <a:pPr algn="ctr"/>
            <a:r>
              <a:rPr lang="en-GB" sz="2400" dirty="0"/>
              <a:t>Allometric equation</a:t>
            </a:r>
          </a:p>
          <a:p>
            <a:pPr algn="ctr"/>
            <a:r>
              <a:rPr lang="en-GB" dirty="0"/>
              <a:t>(Forrester et al. 2017)</a:t>
            </a:r>
          </a:p>
          <a:p>
            <a:pPr algn="ctr"/>
            <a:r>
              <a:rPr lang="en-GB" sz="2400" dirty="0"/>
              <a:t>+</a:t>
            </a:r>
          </a:p>
          <a:p>
            <a:pPr algn="ctr"/>
            <a:r>
              <a:rPr lang="en-GB" sz="2400" dirty="0"/>
              <a:t>Indirect measurements</a:t>
            </a:r>
          </a:p>
          <a:p>
            <a:pPr algn="ctr"/>
            <a:r>
              <a:rPr lang="en-GB" sz="2400" dirty="0"/>
              <a:t>(</a:t>
            </a:r>
            <a:r>
              <a:rPr lang="en-GB" sz="2400" dirty="0" err="1"/>
              <a:t>dead:alive</a:t>
            </a:r>
            <a:r>
              <a:rPr lang="en-GB" sz="2400" dirty="0"/>
              <a:t> ratio, Global Soil Organic Carbon map)</a:t>
            </a:r>
            <a:endParaRPr lang="en-GB" sz="2000" dirty="0"/>
          </a:p>
          <a:p>
            <a:pPr algn="ctr"/>
            <a:endParaRPr lang="en-GB" dirty="0"/>
          </a:p>
        </p:txBody>
      </p:sp>
      <p:sp>
        <p:nvSpPr>
          <p:cNvPr id="10" name="Action Button: Go Home 9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831A746B-CEB8-A62C-EB31-6FDE521ACD00}"/>
              </a:ext>
            </a:extLst>
          </p:cNvPr>
          <p:cNvSpPr/>
          <p:nvPr/>
        </p:nvSpPr>
        <p:spPr>
          <a:xfrm>
            <a:off x="10063480" y="6234588"/>
            <a:ext cx="599440" cy="521102"/>
          </a:xfrm>
          <a:prstGeom prst="actionButtonHome">
            <a:avLst/>
          </a:prstGeom>
          <a:solidFill>
            <a:srgbClr val="FFCC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Blank 1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1C0E082-7CC2-4A76-C466-E1E3E9F45CBA}"/>
              </a:ext>
            </a:extLst>
          </p:cNvPr>
          <p:cNvSpPr/>
          <p:nvPr/>
        </p:nvSpPr>
        <p:spPr>
          <a:xfrm>
            <a:off x="10693400" y="6234588"/>
            <a:ext cx="1371600" cy="521103"/>
          </a:xfrm>
          <a:prstGeom prst="actionButtonBlank">
            <a:avLst/>
          </a:prstGeom>
          <a:solidFill>
            <a:srgbClr val="FFCC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RESULTS</a:t>
            </a:r>
          </a:p>
        </p:txBody>
      </p:sp>
      <p:sp>
        <p:nvSpPr>
          <p:cNvPr id="14" name="Action Button: Blank 1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A3352880-73C2-1FF3-612F-B06B4B2CAC0B}"/>
              </a:ext>
            </a:extLst>
          </p:cNvPr>
          <p:cNvSpPr/>
          <p:nvPr/>
        </p:nvSpPr>
        <p:spPr>
          <a:xfrm>
            <a:off x="8656320" y="6234588"/>
            <a:ext cx="1371600" cy="521103"/>
          </a:xfrm>
          <a:prstGeom prst="actionButtonBlank">
            <a:avLst/>
          </a:prstGeom>
          <a:solidFill>
            <a:srgbClr val="FFCC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Sampling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design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1749273-8017-14F4-063F-56C4716AF924}"/>
              </a:ext>
            </a:extLst>
          </p:cNvPr>
          <p:cNvSpPr/>
          <p:nvPr/>
        </p:nvSpPr>
        <p:spPr>
          <a:xfrm>
            <a:off x="3885236" y="2569863"/>
            <a:ext cx="4421529" cy="1347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</a:rPr>
              <a:t>C = Biomass * %C </a:t>
            </a:r>
          </a:p>
        </p:txBody>
      </p:sp>
    </p:spTree>
    <p:extLst>
      <p:ext uri="{BB962C8B-B14F-4D97-AF65-F5344CB8AC3E}">
        <p14:creationId xmlns:p14="http://schemas.microsoft.com/office/powerpoint/2010/main" val="584372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and white pattern&#10;&#10;AI-generated content may be incorrect.">
            <a:extLst>
              <a:ext uri="{FF2B5EF4-FFF2-40B4-BE49-F238E27FC236}">
                <a16:creationId xmlns:a16="http://schemas.microsoft.com/office/drawing/2014/main" id="{3BFC3921-4844-DAB4-171B-C39BE00D7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E80DD3-7346-BA70-4199-AC4A90342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1" y="114876"/>
            <a:ext cx="9397999" cy="6641289"/>
          </a:xfrm>
          <a:prstGeom prst="rect">
            <a:avLst/>
          </a:prstGeom>
        </p:spPr>
      </p:pic>
      <p:sp>
        <p:nvSpPr>
          <p:cNvPr id="6" name="Slide Number Placeholder 10">
            <a:extLst>
              <a:ext uri="{FF2B5EF4-FFF2-40B4-BE49-F238E27FC236}">
                <a16:creationId xmlns:a16="http://schemas.microsoft.com/office/drawing/2014/main" id="{AE3031AC-A3EF-52A9-678F-BEF7F0653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58659"/>
            <a:ext cx="2743200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t>4</a:t>
            </a:fld>
            <a:endParaRPr lang="en-US"/>
          </a:p>
        </p:txBody>
      </p:sp>
      <p:sp>
        <p:nvSpPr>
          <p:cNvPr id="7" name="Action Button: Go Home 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5D57BA94-0FDD-3943-D27F-94D9529B99F2}"/>
              </a:ext>
            </a:extLst>
          </p:cNvPr>
          <p:cNvSpPr/>
          <p:nvPr/>
        </p:nvSpPr>
        <p:spPr>
          <a:xfrm>
            <a:off x="11483339" y="5071095"/>
            <a:ext cx="599440" cy="521102"/>
          </a:xfrm>
          <a:prstGeom prst="actionButtonHome">
            <a:avLst/>
          </a:prstGeom>
          <a:solidFill>
            <a:srgbClr val="FFCC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lank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C69EFAB-A0E1-A7B9-EECB-0E926702F11A}"/>
              </a:ext>
            </a:extLst>
          </p:cNvPr>
          <p:cNvSpPr/>
          <p:nvPr/>
        </p:nvSpPr>
        <p:spPr>
          <a:xfrm>
            <a:off x="10707707" y="6245222"/>
            <a:ext cx="1371600" cy="521103"/>
          </a:xfrm>
          <a:prstGeom prst="actionButtonBlank">
            <a:avLst/>
          </a:prstGeom>
          <a:solidFill>
            <a:srgbClr val="FFCC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RESULTS</a:t>
            </a:r>
          </a:p>
        </p:txBody>
      </p:sp>
      <p:sp>
        <p:nvSpPr>
          <p:cNvPr id="9" name="Action Button: Blank 8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56DED21-15F3-5640-0A4E-D18D33D0427E}"/>
              </a:ext>
            </a:extLst>
          </p:cNvPr>
          <p:cNvSpPr/>
          <p:nvPr/>
        </p:nvSpPr>
        <p:spPr>
          <a:xfrm>
            <a:off x="10707707" y="5663964"/>
            <a:ext cx="1371600" cy="521103"/>
          </a:xfrm>
          <a:prstGeom prst="actionButtonBlank">
            <a:avLst/>
          </a:prstGeom>
          <a:solidFill>
            <a:srgbClr val="FFCC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METHODS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1AB4F3-FFF8-D143-6ACE-679FDAE1CC2F}"/>
              </a:ext>
            </a:extLst>
          </p:cNvPr>
          <p:cNvSpPr txBox="1"/>
          <p:nvPr/>
        </p:nvSpPr>
        <p:spPr>
          <a:xfrm>
            <a:off x="9469120" y="2828835"/>
            <a:ext cx="2565810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3600" b="1" dirty="0"/>
              <a:t>SAMPLING DESIGN</a:t>
            </a:r>
          </a:p>
        </p:txBody>
      </p:sp>
    </p:spTree>
    <p:extLst>
      <p:ext uri="{BB962C8B-B14F-4D97-AF65-F5344CB8AC3E}">
        <p14:creationId xmlns:p14="http://schemas.microsoft.com/office/powerpoint/2010/main" val="3717549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208A1-E9B7-2DE8-F4BA-967A74598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and white pattern&#10;&#10;AI-generated content may be incorrect.">
            <a:extLst>
              <a:ext uri="{FF2B5EF4-FFF2-40B4-BE49-F238E27FC236}">
                <a16:creationId xmlns:a16="http://schemas.microsoft.com/office/drawing/2014/main" id="{B2765777-53AD-4A92-F28B-508BBC13B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9F9E8A-39FF-2255-572C-63FA92A9A6D8}"/>
              </a:ext>
            </a:extLst>
          </p:cNvPr>
          <p:cNvSpPr txBox="1"/>
          <p:nvPr/>
        </p:nvSpPr>
        <p:spPr>
          <a:xfrm>
            <a:off x="11040172" y="919631"/>
            <a:ext cx="553045" cy="39703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3600" b="1" dirty="0"/>
              <a:t>RESULTS</a:t>
            </a:r>
          </a:p>
        </p:txBody>
      </p:sp>
      <p:pic>
        <p:nvPicPr>
          <p:cNvPr id="12" name="Picture 11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11FC8111-5682-E961-BD1A-9E1102A00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8" b="6861"/>
          <a:stretch/>
        </p:blipFill>
        <p:spPr>
          <a:xfrm>
            <a:off x="157071" y="102404"/>
            <a:ext cx="5227730" cy="33286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E3FB4F-F959-D4BD-C983-A1518DEFD75F}"/>
              </a:ext>
            </a:extLst>
          </p:cNvPr>
          <p:cNvSpPr txBox="1"/>
          <p:nvPr/>
        </p:nvSpPr>
        <p:spPr>
          <a:xfrm>
            <a:off x="1574541" y="319887"/>
            <a:ext cx="2392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Aboveground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3311F9-04E9-6AEE-FA9B-6E0194BBF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8326" b="6816"/>
          <a:stretch/>
        </p:blipFill>
        <p:spPr>
          <a:xfrm>
            <a:off x="5387339" y="102404"/>
            <a:ext cx="5236251" cy="33265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4A1FE7D-79D0-4AD0-83B7-F4F2563CBD25}"/>
              </a:ext>
            </a:extLst>
          </p:cNvPr>
          <p:cNvSpPr txBox="1"/>
          <p:nvPr/>
        </p:nvSpPr>
        <p:spPr>
          <a:xfrm>
            <a:off x="6802270" y="319887"/>
            <a:ext cx="2322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Belowground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264DD0A-C143-1BFE-6727-4A4D55E3797B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" t="7710" r="13244"/>
          <a:stretch/>
        </p:blipFill>
        <p:spPr>
          <a:xfrm>
            <a:off x="5365040" y="3426940"/>
            <a:ext cx="5245511" cy="33286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38CF0B-CA0D-29C9-8BCA-1E4EE443B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0" r="8601"/>
          <a:stretch/>
        </p:blipFill>
        <p:spPr>
          <a:xfrm>
            <a:off x="159047" y="3427218"/>
            <a:ext cx="5225752" cy="332279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33A9AF1-5A4B-F980-7307-6D494866A147}"/>
              </a:ext>
            </a:extLst>
          </p:cNvPr>
          <p:cNvSpPr txBox="1"/>
          <p:nvPr/>
        </p:nvSpPr>
        <p:spPr>
          <a:xfrm>
            <a:off x="1772842" y="3427219"/>
            <a:ext cx="1935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Deadwood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2F1BFB-9A71-2225-B316-EF65C7303045}"/>
              </a:ext>
            </a:extLst>
          </p:cNvPr>
          <p:cNvSpPr txBox="1"/>
          <p:nvPr/>
        </p:nvSpPr>
        <p:spPr>
          <a:xfrm>
            <a:off x="6870032" y="3437839"/>
            <a:ext cx="2442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Litter and soil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5CEF5F-5804-4A86-7F0B-2EEA219A91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3" t="51965" b="34770"/>
          <a:stretch/>
        </p:blipFill>
        <p:spPr>
          <a:xfrm>
            <a:off x="9606365" y="3477844"/>
            <a:ext cx="957000" cy="555686"/>
          </a:xfrm>
          <a:prstGeom prst="rect">
            <a:avLst/>
          </a:prstGeom>
        </p:spPr>
      </p:pic>
      <p:sp>
        <p:nvSpPr>
          <p:cNvPr id="26" name="Action Button: Go Forward or Next 25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A4050FCD-B9EB-A89B-2635-4CDEEBB6D0DD}"/>
              </a:ext>
            </a:extLst>
          </p:cNvPr>
          <p:cNvSpPr/>
          <p:nvPr/>
        </p:nvSpPr>
        <p:spPr>
          <a:xfrm>
            <a:off x="11530710" y="6272064"/>
            <a:ext cx="553044" cy="493189"/>
          </a:xfrm>
          <a:prstGeom prst="actionButtonForwardNext">
            <a:avLst/>
          </a:prstGeom>
          <a:solidFill>
            <a:srgbClr val="FFCC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ction Button: Get Information 29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0B0923B1-0E86-CA70-1818-751517EA0F78}"/>
              </a:ext>
            </a:extLst>
          </p:cNvPr>
          <p:cNvSpPr/>
          <p:nvPr/>
        </p:nvSpPr>
        <p:spPr>
          <a:xfrm>
            <a:off x="4873364" y="407325"/>
            <a:ext cx="337457" cy="348343"/>
          </a:xfrm>
          <a:prstGeom prst="actionButtonInformation">
            <a:avLst/>
          </a:prstGeom>
          <a:solidFill>
            <a:srgbClr val="FFCC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2CD41A4B-1C0F-BF29-4A85-F4C64917F5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91913" t="40675" b="43460"/>
          <a:stretch/>
        </p:blipFill>
        <p:spPr>
          <a:xfrm>
            <a:off x="598783" y="560815"/>
            <a:ext cx="887392" cy="108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26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63944-D607-EDCE-2A16-0B97486DD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and white pattern&#10;&#10;AI-generated content may be incorrect.">
            <a:extLst>
              <a:ext uri="{FF2B5EF4-FFF2-40B4-BE49-F238E27FC236}">
                <a16:creationId xmlns:a16="http://schemas.microsoft.com/office/drawing/2014/main" id="{9F1A9647-60EE-7307-3C9B-A6C3E42E4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E7BAB6-F417-0C6A-5F14-E5353FA1F00E}"/>
              </a:ext>
            </a:extLst>
          </p:cNvPr>
          <p:cNvSpPr txBox="1"/>
          <p:nvPr/>
        </p:nvSpPr>
        <p:spPr>
          <a:xfrm>
            <a:off x="10141205" y="2629165"/>
            <a:ext cx="2050795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3600" b="1" dirty="0"/>
              <a:t>TOTAL </a:t>
            </a:r>
          </a:p>
          <a:p>
            <a:pPr algn="ctr"/>
            <a:r>
              <a:rPr lang="en-US" sz="3600" b="1" dirty="0"/>
              <a:t>STOCK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30A58C8-D52F-1E35-4924-BC6B02201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1913" t="40675" b="43460"/>
          <a:stretch/>
        </p:blipFill>
        <p:spPr>
          <a:xfrm>
            <a:off x="902826" y="375620"/>
            <a:ext cx="887392" cy="1088021"/>
          </a:xfrm>
          <a:prstGeom prst="rect">
            <a:avLst/>
          </a:prstGeom>
        </p:spPr>
      </p:pic>
      <p:sp>
        <p:nvSpPr>
          <p:cNvPr id="7" name="Action Button: Go Home 6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B0390505-2384-0DA6-BEF2-6FBEF8D2B239}"/>
              </a:ext>
            </a:extLst>
          </p:cNvPr>
          <p:cNvSpPr/>
          <p:nvPr/>
        </p:nvSpPr>
        <p:spPr>
          <a:xfrm>
            <a:off x="11483339" y="6241558"/>
            <a:ext cx="599440" cy="521102"/>
          </a:xfrm>
          <a:prstGeom prst="actionButtonHome">
            <a:avLst/>
          </a:prstGeom>
          <a:solidFill>
            <a:srgbClr val="FFCC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E695A3-B5D0-0E50-7E2E-3CA23A634453}"/>
              </a:ext>
            </a:extLst>
          </p:cNvPr>
          <p:cNvGrpSpPr/>
          <p:nvPr/>
        </p:nvGrpSpPr>
        <p:grpSpPr>
          <a:xfrm>
            <a:off x="143806" y="104172"/>
            <a:ext cx="10135026" cy="6656832"/>
            <a:chOff x="143806" y="104172"/>
            <a:chExt cx="10135026" cy="6656832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9A831AB1-35BE-ED3D-C014-2247E885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3587" r="8257"/>
            <a:stretch/>
          </p:blipFill>
          <p:spPr>
            <a:xfrm>
              <a:off x="143806" y="104172"/>
              <a:ext cx="10135026" cy="6656832"/>
            </a:xfrm>
            <a:prstGeom prst="rect">
              <a:avLst/>
            </a:prstGeom>
          </p:spPr>
        </p:pic>
        <p:pic>
          <p:nvPicPr>
            <p:cNvPr id="4" name="Picture 3" descr="A graph of different colored squares&#10;&#10;Description automatically generated">
              <a:extLst>
                <a:ext uri="{FF2B5EF4-FFF2-40B4-BE49-F238E27FC236}">
                  <a16:creationId xmlns:a16="http://schemas.microsoft.com/office/drawing/2014/main" id="{7F274ED0-580B-EF33-BC07-0E91731EA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11" t="28690" r="66667" b="67738"/>
            <a:stretch/>
          </p:blipFill>
          <p:spPr>
            <a:xfrm>
              <a:off x="6471111" y="152012"/>
              <a:ext cx="322272" cy="274320"/>
            </a:xfrm>
            <a:prstGeom prst="rect">
              <a:avLst/>
            </a:prstGeom>
          </p:spPr>
        </p:pic>
        <p:pic>
          <p:nvPicPr>
            <p:cNvPr id="12" name="Picture 11" descr="A graph of different colored squares&#10;&#10;Description automatically generated">
              <a:extLst>
                <a:ext uri="{FF2B5EF4-FFF2-40B4-BE49-F238E27FC236}">
                  <a16:creationId xmlns:a16="http://schemas.microsoft.com/office/drawing/2014/main" id="{2286780E-0967-F38A-8CB2-AA98B36B6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75" t="47276" r="75206" b="48851"/>
            <a:stretch/>
          </p:blipFill>
          <p:spPr>
            <a:xfrm>
              <a:off x="4024630" y="629919"/>
              <a:ext cx="660156" cy="256959"/>
            </a:xfrm>
            <a:prstGeom prst="rect">
              <a:avLst/>
            </a:prstGeom>
          </p:spPr>
        </p:pic>
        <p:pic>
          <p:nvPicPr>
            <p:cNvPr id="13" name="Picture 12" descr="A graph of different colored squares&#10;&#10;Description automatically generated">
              <a:extLst>
                <a:ext uri="{FF2B5EF4-FFF2-40B4-BE49-F238E27FC236}">
                  <a16:creationId xmlns:a16="http://schemas.microsoft.com/office/drawing/2014/main" id="{3F24C766-79BE-5D2C-A991-BACFF8CEF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75" t="47276" r="75206" b="48851"/>
            <a:stretch/>
          </p:blipFill>
          <p:spPr>
            <a:xfrm>
              <a:off x="8535670" y="782319"/>
              <a:ext cx="660156" cy="256959"/>
            </a:xfrm>
            <a:prstGeom prst="rect">
              <a:avLst/>
            </a:prstGeom>
          </p:spPr>
        </p:pic>
        <p:pic>
          <p:nvPicPr>
            <p:cNvPr id="15" name="Picture 14" descr="A graph of different colored squares&#10;&#10;Description automatically generated">
              <a:extLst>
                <a:ext uri="{FF2B5EF4-FFF2-40B4-BE49-F238E27FC236}">
                  <a16:creationId xmlns:a16="http://schemas.microsoft.com/office/drawing/2014/main" id="{6B1A7185-88CB-7BFB-6A61-61FB88F61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53" t="73381" r="86958" b="23549"/>
            <a:stretch/>
          </p:blipFill>
          <p:spPr>
            <a:xfrm>
              <a:off x="1938527" y="3178378"/>
              <a:ext cx="336043" cy="223190"/>
            </a:xfrm>
            <a:prstGeom prst="rect">
              <a:avLst/>
            </a:prstGeom>
          </p:spPr>
        </p:pic>
      </p:grpSp>
      <p:sp>
        <p:nvSpPr>
          <p:cNvPr id="2" name="Action Button: Go Back or Previous 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E23EC556-17D7-0A91-4A42-C23FA6839477}"/>
              </a:ext>
            </a:extLst>
          </p:cNvPr>
          <p:cNvSpPr/>
          <p:nvPr/>
        </p:nvSpPr>
        <p:spPr>
          <a:xfrm>
            <a:off x="10754358" y="6241558"/>
            <a:ext cx="599440" cy="521102"/>
          </a:xfrm>
          <a:prstGeom prst="actionButtonBackPrevious">
            <a:avLst/>
          </a:prstGeom>
          <a:solidFill>
            <a:srgbClr val="FFCC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58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E0346-5983-42B9-0516-8639DE99A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and white pattern&#10;&#10;AI-generated content may be incorrect.">
            <a:extLst>
              <a:ext uri="{FF2B5EF4-FFF2-40B4-BE49-F238E27FC236}">
                <a16:creationId xmlns:a16="http://schemas.microsoft.com/office/drawing/2014/main" id="{2D080992-3CC5-0147-426D-6A0DA0BD6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10">
            <a:extLst>
              <a:ext uri="{FF2B5EF4-FFF2-40B4-BE49-F238E27FC236}">
                <a16:creationId xmlns:a16="http://schemas.microsoft.com/office/drawing/2014/main" id="{23B2289C-B5C9-DAB7-EDA7-5789EE29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58659"/>
            <a:ext cx="2743200" cy="365125"/>
          </a:xfrm>
        </p:spPr>
        <p:txBody>
          <a:bodyPr/>
          <a:lstStyle/>
          <a:p>
            <a:fld id="{34B7E4EF-A1BD-40F4-AB7B-04F084DD991D}" type="slidenum">
              <a:rPr lang="en-US" smtClean="0"/>
              <a:t>7</a:t>
            </a:fld>
            <a:endParaRPr lang="en-US"/>
          </a:p>
        </p:txBody>
      </p:sp>
      <p:sp>
        <p:nvSpPr>
          <p:cNvPr id="7" name="Action Button: Go Home 6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07AEA82-F5CA-9F07-E44F-A9585ED8736A}"/>
              </a:ext>
            </a:extLst>
          </p:cNvPr>
          <p:cNvSpPr/>
          <p:nvPr/>
        </p:nvSpPr>
        <p:spPr>
          <a:xfrm>
            <a:off x="11472616" y="6239669"/>
            <a:ext cx="599440" cy="521102"/>
          </a:xfrm>
          <a:prstGeom prst="actionButtonHome">
            <a:avLst/>
          </a:prstGeom>
          <a:solidFill>
            <a:srgbClr val="FFCC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5" descr="A screenshot of a graph&#10;&#10;Description automatically generated">
            <a:extLst>
              <a:ext uri="{FF2B5EF4-FFF2-40B4-BE49-F238E27FC236}">
                <a16:creationId xmlns:a16="http://schemas.microsoft.com/office/drawing/2014/main" id="{5311E53D-885C-915A-935A-A810C1D570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9" b="4647"/>
          <a:stretch/>
        </p:blipFill>
        <p:spPr>
          <a:xfrm>
            <a:off x="126871" y="101834"/>
            <a:ext cx="10563550" cy="66568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Action Button: Return 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0CE00E84-D3E2-6C5F-5F1D-6387950E07A3}"/>
              </a:ext>
            </a:extLst>
          </p:cNvPr>
          <p:cNvSpPr/>
          <p:nvPr/>
        </p:nvSpPr>
        <p:spPr>
          <a:xfrm rot="16200000">
            <a:off x="10859546" y="6199827"/>
            <a:ext cx="518997" cy="603504"/>
          </a:xfrm>
          <a:prstGeom prst="actionButtonReturn">
            <a:avLst/>
          </a:prstGeom>
          <a:solidFill>
            <a:srgbClr val="FFCC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93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673FD-07CF-67E1-8488-3CE9967D8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and white pattern&#10;&#10;AI-generated content may be incorrect.">
            <a:extLst>
              <a:ext uri="{FF2B5EF4-FFF2-40B4-BE49-F238E27FC236}">
                <a16:creationId xmlns:a16="http://schemas.microsoft.com/office/drawing/2014/main" id="{F08C6E54-23B2-31E4-75BE-7E57E8607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Action Button: Go Home 6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F94B92A-A097-4509-D085-330B8A77F4BA}"/>
              </a:ext>
            </a:extLst>
          </p:cNvPr>
          <p:cNvSpPr/>
          <p:nvPr/>
        </p:nvSpPr>
        <p:spPr>
          <a:xfrm>
            <a:off x="11475719" y="6242773"/>
            <a:ext cx="599440" cy="521102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66C9E4-214F-1005-926E-8F1FABB4E11D}"/>
              </a:ext>
            </a:extLst>
          </p:cNvPr>
          <p:cNvSpPr txBox="1"/>
          <p:nvPr/>
        </p:nvSpPr>
        <p:spPr>
          <a:xfrm>
            <a:off x="9521335" y="2935805"/>
            <a:ext cx="2565810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3600" b="1" dirty="0"/>
              <a:t>EUROPEAN</a:t>
            </a:r>
          </a:p>
          <a:p>
            <a:pPr algn="ctr"/>
            <a:r>
              <a:rPr lang="en-US" sz="3600" b="1" dirty="0"/>
              <a:t>STOCK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989CD10-790B-B32D-CBDB-E46322BB60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863" y="104132"/>
            <a:ext cx="9727649" cy="67538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712C16B-0EBF-48A2-3993-35FA4AA1CD7C}"/>
              </a:ext>
            </a:extLst>
          </p:cNvPr>
          <p:cNvSpPr txBox="1"/>
          <p:nvPr/>
        </p:nvSpPr>
        <p:spPr>
          <a:xfrm>
            <a:off x="4270865" y="4387195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171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6035F0-6384-13F7-22AE-4D96FDC45C66}"/>
              </a:ext>
            </a:extLst>
          </p:cNvPr>
          <p:cNvSpPr txBox="1"/>
          <p:nvPr/>
        </p:nvSpPr>
        <p:spPr>
          <a:xfrm>
            <a:off x="4239805" y="2316480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669365-CB11-705A-21BD-2A1E13524025}"/>
              </a:ext>
            </a:extLst>
          </p:cNvPr>
          <p:cNvSpPr txBox="1"/>
          <p:nvPr/>
        </p:nvSpPr>
        <p:spPr>
          <a:xfrm>
            <a:off x="4305590" y="1294948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BFBC2D-0058-F986-9DF1-4F3863430497}"/>
              </a:ext>
            </a:extLst>
          </p:cNvPr>
          <p:cNvSpPr txBox="1"/>
          <p:nvPr/>
        </p:nvSpPr>
        <p:spPr>
          <a:xfrm>
            <a:off x="5652689" y="4377545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2493BB-715A-576C-FFA9-60967B5B9382}"/>
              </a:ext>
            </a:extLst>
          </p:cNvPr>
          <p:cNvSpPr txBox="1"/>
          <p:nvPr/>
        </p:nvSpPr>
        <p:spPr>
          <a:xfrm>
            <a:off x="5702076" y="221887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D9E6AE-569C-8AB2-9008-61837C8440C0}"/>
              </a:ext>
            </a:extLst>
          </p:cNvPr>
          <p:cNvSpPr txBox="1"/>
          <p:nvPr/>
        </p:nvSpPr>
        <p:spPr>
          <a:xfrm>
            <a:off x="5652111" y="3093720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171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39F2F9-07B3-A0AA-442A-E786175065C7}"/>
              </a:ext>
            </a:extLst>
          </p:cNvPr>
          <p:cNvSpPr txBox="1"/>
          <p:nvPr/>
        </p:nvSpPr>
        <p:spPr>
          <a:xfrm>
            <a:off x="7055540" y="4389120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186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66A484-46E9-1EB8-6844-9F9A7FBC9582}"/>
              </a:ext>
            </a:extLst>
          </p:cNvPr>
          <p:cNvSpPr txBox="1"/>
          <p:nvPr/>
        </p:nvSpPr>
        <p:spPr>
          <a:xfrm>
            <a:off x="7061521" y="2774260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117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09634A-E439-D8DE-5E78-34325A232166}"/>
              </a:ext>
            </a:extLst>
          </p:cNvPr>
          <p:cNvSpPr txBox="1"/>
          <p:nvPr/>
        </p:nvSpPr>
        <p:spPr>
          <a:xfrm>
            <a:off x="7083515" y="1968856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DAE652-7543-6CC6-A7EF-9CD0130327F3}"/>
              </a:ext>
            </a:extLst>
          </p:cNvPr>
          <p:cNvSpPr txBox="1"/>
          <p:nvPr/>
        </p:nvSpPr>
        <p:spPr>
          <a:xfrm>
            <a:off x="8440455" y="4365970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134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2D14E1-A00C-7DC4-9297-6519DDBFEBA4}"/>
              </a:ext>
            </a:extLst>
          </p:cNvPr>
          <p:cNvSpPr txBox="1"/>
          <p:nvPr/>
        </p:nvSpPr>
        <p:spPr>
          <a:xfrm>
            <a:off x="8428880" y="2233721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314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A01F7A-B5F5-F14E-7F0E-17637CE95FA7}"/>
              </a:ext>
            </a:extLst>
          </p:cNvPr>
          <p:cNvSpPr txBox="1"/>
          <p:nvPr/>
        </p:nvSpPr>
        <p:spPr>
          <a:xfrm>
            <a:off x="8487909" y="484015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C1335A-2FD6-7BD9-050F-FEA7BAB363A3}"/>
              </a:ext>
            </a:extLst>
          </p:cNvPr>
          <p:cNvSpPr txBox="1"/>
          <p:nvPr/>
        </p:nvSpPr>
        <p:spPr>
          <a:xfrm>
            <a:off x="1539240" y="438912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92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C9B291-CCCB-FC7A-B032-5436D4B7CB9A}"/>
              </a:ext>
            </a:extLst>
          </p:cNvPr>
          <p:cNvSpPr txBox="1"/>
          <p:nvPr/>
        </p:nvSpPr>
        <p:spPr>
          <a:xfrm>
            <a:off x="1548310" y="368808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61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352E648-6AAA-E19E-0980-A15E368216F8}"/>
              </a:ext>
            </a:extLst>
          </p:cNvPr>
          <p:cNvSpPr txBox="1"/>
          <p:nvPr/>
        </p:nvSpPr>
        <p:spPr>
          <a:xfrm>
            <a:off x="1544643" y="3350295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E98111-1581-178A-50D1-741CF3E0B05C}"/>
              </a:ext>
            </a:extLst>
          </p:cNvPr>
          <p:cNvSpPr txBox="1"/>
          <p:nvPr/>
        </p:nvSpPr>
        <p:spPr>
          <a:xfrm>
            <a:off x="2872263" y="438912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95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51A183-9790-EBD3-ACB6-91ED67136B3F}"/>
              </a:ext>
            </a:extLst>
          </p:cNvPr>
          <p:cNvSpPr txBox="1"/>
          <p:nvPr/>
        </p:nvSpPr>
        <p:spPr>
          <a:xfrm>
            <a:off x="2849110" y="3220078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158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398C9E-7438-F2F0-2467-CBB8E6CAC456}"/>
              </a:ext>
            </a:extLst>
          </p:cNvPr>
          <p:cNvSpPr txBox="1"/>
          <p:nvPr/>
        </p:nvSpPr>
        <p:spPr>
          <a:xfrm>
            <a:off x="2895407" y="2062608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46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24E12F-EE84-93BE-2701-F3CDC48650D9}"/>
              </a:ext>
            </a:extLst>
          </p:cNvPr>
          <p:cNvSpPr txBox="1"/>
          <p:nvPr/>
        </p:nvSpPr>
        <p:spPr>
          <a:xfrm rot="19483535">
            <a:off x="8717935" y="5831007"/>
            <a:ext cx="55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M2</a:t>
            </a:r>
          </a:p>
        </p:txBody>
      </p:sp>
      <p:sp>
        <p:nvSpPr>
          <p:cNvPr id="3" name="Action Button: Go Forward or Next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76AC5493-AFBB-DA8F-C602-7890247B89E7}"/>
              </a:ext>
            </a:extLst>
          </p:cNvPr>
          <p:cNvSpPr/>
          <p:nvPr/>
        </p:nvSpPr>
        <p:spPr>
          <a:xfrm>
            <a:off x="10787379" y="6241239"/>
            <a:ext cx="593344" cy="521102"/>
          </a:xfrm>
          <a:prstGeom prst="actionButtonForwardNex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72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D5A36E4-79FE-64C8-EF20-AE28F8C11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467" y="1231505"/>
            <a:ext cx="10905066" cy="4394988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Go Home 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89581092-42BF-33BE-1A70-78C4AC7AEA12}"/>
              </a:ext>
            </a:extLst>
          </p:cNvPr>
          <p:cNvSpPr/>
          <p:nvPr/>
        </p:nvSpPr>
        <p:spPr>
          <a:xfrm>
            <a:off x="11475719" y="6242773"/>
            <a:ext cx="599440" cy="521102"/>
          </a:xfrm>
          <a:prstGeom prst="actionButtonHom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ction Button: Go Back or Previous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0F11D1B0-184D-939B-AF98-ADD65EC2D046}"/>
              </a:ext>
            </a:extLst>
          </p:cNvPr>
          <p:cNvSpPr/>
          <p:nvPr/>
        </p:nvSpPr>
        <p:spPr>
          <a:xfrm>
            <a:off x="10777218" y="6242773"/>
            <a:ext cx="599440" cy="521102"/>
          </a:xfrm>
          <a:prstGeom prst="actionButtonBackPreviou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12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1241</TotalTime>
  <Words>115</Words>
  <Application>Microsoft Office PowerPoint</Application>
  <PresentationFormat>Widescreen</PresentationFormat>
  <Paragraphs>59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Alessia Bono</dc:creator>
  <cp:lastModifiedBy>Alessia Bono</cp:lastModifiedBy>
  <cp:revision>14</cp:revision>
  <dcterms:created xsi:type="dcterms:W3CDTF">2025-04-22T11:55:33Z</dcterms:created>
  <dcterms:modified xsi:type="dcterms:W3CDTF">2025-04-27T17:14:07Z</dcterms:modified>
</cp:coreProperties>
</file>