
<file path=[Content_Types].xml><?xml version="1.0" encoding="utf-8"?>
<Types xmlns="http://schemas.openxmlformats.org/package/2006/content-types">
  <Default Extension="bin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3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4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5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6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7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8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9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10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69.bin" ContentType="image/svg+xml"/>
  <Override PartName="/ppt/media/image71.bin" ContentType="image/svg+xml"/>
  <Override PartName="/ppt/media/image163.bin" ContentType="image/svg+xml"/>
  <Override PartName="/ppt/media/image165.bin" ContentType="image/svg+xml"/>
  <Override PartName="/ppt/media/image167.bin" ContentType="image/svg+xml"/>
  <Override PartName="/ppt/media/image169.bin" ContentType="image/svg+xml"/>
  <Override PartName="/ppt/media/image171.bin" ContentType="image/svg+xml"/>
  <Override PartName="/ppt/media/image131.bin" ContentType="image/svg+xml"/>
  <Override PartName="/ppt/media/image135.bin" ContentType="image/svg+xml"/>
  <Override PartName="/ppt/media/image139.bin" ContentType="image/svg+xml"/>
  <Override PartName="/ppt/media/image143.bin" ContentType="image/svg+xml"/>
  <Override PartName="/ppt/media/image147.bin" ContentType="image/svg+xml"/>
  <Override PartName="/ppt/media/image151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5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../embeddings/oleObject1.bin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I:\PHDWORK\WORK6_NEW\MCDM_Normalized\PIE_CHART_STATEWISE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I:\PHDWORK\WORK6_NEW\MCDM_Normalized\PIE_CHART_STATEWISE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I:\PHDWORK\WORK6_NEW\MCDM_Normalized\PIE_CHART_STATEWISE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5\MCDM_Normalized\MCDM_RESUL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oleObject" Target="file:///I:\PHDWORK\WORK6_NEW\MCDM_Normalized\PIE_CHART_STATEWISE.xlsx" TargetMode="Externa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oleObject" Target="file:///I:\PHDWORK\WORK6_NEW\MCDM_Normalized\PIE_CHART_STATEWISE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I:\PHDWORK\WORK6_NEW\MCDM_Normalized\PIE_CHART_STATEWISE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file:///I:\PHDWORK\WORK6_NEW\MCDM_Normalized\PIE_CHART_STATEWISE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file:///I:\PHDWORK\WORK6_NEW\MCDM_Normalized\PIE_CHART_STATEWISE.xlsx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file:///I:\PHDWORK\WORK6_NEW\MCDM_Normalized\PIE_CHART_STATEWISE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5\MCDM_Normalized\PIE_CHART_STATEWISE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5\MCDM_Normalized\PIE_CHART_STATEWISE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5\MCDM_Normalized\MCDM_RESUL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WORK\WORK6_NEW\MCDM_Normalized\PIE_CHART_STATEWIS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1"/>
          <c:order val="1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26-4552-8E60-1A3524DEC6C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26-4552-8E60-1A3524DEC6C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26-4552-8E60-1A3524DEC6C2}"/>
              </c:ext>
            </c:extLst>
          </c:dPt>
          <c:dLbls>
            <c:dLbl>
              <c:idx val="0"/>
              <c:layout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22669297442041"/>
                      <c:h val="0.2134218479441594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5792942502911952"/>
                  <c:y val="-0.27436571698985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D26-4552-8E60-1A3524DEC6C2}"/>
                </c:ext>
                <c:ext xmlns:c15="http://schemas.microsoft.com/office/drawing/2012/chart" uri="{CE6537A1-D6FC-4f65-9D91-7224C49458BB}">
                  <c15:layout>
                    <c:manualLayout>
                      <c:w val="0.37354661405115919"/>
                      <c:h val="0.39269620021725338"/>
                    </c:manualLayout>
                  </c15:layout>
                </c:ext>
              </c:extLst>
            </c:dLbl>
            <c:dLbl>
              <c:idx val="2"/>
              <c:layout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850199173461223"/>
                      <c:h val="0.2048849740263930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Sheet1!$C$64:$C$66</c:f>
              <c:numCache>
                <c:formatCode>General</c:formatCode>
                <c:ptCount val="3"/>
                <c:pt idx="0">
                  <c:v>6.1166429587482218</c:v>
                </c:pt>
                <c:pt idx="1">
                  <c:v>85.206258890469428</c:v>
                </c:pt>
                <c:pt idx="2">
                  <c:v>8.6770981507823617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D26-4552-8E60-1A3524DEC6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explosion val="2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8-6D26-4552-8E60-1A3524DEC6C2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A-6D26-4552-8E60-1A3524DEC6C2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6r2="http://schemas.microsoft.com/office/drawing/2015/06/chart">
                    <c:ext uri="{CE6537A1-D6FC-4f65-9D91-7224C49458BB}"/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Sheet1!$B$4:$B$6</c15:sqref>
                        </c15:formulaRef>
                      </c:ext>
                    </c:extLst>
                    <c:strCache>
                      <c:ptCount val="3"/>
                      <c:pt idx="0">
                        <c:v>Low</c:v>
                      </c:pt>
                      <c:pt idx="1">
                        <c:v>Moderate</c:v>
                      </c:pt>
                      <c:pt idx="2">
                        <c:v>High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Sheet1!$M$41:$M$42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91.17647058823529</c:v>
                      </c:pt>
                      <c:pt idx="1">
                        <c:v>8.8235294117647065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B-6D26-4552-8E60-1A3524DEC6C2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F2-4E80-AB12-4FCE4654E4C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F2-4E80-AB12-4FCE4654E4C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F2-4E80-AB12-4FCE4654E4C5}"/>
              </c:ext>
            </c:extLst>
          </c:dPt>
          <c:dLbls>
            <c:dLbl>
              <c:idx val="1"/>
              <c:layout>
                <c:manualLayout>
                  <c:x val="-0.11260834623721266"/>
                  <c:y val="-0.3309873993847190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F2-4E80-AB12-4FCE4654E4C5}"/>
                </c:ext>
                <c:ext xmlns:c15="http://schemas.microsoft.com/office/drawing/2012/chart" uri="{CE6537A1-D6FC-4f65-9D91-7224C49458BB}">
                  <c15:layout>
                    <c:manualLayout>
                      <c:w val="0.36597712527094117"/>
                      <c:h val="0.1773661313259116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0711367155603454E-2"/>
                  <c:y val="4.290207155016871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F2-4E80-AB12-4FCE4654E4C5}"/>
                </c:ext>
                <c:ext xmlns:c15="http://schemas.microsoft.com/office/drawing/2012/chart" uri="{CE6537A1-D6FC-4f65-9D91-7224C49458BB}">
                  <c15:layout>
                    <c:manualLayout>
                      <c:w val="0.29687654917083339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Sheet1!$I$64:$I$66</c:f>
              <c:numCache>
                <c:formatCode>General</c:formatCode>
                <c:ptCount val="3"/>
                <c:pt idx="0">
                  <c:v>2.7027027027027026</c:v>
                </c:pt>
                <c:pt idx="1">
                  <c:v>82.076813655761029</c:v>
                </c:pt>
                <c:pt idx="2">
                  <c:v>15.220483641536273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8F2-4E80-AB12-4FCE4654E4C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1"/>
          <c:order val="1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4D9-4723-AC06-04404E1C0C1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4D9-4723-AC06-04404E1C0C1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4D9-4723-AC06-04404E1C0C1C}"/>
              </c:ext>
            </c:extLst>
          </c:dPt>
          <c:dLbls>
            <c:dLbl>
              <c:idx val="1"/>
              <c:layout>
                <c:manualLayout>
                  <c:x val="-5.1493223267241666E-4"/>
                  <c:y val="-0.213490116597588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4D9-4723-AC06-04404E1C0C1C}"/>
                </c:ext>
                <c:ext xmlns:c15="http://schemas.microsoft.com/office/drawing/2012/chart" uri="{CE6537A1-D6FC-4f65-9D91-7224C49458BB}">
                  <c15:layout>
                    <c:manualLayout>
                      <c:w val="0.26484520752089807"/>
                      <c:h val="0.2948634141130419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Sheet1!$G$64:$G$66</c:f>
              <c:numCache>
                <c:formatCode>General</c:formatCode>
                <c:ptCount val="3"/>
                <c:pt idx="0">
                  <c:v>4.5519203413940259</c:v>
                </c:pt>
                <c:pt idx="1">
                  <c:v>86.201991465149362</c:v>
                </c:pt>
                <c:pt idx="2">
                  <c:v>9.2460881934566146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4D9-4723-AC06-04404E1C0C1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explosion val="2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8-F4D9-4723-AC06-04404E1C0C1C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A-F4D9-4723-AC06-04404E1C0C1C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6r2="http://schemas.microsoft.com/office/drawing/2015/06/chart">
                    <c:ext uri="{CE6537A1-D6FC-4f65-9D91-7224C49458BB}"/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Sheet1!$B$4:$B$6</c15:sqref>
                        </c15:formulaRef>
                      </c:ext>
                    </c:extLst>
                    <c:strCache>
                      <c:ptCount val="3"/>
                      <c:pt idx="0">
                        <c:v>Low</c:v>
                      </c:pt>
                      <c:pt idx="1">
                        <c:v>Moderate</c:v>
                      </c:pt>
                      <c:pt idx="2">
                        <c:v>High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Sheet1!$M$41:$M$42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91.17647058823529</c:v>
                      </c:pt>
                      <c:pt idx="1">
                        <c:v>8.8235294117647065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B-F4D9-4723-AC06-04404E1C0C1C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51-4AAB-8C1F-75013DD2B31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51-4AAB-8C1F-75013DD2B31F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51-4AAB-8C1F-75013DD2B31F}"/>
              </c:ext>
            </c:extLst>
          </c:dPt>
          <c:dLbls>
            <c:dLbl>
              <c:idx val="2"/>
              <c:layout>
                <c:manualLayout>
                  <c:x val="-6.111812481251494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951-4AAB-8C1F-75013DD2B31F}"/>
                </c:ext>
                <c:ext xmlns:c15="http://schemas.microsoft.com/office/drawing/2012/chart" uri="{CE6537A1-D6FC-4f65-9D91-7224C49458BB}">
                  <c15:layout>
                    <c:manualLayout>
                      <c:w val="0.30049744699486514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Sheet1!$K$64:$K$66</c:f>
              <c:numCache>
                <c:formatCode>General</c:formatCode>
                <c:ptCount val="3"/>
                <c:pt idx="0">
                  <c:v>5.6899004267425317</c:v>
                </c:pt>
                <c:pt idx="1">
                  <c:v>83.072546230440963</c:v>
                </c:pt>
                <c:pt idx="2">
                  <c:v>11.237553342816501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951-4AAB-8C1F-75013DD2B31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FF-4EEA-8CD8-EDD154E4C8D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FF-4EEA-8CD8-EDD154E4C8D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FF-4EEA-8CD8-EDD154E4C8D3}"/>
              </c:ext>
            </c:extLst>
          </c:dPt>
          <c:dLbls>
            <c:dLbl>
              <c:idx val="2"/>
              <c:layout>
                <c:manualLayout>
                  <c:x val="-6.1422734311206907E-2"/>
                  <c:y val="-1.77674849830498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AFF-4EEA-8CD8-EDD154E4C8D3}"/>
                </c:ext>
                <c:ext xmlns:c15="http://schemas.microsoft.com/office/drawing/2012/chart" uri="{CE6537A1-D6FC-4f65-9D91-7224C49458BB}">
                  <c15:layout>
                    <c:manualLayout>
                      <c:w val="0.31735079394123572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Sheet1!$L$64:$L$66</c:f>
              <c:numCache>
                <c:formatCode>General</c:formatCode>
                <c:ptCount val="3"/>
                <c:pt idx="0">
                  <c:v>4.4096728307254622</c:v>
                </c:pt>
                <c:pt idx="1">
                  <c:v>76.102418207681367</c:v>
                </c:pt>
                <c:pt idx="2">
                  <c:v>19.487908961593174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AFF-4EEA-8CD8-EDD154E4C8D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1"/>
          <c:order val="1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83-47AF-AA6D-2CB8D21D14A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C83-47AF-AA6D-2CB8D21D14A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C83-47AF-AA6D-2CB8D21D14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Sheet1!$J$64:$J$66</c:f>
              <c:numCache>
                <c:formatCode>General</c:formatCode>
                <c:ptCount val="3"/>
                <c:pt idx="0">
                  <c:v>5.8321479374110954</c:v>
                </c:pt>
                <c:pt idx="1">
                  <c:v>85.064011379800846</c:v>
                </c:pt>
                <c:pt idx="2">
                  <c:v>9.1038406827880518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C83-47AF-AA6D-2CB8D21D14A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explosion val="2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8-6C83-47AF-AA6D-2CB8D21D14A0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A-6C83-47AF-AA6D-2CB8D21D14A0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6r2="http://schemas.microsoft.com/office/drawing/2015/06/chart">
                    <c:ext uri="{CE6537A1-D6FC-4f65-9D91-7224C49458BB}"/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Sheet1!$B$4:$B$6</c15:sqref>
                        </c15:formulaRef>
                      </c:ext>
                    </c:extLst>
                    <c:strCache>
                      <c:ptCount val="3"/>
                      <c:pt idx="0">
                        <c:v>Low</c:v>
                      </c:pt>
                      <c:pt idx="1">
                        <c:v>Moderate</c:v>
                      </c:pt>
                      <c:pt idx="2">
                        <c:v>High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Sheet1!$M$41:$M$42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91.17647058823529</c:v>
                      </c:pt>
                      <c:pt idx="1">
                        <c:v>8.8235294117647065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B-6C83-47AF-AA6D-2CB8D21D14A0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59-440E-A8DC-E13F05D2AC0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F59-440E-A8DC-E13F05D2AC0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F59-440E-A8DC-E13F05D2AC04}"/>
              </c:ext>
            </c:extLst>
          </c:dPt>
          <c:dLbls>
            <c:dLbl>
              <c:idx val="1"/>
              <c:layout>
                <c:manualLayout>
                  <c:x val="-0.2560753180628923"/>
                  <c:y val="-0.2345251174355390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59-440E-A8DC-E13F05D2AC04}"/>
                </c:ext>
                <c:ext xmlns:c15="http://schemas.microsoft.com/office/drawing/2012/chart" uri="{CE6537A1-D6FC-4f65-9D91-7224C49458BB}">
                  <c15:layout>
                    <c:manualLayout>
                      <c:w val="0.3055906240625747"/>
                      <c:h val="0.3111686514489678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055906240625747E-2"/>
                  <c:y val="-4.515130636930377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F59-440E-A8DC-E13F05D2AC04}"/>
                </c:ext>
                <c:ext xmlns:c15="http://schemas.microsoft.com/office/drawing/2012/chart" uri="{CE6537A1-D6FC-4f65-9D91-7224C49458BB}">
                  <c15:layout>
                    <c:manualLayout>
                      <c:w val="0.2750315616563172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Sheet1!$N$64:$N$66</c:f>
              <c:numCache>
                <c:formatCode>General</c:formatCode>
                <c:ptCount val="3"/>
                <c:pt idx="0">
                  <c:v>2.8449502133712659</c:v>
                </c:pt>
                <c:pt idx="1">
                  <c:v>81.365576102418203</c:v>
                </c:pt>
                <c:pt idx="2">
                  <c:v>15.789473684210526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F59-440E-A8DC-E13F05D2AC0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75-44D9-8630-10D4C33A593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75-44D9-8630-10D4C33A593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75-44D9-8630-10D4C33A5934}"/>
              </c:ext>
            </c:extLst>
          </c:dPt>
          <c:dLbls>
            <c:dLbl>
              <c:idx val="1"/>
              <c:layout>
                <c:manualLayout>
                  <c:x val="-0.20474244770402311"/>
                  <c:y val="-0.303557515237463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E75-44D9-8630-10D4C33A5934}"/>
                </c:ext>
                <c:ext xmlns:c15="http://schemas.microsoft.com/office/drawing/2012/chart" uri="{CE6537A1-D6FC-4f65-9D91-7224C49458BB}">
                  <c15:layout>
                    <c:manualLayout>
                      <c:w val="0.31735079394123572"/>
                      <c:h val="0.1680310717824426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"/>
                  <c:y val="-4.83658990519891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E75-44D9-8630-10D4C33A5934}"/>
                </c:ext>
                <c:ext xmlns:c15="http://schemas.microsoft.com/office/drawing/2012/chart" uri="{CE6537A1-D6FC-4f65-9D91-7224C49458BB}">
                  <c15:layout>
                    <c:manualLayout>
                      <c:w val="0.26616518201522993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Sheet1!$O$64:$O$66</c:f>
              <c:numCache>
                <c:formatCode>General</c:formatCode>
                <c:ptCount val="3"/>
                <c:pt idx="0">
                  <c:v>2.1337126600284493</c:v>
                </c:pt>
                <c:pt idx="1">
                  <c:v>72.688477951635846</c:v>
                </c:pt>
                <c:pt idx="2">
                  <c:v>25.177809388335703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E75-44D9-8630-10D4C33A593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1"/>
          <c:order val="1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75-47FC-9BA8-192852B95B5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375-47FC-9BA8-192852B95B59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375-47FC-9BA8-192852B95B59}"/>
              </c:ext>
            </c:extLst>
          </c:dPt>
          <c:dLbls>
            <c:dLbl>
              <c:idx val="1"/>
              <c:layout>
                <c:manualLayout>
                  <c:x val="7.4195959787161328E-2"/>
                  <c:y val="-0.2290485491700372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75-47FC-9BA8-192852B95B59}"/>
                </c:ext>
                <c:ext xmlns:c15="http://schemas.microsoft.com/office/drawing/2012/chart" uri="{CE6537A1-D6FC-4f65-9D91-7224C49458BB}">
                  <c15:layout>
                    <c:manualLayout>
                      <c:w val="0.29540426992715552"/>
                      <c:h val="0.2948634141130419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Sheet1!$M$64:$M$66</c:f>
              <c:numCache>
                <c:formatCode>General</c:formatCode>
                <c:ptCount val="3"/>
                <c:pt idx="0">
                  <c:v>5.6899004267425317</c:v>
                </c:pt>
                <c:pt idx="1">
                  <c:v>86.770981507823606</c:v>
                </c:pt>
                <c:pt idx="2">
                  <c:v>7.5391180654338541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375-47FC-9BA8-192852B95B5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explosion val="2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8-6375-47FC-9BA8-192852B95B59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A-6375-47FC-9BA8-192852B95B5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6r2="http://schemas.microsoft.com/office/drawing/2015/06/chart">
                    <c:ext uri="{CE6537A1-D6FC-4f65-9D91-7224C49458BB}"/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Sheet1!$B$4:$B$6</c15:sqref>
                        </c15:formulaRef>
                      </c:ext>
                    </c:extLst>
                    <c:strCache>
                      <c:ptCount val="3"/>
                      <c:pt idx="0">
                        <c:v>Low</c:v>
                      </c:pt>
                      <c:pt idx="1">
                        <c:v>Moderate</c:v>
                      </c:pt>
                      <c:pt idx="2">
                        <c:v>High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Sheet1!$M$41:$M$42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91.17647058823529</c:v>
                      </c:pt>
                      <c:pt idx="1">
                        <c:v>8.8235294117647065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B-6375-47FC-9BA8-192852B95B59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002256296910254E-3"/>
          <c:y val="0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E3-49B7-92DC-106AB60EB03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E3-49B7-92DC-106AB60EB03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E3-49B7-92DC-106AB60EB0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Sheet1!$R$64:$R$66</c:f>
              <c:numCache>
                <c:formatCode>General</c:formatCode>
                <c:ptCount val="3"/>
                <c:pt idx="0">
                  <c:v>7.1123755334281658</c:v>
                </c:pt>
                <c:pt idx="1">
                  <c:v>83.78378378378379</c:v>
                </c:pt>
                <c:pt idx="2">
                  <c:v>9.1038406827880518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6E3-49B7-92DC-106AB60EB0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13-40E5-A74B-FC9C0DC78BF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513-40E5-A74B-FC9C0DC78BF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513-40E5-A74B-FC9C0DC78BF3}"/>
              </c:ext>
            </c:extLst>
          </c:dPt>
          <c:dLbls>
            <c:dLbl>
              <c:idx val="2"/>
              <c:layout>
                <c:manualLayout>
                  <c:x val="-4.074535118001104E-2"/>
                  <c:y val="2.17818056014277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513-40E5-A74B-FC9C0DC78BF3}"/>
                </c:ext>
                <c:ext xmlns:c15="http://schemas.microsoft.com/office/drawing/2012/chart" uri="{CE6537A1-D6FC-4f65-9D91-7224C49458BB}">
                  <c15:layout>
                    <c:manualLayout>
                      <c:w val="0.29285721160632933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Sheet1!$S$64:$S$66</c:f>
              <c:numCache>
                <c:formatCode>General</c:formatCode>
                <c:ptCount val="3"/>
                <c:pt idx="0">
                  <c:v>5.9743954480796582</c:v>
                </c:pt>
                <c:pt idx="1">
                  <c:v>82.645803698435287</c:v>
                </c:pt>
                <c:pt idx="2">
                  <c:v>11.379800853485063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513-40E5-A74B-FC9C0DC78BF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75-44D9-8630-10D4C33A593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75-44D9-8630-10D4C33A593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75-44D9-8630-10D4C33A5934}"/>
              </c:ext>
            </c:extLst>
          </c:dPt>
          <c:dLbls>
            <c:dLbl>
              <c:idx val="0"/>
              <c:layout>
                <c:manualLayout>
                  <c:x val="-1.3152356902356915E-2"/>
                  <c:y val="3.699908925318761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E75-44D9-8630-10D4C33A5934}"/>
                </c:ext>
                <c:ext xmlns:c15="http://schemas.microsoft.com/office/drawing/2012/chart" uri="{CE6537A1-D6FC-4f65-9D91-7224C49458BB}">
                  <c15:layout>
                    <c:manualLayout>
                      <c:w val="0.43707912457912457"/>
                      <c:h val="0.2191484517304189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31522202006946104"/>
                  <c:y val="-0.2637127454355091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E75-44D9-8630-10D4C33A5934}"/>
                </c:ext>
                <c:ext xmlns:c15="http://schemas.microsoft.com/office/drawing/2012/chart" uri="{CE6537A1-D6FC-4f65-9D91-7224C49458BB}">
                  <c15:layout>
                    <c:manualLayout>
                      <c:w val="0.43309157851480679"/>
                      <c:h val="0.2704900104700026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787057583137864E-2"/>
                  <c:y val="-1.42128847987050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E75-44D9-8630-10D4C33A5934}"/>
                </c:ext>
                <c:ext xmlns:c15="http://schemas.microsoft.com/office/drawing/2012/chart" uri="{CE6537A1-D6FC-4f65-9D91-7224C49458BB}">
                  <c15:layout>
                    <c:manualLayout>
                      <c:w val="0.38190633367798721"/>
                      <c:h val="0.2456721598324798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Sheet1!$O$64:$O$66</c:f>
              <c:numCache>
                <c:formatCode>General</c:formatCode>
                <c:ptCount val="3"/>
                <c:pt idx="0">
                  <c:v>2.1337126600284493</c:v>
                </c:pt>
                <c:pt idx="1">
                  <c:v>72.688477951635846</c:v>
                </c:pt>
                <c:pt idx="2">
                  <c:v>25.177809388335703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E75-44D9-8630-10D4C33A593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79-4DBF-9086-91FD9325700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79-4DBF-9086-91FD9325700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79-4DBF-9086-91FD93257004}"/>
              </c:ext>
            </c:extLst>
          </c:dPt>
          <c:dLbls>
            <c:dLbl>
              <c:idx val="2"/>
              <c:layout>
                <c:manualLayout>
                  <c:x val="-3.0559086916941043E-2"/>
                  <c:y val="4.95752915429750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479-4DBF-9086-91FD93257004}"/>
                </c:ext>
                <c:ext xmlns:c15="http://schemas.microsoft.com/office/drawing/2012/chart" uri="{CE6537A1-D6FC-4f65-9D91-7224C49458BB}">
                  <c15:layout>
                    <c:manualLayout>
                      <c:w val="0.28521814455811639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Sheet1!$T$64:$T$66</c:f>
              <c:numCache>
                <c:formatCode>General</c:formatCode>
                <c:ptCount val="3"/>
                <c:pt idx="0">
                  <c:v>4.8364153627311524</c:v>
                </c:pt>
                <c:pt idx="1">
                  <c:v>81.223328591749649</c:v>
                </c:pt>
                <c:pt idx="2">
                  <c:v>13.940256045519202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479-4DBF-9086-91FD9325700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4B-415D-81E7-084A34E8625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4B-415D-81E7-084A34E8625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4B-415D-81E7-084A34E8625B}"/>
              </c:ext>
            </c:extLst>
          </c:dPt>
          <c:dLbls>
            <c:dLbl>
              <c:idx val="1"/>
              <c:layout>
                <c:manualLayout>
                  <c:x val="-0.26051539702286003"/>
                  <c:y val="-0.2594186095514565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E4B-415D-81E7-084A34E8625B}"/>
                </c:ext>
                <c:ext xmlns:c15="http://schemas.microsoft.com/office/drawing/2012/chart" uri="{CE6537A1-D6FC-4f65-9D91-7224C49458BB}">
                  <c15:layout>
                    <c:manualLayout>
                      <c:w val="0.32596307088654097"/>
                      <c:h val="0.3236153975069265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6.1118075791226426E-2"/>
                  <c:y val="3.348860730712199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E4B-415D-81E7-084A34E8625B}"/>
                </c:ext>
                <c:ext xmlns:c15="http://schemas.microsoft.com/office/drawing/2012/chart" uri="{CE6537A1-D6FC-4f65-9D91-7224C49458BB}">
                  <c15:layout>
                    <c:manualLayout>
                      <c:w val="0.28267110053442224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Sheet1!$U$64:$U$66</c:f>
              <c:numCache>
                <c:formatCode>General</c:formatCode>
                <c:ptCount val="3"/>
                <c:pt idx="0">
                  <c:v>2.8449502133712659</c:v>
                </c:pt>
                <c:pt idx="1">
                  <c:v>77.951635846372696</c:v>
                </c:pt>
                <c:pt idx="2">
                  <c:v>19.203413940256045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4B-415D-81E7-084A34E8625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8D-4C08-8D4A-48D6C83B4E3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A8D-4C08-8D4A-48D6C83B4E3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A8D-4C08-8D4A-48D6C83B4E3E}"/>
              </c:ext>
            </c:extLst>
          </c:dPt>
          <c:dLbls>
            <c:dLbl>
              <c:idx val="1"/>
              <c:layout>
                <c:manualLayout>
                  <c:x val="2.1307492653003558E-2"/>
                  <c:y val="-0.309205593783291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A8D-4C08-8D4A-48D6C83B4E3E}"/>
                </c:ext>
                <c:ext xmlns:c15="http://schemas.microsoft.com/office/drawing/2012/chart" uri="{CE6537A1-D6FC-4f65-9D91-7224C49458BB}">
                  <c15:layout>
                    <c:manualLayout>
                      <c:w val="0.37689449841510203"/>
                      <c:h val="0.3236153975069265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1304364565019318E-2"/>
                  <c:y val="1.8670119086938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A8D-4C08-8D4A-48D6C83B4E3E}"/>
                </c:ext>
                <c:ext xmlns:c15="http://schemas.microsoft.com/office/drawing/2012/chart" uri="{CE6537A1-D6FC-4f65-9D91-7224C49458BB}">
                  <c15:layout>
                    <c:manualLayout>
                      <c:w val="0.2750311204650745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Sheet1!$V$64:$V$66</c:f>
              <c:numCache>
                <c:formatCode>General</c:formatCode>
                <c:ptCount val="3"/>
                <c:pt idx="0">
                  <c:v>4.6941678520625887</c:v>
                </c:pt>
                <c:pt idx="1">
                  <c:v>84.779516358463724</c:v>
                </c:pt>
                <c:pt idx="2">
                  <c:v>10.526315789473683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A8D-4C08-8D4A-48D6C83B4E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99-4E67-9826-02D7D912C6D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699-4E67-9826-02D7D912C6D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699-4E67-9826-02D7D912C6DB}"/>
              </c:ext>
            </c:extLst>
          </c:dPt>
          <c:dLbls>
            <c:dLbl>
              <c:idx val="1"/>
              <c:layout>
                <c:manualLayout>
                  <c:x val="-0.20809494972990109"/>
                  <c:y val="-0.2345251174355390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699-4E67-9826-02D7D912C6DB}"/>
                </c:ext>
                <c:ext xmlns:c15="http://schemas.microsoft.com/office/drawing/2012/chart" uri="{CE6537A1-D6FC-4f65-9D91-7224C49458BB}">
                  <c15:layout>
                    <c:manualLayout>
                      <c:w val="0.34633631839199847"/>
                      <c:h val="0.3236153975069265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0931811528235074E-2"/>
                  <c:y val="1.8670119086938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699-4E67-9826-02D7D912C6DB}"/>
                </c:ext>
                <c:ext xmlns:c15="http://schemas.microsoft.com/office/drawing/2012/chart" uri="{CE6537A1-D6FC-4f65-9D91-7224C49458BB}">
                  <c15:layout>
                    <c:manualLayout>
                      <c:w val="0.29540450686376341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Sheet1!$W$64:$W$66</c:f>
              <c:numCache>
                <c:formatCode>General</c:formatCode>
                <c:ptCount val="3"/>
                <c:pt idx="0">
                  <c:v>3.5561877667140829</c:v>
                </c:pt>
                <c:pt idx="1">
                  <c:v>81.081081081081081</c:v>
                </c:pt>
                <c:pt idx="2">
                  <c:v>15.362731152204837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699-4E67-9826-02D7D912C6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5A-43D2-84F6-CDB4CC635EE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5A-43D2-84F6-CDB4CC635EE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35A-43D2-84F6-CDB4CC635EEE}"/>
              </c:ext>
            </c:extLst>
          </c:dPt>
          <c:dLbls>
            <c:dLbl>
              <c:idx val="1"/>
              <c:layout>
                <c:manualLayout>
                  <c:x val="-0.27071778447777334"/>
                  <c:y val="-0.2469718634934978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35A-43D2-84F6-CDB4CC635EEE}"/>
                </c:ext>
                <c:ext xmlns:c15="http://schemas.microsoft.com/office/drawing/2012/chart" uri="{CE6537A1-D6FC-4f65-9D91-7224C49458BB}">
                  <c15:layout>
                    <c:manualLayout>
                      <c:w val="0.36670845474735858"/>
                      <c:h val="0.3236153975069265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0558636858370489E-2"/>
                  <c:y val="3.66002938216116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35A-43D2-84F6-CDB4CC635EEE}"/>
                </c:ext>
                <c:ext xmlns:c15="http://schemas.microsoft.com/office/drawing/2012/chart" uri="{CE6537A1-D6FC-4f65-9D91-7224C49458BB}">
                  <c15:layout>
                    <c:manualLayout>
                      <c:w val="0.30559037895613211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Sheet1!$X$64:$X$66</c:f>
              <c:numCache>
                <c:formatCode>General</c:formatCode>
                <c:ptCount val="3"/>
                <c:pt idx="0">
                  <c:v>1.9914651493598861</c:v>
                </c:pt>
                <c:pt idx="1">
                  <c:v>78.378378378378372</c:v>
                </c:pt>
                <c:pt idx="2">
                  <c:v>19.630156472261735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35A-43D2-84F6-CDB4CC635EE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6C-46D8-9C7D-198BC0ECD5C7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A6C-46D8-9C7D-198BC0ECD5C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A6C-46D8-9C7D-198BC0ECD5C7}"/>
              </c:ext>
            </c:extLst>
          </c:dPt>
          <c:dLbls>
            <c:dLbl>
              <c:idx val="1"/>
              <c:layout>
                <c:manualLayout>
                  <c:x val="0.12857003067130368"/>
                  <c:y val="-0.2594186095514565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A6C-46D8-9C7D-198BC0ECD5C7}"/>
                </c:ext>
                <c:ext xmlns:c15="http://schemas.microsoft.com/office/drawing/2012/chart" uri="{CE6537A1-D6FC-4f65-9D91-7224C49458BB}">
                  <c15:layout>
                    <c:manualLayout>
                      <c:w val="0.31577647164508554"/>
                      <c:h val="0.3236153975069265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9.1677040155024828E-2"/>
                  <c:y val="9.335059543469035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A6C-46D8-9C7D-198BC0ECD5C7}"/>
                </c:ext>
                <c:ext xmlns:c15="http://schemas.microsoft.com/office/drawing/2012/chart" uri="{CE6537A1-D6FC-4f65-9D91-7224C49458BB}">
                  <c15:layout>
                    <c:manualLayout>
                      <c:w val="0.2750311204650745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Sheet1!$Y$64:$Y$66</c:f>
              <c:numCache>
                <c:formatCode>General</c:formatCode>
                <c:ptCount val="3"/>
                <c:pt idx="0">
                  <c:v>6.4011379800853492</c:v>
                </c:pt>
                <c:pt idx="1">
                  <c:v>83.926031294452358</c:v>
                </c:pt>
                <c:pt idx="2">
                  <c:v>9.6728307254623047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A6C-46D8-9C7D-198BC0ECD5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07-4520-ACDE-44F581FABC1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07-4520-ACDE-44F581FABC1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407-4520-ACDE-44F581FABC14}"/>
              </c:ext>
            </c:extLst>
          </c:dPt>
          <c:dLbls>
            <c:dLbl>
              <c:idx val="2"/>
              <c:layout>
                <c:manualLayout>
                  <c:x val="-6.1117772795996041E-2"/>
                  <c:y val="9.335059543469035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407-4520-ACDE-44F581FABC14}"/>
                </c:ext>
                <c:ext xmlns:c15="http://schemas.microsoft.com/office/drawing/2012/chart" uri="{CE6537A1-D6FC-4f65-9D91-7224C49458BB}">
                  <c15:layout>
                    <c:manualLayout>
                      <c:w val="0.33614995608635145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Sheet1!$Z$64:$Z$66</c:f>
              <c:numCache>
                <c:formatCode>General</c:formatCode>
                <c:ptCount val="3"/>
                <c:pt idx="0">
                  <c:v>6.5433854907539111</c:v>
                </c:pt>
                <c:pt idx="1">
                  <c:v>82.219061166429583</c:v>
                </c:pt>
                <c:pt idx="2">
                  <c:v>11.237553342816501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407-4520-ACDE-44F581FABC1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3D-4821-BF5D-ED9793E2C1F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3D-4821-BF5D-ED9793E2C1F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3D-4821-BF5D-ED9793E2C1F8}"/>
              </c:ext>
            </c:extLst>
          </c:dPt>
          <c:dLbls>
            <c:dLbl>
              <c:idx val="2"/>
              <c:layout>
                <c:manualLayout>
                  <c:x val="0"/>
                  <c:y val="-3.45852930424649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3D-4821-BF5D-ED9793E2C1F8}"/>
                </c:ext>
                <c:ext xmlns:c15="http://schemas.microsoft.com/office/drawing/2012/chart" uri="{CE6537A1-D6FC-4f65-9D91-7224C49458BB}">
                  <c15:layout>
                    <c:manualLayout>
                      <c:w val="0.28521768702572331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Sheet1!$AA$64:$AA$66</c:f>
              <c:numCache>
                <c:formatCode>General</c:formatCode>
                <c:ptCount val="3"/>
                <c:pt idx="0">
                  <c:v>4.1251778093883358</c:v>
                </c:pt>
                <c:pt idx="1">
                  <c:v>72.261735419630156</c:v>
                </c:pt>
                <c:pt idx="2">
                  <c:v>23.613086770981511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23D-4821-BF5D-ED9793E2C1F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64-4989-B656-D0E3774EFFA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64-4989-B656-D0E3774EFFA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64-4989-B656-D0E3774EFFAE}"/>
              </c:ext>
            </c:extLst>
          </c:dPt>
          <c:dLbls>
            <c:dLbl>
              <c:idx val="1"/>
              <c:layout>
                <c:manualLayout>
                  <c:x val="0.1856460063139253"/>
                  <c:y val="-0.222078371377580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E64-4989-B656-D0E3774EFFAE}"/>
                </c:ext>
                <c:ext xmlns:c15="http://schemas.microsoft.com/office/drawing/2012/chart" uri="{CE6537A1-D6FC-4f65-9D91-7224C49458BB}">
                  <c15:layout>
                    <c:manualLayout>
                      <c:w val="0.254658444875069"/>
                      <c:h val="0.323615397506926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Sheet1!$AB$64:$AB$66</c:f>
              <c:numCache>
                <c:formatCode>General</c:formatCode>
                <c:ptCount val="3"/>
                <c:pt idx="0">
                  <c:v>6.2588904694167846</c:v>
                </c:pt>
                <c:pt idx="1">
                  <c:v>86.059743954480794</c:v>
                </c:pt>
                <c:pt idx="2">
                  <c:v>7.6813655761024187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E64-4989-B656-D0E3774EFF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F9-49DE-BC26-7CB94DAEE2B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F9-49DE-BC26-7CB94DAEE2B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F9-49DE-BC26-7CB94DAEE2B8}"/>
              </c:ext>
            </c:extLst>
          </c:dPt>
          <c:dLbls>
            <c:dLbl>
              <c:idx val="1"/>
              <c:layout>
                <c:manualLayout>
                  <c:x val="-0.12223634766776417"/>
                  <c:y val="-0.3613711805885644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2F9-49DE-BC26-7CB94DAEE2B8}"/>
                </c:ext>
                <c:ext xmlns:c15="http://schemas.microsoft.com/office/drawing/2012/chart" uri="{CE6537A1-D6FC-4f65-9D91-7224C49458BB}">
                  <c15:layout>
                    <c:manualLayout>
                      <c:w val="0.34378972781558675"/>
                      <c:h val="0.1680310717824426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0559086916941043E-2"/>
                  <c:y val="-1.522619265798792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2F9-49DE-BC26-7CB94DAEE2B8}"/>
                </c:ext>
                <c:ext xmlns:c15="http://schemas.microsoft.com/office/drawing/2012/chart" uri="{CE6537A1-D6FC-4f65-9D91-7224C49458BB}">
                  <c15:layout>
                    <c:manualLayout>
                      <c:w val="0.27503178225246938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Sheet1!$AC$64:$AC$66</c:f>
              <c:numCache>
                <c:formatCode>General</c:formatCode>
                <c:ptCount val="3"/>
                <c:pt idx="0">
                  <c:v>2.4182076813655762</c:v>
                </c:pt>
                <c:pt idx="1">
                  <c:v>77.240398293029884</c:v>
                </c:pt>
                <c:pt idx="2">
                  <c:v>20.341394025604551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2F9-49DE-BC26-7CB94DAEE2B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AHP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'AHP VS WASPAS'!$A$2:$A$17</c:f>
              <c:strCache>
                <c:ptCount val="16"/>
                <c:pt idx="0">
                  <c:v>Slope</c:v>
                </c:pt>
                <c:pt idx="1">
                  <c:v>Elevation</c:v>
                </c:pt>
                <c:pt idx="2">
                  <c:v>PDI</c:v>
                </c:pt>
                <c:pt idx="3">
                  <c:v>Temperature</c:v>
                </c:pt>
                <c:pt idx="4">
                  <c:v>Water body Proximity</c:v>
                </c:pt>
                <c:pt idx="5">
                  <c:v>PET</c:v>
                </c:pt>
                <c:pt idx="6">
                  <c:v>VPD</c:v>
                </c:pt>
                <c:pt idx="7">
                  <c:v>Precipitation</c:v>
                </c:pt>
                <c:pt idx="8">
                  <c:v>Relative Humidity</c:v>
                </c:pt>
                <c:pt idx="9">
                  <c:v>Drainage Density</c:v>
                </c:pt>
                <c:pt idx="10">
                  <c:v>Runoff</c:v>
                </c:pt>
                <c:pt idx="11">
                  <c:v>GDP</c:v>
                </c:pt>
                <c:pt idx="12">
                  <c:v>LULC</c:v>
                </c:pt>
                <c:pt idx="13">
                  <c:v>Soil texture</c:v>
                </c:pt>
                <c:pt idx="14">
                  <c:v>Geomorphology</c:v>
                </c:pt>
                <c:pt idx="15">
                  <c:v>SSM</c:v>
                </c:pt>
              </c:strCache>
            </c:strRef>
          </c:cat>
          <c:val>
            <c:numRef>
              <c:f>'AHP VS WASPAS'!$C$2:$C$17</c:f>
              <c:numCache>
                <c:formatCode>0.000</c:formatCode>
                <c:ptCount val="16"/>
                <c:pt idx="0">
                  <c:v>5.8000000000000003E-2</c:v>
                </c:pt>
                <c:pt idx="1">
                  <c:v>6.8000000000000005E-2</c:v>
                </c:pt>
                <c:pt idx="2">
                  <c:v>6.0999999999999999E-2</c:v>
                </c:pt>
                <c:pt idx="3">
                  <c:v>9.1999999999999998E-2</c:v>
                </c:pt>
                <c:pt idx="4">
                  <c:v>4.1999999999999815E-2</c:v>
                </c:pt>
                <c:pt idx="5">
                  <c:v>9.6000000000000002E-2</c:v>
                </c:pt>
                <c:pt idx="6">
                  <c:v>8.1000000000000003E-2</c:v>
                </c:pt>
                <c:pt idx="7">
                  <c:v>0.11899999999999999</c:v>
                </c:pt>
                <c:pt idx="8">
                  <c:v>6.8000000000000005E-2</c:v>
                </c:pt>
                <c:pt idx="9">
                  <c:v>2.9000000000000001E-2</c:v>
                </c:pt>
                <c:pt idx="10">
                  <c:v>4.7E-2</c:v>
                </c:pt>
                <c:pt idx="11">
                  <c:v>5.8999999999999997E-2</c:v>
                </c:pt>
                <c:pt idx="12">
                  <c:v>5.0999999999999997E-2</c:v>
                </c:pt>
                <c:pt idx="13">
                  <c:v>0.03</c:v>
                </c:pt>
                <c:pt idx="14">
                  <c:v>5.0999999999999997E-2</c:v>
                </c:pt>
                <c:pt idx="15" formatCode="General">
                  <c:v>4.8000000000000001E-2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C1-4F7B-AFA3-EB373CCC3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807344"/>
        <c:axId val="342897152"/>
      </c:barChart>
      <c:catAx>
        <c:axId val="36780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2897152"/>
        <c:crosses val="autoZero"/>
        <c:auto val="1"/>
        <c:lblAlgn val="ctr"/>
        <c:lblOffset val="100"/>
        <c:noMultiLvlLbl val="0"/>
      </c:catAx>
      <c:valAx>
        <c:axId val="34289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678073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solidFill>
        <a:schemeClr val="tx1"/>
      </a:solidFill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63-428E-9467-C8F624A5379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63-428E-9467-C8F624A5379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63-428E-9467-C8F624A5379B}"/>
              </c:ext>
            </c:extLst>
          </c:dPt>
          <c:dLbls>
            <c:dLbl>
              <c:idx val="1"/>
              <c:layout>
                <c:manualLayout>
                  <c:x val="-0.25670794944043285"/>
                  <c:y val="-0.2469718634934978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363-428E-9467-C8F624A5379B}"/>
                </c:ext>
                <c:ext xmlns:c15="http://schemas.microsoft.com/office/drawing/2012/chart" uri="{CE6537A1-D6FC-4f65-9D91-7224C49458BB}">
                  <c15:layout>
                    <c:manualLayout>
                      <c:w val="0.35652210878215418"/>
                      <c:h val="0.3236153975069265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"/>
                  <c:y val="-5.83948401867207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63-428E-9467-C8F624A5379B}"/>
                </c:ext>
                <c:ext xmlns:c15="http://schemas.microsoft.com/office/drawing/2012/chart" uri="{CE6537A1-D6FC-4f65-9D91-7224C49458BB}">
                  <c15:layout>
                    <c:manualLayout>
                      <c:w val="0.30304379246483104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Sheet1!$AD$64:$AD$66</c:f>
              <c:numCache>
                <c:formatCode>General</c:formatCode>
                <c:ptCount val="3"/>
                <c:pt idx="0">
                  <c:v>2.275960170697013</c:v>
                </c:pt>
                <c:pt idx="1">
                  <c:v>69.843527738264584</c:v>
                </c:pt>
                <c:pt idx="2">
                  <c:v>27.880512091038405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363-428E-9467-C8F624A537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WASPAS (EPOCH 1)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WASPAS!$A$18:$A$28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WASPAS!$H$54:$H$64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CE-4892-9EB9-5AA42B2CFC87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WASPAS!$A$18:$A$28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WASPAS!$I$54:$I$64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8.3333333330000006</c:v>
                </c:pt>
                <c:pt idx="3">
                  <c:v>0</c:v>
                </c:pt>
                <c:pt idx="4">
                  <c:v>3.225806452</c:v>
                </c:pt>
                <c:pt idx="5">
                  <c:v>0</c:v>
                </c:pt>
                <c:pt idx="6">
                  <c:v>0</c:v>
                </c:pt>
                <c:pt idx="7">
                  <c:v>0.497512438</c:v>
                </c:pt>
                <c:pt idx="8">
                  <c:v>11.239316240000001</c:v>
                </c:pt>
                <c:pt idx="9">
                  <c:v>15.573770489999999</c:v>
                </c:pt>
                <c:pt idx="10">
                  <c:v>5.6899004270000004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CE-4892-9EB9-5AA42B2CFC87}"/>
            </c:ext>
          </c:extLst>
        </c:ser>
        <c:ser>
          <c:idx val="2"/>
          <c:order val="2"/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WASPAS!$A$18:$A$28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WASPAS!$J$54:$J$64</c:f>
              <c:numCache>
                <c:formatCode>General</c:formatCode>
                <c:ptCount val="11"/>
                <c:pt idx="0">
                  <c:v>64.035087720000007</c:v>
                </c:pt>
                <c:pt idx="1">
                  <c:v>84.857142859999996</c:v>
                </c:pt>
                <c:pt idx="2">
                  <c:v>91.666666669999998</c:v>
                </c:pt>
                <c:pt idx="3">
                  <c:v>92</c:v>
                </c:pt>
                <c:pt idx="4">
                  <c:v>96.774193550000007</c:v>
                </c:pt>
                <c:pt idx="5">
                  <c:v>77.142857140000004</c:v>
                </c:pt>
                <c:pt idx="6">
                  <c:v>91.176470589999994</c:v>
                </c:pt>
                <c:pt idx="7">
                  <c:v>98.009950250000003</c:v>
                </c:pt>
                <c:pt idx="8">
                  <c:v>88.760683760000006</c:v>
                </c:pt>
                <c:pt idx="9">
                  <c:v>84.426229509999999</c:v>
                </c:pt>
                <c:pt idx="10">
                  <c:v>86.770981509999999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CE-4892-9EB9-5AA42B2CFC87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WASPAS!$A$18:$A$28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WASPAS!$K$54:$K$64</c:f>
              <c:numCache>
                <c:formatCode>General</c:formatCode>
                <c:ptCount val="11"/>
                <c:pt idx="0">
                  <c:v>35.96491228</c:v>
                </c:pt>
                <c:pt idx="1">
                  <c:v>15.14285714</c:v>
                </c:pt>
                <c:pt idx="2">
                  <c:v>0</c:v>
                </c:pt>
                <c:pt idx="3">
                  <c:v>8</c:v>
                </c:pt>
                <c:pt idx="4">
                  <c:v>0</c:v>
                </c:pt>
                <c:pt idx="5">
                  <c:v>22.85714286</c:v>
                </c:pt>
                <c:pt idx="6">
                  <c:v>8.8235294119999992</c:v>
                </c:pt>
                <c:pt idx="7">
                  <c:v>1.4925373129999999</c:v>
                </c:pt>
                <c:pt idx="8">
                  <c:v>0</c:v>
                </c:pt>
                <c:pt idx="9">
                  <c:v>0</c:v>
                </c:pt>
                <c:pt idx="10">
                  <c:v>7.5391180650000003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7CE-4892-9EB9-5AA42B2CFC87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WASPAS!$A$18:$A$28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WASPAS!$L$54:$L$64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7CE-4892-9EB9-5AA42B2CF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4224096"/>
        <c:axId val="592899536"/>
      </c:barChart>
      <c:catAx>
        <c:axId val="584224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899536"/>
        <c:crosses val="autoZero"/>
        <c:auto val="1"/>
        <c:lblAlgn val="ctr"/>
        <c:lblOffset val="100"/>
        <c:noMultiLvlLbl val="0"/>
      </c:catAx>
      <c:valAx>
        <c:axId val="592899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Percentage of Drought Category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842240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bg1"/>
        </a:gs>
        <a:gs pos="100000">
          <a:schemeClr val="accent1">
            <a:lumMod val="40000"/>
            <a:lumOff val="60000"/>
          </a:schemeClr>
        </a:gs>
      </a:gsLst>
      <a:lin ang="5400000" scaled="0"/>
    </a:gradFill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WASPAS (EPOCH 2)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WASPAS!$N$54:$N$64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5C-4A9E-8649-CA3A0DB067ED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WASPAS!$O$54:$O$64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0.497512438</c:v>
                </c:pt>
                <c:pt idx="8">
                  <c:v>10.256410259999999</c:v>
                </c:pt>
                <c:pt idx="9">
                  <c:v>5.7377049180000004</c:v>
                </c:pt>
                <c:pt idx="10">
                  <c:v>2.8449502130000002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E5C-4A9E-8649-CA3A0DB067ED}"/>
            </c:ext>
          </c:extLst>
        </c:ser>
        <c:ser>
          <c:idx val="2"/>
          <c:order val="2"/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WASPAS!$P$54:$P$64</c:f>
              <c:numCache>
                <c:formatCode>General</c:formatCode>
                <c:ptCount val="11"/>
                <c:pt idx="0">
                  <c:v>48.24561404</c:v>
                </c:pt>
                <c:pt idx="1">
                  <c:v>41.428571429999998</c:v>
                </c:pt>
                <c:pt idx="2">
                  <c:v>97</c:v>
                </c:pt>
                <c:pt idx="3">
                  <c:v>90.833333330000002</c:v>
                </c:pt>
                <c:pt idx="4">
                  <c:v>99</c:v>
                </c:pt>
                <c:pt idx="5">
                  <c:v>40</c:v>
                </c:pt>
                <c:pt idx="6">
                  <c:v>76.470588239999998</c:v>
                </c:pt>
                <c:pt idx="7">
                  <c:v>88.059701489999995</c:v>
                </c:pt>
                <c:pt idx="8">
                  <c:v>89.743589740000004</c:v>
                </c:pt>
                <c:pt idx="9">
                  <c:v>94.262295080000001</c:v>
                </c:pt>
                <c:pt idx="10">
                  <c:v>81.365576099999998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5C-4A9E-8649-CA3A0DB067ED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WASPAS!$Q$54:$Q$64</c:f>
              <c:numCache>
                <c:formatCode>General</c:formatCode>
                <c:ptCount val="11"/>
                <c:pt idx="0">
                  <c:v>51.75438596</c:v>
                </c:pt>
                <c:pt idx="1">
                  <c:v>58.571428570000002</c:v>
                </c:pt>
                <c:pt idx="2">
                  <c:v>0</c:v>
                </c:pt>
                <c:pt idx="3">
                  <c:v>9.1666666669999994</c:v>
                </c:pt>
                <c:pt idx="4">
                  <c:v>0</c:v>
                </c:pt>
                <c:pt idx="5">
                  <c:v>60</c:v>
                </c:pt>
                <c:pt idx="6">
                  <c:v>23.529411759999999</c:v>
                </c:pt>
                <c:pt idx="7">
                  <c:v>11.44278607</c:v>
                </c:pt>
                <c:pt idx="8">
                  <c:v>0</c:v>
                </c:pt>
                <c:pt idx="9">
                  <c:v>0</c:v>
                </c:pt>
                <c:pt idx="10">
                  <c:v>15.78947368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5C-4A9E-8649-CA3A0DB067ED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WASPAS!$R$54:$R$64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E5C-4A9E-8649-CA3A0DB06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2174688"/>
        <c:axId val="592175248"/>
      </c:barChart>
      <c:catAx>
        <c:axId val="592174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175248"/>
        <c:crosses val="autoZero"/>
        <c:auto val="1"/>
        <c:lblAlgn val="ctr"/>
        <c:lblOffset val="100"/>
        <c:noMultiLvlLbl val="0"/>
      </c:catAx>
      <c:valAx>
        <c:axId val="592175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Percentage of Drought Category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17468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bg1"/>
        </a:gs>
        <a:gs pos="100000">
          <a:schemeClr val="accent1">
            <a:lumMod val="40000"/>
            <a:lumOff val="60000"/>
          </a:schemeClr>
        </a:gs>
      </a:gsLst>
      <a:lin ang="5400000" scaled="0"/>
    </a:gradFill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WASPAS (EPOCH 3)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WASPAS!$T$54:$T$64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5A-462B-B010-6B7BAD86545A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WASPAS!$U$54:$U$64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6.5470085469999999</c:v>
                </c:pt>
                <c:pt idx="9">
                  <c:v>4.0983606559999997</c:v>
                </c:pt>
                <c:pt idx="10">
                  <c:v>2.13371266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5A-462B-B010-6B7BAD86545A}"/>
            </c:ext>
          </c:extLst>
        </c:ser>
        <c:ser>
          <c:idx val="2"/>
          <c:order val="2"/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WASPAS!$V$54:$V$64</c:f>
              <c:numCache>
                <c:formatCode>General</c:formatCode>
                <c:ptCount val="11"/>
                <c:pt idx="0">
                  <c:v>37.719298250000001</c:v>
                </c:pt>
                <c:pt idx="1">
                  <c:v>11.42857143</c:v>
                </c:pt>
                <c:pt idx="2">
                  <c:v>99</c:v>
                </c:pt>
                <c:pt idx="3">
                  <c:v>86.833333330000002</c:v>
                </c:pt>
                <c:pt idx="4">
                  <c:v>100</c:v>
                </c:pt>
                <c:pt idx="5">
                  <c:v>20</c:v>
                </c:pt>
                <c:pt idx="6">
                  <c:v>58.823529409999999</c:v>
                </c:pt>
                <c:pt idx="7">
                  <c:v>74.129353230000007</c:v>
                </c:pt>
                <c:pt idx="8">
                  <c:v>94.452991449999999</c:v>
                </c:pt>
                <c:pt idx="9">
                  <c:v>95.901639340000003</c:v>
                </c:pt>
                <c:pt idx="10">
                  <c:v>72.688477950000006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5A-462B-B010-6B7BAD86545A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WASPAS!$W$54:$W$64</c:f>
              <c:numCache>
                <c:formatCode>General</c:formatCode>
                <c:ptCount val="11"/>
                <c:pt idx="0">
                  <c:v>62.280701749999999</c:v>
                </c:pt>
                <c:pt idx="1">
                  <c:v>89.571428569999995</c:v>
                </c:pt>
                <c:pt idx="2">
                  <c:v>0</c:v>
                </c:pt>
                <c:pt idx="3">
                  <c:v>13.16666667</c:v>
                </c:pt>
                <c:pt idx="4">
                  <c:v>0</c:v>
                </c:pt>
                <c:pt idx="5">
                  <c:v>80</c:v>
                </c:pt>
                <c:pt idx="6">
                  <c:v>41.176470590000001</c:v>
                </c:pt>
                <c:pt idx="7">
                  <c:v>25.87064677</c:v>
                </c:pt>
                <c:pt idx="8">
                  <c:v>0</c:v>
                </c:pt>
                <c:pt idx="9">
                  <c:v>0</c:v>
                </c:pt>
                <c:pt idx="10">
                  <c:v>25.17780939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55A-462B-B010-6B7BAD86545A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WASPAS!$A$54:$A$64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WASPAS!$X$54:$X$64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5A-462B-B010-6B7BAD865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2179728"/>
        <c:axId val="592180288"/>
      </c:barChart>
      <c:catAx>
        <c:axId val="592179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180288"/>
        <c:crosses val="autoZero"/>
        <c:auto val="1"/>
        <c:lblAlgn val="ctr"/>
        <c:lblOffset val="100"/>
        <c:noMultiLvlLbl val="0"/>
      </c:catAx>
      <c:valAx>
        <c:axId val="592180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Percentage of Drought Category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1797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bg1"/>
        </a:gs>
        <a:gs pos="100000">
          <a:schemeClr val="accent1">
            <a:lumMod val="40000"/>
            <a:lumOff val="60000"/>
          </a:schemeClr>
        </a:gs>
      </a:gsLst>
      <a:lin ang="5400000" scaled="0"/>
    </a:gradFill>
    <a:ln>
      <a:solidFill>
        <a:schemeClr val="tx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AHP (EPOCH 1)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AHP!$H$53:$H$63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AHP!$I$53:$I$63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E-4F56-8FBB-72E1C35CE18E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AHP!$H$53:$H$63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AHP!$J$53:$J$63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17.666666670000001</c:v>
                </c:pt>
                <c:pt idx="3">
                  <c:v>0</c:v>
                </c:pt>
                <c:pt idx="4">
                  <c:v>9.6774193549999996</c:v>
                </c:pt>
                <c:pt idx="5">
                  <c:v>0</c:v>
                </c:pt>
                <c:pt idx="6">
                  <c:v>0</c:v>
                </c:pt>
                <c:pt idx="7">
                  <c:v>1.005025126</c:v>
                </c:pt>
                <c:pt idx="8">
                  <c:v>9.2413793099999992</c:v>
                </c:pt>
                <c:pt idx="9">
                  <c:v>16.94915254</c:v>
                </c:pt>
                <c:pt idx="10">
                  <c:v>6.2588904689999998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DE-4F56-8FBB-72E1C35CE18E}"/>
            </c:ext>
          </c:extLst>
        </c:ser>
        <c:ser>
          <c:idx val="2"/>
          <c:order val="2"/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AHP!$H$53:$H$63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AHP!$K$53:$K$63</c:f>
              <c:numCache>
                <c:formatCode>General</c:formatCode>
                <c:ptCount val="11"/>
                <c:pt idx="0">
                  <c:v>64.601769910000002</c:v>
                </c:pt>
                <c:pt idx="1">
                  <c:v>57</c:v>
                </c:pt>
                <c:pt idx="2">
                  <c:v>82.333333330000002</c:v>
                </c:pt>
                <c:pt idx="3">
                  <c:v>95.833333330000002</c:v>
                </c:pt>
                <c:pt idx="4">
                  <c:v>90.322580650000006</c:v>
                </c:pt>
                <c:pt idx="5">
                  <c:v>77.142857140000004</c:v>
                </c:pt>
                <c:pt idx="6">
                  <c:v>78.235294120000006</c:v>
                </c:pt>
                <c:pt idx="7">
                  <c:v>96.482412060000001</c:v>
                </c:pt>
                <c:pt idx="8">
                  <c:v>90.758620690000001</c:v>
                </c:pt>
                <c:pt idx="9">
                  <c:v>83.05084746</c:v>
                </c:pt>
                <c:pt idx="10">
                  <c:v>86.059743949999998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DE-4F56-8FBB-72E1C35CE18E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AHP!$H$53:$H$63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AHP!$L$53:$L$63</c:f>
              <c:numCache>
                <c:formatCode>General</c:formatCode>
                <c:ptCount val="11"/>
                <c:pt idx="0">
                  <c:v>35.398230089999998</c:v>
                </c:pt>
                <c:pt idx="1">
                  <c:v>43</c:v>
                </c:pt>
                <c:pt idx="2">
                  <c:v>0</c:v>
                </c:pt>
                <c:pt idx="3">
                  <c:v>4.1666666670000003</c:v>
                </c:pt>
                <c:pt idx="4">
                  <c:v>0</c:v>
                </c:pt>
                <c:pt idx="5">
                  <c:v>22.85714286</c:v>
                </c:pt>
                <c:pt idx="6">
                  <c:v>21.764705880000001</c:v>
                </c:pt>
                <c:pt idx="7">
                  <c:v>2.5125628139999998</c:v>
                </c:pt>
                <c:pt idx="8">
                  <c:v>0</c:v>
                </c:pt>
                <c:pt idx="9">
                  <c:v>0</c:v>
                </c:pt>
                <c:pt idx="10">
                  <c:v>7.6813655760000001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1DE-4F56-8FBB-72E1C35CE18E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AHP!$H$53:$H$63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AHP!$M$53:$M$63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DE-4F56-8FBB-72E1C35CE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9055696"/>
        <c:axId val="589056256"/>
      </c:barChart>
      <c:catAx>
        <c:axId val="589055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89056256"/>
        <c:crosses val="autoZero"/>
        <c:auto val="1"/>
        <c:lblAlgn val="ctr"/>
        <c:lblOffset val="100"/>
        <c:noMultiLvlLbl val="0"/>
      </c:catAx>
      <c:valAx>
        <c:axId val="589056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Percentage of Drought Category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890556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bg1"/>
        </a:gs>
        <a:gs pos="100000">
          <a:schemeClr val="accent1">
            <a:lumMod val="40000"/>
            <a:lumOff val="60000"/>
          </a:schemeClr>
        </a:gs>
      </a:gsLst>
      <a:lin ang="5400000" scaled="0"/>
    </a:gradFill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AHP (EPOCH 3)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AHP!$T$53:$T$63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AHP!$U$53:$U$63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14-4BBB-87F5-5CB6F8EACD1C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AHP!$T$53:$T$63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AHP!$V$53:$V$63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4.3333333329999997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6.6206896549999996</c:v>
                </c:pt>
                <c:pt idx="9">
                  <c:v>4.2372881360000001</c:v>
                </c:pt>
                <c:pt idx="10">
                  <c:v>2.2759601709999999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14-4BBB-87F5-5CB6F8EACD1C}"/>
            </c:ext>
          </c:extLst>
        </c:ser>
        <c:ser>
          <c:idx val="2"/>
          <c:order val="2"/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AHP!$T$53:$T$63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AHP!$W$53:$W$63</c:f>
              <c:numCache>
                <c:formatCode>General</c:formatCode>
                <c:ptCount val="11"/>
                <c:pt idx="0">
                  <c:v>33.628318579999998</c:v>
                </c:pt>
                <c:pt idx="1">
                  <c:v>7.1428571429999996</c:v>
                </c:pt>
                <c:pt idx="2">
                  <c:v>95.666666669999998</c:v>
                </c:pt>
                <c:pt idx="3">
                  <c:v>85.666666669999998</c:v>
                </c:pt>
                <c:pt idx="4">
                  <c:v>100</c:v>
                </c:pt>
                <c:pt idx="5">
                  <c:v>17.14285714</c:v>
                </c:pt>
                <c:pt idx="6">
                  <c:v>64.705882349999996</c:v>
                </c:pt>
                <c:pt idx="7">
                  <c:v>66.834170850000007</c:v>
                </c:pt>
                <c:pt idx="8">
                  <c:v>93.379310340000004</c:v>
                </c:pt>
                <c:pt idx="9">
                  <c:v>95.762711859999996</c:v>
                </c:pt>
                <c:pt idx="10">
                  <c:v>69.843527739999999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14-4BBB-87F5-5CB6F8EACD1C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AHP!$T$53:$T$63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AHP!$X$53:$X$63</c:f>
              <c:numCache>
                <c:formatCode>General</c:formatCode>
                <c:ptCount val="11"/>
                <c:pt idx="0">
                  <c:v>66.371681420000002</c:v>
                </c:pt>
                <c:pt idx="1">
                  <c:v>92.857142859999996</c:v>
                </c:pt>
                <c:pt idx="2">
                  <c:v>0</c:v>
                </c:pt>
                <c:pt idx="3">
                  <c:v>14.33333333</c:v>
                </c:pt>
                <c:pt idx="4">
                  <c:v>0</c:v>
                </c:pt>
                <c:pt idx="5">
                  <c:v>82.857142859999996</c:v>
                </c:pt>
                <c:pt idx="6">
                  <c:v>35.294117649999997</c:v>
                </c:pt>
                <c:pt idx="7">
                  <c:v>33.16582915</c:v>
                </c:pt>
                <c:pt idx="8">
                  <c:v>0</c:v>
                </c:pt>
                <c:pt idx="9">
                  <c:v>0</c:v>
                </c:pt>
                <c:pt idx="10">
                  <c:v>27.88051209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14-4BBB-87F5-5CB6F8EACD1C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AHP!$T$53:$T$63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AHP!$Y$53:$Y$63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14-4BBB-87F5-5CB6F8EAC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2457152"/>
        <c:axId val="592457712"/>
      </c:barChart>
      <c:catAx>
        <c:axId val="592457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457712"/>
        <c:crosses val="autoZero"/>
        <c:auto val="1"/>
        <c:lblAlgn val="ctr"/>
        <c:lblOffset val="100"/>
        <c:noMultiLvlLbl val="0"/>
      </c:catAx>
      <c:valAx>
        <c:axId val="592457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Percentage of Drought Category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4571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bg1"/>
        </a:gs>
        <a:gs pos="100000">
          <a:schemeClr val="accent1">
            <a:lumMod val="40000"/>
            <a:lumOff val="60000"/>
          </a:schemeClr>
        </a:gs>
      </a:gsLst>
      <a:lin ang="5400000" scaled="0"/>
    </a:gradFill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AHP (EPOCH 2)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AHP!$N$53:$N$63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AHP!$O$53:$O$63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08-4DA2-B745-AF97B6E007E1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AHP!$N$53:$N$63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AHP!$P$53:$P$63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9.6666666669999994</c:v>
                </c:pt>
                <c:pt idx="3">
                  <c:v>0</c:v>
                </c:pt>
                <c:pt idx="4">
                  <c:v>2.451612903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7.6206896549999996</c:v>
                </c:pt>
                <c:pt idx="9">
                  <c:v>5.0847457629999999</c:v>
                </c:pt>
                <c:pt idx="10">
                  <c:v>2.4182076810000002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08-4DA2-B745-AF97B6E007E1}"/>
            </c:ext>
          </c:extLst>
        </c:ser>
        <c:ser>
          <c:idx val="2"/>
          <c:order val="2"/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AHP!$N$53:$N$63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AHP!$Q$53:$Q$63</c:f>
              <c:numCache>
                <c:formatCode>General</c:formatCode>
                <c:ptCount val="11"/>
                <c:pt idx="0">
                  <c:v>46.017699120000003</c:v>
                </c:pt>
                <c:pt idx="1">
                  <c:v>42.857142860000003</c:v>
                </c:pt>
                <c:pt idx="2">
                  <c:v>90.333333330000002</c:v>
                </c:pt>
                <c:pt idx="3">
                  <c:v>91.666666669999998</c:v>
                </c:pt>
                <c:pt idx="4">
                  <c:v>97.548387099999999</c:v>
                </c:pt>
                <c:pt idx="5">
                  <c:v>25.714285709999999</c:v>
                </c:pt>
                <c:pt idx="6">
                  <c:v>70.58823529</c:v>
                </c:pt>
                <c:pt idx="7">
                  <c:v>78.391959799999995</c:v>
                </c:pt>
                <c:pt idx="8">
                  <c:v>92.379310340000004</c:v>
                </c:pt>
                <c:pt idx="9">
                  <c:v>94.915254239999996</c:v>
                </c:pt>
                <c:pt idx="10">
                  <c:v>77.240398290000002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08-4DA2-B745-AF97B6E007E1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AHP!$N$53:$N$63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AHP!$R$53:$R$63</c:f>
              <c:numCache>
                <c:formatCode>General</c:formatCode>
                <c:ptCount val="11"/>
                <c:pt idx="0">
                  <c:v>53.982300879999997</c:v>
                </c:pt>
                <c:pt idx="1">
                  <c:v>57.142857139999997</c:v>
                </c:pt>
                <c:pt idx="2">
                  <c:v>0</c:v>
                </c:pt>
                <c:pt idx="3">
                  <c:v>8.3333333330000006</c:v>
                </c:pt>
                <c:pt idx="4">
                  <c:v>0</c:v>
                </c:pt>
                <c:pt idx="5">
                  <c:v>74.285714290000001</c:v>
                </c:pt>
                <c:pt idx="6">
                  <c:v>29.41176471</c:v>
                </c:pt>
                <c:pt idx="7">
                  <c:v>21.608040200000001</c:v>
                </c:pt>
                <c:pt idx="8">
                  <c:v>0</c:v>
                </c:pt>
                <c:pt idx="9">
                  <c:v>0</c:v>
                </c:pt>
                <c:pt idx="10">
                  <c:v>20.34139403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08-4DA2-B745-AF97B6E007E1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AHP!$N$53:$N$63</c:f>
              <c:strCache>
                <c:ptCount val="11"/>
                <c:pt idx="0">
                  <c:v>WEST  BENGAL</c:v>
                </c:pt>
                <c:pt idx="1">
                  <c:v>TRIPURA</c:v>
                </c:pt>
                <c:pt idx="2">
                  <c:v>SIKKIM</c:v>
                </c:pt>
                <c:pt idx="3">
                  <c:v>NAGALAND</c:v>
                </c:pt>
                <c:pt idx="4">
                  <c:v>MEGHALAYA</c:v>
                </c:pt>
                <c:pt idx="5">
                  <c:v>MIZORAM</c:v>
                </c:pt>
                <c:pt idx="6">
                  <c:v>MANIPUR</c:v>
                </c:pt>
                <c:pt idx="7">
                  <c:v>BANGLADESH</c:v>
                </c:pt>
                <c:pt idx="8">
                  <c:v>ASSAM</c:v>
                </c:pt>
                <c:pt idx="9">
                  <c:v>AP</c:v>
                </c:pt>
                <c:pt idx="10">
                  <c:v>NEIB</c:v>
                </c:pt>
              </c:strCache>
            </c:strRef>
          </c:cat>
          <c:val>
            <c:numRef>
              <c:f>AHP!$S$53:$S$63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B08-4DA2-B745-AF97B6E00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2462192"/>
        <c:axId val="592462752"/>
      </c:barChart>
      <c:catAx>
        <c:axId val="592462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462752"/>
        <c:crosses val="autoZero"/>
        <c:auto val="1"/>
        <c:lblAlgn val="ctr"/>
        <c:lblOffset val="100"/>
        <c:noMultiLvlLbl val="0"/>
      </c:catAx>
      <c:valAx>
        <c:axId val="592462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Percentage of Drought Category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24621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bg1"/>
        </a:gs>
        <a:gs pos="100000">
          <a:schemeClr val="accent1">
            <a:lumMod val="40000"/>
            <a:lumOff val="60000"/>
          </a:schemeClr>
        </a:gs>
      </a:gsLst>
      <a:lin ang="5400000" scaled="0"/>
    </a:gradFill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WASPAS vs. RSW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66FF66"/>
            </a:solidFill>
            <a:ln>
              <a:solidFill>
                <a:schemeClr val="tx2"/>
              </a:solidFill>
            </a:ln>
            <a:effectLst/>
          </c:spPr>
          <c:invertIfNegative val="0"/>
          <c:cat>
            <c:strRef>
              <c:f>sensitivity!$A$21:$A$36</c:f>
              <c:strCache>
                <c:ptCount val="16"/>
                <c:pt idx="0">
                  <c:v>Precipitation</c:v>
                </c:pt>
                <c:pt idx="1">
                  <c:v>PET</c:v>
                </c:pt>
                <c:pt idx="2">
                  <c:v>Temperature</c:v>
                </c:pt>
                <c:pt idx="3">
                  <c:v>VPD</c:v>
                </c:pt>
                <c:pt idx="4">
                  <c:v>Elevation</c:v>
                </c:pt>
                <c:pt idx="5">
                  <c:v>GDP</c:v>
                </c:pt>
                <c:pt idx="6">
                  <c:v>Slope</c:v>
                </c:pt>
                <c:pt idx="7">
                  <c:v>Relative Humidity</c:v>
                </c:pt>
                <c:pt idx="8">
                  <c:v>LULC</c:v>
                </c:pt>
                <c:pt idx="9">
                  <c:v>SSM</c:v>
                </c:pt>
                <c:pt idx="10">
                  <c:v>PDI</c:v>
                </c:pt>
                <c:pt idx="11">
                  <c:v>Water body Proximity</c:v>
                </c:pt>
                <c:pt idx="12">
                  <c:v>Runoff</c:v>
                </c:pt>
                <c:pt idx="13">
                  <c:v>Geomorphology</c:v>
                </c:pt>
                <c:pt idx="14">
                  <c:v>Soil texture</c:v>
                </c:pt>
                <c:pt idx="15">
                  <c:v>Drainage Density</c:v>
                </c:pt>
              </c:strCache>
            </c:strRef>
          </c:cat>
          <c:val>
            <c:numRef>
              <c:f>sensitivity!$B$21:$B$36</c:f>
              <c:numCache>
                <c:formatCode>General</c:formatCode>
                <c:ptCount val="16"/>
                <c:pt idx="0">
                  <c:v>9.7000000000000003E-2</c:v>
                </c:pt>
                <c:pt idx="1">
                  <c:v>9.1999999999999998E-2</c:v>
                </c:pt>
                <c:pt idx="2">
                  <c:v>8.7999999999999995E-2</c:v>
                </c:pt>
                <c:pt idx="3">
                  <c:v>7.4999999999999997E-2</c:v>
                </c:pt>
                <c:pt idx="4">
                  <c:v>6.7000000000000004E-2</c:v>
                </c:pt>
                <c:pt idx="5">
                  <c:v>6.5000000000000002E-2</c:v>
                </c:pt>
                <c:pt idx="6">
                  <c:v>6.3E-2</c:v>
                </c:pt>
                <c:pt idx="7">
                  <c:v>6.2E-2</c:v>
                </c:pt>
                <c:pt idx="8">
                  <c:v>0.06</c:v>
                </c:pt>
                <c:pt idx="9">
                  <c:v>0.06</c:v>
                </c:pt>
                <c:pt idx="10">
                  <c:v>5.8999999999999997E-2</c:v>
                </c:pt>
                <c:pt idx="11">
                  <c:v>5.0999999999999823E-2</c:v>
                </c:pt>
                <c:pt idx="12">
                  <c:v>0.05</c:v>
                </c:pt>
                <c:pt idx="13">
                  <c:v>0.05</c:v>
                </c:pt>
                <c:pt idx="14">
                  <c:v>3.9E-2</c:v>
                </c:pt>
                <c:pt idx="15">
                  <c:v>2.1999999999999999E-2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95-4046-B433-9E6663AE0F75}"/>
            </c:ext>
          </c:extLst>
        </c:ser>
        <c:ser>
          <c:idx val="1"/>
          <c:order val="1"/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sensitivity!$A$21:$A$36</c:f>
              <c:strCache>
                <c:ptCount val="16"/>
                <c:pt idx="0">
                  <c:v>Precipitation</c:v>
                </c:pt>
                <c:pt idx="1">
                  <c:v>PET</c:v>
                </c:pt>
                <c:pt idx="2">
                  <c:v>Temperature</c:v>
                </c:pt>
                <c:pt idx="3">
                  <c:v>VPD</c:v>
                </c:pt>
                <c:pt idx="4">
                  <c:v>Elevation</c:v>
                </c:pt>
                <c:pt idx="5">
                  <c:v>GDP</c:v>
                </c:pt>
                <c:pt idx="6">
                  <c:v>Slope</c:v>
                </c:pt>
                <c:pt idx="7">
                  <c:v>Relative Humidity</c:v>
                </c:pt>
                <c:pt idx="8">
                  <c:v>LULC</c:v>
                </c:pt>
                <c:pt idx="9">
                  <c:v>SSM</c:v>
                </c:pt>
                <c:pt idx="10">
                  <c:v>PDI</c:v>
                </c:pt>
                <c:pt idx="11">
                  <c:v>Water body Proximity</c:v>
                </c:pt>
                <c:pt idx="12">
                  <c:v>Runoff</c:v>
                </c:pt>
                <c:pt idx="13">
                  <c:v>Geomorphology</c:v>
                </c:pt>
                <c:pt idx="14">
                  <c:v>Soil texture</c:v>
                </c:pt>
                <c:pt idx="15">
                  <c:v>Drainage Density</c:v>
                </c:pt>
              </c:strCache>
            </c:strRef>
          </c:cat>
          <c:val>
            <c:numRef>
              <c:f>sensitivity!$E$21:$E$36</c:f>
              <c:numCache>
                <c:formatCode>0.000</c:formatCode>
                <c:ptCount val="16"/>
                <c:pt idx="0">
                  <c:v>0.11764705882352941</c:v>
                </c:pt>
                <c:pt idx="1">
                  <c:v>0.11029411764705882</c:v>
                </c:pt>
                <c:pt idx="2">
                  <c:v>0.10294117647058823</c:v>
                </c:pt>
                <c:pt idx="3">
                  <c:v>9.5588235294117641E-2</c:v>
                </c:pt>
                <c:pt idx="4">
                  <c:v>8.8235294117647065E-2</c:v>
                </c:pt>
                <c:pt idx="5">
                  <c:v>8.0882352941176475E-2</c:v>
                </c:pt>
                <c:pt idx="6">
                  <c:v>7.3529411764705885E-2</c:v>
                </c:pt>
                <c:pt idx="7">
                  <c:v>6.6176470588235295E-2</c:v>
                </c:pt>
                <c:pt idx="8">
                  <c:v>5.8823529411764705E-2</c:v>
                </c:pt>
                <c:pt idx="9">
                  <c:v>5.8823529411764705E-2</c:v>
                </c:pt>
                <c:pt idx="10">
                  <c:v>5.1470588235294115E-2</c:v>
                </c:pt>
                <c:pt idx="11">
                  <c:v>4.4117647058823532E-2</c:v>
                </c:pt>
                <c:pt idx="12">
                  <c:v>3.6764705882352942E-2</c:v>
                </c:pt>
                <c:pt idx="13">
                  <c:v>3.6764705882352942E-2</c:v>
                </c:pt>
                <c:pt idx="14">
                  <c:v>2.9411764705882353E-2</c:v>
                </c:pt>
                <c:pt idx="15">
                  <c:v>2.2058823529411766E-2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95-4046-B433-9E6663AE0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1035984"/>
        <c:axId val="581036544"/>
      </c:barChart>
      <c:catAx>
        <c:axId val="581035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81036544"/>
        <c:crosses val="autoZero"/>
        <c:auto val="1"/>
        <c:lblAlgn val="ctr"/>
        <c:lblOffset val="100"/>
        <c:noMultiLvlLbl val="0"/>
      </c:catAx>
      <c:valAx>
        <c:axId val="581036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Weightage Value</a:t>
                </a:r>
              </a:p>
            </c:rich>
          </c:tx>
          <c:layout>
            <c:manualLayout>
              <c:xMode val="edge"/>
              <c:yMode val="edge"/>
              <c:x val="0.44335232411554243"/>
              <c:y val="0.936252574994411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8103598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36000">
          <a:schemeClr val="bg1"/>
        </a:gs>
        <a:gs pos="100000">
          <a:schemeClr val="accent2">
            <a:lumMod val="40000"/>
            <a:lumOff val="60000"/>
          </a:schemeClr>
        </a:gs>
      </a:gsLst>
      <a:path path="circle">
        <a:fillToRect l="50000" t="50000" r="50000" b="50000"/>
      </a:path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AHP vs. RSW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76956924502083"/>
          <c:y val="0.10232426303854875"/>
          <c:w val="0.74239509889695166"/>
          <c:h val="0.7164744863851113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33CCF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sensitivity!$L$21:$L$36</c:f>
              <c:strCache>
                <c:ptCount val="16"/>
                <c:pt idx="0">
                  <c:v>Precipitation</c:v>
                </c:pt>
                <c:pt idx="1">
                  <c:v>PET</c:v>
                </c:pt>
                <c:pt idx="2">
                  <c:v>Temperature</c:v>
                </c:pt>
                <c:pt idx="3">
                  <c:v>VPD</c:v>
                </c:pt>
                <c:pt idx="4">
                  <c:v>Elevation</c:v>
                </c:pt>
                <c:pt idx="5">
                  <c:v>Relative Humidity</c:v>
                </c:pt>
                <c:pt idx="6">
                  <c:v>PDI</c:v>
                </c:pt>
                <c:pt idx="7">
                  <c:v>GDP</c:v>
                </c:pt>
                <c:pt idx="8">
                  <c:v>Slope</c:v>
                </c:pt>
                <c:pt idx="9">
                  <c:v>LULC</c:v>
                </c:pt>
                <c:pt idx="10">
                  <c:v>Geomorphology</c:v>
                </c:pt>
                <c:pt idx="11">
                  <c:v>SSM</c:v>
                </c:pt>
                <c:pt idx="12">
                  <c:v>Runoff</c:v>
                </c:pt>
                <c:pt idx="13">
                  <c:v>Water body Proximity</c:v>
                </c:pt>
                <c:pt idx="14">
                  <c:v>Soil texture</c:v>
                </c:pt>
                <c:pt idx="15">
                  <c:v>Drainage Density</c:v>
                </c:pt>
              </c:strCache>
            </c:strRef>
          </c:cat>
          <c:val>
            <c:numRef>
              <c:f>sensitivity!$M$21:$M$36</c:f>
              <c:numCache>
                <c:formatCode>General</c:formatCode>
                <c:ptCount val="16"/>
                <c:pt idx="0">
                  <c:v>0.11899999999999999</c:v>
                </c:pt>
                <c:pt idx="1">
                  <c:v>9.6000000000000002E-2</c:v>
                </c:pt>
                <c:pt idx="2">
                  <c:v>9.1999999999999998E-2</c:v>
                </c:pt>
                <c:pt idx="3">
                  <c:v>8.1000000000000003E-2</c:v>
                </c:pt>
                <c:pt idx="4">
                  <c:v>6.8000000000000005E-2</c:v>
                </c:pt>
                <c:pt idx="5">
                  <c:v>6.8000000000000005E-2</c:v>
                </c:pt>
                <c:pt idx="6">
                  <c:v>6.0999999999999999E-2</c:v>
                </c:pt>
                <c:pt idx="7">
                  <c:v>5.8999999999999997E-2</c:v>
                </c:pt>
                <c:pt idx="8">
                  <c:v>5.8000000000000003E-2</c:v>
                </c:pt>
                <c:pt idx="9">
                  <c:v>5.0999999999999997E-2</c:v>
                </c:pt>
                <c:pt idx="10">
                  <c:v>5.0999999999999997E-2</c:v>
                </c:pt>
                <c:pt idx="11">
                  <c:v>4.8000000000000001E-2</c:v>
                </c:pt>
                <c:pt idx="12">
                  <c:v>4.7E-2</c:v>
                </c:pt>
                <c:pt idx="13">
                  <c:v>4.1999999999999815E-2</c:v>
                </c:pt>
                <c:pt idx="14">
                  <c:v>0.03</c:v>
                </c:pt>
                <c:pt idx="15">
                  <c:v>2.9000000000000001E-2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16-439E-A4A7-84307968D406}"/>
            </c:ext>
          </c:extLst>
        </c:ser>
        <c:ser>
          <c:idx val="1"/>
          <c:order val="1"/>
          <c:spPr>
            <a:solidFill>
              <a:srgbClr val="FFFF00"/>
            </a:solidFill>
            <a:ln>
              <a:solidFill>
                <a:schemeClr val="tx2"/>
              </a:solidFill>
            </a:ln>
            <a:effectLst/>
          </c:spPr>
          <c:invertIfNegative val="0"/>
          <c:cat>
            <c:strRef>
              <c:f>sensitivity!$L$21:$L$36</c:f>
              <c:strCache>
                <c:ptCount val="16"/>
                <c:pt idx="0">
                  <c:v>Precipitation</c:v>
                </c:pt>
                <c:pt idx="1">
                  <c:v>PET</c:v>
                </c:pt>
                <c:pt idx="2">
                  <c:v>Temperature</c:v>
                </c:pt>
                <c:pt idx="3">
                  <c:v>VPD</c:v>
                </c:pt>
                <c:pt idx="4">
                  <c:v>Elevation</c:v>
                </c:pt>
                <c:pt idx="5">
                  <c:v>Relative Humidity</c:v>
                </c:pt>
                <c:pt idx="6">
                  <c:v>PDI</c:v>
                </c:pt>
                <c:pt idx="7">
                  <c:v>GDP</c:v>
                </c:pt>
                <c:pt idx="8">
                  <c:v>Slope</c:v>
                </c:pt>
                <c:pt idx="9">
                  <c:v>LULC</c:v>
                </c:pt>
                <c:pt idx="10">
                  <c:v>Geomorphology</c:v>
                </c:pt>
                <c:pt idx="11">
                  <c:v>SSM</c:v>
                </c:pt>
                <c:pt idx="12">
                  <c:v>Runoff</c:v>
                </c:pt>
                <c:pt idx="13">
                  <c:v>Water body Proximity</c:v>
                </c:pt>
                <c:pt idx="14">
                  <c:v>Soil texture</c:v>
                </c:pt>
                <c:pt idx="15">
                  <c:v>Drainage Density</c:v>
                </c:pt>
              </c:strCache>
            </c:strRef>
          </c:cat>
          <c:val>
            <c:numRef>
              <c:f>sensitivity!$P$21:$P$36</c:f>
              <c:numCache>
                <c:formatCode>0.000</c:formatCode>
                <c:ptCount val="16"/>
                <c:pt idx="0">
                  <c:v>0.10457516339869281</c:v>
                </c:pt>
                <c:pt idx="1">
                  <c:v>9.8039215686274508E-2</c:v>
                </c:pt>
                <c:pt idx="2">
                  <c:v>9.1503267973856203E-2</c:v>
                </c:pt>
                <c:pt idx="3">
                  <c:v>8.4967320261437912E-2</c:v>
                </c:pt>
                <c:pt idx="4">
                  <c:v>7.8431372549019607E-2</c:v>
                </c:pt>
                <c:pt idx="5">
                  <c:v>7.8431372549019607E-2</c:v>
                </c:pt>
                <c:pt idx="6">
                  <c:v>7.1895424836601302E-2</c:v>
                </c:pt>
                <c:pt idx="7">
                  <c:v>6.535947712418301E-2</c:v>
                </c:pt>
                <c:pt idx="8">
                  <c:v>5.8823529411764705E-2</c:v>
                </c:pt>
                <c:pt idx="9">
                  <c:v>5.2287581699346407E-2</c:v>
                </c:pt>
                <c:pt idx="10">
                  <c:v>5.2287581699346407E-2</c:v>
                </c:pt>
                <c:pt idx="11">
                  <c:v>4.5751633986928102E-2</c:v>
                </c:pt>
                <c:pt idx="12">
                  <c:v>3.9215686274509803E-2</c:v>
                </c:pt>
                <c:pt idx="13">
                  <c:v>3.2679738562091505E-2</c:v>
                </c:pt>
                <c:pt idx="14">
                  <c:v>2.6143790849673203E-2</c:v>
                </c:pt>
                <c:pt idx="15">
                  <c:v>1.9607843137254902E-2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16-439E-A4A7-84307968D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1039344"/>
        <c:axId val="581039904"/>
      </c:barChart>
      <c:catAx>
        <c:axId val="58103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81039904"/>
        <c:crosses val="autoZero"/>
        <c:auto val="1"/>
        <c:lblAlgn val="ctr"/>
        <c:lblOffset val="100"/>
        <c:noMultiLvlLbl val="0"/>
      </c:catAx>
      <c:valAx>
        <c:axId val="581039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Weightage Value</a:t>
                </a:r>
              </a:p>
            </c:rich>
          </c:tx>
          <c:layout>
            <c:manualLayout>
              <c:xMode val="edge"/>
              <c:yMode val="edge"/>
              <c:x val="0.50006933365355477"/>
              <c:y val="0.939440605638580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810393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36000">
          <a:schemeClr val="bg1"/>
        </a:gs>
        <a:gs pos="91000">
          <a:srgbClr val="CCFFFF"/>
        </a:gs>
      </a:gsLst>
      <a:path path="circle">
        <a:fillToRect l="50000" t="50000" r="50000" b="50000"/>
      </a:path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WASPAS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646884776138616E-2"/>
          <c:y val="0.17802104081468087"/>
          <c:w val="0.89956548024833205"/>
          <c:h val="0.3822014829753976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'AHP VS WASPAS'!$A$2:$A$17</c:f>
              <c:strCache>
                <c:ptCount val="16"/>
                <c:pt idx="0">
                  <c:v>Slope</c:v>
                </c:pt>
                <c:pt idx="1">
                  <c:v>Elevation</c:v>
                </c:pt>
                <c:pt idx="2">
                  <c:v>PDI</c:v>
                </c:pt>
                <c:pt idx="3">
                  <c:v>Temperature</c:v>
                </c:pt>
                <c:pt idx="4">
                  <c:v>Water body Proximity</c:v>
                </c:pt>
                <c:pt idx="5">
                  <c:v>PET</c:v>
                </c:pt>
                <c:pt idx="6">
                  <c:v>VPD</c:v>
                </c:pt>
                <c:pt idx="7">
                  <c:v>Precipitation</c:v>
                </c:pt>
                <c:pt idx="8">
                  <c:v>Relative Humidity</c:v>
                </c:pt>
                <c:pt idx="9">
                  <c:v>Drainage Density</c:v>
                </c:pt>
                <c:pt idx="10">
                  <c:v>Runoff</c:v>
                </c:pt>
                <c:pt idx="11">
                  <c:v>GDP</c:v>
                </c:pt>
                <c:pt idx="12">
                  <c:v>LULC</c:v>
                </c:pt>
                <c:pt idx="13">
                  <c:v>Soil texture</c:v>
                </c:pt>
                <c:pt idx="14">
                  <c:v>Geomorphology</c:v>
                </c:pt>
                <c:pt idx="15">
                  <c:v>SSM</c:v>
                </c:pt>
              </c:strCache>
            </c:strRef>
          </c:cat>
          <c:val>
            <c:numRef>
              <c:f>'AHP VS WASPAS'!$B$2:$B$17</c:f>
              <c:numCache>
                <c:formatCode>0.000</c:formatCode>
                <c:ptCount val="16"/>
                <c:pt idx="0">
                  <c:v>6.3E-2</c:v>
                </c:pt>
                <c:pt idx="1">
                  <c:v>6.7000000000000004E-2</c:v>
                </c:pt>
                <c:pt idx="2">
                  <c:v>5.8999999999999997E-2</c:v>
                </c:pt>
                <c:pt idx="3">
                  <c:v>8.7999999999999995E-2</c:v>
                </c:pt>
                <c:pt idx="4">
                  <c:v>5.0999999999999823E-2</c:v>
                </c:pt>
                <c:pt idx="5">
                  <c:v>9.1999999999999998E-2</c:v>
                </c:pt>
                <c:pt idx="6">
                  <c:v>7.4999999999999997E-2</c:v>
                </c:pt>
                <c:pt idx="7">
                  <c:v>9.7000000000000003E-2</c:v>
                </c:pt>
                <c:pt idx="8">
                  <c:v>6.2E-2</c:v>
                </c:pt>
                <c:pt idx="9">
                  <c:v>2.1999999999999999E-2</c:v>
                </c:pt>
                <c:pt idx="10">
                  <c:v>0.05</c:v>
                </c:pt>
                <c:pt idx="11">
                  <c:v>6.5000000000000002E-2</c:v>
                </c:pt>
                <c:pt idx="12">
                  <c:v>0.06</c:v>
                </c:pt>
                <c:pt idx="13">
                  <c:v>3.9E-2</c:v>
                </c:pt>
                <c:pt idx="14">
                  <c:v>0.05</c:v>
                </c:pt>
                <c:pt idx="15" formatCode="General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5F-482C-A693-F542F57E6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896592"/>
        <c:axId val="158426656"/>
      </c:barChart>
      <c:catAx>
        <c:axId val="34289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8426656"/>
        <c:crosses val="autoZero"/>
        <c:auto val="1"/>
        <c:lblAlgn val="ctr"/>
        <c:lblOffset val="100"/>
        <c:noMultiLvlLbl val="0"/>
      </c:catAx>
      <c:valAx>
        <c:axId val="15842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28965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solidFill>
        <a:schemeClr val="tx1"/>
      </a:solidFill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1"/>
          <c:order val="1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26-4552-8E60-1A3524DEC6C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26-4552-8E60-1A3524DEC6C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26-4552-8E60-1A3524DEC6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Sheet1!$C$64:$C$66</c:f>
              <c:numCache>
                <c:formatCode>General</c:formatCode>
                <c:ptCount val="3"/>
                <c:pt idx="0">
                  <c:v>6.1166429587482218</c:v>
                </c:pt>
                <c:pt idx="1">
                  <c:v>85.206258890469428</c:v>
                </c:pt>
                <c:pt idx="2">
                  <c:v>8.6770981507823617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D26-4552-8E60-1A3524DEC6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explosion val="2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8-6D26-4552-8E60-1A3524DEC6C2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A-6D26-4552-8E60-1A3524DEC6C2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6r2="http://schemas.microsoft.com/office/drawing/2015/06/chart">
                    <c:ext uri="{CE6537A1-D6FC-4f65-9D91-7224C49458BB}"/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Sheet1!$B$4:$B$6</c15:sqref>
                        </c15:formulaRef>
                      </c:ext>
                    </c:extLst>
                    <c:strCache>
                      <c:ptCount val="3"/>
                      <c:pt idx="0">
                        <c:v>Low</c:v>
                      </c:pt>
                      <c:pt idx="1">
                        <c:v>Moderate</c:v>
                      </c:pt>
                      <c:pt idx="2">
                        <c:v>High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Sheet1!$M$41:$M$42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91.17647058823529</c:v>
                      </c:pt>
                      <c:pt idx="1">
                        <c:v>8.8235294117647065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B-6D26-4552-8E60-1A3524DEC6C2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7A-45FF-8772-7461F451A1E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07A-45FF-8772-7461F451A1E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07A-45FF-8772-7461F451A1E0}"/>
              </c:ext>
            </c:extLst>
          </c:dPt>
          <c:dLbls>
            <c:dLbl>
              <c:idx val="1"/>
              <c:layout>
                <c:manualLayout>
                  <c:x val="-8.149043204578886E-2"/>
                  <c:y val="-0.3776626971020642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7A-45FF-8772-7461F451A1E0}"/>
                </c:ext>
                <c:ext xmlns:c15="http://schemas.microsoft.com/office/drawing/2012/chart" uri="{CE6537A1-D6FC-4f65-9D91-7224C49458BB}">
                  <c15:layout>
                    <c:manualLayout>
                      <c:w val="0.37434851447665396"/>
                      <c:h val="0.1680310717824426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"/>
                  <c:y val="9.335059543469035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07A-45FF-8772-7461F451A1E0}"/>
                </c:ext>
                <c:ext xmlns:c15="http://schemas.microsoft.com/office/drawing/2012/chart" uri="{CE6537A1-D6FC-4f65-9D91-7224C49458BB}">
                  <c15:layout>
                    <c:manualLayout>
                      <c:w val="0.28521791579173639"/>
                      <c:h val="0.177366131325911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Sheet1!$E$64:$E$66</c:f>
              <c:numCache>
                <c:formatCode>General</c:formatCode>
                <c:ptCount val="3"/>
                <c:pt idx="0">
                  <c:v>4.4096728307254622</c:v>
                </c:pt>
                <c:pt idx="1">
                  <c:v>84.352773826458034</c:v>
                </c:pt>
                <c:pt idx="2">
                  <c:v>11.237553342816501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07A-45FF-8772-7461F451A1E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49-45F4-96D4-F3F8AFA0F39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49-45F4-96D4-F3F8AFA0F39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49-45F4-96D4-F3F8AFA0F392}"/>
              </c:ext>
            </c:extLst>
          </c:dPt>
          <c:dLbls>
            <c:dLbl>
              <c:idx val="1"/>
              <c:layout>
                <c:manualLayout>
                  <c:x val="-0.18001651931666443"/>
                  <c:y val="-0.3300347222222222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2368421052631"/>
                      <c:h val="0.3227430555555555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0474244770402304E-2"/>
                  <c:y val="-6.014620516353750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149-45F4-96D4-F3F8AFA0F392}"/>
                </c:ext>
                <c:ext xmlns:c15="http://schemas.microsoft.com/office/drawing/2012/chart" uri="{CE6537A1-D6FC-4f65-9D91-7224C49458BB}">
                  <c15:layout>
                    <c:manualLayout>
                      <c:w val="0.30711367155603453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Sheet1!$F$64:$F$66</c:f>
              <c:numCache>
                <c:formatCode>General</c:formatCode>
                <c:ptCount val="3"/>
                <c:pt idx="0">
                  <c:v>3.4139402560455197</c:v>
                </c:pt>
                <c:pt idx="1">
                  <c:v>80.512091038406837</c:v>
                </c:pt>
                <c:pt idx="2">
                  <c:v>16.073968705547653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149-45F4-96D4-F3F8AFA0F39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1"/>
          <c:order val="1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E7-4847-87CE-56D8DEF4377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E7-4847-87CE-56D8DEF4377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0E7-4847-87CE-56D8DEF43778}"/>
              </c:ext>
            </c:extLst>
          </c:dPt>
          <c:dLbls>
            <c:dLbl>
              <c:idx val="1"/>
              <c:layout>
                <c:manualLayout>
                  <c:x val="-5.0931770677095783E-2"/>
                  <c:y val="-0.3216523398412500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0E7-4847-87CE-56D8DEF43778}"/>
                </c:ext>
                <c:ext xmlns:c15="http://schemas.microsoft.com/office/drawing/2012/chart" uri="{CE6537A1-D6FC-4f65-9D91-7224C49458BB}">
                  <c15:layout>
                    <c:manualLayout>
                      <c:w val="0.35142921767196089"/>
                      <c:h val="0.1680310717824426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"/>
                  <c:y val="1.24467460579587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0E7-4847-87CE-56D8DEF43778}"/>
                </c:ext>
                <c:ext xmlns:c15="http://schemas.microsoft.com/office/drawing/2012/chart" uri="{CE6537A1-D6FC-4f65-9D91-7224C49458BB}">
                  <c15:layout>
                    <c:manualLayout>
                      <c:w val="0.28012473872402682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Sheet1!$D$64:$D$66</c:f>
              <c:numCache>
                <c:formatCode>General</c:formatCode>
                <c:ptCount val="3"/>
                <c:pt idx="0">
                  <c:v>5.8321479374110954</c:v>
                </c:pt>
                <c:pt idx="1">
                  <c:v>83.357041251778099</c:v>
                </c:pt>
                <c:pt idx="2">
                  <c:v>10.810810810810811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0E7-4847-87CE-56D8DEF4377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explosion val="2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8-A0E7-4847-87CE-56D8DEF43778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A-A0E7-4847-87CE-56D8DEF43778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6r2="http://schemas.microsoft.com/office/drawing/2015/06/chart">
                    <c:ext uri="{CE6537A1-D6FC-4f65-9D91-7224C49458BB}"/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Sheet1!$B$4:$B$6</c15:sqref>
                        </c15:formulaRef>
                      </c:ext>
                    </c:extLst>
                    <c:strCache>
                      <c:ptCount val="3"/>
                      <c:pt idx="0">
                        <c:v>Low</c:v>
                      </c:pt>
                      <c:pt idx="1">
                        <c:v>Moderate</c:v>
                      </c:pt>
                      <c:pt idx="2">
                        <c:v>High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Sheet1!$M$41:$M$42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91.17647058823529</c:v>
                      </c:pt>
                      <c:pt idx="1">
                        <c:v>8.8235294117647065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B-A0E7-4847-87CE-56D8DEF43778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99992313432597E-3"/>
          <c:y val="5.525289953886852E-2"/>
          <c:w val="0.97804633097567606"/>
          <c:h val="0.944401213744174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E7-4FB7-BF6C-014DA8E62BE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E7-4FB7-BF6C-014DA8E62BE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E7-4FB7-BF6C-014DA8E62BE3}"/>
              </c:ext>
            </c:extLst>
          </c:dPt>
          <c:dLbls>
            <c:dLbl>
              <c:idx val="2"/>
              <c:layout>
                <c:manualLayout>
                  <c:x val="-3.055906240625747E-2"/>
                  <c:y val="3.090517245603701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1E7-4FB7-BF6C-014DA8E62BE3}"/>
                </c:ext>
                <c:ext xmlns:c15="http://schemas.microsoft.com/office/drawing/2012/chart" uri="{CE6537A1-D6FC-4f65-9D91-7224C49458BB}">
                  <c15:layout>
                    <c:manualLayout>
                      <c:w val="0.28521791579173639"/>
                      <c:h val="0.1680310717824426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Sheet1!$B$4:$B$6</c:f>
              <c:strCache>
                <c:ptCount val="3"/>
                <c:pt idx="0">
                  <c:v>Low</c:v>
                </c:pt>
                <c:pt idx="1">
                  <c:v>Moderate</c:v>
                </c:pt>
                <c:pt idx="2">
                  <c:v>High</c:v>
                </c:pt>
              </c:strCache>
            </c:strRef>
          </c:cat>
          <c:val>
            <c:numRef>
              <c:f>Sheet1!$H$64:$H$66</c:f>
              <c:numCache>
                <c:formatCode>General</c:formatCode>
                <c:ptCount val="3"/>
                <c:pt idx="0">
                  <c:v>3.6984352773826461</c:v>
                </c:pt>
                <c:pt idx="1">
                  <c:v>82.503556187766719</c:v>
                </c:pt>
                <c:pt idx="2">
                  <c:v>13.79800853485064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E7-4FB7-BF6C-014DA8E62BE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58AA17-4218-4539-A1B4-5ECF1F229E5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911D58F4-34B7-4D79-913D-E400910358D7}">
      <dgm:prSet custT="1"/>
      <dgm:spPr/>
      <dgm:t>
        <a:bodyPr/>
        <a:lstStyle/>
        <a:p>
          <a:pPr rtl="0"/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True Positive (TP) represents correctly mapped observed drought locations.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C5425B-3485-4994-81A4-307374E3E0A9}" type="parTrans" cxnId="{C73E6EBD-B950-4576-8386-F5B35426463E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120244-D40B-471E-8051-FEBCFE898FC7}" type="sibTrans" cxnId="{C73E6EBD-B950-4576-8386-F5B35426463E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89E0E-1A4A-465C-98CF-1C1428A35873}">
      <dgm:prSet custT="1"/>
      <dgm:spPr/>
      <dgm:t>
        <a:bodyPr/>
        <a:lstStyle/>
        <a:p>
          <a:pPr rtl="0"/>
          <a:r>
            <a:rPr lang="en-US" sz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True Negative (TN) denotes correctly mapped non-drought locations. </a:t>
          </a:r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5C3F6-EEDA-44F3-8013-3C5C44CC318C}" type="parTrans" cxnId="{670CEB36-2F91-42DE-A4A2-3E6CAF42B288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009D72-4AC4-49BE-B67F-07D1BC99F29C}" type="sibTrans" cxnId="{670CEB36-2F91-42DE-A4A2-3E6CAF42B288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AEDF4A-DCE1-4FDA-99D1-CC8619092BDB}">
      <dgm:prSet custT="1"/>
      <dgm:spPr/>
      <dgm:t>
        <a:bodyPr/>
        <a:lstStyle/>
        <a:p>
          <a:pPr rtl="0"/>
          <a:r>
            <a:rPr lang="en-US" sz="1200" smtClean="0">
              <a:latin typeface="Times New Roman" panose="02020603050405020304" pitchFamily="18" charset="0"/>
              <a:cs typeface="Times New Roman" panose="02020603050405020304" pitchFamily="18" charset="0"/>
            </a:rPr>
            <a:t>False Positive (FP) refers to drought locations that were incorrectly mapped as non-drought. </a:t>
          </a:r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1919A2-5E0E-453B-8034-FE1C7028CCF7}" type="parTrans" cxnId="{20504230-99BD-4503-B209-17DFE9521CF0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36C97-1DF8-4D08-ADE5-325763EF3D02}" type="sibTrans" cxnId="{20504230-99BD-4503-B209-17DFE9521CF0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1B8B3-222B-4AB8-BAFA-449E28825DAD}">
      <dgm:prSet custT="1"/>
      <dgm:spPr/>
      <dgm:t>
        <a:bodyPr/>
        <a:lstStyle/>
        <a:p>
          <a:pPr rtl="0"/>
          <a:r>
            <a:rPr lang="en-US" sz="1200" smtClean="0">
              <a:latin typeface="Times New Roman" panose="02020603050405020304" pitchFamily="18" charset="0"/>
              <a:cs typeface="Times New Roman" panose="02020603050405020304" pitchFamily="18" charset="0"/>
            </a:rPr>
            <a:t>False Negative (FN) represents non-drought locations that were incorrectly classified as drought-affected.</a:t>
          </a:r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052BF-3696-4CF0-B2E6-3CFEA063E805}" type="parTrans" cxnId="{1783687C-335D-420C-8B5A-011CFDB90596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BCE01-D62B-4F2B-B94E-97036E95CEC3}" type="sibTrans" cxnId="{1783687C-335D-420C-8B5A-011CFDB90596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4BEA3-333E-408E-8F16-5532C8EF000D}" type="pres">
      <dgm:prSet presAssocID="{AA58AA17-4218-4539-A1B4-5ECF1F229E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F97073-3C09-46C2-BF67-F4C442623E67}" type="pres">
      <dgm:prSet presAssocID="{911D58F4-34B7-4D79-913D-E400910358D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4B034-2BC5-424B-B641-1BB08DAFBA2B}" type="pres">
      <dgm:prSet presAssocID="{96120244-D40B-471E-8051-FEBCFE898FC7}" presName="spacer" presStyleCnt="0"/>
      <dgm:spPr/>
    </dgm:pt>
    <dgm:pt modelId="{EDDB27DA-81B9-46CC-B139-4D36EA97F0CA}" type="pres">
      <dgm:prSet presAssocID="{60E89E0E-1A4A-465C-98CF-1C1428A3587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CDE5E-3B03-4AC3-A8F5-DE59DB9A725E}" type="pres">
      <dgm:prSet presAssocID="{0F009D72-4AC4-49BE-B67F-07D1BC99F29C}" presName="spacer" presStyleCnt="0"/>
      <dgm:spPr/>
    </dgm:pt>
    <dgm:pt modelId="{9A3527F5-BFB9-4E94-8DE5-4F10BC18F0F1}" type="pres">
      <dgm:prSet presAssocID="{02AEDF4A-DCE1-4FDA-99D1-CC8619092B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E394-D256-4218-9FDE-C26A6D1279C8}" type="pres">
      <dgm:prSet presAssocID="{23A36C97-1DF8-4D08-ADE5-325763EF3D02}" presName="spacer" presStyleCnt="0"/>
      <dgm:spPr/>
    </dgm:pt>
    <dgm:pt modelId="{989A02F7-5A9D-4C72-BE0F-986CFE10B456}" type="pres">
      <dgm:prSet presAssocID="{58F1B8B3-222B-4AB8-BAFA-449E28825DA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3E6EBD-B950-4576-8386-F5B35426463E}" srcId="{AA58AA17-4218-4539-A1B4-5ECF1F229E57}" destId="{911D58F4-34B7-4D79-913D-E400910358D7}" srcOrd="0" destOrd="0" parTransId="{17C5425B-3485-4994-81A4-307374E3E0A9}" sibTransId="{96120244-D40B-471E-8051-FEBCFE898FC7}"/>
    <dgm:cxn modelId="{33D8EAB9-4193-44D1-9432-01666C0215CF}" type="presOf" srcId="{AA58AA17-4218-4539-A1B4-5ECF1F229E57}" destId="{49F4BEA3-333E-408E-8F16-5532C8EF000D}" srcOrd="0" destOrd="0" presId="urn:microsoft.com/office/officeart/2005/8/layout/vList2"/>
    <dgm:cxn modelId="{670CEB36-2F91-42DE-A4A2-3E6CAF42B288}" srcId="{AA58AA17-4218-4539-A1B4-5ECF1F229E57}" destId="{60E89E0E-1A4A-465C-98CF-1C1428A35873}" srcOrd="1" destOrd="0" parTransId="{34D5C3F6-EEDA-44F3-8013-3C5C44CC318C}" sibTransId="{0F009D72-4AC4-49BE-B67F-07D1BC99F29C}"/>
    <dgm:cxn modelId="{A8F245E9-1AC3-4569-9823-7DAE2E4DA9EE}" type="presOf" srcId="{58F1B8B3-222B-4AB8-BAFA-449E28825DAD}" destId="{989A02F7-5A9D-4C72-BE0F-986CFE10B456}" srcOrd="0" destOrd="0" presId="urn:microsoft.com/office/officeart/2005/8/layout/vList2"/>
    <dgm:cxn modelId="{20504230-99BD-4503-B209-17DFE9521CF0}" srcId="{AA58AA17-4218-4539-A1B4-5ECF1F229E57}" destId="{02AEDF4A-DCE1-4FDA-99D1-CC8619092BDB}" srcOrd="2" destOrd="0" parTransId="{B91919A2-5E0E-453B-8034-FE1C7028CCF7}" sibTransId="{23A36C97-1DF8-4D08-ADE5-325763EF3D02}"/>
    <dgm:cxn modelId="{42A3131B-A9B4-4DE1-8E9B-54A7C91E2699}" type="presOf" srcId="{02AEDF4A-DCE1-4FDA-99D1-CC8619092BDB}" destId="{9A3527F5-BFB9-4E94-8DE5-4F10BC18F0F1}" srcOrd="0" destOrd="0" presId="urn:microsoft.com/office/officeart/2005/8/layout/vList2"/>
    <dgm:cxn modelId="{9B8A6CA1-32CB-4381-ADDD-F390350B15C2}" type="presOf" srcId="{60E89E0E-1A4A-465C-98CF-1C1428A35873}" destId="{EDDB27DA-81B9-46CC-B139-4D36EA97F0CA}" srcOrd="0" destOrd="0" presId="urn:microsoft.com/office/officeart/2005/8/layout/vList2"/>
    <dgm:cxn modelId="{1D07FEBD-6110-4023-B161-BE3177670A6C}" type="presOf" srcId="{911D58F4-34B7-4D79-913D-E400910358D7}" destId="{A6F97073-3C09-46C2-BF67-F4C442623E67}" srcOrd="0" destOrd="0" presId="urn:microsoft.com/office/officeart/2005/8/layout/vList2"/>
    <dgm:cxn modelId="{1783687C-335D-420C-8B5A-011CFDB90596}" srcId="{AA58AA17-4218-4539-A1B4-5ECF1F229E57}" destId="{58F1B8B3-222B-4AB8-BAFA-449E28825DAD}" srcOrd="3" destOrd="0" parTransId="{BCC052BF-3696-4CF0-B2E6-3CFEA063E805}" sibTransId="{164BCE01-D62B-4F2B-B94E-97036E95CEC3}"/>
    <dgm:cxn modelId="{0815D823-A839-4731-98C7-DD6A47FF0EFB}" type="presParOf" srcId="{49F4BEA3-333E-408E-8F16-5532C8EF000D}" destId="{A6F97073-3C09-46C2-BF67-F4C442623E67}" srcOrd="0" destOrd="0" presId="urn:microsoft.com/office/officeart/2005/8/layout/vList2"/>
    <dgm:cxn modelId="{EA19A525-5D04-4874-B4BA-7E51FABC1E89}" type="presParOf" srcId="{49F4BEA3-333E-408E-8F16-5532C8EF000D}" destId="{7DB4B034-2BC5-424B-B641-1BB08DAFBA2B}" srcOrd="1" destOrd="0" presId="urn:microsoft.com/office/officeart/2005/8/layout/vList2"/>
    <dgm:cxn modelId="{E0CC33F9-BB8B-4DAF-BF80-8C3C304380D7}" type="presParOf" srcId="{49F4BEA3-333E-408E-8F16-5532C8EF000D}" destId="{EDDB27DA-81B9-46CC-B139-4D36EA97F0CA}" srcOrd="2" destOrd="0" presId="urn:microsoft.com/office/officeart/2005/8/layout/vList2"/>
    <dgm:cxn modelId="{50A8CD73-AE85-4B80-8532-9F1F6C8C8BF6}" type="presParOf" srcId="{49F4BEA3-333E-408E-8F16-5532C8EF000D}" destId="{167CDE5E-3B03-4AC3-A8F5-DE59DB9A725E}" srcOrd="3" destOrd="0" presId="urn:microsoft.com/office/officeart/2005/8/layout/vList2"/>
    <dgm:cxn modelId="{D5EEDB5E-FF6E-46B0-873E-E8463C98BF02}" type="presParOf" srcId="{49F4BEA3-333E-408E-8F16-5532C8EF000D}" destId="{9A3527F5-BFB9-4E94-8DE5-4F10BC18F0F1}" srcOrd="4" destOrd="0" presId="urn:microsoft.com/office/officeart/2005/8/layout/vList2"/>
    <dgm:cxn modelId="{0982ECA9-B710-4F50-AA59-6CE4DEFB9CD8}" type="presParOf" srcId="{49F4BEA3-333E-408E-8F16-5532C8EF000D}" destId="{A7C4E394-D256-4218-9FDE-C26A6D1279C8}" srcOrd="5" destOrd="0" presId="urn:microsoft.com/office/officeart/2005/8/layout/vList2"/>
    <dgm:cxn modelId="{4EC23373-5252-47C0-9A9F-1060463C3383}" type="presParOf" srcId="{49F4BEA3-333E-408E-8F16-5532C8EF000D}" destId="{989A02F7-5A9D-4C72-BE0F-986CFE10B45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97073-3C09-46C2-BF67-F4C442623E67}">
      <dsp:nvSpPr>
        <dsp:cNvPr id="0" name=""/>
        <dsp:cNvSpPr/>
      </dsp:nvSpPr>
      <dsp:spPr>
        <a:xfrm>
          <a:off x="0" y="5709"/>
          <a:ext cx="7300993" cy="2995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True Positive (TP) represents correctly mapped observed drought locations.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21" y="20330"/>
        <a:ext cx="7271751" cy="270278"/>
      </dsp:txXfrm>
    </dsp:sp>
    <dsp:sp modelId="{EDDB27DA-81B9-46CC-B139-4D36EA97F0CA}">
      <dsp:nvSpPr>
        <dsp:cNvPr id="0" name=""/>
        <dsp:cNvSpPr/>
      </dsp:nvSpPr>
      <dsp:spPr>
        <a:xfrm>
          <a:off x="0" y="351309"/>
          <a:ext cx="7300993" cy="299520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True Negative (TN) denotes correctly mapped non-drought locations. </a:t>
          </a:r>
          <a:endParaRPr 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21" y="365930"/>
        <a:ext cx="7271751" cy="270278"/>
      </dsp:txXfrm>
    </dsp:sp>
    <dsp:sp modelId="{9A3527F5-BFB9-4E94-8DE5-4F10BC18F0F1}">
      <dsp:nvSpPr>
        <dsp:cNvPr id="0" name=""/>
        <dsp:cNvSpPr/>
      </dsp:nvSpPr>
      <dsp:spPr>
        <a:xfrm>
          <a:off x="0" y="696909"/>
          <a:ext cx="7300993" cy="299520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False Positive (FP) refers to drought locations that were incorrectly mapped as non-drought. </a:t>
          </a:r>
          <a:endParaRPr 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21" y="711530"/>
        <a:ext cx="7271751" cy="270278"/>
      </dsp:txXfrm>
    </dsp:sp>
    <dsp:sp modelId="{989A02F7-5A9D-4C72-BE0F-986CFE10B456}">
      <dsp:nvSpPr>
        <dsp:cNvPr id="0" name=""/>
        <dsp:cNvSpPr/>
      </dsp:nvSpPr>
      <dsp:spPr>
        <a:xfrm>
          <a:off x="0" y="1042509"/>
          <a:ext cx="7300993" cy="2995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False Negative (FN) represents non-drought locations that were incorrectly classified as drought-affected.</a:t>
          </a:r>
          <a:endParaRPr 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21" y="1057130"/>
        <a:ext cx="7271751" cy="270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8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9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4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2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0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5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2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7FB88-2735-4849-993F-78FB65F59C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2D4F0-12CB-4549-A882-858AA0607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bin"/><Relationship Id="rId7" Type="http://schemas.openxmlformats.org/officeDocument/2006/relationships/image" Target="../media/image6.png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7" Type="http://schemas.openxmlformats.org/officeDocument/2006/relationships/image" Target="../media/image39.jpeg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1.bin"/><Relationship Id="rId7" Type="http://schemas.openxmlformats.org/officeDocument/2006/relationships/image" Target="../media/image46.jpeg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7" Type="http://schemas.openxmlformats.org/officeDocument/2006/relationships/image" Target="../media/image52.jpeg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7" Type="http://schemas.openxmlformats.org/officeDocument/2006/relationships/image" Target="../media/image59.jpeg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bin"/><Relationship Id="rId13" Type="http://schemas.openxmlformats.org/officeDocument/2006/relationships/image" Target="../media/image69.png"/><Relationship Id="rId3" Type="http://schemas.openxmlformats.org/officeDocument/2006/relationships/image" Target="../media/image28.bin"/><Relationship Id="rId7" Type="http://schemas.openxmlformats.org/officeDocument/2006/relationships/image" Target="../media/image63.bin"/><Relationship Id="rId12" Type="http://schemas.openxmlformats.org/officeDocument/2006/relationships/image" Target="../media/image68.bin"/><Relationship Id="rId2" Type="http://schemas.openxmlformats.org/officeDocument/2006/relationships/image" Target="../media/image1.bin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bin"/><Relationship Id="rId11" Type="http://schemas.openxmlformats.org/officeDocument/2006/relationships/image" Target="../media/image67.bin"/><Relationship Id="rId5" Type="http://schemas.openxmlformats.org/officeDocument/2006/relationships/image" Target="../media/image61.bin"/><Relationship Id="rId15" Type="http://schemas.openxmlformats.org/officeDocument/2006/relationships/image" Target="../media/image71.png"/><Relationship Id="rId10" Type="http://schemas.openxmlformats.org/officeDocument/2006/relationships/image" Target="../media/image66.bin"/><Relationship Id="rId4" Type="http://schemas.openxmlformats.org/officeDocument/2006/relationships/image" Target="../media/image60.bin"/><Relationship Id="rId9" Type="http://schemas.openxmlformats.org/officeDocument/2006/relationships/image" Target="../media/image65.bin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353" Type="http://schemas.openxmlformats.org/officeDocument/2006/relationships/image" Target="../media/image76.bin"/><Relationship Id="rId358" Type="http://schemas.openxmlformats.org/officeDocument/2006/relationships/image" Target="../media/image171.bin"/><Relationship Id="rId349" Type="http://schemas.openxmlformats.org/officeDocument/2006/relationships/image" Target="../media/image165.bin"/><Relationship Id="rId2" Type="http://schemas.openxmlformats.org/officeDocument/2006/relationships/image" Target="../media/image1.bin"/><Relationship Id="rId352" Type="http://schemas.openxmlformats.org/officeDocument/2006/relationships/image" Target="../media/image167.bin"/><Relationship Id="rId1" Type="http://schemas.openxmlformats.org/officeDocument/2006/relationships/slideLayout" Target="../slideLayouts/slideLayout7.xml"/><Relationship Id="rId356" Type="http://schemas.openxmlformats.org/officeDocument/2006/relationships/image" Target="../media/image77.bin"/><Relationship Id="rId347" Type="http://schemas.openxmlformats.org/officeDocument/2006/relationships/image" Target="../media/image74.bin"/><Relationship Id="rId350" Type="http://schemas.openxmlformats.org/officeDocument/2006/relationships/image" Target="../media/image75.bin"/><Relationship Id="rId355" Type="http://schemas.openxmlformats.org/officeDocument/2006/relationships/image" Target="../media/image169.bin"/><Relationship Id="rId4" Type="http://schemas.openxmlformats.org/officeDocument/2006/relationships/image" Target="../media/image73.bin"/><Relationship Id="rId346" Type="http://schemas.openxmlformats.org/officeDocument/2006/relationships/image" Target="../media/image163.bin"/><Relationship Id="rId35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18" Type="http://schemas.openxmlformats.org/officeDocument/2006/relationships/chart" Target="../charts/chart17.xml"/><Relationship Id="rId3" Type="http://schemas.openxmlformats.org/officeDocument/2006/relationships/image" Target="../media/image31.bin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17" Type="http://schemas.openxmlformats.org/officeDocument/2006/relationships/chart" Target="../charts/chart16.xml"/><Relationship Id="rId2" Type="http://schemas.openxmlformats.org/officeDocument/2006/relationships/image" Target="../media/image1.bin"/><Relationship Id="rId16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image" Target="../media/image80.jpeg"/><Relationship Id="rId15" Type="http://schemas.openxmlformats.org/officeDocument/2006/relationships/chart" Target="../charts/chart14.xml"/><Relationship Id="rId10" Type="http://schemas.openxmlformats.org/officeDocument/2006/relationships/chart" Target="../charts/chart9.xml"/><Relationship Id="rId4" Type="http://schemas.openxmlformats.org/officeDocument/2006/relationships/image" Target="../media/image15.png"/><Relationship Id="rId9" Type="http://schemas.openxmlformats.org/officeDocument/2006/relationships/chart" Target="../charts/chart8.xml"/><Relationship Id="rId1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13" Type="http://schemas.openxmlformats.org/officeDocument/2006/relationships/chart" Target="../charts/chart25.xml"/><Relationship Id="rId18" Type="http://schemas.openxmlformats.org/officeDocument/2006/relationships/chart" Target="../charts/chart30.xml"/><Relationship Id="rId3" Type="http://schemas.openxmlformats.org/officeDocument/2006/relationships/image" Target="../media/image31.bin"/><Relationship Id="rId7" Type="http://schemas.openxmlformats.org/officeDocument/2006/relationships/chart" Target="../charts/chart19.xml"/><Relationship Id="rId12" Type="http://schemas.openxmlformats.org/officeDocument/2006/relationships/chart" Target="../charts/chart24.xml"/><Relationship Id="rId17" Type="http://schemas.openxmlformats.org/officeDocument/2006/relationships/chart" Target="../charts/chart29.xml"/><Relationship Id="rId2" Type="http://schemas.openxmlformats.org/officeDocument/2006/relationships/image" Target="../media/image1.bin"/><Relationship Id="rId16" Type="http://schemas.openxmlformats.org/officeDocument/2006/relationships/chart" Target="../charts/chart2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8.xml"/><Relationship Id="rId11" Type="http://schemas.openxmlformats.org/officeDocument/2006/relationships/chart" Target="../charts/chart23.xml"/><Relationship Id="rId5" Type="http://schemas.openxmlformats.org/officeDocument/2006/relationships/image" Target="../media/image82.jpeg"/><Relationship Id="rId15" Type="http://schemas.openxmlformats.org/officeDocument/2006/relationships/chart" Target="../charts/chart27.xml"/><Relationship Id="rId10" Type="http://schemas.openxmlformats.org/officeDocument/2006/relationships/chart" Target="../charts/chart22.xml"/><Relationship Id="rId4" Type="http://schemas.openxmlformats.org/officeDocument/2006/relationships/image" Target="../media/image81.png"/><Relationship Id="rId9" Type="http://schemas.openxmlformats.org/officeDocument/2006/relationships/chart" Target="../charts/chart21.xml"/><Relationship Id="rId14" Type="http://schemas.openxmlformats.org/officeDocument/2006/relationships/chart" Target="../charts/chart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5.xml"/><Relationship Id="rId3" Type="http://schemas.openxmlformats.org/officeDocument/2006/relationships/image" Target="../media/image28.bin"/><Relationship Id="rId7" Type="http://schemas.openxmlformats.org/officeDocument/2006/relationships/chart" Target="../charts/chart34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Relationship Id="rId9" Type="http://schemas.openxmlformats.org/officeDocument/2006/relationships/chart" Target="../charts/char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bin"/><Relationship Id="rId7" Type="http://schemas.openxmlformats.org/officeDocument/2006/relationships/image" Target="../media/image87.png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8.xml"/><Relationship Id="rId4" Type="http://schemas.openxmlformats.org/officeDocument/2006/relationships/chart" Target="../charts/chart3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diagramDrawing" Target="../diagrams/drawing1.xml"/><Relationship Id="rId3" Type="http://schemas.openxmlformats.org/officeDocument/2006/relationships/image" Target="../media/image79.bin"/><Relationship Id="rId7" Type="http://schemas.openxmlformats.org/officeDocument/2006/relationships/image" Target="../media/image91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9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88.jpeg"/><Relationship Id="rId9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98.bin"/><Relationship Id="rId3" Type="http://schemas.openxmlformats.org/officeDocument/2006/relationships/image" Target="../media/image28.bin"/><Relationship Id="rId285" Type="http://schemas.openxmlformats.org/officeDocument/2006/relationships/image" Target="../media/image96.bin"/><Relationship Id="rId298" Type="http://schemas.openxmlformats.org/officeDocument/2006/relationships/image" Target="../media/image139.bin"/><Relationship Id="rId2" Type="http://schemas.openxmlformats.org/officeDocument/2006/relationships/image" Target="../media/image1.bin"/><Relationship Id="rId284" Type="http://schemas.openxmlformats.org/officeDocument/2006/relationships/image" Target="../media/image131.bin"/><Relationship Id="rId292" Type="http://schemas.openxmlformats.org/officeDocument/2006/relationships/image" Target="../media/image97.bin"/><Relationship Id="rId306" Type="http://schemas.openxmlformats.org/officeDocument/2006/relationships/image" Target="../media/image99.bin"/><Relationship Id="rId319" Type="http://schemas.openxmlformats.org/officeDocument/2006/relationships/image" Target="../media/image15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bin"/><Relationship Id="rId5" Type="http://schemas.openxmlformats.org/officeDocument/2006/relationships/image" Target="../media/image94.bin"/><Relationship Id="rId291" Type="http://schemas.openxmlformats.org/officeDocument/2006/relationships/image" Target="../media/image135.bin"/><Relationship Id="rId305" Type="http://schemas.openxmlformats.org/officeDocument/2006/relationships/image" Target="../media/image143.bin"/><Relationship Id="rId313" Type="http://schemas.openxmlformats.org/officeDocument/2006/relationships/image" Target="../media/image100.bin"/><Relationship Id="rId321" Type="http://schemas.openxmlformats.org/officeDocument/2006/relationships/image" Target="../media/image27.png"/><Relationship Id="rId4" Type="http://schemas.openxmlformats.org/officeDocument/2006/relationships/image" Target="../media/image93.bin"/><Relationship Id="rId312" Type="http://schemas.openxmlformats.org/officeDocument/2006/relationships/image" Target="../media/image147.bin"/><Relationship Id="rId320" Type="http://schemas.openxmlformats.org/officeDocument/2006/relationships/image" Target="../media/image2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40333-020-0096-4" TargetMode="External"/><Relationship Id="rId13" Type="http://schemas.openxmlformats.org/officeDocument/2006/relationships/hyperlink" Target="https://doi.org/10.1016/j.matpr.2020.09.657" TargetMode="External"/><Relationship Id="rId3" Type="http://schemas.openxmlformats.org/officeDocument/2006/relationships/image" Target="../media/image28.bin"/><Relationship Id="rId7" Type="http://schemas.openxmlformats.org/officeDocument/2006/relationships/hyperlink" Target="https://doi.org/10.3390/ijerph18094449" TargetMode="External"/><Relationship Id="rId12" Type="http://schemas.openxmlformats.org/officeDocument/2006/relationships/hyperlink" Target="https://doi.org/10.1287/mnsc.36.3.259" TargetMode="External"/><Relationship Id="rId2" Type="http://schemas.openxmlformats.org/officeDocument/2006/relationships/image" Target="../media/image1.bin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16/j.ijdrr.2020.101687" TargetMode="External"/><Relationship Id="rId11" Type="http://schemas.openxmlformats.org/officeDocument/2006/relationships/hyperlink" Target="https://doi.org/10.1016/j.scitotenv.2021.146703" TargetMode="External"/><Relationship Id="rId5" Type="http://schemas.openxmlformats.org/officeDocument/2006/relationships/hyperlink" Target="https://doi.org/10.1007/s10708-022-10676-7" TargetMode="External"/><Relationship Id="rId15" Type="http://schemas.openxmlformats.org/officeDocument/2006/relationships/image" Target="../media/image26.bin"/><Relationship Id="rId10" Type="http://schemas.openxmlformats.org/officeDocument/2006/relationships/hyperlink" Target="https://doi.org/10.3390/rs12132091" TargetMode="External"/><Relationship Id="rId4" Type="http://schemas.openxmlformats.org/officeDocument/2006/relationships/hyperlink" Target="https://doi.org/10.1016/j.jksus.2022.102332" TargetMode="External"/><Relationship Id="rId9" Type="http://schemas.openxmlformats.org/officeDocument/2006/relationships/hyperlink" Target="https://doi.org/10.1016/j.pce.2021.103080" TargetMode="External"/><Relationship Id="rId14" Type="http://schemas.openxmlformats.org/officeDocument/2006/relationships/hyperlink" Target="https://doi.org/10.5755/j01.eee.122.6.181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gif"/><Relationship Id="rId5" Type="http://schemas.openxmlformats.org/officeDocument/2006/relationships/image" Target="../media/image27.png"/><Relationship Id="rId4" Type="http://schemas.openxmlformats.org/officeDocument/2006/relationships/image" Target="../media/image2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63" Type="http://schemas.openxmlformats.org/officeDocument/2006/relationships/image" Target="../media/image26.bin"/><Relationship Id="rId3" Type="http://schemas.openxmlformats.org/officeDocument/2006/relationships/image" Target="../media/image20.bin"/><Relationship Id="rId158" Type="http://schemas.openxmlformats.org/officeDocument/2006/relationships/image" Target="../media/image23.bin"/><Relationship Id="rId162" Type="http://schemas.openxmlformats.org/officeDocument/2006/relationships/image" Target="../media/image25.jpeg"/><Relationship Id="rId2" Type="http://schemas.openxmlformats.org/officeDocument/2006/relationships/image" Target="../media/image1.bin"/><Relationship Id="rId161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157" Type="http://schemas.openxmlformats.org/officeDocument/2006/relationships/image" Target="../media/image69.bin"/><Relationship Id="rId5" Type="http://schemas.openxmlformats.org/officeDocument/2006/relationships/image" Target="../media/image22.bin"/><Relationship Id="rId160" Type="http://schemas.openxmlformats.org/officeDocument/2006/relationships/image" Target="../media/image71.bin"/><Relationship Id="rId164" Type="http://schemas.openxmlformats.org/officeDocument/2006/relationships/image" Target="../media/image27.png"/><Relationship Id="rId4" Type="http://schemas.openxmlformats.org/officeDocument/2006/relationships/image" Target="../media/image2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bin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o.org/soils-portal/data-hub/soil-maps-and-databases/faounesco-soil-map-of-the-world/en/" TargetMode="External"/><Relationship Id="rId13" Type="http://schemas.openxmlformats.org/officeDocument/2006/relationships/hyperlink" Target="https://cds.climate.copernicus.eu/datasets" TargetMode="External"/><Relationship Id="rId3" Type="http://schemas.openxmlformats.org/officeDocument/2006/relationships/image" Target="../media/image28.bin"/><Relationship Id="rId7" Type="http://schemas.openxmlformats.org/officeDocument/2006/relationships/hyperlink" Target="https://doi.org/10.5281/zenodo.7789759" TargetMode="External"/><Relationship Id="rId12" Type="http://schemas.openxmlformats.org/officeDocument/2006/relationships/hyperlink" Target="https://doi.org/10.6084/m9.figshare.12016506.v1" TargetMode="External"/><Relationship Id="rId2" Type="http://schemas.openxmlformats.org/officeDocument/2006/relationships/image" Target="../media/image1.bin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6084/m9.figshare.23542860" TargetMode="External"/><Relationship Id="rId11" Type="http://schemas.openxmlformats.org/officeDocument/2006/relationships/hyperlink" Target="https://www.sciencebase.gov/" TargetMode="External"/><Relationship Id="rId5" Type="http://schemas.openxmlformats.org/officeDocument/2006/relationships/hyperlink" Target="https://earthexplorer.usgs.gov/" TargetMode="External"/><Relationship Id="rId15" Type="http://schemas.openxmlformats.org/officeDocument/2006/relationships/image" Target="../media/image26.bin"/><Relationship Id="rId10" Type="http://schemas.openxmlformats.org/officeDocument/2006/relationships/hyperlink" Target="https://bhukosh.gsi.gov.in/)&amp;" TargetMode="External"/><Relationship Id="rId4" Type="http://schemas.openxmlformats.org/officeDocument/2006/relationships/hyperlink" Target="https://www.nccs.nasa.gov/services/data-collections/land-based-products/nex-gddp-cmip6" TargetMode="External"/><Relationship Id="rId9" Type="http://schemas.openxmlformats.org/officeDocument/2006/relationships/hyperlink" Target="https://www.cgd.ucar.edu/sections/iam/modeling/spatial-population" TargetMode="External"/><Relationship Id="rId14" Type="http://schemas.openxmlformats.org/officeDocument/2006/relationships/hyperlink" Target="https://esgf-node.ipsl.upmc.fr/search/cmip6-ips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image" Target="../media/image2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7" Type="http://schemas.openxmlformats.org/officeDocument/2006/relationships/image" Target="../media/image35.jpeg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ect">
            <a:extLst>
              <a:ext uri="{FF2B5EF4-FFF2-40B4-BE49-F238E27FC236}">
                <a16:creationId xmlns=""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3" name="Rect">
            <a:extLst>
              <a:ext uri="{FF2B5EF4-FFF2-40B4-BE49-F238E27FC236}">
                <a16:creationId xmlns=""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6" name="Type an image caption-1">
            <a:extLst>
              <a:ext uri="{FF2B5EF4-FFF2-40B4-BE49-F238E27FC236}">
                <a16:creationId xmlns=""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10377" y="1133484"/>
            <a:ext cx="11147425" cy="90268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2933" b="1" spc="-100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Drought Vulnerability Mapping for Regional Climate Resilience: A study over India's Northeast including Bangladesh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C9F298-40CF-4D4C-A00E-DC0C9EDE1BC2}"/>
              </a:ext>
            </a:extLst>
          </p:cNvPr>
          <p:cNvSpPr txBox="1"/>
          <p:nvPr/>
        </p:nvSpPr>
        <p:spPr>
          <a:xfrm>
            <a:off x="3452787" y="5839663"/>
            <a:ext cx="4503143" cy="81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tabLst>
                <a:tab pos="2133707" algn="l"/>
              </a:tabLst>
            </a:pPr>
            <a:r>
              <a:rPr lang="en-IN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Civil Engineering</a:t>
            </a:r>
            <a:endParaRPr lang="en-IN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tabLst>
                <a:tab pos="2133707" algn="l"/>
              </a:tabLst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Indian Institute of Technology Kharagpur</a:t>
            </a:r>
          </a:p>
          <a:p>
            <a:pPr algn="ctr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tabLst>
                <a:tab pos="2133707" algn="l"/>
              </a:tabLst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Kharagpur, India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4C51B46D-34CE-45E0-B49B-26025987C533}"/>
              </a:ext>
            </a:extLst>
          </p:cNvPr>
          <p:cNvSpPr txBox="1">
            <a:spLocks/>
          </p:cNvSpPr>
          <p:nvPr/>
        </p:nvSpPr>
        <p:spPr>
          <a:xfrm>
            <a:off x="3859691" y="4671757"/>
            <a:ext cx="3654327" cy="929920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Rudra Paul,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Scholar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Rajib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Maity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608D63-309A-47C3-9543-4B8149722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598" y="2483578"/>
            <a:ext cx="1672969" cy="1890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7644" b="29935"/>
          <a:stretch/>
        </p:blipFill>
        <p:spPr>
          <a:xfrm>
            <a:off x="7955930" y="109956"/>
            <a:ext cx="4078073" cy="988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56" y="5317236"/>
            <a:ext cx="1163639" cy="1550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236"/>
            <a:ext cx="1142956" cy="1522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05" y="5407340"/>
            <a:ext cx="1468395" cy="146839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4C51B46D-34CE-45E0-B49B-26025987C533}"/>
              </a:ext>
            </a:extLst>
          </p:cNvPr>
          <p:cNvSpPr txBox="1">
            <a:spLocks/>
          </p:cNvSpPr>
          <p:nvPr/>
        </p:nvSpPr>
        <p:spPr>
          <a:xfrm>
            <a:off x="1142956" y="384087"/>
            <a:ext cx="6703426" cy="51141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Session: NH1.5 - Managing flood and drought risks across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borders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Abstract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ID: EGU25-3949</a:t>
            </a:r>
          </a:p>
        </p:txBody>
      </p:sp>
    </p:spTree>
    <p:extLst>
      <p:ext uri="{BB962C8B-B14F-4D97-AF65-F5344CB8AC3E}">
        <p14:creationId xmlns:p14="http://schemas.microsoft.com/office/powerpoint/2010/main" val="31364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9227403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Drought Vulnerability Criteria Layers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34004"/>
              </p:ext>
            </p:extLst>
          </p:nvPr>
        </p:nvGraphicFramePr>
        <p:xfrm>
          <a:off x="5960613" y="1196819"/>
          <a:ext cx="5639984" cy="4795788"/>
        </p:xfrm>
        <a:graphic>
          <a:graphicData uri="http://schemas.openxmlformats.org/drawingml/2006/table">
            <a:tbl>
              <a:tblPr firstRow="1" firstCol="1" bandRow="1"/>
              <a:tblGrid>
                <a:gridCol w="1234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47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671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72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772322"/>
              </p:ext>
            </p:extLst>
          </p:nvPr>
        </p:nvGraphicFramePr>
        <p:xfrm>
          <a:off x="442477" y="1194373"/>
          <a:ext cx="5307779" cy="4783349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70872" y="3067379"/>
            <a:ext cx="9818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23550" y="6493271"/>
            <a:ext cx="341609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Average Annual PET in mm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229543" y="6449322"/>
            <a:ext cx="407014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Average Annual Relative Humidity (RH) in %</a:t>
            </a:r>
          </a:p>
          <a:p>
            <a:pPr algn="ctr"/>
            <a:endParaRPr lang="en-US" sz="1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78108" y="2853804"/>
            <a:ext cx="98188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</a:p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Humidity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/>
          <a:stretch/>
        </p:blipFill>
        <p:spPr>
          <a:xfrm>
            <a:off x="1939499" y="1737486"/>
            <a:ext cx="3755379" cy="405371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41746" r="78372" b="37143"/>
          <a:stretch/>
        </p:blipFill>
        <p:spPr>
          <a:xfrm>
            <a:off x="470872" y="3429000"/>
            <a:ext cx="1085398" cy="9484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6"/>
          <a:stretch/>
        </p:blipFill>
        <p:spPr>
          <a:xfrm>
            <a:off x="7546736" y="1737486"/>
            <a:ext cx="3907327" cy="41848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41746" r="78893" b="38254"/>
          <a:stretch/>
        </p:blipFill>
        <p:spPr>
          <a:xfrm>
            <a:off x="6005212" y="3429000"/>
            <a:ext cx="1124379" cy="902369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823293" y="6138524"/>
            <a:ext cx="5020583" cy="407423"/>
            <a:chOff x="118400" y="5842800"/>
            <a:chExt cx="6555081" cy="569935"/>
          </a:xfrm>
        </p:grpSpPr>
        <p:grpSp>
          <p:nvGrpSpPr>
            <p:cNvPr id="93" name="Group 92"/>
            <p:cNvGrpSpPr/>
            <p:nvPr/>
          </p:nvGrpSpPr>
          <p:grpSpPr>
            <a:xfrm>
              <a:off x="118400" y="5842800"/>
              <a:ext cx="5619217" cy="569935"/>
              <a:chOff x="118400" y="5842800"/>
              <a:chExt cx="5619217" cy="56993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276604" y="5842800"/>
                <a:ext cx="5461013" cy="569935"/>
                <a:chOff x="276604" y="5842800"/>
                <a:chExt cx="5461013" cy="569935"/>
              </a:xfrm>
            </p:grpSpPr>
            <p:grpSp>
              <p:nvGrpSpPr>
                <p:cNvPr id="97" name="Group 96"/>
                <p:cNvGrpSpPr/>
                <p:nvPr/>
              </p:nvGrpSpPr>
              <p:grpSpPr>
                <a:xfrm>
                  <a:off x="276604" y="5843854"/>
                  <a:ext cx="4567539" cy="568881"/>
                  <a:chOff x="276604" y="6122735"/>
                  <a:chExt cx="5551711" cy="567475"/>
                </a:xfrm>
              </p:grpSpPr>
              <p:grpSp>
                <p:nvGrpSpPr>
                  <p:cNvPr id="100" name="Group 99"/>
                  <p:cNvGrpSpPr/>
                  <p:nvPr/>
                </p:nvGrpSpPr>
                <p:grpSpPr>
                  <a:xfrm>
                    <a:off x="276604" y="6122735"/>
                    <a:ext cx="5517745" cy="158323"/>
                    <a:chOff x="1160769" y="6063344"/>
                    <a:chExt cx="5943600" cy="182880"/>
                  </a:xfrm>
                </p:grpSpPr>
                <p:sp>
                  <p:nvSpPr>
                    <p:cNvPr id="122" name="Rectangle 121"/>
                    <p:cNvSpPr/>
                    <p:nvPr/>
                  </p:nvSpPr>
                  <p:spPr>
                    <a:xfrm>
                      <a:off x="1160769" y="6063344"/>
                      <a:ext cx="1188720" cy="182880"/>
                    </a:xfrm>
                    <a:prstGeom prst="rect">
                      <a:avLst/>
                    </a:prstGeom>
                    <a:solidFill>
                      <a:srgbClr val="99CB38">
                        <a:lumMod val="50000"/>
                      </a:srgbClr>
                    </a:solidFill>
                    <a:ln w="25400" cap="flat" cmpd="sng" algn="ctr">
                      <a:solidFill>
                        <a:srgbClr val="455F5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09630">
                        <a:defRPr/>
                      </a:pPr>
                      <a:endParaRPr lang="en-US" sz="1333" ker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3" name="Rectangle 122"/>
                    <p:cNvSpPr/>
                    <p:nvPr/>
                  </p:nvSpPr>
                  <p:spPr>
                    <a:xfrm>
                      <a:off x="2349489" y="6063344"/>
                      <a:ext cx="1188720" cy="18288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5400" cap="flat" cmpd="sng" algn="ctr">
                      <a:solidFill>
                        <a:srgbClr val="455F5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09630">
                        <a:defRPr/>
                      </a:pPr>
                      <a:endParaRPr lang="en-US" sz="1333" ker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4" name="Rectangle 123"/>
                    <p:cNvSpPr/>
                    <p:nvPr/>
                  </p:nvSpPr>
                  <p:spPr>
                    <a:xfrm>
                      <a:off x="3538209" y="6063344"/>
                      <a:ext cx="1188720" cy="182880"/>
                    </a:xfrm>
                    <a:prstGeom prst="rect">
                      <a:avLst/>
                    </a:prstGeom>
                    <a:solidFill>
                      <a:srgbClr val="63A537">
                        <a:lumMod val="60000"/>
                        <a:lumOff val="40000"/>
                      </a:srgbClr>
                    </a:solidFill>
                    <a:ln w="25400" cap="flat" cmpd="sng" algn="ctr">
                      <a:solidFill>
                        <a:srgbClr val="455F5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09630">
                        <a:defRPr/>
                      </a:pPr>
                      <a:endParaRPr lang="en-US" sz="1333" ker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5" name="Rectangle 124"/>
                    <p:cNvSpPr/>
                    <p:nvPr/>
                  </p:nvSpPr>
                  <p:spPr>
                    <a:xfrm>
                      <a:off x="4726929" y="6063344"/>
                      <a:ext cx="1188720" cy="18288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5400" cap="flat" cmpd="sng" algn="ctr">
                      <a:solidFill>
                        <a:srgbClr val="455F5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09630">
                        <a:defRPr/>
                      </a:pPr>
                      <a:endParaRPr lang="en-US" sz="1333" ker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6" name="Rectangle 125"/>
                    <p:cNvSpPr/>
                    <p:nvPr/>
                  </p:nvSpPr>
                  <p:spPr>
                    <a:xfrm>
                      <a:off x="5915649" y="6063344"/>
                      <a:ext cx="1188720" cy="182880"/>
                    </a:xfrm>
                    <a:prstGeom prst="rect">
                      <a:avLst/>
                    </a:prstGeom>
                    <a:solidFill>
                      <a:srgbClr val="FF9933"/>
                    </a:solidFill>
                    <a:ln w="25400" cap="flat" cmpd="sng" algn="ctr">
                      <a:solidFill>
                        <a:srgbClr val="455F5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09630">
                        <a:defRPr/>
                      </a:pPr>
                      <a:endParaRPr lang="en-US" sz="1333" ker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01" name="TextBox 100"/>
                  <p:cNvSpPr txBox="1"/>
                  <p:nvPr/>
                </p:nvSpPr>
                <p:spPr>
                  <a:xfrm>
                    <a:off x="1129206" y="6265423"/>
                    <a:ext cx="1458687" cy="415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09630">
                      <a:defRPr/>
                    </a:pPr>
                    <a:r>
                      <a:rPr lang="en-US" sz="1333" b="1" kern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800</a:t>
                    </a:r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2179718" y="6270280"/>
                    <a:ext cx="1458687" cy="415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09630">
                      <a:defRPr/>
                    </a:pPr>
                    <a:r>
                      <a:rPr lang="en-US" sz="1333" b="1" kern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900</a:t>
                    </a:r>
                  </a:p>
                </p:txBody>
              </p:sp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3292416" y="6275137"/>
                    <a:ext cx="1458687" cy="415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09630">
                      <a:defRPr/>
                    </a:pPr>
                    <a:r>
                      <a:rPr lang="en-US" sz="1333" b="1" kern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1000</a:t>
                    </a:r>
                  </a:p>
                </p:txBody>
              </p:sp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4369628" y="6272974"/>
                    <a:ext cx="1458687" cy="415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09630">
                      <a:defRPr/>
                    </a:pPr>
                    <a:r>
                      <a:rPr lang="en-US" sz="1333" b="1" kern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1200</a:t>
                    </a:r>
                  </a:p>
                </p:txBody>
              </p:sp>
            </p:grpSp>
            <p:sp>
              <p:nvSpPr>
                <p:cNvPr id="98" name="Rectangle 97"/>
                <p:cNvSpPr/>
                <p:nvPr/>
              </p:nvSpPr>
              <p:spPr>
                <a:xfrm>
                  <a:off x="4812835" y="5842800"/>
                  <a:ext cx="907919" cy="158715"/>
                </a:xfrm>
                <a:prstGeom prst="rect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55F5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en-US" sz="1333" ker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4537518" y="5994464"/>
                  <a:ext cx="1200099" cy="416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333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1300</a:t>
                  </a:r>
                </a:p>
              </p:txBody>
            </p:sp>
          </p:grpSp>
          <p:sp>
            <p:nvSpPr>
              <p:cNvPr id="96" name="TextBox 95"/>
              <p:cNvSpPr txBox="1"/>
              <p:nvPr/>
            </p:nvSpPr>
            <p:spPr>
              <a:xfrm>
                <a:off x="118400" y="5986894"/>
                <a:ext cx="1200099" cy="416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333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</a:t>
                </a: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5473382" y="5974136"/>
              <a:ext cx="1200099" cy="41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1400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197744" y="6156247"/>
            <a:ext cx="4101943" cy="590131"/>
            <a:chOff x="276604" y="5842800"/>
            <a:chExt cx="5529869" cy="885197"/>
          </a:xfrm>
        </p:grpSpPr>
        <p:grpSp>
          <p:nvGrpSpPr>
            <p:cNvPr id="128" name="Group 127"/>
            <p:cNvGrpSpPr/>
            <p:nvPr/>
          </p:nvGrpSpPr>
          <p:grpSpPr>
            <a:xfrm>
              <a:off x="276604" y="5842800"/>
              <a:ext cx="5461013" cy="600018"/>
              <a:chOff x="276604" y="5842800"/>
              <a:chExt cx="5461013" cy="600018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276604" y="5843858"/>
                <a:ext cx="4567539" cy="598960"/>
                <a:chOff x="276604" y="6122735"/>
                <a:chExt cx="5551711" cy="597479"/>
              </a:xfrm>
            </p:grpSpPr>
            <p:grpSp>
              <p:nvGrpSpPr>
                <p:cNvPr id="133" name="Group 132"/>
                <p:cNvGrpSpPr/>
                <p:nvPr/>
              </p:nvGrpSpPr>
              <p:grpSpPr>
                <a:xfrm>
                  <a:off x="276604" y="6122735"/>
                  <a:ext cx="5517745" cy="158323"/>
                  <a:chOff x="1160769" y="6063344"/>
                  <a:chExt cx="5943600" cy="182880"/>
                </a:xfrm>
              </p:grpSpPr>
              <p:sp>
                <p:nvSpPr>
                  <p:cNvPr id="138" name="Rectangle 137"/>
                  <p:cNvSpPr/>
                  <p:nvPr/>
                </p:nvSpPr>
                <p:spPr>
                  <a:xfrm>
                    <a:off x="1160769" y="6063344"/>
                    <a:ext cx="1188720" cy="182880"/>
                  </a:xfrm>
                  <a:prstGeom prst="rect">
                    <a:avLst/>
                  </a:prstGeom>
                  <a:solidFill>
                    <a:srgbClr val="99CB38">
                      <a:lumMod val="50000"/>
                    </a:srgbClr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333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2349489" y="6063344"/>
                    <a:ext cx="1188720" cy="182880"/>
                  </a:xfrm>
                  <a:prstGeom prst="rect">
                    <a:avLst/>
                  </a:prstGeom>
                  <a:solidFill>
                    <a:srgbClr val="00B050"/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333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3538209" y="6063344"/>
                    <a:ext cx="1188720" cy="182880"/>
                  </a:xfrm>
                  <a:prstGeom prst="rect">
                    <a:avLst/>
                  </a:prstGeom>
                  <a:solidFill>
                    <a:srgbClr val="63A537">
                      <a:lumMod val="60000"/>
                      <a:lumOff val="40000"/>
                    </a:srgbClr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333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4726929" y="6063344"/>
                    <a:ext cx="1188720" cy="182880"/>
                  </a:xfrm>
                  <a:prstGeom prst="rect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333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5915649" y="6063344"/>
                    <a:ext cx="1188720" cy="182880"/>
                  </a:xfrm>
                  <a:prstGeom prst="rect">
                    <a:avLst/>
                  </a:prstGeom>
                  <a:solidFill>
                    <a:srgbClr val="FF9933"/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333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34" name="TextBox 133"/>
                <p:cNvSpPr txBox="1"/>
                <p:nvPr/>
              </p:nvSpPr>
              <p:spPr>
                <a:xfrm>
                  <a:off x="1129206" y="6265423"/>
                  <a:ext cx="1458686" cy="445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333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65</a:t>
                  </a:r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2179719" y="6270280"/>
                  <a:ext cx="1458686" cy="4450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333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70</a:t>
                  </a:r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3292414" y="6275137"/>
                  <a:ext cx="1458686" cy="4450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333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75</a:t>
                  </a:r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4369629" y="6272974"/>
                  <a:ext cx="1458686" cy="4450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333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80</a:t>
                  </a:r>
                </a:p>
              </p:txBody>
            </p:sp>
          </p:grpSp>
          <p:sp>
            <p:nvSpPr>
              <p:cNvPr id="131" name="Rectangle 130"/>
              <p:cNvSpPr/>
              <p:nvPr/>
            </p:nvSpPr>
            <p:spPr>
              <a:xfrm>
                <a:off x="4812835" y="5842800"/>
                <a:ext cx="907919" cy="155448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4537518" y="5994464"/>
                <a:ext cx="1200099" cy="44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333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395827" y="5974137"/>
              <a:ext cx="410646" cy="75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</p:grpSp>
      <p:sp>
        <p:nvSpPr>
          <p:cNvPr id="49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213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9227403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Drought Vulnerability Criteria Layers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783220"/>
              </p:ext>
            </p:extLst>
          </p:nvPr>
        </p:nvGraphicFramePr>
        <p:xfrm>
          <a:off x="442477" y="1194373"/>
          <a:ext cx="5307779" cy="4783349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9684" y="2875002"/>
            <a:ext cx="981887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Vapor</a:t>
            </a:r>
          </a:p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</a:p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Deficit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065719" y="6077742"/>
            <a:ext cx="4184119" cy="431492"/>
            <a:chOff x="276604" y="6122735"/>
            <a:chExt cx="5551711" cy="490610"/>
          </a:xfrm>
        </p:grpSpPr>
        <p:grpSp>
          <p:nvGrpSpPr>
            <p:cNvPr id="40" name="Group 39"/>
            <p:cNvGrpSpPr/>
            <p:nvPr/>
          </p:nvGrpSpPr>
          <p:grpSpPr>
            <a:xfrm>
              <a:off x="276604" y="6122735"/>
              <a:ext cx="5517745" cy="158323"/>
              <a:chOff x="1160769" y="6063344"/>
              <a:chExt cx="5943600" cy="18288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160769" y="6063344"/>
                <a:ext cx="1188720" cy="1828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349489" y="6063344"/>
                <a:ext cx="1188720" cy="182880"/>
              </a:xfrm>
              <a:prstGeom prst="rect">
                <a:avLst/>
              </a:prstGeom>
              <a:solidFill>
                <a:srgbClr val="66FF66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538209" y="6063344"/>
                <a:ext cx="1188720" cy="18288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726929" y="6063344"/>
                <a:ext cx="1188720" cy="182880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915649" y="6063344"/>
                <a:ext cx="1188720" cy="18288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129207" y="6265423"/>
              <a:ext cx="1458687" cy="33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179720" y="6270280"/>
              <a:ext cx="1458687" cy="33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92414" y="6275137"/>
              <a:ext cx="1458687" cy="33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69628" y="6272974"/>
              <a:ext cx="1458687" cy="33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4000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21048" y="6473047"/>
            <a:ext cx="44478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Average Annual Vapor Pressure Deficit in Pascal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/>
              <p:cNvSpPr/>
              <p:nvPr/>
            </p:nvSpPr>
            <p:spPr>
              <a:xfrm>
                <a:off x="6336632" y="2789523"/>
                <a:ext cx="5085347" cy="303640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Vapor Pressure Deficit =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=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/100) </a:t>
                </a:r>
              </a:p>
              <a:p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     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is the actual vapor pressure or vapor pressure at dew point temperature                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is the saturation vapor pressure or vapor pressure at air temperature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67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8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relative humidity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67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67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867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8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=611 </m:t>
                      </m:r>
                      <m:r>
                        <a:rPr lang="en-US" sz="1867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sz="1867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sz="1867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67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67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17.27×</m:t>
                              </m:r>
                              <m:r>
                                <a:rPr lang="en-US" sz="1867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867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237.3+</m:t>
                              </m:r>
                              <m:r>
                                <a:rPr lang="en-US" sz="1867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6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32" y="2789523"/>
                <a:ext cx="5085347" cy="3036409"/>
              </a:xfrm>
              <a:prstGeom prst="rect">
                <a:avLst/>
              </a:prstGeom>
              <a:blipFill rotWithShape="0">
                <a:blip r:embed="rId4"/>
                <a:stretch>
                  <a:fillRect l="-1078" t="-1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6292750" y="2366710"/>
            <a:ext cx="5214827" cy="379656"/>
          </a:xfrm>
          <a:prstGeom prst="rect">
            <a:avLst/>
          </a:prstGeom>
          <a:gradFill flip="none" rotWithShape="1">
            <a:gsLst>
              <a:gs pos="0">
                <a:srgbClr val="11E134">
                  <a:tint val="66000"/>
                  <a:satMod val="160000"/>
                </a:srgbClr>
              </a:gs>
              <a:gs pos="50000">
                <a:srgbClr val="11E134">
                  <a:tint val="44500"/>
                  <a:satMod val="160000"/>
                </a:srgbClr>
              </a:gs>
              <a:gs pos="100000">
                <a:srgbClr val="11E134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Vapor Pressure Deficit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0" r="79113" b="38730"/>
          <a:stretch/>
        </p:blipFill>
        <p:spPr>
          <a:xfrm>
            <a:off x="505380" y="3579100"/>
            <a:ext cx="1062929" cy="78435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/>
          <a:stretch/>
        </p:blipFill>
        <p:spPr>
          <a:xfrm>
            <a:off x="1967078" y="1749741"/>
            <a:ext cx="3641249" cy="4098816"/>
          </a:xfrm>
          <a:prstGeom prst="rect">
            <a:avLst/>
          </a:prstGeom>
        </p:spPr>
      </p:pic>
      <p:sp>
        <p:nvSpPr>
          <p:cNvPr id="23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876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9227403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Hydrological Drought Vulnerability Criteria Layers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794904"/>
              </p:ext>
            </p:extLst>
          </p:nvPr>
        </p:nvGraphicFramePr>
        <p:xfrm>
          <a:off x="442477" y="1194373"/>
          <a:ext cx="5307779" cy="4783349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9684" y="2875002"/>
            <a:ext cx="98188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Runoff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23550" y="6493271"/>
            <a:ext cx="44478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Average Annual Runoff in m/year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/>
          <a:stretch/>
        </p:blipFill>
        <p:spPr>
          <a:xfrm>
            <a:off x="1981254" y="1866728"/>
            <a:ext cx="3656533" cy="39278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2" r="79843" b="36191"/>
          <a:stretch/>
        </p:blipFill>
        <p:spPr>
          <a:xfrm>
            <a:off x="490939" y="3429000"/>
            <a:ext cx="1049845" cy="8221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1" y="1154113"/>
            <a:ext cx="2988785" cy="22748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22" y="1172446"/>
            <a:ext cx="3019089" cy="22979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9" y="3648583"/>
            <a:ext cx="2903887" cy="23852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22" y="3648582"/>
            <a:ext cx="3076137" cy="234137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502564" y="6185558"/>
            <a:ext cx="3701141" cy="399307"/>
            <a:chOff x="276604" y="6122735"/>
            <a:chExt cx="5551711" cy="597480"/>
          </a:xfrm>
        </p:grpSpPr>
        <p:grpSp>
          <p:nvGrpSpPr>
            <p:cNvPr id="30" name="Group 29"/>
            <p:cNvGrpSpPr/>
            <p:nvPr/>
          </p:nvGrpSpPr>
          <p:grpSpPr>
            <a:xfrm>
              <a:off x="276604" y="6122735"/>
              <a:ext cx="5517745" cy="158323"/>
              <a:chOff x="1160769" y="6063344"/>
              <a:chExt cx="5943600" cy="18288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1160769" y="6063344"/>
                <a:ext cx="1188720" cy="182880"/>
              </a:xfrm>
              <a:prstGeom prst="rect">
                <a:avLst/>
              </a:prstGeom>
              <a:solidFill>
                <a:srgbClr val="006600"/>
              </a:solidFill>
              <a:ln w="25400" cap="flat" cmpd="sng" algn="ctr">
                <a:solidFill>
                  <a:srgbClr val="00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349489" y="6063344"/>
                <a:ext cx="1188720" cy="182880"/>
              </a:xfrm>
              <a:prstGeom prst="rect">
                <a:avLst/>
              </a:prstGeom>
              <a:solidFill>
                <a:srgbClr val="63A537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538209" y="6063344"/>
                <a:ext cx="1188720" cy="182880"/>
              </a:xfrm>
              <a:prstGeom prst="rect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726929" y="6063344"/>
                <a:ext cx="1188720" cy="182880"/>
              </a:xfrm>
              <a:prstGeom prst="rect">
                <a:avLst/>
              </a:prstGeom>
              <a:solidFill>
                <a:srgbClr val="FF9933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915649" y="6063344"/>
                <a:ext cx="1188720" cy="182880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129205" y="6265423"/>
              <a:ext cx="1458685" cy="44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79720" y="6270280"/>
              <a:ext cx="1458685" cy="44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1.15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92414" y="6275137"/>
              <a:ext cx="1458685" cy="44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69630" y="6272975"/>
              <a:ext cx="1458685" cy="44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1.25</a:t>
              </a:r>
            </a:p>
          </p:txBody>
        </p:sp>
      </p:grpSp>
      <p:sp>
        <p:nvSpPr>
          <p:cNvPr id="39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143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9227403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Drought Vulnerability Criteria Layers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520431"/>
              </p:ext>
            </p:extLst>
          </p:nvPr>
        </p:nvGraphicFramePr>
        <p:xfrm>
          <a:off x="5960613" y="1196819"/>
          <a:ext cx="5639984" cy="4795788"/>
        </p:xfrm>
        <a:graphic>
          <a:graphicData uri="http://schemas.openxmlformats.org/drawingml/2006/table">
            <a:tbl>
              <a:tblPr firstRow="1" firstCol="1" bandRow="1"/>
              <a:tblGrid>
                <a:gridCol w="1234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47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671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72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2781"/>
              </p:ext>
            </p:extLst>
          </p:nvPr>
        </p:nvGraphicFramePr>
        <p:xfrm>
          <a:off x="442477" y="1194373"/>
          <a:ext cx="5307779" cy="4783349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70872" y="3067379"/>
            <a:ext cx="9818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11509" y="6492520"/>
            <a:ext cx="417818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Volumetric Surface </a:t>
            </a:r>
            <a:r>
              <a:rPr lang="fr-FR" sz="1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fr-FR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Moisture (SSM) m3/ m3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4" r="67494"/>
          <a:stretch/>
        </p:blipFill>
        <p:spPr>
          <a:xfrm>
            <a:off x="540690" y="3602469"/>
            <a:ext cx="996894" cy="8251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30" y="1686489"/>
            <a:ext cx="3707149" cy="415283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4589" y="6136173"/>
            <a:ext cx="4668964" cy="640441"/>
            <a:chOff x="6134707" y="5834691"/>
            <a:chExt cx="6057252" cy="977281"/>
          </a:xfrm>
        </p:grpSpPr>
        <p:sp>
          <p:nvSpPr>
            <p:cNvPr id="56" name="Rectangle 55"/>
            <p:cNvSpPr/>
            <p:nvPr/>
          </p:nvSpPr>
          <p:spPr>
            <a:xfrm rot="5400000">
              <a:off x="9024487" y="3178957"/>
              <a:ext cx="174931" cy="54864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9000">
                  <a:srgbClr val="FFAD00"/>
                </a:gs>
                <a:gs pos="76000">
                  <a:srgbClr val="ABDD00"/>
                </a:gs>
                <a:gs pos="53000">
                  <a:srgbClr val="FFFF00"/>
                </a:gs>
                <a:gs pos="100000">
                  <a:srgbClr val="009900"/>
                </a:gs>
              </a:gsLst>
              <a:lin ang="5400000" scaled="1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34707" y="6045071"/>
              <a:ext cx="679710" cy="76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0.20</a:t>
              </a:r>
            </a:p>
            <a:p>
              <a:pPr algn="ctr" defTabSz="609630">
                <a:defRPr/>
              </a:pPr>
              <a:endParaRPr lang="en-US" sz="1333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512249" y="6033747"/>
              <a:ext cx="679710" cy="76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0.50</a:t>
              </a:r>
            </a:p>
            <a:p>
              <a:pPr algn="ctr" defTabSz="609630">
                <a:defRPr/>
              </a:pPr>
              <a:endParaRPr lang="en-US" sz="1333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41270" r="77883" b="38095"/>
          <a:stretch/>
        </p:blipFill>
        <p:spPr>
          <a:xfrm>
            <a:off x="6101650" y="3363378"/>
            <a:ext cx="1061705" cy="91986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141558" y="3067379"/>
            <a:ext cx="9818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LULC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1270"/>
          <a:stretch/>
        </p:blipFill>
        <p:spPr>
          <a:xfrm>
            <a:off x="7567516" y="1731883"/>
            <a:ext cx="3982800" cy="4119535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7123445" y="6100433"/>
            <a:ext cx="4298968" cy="530508"/>
            <a:chOff x="6361164" y="5840740"/>
            <a:chExt cx="5610602" cy="795763"/>
          </a:xfrm>
        </p:grpSpPr>
        <p:sp>
          <p:nvSpPr>
            <p:cNvPr id="63" name="TextBox 62"/>
            <p:cNvSpPr txBox="1"/>
            <p:nvPr/>
          </p:nvSpPr>
          <p:spPr>
            <a:xfrm>
              <a:off x="10472825" y="5840740"/>
              <a:ext cx="1458686" cy="44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Grassland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6361164" y="5853384"/>
              <a:ext cx="4095519" cy="783119"/>
              <a:chOff x="6361164" y="5853384"/>
              <a:chExt cx="4095519" cy="783119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6361164" y="6015565"/>
                <a:ext cx="321171" cy="1430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783017" y="5854160"/>
                <a:ext cx="1458686" cy="44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Cropland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719165" y="5853384"/>
                <a:ext cx="1458686" cy="44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Forest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799765" y="6183380"/>
                <a:ext cx="1458686" cy="44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Urban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351281" y="6002567"/>
                <a:ext cx="321171" cy="14304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0135512" y="5982694"/>
                <a:ext cx="321171" cy="143042"/>
              </a:xfrm>
              <a:prstGeom prst="rect">
                <a:avLst/>
              </a:prstGeom>
              <a:solidFill>
                <a:srgbClr val="66FF66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361164" y="6344785"/>
                <a:ext cx="321171" cy="14304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351281" y="6331787"/>
                <a:ext cx="321171" cy="14304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0135512" y="6311914"/>
                <a:ext cx="321171" cy="143042"/>
              </a:xfrm>
              <a:prstGeom prst="rect">
                <a:avLst/>
              </a:prstGeom>
              <a:solidFill>
                <a:srgbClr val="33CCFF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3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8759420" y="6190322"/>
                <a:ext cx="1458686" cy="44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Barren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0513080" y="6190321"/>
              <a:ext cx="1458686" cy="44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</a:p>
          </p:txBody>
        </p:sp>
      </p:grpSp>
      <p:sp>
        <p:nvSpPr>
          <p:cNvPr id="34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264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9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pic>
        <p:nvPicPr>
          <p:cNvPr id="440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sp>
        <p:nvSpPr>
          <p:cNvPr id="466" name="Click here to edit title-46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2438400"/>
            <a:ext cx="3756025" cy="134652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Drought Vulnerability Criteria Layers</a:t>
            </a:r>
          </a:p>
        </p:txBody>
      </p:sp>
      <p:sp>
        <p:nvSpPr>
          <p:cNvPr id="468" name="Click here to edit subtitle-415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217988" y="4952173"/>
            <a:ext cx="37560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2133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Texture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26" y="228331"/>
            <a:ext cx="4027164" cy="30049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71" y="3551633"/>
            <a:ext cx="4043976" cy="3078036"/>
          </a:xfrm>
          <a:prstGeom prst="rect">
            <a:avLst/>
          </a:prstGeom>
        </p:spPr>
      </p:pic>
      <p:sp>
        <p:nvSpPr>
          <p:cNvPr id="34" name="Click here to edit subtitle-415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7746972" y="1384856"/>
            <a:ext cx="37560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2133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Geomorphology</a:t>
            </a:r>
          </a:p>
        </p:txBody>
      </p:sp>
      <p:sp>
        <p:nvSpPr>
          <p:cNvPr id="10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732705" y="6337833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95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5" dur="9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20" dur="9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25" dur="9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  <p:bldP spid="440" grpId="0"/>
      <p:bldP spid="466" grpId="0"/>
      <p:bldP spid="468" grpId="0"/>
      <p:bldP spid="3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9227403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Socio-economic Drought Vulnerability Criteria layers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346893"/>
              </p:ext>
            </p:extLst>
          </p:nvPr>
        </p:nvGraphicFramePr>
        <p:xfrm>
          <a:off x="5862205" y="1051331"/>
          <a:ext cx="5639984" cy="4795788"/>
        </p:xfrm>
        <a:graphic>
          <a:graphicData uri="http://schemas.openxmlformats.org/drawingml/2006/table">
            <a:tbl>
              <a:tblPr firstRow="1" firstCol="1" bandRow="1"/>
              <a:tblGrid>
                <a:gridCol w="1234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47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671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72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126478"/>
              </p:ext>
            </p:extLst>
          </p:nvPr>
        </p:nvGraphicFramePr>
        <p:xfrm>
          <a:off x="288699" y="1125692"/>
          <a:ext cx="5307779" cy="4805375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9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70872" y="3067379"/>
            <a:ext cx="9818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GDP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383919" y="6458354"/>
            <a:ext cx="285562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PDI= Population Density Index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17473" y="3063676"/>
            <a:ext cx="9818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23394" y="6399518"/>
            <a:ext cx="350181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Purchasing Power Parity (PPP)</a:t>
            </a:r>
          </a:p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 USD in 2005 rate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2" r="76796" b="36984"/>
          <a:stretch/>
        </p:blipFill>
        <p:spPr>
          <a:xfrm>
            <a:off x="354779" y="3392853"/>
            <a:ext cx="990315" cy="838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5"/>
          <a:stretch/>
        </p:blipFill>
        <p:spPr>
          <a:xfrm>
            <a:off x="1738839" y="1667748"/>
            <a:ext cx="3758693" cy="406016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43333" r="78549" b="35556"/>
          <a:stretch/>
        </p:blipFill>
        <p:spPr>
          <a:xfrm>
            <a:off x="5989605" y="3438150"/>
            <a:ext cx="1069445" cy="83179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9" r="1193"/>
          <a:stretch/>
        </p:blipFill>
        <p:spPr>
          <a:xfrm>
            <a:off x="7458087" y="1606904"/>
            <a:ext cx="3990525" cy="418184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 rot="5400000">
            <a:off x="8906475" y="3777645"/>
            <a:ext cx="116621" cy="4607385"/>
          </a:xfrm>
          <a:prstGeom prst="rect">
            <a:avLst/>
          </a:prstGeom>
          <a:gradFill>
            <a:gsLst>
              <a:gs pos="0">
                <a:srgbClr val="DB5B1B"/>
              </a:gs>
              <a:gs pos="60000">
                <a:srgbClr val="E6D024">
                  <a:lumMod val="60000"/>
                  <a:lumOff val="4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en-US" sz="1333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08416" y="6260240"/>
            <a:ext cx="57080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  <a:p>
            <a:pPr algn="ctr"/>
            <a:endParaRPr lang="en-US" sz="1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086427" y="6307316"/>
            <a:ext cx="57080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</a:p>
          <a:p>
            <a:pPr algn="ctr"/>
            <a:endParaRPr lang="en-US" sz="1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62307" y="6000742"/>
            <a:ext cx="4652453" cy="440662"/>
            <a:chOff x="276604" y="6122735"/>
            <a:chExt cx="5551711" cy="468953"/>
          </a:xfrm>
        </p:grpSpPr>
        <p:grpSp>
          <p:nvGrpSpPr>
            <p:cNvPr id="66" name="Group 65"/>
            <p:cNvGrpSpPr/>
            <p:nvPr/>
          </p:nvGrpSpPr>
          <p:grpSpPr>
            <a:xfrm>
              <a:off x="276604" y="6122735"/>
              <a:ext cx="5517745" cy="158323"/>
              <a:chOff x="1160769" y="6063344"/>
              <a:chExt cx="5943600" cy="182880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1160769" y="6063344"/>
                <a:ext cx="1188720" cy="182880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349489" y="6063344"/>
                <a:ext cx="1188720" cy="182880"/>
              </a:xfrm>
              <a:prstGeom prst="rect">
                <a:avLst/>
              </a:prstGeom>
              <a:solidFill>
                <a:srgbClr val="66FF66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538209" y="6063344"/>
                <a:ext cx="1188720" cy="182880"/>
              </a:xfrm>
              <a:prstGeom prst="rect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726929" y="6063344"/>
                <a:ext cx="1188720" cy="182880"/>
              </a:xfrm>
              <a:prstGeom prst="rect">
                <a:avLst/>
              </a:prstGeom>
              <a:solidFill>
                <a:srgbClr val="FF9933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915649" y="6063344"/>
                <a:ext cx="1188720" cy="182880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333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129206" y="6265423"/>
              <a:ext cx="1458686" cy="31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2800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79720" y="6270280"/>
              <a:ext cx="1458686" cy="31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8000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92415" y="6275137"/>
              <a:ext cx="1458686" cy="31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18000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369629" y="6272974"/>
              <a:ext cx="1458686" cy="31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42000</a:t>
              </a:r>
            </a:p>
          </p:txBody>
        </p:sp>
      </p:grpSp>
      <p:sp>
        <p:nvSpPr>
          <p:cNvPr id="29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657235" y="6445992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666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82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pic>
        <p:nvPicPr>
          <p:cNvPr id="883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9163050" y="1574800"/>
            <a:ext cx="3028950" cy="5283200"/>
          </a:xfrm>
          <a:prstGeom prst="rect">
            <a:avLst/>
          </a:prstGeom>
        </p:spPr>
      </p:pic>
      <p:sp>
        <p:nvSpPr>
          <p:cNvPr id="884" name="Description of a primary heading-3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9422930" y="3664322"/>
            <a:ext cx="2339975" cy="6924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200" spc="-3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Composite Decision Value Index (CDVI) to rank the alternatives.</a:t>
            </a:r>
          </a:p>
        </p:txBody>
      </p:sp>
      <p:sp>
        <p:nvSpPr>
          <p:cNvPr id="885" name="Primary Heading-3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9422930" y="2258073"/>
            <a:ext cx="2339975" cy="3718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04"/>
              </a:lnSpc>
            </a:pPr>
            <a:r>
              <a:rPr lang="en-US" sz="2200" b="1" spc="-88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CDVI Determination</a:t>
            </a:r>
          </a:p>
        </p:txBody>
      </p:sp>
      <p:pic>
        <p:nvPicPr>
          <p:cNvPr id="886" name="::before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2160250" y="4064000"/>
            <a:ext cx="165100" cy="304800"/>
          </a:xfrm>
          <a:prstGeom prst="rect">
            <a:avLst/>
          </a:prstGeom>
        </p:spPr>
      </p:pic>
      <p:pic>
        <p:nvPicPr>
          <p:cNvPr id="88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6108700" y="1574800"/>
            <a:ext cx="3028950" cy="5283200"/>
          </a:xfrm>
          <a:prstGeom prst="rect">
            <a:avLst/>
          </a:prstGeom>
        </p:spPr>
      </p:pic>
      <p:sp>
        <p:nvSpPr>
          <p:cNvPr id="888" name="Description of a primary heading-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6501930" y="3677902"/>
            <a:ext cx="2339975" cy="6924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200" spc="-3" dirty="0"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weight of each criterion to reflect its significance in the decision-making process.</a:t>
            </a:r>
          </a:p>
        </p:txBody>
      </p:sp>
      <p:sp>
        <p:nvSpPr>
          <p:cNvPr id="889" name="Primary Heading-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6343180" y="1930894"/>
            <a:ext cx="2339975" cy="111569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04"/>
              </a:lnSpc>
            </a:pPr>
            <a:r>
              <a:rPr lang="en-US" sz="2200" b="1" spc="-88" dirty="0"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Importance Calculation</a:t>
            </a:r>
          </a:p>
          <a:p>
            <a:pPr algn="ctr">
              <a:lnSpc>
                <a:spcPts val="2904"/>
              </a:lnSpc>
            </a:pPr>
            <a:r>
              <a:rPr lang="en-US" sz="2200" b="1" spc="-88" dirty="0"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WPM</a:t>
            </a:r>
          </a:p>
        </p:txBody>
      </p:sp>
      <p:pic>
        <p:nvPicPr>
          <p:cNvPr id="890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9144000" y="4064000"/>
            <a:ext cx="165100" cy="304800"/>
          </a:xfrm>
          <a:prstGeom prst="rect">
            <a:avLst/>
          </a:prstGeom>
        </p:spPr>
      </p:pic>
      <p:pic>
        <p:nvPicPr>
          <p:cNvPr id="891" name="::before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9105900" y="4064000"/>
            <a:ext cx="165100" cy="304800"/>
          </a:xfrm>
          <a:prstGeom prst="rect">
            <a:avLst/>
          </a:prstGeom>
        </p:spPr>
      </p:pic>
      <p:pic>
        <p:nvPicPr>
          <p:cNvPr id="892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3054350" y="1574800"/>
            <a:ext cx="3028950" cy="5283200"/>
          </a:xfrm>
          <a:prstGeom prst="rect">
            <a:avLst/>
          </a:prstGeom>
        </p:spPr>
      </p:pic>
      <p:sp>
        <p:nvSpPr>
          <p:cNvPr id="893" name="Description of a 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3397126" y="3747764"/>
            <a:ext cx="2339975" cy="6924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200" spc="-3" dirty="0"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Adjust the values in the matrix to a common scale to ensure comparability.</a:t>
            </a:r>
          </a:p>
        </p:txBody>
      </p:sp>
      <p:sp>
        <p:nvSpPr>
          <p:cNvPr id="894" name="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3353727" y="1943578"/>
            <a:ext cx="2339975" cy="74379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04"/>
              </a:lnSpc>
            </a:pPr>
            <a:r>
              <a:rPr lang="en-US" sz="2200" b="1" spc="-88" dirty="0"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Importance Calculation by WSM</a:t>
            </a:r>
          </a:p>
        </p:txBody>
      </p:sp>
      <p:pic>
        <p:nvPicPr>
          <p:cNvPr id="89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6089650" y="4064000"/>
            <a:ext cx="165100" cy="304800"/>
          </a:xfrm>
          <a:prstGeom prst="rect">
            <a:avLst/>
          </a:prstGeom>
        </p:spPr>
      </p:pic>
      <p:pic>
        <p:nvPicPr>
          <p:cNvPr id="896" name="::before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6051550" y="4064000"/>
            <a:ext cx="165100" cy="304800"/>
          </a:xfrm>
          <a:prstGeom prst="rect">
            <a:avLst/>
          </a:prstGeom>
        </p:spPr>
      </p:pic>
      <p:pic>
        <p:nvPicPr>
          <p:cNvPr id="89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tretch/>
        </p:blipFill>
        <p:spPr>
          <a:xfrm>
            <a:off x="0" y="1574800"/>
            <a:ext cx="3028950" cy="5283200"/>
          </a:xfrm>
          <a:prstGeom prst="rect">
            <a:avLst/>
          </a:prstGeom>
        </p:spPr>
      </p:pic>
      <p:sp>
        <p:nvSpPr>
          <p:cNvPr id="898" name="Description of a 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312106" y="3664322"/>
            <a:ext cx="2339975" cy="46166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200" spc="-3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a structured matrix to evaluate multiple criteria based on alternatives.</a:t>
            </a:r>
          </a:p>
        </p:txBody>
      </p:sp>
      <p:sp>
        <p:nvSpPr>
          <p:cNvPr id="899" name="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355600" y="2305050"/>
            <a:ext cx="2339975" cy="74379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04"/>
              </a:lnSpc>
            </a:pPr>
            <a:r>
              <a:rPr lang="en-US" sz="2200" b="1" spc="-88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Decision Matrix Development</a:t>
            </a:r>
          </a:p>
        </p:txBody>
      </p:sp>
      <p:pic>
        <p:nvPicPr>
          <p:cNvPr id="900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3035300" y="4064000"/>
            <a:ext cx="165100" cy="304800"/>
          </a:xfrm>
          <a:prstGeom prst="rect">
            <a:avLst/>
          </a:prstGeom>
        </p:spPr>
      </p:pic>
      <p:pic>
        <p:nvPicPr>
          <p:cNvPr id="901" name="::before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</a:blip>
          <a:stretch/>
        </p:blipFill>
        <p:spPr>
          <a:xfrm>
            <a:off x="2997200" y="4064000"/>
            <a:ext cx="165100" cy="304800"/>
          </a:xfrm>
          <a:prstGeom prst="rect">
            <a:avLst/>
          </a:prstGeom>
        </p:spPr>
      </p:pic>
      <p:sp>
        <p:nvSpPr>
          <p:cNvPr id="902" name="Click here to edit title-41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70176" y="485261"/>
            <a:ext cx="11162748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4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Weighted Aggregated Sum Product Assessment (WASPAS) Method Overview</a:t>
            </a:r>
          </a:p>
        </p:txBody>
      </p:sp>
      <p:sp>
        <p:nvSpPr>
          <p:cNvPr id="904" name="Click here to edit subtitle-449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1016000"/>
            <a:ext cx="101314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Weighted Sum Model and Weighted Product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201817" y="4905556"/>
                <a:ext cx="2560553" cy="1316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17" y="4905556"/>
                <a:ext cx="2560553" cy="131645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63022" y="4812360"/>
                <a:ext cx="3006529" cy="23130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𝐶𝐷𝑉𝐼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m:rPr>
                              <m:nor/>
                            </m:rPr>
                            <a:rPr lang="en-US" sz="1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𝑊𝑆𝑀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+(1−</m:t>
                      </m:r>
                      <m:r>
                        <m:rPr>
                          <m:nor/>
                        </m:rP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m:rPr>
                          <m:nor/>
                        </m:rP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m:rPr>
                              <m:nor/>
                            </m:rPr>
                            <a:rPr lang="en-US" sz="1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𝑊𝑃𝑀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dirty="0">
                          <a:latin typeface="Cambria Math" panose="02040503050406030204" pitchFamily="18" charset="0"/>
                        </a:rPr>
                        <m:t>CDVI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 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nary>
                        <m:naryPr>
                          <m:chr m:val="∏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 </m:t>
                          </m:r>
                        </m:e>
                      </m:nary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022" y="4812360"/>
                <a:ext cx="3006529" cy="231300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536809" y="5399246"/>
                <a:ext cx="2164760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m:rPr>
                              <m:nor/>
                            </m:rPr>
                            <a:rPr lang="en-US" sz="1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𝑊𝑃𝑀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 </m:t>
                          </m:r>
                        </m:e>
                      </m:nary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809" y="5399246"/>
                <a:ext cx="2164760" cy="76450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304852" y="5392598"/>
                <a:ext cx="2190408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m:rPr>
                              <m:nor/>
                            </m:rPr>
                            <a:rPr lang="en-US" sz="1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𝑊𝑆𝑀</m:t>
                          </m:r>
                        </m:sub>
                      </m:sSub>
                      <m:r>
                        <a:rPr lang="en-US" sz="16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 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852" y="5392598"/>
                <a:ext cx="2190408" cy="76450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507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9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 -7.40741E-7 L -4.16667E-6 -7.40741E-7 " pathEditMode="relative" rAng="0" ptsTypes="AA">
                                      <p:cBhvr>
                                        <p:cTn id="69" dur="9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9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74" dur="9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" grpId="0"/>
      <p:bldP spid="883" grpId="0"/>
      <p:bldP spid="884" grpId="0"/>
      <p:bldP spid="885" grpId="0"/>
      <p:bldP spid="886" grpId="0"/>
      <p:bldP spid="887" grpId="0"/>
      <p:bldP spid="888" grpId="0"/>
      <p:bldP spid="889" grpId="0"/>
      <p:bldP spid="890" grpId="0"/>
      <p:bldP spid="891" grpId="0"/>
      <p:bldP spid="892" grpId="0"/>
      <p:bldP spid="893" grpId="0"/>
      <p:bldP spid="894" grpId="0"/>
      <p:bldP spid="895" grpId="0"/>
      <p:bldP spid="896" grpId="0"/>
      <p:bldP spid="897" grpId="0"/>
      <p:bldP spid="898" grpId="0"/>
      <p:bldP spid="899" grpId="0"/>
      <p:bldP spid="900" grpId="0"/>
      <p:bldP spid="901" grpId="0"/>
      <p:bldP spid="902" grpId="0"/>
      <p:bldP spid="904" grpId="0"/>
      <p:bldP spid="2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pic>
        <p:nvPicPr>
          <p:cNvPr id="845" name="iconNode0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0D1C3F8A-3331-4C83-829A-01E82F624B72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46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508000" y="1836547"/>
            <a:ext cx="560769" cy="560769"/>
          </a:xfrm>
          <a:prstGeom prst="rect">
            <a:avLst/>
          </a:prstGeom>
        </p:spPr>
      </p:pic>
      <p:sp>
        <p:nvSpPr>
          <p:cNvPr id="847" name="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1851343"/>
            <a:ext cx="627697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b="1" spc="-56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Pairwise Comparison Matrix (PCM)</a:t>
            </a:r>
          </a:p>
        </p:txBody>
      </p:sp>
      <p:sp>
        <p:nvSpPr>
          <p:cNvPr id="849" name="Description of a 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2150935"/>
            <a:ext cx="6276975" cy="23083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PCM is a systematic method for comparing multiple criteria in decision-making.</a:t>
            </a:r>
          </a:p>
        </p:txBody>
      </p:sp>
      <p:pic>
        <p:nvPicPr>
          <p:cNvPr id="851" name="iconNode1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47">
            <a:alphaModFix/>
            <a:extLst>
              <a:ext uri="{DB045710-1846-4D1A-A5E0-D9B85D23F750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49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508000" y="2752916"/>
            <a:ext cx="560769" cy="560769"/>
          </a:xfrm>
          <a:prstGeom prst="rect">
            <a:avLst/>
          </a:prstGeom>
        </p:spPr>
      </p:pic>
      <p:sp>
        <p:nvSpPr>
          <p:cNvPr id="853" name="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2767711"/>
            <a:ext cx="627697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b="1" spc="-56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Comparing Criteria</a:t>
            </a:r>
          </a:p>
        </p:txBody>
      </p:sp>
      <p:sp>
        <p:nvSpPr>
          <p:cNvPr id="855" name="Description of a 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3067367"/>
            <a:ext cx="6276975" cy="23083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criterion is evaluated against others to determine its relative significance.</a:t>
            </a:r>
          </a:p>
        </p:txBody>
      </p:sp>
      <p:pic>
        <p:nvPicPr>
          <p:cNvPr id="857" name="iconNode2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0">
            <a:alphaModFix/>
            <a:extLst>
              <a:ext uri="{3EE78C0E-89E9-4217-8E4A-FEABF3675FCD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52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508000" y="3669284"/>
            <a:ext cx="560769" cy="560769"/>
          </a:xfrm>
          <a:prstGeom prst="rect">
            <a:avLst/>
          </a:prstGeom>
        </p:spPr>
      </p:pic>
      <p:sp>
        <p:nvSpPr>
          <p:cNvPr id="859" name="Primary Heading-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3684079"/>
            <a:ext cx="627697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b="1" spc="-56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Establishing Relative Importance</a:t>
            </a:r>
          </a:p>
        </p:txBody>
      </p:sp>
      <p:sp>
        <p:nvSpPr>
          <p:cNvPr id="861" name="Description of a primary heading-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3983736"/>
            <a:ext cx="6276975" cy="23083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process helps prioritize criteria based on their importance in the decision process.</a:t>
            </a:r>
          </a:p>
        </p:txBody>
      </p:sp>
      <p:pic>
        <p:nvPicPr>
          <p:cNvPr id="863" name="iconNode3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3">
            <a:alphaModFix/>
            <a:extLst>
              <a:ext uri="{F0A4809F-9D9E-4544-B305-8189A757FA3E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55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508000" y="4585716"/>
            <a:ext cx="560769" cy="560769"/>
          </a:xfrm>
          <a:prstGeom prst="rect">
            <a:avLst/>
          </a:prstGeom>
        </p:spPr>
      </p:pic>
      <p:sp>
        <p:nvSpPr>
          <p:cNvPr id="865" name="Primary Heading-3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4600448"/>
            <a:ext cx="627697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b="1" spc="-56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Checking Consistency Ratio</a:t>
            </a:r>
          </a:p>
        </p:txBody>
      </p:sp>
      <p:sp>
        <p:nvSpPr>
          <p:cNvPr id="867" name="Description of a primary heading-3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4900105"/>
            <a:ext cx="6276975" cy="23083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consistency ratio ensures the reliability of the weightages derived from comparisons.</a:t>
            </a:r>
          </a:p>
        </p:txBody>
      </p:sp>
      <p:pic>
        <p:nvPicPr>
          <p:cNvPr id="869" name="iconNode4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6">
            <a:alphaModFix/>
            <a:extLst>
              <a:ext uri="{D04E9823-0DB8-4F05-AE76-10F39B98A02A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58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508000" y="5502085"/>
            <a:ext cx="560769" cy="560769"/>
          </a:xfrm>
          <a:prstGeom prst="rect">
            <a:avLst/>
          </a:prstGeom>
        </p:spPr>
      </p:pic>
      <p:sp>
        <p:nvSpPr>
          <p:cNvPr id="871" name="Primary Heading-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5516880"/>
            <a:ext cx="627697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b="1" spc="-56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Reliability of Weightages</a:t>
            </a:r>
          </a:p>
        </p:txBody>
      </p:sp>
      <p:sp>
        <p:nvSpPr>
          <p:cNvPr id="873" name="Description of a primary heading-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271969" y="5816473"/>
            <a:ext cx="6276975" cy="23083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lower consistency ratio indicates a reliable and valid set of weightages for criteria.</a:t>
            </a:r>
          </a:p>
        </p:txBody>
      </p:sp>
      <p:sp>
        <p:nvSpPr>
          <p:cNvPr id="875" name="Click here to edit title-465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01314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Hierarchy Processes (AHP) Method Overview</a:t>
            </a:r>
          </a:p>
        </p:txBody>
      </p:sp>
      <p:sp>
        <p:nvSpPr>
          <p:cNvPr id="877" name="Click here to edit subtitle-483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965200"/>
            <a:ext cx="101314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Concepts and Processes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725215" y="1973179"/>
            <a:ext cx="4217772" cy="815130"/>
            <a:chOff x="0" y="3207"/>
            <a:chExt cx="4983886" cy="393120"/>
          </a:xfrm>
          <a:gradFill flip="none" rotWithShape="1">
            <a:gsLst>
              <a:gs pos="0">
                <a:srgbClr val="33CCFF">
                  <a:tint val="66000"/>
                  <a:satMod val="160000"/>
                </a:srgbClr>
              </a:gs>
              <a:gs pos="50000">
                <a:srgbClr val="33CCFF">
                  <a:tint val="44500"/>
                  <a:satMod val="160000"/>
                </a:srgbClr>
              </a:gs>
              <a:gs pos="100000">
                <a:srgbClr val="33CCFF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23" name="Rounded Rectangle 22"/>
            <p:cNvSpPr/>
            <p:nvPr/>
          </p:nvSpPr>
          <p:spPr>
            <a:xfrm>
              <a:off x="0" y="3207"/>
              <a:ext cx="4983886" cy="3931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19191" y="22398"/>
              <a:ext cx="4945504" cy="35473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algn="ctr" defTabSz="4741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Development of Combined Drought Vulnerability Index (CDVI)</a:t>
              </a:r>
              <a:endParaRPr lang="en-US" sz="186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7752144" y="3021711"/>
                <a:ext cx="4017987" cy="3019609"/>
              </a:xfrm>
              <a:prstGeom prst="rect">
                <a:avLst/>
              </a:prstGeom>
              <a:gradFill flip="none" rotWithShape="1">
                <a:gsLst>
                  <a:gs pos="0">
                    <a:srgbClr val="33CCFF">
                      <a:tint val="66000"/>
                      <a:satMod val="160000"/>
                    </a:srgbClr>
                  </a:gs>
                  <a:gs pos="50000">
                    <a:srgbClr val="33CCFF">
                      <a:tint val="44500"/>
                      <a:satMod val="160000"/>
                    </a:srgbClr>
                  </a:gs>
                  <a:gs pos="100000">
                    <a:srgbClr val="33CCF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33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CDVI is calculated using the following equation:</a:t>
                </a:r>
              </a:p>
              <a:p>
                <a:pPr algn="just"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𝐶𝐷𝑉𝐼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=16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533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where, </a:t>
                </a:r>
              </a:p>
              <a:p>
                <a:pPr marL="228611" indent="-228611" algn="just">
                  <a:spcAft>
                    <a:spcPts val="533"/>
                  </a:spcAft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denotes the weight assigned 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𝑡h</m:t>
                        </m:r>
                        <m: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criterion obtained from the AHP methodology.</a:t>
                </a:r>
                <a:r>
                  <a:rPr lang="en-US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28611" indent="-228611" algn="just">
                  <a:spcAft>
                    <a:spcPts val="533"/>
                  </a:spcAft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represents the normalized value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𝑡h</m:t>
                        </m:r>
                        <m:r>
                          <a:rPr lang="en-US" sz="1600" i="1">
                            <a:solidFill>
                              <a:srgbClr val="0D0D0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alternative.</a:t>
                </a:r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44" y="3021711"/>
                <a:ext cx="4017987" cy="3019609"/>
              </a:xfrm>
              <a:prstGeom prst="rect">
                <a:avLst/>
              </a:prstGeom>
              <a:blipFill rotWithShape="0">
                <a:blip r:embed="rId359"/>
                <a:stretch>
                  <a:fillRect l="-910" t="-606" r="-759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045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6668 -1.1585377E-06 L 0 -1.1585377E-06 E" pathEditMode="relative" ptsTypes="">
                                      <p:cBhvr>
                                        <p:cTn id="12" dur="12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5364 -2.8822158E-06 L 1.3033549E-06 -2.8822158E-06 E" pathEditMode="relative" ptsTypes="">
                                      <p:cBhvr>
                                        <p:cTn id="17" dur="12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5364 4.0407535E-06 L 1.3033549E-06 4.0407535E-06 E" pathEditMode="relative" ptsTypes="">
                                      <p:cBhvr>
                                        <p:cTn id="22" dur="12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6668 1.1585377E-06 L 0 1.1585377E-06 E" pathEditMode="relative" ptsTypes="">
                                      <p:cBhvr>
                                        <p:cTn id="27" dur="120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5364 -5.6514034E-07 L 1.3033549E-06 -5.6514034E-07 E" pathEditMode="relative" ptsTypes="">
                                      <p:cBhvr>
                                        <p:cTn id="32" dur="12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5364 -2.8822158E-06 L 1.3033549E-06 -2.8822158E-06 E" pathEditMode="relative" ptsTypes="">
                                      <p:cBhvr>
                                        <p:cTn id="37" dur="12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animMotion origin="layout" path="M -0.041666668 3.447356E-06 L 0 3.447356E-06 E" pathEditMode="relative" ptsTypes="">
                                      <p:cBhvr>
                                        <p:cTn id="42" dur="12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animMotion origin="layout" path="M -0.041665364 1.7519351E-06 L 1.3033549E-06 1.7519351E-06 E" pathEditMode="relative" ptsTypes="">
                                      <p:cBhvr>
                                        <p:cTn id="47" dur="12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animMotion origin="layout" path="M -0.041665364 -5.6514034E-07 L 1.3033549E-06 -5.6514034E-07 E" pathEditMode="relative" ptsTypes="">
                                      <p:cBhvr>
                                        <p:cTn id="52" dur="12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animMotion origin="layout" path="M -0.041666668 -3.447356E-06 L 0 -3.447356E-06 E" pathEditMode="relative" ptsTypes="">
                                      <p:cBhvr>
                                        <p:cTn id="57" dur="12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animMotion origin="layout" path="M -0.041665364 4.0690106E-06 L 1.3033549E-06 4.0690106E-06 E" pathEditMode="relative" ptsTypes="">
                                      <p:cBhvr>
                                        <p:cTn id="62" dur="12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animMotion origin="layout" path="M -0.041665364 1.7519351E-06 L 1.3033549E-06 1.7519351E-06 E" pathEditMode="relative" ptsTypes="">
                                      <p:cBhvr>
                                        <p:cTn id="67" dur="12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6668 -1.1302807E-06 L 0 -1.1302807E-06 E" pathEditMode="relative" ptsTypes="">
                                      <p:cBhvr>
                                        <p:cTn id="72" dur="12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5364 -2.8822158E-06 L 1.3033549E-06 -2.8822158E-06 E" pathEditMode="relative" ptsTypes="">
                                      <p:cBhvr>
                                        <p:cTn id="77" dur="12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5364 4.0690106E-06 L 1.3033549E-06 4.0690106E-06 E" pathEditMode="relative" ptsTypes="">
                                      <p:cBhvr>
                                        <p:cTn id="82" dur="12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9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7 3.58025E-6 L 1.94444E-6 3.58025E-6 " pathEditMode="relative" rAng="0" ptsTypes="AA">
                                      <p:cBhvr>
                                        <p:cTn id="87" dur="9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9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92" dur="9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  <p:bldP spid="845" grpId="0"/>
      <p:bldP spid="847" grpId="0"/>
      <p:bldP spid="849" grpId="0"/>
      <p:bldP spid="851" grpId="0"/>
      <p:bldP spid="853" grpId="0"/>
      <p:bldP spid="855" grpId="0"/>
      <p:bldP spid="857" grpId="0"/>
      <p:bldP spid="859" grpId="0"/>
      <p:bldP spid="861" grpId="0"/>
      <p:bldP spid="863" grpId="0"/>
      <p:bldP spid="865" grpId="0"/>
      <p:bldP spid="867" grpId="0"/>
      <p:bldP spid="869" grpId="0"/>
      <p:bldP spid="871" grpId="0"/>
      <p:bldP spid="873" grpId="0"/>
      <p:bldP spid="875" grpId="0"/>
      <p:bldP spid="877" grpId="0"/>
      <p:bldP spid="25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4064000" cy="5143500"/>
          </a:xfrm>
          <a:prstGeom prst="rect">
            <a:avLst/>
          </a:prstGeom>
        </p:spPr>
      </p:pic>
      <p:sp>
        <p:nvSpPr>
          <p:cNvPr id="509" name="Click here to edit title-46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04682" y="491332"/>
            <a:ext cx="10142476" cy="41036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224"/>
              </a:lnSpc>
            </a:pPr>
            <a:r>
              <a:rPr lang="en-US" sz="2600" b="1" spc="-104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weightage using two different  MCDM methods</a:t>
            </a:r>
          </a:p>
        </p:txBody>
      </p:sp>
      <p:sp>
        <p:nvSpPr>
          <p:cNvPr id="511" name="Click here to edit subtitle-44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04683" y="1128001"/>
            <a:ext cx="7088627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Systematic Approach to Mapping Drought Vulnerability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908985"/>
              </p:ext>
            </p:extLst>
          </p:nvPr>
        </p:nvGraphicFramePr>
        <p:xfrm>
          <a:off x="427730" y="1548879"/>
          <a:ext cx="5459723" cy="502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6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35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35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60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Criteria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WASPAS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AHP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body Proximity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VPD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Humidity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Drainage Density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Runoff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LULC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texture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Geomorphology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Soil Moisture (SSM)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627031"/>
              </p:ext>
            </p:extLst>
          </p:nvPr>
        </p:nvGraphicFramePr>
        <p:xfrm>
          <a:off x="6096000" y="4053465"/>
          <a:ext cx="5598695" cy="2473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670436"/>
              </p:ext>
            </p:extLst>
          </p:nvPr>
        </p:nvGraphicFramePr>
        <p:xfrm>
          <a:off x="6096000" y="1556683"/>
          <a:ext cx="5547734" cy="232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Oval 9"/>
          <p:cNvSpPr/>
          <p:nvPr/>
        </p:nvSpPr>
        <p:spPr>
          <a:xfrm>
            <a:off x="8123583" y="1998041"/>
            <a:ext cx="309217" cy="1254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00731" y="1978991"/>
            <a:ext cx="309217" cy="1254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3583" y="4535280"/>
            <a:ext cx="309217" cy="1254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00731" y="4516230"/>
            <a:ext cx="309217" cy="1254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46435" y="1762079"/>
            <a:ext cx="979847" cy="1471452"/>
            <a:chOff x="13119652" y="2643118"/>
            <a:chExt cx="1469770" cy="2207178"/>
          </a:xfrm>
        </p:grpSpPr>
        <p:sp>
          <p:nvSpPr>
            <p:cNvPr id="2" name="Oval 1"/>
            <p:cNvSpPr/>
            <p:nvPr/>
          </p:nvSpPr>
          <p:spPr>
            <a:xfrm>
              <a:off x="13119652" y="2968487"/>
              <a:ext cx="463826" cy="18818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518437" y="2643118"/>
              <a:ext cx="1070985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46435" y="4310040"/>
            <a:ext cx="988682" cy="1460730"/>
            <a:chOff x="13119652" y="6465059"/>
            <a:chExt cx="1483023" cy="2191095"/>
          </a:xfrm>
        </p:grpSpPr>
        <p:sp>
          <p:nvSpPr>
            <p:cNvPr id="12" name="Oval 11"/>
            <p:cNvSpPr/>
            <p:nvPr/>
          </p:nvSpPr>
          <p:spPr>
            <a:xfrm>
              <a:off x="13119652" y="6774345"/>
              <a:ext cx="463826" cy="18818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531690" y="6465059"/>
              <a:ext cx="1070985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032445" y="1526117"/>
            <a:ext cx="3075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1655" y="1507067"/>
            <a:ext cx="3075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66970" y="4044306"/>
            <a:ext cx="3075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56180" y="4025256"/>
            <a:ext cx="3075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651425" y="641604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3775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12" dur="9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7" dur="9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/>
      <p:bldP spid="509" grpId="0"/>
      <p:bldP spid="511" grpId="0"/>
      <p:bldP spid="10" grpId="0" animBg="1"/>
      <p:bldP spid="11" grpId="0" animBg="1"/>
      <p:bldP spid="13" grpId="0" animBg="1"/>
      <p:bldP spid="14" grpId="0" animBg="1"/>
      <p:bldP spid="21" grpId="0"/>
      <p:bldP spid="22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-10647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11548959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Drought Vulnerability Index (CDVI) for NEIB using WASPAS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462309"/>
              </p:ext>
            </p:extLst>
          </p:nvPr>
        </p:nvGraphicFramePr>
        <p:xfrm>
          <a:off x="5862205" y="1051331"/>
          <a:ext cx="5639984" cy="4795788"/>
        </p:xfrm>
        <a:graphic>
          <a:graphicData uri="http://schemas.openxmlformats.org/drawingml/2006/table">
            <a:tbl>
              <a:tblPr firstRow="1" firstCol="1" bandRow="1"/>
              <a:tblGrid>
                <a:gridCol w="1234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47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671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72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87223"/>
              </p:ext>
            </p:extLst>
          </p:nvPr>
        </p:nvGraphicFramePr>
        <p:xfrm>
          <a:off x="288699" y="1125692"/>
          <a:ext cx="5307779" cy="4805375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9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50" y="3418354"/>
            <a:ext cx="949610" cy="7846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/>
          <a:stretch/>
        </p:blipFill>
        <p:spPr>
          <a:xfrm>
            <a:off x="1891835" y="1652337"/>
            <a:ext cx="3562481" cy="4180099"/>
          </a:xfrm>
          <a:prstGeom prst="rect">
            <a:avLst/>
          </a:prstGeom>
        </p:spPr>
      </p:pic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144171"/>
              </p:ext>
            </p:extLst>
          </p:nvPr>
        </p:nvGraphicFramePr>
        <p:xfrm>
          <a:off x="5928928" y="3195613"/>
          <a:ext cx="1065430" cy="83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707907"/>
              </p:ext>
            </p:extLst>
          </p:nvPr>
        </p:nvGraphicFramePr>
        <p:xfrm>
          <a:off x="8767532" y="1475874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727473"/>
              </p:ext>
            </p:extLst>
          </p:nvPr>
        </p:nvGraphicFramePr>
        <p:xfrm>
          <a:off x="10198046" y="1502145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199283"/>
              </p:ext>
            </p:extLst>
          </p:nvPr>
        </p:nvGraphicFramePr>
        <p:xfrm>
          <a:off x="7472215" y="1487423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632558"/>
              </p:ext>
            </p:extLst>
          </p:nvPr>
        </p:nvGraphicFramePr>
        <p:xfrm>
          <a:off x="8833229" y="2722079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Char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13222"/>
              </p:ext>
            </p:extLst>
          </p:nvPr>
        </p:nvGraphicFramePr>
        <p:xfrm>
          <a:off x="10207433" y="2754163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Chart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752048"/>
              </p:ext>
            </p:extLst>
          </p:nvPr>
        </p:nvGraphicFramePr>
        <p:xfrm>
          <a:off x="7441660" y="2687523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Chart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051696"/>
              </p:ext>
            </p:extLst>
          </p:nvPr>
        </p:nvGraphicFramePr>
        <p:xfrm>
          <a:off x="8852327" y="3871699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Chart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277609"/>
              </p:ext>
            </p:extLst>
          </p:nvPr>
        </p:nvGraphicFramePr>
        <p:xfrm>
          <a:off x="10242573" y="3846873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Char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470732"/>
              </p:ext>
            </p:extLst>
          </p:nvPr>
        </p:nvGraphicFramePr>
        <p:xfrm>
          <a:off x="7444716" y="3859058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846391"/>
              </p:ext>
            </p:extLst>
          </p:nvPr>
        </p:nvGraphicFramePr>
        <p:xfrm>
          <a:off x="8855383" y="4857075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01276"/>
              </p:ext>
            </p:extLst>
          </p:nvPr>
        </p:nvGraphicFramePr>
        <p:xfrm>
          <a:off x="10277713" y="4857075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509625"/>
              </p:ext>
            </p:extLst>
          </p:nvPr>
        </p:nvGraphicFramePr>
        <p:xfrm>
          <a:off x="7495897" y="4857075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874754" y="6140675"/>
            <a:ext cx="4579562" cy="642826"/>
            <a:chOff x="6134707" y="5834691"/>
            <a:chExt cx="6043208" cy="964240"/>
          </a:xfrm>
        </p:grpSpPr>
        <p:sp>
          <p:nvSpPr>
            <p:cNvPr id="48" name="Rectangle 47"/>
            <p:cNvSpPr/>
            <p:nvPr/>
          </p:nvSpPr>
          <p:spPr>
            <a:xfrm rot="5400000">
              <a:off x="9024487" y="3178957"/>
              <a:ext cx="174931" cy="54864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9000">
                  <a:srgbClr val="FFAD00"/>
                </a:gs>
                <a:gs pos="76000">
                  <a:srgbClr val="ABDD00"/>
                </a:gs>
                <a:gs pos="53000">
                  <a:srgbClr val="FFFF00"/>
                </a:gs>
                <a:gs pos="100000">
                  <a:srgbClr val="009900"/>
                </a:gs>
              </a:gsLst>
              <a:lin ang="5400000" scaled="1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34707" y="6045071"/>
              <a:ext cx="679710" cy="75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0.30</a:t>
              </a:r>
            </a:p>
            <a:p>
              <a:pPr algn="ctr" defTabSz="609630">
                <a:defRPr/>
              </a:pPr>
              <a:endParaRPr lang="en-US" sz="1333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498205" y="5987231"/>
              <a:ext cx="679710" cy="75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0.70</a:t>
              </a:r>
            </a:p>
            <a:p>
              <a:pPr algn="ctr" defTabSz="609630">
                <a:defRPr/>
              </a:pPr>
              <a:endParaRPr lang="en-US" sz="1333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026133" y="6121432"/>
            <a:ext cx="5454315" cy="515765"/>
            <a:chOff x="405393" y="5791592"/>
            <a:chExt cx="7414595" cy="433215"/>
          </a:xfrm>
        </p:grpSpPr>
        <p:sp>
          <p:nvSpPr>
            <p:cNvPr id="52" name="Rectangle 51"/>
            <p:cNvSpPr/>
            <p:nvPr/>
          </p:nvSpPr>
          <p:spPr>
            <a:xfrm>
              <a:off x="405393" y="5878286"/>
              <a:ext cx="391886" cy="20682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107925" y="5872844"/>
              <a:ext cx="391886" cy="206828"/>
            </a:xfrm>
            <a:prstGeom prst="rect">
              <a:avLst/>
            </a:prstGeom>
            <a:solidFill>
              <a:srgbClr val="99CB3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207389" y="5854285"/>
              <a:ext cx="391886" cy="20682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653235" y="5872844"/>
              <a:ext cx="391886" cy="20682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84805" y="5837758"/>
              <a:ext cx="391886" cy="206828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05396" y="5797035"/>
              <a:ext cx="1393152" cy="422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Extreme Low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48800" y="5802673"/>
              <a:ext cx="609600" cy="42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52040" y="5802673"/>
              <a:ext cx="1134959" cy="249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Moderate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052062" y="5791592"/>
              <a:ext cx="1134959" cy="249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87021" y="5791592"/>
              <a:ext cx="1632967" cy="249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Extreme High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99950" y="4251464"/>
            <a:ext cx="1018521" cy="157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63A5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0-0.2 Extreme Low</a:t>
            </a:r>
          </a:p>
          <a:p>
            <a:r>
              <a:rPr lang="en-US" sz="1067" b="1" dirty="0">
                <a:solidFill>
                  <a:srgbClr val="63A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0.2-0.4 Low</a:t>
            </a:r>
          </a:p>
          <a:p>
            <a:r>
              <a:rPr lang="en-US" sz="1067" b="1" dirty="0">
                <a:solidFill>
                  <a:srgbClr val="E6D0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0.4-0.6  Moderate</a:t>
            </a:r>
          </a:p>
          <a:p>
            <a:r>
              <a:rPr lang="en-US" sz="10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0.6-0.8  High</a:t>
            </a:r>
          </a:p>
          <a:p>
            <a:r>
              <a:rPr lang="en-US" sz="10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0.8-1.0 Extreme High</a:t>
            </a:r>
          </a:p>
          <a:p>
            <a:endParaRPr lang="en-US" sz="10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480449" y="6422634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087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8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Straight Connector 100"/>
          <p:cNvCxnSpPr/>
          <p:nvPr/>
        </p:nvCxnSpPr>
        <p:spPr>
          <a:xfrm>
            <a:off x="2499360" y="567739"/>
            <a:ext cx="96926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Flowchart: Connector 115"/>
          <p:cNvSpPr/>
          <p:nvPr/>
        </p:nvSpPr>
        <p:spPr>
          <a:xfrm>
            <a:off x="2889503" y="1141145"/>
            <a:ext cx="4055217" cy="4233348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397834" y="1296946"/>
            <a:ext cx="9722191" cy="100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2388972" y="2329097"/>
            <a:ext cx="9803028" cy="13573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2023532" y="575531"/>
            <a:ext cx="10168467" cy="72414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>
            <a:off x="3159809" y="3686405"/>
            <a:ext cx="9052560" cy="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256185" y="2323272"/>
            <a:ext cx="7863840" cy="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84319" y="14179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4113194" y="449606"/>
            <a:ext cx="7908792" cy="830997"/>
            <a:chOff x="5653091" y="615329"/>
            <a:chExt cx="6093704" cy="830997"/>
          </a:xfrm>
        </p:grpSpPr>
        <p:sp>
          <p:nvSpPr>
            <p:cNvPr id="93" name="Rectangle 92"/>
            <p:cNvSpPr/>
            <p:nvPr/>
          </p:nvSpPr>
          <p:spPr>
            <a:xfrm>
              <a:off x="5653091" y="615329"/>
              <a:ext cx="48524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036577" y="752885"/>
              <a:ext cx="5710218" cy="6155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n-US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AWSYNRAM IN MEGHALAYA, SITUATED ON A RIDGE IN THE </a:t>
              </a:r>
              <a:r>
                <a:rPr lang="en-US" sz="1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KHASI </a:t>
              </a:r>
              <a:r>
                <a:rPr lang="en-US" sz="1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HILLS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IS THE </a:t>
              </a:r>
              <a:r>
                <a:rPr lang="en-US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WETTEST </a:t>
              </a:r>
              <a:r>
                <a:rPr lang="en-US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PLACE ON THE EARTH 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AS PER THE GUINENESS WORLD RECORD IN </a:t>
              </a:r>
              <a:r>
                <a:rPr 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1985</a:t>
              </a:r>
              <a:endParaRPr 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5958237" y="1214003"/>
            <a:ext cx="21145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90%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7671626" y="1288852"/>
            <a:ext cx="34873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000" b="1" dirty="0">
                <a:ln/>
                <a:solidFill>
                  <a:srgbClr val="0070C0"/>
                </a:solidFill>
              </a:rPr>
              <a:t>OF MAWSYNRAM’S RECORD BREAKING RAINFALL  IS BETWEEN MAY AND OCTOBER</a:t>
            </a:r>
            <a:endParaRPr lang="en-US" sz="2000" b="1" cap="none" spc="0" dirty="0">
              <a:ln/>
              <a:solidFill>
                <a:srgbClr val="0070C0"/>
              </a:solidFill>
              <a:effectLst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 rot="5400000">
            <a:off x="6240832" y="3000605"/>
            <a:ext cx="1371600" cy="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7228674" y="2455488"/>
            <a:ext cx="481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The NEI has experienced a rapid decrease in summer monsoon rainfall (about 355 mm) in the last 36 years (1989–2024).</a:t>
            </a: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7334" t="15630" r="10494" b="14839"/>
          <a:stretch/>
        </p:blipFill>
        <p:spPr>
          <a:xfrm>
            <a:off x="11063213" y="1383548"/>
            <a:ext cx="1013767" cy="8578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903742" y="3664076"/>
            <a:ext cx="52315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Wettest Place on Earth Drying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804498" y="4196211"/>
            <a:ext cx="521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rains come in quick bursts and flood the region, followed by elongated dry periods that border on drought.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004" y="5244676"/>
            <a:ext cx="6414960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Fragmented Approach: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analysis of drought types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(meteorological/agricultural/hydrological/socio-economic).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Subjective Weighting: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MCDM (AHP/TOPSIS)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relies on expert judgment, causing bias.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Short-Term Focus: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Rarely incorporates future climate scenarios.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7621" y="4802509"/>
            <a:ext cx="348730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800" b="1" dirty="0">
                <a:ln/>
                <a:solidFill>
                  <a:srgbClr val="FF0000"/>
                </a:solidFill>
              </a:rPr>
              <a:t>Challenges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5094818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Our Solution: 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(More </a:t>
            </a:r>
            <a:r>
              <a:rPr lang="en-US" sz="24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Objective Approach) </a:t>
            </a:r>
            <a:r>
              <a:rPr lang="en-US" sz="2800" dirty="0">
                <a:solidFill>
                  <a:srgbClr val="00B050"/>
                </a:solidFill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B050"/>
                </a:solidFill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WASPAS + CRITIC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Holistic:</a:t>
            </a: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Integrates 16 criteria across </a:t>
            </a:r>
            <a:r>
              <a:rPr lang="en-US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4 drought types</a:t>
            </a: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Data-driven weights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(CRITIC) </a:t>
            </a: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eliminate bias.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Future-Ready:</a:t>
            </a: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Projects vulnerability up to 2100.</a:t>
            </a:r>
            <a:endParaRPr lang="en-US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916746" y="1280603"/>
            <a:ext cx="9275254" cy="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08" b="76737" l="3204" r="96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" t="15759" r="2937" b="21379"/>
          <a:stretch/>
        </p:blipFill>
        <p:spPr>
          <a:xfrm>
            <a:off x="4113194" y="2454025"/>
            <a:ext cx="2758565" cy="133874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AFA45795-8D9C-421F-A931-EC16E8666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6" b="94771" l="15500" r="83375"/>
                    </a14:imgEffect>
                  </a14:imgLayer>
                </a14:imgProps>
              </a:ext>
            </a:extLst>
          </a:blip>
          <a:srcRect l="15760" t="7026" r="15280" b="3961"/>
          <a:stretch/>
        </p:blipFill>
        <p:spPr>
          <a:xfrm>
            <a:off x="-22731" y="-8747"/>
            <a:ext cx="5972850" cy="5461233"/>
          </a:xfrm>
          <a:prstGeom prst="rect">
            <a:avLst/>
          </a:prstGeom>
        </p:spPr>
      </p:pic>
      <p:pic>
        <p:nvPicPr>
          <p:cNvPr id="1026" name="Picture 2" descr="Storm Rain Weather - Free GIF on Pixaba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18" y="2330550"/>
            <a:ext cx="1144506" cy="114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33" b="100000" l="1134" r="100000"/>
                    </a14:imgEffect>
                  </a14:imgLayer>
                </a14:imgProps>
              </a:ext>
            </a:extLst>
          </a:blip>
          <a:srcRect t="7517" r="1980"/>
          <a:stretch/>
        </p:blipFill>
        <p:spPr>
          <a:xfrm>
            <a:off x="5028516" y="1981416"/>
            <a:ext cx="2295827" cy="884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7" b="96167" l="10000" r="90000"/>
                    </a14:imgEffect>
                  </a14:imgLayer>
                </a14:imgProps>
              </a:ext>
            </a:extLst>
          </a:blip>
          <a:srcRect l="45032" r="24002"/>
          <a:stretch/>
        </p:blipFill>
        <p:spPr>
          <a:xfrm rot="7795271" flipH="1">
            <a:off x="5008100" y="1827348"/>
            <a:ext cx="444402" cy="11887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85532" y="2847758"/>
            <a:ext cx="137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MEGHALAYA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48205" y="2035206"/>
            <a:ext cx="184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11,873 mm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Average Annual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Rainfall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72220" y="3258545"/>
            <a:ext cx="1473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Cherrapunji</a:t>
            </a:r>
          </a:p>
        </p:txBody>
      </p:sp>
      <p:sp>
        <p:nvSpPr>
          <p:cNvPr id="14" name="Oval 13"/>
          <p:cNvSpPr/>
          <p:nvPr/>
        </p:nvSpPr>
        <p:spPr>
          <a:xfrm>
            <a:off x="5869539" y="3368438"/>
            <a:ext cx="78060" cy="819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711548" y="3419551"/>
            <a:ext cx="78060" cy="81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ular Callout 14"/>
          <p:cNvSpPr/>
          <p:nvPr/>
        </p:nvSpPr>
        <p:spPr>
          <a:xfrm>
            <a:off x="4152920" y="3206817"/>
            <a:ext cx="1317269" cy="225244"/>
          </a:xfrm>
          <a:prstGeom prst="wedgeRectCallout">
            <a:avLst>
              <a:gd name="adj1" fmla="val 67516"/>
              <a:gd name="adj2" fmla="val 580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MAWSYNRAM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029" y="3255165"/>
            <a:ext cx="2193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Times New Roman" panose="02020603050405020304" pitchFamily="18" charset="0"/>
              </a:rPr>
              <a:t>Proper Drought Vulnerability Mapping is Required for 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87889" y="4266797"/>
            <a:ext cx="10112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NEI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6767" y="-8502"/>
            <a:ext cx="61435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Rainfall in the region reducing?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3472409" y="3722463"/>
            <a:ext cx="29215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The wettest place on the earth, has seen a </a:t>
            </a:r>
            <a:r>
              <a:rPr lang="en-US" sz="2400" b="1" dirty="0">
                <a:solidFill>
                  <a:srgbClr val="FF0000"/>
                </a:solidFill>
              </a:rPr>
              <a:t>10-20% </a:t>
            </a:r>
            <a:r>
              <a:rPr lang="en-US" sz="1600" b="1" dirty="0">
                <a:solidFill>
                  <a:srgbClr val="000000"/>
                </a:solidFill>
              </a:rPr>
              <a:t>rainfall decline since the late 20</a:t>
            </a:r>
            <a:r>
              <a:rPr lang="en-US" sz="1600" b="1" baseline="30000" dirty="0">
                <a:solidFill>
                  <a:srgbClr val="000000"/>
                </a:solidFill>
              </a:rPr>
              <a:t>th</a:t>
            </a:r>
            <a:r>
              <a:rPr lang="en-US" sz="1600" b="1" dirty="0">
                <a:solidFill>
                  <a:srgbClr val="000000"/>
                </a:solidFill>
              </a:rPr>
              <a:t> century due to climate change and shifting monsoons.</a:t>
            </a:r>
          </a:p>
        </p:txBody>
      </p:sp>
    </p:spTree>
    <p:extLst>
      <p:ext uri="{BB962C8B-B14F-4D97-AF65-F5344CB8AC3E}">
        <p14:creationId xmlns:p14="http://schemas.microsoft.com/office/powerpoint/2010/main" val="9958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-10647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11548959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Drought Vulnerability Index (CDVI) for NEIB using AHP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469537"/>
              </p:ext>
            </p:extLst>
          </p:nvPr>
        </p:nvGraphicFramePr>
        <p:xfrm>
          <a:off x="5808635" y="1153508"/>
          <a:ext cx="5639984" cy="4795788"/>
        </p:xfrm>
        <a:graphic>
          <a:graphicData uri="http://schemas.openxmlformats.org/drawingml/2006/table">
            <a:tbl>
              <a:tblPr firstRow="1" firstCol="1" bandRow="1"/>
              <a:tblGrid>
                <a:gridCol w="1234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47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671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72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387353"/>
              </p:ext>
            </p:extLst>
          </p:nvPr>
        </p:nvGraphicFramePr>
        <p:xfrm>
          <a:off x="288699" y="1125692"/>
          <a:ext cx="5307779" cy="4805375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9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874754" y="6140675"/>
            <a:ext cx="4579562" cy="642826"/>
            <a:chOff x="6134707" y="5834691"/>
            <a:chExt cx="6043208" cy="964240"/>
          </a:xfrm>
        </p:grpSpPr>
        <p:sp>
          <p:nvSpPr>
            <p:cNvPr id="48" name="Rectangle 47"/>
            <p:cNvSpPr/>
            <p:nvPr/>
          </p:nvSpPr>
          <p:spPr>
            <a:xfrm rot="5400000">
              <a:off x="9024487" y="3178957"/>
              <a:ext cx="174931" cy="54864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9000">
                  <a:srgbClr val="FFAD00"/>
                </a:gs>
                <a:gs pos="76000">
                  <a:srgbClr val="ABDD00"/>
                </a:gs>
                <a:gs pos="53000">
                  <a:srgbClr val="FFFF00"/>
                </a:gs>
                <a:gs pos="100000">
                  <a:srgbClr val="009900"/>
                </a:gs>
              </a:gsLst>
              <a:lin ang="5400000" scaled="1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34707" y="6045071"/>
              <a:ext cx="679710" cy="75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0.30</a:t>
              </a:r>
            </a:p>
            <a:p>
              <a:pPr algn="ctr" defTabSz="609630">
                <a:defRPr/>
              </a:pPr>
              <a:endParaRPr lang="en-US" sz="1333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498205" y="5987231"/>
              <a:ext cx="679710" cy="75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3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0.70</a:t>
              </a:r>
            </a:p>
            <a:p>
              <a:pPr algn="ctr" defTabSz="609630">
                <a:defRPr/>
              </a:pPr>
              <a:endParaRPr lang="en-US" sz="1333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026133" y="6121431"/>
            <a:ext cx="5454315" cy="513231"/>
            <a:chOff x="405393" y="5791592"/>
            <a:chExt cx="7414595" cy="533580"/>
          </a:xfrm>
        </p:grpSpPr>
        <p:sp>
          <p:nvSpPr>
            <p:cNvPr id="52" name="Rectangle 51"/>
            <p:cNvSpPr/>
            <p:nvPr/>
          </p:nvSpPr>
          <p:spPr>
            <a:xfrm>
              <a:off x="405393" y="5878286"/>
              <a:ext cx="391886" cy="206828"/>
            </a:xfrm>
            <a:prstGeom prst="rect">
              <a:avLst/>
            </a:prstGeom>
            <a:solidFill>
              <a:srgbClr val="99CB38">
                <a:lumMod val="5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107925" y="5872844"/>
              <a:ext cx="391886" cy="206828"/>
            </a:xfrm>
            <a:prstGeom prst="rect">
              <a:avLst/>
            </a:prstGeom>
            <a:solidFill>
              <a:srgbClr val="99CB3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207389" y="5854285"/>
              <a:ext cx="391886" cy="20682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653235" y="5872844"/>
              <a:ext cx="391886" cy="20682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84805" y="5837758"/>
              <a:ext cx="391886" cy="206828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US" sz="1333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05396" y="5797035"/>
              <a:ext cx="1393152" cy="52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Extreme Low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48800" y="5802673"/>
              <a:ext cx="609600" cy="52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06215" y="5810975"/>
              <a:ext cx="1134959" cy="309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Moderate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052062" y="5791592"/>
              <a:ext cx="1134959" cy="309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87021" y="5791592"/>
              <a:ext cx="1632967" cy="309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333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Extreme High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99950" y="4251464"/>
            <a:ext cx="1018521" cy="157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63A5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0-0.2 Extreme Low</a:t>
            </a:r>
          </a:p>
          <a:p>
            <a:r>
              <a:rPr lang="en-US" sz="1067" b="1" dirty="0">
                <a:solidFill>
                  <a:srgbClr val="63A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0.2-0.4 Low</a:t>
            </a:r>
          </a:p>
          <a:p>
            <a:r>
              <a:rPr lang="en-US" sz="1067" b="1" dirty="0">
                <a:solidFill>
                  <a:srgbClr val="E6D0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0.4-0.6  Moderate</a:t>
            </a:r>
          </a:p>
          <a:p>
            <a:r>
              <a:rPr lang="en-US" sz="10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0.6-0.8  High</a:t>
            </a:r>
          </a:p>
          <a:p>
            <a:r>
              <a:rPr lang="en-US" sz="10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0.8-1.0 Extreme High</a:t>
            </a:r>
          </a:p>
          <a:p>
            <a:endParaRPr lang="en-US" sz="10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22" y="3200121"/>
            <a:ext cx="977463" cy="7711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/>
          <a:stretch/>
        </p:blipFill>
        <p:spPr>
          <a:xfrm>
            <a:off x="1818421" y="1711370"/>
            <a:ext cx="3635895" cy="4078977"/>
          </a:xfrm>
          <a:prstGeom prst="rect">
            <a:avLst/>
          </a:prstGeom>
        </p:spPr>
      </p:pic>
      <p:graphicFrame>
        <p:nvGraphicFramePr>
          <p:cNvPr id="55" name="Chart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614363"/>
              </p:ext>
            </p:extLst>
          </p:nvPr>
        </p:nvGraphicFramePr>
        <p:xfrm>
          <a:off x="5909251" y="3276103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6" name="Chart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444982"/>
              </p:ext>
            </p:extLst>
          </p:nvPr>
        </p:nvGraphicFramePr>
        <p:xfrm>
          <a:off x="7430366" y="1671501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7" name="Chart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429345"/>
              </p:ext>
            </p:extLst>
          </p:nvPr>
        </p:nvGraphicFramePr>
        <p:xfrm>
          <a:off x="8723623" y="1703584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8" name="Chart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280741"/>
              </p:ext>
            </p:extLst>
          </p:nvPr>
        </p:nvGraphicFramePr>
        <p:xfrm>
          <a:off x="10061585" y="1758968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2" name="Chart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203456"/>
              </p:ext>
            </p:extLst>
          </p:nvPr>
        </p:nvGraphicFramePr>
        <p:xfrm>
          <a:off x="7430366" y="2749427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63" name="Chart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637841"/>
              </p:ext>
            </p:extLst>
          </p:nvPr>
        </p:nvGraphicFramePr>
        <p:xfrm>
          <a:off x="8723623" y="2749426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4" name="Chart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586523"/>
              </p:ext>
            </p:extLst>
          </p:nvPr>
        </p:nvGraphicFramePr>
        <p:xfrm>
          <a:off x="10061585" y="2804809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66" name="Chart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27198"/>
              </p:ext>
            </p:extLst>
          </p:nvPr>
        </p:nvGraphicFramePr>
        <p:xfrm>
          <a:off x="7422687" y="3974187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67" name="Chart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80747"/>
              </p:ext>
            </p:extLst>
          </p:nvPr>
        </p:nvGraphicFramePr>
        <p:xfrm>
          <a:off x="8728729" y="3974187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68" name="Chart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233136"/>
              </p:ext>
            </p:extLst>
          </p:nvPr>
        </p:nvGraphicFramePr>
        <p:xfrm>
          <a:off x="10061585" y="3974187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69" name="Chart 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440122"/>
              </p:ext>
            </p:extLst>
          </p:nvPr>
        </p:nvGraphicFramePr>
        <p:xfrm>
          <a:off x="7430366" y="5025390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70" name="Chart 6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491528"/>
              </p:ext>
            </p:extLst>
          </p:nvPr>
        </p:nvGraphicFramePr>
        <p:xfrm>
          <a:off x="8728729" y="5025390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71" name="Chart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614247"/>
              </p:ext>
            </p:extLst>
          </p:nvPr>
        </p:nvGraphicFramePr>
        <p:xfrm>
          <a:off x="10061585" y="5025390"/>
          <a:ext cx="115824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38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9661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83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68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sp>
        <p:nvSpPr>
          <p:cNvPr id="1094" name="Click here to edit title-41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0131425" cy="89768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Region-wise Breakdown of Drought Categories in the NEIB: A Comprehensive Overview</a:t>
            </a: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117126"/>
              </p:ext>
            </p:extLst>
          </p:nvPr>
        </p:nvGraphicFramePr>
        <p:xfrm>
          <a:off x="192166" y="1656203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639195"/>
              </p:ext>
            </p:extLst>
          </p:nvPr>
        </p:nvGraphicFramePr>
        <p:xfrm>
          <a:off x="3989135" y="1682531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025588"/>
              </p:ext>
            </p:extLst>
          </p:nvPr>
        </p:nvGraphicFramePr>
        <p:xfrm>
          <a:off x="7873726" y="1689065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676069"/>
              </p:ext>
            </p:extLst>
          </p:nvPr>
        </p:nvGraphicFramePr>
        <p:xfrm>
          <a:off x="205517" y="4046220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485370"/>
              </p:ext>
            </p:extLst>
          </p:nvPr>
        </p:nvGraphicFramePr>
        <p:xfrm>
          <a:off x="7918744" y="4046220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7712100"/>
              </p:ext>
            </p:extLst>
          </p:nvPr>
        </p:nvGraphicFramePr>
        <p:xfrm>
          <a:off x="4017749" y="4046220"/>
          <a:ext cx="36576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2445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12" dur="9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" grpId="0"/>
      <p:bldP spid="109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9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4064000" cy="5143500"/>
          </a:xfrm>
          <a:prstGeom prst="rect">
            <a:avLst/>
          </a:prstGeom>
        </p:spPr>
      </p:pic>
      <p:sp>
        <p:nvSpPr>
          <p:cNvPr id="936" name="Click here to edit title-44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40632" y="476218"/>
            <a:ext cx="8572249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Verifying Consistency and Robustness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xmlns="" id="{8DE5CD8D-E704-46A1-BC3E-9A644A9F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0632" y="1397000"/>
                <a:ext cx="4489357" cy="1414082"/>
              </a:xfrm>
              <a:prstGeom prst="rect">
                <a:avLst/>
              </a:prstGeom>
              <a:solidFill>
                <a:srgbClr val="455F51">
                  <a:lumMod val="20000"/>
                  <a:lumOff val="80000"/>
                </a:srgbClr>
              </a:solidFill>
            </p:spPr>
            <p:txBody>
              <a:bodyPr vert="horz" lIns="60960" tIns="30480" rIns="60960" bIns="3048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609630">
                  <a:defRPr/>
                </a:pPr>
                <a:r>
                  <a:rPr lang="en-US" sz="2133" b="1" u="sng" cap="none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Rank sum weight (RSW) method</a:t>
                </a:r>
              </a:p>
              <a:p>
                <a:pPr algn="ctr" defTabSz="609630">
                  <a:defRPr/>
                </a:pPr>
                <a:endParaRPr lang="en-US" sz="2133" b="1" u="sng" cap="none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0963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133" i="1" cap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133" i="1" cap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133" i="1" cap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133" i="1" cap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33" i="1" cap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𝑅𝑆</m:t>
                        </m:r>
                      </m:e>
                    </m:d>
                  </m:oMath>
                </a14:m>
                <a:r>
                  <a:rPr lang="en-US" sz="2133" cap="none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33" i="1" cap="none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133" i="1" cap="none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33" i="1" cap="none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133" i="1" cap="none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nary>
                          <m:naryPr>
                            <m:chr m:val="∑"/>
                            <m:ctrlP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  <m: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133" i="1" cap="none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133" i="1" cap="none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33" i="1" cap="none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US" sz="2133" i="1" cap="none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133" i="1" cap="none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i="1" cap="none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133" i="1" cap="none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133" i="1" cap="none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sz="2133" cap="none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09630">
                  <a:defRPr/>
                </a:pPr>
                <a:endParaRPr lang="en-US" sz="2133" cap="none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DE5CD8D-E704-46A1-BC3E-9A644A9F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32" y="1397000"/>
                <a:ext cx="4489357" cy="1414082"/>
              </a:xfrm>
              <a:prstGeom prst="rect">
                <a:avLst/>
              </a:prstGeom>
              <a:blipFill rotWithShape="0">
                <a:blip r:embed="rId4"/>
                <a:stretch>
                  <a:fillRect t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xmlns="" id="{8DE5CD8D-E704-46A1-BC3E-9A644A9F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3883" y="1397000"/>
                <a:ext cx="6762343" cy="136842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vert="horz" lIns="60960" tIns="30480" rIns="60960" bIns="30480" rtlCol="0" anchor="ctr">
                <a:noAutofit/>
              </a:bodyPr>
              <a:lstStyle>
                <a:lvl1pPr algn="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00000"/>
                  </a:lnSpc>
                </a:pPr>
                <a:r>
                  <a:rPr lang="en-US" sz="16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</a:p>
              <a:p>
                <a:pPr marL="190510" indent="-190510" algn="just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6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6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normalized weight of each criteria,</a:t>
                </a:r>
              </a:p>
              <a:p>
                <a:pPr marL="190510" indent="-190510" algn="just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cap="none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i="1" cap="none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1600" i="1" cap="none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number of criteria, the criteria are ranked in ascending order,</a:t>
                </a:r>
              </a:p>
              <a:p>
                <a:pPr marL="190510" indent="-190510" algn="just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cap="none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cap="none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cap="none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direct rank of each criteria, then each weight normalized by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600" i="1" cap="none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1600" i="1" cap="none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en-US" sz="1600" i="1" cap="none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i="1" cap="none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1600" i="1" cap="none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cap="none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1600" i="1" cap="none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 cap="none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cap="none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600" i="1" cap="none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1600" i="1" cap="none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nary>
                  </m:oMath>
                </a14:m>
                <a:endParaRPr lang="en-US" sz="16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DE5CD8D-E704-46A1-BC3E-9A644A9F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83" y="1397000"/>
                <a:ext cx="6762343" cy="1368425"/>
              </a:xfrm>
              <a:prstGeom prst="rect">
                <a:avLst/>
              </a:prstGeom>
              <a:blipFill rotWithShape="0">
                <a:blip r:embed="rId5"/>
                <a:stretch>
                  <a:fillRect l="-1713" t="-1333" r="-992" b="-40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1814991"/>
                  </p:ext>
                </p:extLst>
              </p:nvPr>
            </p:nvGraphicFramePr>
            <p:xfrm>
              <a:off x="315495" y="3236911"/>
              <a:ext cx="5283200" cy="32222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738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805899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056640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056640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056640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</a:tblGrid>
                  <a:tr h="237043"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Criteria</a:t>
                          </a:r>
                        </a:p>
                      </a:txBody>
                      <a:tcPr marL="5949" marR="5949" marT="5949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WASPAS Method</a:t>
                          </a:r>
                          <a:r>
                            <a:rPr lang="en-US" sz="11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Ranking methods Stillwell (1981)</a:t>
                          </a:r>
                        </a:p>
                      </a:txBody>
                      <a:tcPr marL="5949" marR="5949" marT="5949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95517">
                    <a:tc vMerge="1">
                      <a:txBody>
                        <a:bodyPr/>
                        <a:lstStyle/>
                        <a:p>
                          <a:pPr algn="ctr" fontAlgn="b"/>
                          <a:endParaRPr lang="en-US" sz="12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 Rank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WASPAS</a:t>
                          </a:r>
                        </a:p>
                      </a:txBody>
                      <a:tcPr marL="5949" marR="5949" marT="594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100" b="1" i="1" cap="none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b="1" i="1" cap="none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𝑹</m:t>
                                        </m:r>
                                      </m:e>
                                      <m:sub>
                                        <m:r>
                                          <a:rPr lang="en-US" sz="1100" b="1" i="1" cap="none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1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49" marR="5949" marT="594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1" i="1" cap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1" i="1" cap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1100" b="1" i="1" cap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100" b="1" i="1" cap="none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100" b="1" i="1" cap="none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1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49" marR="5949" marT="5949" marB="0" anchor="b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72321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Precipitation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PET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0.110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172321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Temperature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0.103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VPD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172321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Elevation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GDP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0.081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Slope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0.074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Humidity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LULC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SSM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PDI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Water body Proximity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0.044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  <a:tr h="172321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Runoff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0.037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4"/>
                      </a:ext>
                    </a:extLst>
                  </a:tr>
                  <a:tr h="172321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Geomorphology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0.037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172321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Soil texture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  <a:tr h="172321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Drainage Density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1814991"/>
                  </p:ext>
                </p:extLst>
              </p:nvPr>
            </p:nvGraphicFramePr>
            <p:xfrm>
              <a:off x="315495" y="3236911"/>
              <a:ext cx="5283200" cy="32222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738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80589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105664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  <a:gridCol w="105664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3"/>
                        </a:ext>
                      </a:extLst>
                    </a:gridCol>
                    <a:gridCol w="105664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4"/>
                        </a:ext>
                      </a:extLst>
                    </a:gridCol>
                  </a:tblGrid>
                  <a:tr h="237043"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Criteria</a:t>
                          </a:r>
                        </a:p>
                      </a:txBody>
                      <a:tcPr marL="5949" marR="5949" marT="5949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WASPAS Method</a:t>
                          </a:r>
                          <a:r>
                            <a:rPr lang="en-US" sz="11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Ranking methods Stillwell (1981)</a:t>
                          </a:r>
                        </a:p>
                      </a:txBody>
                      <a:tcPr marL="5949" marR="5949" marT="5949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201402">
                    <a:tc vMerge="1">
                      <a:txBody>
                        <a:bodyPr/>
                        <a:lstStyle/>
                        <a:p>
                          <a:pPr algn="ctr" fontAlgn="b"/>
                          <a:endParaRPr lang="en-US" sz="12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 Rank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WASPAS</a:t>
                          </a:r>
                        </a:p>
                      </a:txBody>
                      <a:tcPr marL="5949" marR="5949" marT="5949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949" marR="5949" marT="5949" marB="0" anchor="b">
                        <a:blipFill rotWithShape="0">
                          <a:blip r:embed="rId6"/>
                          <a:stretch>
                            <a:fillRect l="-301734" t="-121212" r="-102890" b="-1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949" marR="5949" marT="5949" marB="0" anchor="b">
                        <a:blipFill rotWithShape="0">
                          <a:blip r:embed="rId6"/>
                          <a:stretch>
                            <a:fillRect l="-399425" t="-121212" r="-2299" b="-14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Precipitation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PET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0.110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Temperature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0.103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VPD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Elevation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GDP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0.081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7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Slope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0.074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Humidity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LULC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0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SSM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1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PDI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2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Water body Proximity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0.044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3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Runoff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0.037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4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Geomorphology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0.037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5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Soil texture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6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Drainage Density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8756896"/>
                  </p:ext>
                </p:extLst>
              </p:nvPr>
            </p:nvGraphicFramePr>
            <p:xfrm>
              <a:off x="5774741" y="3231113"/>
              <a:ext cx="5711408" cy="32389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17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945376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898297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142282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142282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</a:tblGrid>
                  <a:tr h="253730"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Criteria</a:t>
                          </a:r>
                        </a:p>
                      </a:txBody>
                      <a:tcPr marL="5949" marR="5949" marT="5949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AHP Method</a:t>
                          </a:r>
                          <a:r>
                            <a:rPr lang="en-US" sz="11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Ranking methods Stillwell (1981)</a:t>
                          </a:r>
                        </a:p>
                      </a:txBody>
                      <a:tcPr marL="5949" marR="5949" marT="5949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95517">
                    <a:tc vMerge="1">
                      <a:txBody>
                        <a:bodyPr/>
                        <a:lstStyle/>
                        <a:p>
                          <a:pPr algn="ctr" fontAlgn="b"/>
                          <a:endParaRPr lang="en-US" sz="12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 Rank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WASPAS</a:t>
                          </a:r>
                        </a:p>
                      </a:txBody>
                      <a:tcPr marL="5949" marR="5949" marT="594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100" b="1" i="1" cap="none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b="1" i="1" cap="none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𝑹</m:t>
                                        </m:r>
                                      </m:e>
                                      <m:sub>
                                        <m:r>
                                          <a:rPr lang="en-US" sz="1100" b="1" i="1" cap="none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100" b="1" i="1" cap="none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1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49" marR="5949" marT="5949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1" i="1" cap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1" i="1" cap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sz="1100" b="1" i="1" cap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100" b="1" i="1" cap="none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100" b="1" i="1" cap="none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1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49" marR="5949" marT="5949" marB="0" anchor="b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Precipitation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0.105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PET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Temperature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VPD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0.085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Elevation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Humidity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PDI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GDP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0.065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Slope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LULC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Geomorphology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SSM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Runoff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4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Water body Proximity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Soil texture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  <a:tr h="16891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Drainage Density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val="100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8756896"/>
                  </p:ext>
                </p:extLst>
              </p:nvPr>
            </p:nvGraphicFramePr>
            <p:xfrm>
              <a:off x="5774741" y="3231113"/>
              <a:ext cx="5711408" cy="32389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17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94537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89829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  <a:gridCol w="114228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3"/>
                        </a:ext>
                      </a:extLst>
                    </a:gridCol>
                    <a:gridCol w="114228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4"/>
                        </a:ext>
                      </a:extLst>
                    </a:gridCol>
                  </a:tblGrid>
                  <a:tr h="253730"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Criteria</a:t>
                          </a:r>
                        </a:p>
                      </a:txBody>
                      <a:tcPr marL="5949" marR="5949" marT="5949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AHP Method</a:t>
                          </a:r>
                          <a:r>
                            <a:rPr lang="en-US" sz="1100" b="0" i="0" u="none" strike="noStrike" baseline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1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Ranking methods Stillwell (1981)</a:t>
                          </a:r>
                        </a:p>
                      </a:txBody>
                      <a:tcPr marL="5949" marR="5949" marT="5949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9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201402">
                    <a:tc vMerge="1">
                      <a:txBody>
                        <a:bodyPr/>
                        <a:lstStyle/>
                        <a:p>
                          <a:pPr algn="ctr" fontAlgn="b"/>
                          <a:endParaRPr lang="en-US" sz="12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923" marR="8923" marT="892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 Rank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1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WASPAS</a:t>
                          </a:r>
                        </a:p>
                      </a:txBody>
                      <a:tcPr marL="5949" marR="5949" marT="5949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949" marR="5949" marT="5949" marB="0" anchor="b">
                        <a:blipFill rotWithShape="0">
                          <a:blip r:embed="rId7"/>
                          <a:stretch>
                            <a:fillRect l="-301604" t="-133333" r="-102674" b="-14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949" marR="5949" marT="5949" marB="0" anchor="b">
                        <a:blipFill rotWithShape="0">
                          <a:blip r:embed="rId7"/>
                          <a:stretch>
                            <a:fillRect l="-399468" t="-133333" r="-2128" b="-142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Precipitation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0.105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PET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Temperature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VPD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0.085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Elevation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Humidity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0.078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7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PDI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GDP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0.065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Slope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0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LULC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1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Geomorphology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0.052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2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SSM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3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Runoff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0.047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0.039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4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Water body Proximity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0.042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5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Soil texture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6"/>
                      </a:ext>
                    </a:extLst>
                  </a:tr>
                  <a:tr h="17399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Drainage Density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Click here to edit subtitle-429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40632" y="920783"/>
            <a:ext cx="101314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Verifying Consistency and Robustness</a:t>
            </a:r>
          </a:p>
        </p:txBody>
      </p:sp>
      <p:sp>
        <p:nvSpPr>
          <p:cNvPr id="10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718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7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9" grpId="0"/>
      <p:bldP spid="936" grpId="0"/>
      <p:bldP spid="23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9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4064000" cy="5143500"/>
          </a:xfrm>
          <a:prstGeom prst="rect">
            <a:avLst/>
          </a:prstGeom>
        </p:spPr>
      </p:pic>
      <p:sp>
        <p:nvSpPr>
          <p:cNvPr id="936" name="Click here to edit title-44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85648" y="393622"/>
            <a:ext cx="9033071" cy="89768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667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 Evaluation of WASPAS/AHP and Rank Sum Weight Methods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E83E3B11-1877-4EDD-988F-1E248F84E81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5648" y="1413805"/>
          <a:ext cx="5714077" cy="445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F5BFF598-7C6C-428C-91EB-B04D7999F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49278"/>
              </p:ext>
            </p:extLst>
          </p:nvPr>
        </p:nvGraphicFramePr>
        <p:xfrm>
          <a:off x="6212732" y="1397001"/>
          <a:ext cx="5766261" cy="445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F25CB00-F8D4-42B0-B2C8-B813436A67A7}"/>
              </a:ext>
            </a:extLst>
          </p:cNvPr>
          <p:cNvGrpSpPr/>
          <p:nvPr/>
        </p:nvGrpSpPr>
        <p:grpSpPr>
          <a:xfrm>
            <a:off x="4667544" y="6119970"/>
            <a:ext cx="3594481" cy="371597"/>
            <a:chOff x="3856271" y="6199407"/>
            <a:chExt cx="3034386" cy="3673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3FA4817-2E24-49B1-A5A8-C64EE6D0567A}"/>
                </a:ext>
              </a:extLst>
            </p:cNvPr>
            <p:cNvGrpSpPr/>
            <p:nvPr/>
          </p:nvGrpSpPr>
          <p:grpSpPr>
            <a:xfrm>
              <a:off x="6041572" y="6232069"/>
              <a:ext cx="849085" cy="334647"/>
              <a:chOff x="3254829" y="6181599"/>
              <a:chExt cx="849085" cy="33464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291081E3-6596-4637-8E47-94C0394CF483}"/>
                  </a:ext>
                </a:extLst>
              </p:cNvPr>
              <p:cNvSpPr/>
              <p:nvPr/>
            </p:nvSpPr>
            <p:spPr>
              <a:xfrm>
                <a:off x="3254829" y="6248400"/>
                <a:ext cx="239485" cy="141514"/>
              </a:xfrm>
              <a:prstGeom prst="rect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600" kern="0">
                  <a:solidFill>
                    <a:prstClr val="white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119DC24-DCF9-4191-A44F-3EC9E4C24788}"/>
                  </a:ext>
                </a:extLst>
              </p:cNvPr>
              <p:cNvSpPr txBox="1"/>
              <p:nvPr/>
            </p:nvSpPr>
            <p:spPr>
              <a:xfrm>
                <a:off x="3494314" y="6181599"/>
                <a:ext cx="609600" cy="33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RSW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5102284-73BA-48E6-9536-657B1F838F80}"/>
                </a:ext>
              </a:extLst>
            </p:cNvPr>
            <p:cNvGrpSpPr/>
            <p:nvPr/>
          </p:nvGrpSpPr>
          <p:grpSpPr>
            <a:xfrm>
              <a:off x="5072744" y="6215738"/>
              <a:ext cx="849085" cy="334648"/>
              <a:chOff x="3254829" y="6181599"/>
              <a:chExt cx="849085" cy="33464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1985C107-E1F7-4FD7-B715-76992DF95DE8}"/>
                  </a:ext>
                </a:extLst>
              </p:cNvPr>
              <p:cNvSpPr/>
              <p:nvPr/>
            </p:nvSpPr>
            <p:spPr>
              <a:xfrm>
                <a:off x="3254829" y="6248400"/>
                <a:ext cx="239485" cy="141514"/>
              </a:xfrm>
              <a:prstGeom prst="rect">
                <a:avLst/>
              </a:prstGeom>
              <a:solidFill>
                <a:srgbClr val="33CC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600" kern="0">
                  <a:solidFill>
                    <a:prstClr val="white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5778FCD-2047-4807-9597-AD673EE7F39D}"/>
                  </a:ext>
                </a:extLst>
              </p:cNvPr>
              <p:cNvSpPr txBox="1"/>
              <p:nvPr/>
            </p:nvSpPr>
            <p:spPr>
              <a:xfrm>
                <a:off x="3494314" y="6181599"/>
                <a:ext cx="609600" cy="334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AHP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E77A1176-9495-442D-B8E0-967C942317B1}"/>
                </a:ext>
              </a:extLst>
            </p:cNvPr>
            <p:cNvGrpSpPr/>
            <p:nvPr/>
          </p:nvGrpSpPr>
          <p:grpSpPr>
            <a:xfrm>
              <a:off x="3856271" y="6199407"/>
              <a:ext cx="1249131" cy="334648"/>
              <a:chOff x="3254829" y="6181599"/>
              <a:chExt cx="1249131" cy="33464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B2168E89-67EF-4883-94DB-2764918BD708}"/>
                  </a:ext>
                </a:extLst>
              </p:cNvPr>
              <p:cNvSpPr/>
              <p:nvPr/>
            </p:nvSpPr>
            <p:spPr>
              <a:xfrm>
                <a:off x="3254829" y="6248400"/>
                <a:ext cx="239485" cy="141514"/>
              </a:xfrm>
              <a:prstGeom prst="rect">
                <a:avLst/>
              </a:prstGeom>
              <a:solidFill>
                <a:srgbClr val="11E134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600" kern="0">
                  <a:solidFill>
                    <a:prstClr val="white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6ABFA82-7D2B-4959-A682-7BC224C776AE}"/>
                  </a:ext>
                </a:extLst>
              </p:cNvPr>
              <p:cNvSpPr txBox="1"/>
              <p:nvPr/>
            </p:nvSpPr>
            <p:spPr>
              <a:xfrm>
                <a:off x="3494313" y="6181599"/>
                <a:ext cx="1009647" cy="334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WASPAS</a:t>
                </a:r>
              </a:p>
            </p:txBody>
          </p:sp>
        </p:grpSp>
      </p:grpSp>
      <p:sp>
        <p:nvSpPr>
          <p:cNvPr id="19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IBM Plex Sans" panose="00000700000000000000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4123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7 -4.93827E-6 L 3.19444E-6 -4.93827E-6 " pathEditMode="relative" rAng="0" ptsTypes="AA">
                                      <p:cBhvr>
                                        <p:cTn id="12" dur="9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9" grpId="0"/>
      <p:bldP spid="936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0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4064000" cy="5143500"/>
          </a:xfrm>
          <a:prstGeom prst="rect">
            <a:avLst/>
          </a:prstGeom>
        </p:spPr>
      </p:pic>
      <p:sp>
        <p:nvSpPr>
          <p:cNvPr id="615" name="Click here to edit title-42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81003" y="320513"/>
            <a:ext cx="621347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validation </a:t>
            </a:r>
          </a:p>
        </p:txBody>
      </p:sp>
      <p:pic>
        <p:nvPicPr>
          <p:cNvPr id="23" name="Picture 22" descr="I:\PHDWORK\WORK5\NEIB_DROUGHT_POIN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2" y="1308496"/>
            <a:ext cx="4092255" cy="3256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5368046" y="2139279"/>
            <a:ext cx="6748462" cy="2793546"/>
            <a:chOff x="0" y="0"/>
            <a:chExt cx="5597718" cy="2208530"/>
          </a:xfrm>
        </p:grpSpPr>
        <p:pic>
          <p:nvPicPr>
            <p:cNvPr id="25" name="Picture 24" descr="I:\PHDWORK\WORK5\ROC_AUC_Testing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518" y="0"/>
              <a:ext cx="2743200" cy="22085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7" name="Picture 26" descr="I:\PHDWORK\WORK5\ROC_AUC_TRAINING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42565" cy="22034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2" name="Click here to edit subtitle-429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81003" y="763901"/>
            <a:ext cx="101314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Receiver Operating Characteristic (ROC) curves and Area under the Curve (AUC) values </a:t>
            </a:r>
          </a:p>
        </p:txBody>
      </p:sp>
      <p:sp>
        <p:nvSpPr>
          <p:cNvPr id="13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7734" y="1693913"/>
            <a:ext cx="1678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 rate ROC curve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00674" y="1716653"/>
            <a:ext cx="18646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Prediction rate ROC curve.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6662" y="4740836"/>
                <a:ext cx="1712328" cy="557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𝑻𝑷𝑹</m:t>
                      </m:r>
                      <m:r>
                        <a:rPr lang="en-US" sz="16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𝑻𝑷</m:t>
                          </m:r>
                        </m:num>
                        <m:den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𝑻𝑷</m:t>
                          </m:r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𝑭𝑵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62" y="4740836"/>
                <a:ext cx="1712328" cy="5574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907198" y="4752206"/>
                <a:ext cx="1715534" cy="557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𝑭𝑷𝑹</m:t>
                      </m:r>
                      <m:r>
                        <a:rPr lang="en-US" sz="16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𝑭𝑷</m:t>
                          </m:r>
                        </m:num>
                        <m:den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𝑭𝑷</m:t>
                          </m:r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𝑻𝑵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198" y="4752206"/>
                <a:ext cx="1715534" cy="5574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80013571"/>
              </p:ext>
            </p:extLst>
          </p:nvPr>
        </p:nvGraphicFramePr>
        <p:xfrm>
          <a:off x="360196" y="5380737"/>
          <a:ext cx="7300993" cy="1347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944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 6.17284E-7 L -4.02778E-6 6.17284E-7 " pathEditMode="relative" rAng="0" ptsTypes="AA">
                                      <p:cBhvr>
                                        <p:cTn id="12" dur="9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7 3.7037E-7 L -1.11111E-6 3.7037E-7 " pathEditMode="relative" rAng="0" ptsTypes="AA">
                                      <p:cBhvr>
                                        <p:cTn id="17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0"/>
      <p:bldP spid="615" grpId="0"/>
      <p:bldP spid="12" grpId="0"/>
      <p:bldP spid="13" grpId="0"/>
      <p:bldP spid="3" grpId="0"/>
      <p:bldP spid="15" grpId="0"/>
      <p:bldP spid="4" grpId="0"/>
      <p:bldP spid="5" grpId="0"/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0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pic>
        <p:nvPicPr>
          <p:cNvPr id="731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08000" y="1524000"/>
            <a:ext cx="3638550" cy="2362200"/>
          </a:xfrm>
          <a:prstGeom prst="rect">
            <a:avLst/>
          </a:prstGeom>
        </p:spPr>
      </p:pic>
      <p:pic>
        <p:nvPicPr>
          <p:cNvPr id="733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3056433" y="1524000"/>
            <a:ext cx="1092200" cy="2362200"/>
          </a:xfrm>
          <a:prstGeom prst="rect">
            <a:avLst/>
          </a:prstGeom>
        </p:spPr>
      </p:pic>
      <p:pic>
        <p:nvPicPr>
          <p:cNvPr id="735" name="iconNode0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61A849B5-7530-4447-8459-732623774195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284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 l="-576" r="-576"/>
          <a:stretch/>
        </p:blipFill>
        <p:spPr>
          <a:xfrm>
            <a:off x="3329496" y="1524000"/>
            <a:ext cx="545973" cy="2362200"/>
          </a:xfrm>
          <a:prstGeom prst="rect">
            <a:avLst/>
          </a:prstGeom>
        </p:spPr>
      </p:pic>
      <p:sp>
        <p:nvSpPr>
          <p:cNvPr id="737" name="$50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665659" y="1707058"/>
            <a:ext cx="1882775" cy="92333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62BD2D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 Application of SDVM in NEIB</a:t>
            </a:r>
          </a:p>
        </p:txBody>
      </p:sp>
      <p:sp>
        <p:nvSpPr>
          <p:cNvPr id="740" name="Description of a 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665659" y="2702306"/>
            <a:ext cx="2263763" cy="92333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SDVM approach was successfully applied to the NEIB region, showcasing its ability to identify drought-vulnerable areas </a:t>
            </a:r>
          </a:p>
        </p:txBody>
      </p:sp>
      <p:pic>
        <p:nvPicPr>
          <p:cNvPr id="742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4275646" y="1524000"/>
            <a:ext cx="3638550" cy="2362200"/>
          </a:xfrm>
          <a:prstGeom prst="rect">
            <a:avLst/>
          </a:prstGeom>
        </p:spPr>
      </p:pic>
      <p:pic>
        <p:nvPicPr>
          <p:cNvPr id="74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6824155" y="1524000"/>
            <a:ext cx="1092200" cy="2362200"/>
          </a:xfrm>
          <a:prstGeom prst="rect">
            <a:avLst/>
          </a:prstGeom>
        </p:spPr>
      </p:pic>
      <p:pic>
        <p:nvPicPr>
          <p:cNvPr id="746" name="iconNode1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85">
            <a:alphaModFix/>
            <a:extLst>
              <a:ext uri="{0D15D9E1-155A-40B8-83C8-B8E5FDD1571C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291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 l="-576" r="-576"/>
          <a:stretch/>
        </p:blipFill>
        <p:spPr>
          <a:xfrm>
            <a:off x="7097142" y="1524000"/>
            <a:ext cx="545973" cy="2362200"/>
          </a:xfrm>
          <a:prstGeom prst="rect">
            <a:avLst/>
          </a:prstGeom>
        </p:spPr>
      </p:pic>
      <p:sp>
        <p:nvSpPr>
          <p:cNvPr id="751" name="Description of a 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531011" y="2650441"/>
            <a:ext cx="2085403" cy="92333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Precipitation, Potential Evapotranspiration (PET), and Temperature emerged as the most critical factors.</a:t>
            </a:r>
          </a:p>
        </p:txBody>
      </p:sp>
      <p:pic>
        <p:nvPicPr>
          <p:cNvPr id="753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043291" y="1524000"/>
            <a:ext cx="3638550" cy="2362200"/>
          </a:xfrm>
          <a:prstGeom prst="rect">
            <a:avLst/>
          </a:prstGeom>
        </p:spPr>
      </p:pic>
      <p:pic>
        <p:nvPicPr>
          <p:cNvPr id="75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0591800" y="1524000"/>
            <a:ext cx="1092200" cy="2362200"/>
          </a:xfrm>
          <a:prstGeom prst="rect">
            <a:avLst/>
          </a:prstGeom>
        </p:spPr>
      </p:pic>
      <p:pic>
        <p:nvPicPr>
          <p:cNvPr id="757" name="iconNode2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92">
            <a:alphaModFix/>
            <a:extLst>
              <a:ext uri="{EC58B5ED-DAD9-4491-B882-97DA3672AE05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298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 l="-576" r="-576"/>
          <a:stretch/>
        </p:blipFill>
        <p:spPr>
          <a:xfrm>
            <a:off x="10864723" y="1524000"/>
            <a:ext cx="545973" cy="2362200"/>
          </a:xfrm>
          <a:prstGeom prst="rect">
            <a:avLst/>
          </a:prstGeom>
        </p:spPr>
      </p:pic>
      <p:sp>
        <p:nvSpPr>
          <p:cNvPr id="759" name="$50-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449691" y="1930400"/>
            <a:ext cx="1882775" cy="61555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62BD2D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MCDM Methods</a:t>
            </a:r>
          </a:p>
        </p:txBody>
      </p:sp>
      <p:sp>
        <p:nvSpPr>
          <p:cNvPr id="762" name="Description of a primary heading-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376158" y="2701633"/>
            <a:ext cx="1882775" cy="6924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WASPAS method performed slightly better than the AHP method</a:t>
            </a:r>
          </a:p>
        </p:txBody>
      </p:sp>
      <p:pic>
        <p:nvPicPr>
          <p:cNvPr id="76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08000" y="4013200"/>
            <a:ext cx="3638550" cy="2362200"/>
          </a:xfrm>
          <a:prstGeom prst="rect">
            <a:avLst/>
          </a:prstGeom>
        </p:spPr>
      </p:pic>
      <p:pic>
        <p:nvPicPr>
          <p:cNvPr id="76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3056509" y="4013200"/>
            <a:ext cx="1092200" cy="2362200"/>
          </a:xfrm>
          <a:prstGeom prst="rect">
            <a:avLst/>
          </a:prstGeom>
        </p:spPr>
      </p:pic>
      <p:pic>
        <p:nvPicPr>
          <p:cNvPr id="768" name="iconNode3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99">
            <a:alphaModFix/>
            <a:extLst>
              <a:ext uri="{BECB7FD9-2111-4A59-B59D-BD469DE37A92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05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 l="-576" r="-576"/>
          <a:stretch/>
        </p:blipFill>
        <p:spPr>
          <a:xfrm>
            <a:off x="3329496" y="4013200"/>
            <a:ext cx="545973" cy="2362200"/>
          </a:xfrm>
          <a:prstGeom prst="rect">
            <a:avLst/>
          </a:prstGeom>
        </p:spPr>
      </p:pic>
      <p:pic>
        <p:nvPicPr>
          <p:cNvPr id="77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4275646" y="4013200"/>
            <a:ext cx="3638550" cy="2362200"/>
          </a:xfrm>
          <a:prstGeom prst="rect">
            <a:avLst/>
          </a:prstGeom>
        </p:spPr>
      </p:pic>
      <p:pic>
        <p:nvPicPr>
          <p:cNvPr id="77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6824155" y="4013200"/>
            <a:ext cx="1092200" cy="2362200"/>
          </a:xfrm>
          <a:prstGeom prst="rect">
            <a:avLst/>
          </a:prstGeom>
        </p:spPr>
      </p:pic>
      <p:pic>
        <p:nvPicPr>
          <p:cNvPr id="779" name="iconNode4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06">
            <a:alphaModFix/>
            <a:extLst>
              <a:ext uri="{E7EDA262-7998-423D-8DB4-16DA8C5EEE31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12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 l="-576" r="-576"/>
          <a:stretch/>
        </p:blipFill>
        <p:spPr>
          <a:xfrm>
            <a:off x="7097142" y="4013200"/>
            <a:ext cx="545973" cy="2362200"/>
          </a:xfrm>
          <a:prstGeom prst="rect">
            <a:avLst/>
          </a:prstGeom>
        </p:spPr>
      </p:pic>
      <p:sp>
        <p:nvSpPr>
          <p:cNvPr id="781" name="$50-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430712" y="4242160"/>
            <a:ext cx="2286001" cy="61555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62BD2D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High-Risk </a:t>
            </a:r>
          </a:p>
          <a:p>
            <a:r>
              <a:rPr lang="en-US" sz="2000" dirty="0">
                <a:solidFill>
                  <a:srgbClr val="62BD2D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</a:p>
        </p:txBody>
      </p:sp>
      <p:sp>
        <p:nvSpPr>
          <p:cNvPr id="784" name="Description of a primary heading-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430712" y="5086674"/>
            <a:ext cx="2158429" cy="92333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Tripura, Mizoram, and West Bengal, underscoring the urgent need for resilience-building and adaptation strategies.</a:t>
            </a:r>
          </a:p>
        </p:txBody>
      </p:sp>
      <p:pic>
        <p:nvPicPr>
          <p:cNvPr id="78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043291" y="4013200"/>
            <a:ext cx="3638550" cy="2362200"/>
          </a:xfrm>
          <a:prstGeom prst="rect">
            <a:avLst/>
          </a:prstGeom>
        </p:spPr>
      </p:pic>
      <p:pic>
        <p:nvPicPr>
          <p:cNvPr id="788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0591800" y="4013200"/>
            <a:ext cx="1092200" cy="2362200"/>
          </a:xfrm>
          <a:prstGeom prst="rect">
            <a:avLst/>
          </a:prstGeom>
        </p:spPr>
      </p:pic>
      <p:pic>
        <p:nvPicPr>
          <p:cNvPr id="790" name="iconNode5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13">
            <a:alphaModFix/>
            <a:extLst>
              <a:ext uri="{BF7DC26E-632E-4E9E-8489-C35B48D30C36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19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 l="-576" r="-576"/>
          <a:stretch/>
        </p:blipFill>
        <p:spPr>
          <a:xfrm>
            <a:off x="10864723" y="4013200"/>
            <a:ext cx="545973" cy="2362200"/>
          </a:xfrm>
          <a:prstGeom prst="rect">
            <a:avLst/>
          </a:prstGeom>
        </p:spPr>
      </p:pic>
      <p:sp>
        <p:nvSpPr>
          <p:cNvPr id="792" name="$50-5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308849" y="4236321"/>
            <a:ext cx="2153855" cy="73866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62BD2D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Community-Centric Policies &amp; Early Warning Systems</a:t>
            </a:r>
          </a:p>
        </p:txBody>
      </p:sp>
      <p:sp>
        <p:nvSpPr>
          <p:cNvPr id="795" name="Description of a primary heading-5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246491" y="5208950"/>
            <a:ext cx="2289175" cy="6924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 local participation, integrating indigenous knowledge, and improving drought forecasting</a:t>
            </a:r>
          </a:p>
        </p:txBody>
      </p:sp>
      <p:sp>
        <p:nvSpPr>
          <p:cNvPr id="797" name="Click here to edit title-45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01314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799" name="Click here to edit subtitle-406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965200"/>
            <a:ext cx="101314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MCDM Applications for prepare drought vulnerability mapping</a:t>
            </a:r>
          </a:p>
        </p:txBody>
      </p:sp>
      <p:sp>
        <p:nvSpPr>
          <p:cNvPr id="42" name="$50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632325" y="1787724"/>
            <a:ext cx="1882775" cy="61555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62BD2D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Influential Parameter</a:t>
            </a:r>
          </a:p>
        </p:txBody>
      </p:sp>
      <p:sp>
        <p:nvSpPr>
          <p:cNvPr id="43" name="$50-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700468" y="4189710"/>
            <a:ext cx="2286001" cy="61555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62BD2D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Increasing Drought Vulnerability</a:t>
            </a:r>
          </a:p>
        </p:txBody>
      </p:sp>
      <p:sp>
        <p:nvSpPr>
          <p:cNvPr id="44" name="Description of a primary heading-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743761" y="5237301"/>
            <a:ext cx="1882775" cy="6924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70-73% of NEIB experiencing moderate vulnerability and 25-28% facing high vulnerability.</a:t>
            </a:r>
          </a:p>
        </p:txBody>
      </p:sp>
      <p:pic>
        <p:nvPicPr>
          <p:cNvPr id="3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20">
            <a:alphaModFix/>
          </a:blip>
          <a:stretch/>
        </p:blipFill>
        <p:spPr>
          <a:xfrm>
            <a:off x="890191" y="6470650"/>
            <a:ext cx="7175500" cy="12700"/>
          </a:xfrm>
          <a:prstGeom prst="rect">
            <a:avLst/>
          </a:prstGeom>
        </p:spPr>
      </p:pic>
      <p:sp>
        <p:nvSpPr>
          <p:cNvPr id="37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220647" y="6413500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38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21"/>
          <a:stretch>
            <a:fillRect/>
          </a:stretch>
        </p:blipFill>
        <p:spPr>
          <a:xfrm>
            <a:off x="282293" y="6156943"/>
            <a:ext cx="513115" cy="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12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4712 0 L 1.9550323E-06 0 E" pathEditMode="relative" ptsTypes="">
                                      <p:cBhvr>
                                        <p:cTn id="17" dur="12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765 0 L -9.854634E-07 0 E" pathEditMode="relative" ptsTypes="">
                                      <p:cBhvr>
                                        <p:cTn id="22" dur="12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6668 -4.0407535E-06 L 0 -4.0407535E-06 E" pathEditMode="relative" ptsTypes="">
                                      <p:cBhvr>
                                        <p:cTn id="30" dur="12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765 0 L -9.854634E-07 0 E" pathEditMode="relative" ptsTypes="">
                                      <p:cBhvr>
                                        <p:cTn id="35" dur="12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5714 0 L 9.536743E-07 0 E" pathEditMode="relative" ptsTypes="">
                                      <p:cBhvr>
                                        <p:cTn id="40" dur="12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864 0 L -1.9709269E-06 0 E" pathEditMode="relative" ptsTypes="">
                                      <p:cBhvr>
                                        <p:cTn id="45" dur="12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765 -4.0407535E-06 L -9.854634E-07 -4.0407535E-06 E" pathEditMode="relative" ptsTypes="">
                                      <p:cBhvr>
                                        <p:cTn id="50" dur="12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animMotion origin="layout" path="M -0.04166864 0 L -1.9709269E-06 0 E" pathEditMode="relative" ptsTypes="">
                                      <p:cBhvr>
                                        <p:cTn id="55" dur="12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60" dur="12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animMotion origin="layout" path="M -0.041664377 0 L 2.2888185E-06 0 E" pathEditMode="relative" ptsTypes="">
                                      <p:cBhvr>
                                        <p:cTn id="65" dur="12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6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animMotion origin="layout" path="M -0.04167 4.5679E-6 L 6.94444E-7 4.5679E-6 " pathEditMode="relative" rAng="0" ptsTypes="AA">
                                      <p:cBhvr>
                                        <p:cTn id="73" dur="12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78" dur="12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animMotion origin="layout" path="M -0.041664712 0 L 1.9550323E-06 0 E" pathEditMode="relative" ptsTypes="">
                                      <p:cBhvr>
                                        <p:cTn id="83" dur="12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animMotion origin="layout" path="M -0.04166765 0 L -9.854634E-07 0 E" pathEditMode="relative" ptsTypes="">
                                      <p:cBhvr>
                                        <p:cTn id="88" dur="12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765 0 L -9.854634E-07 0 E" pathEditMode="relative" ptsTypes="">
                                      <p:cBhvr>
                                        <p:cTn id="93" dur="12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5714 0 L 9.536743E-07 0 E" pathEditMode="relative" ptsTypes="">
                                      <p:cBhvr>
                                        <p:cTn id="98" dur="12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864 0 L -1.9709269E-06 0 E" pathEditMode="relative" ptsTypes="">
                                      <p:cBhvr>
                                        <p:cTn id="103" dur="12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6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765 0 L -9.854634E-07 0 E" pathEditMode="relative" ptsTypes="">
                                      <p:cBhvr>
                                        <p:cTn id="111" dur="12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2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166864 0 L -1.9709269E-06 0 E" pathEditMode="relative" ptsTypes="">
                                      <p:cBhvr>
                                        <p:cTn id="116" dur="12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1" dur="12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2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1664377 0 L 2.2888185E-06 0 E" pathEditMode="relative" ptsTypes="">
                                      <p:cBhvr>
                                        <p:cTn id="126" dur="12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6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166864 -4.0690106E-06 L -1.9709269E-06 -4.0690106E-06 E" pathEditMode="relative" ptsTypes="">
                                      <p:cBhvr>
                                        <p:cTn id="134" dur="12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9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7 3.58025E-6 L 1.94444E-6 3.58025E-6 " pathEditMode="relative" rAng="0" ptsTypes="AA">
                                      <p:cBhvr>
                                        <p:cTn id="139" dur="9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9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7 -8.64198E-7 L 1.94444E-6 -8.64198E-7 " pathEditMode="relative" rAng="0" ptsTypes="AA">
                                      <p:cBhvr>
                                        <p:cTn id="144" dur="9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animMotion origin="layout" path="M -0.04166765 0 L -9.854634E-07 0 E" pathEditMode="relative" ptsTypes="">
                                      <p:cBhvr>
                                        <p:cTn id="155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/>
      <p:bldP spid="731" grpId="0"/>
      <p:bldP spid="733" grpId="0"/>
      <p:bldP spid="735" grpId="0"/>
      <p:bldP spid="737" grpId="0"/>
      <p:bldP spid="740" grpId="0"/>
      <p:bldP spid="742" grpId="0"/>
      <p:bldP spid="744" grpId="0"/>
      <p:bldP spid="746" grpId="0"/>
      <p:bldP spid="751" grpId="0"/>
      <p:bldP spid="753" grpId="0"/>
      <p:bldP spid="755" grpId="0"/>
      <p:bldP spid="757" grpId="0"/>
      <p:bldP spid="759" grpId="0"/>
      <p:bldP spid="762" grpId="0"/>
      <p:bldP spid="764" grpId="0"/>
      <p:bldP spid="766" grpId="0"/>
      <p:bldP spid="768" grpId="0"/>
      <p:bldP spid="775" grpId="0"/>
      <p:bldP spid="777" grpId="0"/>
      <p:bldP spid="779" grpId="0"/>
      <p:bldP spid="781" grpId="0"/>
      <p:bldP spid="784" grpId="0"/>
      <p:bldP spid="786" grpId="0"/>
      <p:bldP spid="788" grpId="0"/>
      <p:bldP spid="790" grpId="0"/>
      <p:bldP spid="792" grpId="0"/>
      <p:bldP spid="795" grpId="0"/>
      <p:bldP spid="797" grpId="0"/>
      <p:bldP spid="799" grpId="0"/>
      <p:bldP spid="42" grpId="0"/>
      <p:bldP spid="43" grpId="0"/>
      <p:bldP spid="44" grpId="0"/>
      <p:bldP spid="36" grpId="0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sp>
        <p:nvSpPr>
          <p:cNvPr id="875" name="Click here to edit title-465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01314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Selected References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494" y="1111597"/>
            <a:ext cx="11170653" cy="543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210" indent="-203210" algn="just">
              <a:spcBef>
                <a:spcPts val="800"/>
              </a:spcBef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Alharbi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S.,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Nath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Faizan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 M.,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Hasan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S. U.,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Alam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Khan, M. A.,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Bakshi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Sahana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Saif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M. (2022). Assessment of Drought vulnerability through an integrated approach using AHP and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Geoinformatics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Kangsabati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River Basin.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King Saud University - Science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(8).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https://doi.org/10.1016/j.jksus.2022.102332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Araújo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D., Maia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Araújo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Brito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Y., &amp; de Oliveira, R. (2022). Spatial multi-criteria approach to water scarcity vulnerability and analysis of criteria weighting techniques: a case study in São Francisco River, Brazil.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GeoJournal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87, 951–972.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https://doi.org/10.1007/s10708-022-10676-7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Eini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Kaboli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S.,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Rashidian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Hedayat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(2020). Hazard and vulnerability in urban flood risk mapping: Machine learning techniques and considering the role of urban districts. International Journal of Disaster Risk Reduction, 50(March).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https://doi.org/10.1016/j.ijdrr.2020.101687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Guo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H., Chen, J., &amp; Pan, C. (2021). Assessment on agricultural drought vulnerability and spatial heterogeneity study in china. International Journal of Environmental Research and Public Health, 18(9).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https://doi.org/10.3390/ijerph18094449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Heydari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Alamdarloo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Khosravi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Nasabpour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Gholami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(2020). Assessment of drought hazard, vulnerability and risk in Iran using GIS techniques. Journal of Arid Land, 12(6), 984–1000.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https://doi.org/10.1007/s40333-020-0096-4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Hoque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Z.,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Haque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E., &amp; Islam, M. S. (2022). Mapping integrated vulnerability of coastal agricultural livelihood to climate change in Bangladesh: Implications for spatial adaptation planning. Physics and Chemistry of the Earth, 125(November 2020).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https://doi.org/10.1016/j.pce.2021.103080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Kulkarni, S. S.,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Wardlow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B. D.,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Bayissa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Y. A.,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Tadesse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T., Svoboda, M. D.,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Gedam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S. (2020). Developing a remote sensing-based combined drought indicator approach for agricultural drought monitoring over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Marathwada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India. Remote Sensing, 12(13).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https://doi.org/10.3390/rs12132091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Mokarram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Pourghasemi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R., Hu, M., &amp; Zhang, H. (2021). Determining and forecasting drought susceptibility in southwestern Iran using multi-criteria decision-making (MCDM) coupled with CA-Markov model. Science of the Total Environment, 781.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https://doi.org/10.1016/j.scitotenv.2021.146703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Saaty, T. L. (1990). An Exposition of the AHP in Reply to the Paper “Remarks on the Analytic Hierarchy Process.” Management Science, 36(3), 259–268.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https://doi.org/10.1287/mnsc.36.3.259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Sivakumar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L.,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Radha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Krishnappa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R.,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Nallanathel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(2020). Drought vulnerability assessment and mapping using Multi-Criteria decision making (MCDM) and application of Analytic Hierarchy process (AHP) for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Namakkal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District,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Tamilnadu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India. Materials Today: Proceedings, 43, 1592–1599.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https://doi.org/10.1016/j.matpr.2020.09.657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3210" indent="-203210" algn="just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q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Zavadskas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K.,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Turskis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Z.,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Antucheviciene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J.,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Zakarevicius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(2012). Optimization of weighted aggregated sum product assessment.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Elektronika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Elektrotechnika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122(6), 3–6.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https://doi.org/10.5755/j01.eee.122.6.1810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/>
          </a:blip>
          <a:stretch/>
        </p:blipFill>
        <p:spPr>
          <a:xfrm>
            <a:off x="890191" y="6470650"/>
            <a:ext cx="7175500" cy="12700"/>
          </a:xfrm>
          <a:prstGeom prst="rect">
            <a:avLst/>
          </a:prstGeom>
        </p:spPr>
      </p:pic>
      <p:sp>
        <p:nvSpPr>
          <p:cNvPr id="7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220647" y="6413500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8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93" y="6156943"/>
            <a:ext cx="513115" cy="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12" dur="9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  <p:bldP spid="87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22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5" name="Awesome Presentation Title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7185152" y="3626696"/>
            <a:ext cx="4831969" cy="71814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568"/>
              </a:lnSpc>
            </a:pPr>
            <a:r>
              <a:rPr lang="en-US" sz="6400" b="1" spc="-19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pic>
        <p:nvPicPr>
          <p:cNvPr id="8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90191" y="6470650"/>
            <a:ext cx="7175500" cy="12700"/>
          </a:xfrm>
          <a:prstGeom prst="rect">
            <a:avLst/>
          </a:prstGeom>
        </p:spPr>
      </p:pic>
      <p:sp>
        <p:nvSpPr>
          <p:cNvPr id="9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220647" y="6413500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10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93" y="6156943"/>
            <a:ext cx="513115" cy="513115"/>
          </a:xfrm>
          <a:prstGeom prst="rect">
            <a:avLst/>
          </a:prstGeom>
        </p:spPr>
      </p:pic>
      <p:pic>
        <p:nvPicPr>
          <p:cNvPr id="12" name="Picture 2" descr="https://media1.giphy.com/media/v1.Y2lkPTc5MGI3NjExZDIxb3oyYmJlbGxrc2F6ODcxc2V1cG80NG9yazQzc2M3YWk3ODNxOCZlcD12MV9pbnRlcm5hbF9naWZfYnlfaWQmY3Q9Zw/xUA7aNCph54MS9Xco8/giph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3" y="1826319"/>
            <a:ext cx="7032839" cy="395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7 2.09877E-6 L -1.11111E-6 2.09877E-6 " pathEditMode="relative" rAng="0" ptsTypes="AA">
                                      <p:cBhvr>
                                        <p:cTn id="12" dur="900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2" grpId="0"/>
      <p:bldP spid="1325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7" y="753753"/>
            <a:ext cx="6740967" cy="3791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301" y="63626"/>
            <a:ext cx="52315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Methodological Flowchart: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7671305" y="3277573"/>
            <a:ext cx="37294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Major Findings: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1614" y="3932516"/>
            <a:ext cx="5168829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defTabSz="82296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WASPAS-based CDVI offers a scalable, accurate framework for global drought vulnerability mapping under climate change.</a:t>
            </a:r>
          </a:p>
          <a:p>
            <a:pPr marL="285750" indent="-285750" defTabSz="82296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Vulnerability: Southern part of more vulnerable than northern side.</a:t>
            </a:r>
          </a:p>
          <a:p>
            <a:pPr marL="285750" indent="-285750" defTabSz="82296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Projection (2100): 98% of NEIB faces moderate-to-high drought vulnerability.</a:t>
            </a:r>
          </a:p>
          <a:p>
            <a:pPr marL="285750" indent="-285750" defTabSz="82296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Policy Implication: Proactive adaptation strategies needed for water &amp; agriculture sectors.</a:t>
            </a:r>
          </a:p>
          <a:p>
            <a:pPr defTabSz="82296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4397" y="4358511"/>
            <a:ext cx="50453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Study Area &amp; Objective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566" y="545463"/>
            <a:ext cx="1424415" cy="1177017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560971"/>
              </p:ext>
            </p:extLst>
          </p:nvPr>
        </p:nvGraphicFramePr>
        <p:xfrm>
          <a:off x="6942561" y="1707815"/>
          <a:ext cx="1206235" cy="1115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8376062" y="1751732"/>
          <a:ext cx="1207008" cy="1115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5" t="77138"/>
          <a:stretch/>
        </p:blipFill>
        <p:spPr>
          <a:xfrm>
            <a:off x="8501884" y="484623"/>
            <a:ext cx="1426471" cy="1298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7384" y="2855298"/>
            <a:ext cx="4053840" cy="422275"/>
          </a:xfrm>
          <a:prstGeom prst="rect">
            <a:avLst/>
          </a:prstGeom>
        </p:spPr>
      </p:pic>
      <p:pic>
        <p:nvPicPr>
          <p:cNvPr id="16" name="Picture 15" descr="I:\PHDWORK\WORK5\ROC_AUC_TRAINING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259" y="587223"/>
            <a:ext cx="2108184" cy="1777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7037293" y="149660"/>
            <a:ext cx="146465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1981-2014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04125" y="157073"/>
            <a:ext cx="146465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2071-2100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467640" y="245883"/>
            <a:ext cx="236425" cy="1663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977742" y="128280"/>
            <a:ext cx="221425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ROC-AUC Curve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957" y="4778969"/>
            <a:ext cx="2614931" cy="15647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80951" y="4883777"/>
            <a:ext cx="376660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/>
              <a:t>Develop a comprehensive Spatial Drought Vulnerability Mapping approach that integrates all type of droughts;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/>
              <a:t>Implement the developed SDVM Approach to analyze the multi-faceted drought vulnerability status across NEIB </a:t>
            </a:r>
          </a:p>
        </p:txBody>
      </p:sp>
      <p:sp>
        <p:nvSpPr>
          <p:cNvPr id="23" name="Click here to edit title-419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57458" y="6250818"/>
            <a:ext cx="2603899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12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Northeast India including Bangladesh (NEIB)</a:t>
            </a:r>
          </a:p>
        </p:txBody>
      </p:sp>
    </p:spTree>
    <p:extLst>
      <p:ext uri="{BB962C8B-B14F-4D97-AF65-F5344CB8AC3E}">
        <p14:creationId xmlns:p14="http://schemas.microsoft.com/office/powerpoint/2010/main" val="10868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9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3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096000" y="1714500"/>
            <a:ext cx="6096000" cy="5143500"/>
          </a:xfrm>
          <a:prstGeom prst="rect">
            <a:avLst/>
          </a:prstGeom>
        </p:spPr>
      </p:pic>
      <p:pic>
        <p:nvPicPr>
          <p:cNvPr id="47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1574800"/>
            <a:ext cx="7518400" cy="5283200"/>
          </a:xfrm>
          <a:prstGeom prst="rect">
            <a:avLst/>
          </a:prstGeom>
        </p:spPr>
      </p:pic>
      <p:pic>
        <p:nvPicPr>
          <p:cNvPr id="476" name="iconNode0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D4E00D8B-737E-437A-8CC9-64227139CBD2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57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508000" y="2556122"/>
            <a:ext cx="731457" cy="731457"/>
          </a:xfrm>
          <a:prstGeom prst="rect">
            <a:avLst/>
          </a:prstGeom>
        </p:spPr>
      </p:pic>
      <p:sp>
        <p:nvSpPr>
          <p:cNvPr id="478" name="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369521" y="2858393"/>
            <a:ext cx="447357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b="1" spc="-56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1: Comprehensive Mapping Approach</a:t>
            </a:r>
          </a:p>
        </p:txBody>
      </p:sp>
      <p:sp>
        <p:nvSpPr>
          <p:cNvPr id="480" name="Description of a 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7999" y="3411836"/>
            <a:ext cx="5278175" cy="69249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a comprehensive Spatial Drought Vulnerability Mapping (SDVM) approach that integrates meteorological, agricultural, hydrological, and socio-economic drought criteria, utilizing MCDM techniques</a:t>
            </a:r>
          </a:p>
        </p:txBody>
      </p:sp>
      <p:pic>
        <p:nvPicPr>
          <p:cNvPr id="482" name="iconNode1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8">
            <a:alphaModFix/>
            <a:extLst>
              <a:ext uri="{C2E3B9D5-811C-41D5-912D-0F1D3A6EEFFD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60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508000" y="4394200"/>
            <a:ext cx="731457" cy="731457"/>
          </a:xfrm>
          <a:prstGeom prst="rect">
            <a:avLst/>
          </a:prstGeom>
        </p:spPr>
      </p:pic>
      <p:sp>
        <p:nvSpPr>
          <p:cNvPr id="484" name="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442657" y="4660900"/>
            <a:ext cx="447357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b="1" spc="-56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2: Analyzing Drought Vulnerability</a:t>
            </a:r>
          </a:p>
        </p:txBody>
      </p:sp>
      <p:sp>
        <p:nvSpPr>
          <p:cNvPr id="486" name="Description of a 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5227257"/>
            <a:ext cx="5407025" cy="46166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24"/>
              </a:lnSpc>
            </a:pPr>
            <a:r>
              <a:rPr lang="en-US" sz="1200" spc="-3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Implement the developed SDVM Approach to analyze the multi-faceted drought vulnerability status across NEIB over the observed, as well as future period.</a:t>
            </a:r>
          </a:p>
        </p:txBody>
      </p:sp>
      <p:sp>
        <p:nvSpPr>
          <p:cNvPr id="488" name="Click here to edit title-419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11982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&amp; Objective</a:t>
            </a:r>
          </a:p>
        </p:txBody>
      </p:sp>
      <p:sp>
        <p:nvSpPr>
          <p:cNvPr id="492" name="Click here to edit subtitle-419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1016000"/>
            <a:ext cx="111982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Exploring Drought Vulnerability Across NEIB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965943" y="2337300"/>
            <a:ext cx="3035901" cy="3568733"/>
            <a:chOff x="1270276" y="1226915"/>
            <a:chExt cx="4552680" cy="52614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276" y="1226915"/>
              <a:ext cx="4065653" cy="526143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Rectangle 15"/>
            <p:cNvSpPr/>
            <p:nvPr/>
          </p:nvSpPr>
          <p:spPr>
            <a:xfrm>
              <a:off x="3518704" y="3125165"/>
              <a:ext cx="1377387" cy="9743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518704" y="1822356"/>
              <a:ext cx="2304252" cy="13028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518704" y="4099566"/>
              <a:ext cx="2304252" cy="168361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44" y="2742438"/>
            <a:ext cx="2937252" cy="26949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Click here to edit title-419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7613892" y="6056885"/>
            <a:ext cx="4578109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1867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Northeast India including Bangladesh (NEIB)</a:t>
            </a:r>
          </a:p>
        </p:txBody>
      </p:sp>
      <p:pic>
        <p:nvPicPr>
          <p:cNvPr id="21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3">
            <a:alphaModFix/>
          </a:blip>
          <a:stretch/>
        </p:blipFill>
        <p:spPr>
          <a:xfrm>
            <a:off x="890191" y="6470650"/>
            <a:ext cx="7175500" cy="12700"/>
          </a:xfrm>
          <a:prstGeom prst="rect">
            <a:avLst/>
          </a:prstGeom>
        </p:spPr>
      </p:pic>
      <p:sp>
        <p:nvSpPr>
          <p:cNvPr id="22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190278" y="6558485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23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437619" y="6543886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4"/>
          <a:stretch>
            <a:fillRect/>
          </a:stretch>
        </p:blipFill>
        <p:spPr>
          <a:xfrm>
            <a:off x="282293" y="6156943"/>
            <a:ext cx="513115" cy="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12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6668 -4.6341506E-06 L 0 -4.6341506E-06 E" pathEditMode="relative" ptsTypes="">
                                      <p:cBhvr>
                                        <p:cTn id="17" dur="12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3.45679E-6 L 3.47222E-6 3.45679E-6 " pathEditMode="relative" rAng="0" ptsTypes="AA">
                                      <p:cBhvr>
                                        <p:cTn id="22" dur="12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6668 2.3170753E-06 L 0 2.3170753E-06 E" pathEditMode="relative" ptsTypes="">
                                      <p:cBhvr>
                                        <p:cTn id="27" dur="12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32" dur="12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7 4.81481E-6 L 3.88889E-6 4.81481E-6 " pathEditMode="relative" rAng="0" ptsTypes="AA">
                                      <p:cBhvr>
                                        <p:cTn id="37" dur="12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animMotion origin="layout" path="M -0.041666668 -2.3170753E-06 L 0 -2.3170753E-06 E" pathEditMode="relative" ptsTypes="">
                                      <p:cBhvr>
                                        <p:cTn id="42" dur="1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47" dur="9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52" dur="9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5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0"/>
      <p:bldP spid="474" grpId="0"/>
      <p:bldP spid="476" grpId="0"/>
      <p:bldP spid="478" grpId="0"/>
      <p:bldP spid="480" grpId="0"/>
      <p:bldP spid="482" grpId="0"/>
      <p:bldP spid="484" grpId="0"/>
      <p:bldP spid="486" grpId="0"/>
      <p:bldP spid="488" grpId="0"/>
      <p:bldP spid="492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1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sp>
        <p:nvSpPr>
          <p:cNvPr id="702" name="Click here to edit title-463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99872" y="363284"/>
            <a:ext cx="101314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Methodological Flowchart</a:t>
            </a:r>
          </a:p>
        </p:txBody>
      </p:sp>
      <p:sp>
        <p:nvSpPr>
          <p:cNvPr id="704" name="Click here to edit subtitle-41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499872" y="843280"/>
            <a:ext cx="101314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Drought Vulnerability Mapping Approach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19" y="1225550"/>
            <a:ext cx="9641163" cy="5423154"/>
          </a:xfrm>
          <a:prstGeom prst="rect">
            <a:avLst/>
          </a:prstGeom>
        </p:spPr>
      </p:pic>
      <p:pic>
        <p:nvPicPr>
          <p:cNvPr id="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57679" y="6648703"/>
            <a:ext cx="7175500" cy="12700"/>
          </a:xfrm>
          <a:prstGeom prst="rect">
            <a:avLst/>
          </a:prstGeom>
        </p:spPr>
      </p:pic>
      <p:sp>
        <p:nvSpPr>
          <p:cNvPr id="8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188135" y="6591553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9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66945" y="6553454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15" y="6162301"/>
            <a:ext cx="513115" cy="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6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12" dur="9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7" dur="9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" grpId="0"/>
      <p:bldP spid="702" grpId="0"/>
      <p:bldP spid="70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sp>
        <p:nvSpPr>
          <p:cNvPr id="398" name="Click here to edit title-46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01314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Data Sources for Drought Vulnerability Criteria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89209"/>
              </p:ext>
            </p:extLst>
          </p:nvPr>
        </p:nvGraphicFramePr>
        <p:xfrm>
          <a:off x="795408" y="976205"/>
          <a:ext cx="10862740" cy="550889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1590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4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114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51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29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6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Criteria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226060" algn="l"/>
                          <a:tab pos="1986915" algn="ctr"/>
                        </a:tabLst>
                      </a:pPr>
                      <a:r>
                        <a:rPr lang="en-IN" sz="13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Resolution/Scale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Type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71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Precipitation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  <a:r>
                        <a:rPr lang="en-IN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Humidity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NASA Earth Exchange Global Daily Downscaled Projections (NEX-GDDP-CMIP6) data from the year 1981-2100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NASA Earth Exchange Global Daily Downscaled Projections (NEX-GDDP-CMIP6)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Retrieved From: (</a:t>
                      </a:r>
                      <a:r>
                        <a:rPr lang="en-US" sz="11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https://www.nccs.nasa.gov/services/data-collections/land-based-products/nex-gddp-cmip6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 X 0.25˚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NetCDF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8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Elevation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Derived From ASTER DEM and prepare the thematic layer Using ArcGIS 10.4.1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USGS Earth Explorer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Retrieved From: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https://earthexplorer.usgs.gov/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30m</a:t>
                      </a: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×30m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Raster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LULC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Mapping the spatial heterogeneity of global land use and land cover from 2020 to 2100 at a 1 km resolution.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Zhang, T., Cheng, C., &amp; Wu, X. (2023). Retrieved From: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https://doi.org/10.6084/m9.figshare.23542860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km </a:t>
                      </a: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km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Raster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8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CMIP6 derived ensemble of global potential evapotranspiration from the year 1981-2100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Bjarke, N., Barsugli, J., &amp; Livneh, B. (2023).  Retrieved From: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https://doi.org/10.5281/zenodo.7789759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 ×  0.25˚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NetCDF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3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texture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FAO-UNESCO Soil Map of the World, providing global soil data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FAO Soils Portal, Retrieved From: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https://www.fao.org/soils-portal/data-hub/soil-maps-and-databases/faounesco-soil-map-of-the-world/en/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1:50,00,000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Vector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0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density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1-km downscaled population projections compatible with SSPs from the year 2010-2100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Center for Atmospheric Research (NCAR), Global and Climate Dynamics, Retrieved From: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https://www.cgd.ucar.edu/sections/iam/modeling/spatial-population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km </a:t>
                      </a: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km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Raster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0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Geomorphology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Digital Geomorphological Map for India and Bangladesh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Bhukosh-Geological Survey of India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https://bhukosh.gsi.gov.in/)&amp;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United States Geological Survey(USGS)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https://www.sciencebase.gov/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Vector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3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 per capita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Gridded GDP projections compatible with the five SSPs (shared socioeconomic pathways) for the year 2010 to 2100.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Murakami, D., Yoshida, T., &amp; Yamagata, Y. (2021).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Retrieved From: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https://doi.org/10.6084/m9.figshare.12016506.v1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1/12˚ × 1/12˚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Raster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3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Runoff &amp; Soil Moisture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ERA5 Monthly averaged Reanalysis data and World Climate Research Programme (WCRP) CMIP6 Gridded data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Copernicus Climate Data Store, Retrieved From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https://cds.climate.copernicus.eu/datasets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and CMIP6 Data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Retrieved From: (</a:t>
                      </a:r>
                      <a:r>
                        <a:rPr lang="en-US" sz="11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https://esgf-node.ipsl.upmc.fr/search/cmip6-ipsl/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 </a:t>
                      </a:r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0.25˚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(After Bias Correction)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NetCDF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16" marR="43516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/>
          </a:blip>
          <a:stretch/>
        </p:blipFill>
        <p:spPr>
          <a:xfrm>
            <a:off x="890191" y="6470650"/>
            <a:ext cx="7175500" cy="12700"/>
          </a:xfrm>
          <a:prstGeom prst="rect">
            <a:avLst/>
          </a:prstGeom>
        </p:spPr>
      </p:pic>
      <p:sp>
        <p:nvSpPr>
          <p:cNvPr id="7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220647" y="6413500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8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93" y="6156943"/>
            <a:ext cx="513115" cy="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12" dur="9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  <p:bldP spid="398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6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sp>
        <p:nvSpPr>
          <p:cNvPr id="573" name="Click here to edit title-404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01314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 of  CMIP6 Climate Data</a:t>
            </a:r>
          </a:p>
        </p:txBody>
      </p:sp>
      <p:sp>
        <p:nvSpPr>
          <p:cNvPr id="575" name="Click here to edit subtitle-475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965200"/>
            <a:ext cx="11610848" cy="32842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067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Source: NASA Earth Exchange Global Daily Downscaled Projections (NEX-GDDP)-CMIP6 dataset, which is a global downscaled climate scenario dataset generated as part of the CMIP6 initiative to support the Sixth Assessment Report of the Intergovernmental Panel on Climate Change (IPCC AR6)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081062"/>
              </p:ext>
            </p:extLst>
          </p:nvPr>
        </p:nvGraphicFramePr>
        <p:xfrm>
          <a:off x="634258" y="1528562"/>
          <a:ext cx="10777454" cy="48424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88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58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256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35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23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13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61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 No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GCM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 Center/Nation 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Temporal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Resolution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Variant Label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1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ACCESS-ESM1-5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Commonwealth Scientific and Industrial Research Organization/Australia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</a:p>
                    <a:p>
                      <a:pPr algn="ctr"/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61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BCC-CSM2-MR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Beijing Climate Center China Meteorological Administration/China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</a:p>
                    <a:p>
                      <a:pPr algn="ctr"/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61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CanESM5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Canadian Centre for Climate Modelling and Analysis/Canada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</a:p>
                    <a:p>
                      <a:pPr algn="ctr"/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61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CMCC-ESM2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Centro Euro-Mediterraneo sui Cambiamenti Climatici, Lecce 73100, Italy 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</a:p>
                    <a:p>
                      <a:pPr algn="ctr"/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494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EC-Earth3-Veg-LR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EC–EARTH consortium/Europe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61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FGOALS-g3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Chinese Academy of Sciences/China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r3i1p1f1</a:t>
                      </a:r>
                    </a:p>
                    <a:p>
                      <a:pPr algn="ctr"/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494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GFDL-ESM4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 Geophysical Fluid Dynamics Laboratory/USA 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61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INM-CM4-8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 for Numerical Mathematics, Russian Academy of Science/Russia 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</a:p>
                    <a:p>
                      <a:pPr algn="ctr"/>
                      <a:endParaRPr lang="en-US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494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IPSL-CM6A-LR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L’Institute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Pierre–Simon Laplace/France 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61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KACE-1-0-G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Institute of Meteorological Sciences (NIMS) and Korea Meteorological Administration (KMA)/Korea.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</a:p>
                    <a:p>
                      <a:pPr algn="ctr"/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3736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MIROC6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Japan Agency for Marine–Earth Science and Technology, Atmosphere and Ocean Research Institute, The University of Tokyo, National Institute for Environmental Studies, and RIKEN Center for Computational Science/Japan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</a:p>
                    <a:p>
                      <a:pPr algn="ctr"/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494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MPI-ESM1-2-LR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Planck Institute for Meteorology/Germany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494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NorESM2-MM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Norwegian Climate Centre/Norway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r1i1p1f1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494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0640" marR="40640" marT="20320" marB="20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UKESM1_0_LL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 Office Hadley Centre/UK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0.25˚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0.25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40640" marR="40640" marT="20320" marB="203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r1i1p1f2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20320" marB="2032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90191" y="6470650"/>
            <a:ext cx="7175500" cy="12700"/>
          </a:xfrm>
          <a:prstGeom prst="rect">
            <a:avLst/>
          </a:prstGeom>
        </p:spPr>
      </p:pic>
      <p:sp>
        <p:nvSpPr>
          <p:cNvPr id="8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220647" y="6413500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9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4" y="6156943"/>
            <a:ext cx="513115" cy="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-3.475613E-06 L 0 -3.475613E-06 E" pathEditMode="relative" ptsTypes="">
                                      <p:cBhvr>
                                        <p:cTn id="12" dur="9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7" dur="9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73" grpId="0"/>
      <p:bldP spid="57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58371" y="0"/>
            <a:ext cx="12192000" cy="5143500"/>
          </a:xfrm>
          <a:prstGeom prst="rect">
            <a:avLst/>
          </a:prstGeom>
        </p:spPr>
      </p:pic>
      <p:sp>
        <p:nvSpPr>
          <p:cNvPr id="1052" name="Description of a primary heading-0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629857" y="2676335"/>
            <a:ext cx="3609975" cy="161582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Elevation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density Index (PDI)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Temperature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body Proximity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Evapotranspiration (PET)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Vapor Pressure Deficit (VPD)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14832" y="1501336"/>
            <a:ext cx="4193509" cy="1483895"/>
            <a:chOff x="11122247" y="2252003"/>
            <a:chExt cx="6290263" cy="2225843"/>
          </a:xfrm>
        </p:grpSpPr>
        <p:pic>
          <p:nvPicPr>
            <p:cNvPr id="1053" name="Rect">
              <a:extLst>
                <a:ext uri="{FF2B5EF4-FFF2-40B4-BE49-F238E27FC236}">
                  <a16:creationId xmlns:a16="http://schemas.microsoft.com/office/drawing/2014/main" xmlns="" id="{A8642F66-C0BB-4949-9A9C-024B120A5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tretch/>
          </p:blipFill>
          <p:spPr>
            <a:xfrm>
              <a:off x="11122247" y="3422768"/>
              <a:ext cx="609600" cy="609600"/>
            </a:xfrm>
            <a:prstGeom prst="rect">
              <a:avLst/>
            </a:prstGeom>
          </p:spPr>
        </p:pic>
        <p:sp>
          <p:nvSpPr>
            <p:cNvPr id="1054" name="-1">
              <a:extLst>
                <a:ext uri="{FF2B5EF4-FFF2-40B4-BE49-F238E27FC236}">
                  <a16:creationId xmlns:a16="http://schemas.microsoft.com/office/drawing/2014/main" xmlns="" id="{111B4A49-B930-4A89-A1CD-6CA2B3D95AED}"/>
                </a:ext>
              </a:extLst>
            </p:cNvPr>
            <p:cNvSpPr txBox="1"/>
            <p:nvPr/>
          </p:nvSpPr>
          <p:spPr>
            <a:xfrm>
              <a:off x="11242833" y="3487538"/>
              <a:ext cx="404812" cy="480902"/>
            </a:xfrm>
            <a:prstGeom prst="rect">
              <a:avLst/>
            </a:prstGeom>
            <a:noFill/>
          </p:spPr>
          <p:txBody>
            <a:bodyPr vertOverflow="clip" horzOverflow="clip"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68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1055" name="Primary Heading-1">
              <a:extLst>
                <a:ext uri="{FF2B5EF4-FFF2-40B4-BE49-F238E27FC236}">
                  <a16:creationId xmlns:a16="http://schemas.microsoft.com/office/drawing/2014/main" xmlns="" id="{111B4A49-B930-4A89-A1CD-6CA2B3D95AED}"/>
                </a:ext>
              </a:extLst>
            </p:cNvPr>
            <p:cNvSpPr txBox="1"/>
            <p:nvPr/>
          </p:nvSpPr>
          <p:spPr>
            <a:xfrm>
              <a:off x="11988021" y="2252003"/>
              <a:ext cx="5424489" cy="384720"/>
            </a:xfrm>
            <a:prstGeom prst="rect">
              <a:avLst/>
            </a:prstGeom>
            <a:noFill/>
          </p:spPr>
          <p:txBody>
            <a:bodyPr vertOverflow="clip" horzOverflow="clip" wrap="square"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2133" b="1" spc="-56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𝐷𝑖𝑠𝑐𝑟𝑒𝑡𝑒 𝑐𝑟𝑖𝑡𝑒𝑟𝑖𝑎</a:t>
              </a:r>
            </a:p>
          </p:txBody>
        </p:sp>
        <p:sp>
          <p:nvSpPr>
            <p:cNvPr id="1056" name="Description of a primary heading-1">
              <a:extLst>
                <a:ext uri="{FF2B5EF4-FFF2-40B4-BE49-F238E27FC236}">
                  <a16:creationId xmlns:a16="http://schemas.microsoft.com/office/drawing/2014/main" xmlns="" id="{111B4A49-B930-4A89-A1CD-6CA2B3D95AED}"/>
                </a:ext>
              </a:extLst>
            </p:cNvPr>
            <p:cNvSpPr txBox="1"/>
            <p:nvPr/>
          </p:nvSpPr>
          <p:spPr>
            <a:xfrm>
              <a:off x="11919183" y="3439100"/>
              <a:ext cx="5424489" cy="1038746"/>
            </a:xfrm>
            <a:prstGeom prst="rect">
              <a:avLst/>
            </a:prstGeom>
            <a:noFill/>
          </p:spPr>
          <p:txBody>
            <a:bodyPr vertOverflow="clip" horzOverflow="clip" wrap="square" lIns="0" tIns="0" rIns="0" bIns="0" rtlCol="0" anchor="t">
              <a:spAutoFit/>
            </a:bodyPr>
            <a:lstStyle/>
            <a:p>
              <a:pPr marL="190510" indent="-190510">
                <a:lnSpc>
                  <a:spcPts val="1824"/>
                </a:lnSpc>
                <a:buFont typeface="Wingdings" panose="05000000000000000000" pitchFamily="2" charset="2"/>
                <a:buChar char="q"/>
              </a:pPr>
              <a:r>
                <a:rPr lang="en-US" sz="1200" spc="-3" dirty="0">
                  <a:solidFill>
                    <a:srgbClr val="0A1A1F">
                      <a:alpha val="10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Land use land cover (LULC)</a:t>
              </a:r>
            </a:p>
            <a:p>
              <a:pPr marL="190510" indent="-190510">
                <a:lnSpc>
                  <a:spcPts val="1824"/>
                </a:lnSpc>
                <a:buFont typeface="Wingdings" panose="05000000000000000000" pitchFamily="2" charset="2"/>
                <a:buChar char="q"/>
              </a:pPr>
              <a:r>
                <a:rPr lang="en-US" sz="1200" spc="-3" dirty="0">
                  <a:solidFill>
                    <a:srgbClr val="0A1A1F">
                      <a:alpha val="10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Soil texture</a:t>
              </a:r>
            </a:p>
            <a:p>
              <a:pPr marL="190510" indent="-190510">
                <a:lnSpc>
                  <a:spcPts val="1824"/>
                </a:lnSpc>
                <a:buFont typeface="Wingdings" panose="05000000000000000000" pitchFamily="2" charset="2"/>
                <a:buChar char="q"/>
              </a:pPr>
              <a:r>
                <a:rPr lang="en-US" sz="1200" spc="-3" dirty="0">
                  <a:solidFill>
                    <a:srgbClr val="0A1A1F">
                      <a:alpha val="10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Geomorphology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5086" y="2262890"/>
            <a:ext cx="4503942" cy="2604015"/>
            <a:chOff x="247629" y="3394334"/>
            <a:chExt cx="6755913" cy="3906023"/>
          </a:xfrm>
        </p:grpSpPr>
        <p:pic>
          <p:nvPicPr>
            <p:cNvPr id="1049" name="Rect">
              <a:extLst>
                <a:ext uri="{FF2B5EF4-FFF2-40B4-BE49-F238E27FC236}">
                  <a16:creationId xmlns:a16="http://schemas.microsoft.com/office/drawing/2014/main" xmlns="" id="{A8642F66-C0BB-4949-9A9C-024B120A5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tretch/>
          </p:blipFill>
          <p:spPr>
            <a:xfrm>
              <a:off x="274892" y="3394334"/>
              <a:ext cx="609600" cy="609600"/>
            </a:xfrm>
            <a:prstGeom prst="rect">
              <a:avLst/>
            </a:prstGeom>
          </p:spPr>
        </p:pic>
        <p:sp>
          <p:nvSpPr>
            <p:cNvPr id="1050" name="-0">
              <a:extLst>
                <a:ext uri="{FF2B5EF4-FFF2-40B4-BE49-F238E27FC236}">
                  <a16:creationId xmlns:a16="http://schemas.microsoft.com/office/drawing/2014/main" xmlns="" id="{111B4A49-B930-4A89-A1CD-6CA2B3D95AED}"/>
                </a:ext>
              </a:extLst>
            </p:cNvPr>
            <p:cNvSpPr txBox="1"/>
            <p:nvPr/>
          </p:nvSpPr>
          <p:spPr>
            <a:xfrm>
              <a:off x="395480" y="3459104"/>
              <a:ext cx="404813" cy="480902"/>
            </a:xfrm>
            <a:prstGeom prst="rect">
              <a:avLst/>
            </a:prstGeom>
            <a:noFill/>
          </p:spPr>
          <p:txBody>
            <a:bodyPr vertOverflow="clip" horzOverflow="clip"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68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1051" name="Primary Heading-0">
              <a:extLst>
                <a:ext uri="{FF2B5EF4-FFF2-40B4-BE49-F238E27FC236}">
                  <a16:creationId xmlns:a16="http://schemas.microsoft.com/office/drawing/2014/main" xmlns="" id="{111B4A49-B930-4A89-A1CD-6CA2B3D95AED}"/>
                </a:ext>
              </a:extLst>
            </p:cNvPr>
            <p:cNvSpPr txBox="1"/>
            <p:nvPr/>
          </p:nvSpPr>
          <p:spPr>
            <a:xfrm>
              <a:off x="944784" y="3488818"/>
              <a:ext cx="5907119" cy="384720"/>
            </a:xfrm>
            <a:prstGeom prst="rect">
              <a:avLst/>
            </a:prstGeom>
            <a:noFill/>
          </p:spPr>
          <p:txBody>
            <a:bodyPr vertOverflow="clip" horzOverflow="clip" wrap="square" lIns="0" tIns="0" rIns="0" bIns="0" rtlCol="0" anchor="t">
              <a:spAutoFit/>
            </a:bodyPr>
            <a:lstStyle/>
            <a:p>
              <a:pPr algn="r">
                <a:lnSpc>
                  <a:spcPts val="1960"/>
                </a:lnSpc>
              </a:pPr>
              <a:r>
                <a:rPr lang="en-US" sz="1400" b="1" spc="-56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𝑅𝑖𝑠𝑘 𝐸𝑛ℎ𝑎𝑛𝑐𝑖𝑛𝑔 𝐶𝑟𝑖𝑡𝑒𝑟𝑖𝑎  ∝  𝐷𝑟𝑜𝑢𝑔ℎ𝑡 𝑉𝑢𝑙𝑛𝑒𝑟𝑎𝑣𝑖𝑙𝑖𝑡𝑦</a:t>
              </a:r>
            </a:p>
          </p:txBody>
        </p:sp>
        <p:pic>
          <p:nvPicPr>
            <p:cNvPr id="1057" name="Rect">
              <a:extLst>
                <a:ext uri="{FF2B5EF4-FFF2-40B4-BE49-F238E27FC236}">
                  <a16:creationId xmlns:a16="http://schemas.microsoft.com/office/drawing/2014/main" xmlns="" id="{A8642F66-C0BB-4949-9A9C-024B120A5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tretch/>
          </p:blipFill>
          <p:spPr>
            <a:xfrm>
              <a:off x="247629" y="6690757"/>
              <a:ext cx="609600" cy="609600"/>
            </a:xfrm>
            <a:prstGeom prst="rect">
              <a:avLst/>
            </a:prstGeom>
          </p:spPr>
        </p:pic>
        <p:sp>
          <p:nvSpPr>
            <p:cNvPr id="1058" name="-2">
              <a:extLst>
                <a:ext uri="{FF2B5EF4-FFF2-40B4-BE49-F238E27FC236}">
                  <a16:creationId xmlns:a16="http://schemas.microsoft.com/office/drawing/2014/main" xmlns="" id="{111B4A49-B930-4A89-A1CD-6CA2B3D95AED}"/>
                </a:ext>
              </a:extLst>
            </p:cNvPr>
            <p:cNvSpPr txBox="1"/>
            <p:nvPr/>
          </p:nvSpPr>
          <p:spPr>
            <a:xfrm>
              <a:off x="368216" y="6755527"/>
              <a:ext cx="404813" cy="480902"/>
            </a:xfrm>
            <a:prstGeom prst="rect">
              <a:avLst/>
            </a:prstGeom>
            <a:noFill/>
          </p:spPr>
          <p:txBody>
            <a:bodyPr vertOverflow="clip" horzOverflow="clip"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68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1059" name="Primary Heading-2">
              <a:extLst>
                <a:ext uri="{FF2B5EF4-FFF2-40B4-BE49-F238E27FC236}">
                  <a16:creationId xmlns:a16="http://schemas.microsoft.com/office/drawing/2014/main" xmlns="" id="{111B4A49-B930-4A89-A1CD-6CA2B3D95AED}"/>
                </a:ext>
              </a:extLst>
            </p:cNvPr>
            <p:cNvSpPr txBox="1"/>
            <p:nvPr/>
          </p:nvSpPr>
          <p:spPr>
            <a:xfrm>
              <a:off x="1188720" y="6828242"/>
              <a:ext cx="5814822" cy="384720"/>
            </a:xfrm>
            <a:prstGeom prst="rect">
              <a:avLst/>
            </a:prstGeom>
            <a:noFill/>
          </p:spPr>
          <p:txBody>
            <a:bodyPr vertOverflow="clip" horzOverflow="clip" wrap="square" lIns="0" tIns="0" rIns="0" bIns="0" rtlCol="0" anchor="t">
              <a:spAutoFit/>
            </a:bodyPr>
            <a:lstStyle/>
            <a:p>
              <a:pPr algn="r">
                <a:lnSpc>
                  <a:spcPts val="1960"/>
                </a:lnSpc>
              </a:pPr>
              <a:r>
                <a:rPr lang="en-US" sz="1400" b="1" spc="-56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𝑅𝑖𝑠𝑘 𝑅𝑒𝑑𝑢𝑐𝑖𝑛𝑔 𝐶𝑟𝑖𝑡𝑒𝑟𝑖𝑎  ∝  1/ (𝐷𝑟𝑜𝑢𝑔ℎ𝑡 𝑉𝑢𝑙𝑛𝑒𝑟𝑎𝑣𝑖𝑙𝑖𝑡𝑦 )</a:t>
              </a:r>
            </a:p>
          </p:txBody>
        </p:sp>
      </p:grpSp>
      <p:sp>
        <p:nvSpPr>
          <p:cNvPr id="1060" name="Description of a primary heading-2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629857" y="5102035"/>
            <a:ext cx="3609975" cy="138499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Precipitation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Humidity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Drainage density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Runoff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GDP per capita </a:t>
            </a:r>
          </a:p>
          <a:p>
            <a:pPr marL="190510" indent="-190510">
              <a:lnSpc>
                <a:spcPts val="1824"/>
              </a:lnSpc>
              <a:buFont typeface="Wingdings" panose="05000000000000000000" pitchFamily="2" charset="2"/>
              <a:buChar char="q"/>
            </a:pPr>
            <a:r>
              <a:rPr lang="en-US" sz="1200" spc="-3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Soil Moisture (SSM)</a:t>
            </a:r>
          </a:p>
        </p:txBody>
      </p:sp>
      <p:sp>
        <p:nvSpPr>
          <p:cNvPr id="1061" name="Click here to edit title-486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485204"/>
            <a:ext cx="10131425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of Risk Enhancing and Reducing Criteria</a:t>
            </a:r>
          </a:p>
        </p:txBody>
      </p:sp>
      <p:sp>
        <p:nvSpPr>
          <p:cNvPr id="1063" name="Click here to edit subtitle-426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508000" y="965200"/>
            <a:ext cx="10131425" cy="26930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2072"/>
              </a:lnSpc>
            </a:pPr>
            <a:r>
              <a:rPr lang="en-US" sz="1400" spc="-3" dirty="0">
                <a:solidFill>
                  <a:srgbClr val="455154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Influential Factors on Drought Vulnerability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026901"/>
              </p:ext>
            </p:extLst>
          </p:nvPr>
        </p:nvGraphicFramePr>
        <p:xfrm>
          <a:off x="6593255" y="4153775"/>
          <a:ext cx="531426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57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7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57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57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03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Discrete Criteria</a:t>
                      </a:r>
                    </a:p>
                  </a:txBody>
                  <a:tcPr marL="60960" marR="60960" marT="30480" marB="3048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Ranking based on Vulnerability</a:t>
                      </a:r>
                    </a:p>
                  </a:txBody>
                  <a:tcPr marL="60960" marR="60960" marT="30480" marB="30480"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 (1)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(2)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 (3)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(4)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High (5)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Geomorphology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Snow Cover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Flood Plain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Coastal Plain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Alluvial Plain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Hills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Valleys/Plateau</a:t>
                      </a:r>
                      <a:endParaRPr lang="en-US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Texture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Clay-Loam/Clay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Loam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Silt-loam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Sandy-Clay-Loam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Sandy-Loam/Sandy-Clay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LULC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Forest/Grassland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Barren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Cropland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489001" y="3577539"/>
            <a:ext cx="5681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Alternative Ranking scheme based on the contribution to the Drought Vulnerability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 For Discrete criteria) </a:t>
            </a:r>
            <a:endParaRPr lang="en-IN" sz="1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90191" y="6470650"/>
            <a:ext cx="7175500" cy="12700"/>
          </a:xfrm>
          <a:prstGeom prst="rect">
            <a:avLst/>
          </a:prstGeom>
        </p:spPr>
      </p:pic>
      <p:sp>
        <p:nvSpPr>
          <p:cNvPr id="43" name="-488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8220647" y="6413500"/>
            <a:ext cx="3159061" cy="15388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000" spc="-10" dirty="0">
                <a:solidFill>
                  <a:srgbClr val="6E7177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Ashesh Rudra Paul, Department of Civil Engg., IITKGP</a:t>
            </a:r>
          </a:p>
        </p:txBody>
      </p:sp>
      <p:sp>
        <p:nvSpPr>
          <p:cNvPr id="44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1" y="6204480"/>
            <a:ext cx="513115" cy="513115"/>
          </a:xfrm>
          <a:prstGeom prst="rect">
            <a:avLst/>
          </a:prstGeom>
        </p:spPr>
      </p:pic>
      <p:sp>
        <p:nvSpPr>
          <p:cNvPr id="25" name="Primary Heading-1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052703" y="1540303"/>
            <a:ext cx="3616325" cy="2564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2133" b="1" i="1" spc="-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𝑐𝑟𝑖𝑡𝑒𝑟𝑖𝑎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663360" y="1406424"/>
            <a:ext cx="16231" cy="50840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7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4" dur="9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/>
      <p:bldP spid="1052" grpId="0"/>
      <p:bldP spid="1052" grpId="1"/>
      <p:bldP spid="1053" grpId="0"/>
      <p:bldP spid="1054" grpId="0"/>
      <p:bldP spid="1055" grpId="0"/>
      <p:bldP spid="1056" grpId="0"/>
      <p:bldP spid="1049" grpId="0"/>
      <p:bldP spid="1050" grpId="0"/>
      <p:bldP spid="1051" grpId="0"/>
      <p:bldP spid="1057" grpId="0"/>
      <p:bldP spid="1058" grpId="0"/>
      <p:bldP spid="1059" grpId="0"/>
      <p:bldP spid="1060" grpId="0"/>
      <p:bldP spid="1060" grpId="1"/>
      <p:bldP spid="1061" grpId="0"/>
      <p:bldP spid="1063" grpId="0"/>
      <p:bldP spid="2" grpId="0"/>
      <p:bldP spid="42" grpId="0"/>
      <p:bldP spid="43" grpId="0"/>
      <p:bldP spid="4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5" name="Rect">
            <a:extLst>
              <a:ext uri="{FF2B5EF4-FFF2-40B4-BE49-F238E27FC236}">
                <a16:creationId xmlns:a16="http://schemas.microsoft.com/office/drawing/2014/main" xmlns="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432" name="Click here to edit title-49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225947" y="363941"/>
            <a:ext cx="9227403" cy="44884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800" b="1" spc="-112" dirty="0">
                <a:solidFill>
                  <a:srgbClr val="0A1A1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Drought Vulnerability Criteria Layers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237207"/>
              </p:ext>
            </p:extLst>
          </p:nvPr>
        </p:nvGraphicFramePr>
        <p:xfrm>
          <a:off x="5960613" y="1196819"/>
          <a:ext cx="5639984" cy="4795788"/>
        </p:xfrm>
        <a:graphic>
          <a:graphicData uri="http://schemas.openxmlformats.org/drawingml/2006/table">
            <a:tbl>
              <a:tblPr firstRow="1" firstCol="1" bandRow="1"/>
              <a:tblGrid>
                <a:gridCol w="1234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47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671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72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9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216925"/>
              </p:ext>
            </p:extLst>
          </p:nvPr>
        </p:nvGraphicFramePr>
        <p:xfrm>
          <a:off x="442477" y="1194373"/>
          <a:ext cx="5307779" cy="4783349"/>
        </p:xfrm>
        <a:graphic>
          <a:graphicData uri="http://schemas.openxmlformats.org/drawingml/2006/table">
            <a:tbl>
              <a:tblPr firstRow="1" firstCol="1" bandRow="1"/>
              <a:tblGrid>
                <a:gridCol w="1161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20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Reference Period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(1981-2014)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(2015-2040)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(2041-2070)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 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(2071-2100)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82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SSP126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SSP245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SSP370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7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SSP585</a:t>
                      </a:r>
                    </a:p>
                  </a:txBody>
                  <a:tcPr marL="45720" marR="4572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42699" r="79526" b="36507"/>
          <a:stretch/>
        </p:blipFill>
        <p:spPr>
          <a:xfrm>
            <a:off x="470872" y="3370076"/>
            <a:ext cx="1134553" cy="10245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/>
          <a:stretch/>
        </p:blipFill>
        <p:spPr>
          <a:xfrm>
            <a:off x="1897357" y="1747346"/>
            <a:ext cx="3774487" cy="413938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70871" y="3067379"/>
            <a:ext cx="108306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065719" y="6077739"/>
            <a:ext cx="4184119" cy="471932"/>
            <a:chOff x="276604" y="6122735"/>
            <a:chExt cx="5551711" cy="539250"/>
          </a:xfrm>
        </p:grpSpPr>
        <p:grpSp>
          <p:nvGrpSpPr>
            <p:cNvPr id="40" name="Group 39"/>
            <p:cNvGrpSpPr/>
            <p:nvPr/>
          </p:nvGrpSpPr>
          <p:grpSpPr>
            <a:xfrm>
              <a:off x="276604" y="6122735"/>
              <a:ext cx="5517745" cy="158323"/>
              <a:chOff x="1160769" y="6063344"/>
              <a:chExt cx="5943600" cy="18288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160769" y="6063344"/>
                <a:ext cx="1188720" cy="1828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349489" y="6063344"/>
                <a:ext cx="1188720" cy="182880"/>
              </a:xfrm>
              <a:prstGeom prst="rect">
                <a:avLst/>
              </a:prstGeom>
              <a:solidFill>
                <a:srgbClr val="66FF66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538209" y="6063344"/>
                <a:ext cx="1188720" cy="18288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726929" y="6063344"/>
                <a:ext cx="1188720" cy="182880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915649" y="6063344"/>
                <a:ext cx="1188720" cy="18288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129207" y="6265422"/>
              <a:ext cx="1458687" cy="38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179720" y="6270280"/>
              <a:ext cx="1458687" cy="3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92414" y="6275138"/>
              <a:ext cx="1458687" cy="3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69628" y="6272974"/>
              <a:ext cx="1458687" cy="3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4000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423550" y="6493272"/>
            <a:ext cx="341609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Average Annual Precipitation in mm</a:t>
            </a:r>
          </a:p>
          <a:p>
            <a:pPr algn="ctr"/>
            <a:endParaRPr lang="en-US" sz="1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6" r="79664" b="39206"/>
          <a:stretch/>
        </p:blipFill>
        <p:spPr>
          <a:xfrm>
            <a:off x="6015268" y="3499944"/>
            <a:ext cx="1163454" cy="90430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/>
          <a:stretch/>
        </p:blipFill>
        <p:spPr>
          <a:xfrm>
            <a:off x="7555133" y="1668144"/>
            <a:ext cx="3985622" cy="4218590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6833016" y="6069350"/>
            <a:ext cx="4284016" cy="445652"/>
            <a:chOff x="276604" y="5842800"/>
            <a:chExt cx="5719467" cy="640148"/>
          </a:xfrm>
        </p:grpSpPr>
        <p:grpSp>
          <p:nvGrpSpPr>
            <p:cNvPr id="103" name="Group 102"/>
            <p:cNvGrpSpPr/>
            <p:nvPr/>
          </p:nvGrpSpPr>
          <p:grpSpPr>
            <a:xfrm>
              <a:off x="276604" y="5842800"/>
              <a:ext cx="5461013" cy="640148"/>
              <a:chOff x="276604" y="5842800"/>
              <a:chExt cx="5461013" cy="640148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276604" y="5843859"/>
                <a:ext cx="4567539" cy="639089"/>
                <a:chOff x="276604" y="6122735"/>
                <a:chExt cx="5551711" cy="637509"/>
              </a:xfrm>
            </p:grpSpPr>
            <p:grpSp>
              <p:nvGrpSpPr>
                <p:cNvPr id="108" name="Group 107"/>
                <p:cNvGrpSpPr/>
                <p:nvPr/>
              </p:nvGrpSpPr>
              <p:grpSpPr>
                <a:xfrm>
                  <a:off x="276604" y="6122735"/>
                  <a:ext cx="5517745" cy="158323"/>
                  <a:chOff x="1160769" y="6063344"/>
                  <a:chExt cx="5943600" cy="182880"/>
                </a:xfrm>
              </p:grpSpPr>
              <p:sp>
                <p:nvSpPr>
                  <p:cNvPr id="113" name="Rectangle 112"/>
                  <p:cNvSpPr/>
                  <p:nvPr/>
                </p:nvSpPr>
                <p:spPr>
                  <a:xfrm>
                    <a:off x="1160769" y="6063344"/>
                    <a:ext cx="1188720" cy="182880"/>
                  </a:xfrm>
                  <a:prstGeom prst="rect">
                    <a:avLst/>
                  </a:prstGeom>
                  <a:solidFill>
                    <a:srgbClr val="99CB38">
                      <a:lumMod val="50000"/>
                    </a:srgbClr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600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2349489" y="6063344"/>
                    <a:ext cx="1188720" cy="182880"/>
                  </a:xfrm>
                  <a:prstGeom prst="rect">
                    <a:avLst/>
                  </a:prstGeom>
                  <a:solidFill>
                    <a:srgbClr val="00B050"/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600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3538209" y="6063344"/>
                    <a:ext cx="1188720" cy="182880"/>
                  </a:xfrm>
                  <a:prstGeom prst="rect">
                    <a:avLst/>
                  </a:prstGeom>
                  <a:solidFill>
                    <a:srgbClr val="63A537">
                      <a:lumMod val="60000"/>
                      <a:lumOff val="40000"/>
                    </a:srgbClr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600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4726929" y="6063344"/>
                    <a:ext cx="1188720" cy="182880"/>
                  </a:xfrm>
                  <a:prstGeom prst="rect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600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5915649" y="6063344"/>
                    <a:ext cx="1188720" cy="182880"/>
                  </a:xfrm>
                  <a:prstGeom prst="rect">
                    <a:avLst/>
                  </a:prstGeom>
                  <a:solidFill>
                    <a:srgbClr val="FF9933"/>
                  </a:solidFill>
                  <a:ln w="25400" cap="flat" cmpd="sng" algn="ctr">
                    <a:solidFill>
                      <a:srgbClr val="455F5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600" ker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9" name="TextBox 108"/>
                <p:cNvSpPr txBox="1"/>
                <p:nvPr/>
              </p:nvSpPr>
              <p:spPr>
                <a:xfrm>
                  <a:off x="1129206" y="6265422"/>
                  <a:ext cx="1458686" cy="485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600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2179720" y="6270280"/>
                  <a:ext cx="1458686" cy="485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600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3292413" y="6275137"/>
                  <a:ext cx="1458686" cy="485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600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</a:t>
                  </a:r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4369629" y="6272974"/>
                  <a:ext cx="1458686" cy="485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630">
                    <a:defRPr/>
                  </a:pPr>
                  <a:r>
                    <a:rPr lang="en-US" sz="1600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</p:grpSp>
          <p:sp>
            <p:nvSpPr>
              <p:cNvPr id="106" name="Rectangle 105"/>
              <p:cNvSpPr/>
              <p:nvPr/>
            </p:nvSpPr>
            <p:spPr>
              <a:xfrm>
                <a:off x="4812835" y="5842800"/>
                <a:ext cx="907919" cy="155448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55F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630">
                  <a:defRPr/>
                </a:pPr>
                <a:endParaRPr lang="en-US" sz="16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4537517" y="5994463"/>
                <a:ext cx="1200100" cy="48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5473383" y="5974137"/>
              <a:ext cx="522688" cy="48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7383919" y="6458354"/>
            <a:ext cx="322665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Average Annual Temperature in °C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15268" y="3144373"/>
            <a:ext cx="108916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56" name="-407">
            <a:extLst>
              <a:ext uri="{FF2B5EF4-FFF2-40B4-BE49-F238E27FC236}">
                <a16:creationId xmlns:a16="http://schemas.microsoft.com/office/drawing/2014/main" xmlns="" id="{111B4A49-B930-4A89-A1CD-6CA2B3D95AED}"/>
              </a:ext>
            </a:extLst>
          </p:cNvPr>
          <p:cNvSpPr txBox="1"/>
          <p:nvPr/>
        </p:nvSpPr>
        <p:spPr>
          <a:xfrm>
            <a:off x="11399457" y="6375400"/>
            <a:ext cx="329247" cy="20518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00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758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/>
      </p:transition>
    </mc:Choice>
    <mc:Fallback xmlns="">
      <p:transition spd="med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41666668 0 L 0 0 E" pathEditMode="relative" ptsTypes="">
                                      <p:cBhvr>
                                        <p:cTn id="12" dur="9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32" grpId="0"/>
      <p:bldP spid="56" grpId="0"/>
    </p:bld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0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  <a:fontScheme name="Integral">
    <a:majorFont>
      <a:latin typeface="Tw Cen MT Condensed" panose="020B06060201040202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Grek" typeface="Calibri"/>
      <a:font script="Cyrl" typeface="Calibri"/>
      <a:font script="Jpan" typeface="メイリオ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17747</TotalTime>
  <Words>3349</Words>
  <Application>Microsoft Office PowerPoint</Application>
  <PresentationFormat>Widescreen</PresentationFormat>
  <Paragraphs>983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IBM Plex Sans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ASHESH</dc:creator>
  <cp:lastModifiedBy>ASHESH</cp:lastModifiedBy>
  <cp:revision>37</cp:revision>
  <dcterms:created xsi:type="dcterms:W3CDTF">2025-03-18T04:12:28Z</dcterms:created>
  <dcterms:modified xsi:type="dcterms:W3CDTF">2025-04-29T04:57:49Z</dcterms:modified>
</cp:coreProperties>
</file>