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5"/>
  </p:notesMasterIdLst>
  <p:handoutMasterIdLst>
    <p:handoutMasterId r:id="rId23"/>
  </p:handoutMasterIdLst>
  <p:sldIdLst>
    <p:sldId id="2339" r:id="rId4"/>
    <p:sldId id="2158" r:id="rId6"/>
    <p:sldId id="2163" r:id="rId7"/>
    <p:sldId id="2340" r:id="rId8"/>
    <p:sldId id="2341" r:id="rId9"/>
    <p:sldId id="2165" r:id="rId10"/>
    <p:sldId id="2333" r:id="rId11"/>
    <p:sldId id="2159" r:id="rId12"/>
    <p:sldId id="2135" r:id="rId13"/>
    <p:sldId id="2319" r:id="rId14"/>
    <p:sldId id="2160" r:id="rId15"/>
    <p:sldId id="2141" r:id="rId16"/>
    <p:sldId id="2337" r:id="rId17"/>
    <p:sldId id="2336" r:id="rId18"/>
    <p:sldId id="2342" r:id="rId19"/>
    <p:sldId id="2238" r:id="rId20"/>
    <p:sldId id="2327" r:id="rId21"/>
    <p:sldId id="2345"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童" initials="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F1F7"/>
    <a:srgbClr val="DEEBF7"/>
    <a:srgbClr val="F5F5F5"/>
    <a:srgbClr val="ED7D31"/>
    <a:srgbClr val="FFFFFF"/>
    <a:srgbClr val="98C0E5"/>
    <a:srgbClr val="005AA0"/>
    <a:srgbClr val="31639C"/>
    <a:srgbClr val="F7A988"/>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78340" autoAdjust="0"/>
  </p:normalViewPr>
  <p:slideViewPr>
    <p:cSldViewPr snapToGrid="0">
      <p:cViewPr varScale="1">
        <p:scale>
          <a:sx n="79" d="100"/>
          <a:sy n="79" d="100"/>
        </p:scale>
        <p:origin x="1444" y="64"/>
      </p:cViewPr>
      <p:guideLst/>
    </p:cSldViewPr>
  </p:slideViewPr>
  <p:notesTextViewPr>
    <p:cViewPr>
      <p:scale>
        <a:sx n="125" d="100"/>
        <a:sy n="125" d="100"/>
      </p:scale>
      <p:origin x="0" y="0"/>
    </p:cViewPr>
  </p:notesTextViewPr>
  <p:notesViewPr>
    <p:cSldViewPr snapToGrid="0">
      <p:cViewPr varScale="1">
        <p:scale>
          <a:sx n="77" d="100"/>
          <a:sy n="77" d="100"/>
        </p:scale>
        <p:origin x="2848" y="5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55.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053DB-C117-4DAD-8775-0E55C937B72D}" type="datetimeFigureOut">
              <a:rPr lang="zh-CN" altLang="en-US" smtClean="0">
                <a:latin typeface="Times New Roman" panose="02020603050405020304" pitchFamily="18" charset="0"/>
                <a:ea typeface="Times New Roman" panose="02020603050405020304" pitchFamily="18" charset="0"/>
                <a:cs typeface="Times New Roman" panose="02020603050405020304" pitchFamily="18" charset="0"/>
              </a:rPr>
            </a:fld>
            <a:endParaRPr lang="zh-CN" altLang="en-US">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9A3783-79E9-48D3-AAC1-D340B8BDAE35}" type="slidenum">
              <a:rPr lang="zh-CN" altLang="en-US" smtClean="0">
                <a:latin typeface="Times New Roman" panose="02020603050405020304" pitchFamily="18" charset="0"/>
                <a:ea typeface="Times New Roman" panose="02020603050405020304" pitchFamily="18" charset="0"/>
                <a:cs typeface="Times New Roman" panose="02020603050405020304" pitchFamily="18" charset="0"/>
              </a:rPr>
            </a:fld>
            <a:endParaRPr lang="zh-CN" altLang="en-US">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ea typeface="Times New Roman" panose="02020603050405020304" pitchFamily="18" charset="0"/>
                <a:cs typeface="Times New Roman" panose="02020603050405020304" pitchFamily="18" charset="0"/>
              </a:defRPr>
            </a:lvl1pPr>
          </a:lstStyle>
          <a:p>
            <a:fld id="{9C2B228F-02CF-4CA7-9165-E643EE7D11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ea typeface="Times New Roman" panose="02020603050405020304" pitchFamily="18" charset="0"/>
                <a:cs typeface="Times New Roman" panose="02020603050405020304" pitchFamily="18" charset="0"/>
              </a:defRPr>
            </a:lvl1pPr>
          </a:lstStyle>
          <a:p>
            <a:fld id="{C6C91F09-E5C2-4D46-BAC6-BB9167CD754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Verdana" panose="020B0604030504040204" pitchFamily="34" charset="0"/>
                <a:ea typeface="宋体" panose="02010600030101010101" pitchFamily="2" charset="-122"/>
              </a:defRPr>
            </a:lvl1pPr>
            <a:lvl2pPr marL="742950" indent="-285750" eaLnBrk="0" hangingPunct="0">
              <a:defRPr>
                <a:solidFill>
                  <a:schemeClr val="bg1"/>
                </a:solidFill>
                <a:latin typeface="Verdana" panose="020B0604030504040204" pitchFamily="34" charset="0"/>
                <a:ea typeface="宋体" panose="02010600030101010101" pitchFamily="2" charset="-122"/>
              </a:defRPr>
            </a:lvl2pPr>
            <a:lvl3pPr marL="1143000" indent="-228600" eaLnBrk="0" hangingPunct="0">
              <a:defRPr>
                <a:solidFill>
                  <a:schemeClr val="bg1"/>
                </a:solidFill>
                <a:latin typeface="Verdana" panose="020B0604030504040204" pitchFamily="34" charset="0"/>
                <a:ea typeface="宋体" panose="02010600030101010101" pitchFamily="2" charset="-122"/>
              </a:defRPr>
            </a:lvl3pPr>
            <a:lvl4pPr marL="1600200" indent="-228600" eaLnBrk="0" hangingPunct="0">
              <a:defRPr>
                <a:solidFill>
                  <a:schemeClr val="bg1"/>
                </a:solidFill>
                <a:latin typeface="Verdana" panose="020B0604030504040204" pitchFamily="34" charset="0"/>
                <a:ea typeface="宋体" panose="02010600030101010101" pitchFamily="2" charset="-122"/>
              </a:defRPr>
            </a:lvl4pPr>
            <a:lvl5pPr marL="2057400" indent="-228600" eaLnBrk="0" hangingPunct="0">
              <a:defRPr>
                <a:solidFill>
                  <a:schemeClr val="bg1"/>
                </a:solidFill>
                <a:latin typeface="Verdana" panose="020B0604030504040204" pitchFamily="34" charset="0"/>
                <a:ea typeface="宋体" panose="02010600030101010101" pitchFamily="2" charset="-122"/>
              </a:defRPr>
            </a:lvl5pPr>
            <a:lvl6pPr marL="25146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6pPr>
            <a:lvl7pPr marL="29718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7pPr>
            <a:lvl8pPr marL="34290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8pPr>
            <a:lvl9pPr marL="38862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263B283-1FD1-4F7D-8234-61CEE79DEDB7}" type="slidenum">
              <a:rPr kumimoji="0" lang="ko-KR" altLang="en-US" sz="1200" b="0" i="0" u="none" strike="noStrike" kern="1200" cap="none" spc="0" normalizeH="0" baseline="0" noProof="0">
                <a:ln>
                  <a:noFill/>
                </a:ln>
                <a:solidFill>
                  <a:prstClr val="black"/>
                </a:solidFill>
                <a:effectLst/>
                <a:uLnTx/>
                <a:uFillTx/>
                <a:latin typeface="Times New Roman" panose="02020603050405020304" pitchFamily="18" charset="0"/>
                <a:ea typeface="Gulim" panose="020B0600000101010101" pitchFamily="34" charset="-127"/>
                <a:cs typeface="Times New Roman" panose="02020603050405020304" pitchFamily="18" charset="0"/>
              </a:rPr>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Gulim" panose="020B0600000101010101" pitchFamily="34" charset="-127"/>
              <a:cs typeface="Times New Roman" panose="02020603050405020304" pitchFamily="18" charset="0"/>
            </a:endParaRPr>
          </a:p>
        </p:txBody>
      </p:sp>
      <p:sp>
        <p:nvSpPr>
          <p:cNvPr id="39939" name="Rectangle 2"/>
          <p:cNvSpPr>
            <a:spLocks noGrp="1" noRot="1" noChangeAspect="1" noChangeArrowheads="1" noTextEdit="1"/>
          </p:cNvSpPr>
          <p:nvPr>
            <p:ph type="sldImg"/>
          </p:nvPr>
        </p:nvSpPr>
        <p:spPr>
          <a:xfrm>
            <a:off x="381000" y="685800"/>
            <a:ext cx="6096000" cy="3429000"/>
          </a:xfrm>
        </p:spPr>
      </p:sp>
      <p:sp>
        <p:nvSpPr>
          <p:cNvPr id="39940" name="Rectangle 3"/>
          <p:cNvSpPr>
            <a:spLocks noGrp="1" noChangeArrowheads="1"/>
          </p:cNvSpPr>
          <p:nvPr>
            <p:ph type="body" idx="1"/>
          </p:nvPr>
        </p:nvSpPr>
        <p:spPr>
          <a:xfrm>
            <a:off x="685480" y="4505464"/>
            <a:ext cx="5487041" cy="39526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en-US" altLang="zh-CN" sz="1200" b="1" kern="1200" dirty="0">
              <a:solidFill>
                <a:schemeClr val="tx1"/>
              </a:solidFill>
              <a:effectLst/>
              <a:latin typeface="Gulim" panose="020B0600000101010101" pitchFamily="34" charset="-127"/>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1" dirty="0"/>
          </a:p>
          <a:p>
            <a:endParaRPr lang="en-US" altLang="zh-CN" b="1" dirty="0"/>
          </a:p>
          <a:p>
            <a:endParaRPr lang="en-US" altLang="zh-CN" b="1" dirty="0"/>
          </a:p>
          <a:p>
            <a:r>
              <a:rPr lang="en-US" altLang="zh-CN" b="1" dirty="0"/>
              <a:t>For Plant A, the concentration difference between the downwind and upwind sites (from now on referred to as down-up difference) in terms of the total concentrations of HCFCs and HFCs was 27,230 pptv. Among all substances, HCFC-22, HFC-32 had the largest down-up differences, with 13,157 pptv and 8604 pptv, respectively. The down-up difference of Plant B is about 4482 pptv, with HFC-227ea and HCFC-141b having the largest values of 1802 pptv and 971 pptv, respectively. For Plant C, the down-up difference of HCFCs and HFCs was 19,918 pptv. Among all substances, down-up differences of HFC-134a and HFC-22 were the highest, which were 5070 pptv and 4923 pptv, respectively. In three plants, the down-up differences of HFCs accounts for more than 50% of the total down-up differences, which were 51.7%, 57.9% and 69.1%, respectively. It indicated that in the substitution process of HCFC products, the HFC production in these major fluorochemical plants in China may have catched up with the HCFC production and become more and more important.</a:t>
            </a:r>
            <a:endParaRPr lang="zh-CN" altLang="en-US" b="1" dirty="0">
              <a:ea typeface="宋体" panose="02010600030101010101" pitchFamily="2" charset="-122"/>
            </a:endParaRPr>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1" dirty="0"/>
          </a:p>
          <a:p>
            <a:endParaRPr lang="en-US" altLang="zh-CN" b="1" dirty="0"/>
          </a:p>
          <a:p>
            <a:endParaRPr lang="en-US" altLang="zh-CN" b="1" dirty="0"/>
          </a:p>
          <a:p>
            <a:endParaRPr lang="en-US" altLang="zh-CN" b="1" dirty="0"/>
          </a:p>
          <a:p>
            <a:endParaRPr lang="en-US" altLang="zh-CN" b="1" dirty="0"/>
          </a:p>
          <a:p>
            <a:r>
              <a:rPr lang="en-US" altLang="zh-CN" b="1" dirty="0"/>
              <a:t>The emissions of three plants were estimated by Gaussian diffusion model, and each substance in our study was known greenhouse gases. Therefore, The GWP was used to normalize the emissions of each substance (Fig. 5). The total emissions of all substance from the three plants were 56.62(34.73–81.15) Mt CO2-equiv yr− 1. The emissions of HCFCs and HFCs in three plants reached about 29.57(18.02–41.89) and 27.05 (16.70–39.26) Mt CO2-equiv yr− 1 (see in Figs. 5 and 6), respectively. For Plant A, HCFC-22, HFC-125, and HFC-32 had the highest emissions among all HCFCs and HFCs. The sum of their emissions exceeded 85% of the total emissions, which were about 5.62(4.57–6.78) Mt CO2-equiv yr− 1 (45.9%), 3.13(1.70–4.67) Mt CO2-equiv yr− 1 (25.6%), and 2.03 (1.44–2.75) Mt CO2-equiv yr− 1 (16.6%), respectively. The ranking results of the emissions were the same as those of down-up differences. For Plant B, the total emissions of HCFC-22, HFC-227ea, HFC-143a, HFC- 125, and HCFC-141b exceeded 80% of the total emissions in Plant B, which were 1.87(1.37–2.39) Mt CO2-equiv yr− 1 (32.3%), 1.72 (1.40–2.07) Mt CO2-equiv yr− 1 (29.7%), 0.63(0.50–0.77) Mt CO2-equiv yr− 1 (10.9%), 0.54(0.32–0.76) Mt CO2-equiv yr− 1 (9.2%), and 0.46(0.34–0.59) Mt CO2-equiv yr− 1 (7.9%), respectively. In Plant C, the emissions of HCFC-22, HFC-125, and HFC-143a were the highest among all the HCFCs and HFCs, which were 21.24(11.49–31.64) Mt CO2-equivyr− 1 (55.1%),7.69(4.37–11.37) Mt CO2-equiv yr− 1 (19.9%), and 4.10 (2.61–0.92) Mt CO2-equiv yr− 1 (10.6%), respectively. Among different substances, HCFC-22 emissions (28.75(17.42–40.81) Mt CO2-equiv yr− 1, 50.7%) were significantly higher than the other substances. The total emissions of six HFCs were 27.05(16.70–39.26) Mt CO2-equiv yr− 1 ,accounting for 47.8% of the three plants, suggesting that the HFC production of the three plants had reached a very large scale with the phaseout of ODSs. In addition, comparing the ranks of the down-up differences and emissions, each plant did not show consistency. For example,for Plant C, the down-up difference of HFC-32 ranked second, but its emission ranked fifth. One possible reason was that the molar mass and GWP of HFC-32 (55.02 g mol− 1; 675 CO2-equiv) was lower than other substances.</a:t>
            </a:r>
            <a:endParaRPr lang="en-US" altLang="zh-CN" b="1" dirty="0"/>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fontAlgn="auto">
              <a:lnSpc>
                <a:spcPct val="100000"/>
              </a:lnSpc>
              <a:buClrTx/>
              <a:buSzTx/>
              <a:buFont typeface="Arial" panose="020B0604020202020204" pitchFamily="34" charset="0"/>
              <a:buNone/>
            </a:pPr>
            <a:r>
              <a:rPr lang="en-US" altLang="zh-CN" b="1" dirty="0"/>
              <a:t> It is easy to see from the above chart that there is a gap among the emissions from different methods . </a:t>
            </a:r>
            <a:r>
              <a:rPr lang="en-US" altLang="zh-CN" b="1">
                <a:sym typeface="+mn-ea"/>
              </a:rPr>
              <a:t>The total emissions of HCFC-22 accountin for 69% of the IPCC 2019 national emissions. The emissions of HFC-32, HFC-134a, HFC-125  account for approximately 50% of the IPCC 2019 national emissions of the corresponding substances. The emissions of HCFC-22 were approximately six times of its IPCC 2006 national emissions .The emissions of HFC-32, HFC-134a, and HFC-125 were approximately four times of their IPCC 2006 national emissions. It indicated that u</a:t>
            </a:r>
            <a:r>
              <a:rPr b="1" dirty="0">
                <a:sym typeface="+mn-ea"/>
              </a:rPr>
              <a:t>sing factor in IPCC 2006 to estimate the emissions from the</a:t>
            </a:r>
            <a:r>
              <a:rPr lang="en-US" b="1" dirty="0">
                <a:sym typeface="+mn-ea"/>
              </a:rPr>
              <a:t> </a:t>
            </a:r>
            <a:r>
              <a:rPr b="1" dirty="0">
                <a:sym typeface="+mn-ea"/>
              </a:rPr>
              <a:t>fluorochemical production</a:t>
            </a:r>
            <a:r>
              <a:rPr lang="en-US" b="1" dirty="0">
                <a:sym typeface="+mn-ea"/>
              </a:rPr>
              <a:t> </a:t>
            </a:r>
            <a:r>
              <a:rPr b="1" dirty="0">
                <a:sym typeface="+mn-ea"/>
              </a:rPr>
              <a:t>process may lead to an underestimation of</a:t>
            </a:r>
            <a:r>
              <a:rPr lang="en-US" b="1" dirty="0">
                <a:sym typeface="+mn-ea"/>
              </a:rPr>
              <a:t> </a:t>
            </a:r>
            <a:r>
              <a:rPr b="1" dirty="0">
                <a:sym typeface="+mn-ea"/>
              </a:rPr>
              <a:t>the bottom-up emissions in China. The emission factor in IPCC 2019</a:t>
            </a:r>
            <a:r>
              <a:rPr lang="en-US" b="1" dirty="0">
                <a:sym typeface="+mn-ea"/>
              </a:rPr>
              <a:t> </a:t>
            </a:r>
            <a:r>
              <a:rPr b="1" dirty="0">
                <a:sym typeface="+mn-ea"/>
              </a:rPr>
              <a:t>seems more suitable for Chinese plants to calculate their HCFCs and HFCs emissions</a:t>
            </a:r>
            <a:r>
              <a:rPr lang="en-US" b="1" dirty="0">
                <a:sym typeface="+mn-ea"/>
              </a:rPr>
              <a:t>.</a:t>
            </a:r>
            <a:r>
              <a:rPr b="1" dirty="0">
                <a:sym typeface="+mn-ea"/>
              </a:rPr>
              <a:t> </a:t>
            </a:r>
            <a:endParaRPr lang="en-US" altLang="zh-CN" b="1" dirty="0">
              <a:solidFill>
                <a:schemeClr val="tx1"/>
              </a:solidFill>
              <a:latin typeface="+mn-ea"/>
              <a:cs typeface="+mn-ea"/>
              <a:sym typeface="+mn-ea"/>
            </a:endParaRPr>
          </a:p>
          <a:p>
            <a:endParaRPr lang="en-US" altLang="zh-CN"/>
          </a:p>
          <a:p>
            <a:endParaRPr lang="en-US" altLang="zh-CN"/>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r>
              <a:rPr lang="en-US" altLang="zh-CN" b="1" dirty="0"/>
              <a:t>The total emissions of HCFCs and HFCs in China were 11.83 (0–23.66) Mt CO2-equiv yr− 1 using the emission factors recommended by IPCC 2006 and 94.65 (2.37–473.16) Mt CO2-equiv yr− 1 using the emission factors recommended by IPCC 2019, respectively. We compared the emissions of all substances from all three fluorochemical plants derived by the Gaussian diffusion model, to the national emissions estimated based on the emission factors recommended by IPCC 2019 (from now on referred to as IPCC, 2019 national emissions). The comparison showed that the total emissions for each HCFC and HFC were within the uncertainty range of the IPCC 2019 national emission of the corresponding substance (see Supplementary Table S5), and emissions of most substances this study are consisted with the results by using the bottom-up method, with the accounting for a range of 20%–76% of the best estimate of IPCC 2019 national emission of each substance. The total emissions of HCFC-22 from the three plants were about 28.74 (17.70–40.51) Mt CO2-equiv yr− 1 , accounting for 69% of the IPCC 2019 national emissions of HCFC-22 (41.41 (1.04–207.03) Mt CO2-equiv yr− 1). The emissions of HFC-32, HFC-134a, HFC-125 from the three plants were about 3.05 (2.11–4.18) Mt CO2-equiv yr− 1 , 5.38 (3.19–7.97) Mt CO2-equiv yr− 1, and 11.36 (6.39–17.16) Mt CO2-equiv yr− 1 , accounting for approximately 50% of the IPCC 2019 national emissions of the corresponding substances. The emissions of HFC-227ea from the three plants were 0.83 (0.63–1.06) Mt CO2-equiv yr− 1, accounting for approximately 44% of the IPCC 2019 national emissions of HFC-227ea (5.10 (0.13–25.50) MtCO2-equiv yr− 1 ). For HFC-152a, its emissions reached about 0.12 (0.07–0.18) Mt CO2-equiv yr− 1 , accounted for only 20% of IPCC 2019 national emissions. The difference may be because our results do not include emissions from some other plants using HFC-152a as chemical synthesis intermediates. Considering that only three typical fluorochemical plants in China were selected in this study and other plants should also contribute to national HFC and HCFC emissions, the phenomenon that emissions of HFCs and HCFCs in this study are lower than the IPCC 2019 national emissions is reasonable. On the other hand, the lack of production data from the three plants during the sampling period and the lack of observational study in other plants limit more quantificational estimates of the actual emission factors and total emissions from China’s fluorochemical plants.</a:t>
            </a:r>
            <a:endParaRPr lang="en-US" altLang="zh-CN" b="1" dirty="0"/>
          </a:p>
          <a:p>
            <a:r>
              <a:rPr lang="en-US" altLang="zh-CN" b="1" dirty="0"/>
              <a:t>  However, the actual emission factors from China’s fluorochemical plants should be much larger than the recommended value from IPCC2006, according to the comparison between the emissions of all substances from the three fluorochemical plants and the national emissions estimated based on the emission factors recommended by IPCC 2006 (referred to as IPCC, 2006 national emissions). The total emission from all three plants for each substance ranged 2–6 times of the IPCC 2006 national emission of the corresponding substance (11.83 (0–23.66) Mt CO2-equiv yr− 1 ). The emissions of HCFC-22 from the plant were</a:t>
            </a:r>
            <a:endParaRPr lang="en-US" altLang="zh-CN" b="1" dirty="0"/>
          </a:p>
          <a:p>
            <a:r>
              <a:rPr lang="en-US" altLang="zh-CN" b="1" dirty="0"/>
              <a:t>approximately six times of its IPCC 2006 national emissions (5.18 (0–10.35) Mt CO2-equiv yr− 1). The emissions of HFC-32, HFC-134a, and HFC-125 were approximately four times of their IPCC 2006 national</a:t>
            </a:r>
            <a:endParaRPr lang="en-US" altLang="zh-CN" b="1" dirty="0"/>
          </a:p>
          <a:p>
            <a:r>
              <a:rPr lang="en-US" altLang="zh-CN" b="1" dirty="0"/>
              <a:t>emissions (0.75 (0–1.51) Mt CO2-equiv yr− 1 , 1.35 (0–2.70) Mt CO2-equiv yr− 1, and 2.68 (0–5.35) Mt CO2-equiv yr− 1, respectively. Considering that the three plants only represent part of China’s production</a:t>
            </a:r>
            <a:endParaRPr lang="en-US" altLang="zh-CN" b="1" dirty="0"/>
          </a:p>
          <a:p>
            <a:r>
              <a:rPr lang="en-US" altLang="zh-CN" b="1" dirty="0"/>
              <a:t>capacity, the default emission factor of 0.5% (0%–1%) recommended by the IPCC 2006 may be underestimated, which makes it difficult to reflect the actual leakage of HCFCs and HFCs in China’s fluorochemical production process. Using this value to estimate the emissions from the fluorochemical production process may lead to an underestimation of the bottom-up emissions in China. The emission factor in IPCC 2019</a:t>
            </a:r>
            <a:endParaRPr lang="en-US" altLang="zh-CN" b="1" dirty="0"/>
          </a:p>
          <a:p>
            <a:r>
              <a:rPr lang="en-US" altLang="zh-CN" b="1" dirty="0"/>
              <a:t>seems more suitable for Chinese plants to calculate their HCFCs and HFCs emissions</a:t>
            </a:r>
            <a:endParaRPr lang="en-US" altLang="zh-CN" b="1" dirty="0"/>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endParaRPr lang="en-US" altLang="zh-CN" sz="1800" kern="100" dirty="0">
              <a:effectLst/>
              <a:latin typeface="Times New Roman" panose="02020603050405020304" pitchFamily="18" charset="0"/>
              <a:cs typeface="Times New Roman" panose="02020603050405020304" pitchFamily="18" charset="0"/>
            </a:endParaRPr>
          </a:p>
          <a:p>
            <a:pPr>
              <a:lnSpc>
                <a:spcPct val="150000"/>
              </a:lnSpc>
            </a:pPr>
            <a:endParaRPr lang="en-US" altLang="zh-CN" sz="1800" kern="100" dirty="0">
              <a:effectLst/>
              <a:latin typeface="Times New Roman" panose="02020603050405020304" pitchFamily="18" charset="0"/>
              <a:cs typeface="Times New Roman" panose="02020603050405020304" pitchFamily="18" charset="0"/>
            </a:endParaRPr>
          </a:p>
          <a:p>
            <a:pPr>
              <a:lnSpc>
                <a:spcPct val="150000"/>
              </a:lnSpc>
            </a:pPr>
            <a:endParaRPr lang="en-US" altLang="zh-CN" sz="1800" kern="100" dirty="0">
              <a:effectLst/>
              <a:latin typeface="Times New Roman" panose="02020603050405020304" pitchFamily="18" charset="0"/>
              <a:cs typeface="Times New Roman" panose="02020603050405020304" pitchFamily="18" charset="0"/>
            </a:endParaRPr>
          </a:p>
          <a:p>
            <a:pPr>
              <a:lnSpc>
                <a:spcPct val="150000"/>
              </a:lnSpc>
            </a:pPr>
            <a:r>
              <a:rPr lang="en-US" altLang="zh-CN" sz="1800" kern="100" dirty="0">
                <a:effectLst/>
                <a:latin typeface="Times New Roman" panose="02020603050405020304" pitchFamily="18" charset="0"/>
                <a:cs typeface="Times New Roman" panose="02020603050405020304" pitchFamily="18" charset="0"/>
              </a:rPr>
              <a:t>In our study, 52 atmospheric observations were conducted in three typical Chinese fluorochemical plants. The results showed that the substances with the highest down-up atmospheric concentration difference among the three plants are all HCFCs (Plant A: HCFC-22; Plant B: HFC-227ea; Plant C: HFC-134a). The total HFC down-up difference (10,143 pptv; 58%) of the three plants is higher than that of HCFCs. The rough emission estimation results showed that the total emissions of HCFCs and HFCs during the production process from the three plants reached 56.62 (36.91–83.69) Mt CO2-equiv yr− 1 . The HCFC and HFC emissions were about 27.05(16.70–39.26) and 29.57(18.02–41.89) Mt CO2-equiv yr− 1 , respectively. It indicated that in the substitution process of HCFC products, the HFC production in these major fluorochemical plants in China may have catched up with the HCFC production and become more and more important. The national emissions were estimated by production data and emission factors from IPCC 2019 or 2006. The estimated emissions from all of three fluorochemical plants for each substance was within the uncertainty range of the IPCC 2019 national emission of the corresponding substance and national production data, accounting for a range of 20%–76% of the best estimate of IPCC 2019</a:t>
            </a:r>
            <a:endParaRPr lang="en-US" altLang="zh-CN" sz="1800" kern="100" dirty="0">
              <a:effectLst/>
              <a:latin typeface="Times New Roman" panose="02020603050405020304" pitchFamily="18" charset="0"/>
              <a:cs typeface="Times New Roman" panose="02020603050405020304" pitchFamily="18" charset="0"/>
            </a:endParaRPr>
          </a:p>
          <a:p>
            <a:pPr>
              <a:lnSpc>
                <a:spcPct val="150000"/>
              </a:lnSpc>
            </a:pPr>
            <a:r>
              <a:rPr lang="en-US" altLang="zh-CN" sz="1800" kern="100" dirty="0">
                <a:effectLst/>
                <a:latin typeface="Times New Roman" panose="02020603050405020304" pitchFamily="18" charset="0"/>
                <a:cs typeface="Times New Roman" panose="02020603050405020304" pitchFamily="18" charset="0"/>
              </a:rPr>
              <a:t>national emission, indicating that the emission factor in IPCC 2019 was more suitable to estimate China’s fluorochemical emissions from production. However, the emissions from three plants were significantly higher than national emissions (contained 17 fluorochemical plants) in China estimated by using the emission factor of IPCC 2006. This revealed that using the emission factors recommended by IPCC 2006 to estimate the emissions of HCFCs and HFCs from the fluorochemical plants in China may lead to underestimation.</a:t>
            </a:r>
            <a:endParaRPr lang="en-US" altLang="zh-CN" sz="1800" kern="100" dirty="0">
              <a:effectLst/>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endParaRPr lang="en-US" altLang="zh-CN" sz="1800" kern="100" dirty="0">
              <a:effectLst/>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1"/>
                </a:solidFill>
                <a:latin typeface="Verdana" panose="020B0604030504040204" pitchFamily="34" charset="0"/>
                <a:ea typeface="宋体" panose="02010600030101010101" pitchFamily="2" charset="-122"/>
              </a:defRPr>
            </a:lvl1pPr>
            <a:lvl2pPr marL="742950" indent="-285750" eaLnBrk="0" hangingPunct="0">
              <a:defRPr>
                <a:solidFill>
                  <a:schemeClr val="bg1"/>
                </a:solidFill>
                <a:latin typeface="Verdana" panose="020B0604030504040204" pitchFamily="34" charset="0"/>
                <a:ea typeface="宋体" panose="02010600030101010101" pitchFamily="2" charset="-122"/>
              </a:defRPr>
            </a:lvl2pPr>
            <a:lvl3pPr marL="1143000" indent="-228600" eaLnBrk="0" hangingPunct="0">
              <a:defRPr>
                <a:solidFill>
                  <a:schemeClr val="bg1"/>
                </a:solidFill>
                <a:latin typeface="Verdana" panose="020B0604030504040204" pitchFamily="34" charset="0"/>
                <a:ea typeface="宋体" panose="02010600030101010101" pitchFamily="2" charset="-122"/>
              </a:defRPr>
            </a:lvl3pPr>
            <a:lvl4pPr marL="1600200" indent="-228600" eaLnBrk="0" hangingPunct="0">
              <a:defRPr>
                <a:solidFill>
                  <a:schemeClr val="bg1"/>
                </a:solidFill>
                <a:latin typeface="Verdana" panose="020B0604030504040204" pitchFamily="34" charset="0"/>
                <a:ea typeface="宋体" panose="02010600030101010101" pitchFamily="2" charset="-122"/>
              </a:defRPr>
            </a:lvl4pPr>
            <a:lvl5pPr marL="2057400" indent="-228600" eaLnBrk="0" hangingPunct="0">
              <a:defRPr>
                <a:solidFill>
                  <a:schemeClr val="bg1"/>
                </a:solidFill>
                <a:latin typeface="Verdana" panose="020B0604030504040204" pitchFamily="34" charset="0"/>
                <a:ea typeface="宋体" panose="02010600030101010101" pitchFamily="2" charset="-122"/>
              </a:defRPr>
            </a:lvl5pPr>
            <a:lvl6pPr marL="25146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6pPr>
            <a:lvl7pPr marL="29718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7pPr>
            <a:lvl8pPr marL="34290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8pPr>
            <a:lvl9pPr marL="38862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263B283-1FD1-4F7D-8234-61CEE79DEDB7}" type="slidenum">
              <a:rPr kumimoji="0" lang="ko-KR" altLang="en-US" sz="1200" b="0" i="0" u="none" strike="noStrike" kern="1200" cap="none" spc="0" normalizeH="0" baseline="0" noProof="0">
                <a:ln>
                  <a:noFill/>
                </a:ln>
                <a:solidFill>
                  <a:prstClr val="black"/>
                </a:solidFill>
                <a:effectLst/>
                <a:uLnTx/>
                <a:uFillTx/>
                <a:latin typeface="Times New Roman" panose="02020603050405020304" pitchFamily="18" charset="0"/>
                <a:ea typeface="Gulim" panose="020B0600000101010101" pitchFamily="34" charset="-127"/>
                <a:cs typeface="Times New Roman" panose="02020603050405020304" pitchFamily="18" charset="0"/>
              </a:rPr>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Gulim" panose="020B0600000101010101" pitchFamily="34" charset="-127"/>
              <a:cs typeface="Times New Roman" panose="02020603050405020304" pitchFamily="18" charset="0"/>
            </a:endParaRPr>
          </a:p>
        </p:txBody>
      </p:sp>
      <p:sp>
        <p:nvSpPr>
          <p:cNvPr id="39939" name="Rectangle 2"/>
          <p:cNvSpPr>
            <a:spLocks noGrp="1" noRot="1" noChangeAspect="1" noChangeArrowheads="1" noTextEdit="1"/>
          </p:cNvSpPr>
          <p:nvPr>
            <p:ph type="sldImg"/>
          </p:nvPr>
        </p:nvSpPr>
        <p:spPr>
          <a:xfrm>
            <a:off x="381000" y="685800"/>
            <a:ext cx="6096000" cy="3429000"/>
          </a:xfrm>
        </p:spPr>
      </p:sp>
      <p:sp>
        <p:nvSpPr>
          <p:cNvPr id="39940" name="Rectangle 3"/>
          <p:cNvSpPr>
            <a:spLocks noGrp="1" noChangeArrowheads="1"/>
          </p:cNvSpPr>
          <p:nvPr>
            <p:ph type="body" idx="1"/>
          </p:nvPr>
        </p:nvSpPr>
        <p:spPr>
          <a:xfrm>
            <a:off x="685480" y="4505464"/>
            <a:ext cx="5487041" cy="39526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en-US" altLang="zh-CN">
                <a:sym typeface="+mn-ea"/>
              </a:rPr>
              <a:t>The work above has been accepted in the Atmospheric Environment on the 11th July 2024 (Concentration characteristics and emission estimates of major HCFCs and HFCs at three typical fluorochemical plants in China based on a Gaussian diffusion model. Atmospheric Environment 2024, 334 ,https://doi.org/10.1016/j.atmosenv.2024.120688). </a:t>
            </a:r>
            <a:endParaRPr lang="en-US" altLang="zh-CN" sz="1200" b="1" kern="1200" dirty="0">
              <a:solidFill>
                <a:schemeClr val="tx1"/>
              </a:solidFill>
              <a:effectLst/>
              <a:latin typeface="Gulim" panose="020B0600000101010101" pitchFamily="34" charset="-127"/>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buFont typeface="Times New Roman" panose="02020603050405020304" pitchFamily="18" charset="0"/>
              <a:buNone/>
            </a:pPr>
            <a:r>
              <a:rPr lang="en-US" altLang="zh-CN" b="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Hydrochlorofluorocarbons (HCFCs) and hydrofluorocarbons (HFCs) are controlled substances under the Montreal Protocol. HCFCs are widely used in refrigeration, air-conditioning, foam, and other sectors</a:t>
            </a:r>
            <a:endParaRPr lang="en-US" altLang="zh-CN" b="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indent="0">
              <a:buFont typeface="Times New Roman" panose="02020603050405020304" pitchFamily="18" charset="0"/>
              <a:buNone/>
            </a:pPr>
            <a:r>
              <a:rPr lang="en-US" altLang="zh-CN" b="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(UNEP, 2011; Wan et al., 2009). Owing to their long atmospheric lifetime (1.3 to over 10 years) and the ability to release free chlorine atoms into the stratosphere and absorb infrared irradiation (thermal radiation), HCFCs are both ozone-depleting substances (ODSs) and potent greenhouse gases (GHGs). HFCs contain no chlorine or bromine and do not deplete the ozone layer. Therefore, HFCs are used to substitute HCFCs, and are mainly used in the refrigeration, air-conditioning, foam, and firefighting sectors(UNEP, 2016), and a small amount is used in the aerosol, solvent, and other sectors(UNEP, 2019; Velders et al., 2012). However, they are potent GHGs with the atmospheric lifetime ranging from hundreds to thousands of years, and global warming potential (GWP) from tens to tens of thousands. They are not only controlled by the Montreal Protocol but also one of the seven controlled substances listed in the United Nations Framework Convention on Climate Change (UNEP, 2008). An accurate estimation of HCFC and HFC emissions is essential for assessing ozone depletion and climate change</a:t>
            </a:r>
            <a:endParaRPr lang="en-US" altLang="zh-CN" b="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sym typeface="+mn-ea"/>
              </a:rPr>
              <a:t>字体小</a:t>
            </a:r>
            <a:r>
              <a:rPr lang="en-US" altLang="zh-CN" b="1" dirty="0">
                <a:sym typeface="+mn-ea"/>
              </a:rPr>
              <a:t>+</a:t>
            </a:r>
            <a:r>
              <a:rPr lang="zh-CN" altLang="en-US" b="1" dirty="0">
                <a:sym typeface="+mn-ea"/>
              </a:rPr>
              <a:t>大小写</a:t>
            </a:r>
            <a:endParaRPr lang="en-US" altLang="zh-CN" b="1" dirty="0">
              <a:sym typeface="+mn-ea"/>
            </a:endParaRPr>
          </a:p>
          <a:p>
            <a:r>
              <a:rPr lang="en-US" altLang="zh-CN" b="1" dirty="0">
                <a:sym typeface="+mn-ea"/>
              </a:rPr>
              <a:t>There were differences between top-down emissions (based on observation data) and bottom-up emissions (based on production and consumption data) for HCFCs and HFCs.</a:t>
            </a:r>
            <a:endParaRPr lang="en-US" altLang="zh-CN" b="1" dirty="0">
              <a:sym typeface="+mn-ea"/>
            </a:endParaRPr>
          </a:p>
          <a:p>
            <a:r>
              <a:rPr lang="en-US" altLang="zh-CN" b="1" dirty="0"/>
              <a:t>As one of the major emission processes, the fluorochemical production process includes product emissions, by-product emissions, and raw material use emissions (IPCC, 2019). Potential emission sources include process vents, equipment leaks, and container venting (IPCC,2019).</a:t>
            </a:r>
            <a:endParaRPr lang="en-US" altLang="zh-CN" b="1" dirty="0"/>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The calculation methods mainly involve emission-factor approach, mass-balance approach and direct measurement method. There is a big gap between different emission factors (like ipcc 2006 and 2009),with the latter having a larger range of uncertainty.The mass-balance approach is to calculate the emission by multiplying the mass of flue gas by the mass concentration of pollutants in the flue gas .It is highly dependent on the industrial material data, which is difficult to obtain. The direct measurement method is usually based on the observation data around the plant  and mainly uses the Gaussian plume diffusion model to establish the source–receptor relationship to estimate emissions. This method can avoid not only the shortcomings of the default emission factor from the IPCC guidelines, but also the difficulty in the mass-balance approach to obtain industrial material data. At present, some studies have carried out VOC sampling around plants to estimate VOC emission based on the Gaussian diffusion virtual point source postposition method combined with remote sensing FTIR (Fourier Transform Infrared Spectroscopy) or least square method, and based on the ISC3 (Industrial Source Complex 3) model, ISCST-3 (Industrial Source Complex Short Term-3) model or AERMOD (AMS/EPA Regulatory Model) in the steady-state Gaussian plume diffusion model. However, no research has been conducted on the HCFC and HFC emissions from fluorochemical plants based on observation data and diffusion model.</a:t>
            </a:r>
            <a:endParaRPr lang="en-US" altLang="zh-CN" b="1" dirty="0"/>
          </a:p>
          <a:p>
            <a:endParaRPr lang="en-US" altLang="zh-CN" dirty="0"/>
          </a:p>
          <a:p>
            <a:endParaRPr lang="en-US" altLang="zh-CN" dirty="0"/>
          </a:p>
          <a:p>
            <a:endParaRPr lang="en-US" altLang="zh-CN" dirty="0"/>
          </a:p>
          <a:p>
            <a:endParaRPr lang="en-US" altLang="zh-CN" dirty="0"/>
          </a:p>
          <a:p>
            <a:r>
              <a:rPr lang="en-US" altLang="zh-CN" dirty="0"/>
              <a:t>At present, most studies (Li et al., 2016; Wu et al., 2022) directly use the emission-factor approach to estimate the emissions of HCFCs and HFCs during the production process based on the emission factors recommended by the Intergovernmental Panel on Climate Change (IPCC).</a:t>
            </a:r>
            <a:endParaRPr lang="en-US" altLang="zh-CN" dirty="0"/>
          </a:p>
          <a:p>
            <a:r>
              <a:rPr lang="en-US" altLang="zh-CN" dirty="0">
                <a:ea typeface="宋体" panose="02010600030101010101" pitchFamily="2" charset="-122"/>
              </a:rPr>
              <a:t>In addition to the emission-factor approach, the calculation methods for production process emissions include the </a:t>
            </a:r>
            <a:r>
              <a:rPr lang="en-US" altLang="zh-CN" b="1" dirty="0">
                <a:ea typeface="宋体" panose="02010600030101010101" pitchFamily="2" charset="-122"/>
              </a:rPr>
              <a:t>mass-balance approach </a:t>
            </a:r>
            <a:r>
              <a:rPr lang="en-US" altLang="zh-CN" dirty="0">
                <a:ea typeface="宋体" panose="02010600030101010101" pitchFamily="2" charset="-122"/>
              </a:rPr>
              <a:t>andthe direct measurement method (IPCC, 2006). The mass-balance approach is to calculate the emission by multiplying the mass of flue gas by the mass concentration of pollutants in the flue gas (IPCC, 2019). It is highly </a:t>
            </a:r>
            <a:r>
              <a:rPr lang="en-US" altLang="zh-CN" b="1" dirty="0">
                <a:ea typeface="宋体" panose="02010600030101010101" pitchFamily="2" charset="-122"/>
              </a:rPr>
              <a:t>dependent on the industrial material data, which is difficult to obtain</a:t>
            </a:r>
            <a:r>
              <a:rPr lang="en-US" altLang="zh-CN" dirty="0">
                <a:ea typeface="宋体" panose="02010600030101010101" pitchFamily="2" charset="-122"/>
              </a:rPr>
              <a:t>. </a:t>
            </a:r>
            <a:r>
              <a:rPr lang="en-US" altLang="zh-CN" b="1" dirty="0">
                <a:ea typeface="宋体" panose="02010600030101010101" pitchFamily="2" charset="-122"/>
              </a:rPr>
              <a:t>The direct measurement method</a:t>
            </a:r>
            <a:r>
              <a:rPr lang="en-US" altLang="zh-CN" dirty="0">
                <a:ea typeface="宋体" panose="02010600030101010101" pitchFamily="2" charset="-122"/>
              </a:rPr>
              <a:t> is usually based on the observation data around the plant (IPCC, 2006) and mainly uses the Gaussian plume diffusion model to establish the source–receptor relationship to estimate emissions. This method can avoid not only the shortcomings of the default emission factor from the IPCC guidelines, which cannot accurately reflect the actual situation of countries, regions, and plants, but also the difficulty in the mass-balance approach to obtain industrial material data. At present, some studies (Bai et al., 2019; Duan, 2017; Lu et al., 2023; Lv et al., 2015; Wang et al., 2020; Wei et al., 2016; Wei et al., 2018; Zou et al., 2017) have carried out VOC sampling around plants to estimate VOC emission based on the Gaussian diffusion virtual point source postposition method combined with remote sensing FTIR (Fourier Transform Infrared Spectroscopy) or least</a:t>
            </a:r>
            <a:endParaRPr lang="en-US" altLang="zh-CN" dirty="0">
              <a:ea typeface="宋体" panose="02010600030101010101" pitchFamily="2" charset="-122"/>
            </a:endParaRPr>
          </a:p>
          <a:p>
            <a:r>
              <a:rPr lang="en-US" altLang="zh-CN" dirty="0">
                <a:ea typeface="宋体" panose="02010600030101010101" pitchFamily="2" charset="-122"/>
              </a:rPr>
              <a:t>square method, and based on the ISC3 (Industrial Source Complex 3) model, ISCST-3 (Industrial Source Complex Short Term-3) model or AERMOD (AMS/EPA Regulatory Model) in the steady-state Gaussian plume diffusion model. However, no research has been conducted on the HCFC and HFC emissions from fluorochemical plants based on observation data and diffusion model.</a:t>
            </a:r>
            <a:endParaRPr lang="en-US" altLang="zh-CN" dirty="0">
              <a:ea typeface="宋体" panose="02010600030101010101" pitchFamily="2" charset="-122"/>
            </a:endParaRPr>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China is the largest producer, consumer, and emitter of HCFCs and HFCs worldwide(Bie et al., 2017).</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total HCFC and HFC emissions from the three plants were compared with their national bottom-up emissions in China and the applicability of emission factors from IPCC 2006; 2019 in China were further discussed. This study firstly evaluated the emissions of fluorochemical plants based on observation data around fluorochemical plants, which provided scientific support for accurately estimating the HCFCs and HFCs emissions of the production process.</a:t>
            </a:r>
            <a:endParaRPr lang="en-US" altLang="zh-CN" dirty="0"/>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We selected fluorochemical plants A, B, and C to carry out atmospheric observations in November 2021 and May 2022. The three plants are located in Shandong, Jiangsu, and Zhejiang Provinces, which are the</a:t>
            </a:r>
            <a:endParaRPr lang="en-US" altLang="zh-CN" b="1" dirty="0"/>
          </a:p>
          <a:p>
            <a:r>
              <a:rPr lang="en-US" altLang="zh-CN" b="1" dirty="0"/>
              <a:t>main distribution provinces of HCFC and HFC plants. Fig. 1 illustrates the three chosen typical plants. In this study, the terrain around the three plants was open and flat. There are no other emission sources</a:t>
            </a:r>
            <a:endParaRPr lang="en-US" altLang="zh-CN" b="1" dirty="0"/>
          </a:p>
          <a:p>
            <a:r>
              <a:rPr lang="en-US" altLang="zh-CN" b="1" dirty="0"/>
              <a:t>within 2 km of the plants. These conditions are suitable for application to a Gaussian diffusion model</a:t>
            </a:r>
            <a:endParaRPr lang="en-US" altLang="zh-CN" b="1" dirty="0"/>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Multiple emission sources are distributed inside the plant, which can be regarded as an area source. The Gaussian model is the most widely used in industry and has been verified by a large number of experiments (Wang et al., 2020), which includes two common calculation methods of area source model, namely ATDL model and virtual point source postposition method (Zou et al., 2017). The latter is more suitable for industrial area sources (Lu et al., 2023; Wang et al., 2020; Wu and Ding, 2007; Zou et al., 2017), and thus was selected to simulate the emission rates of HCFCs and HFCs in three plants. First, it is assumed that all emission sources in the fluorochemical plant are concentrated in the center of the area source block (on the diagonal intersection of the area source block), forming an "equivalent point source". The source–receptor relationship of the target compounds is then established using the point source formula. However, if the scattered emission sources are concentrated at one point, an unreasonably high concentration is obtained near the equivalent point source. To overcome this disadvantage, the location of the equivalent point source can be moved to a location in the upwind direction, so that the area source of this plant will be equivalent to a virtual point source in the upwind direction (Gu et al., 2001). Although the virtual point source postposition method has large uncertainty for the calculation of near distance pollution concentration (Liu et al., 2009), we can get a rough estimate based on this method. Briefly, based on meteorological parameters, the emission rate of pollutants could be roughly estimated by using Gaussian diffusion model and virtual point source postposition method.</a:t>
            </a:r>
            <a:endParaRPr lang="en-US" altLang="zh-CN" b="1" dirty="0"/>
          </a:p>
        </p:txBody>
      </p:sp>
      <p:sp>
        <p:nvSpPr>
          <p:cNvPr id="4" name="灯片编号占位符 3"/>
          <p:cNvSpPr>
            <a:spLocks noGrp="1"/>
          </p:cNvSpPr>
          <p:nvPr>
            <p:ph type="sldNum" sz="quarter" idx="5"/>
          </p:nvPr>
        </p:nvSpPr>
        <p:spPr/>
        <p:txBody>
          <a:bodyPr/>
          <a:lstStyle/>
          <a:p>
            <a:fld id="{C6C91F09-E5C2-4D46-BAC6-BB9167CD754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800" kern="100" dirty="0">
                <a:effectLst/>
                <a:latin typeface="Times New Roman" panose="02020603050405020304" pitchFamily="18" charset="0"/>
                <a:cs typeface="Times New Roman" panose="02020603050405020304" pitchFamily="18" charset="0"/>
              </a:rPr>
              <a:t> </a:t>
            </a:r>
            <a:r>
              <a:rPr lang="en-US" altLang="zh-CN" sz="1800" kern="100" dirty="0">
                <a:effectLst/>
                <a:sym typeface="+mn-ea"/>
              </a:rPr>
              <a:t>By comparing the wind speed, we found that the average wind speed during the daytime (2.5m/s) was significantly higher than at night (1.5 m/s). Lower wind speeds can slow down horizontal and vertical diffusion, so it was not favorable for the transportation of the HCFCs and HFCs from the plants to sampling sites. In addition, under low wind speed conditions, local turbulence had a greater impact on pollutant concentrations, which would</a:t>
            </a:r>
            <a:endParaRPr lang="en-US" altLang="zh-CN" sz="1800" kern="100" dirty="0">
              <a:effectLst/>
              <a:latin typeface="Times New Roman" panose="02020603050405020304" pitchFamily="18" charset="0"/>
              <a:cs typeface="Times New Roman" panose="02020603050405020304" pitchFamily="18" charset="0"/>
            </a:endParaRPr>
          </a:p>
          <a:p>
            <a:pPr>
              <a:lnSpc>
                <a:spcPct val="150000"/>
              </a:lnSpc>
            </a:pPr>
            <a:r>
              <a:rPr lang="en-US" altLang="zh-CN" sz="1800" kern="100" dirty="0">
                <a:effectLst/>
                <a:sym typeface="+mn-ea"/>
              </a:rPr>
              <a:t>increase the uncertainty of the model (Li et al., 2023)</a:t>
            </a:r>
            <a:endParaRPr lang="en-US" altLang="zh-CN" sz="1800" kern="100" dirty="0">
              <a:effectLst/>
              <a:latin typeface="Times New Roman" panose="02020603050405020304" pitchFamily="18" charset="0"/>
              <a:cs typeface="Times New Roman" panose="02020603050405020304" pitchFamily="18" charset="0"/>
            </a:endParaRPr>
          </a:p>
          <a:p>
            <a:pPr>
              <a:lnSpc>
                <a:spcPct val="150000"/>
              </a:lnSpc>
            </a:pPr>
            <a:endParaRPr lang="en-US" altLang="zh-CN" sz="1800" kern="100" dirty="0">
              <a:effectLst/>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6C91F09-E5C2-4D46-BAC6-BB9167CD754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a:prstGeom prst="rect">
            <a:avLst/>
          </a:prstGeom>
        </p:spPr>
        <p:txBody>
          <a:bodyPr/>
          <a:lstStyle>
            <a:lvl1pPr>
              <a:defRPr>
                <a:cs typeface="Times New Roman" panose="02020603050405020304" pitchFamily="18" charset="0"/>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cs typeface="Times New Roman" panose="02020603050405020304" pitchFamily="18" charset="0"/>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zh-CN" altLang="en-US"/>
              <a:t>单击此处编辑母版副标题样式</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cs typeface="Times New Roman" panose="02020603050405020304" pitchFamily="18" charset="0"/>
              </a:defRPr>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5"/>
            <a:ext cx="10972800" cy="4525963"/>
          </a:xfrm>
          <a:prstGeom prst="rect">
            <a:avLst/>
          </a:prstGeom>
        </p:spPr>
        <p:txBody>
          <a:bodyPr vert="eaVert"/>
          <a:lstStyle>
            <a:lvl1pPr>
              <a:defRPr>
                <a:cs typeface="Times New Roman" panose="02020603050405020304" pitchFamily="18" charset="0"/>
              </a:defRPr>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a:prstGeom prst="rect">
            <a:avLst/>
          </a:prstGeom>
        </p:spPr>
        <p:txBody>
          <a:bodyPr vert="eaVert"/>
          <a:lstStyle>
            <a:lvl1pPr>
              <a:defRPr>
                <a:cs typeface="Times New Roman" panose="02020603050405020304" pitchFamily="18" charset="0"/>
              </a:defRPr>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3"/>
            <a:ext cx="8026400" cy="5851525"/>
          </a:xfrm>
          <a:prstGeom prst="rect">
            <a:avLst/>
          </a:prstGeom>
        </p:spPr>
        <p:txBody>
          <a:bodyPr vert="eaVert"/>
          <a:lstStyle>
            <a:lvl1pPr>
              <a:defRPr>
                <a:cs typeface="Times New Roman" panose="02020603050405020304" pitchFamily="18" charset="0"/>
              </a:defRPr>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8" name="Footer Placeholder 7"/>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9" name="Slide Number Placeholder 8"/>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4" name="Footer Placeholder 3"/>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5" name="Slide Number Placeholder 4"/>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4" name="Slide Number Placeholder 3"/>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cs typeface="Times New Roman" panose="02020603050405020304" pitchFamily="18" charset="0"/>
              </a:defRPr>
            </a:lvl1pPr>
          </a:lstStyle>
          <a:p>
            <a:r>
              <a:rPr lang="zh-CN" altLang="en-US"/>
              <a:t>单击此处编辑母版标题样式</a:t>
            </a:r>
            <a:endParaRPr lang="zh-CN" altLang="en-US"/>
          </a:p>
        </p:txBody>
      </p:sp>
      <p:sp>
        <p:nvSpPr>
          <p:cNvPr id="3" name="内容占位符 2"/>
          <p:cNvSpPr>
            <a:spLocks noGrp="1"/>
          </p:cNvSpPr>
          <p:nvPr>
            <p:ph idx="1"/>
          </p:nvPr>
        </p:nvSpPr>
        <p:spPr>
          <a:xfrm>
            <a:off x="609600" y="1600205"/>
            <a:ext cx="10972800" cy="4525963"/>
          </a:xfrm>
          <a:prstGeom prst="rect">
            <a:avLst/>
          </a:prstGeom>
        </p:spPr>
        <p:txBody>
          <a:bodyPr/>
          <a:lstStyle>
            <a:lvl1pPr>
              <a:defRPr>
                <a:cs typeface="Times New Roman" panose="02020603050405020304" pitchFamily="18" charset="0"/>
              </a:defRPr>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ea typeface="Times New Roman" panose="02020603050405020304" pitchFamily="18" charset="0"/>
              </a:defRPr>
            </a:lvl1p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lvl1pPr>
              <a:defRPr>
                <a:ea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ea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版式">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p:nvPr>
        </p:nvSpPr>
        <p:spPr/>
        <p:txBody>
          <a:bodyPr/>
          <a:lstStyle>
            <a:lvl1pPr algn="ctr">
              <a:defRPr/>
            </a:lvl1pPr>
          </a:lstStyle>
          <a:p>
            <a:r>
              <a:rPr lang="zh-CN" altLang="en-US" dirty="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a:prstGeom prst="rect">
            <a:avLst/>
          </a:prstGeom>
        </p:spPr>
        <p:txBody>
          <a:bodyPr anchor="t"/>
          <a:lstStyle>
            <a:lvl1pPr algn="l">
              <a:defRPr sz="2250" b="1" cap="all">
                <a:cs typeface="Times New Roman" panose="02020603050405020304" pitchFamily="18" charset="0"/>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1125">
                <a:cs typeface="Times New Roman" panose="02020603050405020304" pitchFamily="18" charset="0"/>
              </a:defRPr>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a:t>单击此处编辑母版文本样式</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cs typeface="Times New Roman" panose="02020603050405020304" pitchFamily="18" charset="0"/>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5"/>
            <a:ext cx="5384800" cy="4525963"/>
          </a:xfrm>
          <a:prstGeom prst="rect">
            <a:avLst/>
          </a:prstGeom>
        </p:spPr>
        <p:txBody>
          <a:bodyPr/>
          <a:lstStyle>
            <a:lvl1pPr>
              <a:defRPr sz="1575">
                <a:cs typeface="Times New Roman" panose="02020603050405020304" pitchFamily="18" charset="0"/>
              </a:defRPr>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5"/>
            <a:ext cx="5384800" cy="4525963"/>
          </a:xfrm>
          <a:prstGeom prst="rect">
            <a:avLst/>
          </a:prstGeom>
        </p:spPr>
        <p:txBody>
          <a:bodyPr/>
          <a:lstStyle>
            <a:lvl1pPr>
              <a:defRPr sz="1575">
                <a:cs typeface="Times New Roman" panose="02020603050405020304" pitchFamily="18" charset="0"/>
              </a:defRPr>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cs typeface="Times New Roman" panose="02020603050405020304" pitchFamily="18" charset="0"/>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1350" b="1">
                <a:cs typeface="Times New Roman" panose="02020603050405020304" pitchFamily="18" charset="0"/>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1350">
                <a:cs typeface="Times New Roman" panose="02020603050405020304" pitchFamily="18" charset="0"/>
              </a:defRPr>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0" y="1535113"/>
            <a:ext cx="5389033" cy="639762"/>
          </a:xfrm>
          <a:prstGeom prst="rect">
            <a:avLst/>
          </a:prstGeom>
        </p:spPr>
        <p:txBody>
          <a:bodyPr anchor="b"/>
          <a:lstStyle>
            <a:lvl1pPr marL="0" indent="0">
              <a:buNone/>
              <a:defRPr sz="1350" b="1">
                <a:cs typeface="Times New Roman" panose="02020603050405020304" pitchFamily="18" charset="0"/>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0" y="2174875"/>
            <a:ext cx="5389033" cy="3951288"/>
          </a:xfrm>
          <a:prstGeom prst="rect">
            <a:avLst/>
          </a:prstGeom>
        </p:spPr>
        <p:txBody>
          <a:bodyPr/>
          <a:lstStyle>
            <a:lvl1pPr>
              <a:defRPr sz="1350">
                <a:cs typeface="Times New Roman" panose="02020603050405020304" pitchFamily="18" charset="0"/>
              </a:defRPr>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cs typeface="Times New Roman" panose="02020603050405020304" pitchFamily="18" charset="0"/>
              </a:defRPr>
            </a:lvl1pPr>
          </a:lstStyle>
          <a:p>
            <a:r>
              <a:rPr lang="zh-CN" altLang="en-US"/>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a:prstGeom prst="rect">
            <a:avLst/>
          </a:prstGeom>
        </p:spPr>
        <p:txBody>
          <a:bodyPr anchor="b"/>
          <a:lstStyle>
            <a:lvl1pPr algn="l">
              <a:defRPr sz="1125" b="1">
                <a:cs typeface="Times New Roman" panose="02020603050405020304" pitchFamily="18" charset="0"/>
              </a:defRPr>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5"/>
            <a:ext cx="6815667" cy="5853113"/>
          </a:xfrm>
          <a:prstGeom prst="rect">
            <a:avLst/>
          </a:prstGeom>
        </p:spPr>
        <p:txBody>
          <a:bodyPr/>
          <a:lstStyle>
            <a:lvl1pPr>
              <a:defRPr sz="1800">
                <a:cs typeface="Times New Roman" panose="02020603050405020304" pitchFamily="18" charset="0"/>
              </a:defRPr>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790">
                <a:cs typeface="Times New Roman" panose="02020603050405020304" pitchFamily="18" charset="0"/>
              </a:defRPr>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1125" b="1">
                <a:cs typeface="Times New Roman" panose="02020603050405020304" pitchFamily="18" charset="0"/>
              </a:defRPr>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790">
                <a:cs typeface="Times New Roman" panose="02020603050405020304" pitchFamily="18" charset="0"/>
              </a:defRPr>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6.png"/><Relationship Id="rId15" Type="http://schemas.openxmlformats.org/officeDocument/2006/relationships/image" Target="../media/image5.jpe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Text Box 36"/>
          <p:cNvSpPr txBox="1">
            <a:spLocks noChangeArrowheads="1"/>
          </p:cNvSpPr>
          <p:nvPr/>
        </p:nvSpPr>
        <p:spPr bwMode="auto">
          <a:xfrm>
            <a:off x="4944533" y="5949952"/>
            <a:ext cx="1317990"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Verdana" panose="020B0604030504040204" pitchFamily="34" charset="0"/>
                <a:ea typeface="宋体" panose="02010600030101010101" pitchFamily="2" charset="-122"/>
              </a:defRPr>
            </a:lvl1pPr>
            <a:lvl2pPr marL="742950" indent="-285750" eaLnBrk="0" hangingPunct="0">
              <a:defRPr>
                <a:solidFill>
                  <a:schemeClr val="bg1"/>
                </a:solidFill>
                <a:latin typeface="Verdana" panose="020B0604030504040204" pitchFamily="34" charset="0"/>
                <a:ea typeface="宋体" panose="02010600030101010101" pitchFamily="2" charset="-122"/>
              </a:defRPr>
            </a:lvl2pPr>
            <a:lvl3pPr marL="1143000" indent="-228600" eaLnBrk="0" hangingPunct="0">
              <a:defRPr>
                <a:solidFill>
                  <a:schemeClr val="bg1"/>
                </a:solidFill>
                <a:latin typeface="Verdana" panose="020B0604030504040204" pitchFamily="34" charset="0"/>
                <a:ea typeface="宋体" panose="02010600030101010101" pitchFamily="2" charset="-122"/>
              </a:defRPr>
            </a:lvl3pPr>
            <a:lvl4pPr marL="1600200" indent="-228600" eaLnBrk="0" hangingPunct="0">
              <a:defRPr>
                <a:solidFill>
                  <a:schemeClr val="bg1"/>
                </a:solidFill>
                <a:latin typeface="Verdana" panose="020B0604030504040204" pitchFamily="34" charset="0"/>
                <a:ea typeface="宋体" panose="02010600030101010101" pitchFamily="2" charset="-122"/>
              </a:defRPr>
            </a:lvl4pPr>
            <a:lvl5pPr marL="2057400" indent="-228600" eaLnBrk="0" hangingPunct="0">
              <a:defRPr>
                <a:solidFill>
                  <a:schemeClr val="bg1"/>
                </a:solidFill>
                <a:latin typeface="Verdana" panose="020B0604030504040204" pitchFamily="34" charset="0"/>
                <a:ea typeface="宋体" panose="02010600030101010101" pitchFamily="2" charset="-122"/>
              </a:defRPr>
            </a:lvl5pPr>
            <a:lvl6pPr marL="25146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6pPr>
            <a:lvl7pPr marL="29718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7pPr>
            <a:lvl8pPr marL="34290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8pPr>
            <a:lvl9pPr marL="38862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9pPr>
          </a:lstStyle>
          <a:p>
            <a:pPr fontAlgn="base">
              <a:spcBef>
                <a:spcPct val="0"/>
              </a:spcBef>
              <a:spcAft>
                <a:spcPct val="0"/>
              </a:spcAft>
              <a:defRPr/>
            </a:pPr>
            <a:r>
              <a:rPr lang="en-US" altLang="zh-CN" sz="1015" b="1">
                <a:solidFill>
                  <a:srgbClr val="FFFFFF"/>
                </a:solidFill>
                <a:ea typeface="Gulim" panose="020B0600000101010101" pitchFamily="34" charset="-127"/>
                <a:cs typeface="Times New Roman" panose="02020603050405020304" pitchFamily="18" charset="0"/>
              </a:rPr>
              <a:t>Company LOGO</a:t>
            </a:r>
            <a:endParaRPr lang="en-US" altLang="zh-CN" sz="1015" b="1">
              <a:solidFill>
                <a:srgbClr val="FFFFFF"/>
              </a:solidFill>
              <a:ea typeface="Gulim" panose="020B0600000101010101" pitchFamily="34" charset="-127"/>
              <a:cs typeface="Times New Roman" panose="02020603050405020304" pitchFamily="18" charset="0"/>
            </a:endParaRPr>
          </a:p>
        </p:txBody>
      </p:sp>
      <p:sp>
        <p:nvSpPr>
          <p:cNvPr id="1027" name="Line 62"/>
          <p:cNvSpPr>
            <a:spLocks noChangeShapeType="1"/>
          </p:cNvSpPr>
          <p:nvPr/>
        </p:nvSpPr>
        <p:spPr bwMode="auto">
          <a:xfrm>
            <a:off x="3983570" y="4365625"/>
            <a:ext cx="8208433" cy="0"/>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a:lstStyle/>
          <a:p>
            <a:pPr fontAlgn="base" latinLnBrk="1">
              <a:spcBef>
                <a:spcPct val="0"/>
              </a:spcBef>
              <a:spcAft>
                <a:spcPct val="0"/>
              </a:spcAft>
            </a:pPr>
            <a:endParaRPr lang="zh-CN" altLang="en-US" sz="1015">
              <a:solidFill>
                <a:srgbClr val="FFFFFF"/>
              </a:solidFill>
              <a:ea typeface="Times New Roman" panose="02020603050405020304" pitchFamily="18" charset="0"/>
              <a:cs typeface="Times New Roman" panose="02020603050405020304" pitchFamily="18" charset="0"/>
            </a:endParaRPr>
          </a:p>
        </p:txBody>
      </p:sp>
      <p:pic>
        <p:nvPicPr>
          <p:cNvPr id="1029" name="Picture 14" descr="未标题-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6564" y="6597655"/>
            <a:ext cx="1223856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9"/>
          <p:cNvPicPr>
            <a:picLocks noChangeAspect="1"/>
          </p:cNvPicPr>
          <p:nvPr userDrawn="1"/>
        </p:nvPicPr>
        <p:blipFill>
          <a:blip r:embed="rId13"/>
          <a:srcRect/>
          <a:stretch>
            <a:fillRect/>
          </a:stretch>
        </p:blipFill>
        <p:spPr>
          <a:xfrm>
            <a:off x="369161" y="305877"/>
            <a:ext cx="2942999" cy="8376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1800" b="1" i="1">
          <a:solidFill>
            <a:schemeClr val="bg1"/>
          </a:solidFill>
          <a:latin typeface="+mj-lt"/>
          <a:ea typeface="+mj-ea"/>
          <a:cs typeface="+mj-cs"/>
        </a:defRPr>
      </a:lvl1pPr>
      <a:lvl2pPr algn="ctr" rtl="0" eaLnBrk="0" fontAlgn="base" hangingPunct="0">
        <a:spcBef>
          <a:spcPct val="0"/>
        </a:spcBef>
        <a:spcAft>
          <a:spcPct val="0"/>
        </a:spcAft>
        <a:defRPr sz="1800" b="1" i="1">
          <a:solidFill>
            <a:schemeClr val="bg1"/>
          </a:solidFill>
          <a:latin typeface="Verdana" panose="020B0604030504040204" pitchFamily="34" charset="0"/>
          <a:ea typeface="宋体" panose="02010600030101010101" pitchFamily="2" charset="-122"/>
        </a:defRPr>
      </a:lvl2pPr>
      <a:lvl3pPr algn="ctr" rtl="0" eaLnBrk="0" fontAlgn="base" hangingPunct="0">
        <a:spcBef>
          <a:spcPct val="0"/>
        </a:spcBef>
        <a:spcAft>
          <a:spcPct val="0"/>
        </a:spcAft>
        <a:defRPr sz="1800" b="1" i="1">
          <a:solidFill>
            <a:schemeClr val="bg1"/>
          </a:solidFill>
          <a:latin typeface="Verdana" panose="020B0604030504040204" pitchFamily="34" charset="0"/>
          <a:ea typeface="宋体" panose="02010600030101010101" pitchFamily="2" charset="-122"/>
        </a:defRPr>
      </a:lvl3pPr>
      <a:lvl4pPr algn="ctr" rtl="0" eaLnBrk="0" fontAlgn="base" hangingPunct="0">
        <a:spcBef>
          <a:spcPct val="0"/>
        </a:spcBef>
        <a:spcAft>
          <a:spcPct val="0"/>
        </a:spcAft>
        <a:defRPr sz="1800" b="1" i="1">
          <a:solidFill>
            <a:schemeClr val="bg1"/>
          </a:solidFill>
          <a:latin typeface="Verdana" panose="020B0604030504040204" pitchFamily="34" charset="0"/>
          <a:ea typeface="宋体" panose="02010600030101010101" pitchFamily="2" charset="-122"/>
        </a:defRPr>
      </a:lvl4pPr>
      <a:lvl5pPr algn="ctr" rtl="0" eaLnBrk="0" fontAlgn="base" hangingPunct="0">
        <a:spcBef>
          <a:spcPct val="0"/>
        </a:spcBef>
        <a:spcAft>
          <a:spcPct val="0"/>
        </a:spcAft>
        <a:defRPr sz="1800" b="1" i="1">
          <a:solidFill>
            <a:schemeClr val="bg1"/>
          </a:solidFill>
          <a:latin typeface="Verdana" panose="020B0604030504040204" pitchFamily="34" charset="0"/>
          <a:ea typeface="宋体" panose="02010600030101010101" pitchFamily="2" charset="-122"/>
        </a:defRPr>
      </a:lvl5pPr>
      <a:lvl6pPr marL="257175" algn="ctr" rtl="0" fontAlgn="base">
        <a:spcBef>
          <a:spcPct val="0"/>
        </a:spcBef>
        <a:spcAft>
          <a:spcPct val="0"/>
        </a:spcAft>
        <a:defRPr sz="1800" b="1" i="1">
          <a:solidFill>
            <a:schemeClr val="bg1"/>
          </a:solidFill>
          <a:latin typeface="Verdana" panose="020B0604030504040204" pitchFamily="34" charset="0"/>
          <a:ea typeface="宋体" panose="02010600030101010101" pitchFamily="2" charset="-122"/>
        </a:defRPr>
      </a:lvl6pPr>
      <a:lvl7pPr marL="514350" algn="ctr" rtl="0" fontAlgn="base">
        <a:spcBef>
          <a:spcPct val="0"/>
        </a:spcBef>
        <a:spcAft>
          <a:spcPct val="0"/>
        </a:spcAft>
        <a:defRPr sz="1800" b="1" i="1">
          <a:solidFill>
            <a:schemeClr val="bg1"/>
          </a:solidFill>
          <a:latin typeface="Verdana" panose="020B0604030504040204" pitchFamily="34" charset="0"/>
          <a:ea typeface="宋体" panose="02010600030101010101" pitchFamily="2" charset="-122"/>
        </a:defRPr>
      </a:lvl7pPr>
      <a:lvl8pPr marL="771525" algn="ctr" rtl="0" fontAlgn="base">
        <a:spcBef>
          <a:spcPct val="0"/>
        </a:spcBef>
        <a:spcAft>
          <a:spcPct val="0"/>
        </a:spcAft>
        <a:defRPr sz="1800" b="1" i="1">
          <a:solidFill>
            <a:schemeClr val="bg1"/>
          </a:solidFill>
          <a:latin typeface="Verdana" panose="020B0604030504040204" pitchFamily="34" charset="0"/>
          <a:ea typeface="宋体" panose="02010600030101010101" pitchFamily="2" charset="-122"/>
        </a:defRPr>
      </a:lvl8pPr>
      <a:lvl9pPr marL="1028700" algn="ctr" rtl="0" fontAlgn="base">
        <a:spcBef>
          <a:spcPct val="0"/>
        </a:spcBef>
        <a:spcAft>
          <a:spcPct val="0"/>
        </a:spcAft>
        <a:defRPr sz="1800" b="1" i="1">
          <a:solidFill>
            <a:schemeClr val="bg1"/>
          </a:solidFill>
          <a:latin typeface="Verdana" panose="020B0604030504040204" pitchFamily="34" charset="0"/>
          <a:ea typeface="宋体" panose="02010600030101010101" pitchFamily="2" charset="-122"/>
        </a:defRPr>
      </a:lvl9pPr>
    </p:titleStyle>
    <p:bodyStyle>
      <a:lvl1pPr marL="193040" indent="-193040" algn="l" rtl="0" eaLnBrk="0" fontAlgn="base" hangingPunct="0">
        <a:spcBef>
          <a:spcPct val="20000"/>
        </a:spcBef>
        <a:spcAft>
          <a:spcPct val="0"/>
        </a:spcAft>
        <a:buClr>
          <a:schemeClr val="tx2"/>
        </a:buClr>
        <a:buFont typeface="Wingdings" panose="05000000000000000000" pitchFamily="2" charset="2"/>
        <a:buChar char="•"/>
        <a:defRPr sz="1575" b="1">
          <a:solidFill>
            <a:schemeClr val="tx2"/>
          </a:solidFill>
          <a:latin typeface="+mn-lt"/>
          <a:ea typeface="+mn-ea"/>
          <a:cs typeface="+mn-cs"/>
        </a:defRPr>
      </a:lvl1pPr>
      <a:lvl2pPr marL="417830" indent="-160655" algn="l" rtl="0" eaLnBrk="0" fontAlgn="base" hangingPunct="0">
        <a:spcBef>
          <a:spcPct val="20000"/>
        </a:spcBef>
        <a:spcAft>
          <a:spcPct val="0"/>
        </a:spcAft>
        <a:buClr>
          <a:schemeClr val="tx2"/>
        </a:buClr>
        <a:buSzPct val="60000"/>
        <a:buFont typeface="Wingdings" panose="05000000000000000000" pitchFamily="2" charset="2"/>
        <a:buChar char="n"/>
        <a:defRPr sz="1350">
          <a:solidFill>
            <a:schemeClr val="tx1"/>
          </a:solidFill>
          <a:latin typeface="+mn-lt"/>
          <a:ea typeface="+mn-ea"/>
        </a:defRPr>
      </a:lvl2pPr>
      <a:lvl3pPr marL="643255" indent="-128905" algn="l" rtl="0" eaLnBrk="0" fontAlgn="base" hangingPunct="0">
        <a:spcBef>
          <a:spcPct val="20000"/>
        </a:spcBef>
        <a:spcAft>
          <a:spcPct val="0"/>
        </a:spcAft>
        <a:buClr>
          <a:schemeClr val="folHlink"/>
        </a:buClr>
        <a:buSzPct val="60000"/>
        <a:buFont typeface="Wingdings" panose="05000000000000000000" pitchFamily="2" charset="2"/>
        <a:buChar char="n"/>
        <a:defRPr sz="1350">
          <a:solidFill>
            <a:schemeClr val="tx1"/>
          </a:solidFill>
          <a:latin typeface="+mn-lt"/>
          <a:ea typeface="+mn-ea"/>
        </a:defRPr>
      </a:lvl3pPr>
      <a:lvl4pPr marL="900430" indent="-128905" algn="l" rtl="0" eaLnBrk="0" fontAlgn="base" hangingPunct="0">
        <a:spcBef>
          <a:spcPct val="20000"/>
        </a:spcBef>
        <a:spcAft>
          <a:spcPct val="0"/>
        </a:spcAft>
        <a:buClr>
          <a:schemeClr val="accent1"/>
        </a:buClr>
        <a:buSzPct val="60000"/>
        <a:buFont typeface="Wingdings" panose="05000000000000000000" pitchFamily="2" charset="2"/>
        <a:buChar char="n"/>
        <a:defRPr sz="1125">
          <a:solidFill>
            <a:schemeClr val="tx1"/>
          </a:solidFill>
          <a:latin typeface="+mn-lt"/>
          <a:ea typeface="+mn-ea"/>
        </a:defRPr>
      </a:lvl4pPr>
      <a:lvl5pPr marL="1157605" indent="-128905" algn="l" rtl="0" eaLnBrk="0" fontAlgn="base" hangingPunct="0">
        <a:spcBef>
          <a:spcPct val="20000"/>
        </a:spcBef>
        <a:spcAft>
          <a:spcPct val="0"/>
        </a:spcAft>
        <a:buClr>
          <a:schemeClr val="hlink"/>
        </a:buClr>
        <a:buSzPct val="60000"/>
        <a:buFont typeface="Wingdings" panose="05000000000000000000" pitchFamily="2" charset="2"/>
        <a:buChar char="n"/>
        <a:defRPr sz="1125">
          <a:solidFill>
            <a:schemeClr val="tx1"/>
          </a:solidFill>
          <a:latin typeface="+mn-lt"/>
          <a:ea typeface="+mn-ea"/>
        </a:defRPr>
      </a:lvl5pPr>
      <a:lvl6pPr marL="1414780" indent="-128905" algn="l" rtl="0" fontAlgn="base">
        <a:spcBef>
          <a:spcPct val="20000"/>
        </a:spcBef>
        <a:spcAft>
          <a:spcPct val="0"/>
        </a:spcAft>
        <a:buClr>
          <a:schemeClr val="hlink"/>
        </a:buClr>
        <a:buSzPct val="60000"/>
        <a:buFont typeface="Wingdings" panose="05000000000000000000" pitchFamily="2" charset="2"/>
        <a:buChar char="n"/>
        <a:defRPr sz="1125">
          <a:solidFill>
            <a:schemeClr val="tx1"/>
          </a:solidFill>
          <a:latin typeface="+mn-lt"/>
          <a:ea typeface="+mn-ea"/>
        </a:defRPr>
      </a:lvl6pPr>
      <a:lvl7pPr marL="1671955" indent="-128905" algn="l" rtl="0" fontAlgn="base">
        <a:spcBef>
          <a:spcPct val="20000"/>
        </a:spcBef>
        <a:spcAft>
          <a:spcPct val="0"/>
        </a:spcAft>
        <a:buClr>
          <a:schemeClr val="hlink"/>
        </a:buClr>
        <a:buSzPct val="60000"/>
        <a:buFont typeface="Wingdings" panose="05000000000000000000" pitchFamily="2" charset="2"/>
        <a:buChar char="n"/>
        <a:defRPr sz="1125">
          <a:solidFill>
            <a:schemeClr val="tx1"/>
          </a:solidFill>
          <a:latin typeface="+mn-lt"/>
          <a:ea typeface="+mn-ea"/>
        </a:defRPr>
      </a:lvl7pPr>
      <a:lvl8pPr marL="1929130" indent="-128905" algn="l" rtl="0" fontAlgn="base">
        <a:spcBef>
          <a:spcPct val="20000"/>
        </a:spcBef>
        <a:spcAft>
          <a:spcPct val="0"/>
        </a:spcAft>
        <a:buClr>
          <a:schemeClr val="hlink"/>
        </a:buClr>
        <a:buSzPct val="60000"/>
        <a:buFont typeface="Wingdings" panose="05000000000000000000" pitchFamily="2" charset="2"/>
        <a:buChar char="n"/>
        <a:defRPr sz="1125">
          <a:solidFill>
            <a:schemeClr val="tx1"/>
          </a:solidFill>
          <a:latin typeface="+mn-lt"/>
          <a:ea typeface="+mn-ea"/>
        </a:defRPr>
      </a:lvl8pPr>
      <a:lvl9pPr marL="2186305" indent="-128905" algn="l" rtl="0" fontAlgn="base">
        <a:spcBef>
          <a:spcPct val="20000"/>
        </a:spcBef>
        <a:spcAft>
          <a:spcPct val="0"/>
        </a:spcAft>
        <a:buClr>
          <a:schemeClr val="hlink"/>
        </a:buClr>
        <a:buSzPct val="60000"/>
        <a:buFont typeface="Wingdings" panose="05000000000000000000" pitchFamily="2" charset="2"/>
        <a:buChar char="n"/>
        <a:defRPr sz="1125">
          <a:solidFill>
            <a:schemeClr val="tx1"/>
          </a:solidFill>
          <a:latin typeface="+mn-lt"/>
          <a:ea typeface="+mn-ea"/>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fld id="{565CE74E-AB26-4998-AD42-012C4C1AD076}" type="slidenum">
              <a:rPr lang="zh-CN" altLang="en-US" smtClean="0"/>
            </a:fld>
            <a:endParaRPr lang="zh-CN" altLang="en-US"/>
          </a:p>
        </p:txBody>
      </p:sp>
      <p:pic>
        <p:nvPicPr>
          <p:cNvPr id="7" name="内容占位符 3" descr="可用3-ppt内容.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userDrawn="1"/>
        </p:nvSpPr>
        <p:spPr>
          <a:xfrm>
            <a:off x="3319671" y="228600"/>
            <a:ext cx="1139687" cy="53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图片 8"/>
          <p:cNvPicPr>
            <a:picLocks noChangeAspect="1"/>
          </p:cNvPicPr>
          <p:nvPr userDrawn="1"/>
        </p:nvPicPr>
        <p:blipFill rotWithShape="1">
          <a:blip r:embed="rId14"/>
          <a:srcRect t="10375"/>
          <a:stretch>
            <a:fillRect/>
          </a:stretch>
        </p:blipFill>
        <p:spPr>
          <a:xfrm>
            <a:off x="731768" y="79514"/>
            <a:ext cx="2849632" cy="686837"/>
          </a:xfrm>
          <a:prstGeom prst="rect">
            <a:avLst/>
          </a:prstGeom>
        </p:spPr>
      </p:pic>
      <p:sp>
        <p:nvSpPr>
          <p:cNvPr id="11" name="矩形 10"/>
          <p:cNvSpPr/>
          <p:nvPr userDrawn="1"/>
        </p:nvSpPr>
        <p:spPr>
          <a:xfrm>
            <a:off x="488515" y="79514"/>
            <a:ext cx="3970843" cy="686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5" descr="A09-标志与中英文全称的组合规范"/>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512980" y="4831"/>
            <a:ext cx="3029754" cy="77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userDrawn="1"/>
        </p:nvSpPr>
        <p:spPr>
          <a:xfrm>
            <a:off x="2062480" y="1891030"/>
            <a:ext cx="8036560" cy="3748405"/>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矩形 12"/>
          <p:cNvSpPr/>
          <p:nvPr userDrawn="1"/>
        </p:nvSpPr>
        <p:spPr>
          <a:xfrm>
            <a:off x="8512980" y="0"/>
            <a:ext cx="3679020" cy="766349"/>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图片 13"/>
          <p:cNvPicPr>
            <a:picLocks noChangeAspect="1"/>
          </p:cNvPicPr>
          <p:nvPr userDrawn="1"/>
        </p:nvPicPr>
        <p:blipFill>
          <a:blip r:embed="rId16"/>
          <a:stretch>
            <a:fillRect/>
          </a:stretch>
        </p:blipFill>
        <p:spPr>
          <a:xfrm>
            <a:off x="9041339" y="98118"/>
            <a:ext cx="2418893" cy="68554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3.xml"/><Relationship Id="rId5" Type="http://schemas.openxmlformats.org/officeDocument/2006/relationships/tags" Target="../tags/tag30.xml"/><Relationship Id="rId4" Type="http://schemas.openxmlformats.org/officeDocument/2006/relationships/image" Target="../media/image23.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25.png"/><Relationship Id="rId2" Type="http://schemas.openxmlformats.org/officeDocument/2006/relationships/tags" Target="../tags/tag3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tags" Target="../tags/tag34.xml"/><Relationship Id="rId3" Type="http://schemas.openxmlformats.org/officeDocument/2006/relationships/image" Target="../media/image26.png"/><Relationship Id="rId2" Type="http://schemas.openxmlformats.org/officeDocument/2006/relationships/tags" Target="../tags/tag33.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notesSlide" Target="../notesSlides/notesSlide13.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2" Type="http://schemas.openxmlformats.org/officeDocument/2006/relationships/notesSlide" Target="../notesSlides/notesSlide14.xml"/><Relationship Id="rId11" Type="http://schemas.openxmlformats.org/officeDocument/2006/relationships/slideLayout" Target="../slideLayouts/slideLayout13.xml"/><Relationship Id="rId10" Type="http://schemas.openxmlformats.org/officeDocument/2006/relationships/tags" Target="../tags/tag52.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hyperlink" Target="mailto:wujing.108@163.com" TargetMode="External"/><Relationship Id="rId2" Type="http://schemas.openxmlformats.org/officeDocument/2006/relationships/tags" Target="../tags/tag54.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media/image11.png"/><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10.png"/><Relationship Id="rId2" Type="http://schemas.openxmlformats.org/officeDocument/2006/relationships/tags" Target="../tags/tag6.xml"/><Relationship Id="rId15" Type="http://schemas.openxmlformats.org/officeDocument/2006/relationships/notesSlide" Target="../notesSlides/notesSlide2.xml"/><Relationship Id="rId14" Type="http://schemas.openxmlformats.org/officeDocument/2006/relationships/slideLayout" Target="../slideLayouts/slideLayout12.xml"/><Relationship Id="rId13" Type="http://schemas.openxmlformats.org/officeDocument/2006/relationships/image" Target="../media/image12.png"/><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7.xml"/><Relationship Id="rId5" Type="http://schemas.openxmlformats.org/officeDocument/2006/relationships/tags" Target="../tags/tag15.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9.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image" Target="../media/image19.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15423" y="1072409"/>
            <a:ext cx="11761154" cy="3097964"/>
          </a:xfrm>
          <a:prstGeom prst="rect">
            <a:avLst/>
          </a:prstGeom>
          <a:noFill/>
          <a:ln>
            <a:noFill/>
          </a:ln>
        </p:spPr>
        <p:txBody>
          <a:bodyPr wrap="square">
            <a:spAutoFit/>
          </a:bodyPr>
          <a:lstStyle>
            <a:lvl1pPr eaLnBrk="0" hangingPunct="0">
              <a:defRPr>
                <a:solidFill>
                  <a:schemeClr val="bg1"/>
                </a:solidFill>
                <a:latin typeface="Verdana" panose="020B0604030504040204" pitchFamily="34" charset="0"/>
                <a:ea typeface="宋体" panose="02010600030101010101" pitchFamily="2" charset="-122"/>
              </a:defRPr>
            </a:lvl1pPr>
            <a:lvl2pPr marL="742950" indent="-285750" eaLnBrk="0" hangingPunct="0">
              <a:defRPr>
                <a:solidFill>
                  <a:schemeClr val="bg1"/>
                </a:solidFill>
                <a:latin typeface="Verdana" panose="020B0604030504040204" pitchFamily="34" charset="0"/>
                <a:ea typeface="宋体" panose="02010600030101010101" pitchFamily="2" charset="-122"/>
              </a:defRPr>
            </a:lvl2pPr>
            <a:lvl3pPr marL="1143000" indent="-228600" eaLnBrk="0" hangingPunct="0">
              <a:defRPr>
                <a:solidFill>
                  <a:schemeClr val="bg1"/>
                </a:solidFill>
                <a:latin typeface="Verdana" panose="020B0604030504040204" pitchFamily="34" charset="0"/>
                <a:ea typeface="宋体" panose="02010600030101010101" pitchFamily="2" charset="-122"/>
              </a:defRPr>
            </a:lvl3pPr>
            <a:lvl4pPr marL="1600200" indent="-228600" eaLnBrk="0" hangingPunct="0">
              <a:defRPr>
                <a:solidFill>
                  <a:schemeClr val="bg1"/>
                </a:solidFill>
                <a:latin typeface="Verdana" panose="020B0604030504040204" pitchFamily="34" charset="0"/>
                <a:ea typeface="宋体" panose="02010600030101010101" pitchFamily="2" charset="-122"/>
              </a:defRPr>
            </a:lvl4pPr>
            <a:lvl5pPr marL="2057400" indent="-228600" eaLnBrk="0" hangingPunct="0">
              <a:defRPr>
                <a:solidFill>
                  <a:schemeClr val="bg1"/>
                </a:solidFill>
                <a:latin typeface="Verdana" panose="020B0604030504040204" pitchFamily="34" charset="0"/>
                <a:ea typeface="宋体" panose="02010600030101010101" pitchFamily="2" charset="-122"/>
              </a:defRPr>
            </a:lvl5pPr>
            <a:lvl6pPr marL="25146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6pPr>
            <a:lvl7pPr marL="29718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7pPr>
            <a:lvl8pPr marL="34290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8pPr>
            <a:lvl9pPr marL="38862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9pPr>
          </a:lstStyle>
          <a:p>
            <a:pPr algn="ctr" eaLnBrk="1" fontAlgn="base" latinLnBrk="1" hangingPunct="1">
              <a:lnSpc>
                <a:spcPct val="125000"/>
              </a:lnSpc>
              <a:spcBef>
                <a:spcPct val="0"/>
              </a:spcBef>
              <a:spcAft>
                <a:spcPct val="0"/>
              </a:spcAft>
              <a:defRPr/>
            </a:pPr>
            <a:r>
              <a:rPr lang="en-US" altLang="zh-CN" sz="4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Concentration characteristics and emission estimates of major HCFCs and HFCs </a:t>
            </a:r>
            <a:endParaRPr lang="en-US" altLang="zh-CN" sz="4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eaLnBrk="1" fontAlgn="base" latinLnBrk="1" hangingPunct="1">
              <a:lnSpc>
                <a:spcPct val="125000"/>
              </a:lnSpc>
              <a:spcBef>
                <a:spcPct val="0"/>
              </a:spcBef>
              <a:spcAft>
                <a:spcPct val="0"/>
              </a:spcAft>
              <a:defRPr/>
            </a:pPr>
            <a:r>
              <a:rPr lang="en-US" altLang="zh-CN" sz="4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at three typical fluorochemical plants in China </a:t>
            </a:r>
            <a:endParaRPr lang="en-US" altLang="zh-CN" sz="4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eaLnBrk="1" fontAlgn="base" latinLnBrk="1" hangingPunct="1">
              <a:lnSpc>
                <a:spcPct val="125000"/>
              </a:lnSpc>
              <a:spcBef>
                <a:spcPct val="0"/>
              </a:spcBef>
              <a:spcAft>
                <a:spcPct val="0"/>
              </a:spcAft>
              <a:defRPr/>
            </a:pPr>
            <a:r>
              <a:rPr lang="en-US" altLang="zh-CN" sz="4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based on a Gaussian diffusion model</a:t>
            </a:r>
            <a:endParaRPr lang="en-US" altLang="zh-CN" sz="4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1"/>
          <p:cNvSpPr txBox="1">
            <a:spLocks noChangeArrowheads="1"/>
          </p:cNvSpPr>
          <p:nvPr/>
        </p:nvSpPr>
        <p:spPr bwMode="auto">
          <a:xfrm>
            <a:off x="1485265" y="4362453"/>
            <a:ext cx="9221470" cy="18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Verdana" panose="020B0604030504040204" pitchFamily="34" charset="0"/>
                <a:ea typeface="宋体" panose="02010600030101010101" pitchFamily="2" charset="-122"/>
              </a:defRPr>
            </a:lvl1pPr>
            <a:lvl2pPr marL="742950" indent="-285750" eaLnBrk="0" hangingPunct="0">
              <a:defRPr>
                <a:solidFill>
                  <a:schemeClr val="bg1"/>
                </a:solidFill>
                <a:latin typeface="Verdana" panose="020B0604030504040204" pitchFamily="34" charset="0"/>
                <a:ea typeface="宋体" panose="02010600030101010101" pitchFamily="2" charset="-122"/>
              </a:defRPr>
            </a:lvl2pPr>
            <a:lvl3pPr marL="1143000" indent="-228600" eaLnBrk="0" hangingPunct="0">
              <a:defRPr>
                <a:solidFill>
                  <a:schemeClr val="bg1"/>
                </a:solidFill>
                <a:latin typeface="Verdana" panose="020B0604030504040204" pitchFamily="34" charset="0"/>
                <a:ea typeface="宋体" panose="02010600030101010101" pitchFamily="2" charset="-122"/>
              </a:defRPr>
            </a:lvl3pPr>
            <a:lvl4pPr marL="1600200" indent="-228600" eaLnBrk="0" hangingPunct="0">
              <a:defRPr>
                <a:solidFill>
                  <a:schemeClr val="bg1"/>
                </a:solidFill>
                <a:latin typeface="Verdana" panose="020B0604030504040204" pitchFamily="34" charset="0"/>
                <a:ea typeface="宋体" panose="02010600030101010101" pitchFamily="2" charset="-122"/>
              </a:defRPr>
            </a:lvl4pPr>
            <a:lvl5pPr marL="2057400" indent="-228600" eaLnBrk="0" hangingPunct="0">
              <a:defRPr>
                <a:solidFill>
                  <a:schemeClr val="bg1"/>
                </a:solidFill>
                <a:latin typeface="Verdana" panose="020B0604030504040204" pitchFamily="34" charset="0"/>
                <a:ea typeface="宋体" panose="02010600030101010101" pitchFamily="2" charset="-122"/>
              </a:defRPr>
            </a:lvl5pPr>
            <a:lvl6pPr marL="25146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6pPr>
            <a:lvl7pPr marL="29718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7pPr>
            <a:lvl8pPr marL="34290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8pPr>
            <a:lvl9pPr marL="38862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9pPr>
          </a:lstStyle>
          <a:p>
            <a:pPr indent="0" algn="ctr" eaLnBrk="1" fontAlgn="base" latinLnBrk="1" hangingPunct="1">
              <a:lnSpc>
                <a:spcPct val="150000"/>
              </a:lnSpc>
              <a:spcBef>
                <a:spcPct val="0"/>
              </a:spcBef>
              <a:spcAft>
                <a:spcPct val="0"/>
              </a:spcAft>
              <a:defRPr/>
            </a:pPr>
            <a:r>
              <a:rPr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Jing Wu</a:t>
            </a:r>
            <a:r>
              <a:rPr lang="zh-CN" altLang="en-US" sz="2400" b="1" i="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Zehua Liu</a:t>
            </a:r>
            <a:r>
              <a:rPr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Tengfei Ma,</a:t>
            </a:r>
            <a:r>
              <a:rPr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Minde An, </a:t>
            </a:r>
            <a:r>
              <a:rPr lang="en-US" altLang="zh-CN"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Tong Ye</a:t>
            </a:r>
            <a:r>
              <a:rPr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Xingchen Zhao, </a:t>
            </a:r>
            <a:r>
              <a:rPr lang="en-US" altLang="zh-CN"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Mingzhu Li, Fan Wang, Mao Yuan, Dongmei Hu</a:t>
            </a:r>
            <a:r>
              <a:rPr lang="en-US" altLang="zh-C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sz="2400" b="1" i="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Lin Peng</a:t>
            </a:r>
            <a:r>
              <a:rPr sz="2400" b="1" i="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sz="2400" b="1" i="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ctr" eaLnBrk="1" fontAlgn="base" latinLnBrk="1" hangingPunct="1">
              <a:lnSpc>
                <a:spcPct val="200000"/>
              </a:lnSpc>
              <a:spcBef>
                <a:spcPct val="0"/>
              </a:spcBef>
              <a:spcAft>
                <a:spcPct val="0"/>
              </a:spcAft>
              <a:defRPr/>
            </a:pPr>
            <a:r>
              <a:rPr lang="en-US" altLang="zh-CN" sz="2400" b="1">
                <a:solidFill>
                  <a:schemeClr val="tx1"/>
                </a:solidFill>
                <a:latin typeface="Times New Roman" panose="02020603050405020304" pitchFamily="18" charset="0"/>
                <a:ea typeface="+mn-ea"/>
                <a:cs typeface="Times New Roman" panose="02020603050405020304" pitchFamily="18" charset="0"/>
              </a:rPr>
              <a:t>EGU Vienna. April 2025</a:t>
            </a:r>
            <a:endParaRPr lang="en-US" altLang="zh-CN" sz="2400" b="1" dirty="0">
              <a:solidFill>
                <a:schemeClr val="tx1"/>
              </a:solidFill>
              <a:latin typeface="Times New Roman" panose="02020603050405020304" pitchFamily="18" charset="0"/>
              <a:ea typeface="+mn-ea"/>
              <a:cs typeface="Times New Roman" panose="02020603050405020304" pitchFamily="18" charset="0"/>
            </a:endParaRPr>
          </a:p>
        </p:txBody>
      </p:sp>
      <p:pic>
        <p:nvPicPr>
          <p:cNvPr id="101" name="图片 100"/>
          <p:cNvPicPr>
            <a:picLocks noChangeAspect="1"/>
          </p:cNvPicPr>
          <p:nvPr/>
        </p:nvPicPr>
        <p:blipFill>
          <a:blip r:embed="rId1"/>
          <a:stretch>
            <a:fillRect/>
          </a:stretch>
        </p:blipFill>
        <p:spPr>
          <a:xfrm>
            <a:off x="11163300" y="5499100"/>
            <a:ext cx="1028879" cy="1440000"/>
          </a:xfrm>
          <a:prstGeom prst="rect">
            <a:avLst/>
          </a:prstGeom>
          <a:noFill/>
          <a:ln w="9525">
            <a:noFill/>
          </a:ln>
        </p:spPr>
      </p:pic>
      <p:pic>
        <p:nvPicPr>
          <p:cNvPr id="2" name="图片 1"/>
          <p:cNvPicPr>
            <a:picLocks noChangeAspect="1"/>
          </p:cNvPicPr>
          <p:nvPr/>
        </p:nvPicPr>
        <p:blipFill>
          <a:blip r:embed="rId2"/>
          <a:stretch>
            <a:fillRect/>
          </a:stretch>
        </p:blipFill>
        <p:spPr>
          <a:xfrm>
            <a:off x="8324850" y="0"/>
            <a:ext cx="3867150" cy="1190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p:cNvSpPr txBox="1"/>
          <p:nvPr/>
        </p:nvSpPr>
        <p:spPr>
          <a:xfrm>
            <a:off x="471294"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en-US"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Method</a:t>
            </a:r>
            <a:endParaRPr lang="zh-CN" altLang="en-US" sz="3600"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矩形 2"/>
          <p:cNvSpPr/>
          <p:nvPr>
            <p:custDataLst>
              <p:tags r:id="rId1"/>
            </p:custDataLst>
          </p:nvPr>
        </p:nvSpPr>
        <p:spPr>
          <a:xfrm>
            <a:off x="471170" y="995456"/>
            <a:ext cx="6779895" cy="521970"/>
          </a:xfrm>
          <a:prstGeom prst="rect">
            <a:avLst/>
          </a:prstGeom>
        </p:spPr>
        <p:txBody>
          <a:bodyPr wrap="none">
            <a:spAutoFit/>
          </a:bodyPr>
          <a:lstStyle/>
          <a:p>
            <a:pPr algn="l"/>
            <a:r>
              <a:rPr sz="2800" b="1" dirty="0">
                <a:latin typeface="Times New Roman" panose="02020603050405020304" pitchFamily="18" charset="0"/>
                <a:ea typeface="Times New Roman" panose="02020603050405020304" pitchFamily="18" charset="0"/>
                <a:cs typeface="Times New Roman" panose="02020603050405020304" pitchFamily="18" charset="0"/>
              </a:rPr>
              <a:t>Estimation of HFC-134a national inventory</a:t>
            </a:r>
            <a:endParaRPr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矩形 7"/>
          <p:cNvSpPr/>
          <p:nvPr/>
        </p:nvSpPr>
        <p:spPr>
          <a:xfrm>
            <a:off x="1811020" y="2636520"/>
            <a:ext cx="5865495" cy="15379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文本框 6"/>
          <p:cNvSpPr txBox="1"/>
          <p:nvPr/>
        </p:nvSpPr>
        <p:spPr>
          <a:xfrm>
            <a:off x="471170" y="1657985"/>
            <a:ext cx="11301730" cy="977265"/>
          </a:xfrm>
          <a:prstGeom prst="rect">
            <a:avLst/>
          </a:prstGeom>
          <a:noFill/>
        </p:spPr>
        <p:txBody>
          <a:bodyPr wrap="square" rtlCol="0" anchor="t">
            <a:spAutoFit/>
          </a:bodyPr>
          <a:lstStyle/>
          <a:p>
            <a:pPr algn="l">
              <a:lnSpc>
                <a:spcPct val="120000"/>
              </a:lnSpc>
              <a:buClrTx/>
              <a:buSzTx/>
              <a:buNone/>
            </a:pPr>
            <a:r>
              <a:rPr lang="en-US" sz="2400">
                <a:latin typeface="Times New Roman" panose="02020603050405020304" pitchFamily="18" charset="0"/>
                <a:ea typeface="Times New Roman" panose="02020603050405020304" pitchFamily="18" charset="0"/>
                <a:cs typeface="Times New Roman" panose="02020603050405020304" pitchFamily="18" charset="0"/>
              </a:rPr>
              <a:t>The formula for calculating the Gaussian diffusion virtual point source postposition method is as follows:</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a:blip r:embed="rId2"/>
          <a:stretch>
            <a:fillRect/>
          </a:stretch>
        </p:blipFill>
        <p:spPr>
          <a:xfrm>
            <a:off x="1927860" y="2979420"/>
            <a:ext cx="5614035" cy="962660"/>
          </a:xfrm>
          <a:prstGeom prst="rect">
            <a:avLst/>
          </a:prstGeom>
        </p:spPr>
      </p:pic>
      <p:sp>
        <p:nvSpPr>
          <p:cNvPr id="2" name="文本框 1"/>
          <p:cNvSpPr txBox="1"/>
          <p:nvPr/>
        </p:nvSpPr>
        <p:spPr>
          <a:xfrm>
            <a:off x="471170" y="4230370"/>
            <a:ext cx="6096000" cy="521970"/>
          </a:xfrm>
          <a:prstGeom prst="rect">
            <a:avLst/>
          </a:prstGeom>
          <a:noFill/>
        </p:spPr>
        <p:txBody>
          <a:bodyPr wrap="square" rtlCol="0" anchor="t">
            <a:spAutoFit/>
          </a:bodyPr>
          <a:lstStyle/>
          <a:p>
            <a:pPr algn="l">
              <a:buClrTx/>
              <a:buSzTx/>
              <a:buFontTx/>
            </a:pPr>
            <a:r>
              <a:rPr sz="2800" b="1" dirty="0">
                <a:latin typeface="Times New Roman" panose="02020603050405020304" pitchFamily="18" charset="0"/>
                <a:ea typeface="Times New Roman" panose="02020603050405020304" pitchFamily="18" charset="0"/>
                <a:cs typeface="Times New Roman" panose="02020603050405020304" pitchFamily="18" charset="0"/>
              </a:rPr>
              <a:t>National emission estimation</a:t>
            </a:r>
            <a:endParaRPr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文本框 4"/>
          <p:cNvSpPr txBox="1"/>
          <p:nvPr/>
        </p:nvSpPr>
        <p:spPr>
          <a:xfrm>
            <a:off x="471170" y="4838700"/>
            <a:ext cx="10262235" cy="534035"/>
          </a:xfrm>
          <a:prstGeom prst="rect">
            <a:avLst/>
          </a:prstGeom>
          <a:noFill/>
        </p:spPr>
        <p:txBody>
          <a:bodyPr wrap="square" rtlCol="0" anchor="t">
            <a:spAutoFit/>
          </a:bodyPr>
          <a:lstStyle/>
          <a:p>
            <a:pPr algn="l">
              <a:lnSpc>
                <a:spcPct val="120000"/>
              </a:lnSpc>
              <a:buClrTx/>
              <a:buSzTx/>
              <a:buFontTx/>
            </a:pPr>
            <a:r>
              <a:rPr lang="en-US" sz="2400">
                <a:latin typeface="Times New Roman" panose="02020603050405020304" pitchFamily="18" charset="0"/>
                <a:ea typeface="Times New Roman" panose="02020603050405020304" pitchFamily="18" charset="0"/>
                <a:cs typeface="Times New Roman" panose="02020603050405020304" pitchFamily="18" charset="0"/>
              </a:rPr>
              <a:t>The estimation can be briefly described by the following formula:</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矩形 8"/>
          <p:cNvSpPr/>
          <p:nvPr/>
        </p:nvSpPr>
        <p:spPr>
          <a:xfrm>
            <a:off x="1811020" y="5342255"/>
            <a:ext cx="5864860" cy="1066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3563620" y="5459730"/>
            <a:ext cx="2263775" cy="6750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custDataLst>
              <p:tags r:id="rId1"/>
            </p:custDataLst>
          </p:nvPr>
        </p:nvSpPr>
        <p:spPr>
          <a:xfrm>
            <a:off x="1484717" y="75628"/>
            <a:ext cx="3139834"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Outline</a:t>
            </a:r>
            <a:endParaRPr lang="zh-CN" altLang="en-US" sz="3200" b="1" dirty="0">
              <a:solidFill>
                <a:sysClr val="windowText" lastClr="000000"/>
              </a:solidFill>
              <a:latin typeface="等线 Light" panose="02010600030101010101" charset="-122"/>
              <a:ea typeface="等线 Light" panose="02010600030101010101" charset="-122"/>
              <a:cs typeface="Times New Roman" panose="02020603050405020304" pitchFamily="18" charset="0"/>
            </a:endParaRPr>
          </a:p>
        </p:txBody>
      </p:sp>
      <p:sp>
        <p:nvSpPr>
          <p:cNvPr id="4" name="Text Box 2"/>
          <p:cNvSpPr txBox="1">
            <a:spLocks noChangeArrowheads="1"/>
          </p:cNvSpPr>
          <p:nvPr>
            <p:custDataLst>
              <p:tags r:id="rId2"/>
            </p:custDataLst>
          </p:nvPr>
        </p:nvSpPr>
        <p:spPr bwMode="auto">
          <a:xfrm>
            <a:off x="1484922" y="1620395"/>
            <a:ext cx="79105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rtlCol="0">
            <a:spAutoFit/>
          </a:bodyPr>
          <a:lstStyle>
            <a:lvl1pPr marL="457200" indent="-457200" algn="ctr"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Arial" panose="020B0604020202020204" pitchFamily="34" charset="0"/>
                <a:ea typeface="宋体" panose="02010600030101010101" pitchFamily="2" charset="-122"/>
                <a:cs typeface="+mn-cs"/>
              </a:defRPr>
            </a:lvl1pPr>
            <a:lvl2pPr marL="742950" indent="-285750" algn="ctr"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宋体" panose="02010600030101010101" pitchFamily="2" charset="-122"/>
                <a:cs typeface="+mn-cs"/>
              </a:defRPr>
            </a:lvl2pPr>
            <a:lvl3pPr marL="1143000" indent="-228600" algn="ctr"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宋体" panose="02010600030101010101" pitchFamily="2" charset="-122"/>
                <a:cs typeface="+mn-cs"/>
              </a:defRPr>
            </a:lvl3pPr>
            <a:lvl4pPr marL="1600200" indent="-228600" algn="ctr"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4pPr>
            <a:lvl5pPr marL="2057400" indent="-228600" algn="ctr"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5pPr>
            <a:lvl6pPr marL="25146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6pPr>
            <a:lvl7pPr marL="29718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7pPr>
            <a:lvl8pPr marL="34290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8pPr>
            <a:lvl9pPr marL="38862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9pPr>
          </a:lstStyle>
          <a:p>
            <a:pPr marL="0" indent="0" algn="l">
              <a:lnSpc>
                <a:spcPct val="200000"/>
              </a:lnSpc>
              <a:spcBef>
                <a:spcPct val="0"/>
              </a:spcBef>
              <a:buClr>
                <a:schemeClr val="tx1"/>
              </a:buClr>
              <a:buFont typeface="Times New Roman" panose="02020603050405020304" pitchFamily="18" charset="0"/>
              <a:buNone/>
            </a:pP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1</a:t>
            </a:r>
            <a:r>
              <a:rPr lang="zh-CN" alt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Introduction</a:t>
            </a:r>
            <a:endParaRPr lang="zh-CN" alt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lnSpc>
                <a:spcPct val="200000"/>
              </a:lnSpc>
              <a:spcBef>
                <a:spcPct val="0"/>
              </a:spcBef>
              <a:buClr>
                <a:schemeClr val="tx1"/>
              </a:buClr>
              <a:buNone/>
            </a:pPr>
            <a:r>
              <a:rPr lang="en-US" altLang="zh-CN"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a:t>
            </a:r>
            <a:r>
              <a:rPr lang="zh-CN" altLang="en-US"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Method</a:t>
            </a:r>
            <a:endParaRPr lang="zh-CN" altLang="en-US"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lnSpc>
                <a:spcPct val="200000"/>
              </a:lnSpc>
              <a:spcBef>
                <a:spcPct val="0"/>
              </a:spcBef>
              <a:buClr>
                <a:schemeClr val="tx1"/>
              </a:buClr>
              <a:buNone/>
            </a:pPr>
            <a:r>
              <a:rPr lang="en-US" altLang="zh-CN"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zh-CN"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Results and Discussion</a:t>
            </a:r>
            <a:endParaRPr lang="zh-CN" alt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4955" y="1628140"/>
            <a:ext cx="6480000" cy="3697200"/>
          </a:xfrm>
          <a:prstGeom prst="rect">
            <a:avLst/>
          </a:prstGeom>
          <a:solidFill>
            <a:schemeClr val="accent3">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
            </p:custDataLst>
          </p:nvPr>
        </p:nvSpPr>
        <p:spPr>
          <a:xfrm>
            <a:off x="635" y="6280785"/>
            <a:ext cx="12191365" cy="577215"/>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Times New Roman" panose="02020603050405020304" pitchFamily="18" charset="0"/>
            </a:endParaRPr>
          </a:p>
        </p:txBody>
      </p:sp>
      <p:sp>
        <p:nvSpPr>
          <p:cNvPr id="2" name="圆角矩形 1"/>
          <p:cNvSpPr/>
          <p:nvPr/>
        </p:nvSpPr>
        <p:spPr>
          <a:xfrm>
            <a:off x="123825" y="5497195"/>
            <a:ext cx="11948432" cy="914400"/>
          </a:xfrm>
          <a:prstGeom prst="roundRect">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compatLnSpc="1">
            <a:noAutofit/>
          </a:bodyPr>
          <a:lstStyle/>
          <a:p>
            <a:pPr algn="ctr">
              <a:spcBef>
                <a:spcPct val="0"/>
              </a:spcBef>
              <a:spcAft>
                <a:spcPct val="0"/>
              </a:spcAft>
            </a:pPr>
            <a:endParaRPr lang="zh-CN" altLang="en-US" sz="1600" b="1" dirty="0">
              <a:solidFill>
                <a:schemeClr val="lt1">
                  <a:lumMod val="100000"/>
                </a:schemeClr>
              </a:solidFill>
              <a:latin typeface="+mn-ea"/>
              <a:cs typeface="+mn-ea"/>
              <a:sym typeface="+mn-ea"/>
            </a:endParaRPr>
          </a:p>
        </p:txBody>
      </p:sp>
      <p:sp>
        <p:nvSpPr>
          <p:cNvPr id="17" name="标题 1"/>
          <p:cNvSpPr txBox="1"/>
          <p:nvPr/>
        </p:nvSpPr>
        <p:spPr>
          <a:xfrm>
            <a:off x="124584" y="3214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3、Results and Discussion</a:t>
            </a:r>
            <a:endPar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custDataLst>
              <p:tags r:id="rId2"/>
            </p:custDataLst>
          </p:nvPr>
        </p:nvSpPr>
        <p:spPr>
          <a:xfrm>
            <a:off x="-315" y="964595"/>
            <a:ext cx="9952355" cy="491490"/>
          </a:xfrm>
          <a:prstGeom prst="rect">
            <a:avLst/>
          </a:prstGeom>
        </p:spPr>
        <p:txBody>
          <a:bodyPr wrap="none">
            <a:spAutoFit/>
          </a:bodyPr>
          <a:lstStyle/>
          <a:p>
            <a:pPr algn="l"/>
            <a:r>
              <a:rPr lang="en-US" sz="26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altLang="zh-CN" sz="2600" b="1" dirty="0">
                <a:latin typeface="Times New Roman" panose="02020603050405020304" pitchFamily="18" charset="0"/>
                <a:ea typeface="Times New Roman" panose="02020603050405020304" pitchFamily="18" charset="0"/>
                <a:cs typeface="Times New Roman" panose="02020603050405020304" pitchFamily="18" charset="0"/>
              </a:rPr>
              <a:t>Concentration differences between the downwind and upwind sites</a:t>
            </a:r>
            <a:endParaRPr lang="en-US" altLang="zh-CN" sz="2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274955" y="1642745"/>
            <a:ext cx="6614795" cy="3667760"/>
          </a:xfrm>
          <a:prstGeom prst="rect">
            <a:avLst/>
          </a:prstGeom>
          <a:noFill/>
        </p:spPr>
        <p:txBody>
          <a:bodyPr wrap="square" rtlCol="0" anchor="t">
            <a:noAutofit/>
          </a:bodyPr>
          <a:lstStyle/>
          <a:p>
            <a:pPr indent="0" fontAlgn="auto">
              <a:lnSpc>
                <a:spcPct val="130000"/>
              </a:lnSpc>
              <a:buFont typeface="Wingdings" panose="05000000000000000000" charset="0"/>
              <a:buNone/>
            </a:pPr>
            <a:r>
              <a:rPr lang="en-US" altLang="zh-CN" sz="2400" b="1" dirty="0">
                <a:latin typeface="Times New Roman" panose="02020603050405020304" pitchFamily="18" charset="0"/>
                <a:ea typeface="Times New Roman" panose="02020603050405020304" pitchFamily="18" charset="0"/>
                <a:cs typeface="Times New Roman" panose="02020603050405020304" pitchFamily="18" charset="0"/>
              </a:rPr>
              <a:t>The differences in the total concentrations of HCFCs and HFCs in the three plants during the daytime between the downwind and upwind sites were significantly higher (p &lt; 0.05) than those</a:t>
            </a:r>
            <a:endParaRPr lang="en-US" altLang="zh-CN" sz="2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0" fontAlgn="auto">
              <a:lnSpc>
                <a:spcPct val="130000"/>
              </a:lnSpc>
              <a:buFont typeface="Wingdings" panose="05000000000000000000" charset="0"/>
              <a:buNone/>
            </a:pPr>
            <a:r>
              <a:rPr lang="en-US" altLang="zh-CN" sz="2400" b="1" dirty="0">
                <a:latin typeface="Times New Roman" panose="02020603050405020304" pitchFamily="18" charset="0"/>
                <a:ea typeface="Times New Roman" panose="02020603050405020304" pitchFamily="18" charset="0"/>
                <a:cs typeface="Times New Roman" panose="02020603050405020304" pitchFamily="18" charset="0"/>
              </a:rPr>
              <a:t>during nighttime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fontAlgn="auto">
              <a:lnSpc>
                <a:spcPct val="130000"/>
              </a:lnSpc>
              <a:buFont typeface="Arial" panose="020B0604020202020204" pitchFamily="34" charset="0"/>
              <a:buChar char="•"/>
            </a:pPr>
            <a:r>
              <a:rPr lang="en-US" altLang="zh-CN" sz="2100" dirty="0">
                <a:latin typeface="Times New Roman" panose="02020603050405020304" pitchFamily="18" charset="0"/>
                <a:ea typeface="Times New Roman" panose="02020603050405020304" pitchFamily="18" charset="0"/>
                <a:cs typeface="Times New Roman" panose="02020603050405020304" pitchFamily="18" charset="0"/>
              </a:rPr>
              <a:t>9:00  16723-19583 pptv</a:t>
            </a:r>
            <a:endParaRPr lang="en-US" altLang="zh-CN" sz="2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fontAlgn="auto">
              <a:lnSpc>
                <a:spcPct val="130000"/>
              </a:lnSpc>
              <a:buFont typeface="Arial" panose="020B0604020202020204" pitchFamily="34" charset="0"/>
              <a:buChar char="•"/>
            </a:pPr>
            <a:r>
              <a:rPr lang="en-US" altLang="zh-CN" sz="2100" dirty="0">
                <a:latin typeface="Times New Roman" panose="02020603050405020304" pitchFamily="18" charset="0"/>
                <a:ea typeface="Times New Roman" panose="02020603050405020304" pitchFamily="18" charset="0"/>
                <a:cs typeface="Times New Roman" panose="02020603050405020304" pitchFamily="18" charset="0"/>
              </a:rPr>
              <a:t>15:00 6452-12145  pptv</a:t>
            </a:r>
            <a:endParaRPr lang="en-US" altLang="zh-CN" sz="2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fontAlgn="auto">
              <a:lnSpc>
                <a:spcPct val="130000"/>
              </a:lnSpc>
              <a:buFont typeface="Arial" panose="020B0604020202020204" pitchFamily="34" charset="0"/>
              <a:buChar char="•"/>
            </a:pPr>
            <a:r>
              <a:rPr lang="en-US" altLang="zh-CN" sz="2100" dirty="0">
                <a:latin typeface="Times New Roman" panose="02020603050405020304" pitchFamily="18" charset="0"/>
                <a:ea typeface="Times New Roman" panose="02020603050405020304" pitchFamily="18" charset="0"/>
                <a:cs typeface="Times New Roman" panose="02020603050405020304" pitchFamily="18" charset="0"/>
              </a:rPr>
              <a:t>20:00 1954-7124    pptv</a:t>
            </a:r>
            <a:endParaRPr lang="en-US" altLang="zh-CN" sz="21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4"/>
          <a:stretch>
            <a:fillRect/>
          </a:stretch>
        </p:blipFill>
        <p:spPr>
          <a:xfrm>
            <a:off x="6826250" y="1618614"/>
            <a:ext cx="5057775" cy="3716655"/>
          </a:xfrm>
          <a:prstGeom prst="rect">
            <a:avLst/>
          </a:prstGeom>
        </p:spPr>
      </p:pic>
      <p:sp>
        <p:nvSpPr>
          <p:cNvPr id="7" name="文本框 6"/>
          <p:cNvSpPr txBox="1"/>
          <p:nvPr>
            <p:custDataLst>
              <p:tags r:id="rId5"/>
            </p:custDataLst>
          </p:nvPr>
        </p:nvSpPr>
        <p:spPr>
          <a:xfrm>
            <a:off x="124460" y="5497195"/>
            <a:ext cx="11958955" cy="914400"/>
          </a:xfrm>
          <a:prstGeom prst="rect">
            <a:avLst/>
          </a:prstGeom>
          <a:noFill/>
          <a:ln>
            <a:noFill/>
          </a:ln>
        </p:spPr>
        <p:txBody>
          <a:bodyPr wrap="square" rtlCol="0" anchor="t">
            <a:noAutofit/>
          </a:bodyPr>
          <a:lstStyle/>
          <a:p>
            <a:pPr algn="ctr" fontAlgn="auto">
              <a:lnSpc>
                <a:spcPct val="130000"/>
              </a:lnSpc>
            </a:pPr>
            <a:r>
              <a:rPr lang="en-US" altLang="zh-CN" sz="2200" b="1" dirty="0">
                <a:latin typeface="Times New Roman" panose="02020603050405020304" pitchFamily="18" charset="0"/>
                <a:ea typeface="Times New Roman" panose="02020603050405020304" pitchFamily="18" charset="0"/>
                <a:cs typeface="Times New Roman" panose="02020603050405020304" pitchFamily="18" charset="0"/>
              </a:rPr>
              <a:t>The Gaussian diffusion virtual point source postposition method is unsuitable for diffusion analysis of nighttime concentrations in this study.</a:t>
            </a:r>
            <a:endParaRPr lang="zh-CN" altLang="en-US" sz="2200"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44805" y="5475605"/>
            <a:ext cx="11847195" cy="949960"/>
          </a:xfrm>
          <a:prstGeom prst="roundRect">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compatLnSpc="1">
            <a:noAutofit/>
          </a:bodyPr>
          <a:lstStyle/>
          <a:p>
            <a:pPr algn="ctr">
              <a:spcBef>
                <a:spcPct val="0"/>
              </a:spcBef>
              <a:spcAft>
                <a:spcPct val="0"/>
              </a:spcAft>
            </a:pPr>
            <a:endParaRPr lang="zh-CN" altLang="en-US" sz="1600" b="1" dirty="0">
              <a:solidFill>
                <a:schemeClr val="lt1">
                  <a:lumMod val="100000"/>
                </a:schemeClr>
              </a:solidFill>
              <a:latin typeface="+mn-ea"/>
              <a:cs typeface="+mn-ea"/>
              <a:sym typeface="+mn-ea"/>
            </a:endParaRPr>
          </a:p>
        </p:txBody>
      </p:sp>
      <p:sp>
        <p:nvSpPr>
          <p:cNvPr id="27" name="矩形 26"/>
          <p:cNvSpPr/>
          <p:nvPr/>
        </p:nvSpPr>
        <p:spPr>
          <a:xfrm>
            <a:off x="5809615" y="1513840"/>
            <a:ext cx="5876925" cy="3694430"/>
          </a:xfrm>
          <a:prstGeom prst="rect">
            <a:avLst/>
          </a:prstGeom>
          <a:solidFill>
            <a:schemeClr val="accent3">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1"/>
            </p:custDataLst>
          </p:nvPr>
        </p:nvSpPr>
        <p:spPr>
          <a:xfrm>
            <a:off x="400370" y="953800"/>
            <a:ext cx="9271321" cy="461665"/>
          </a:xfrm>
          <a:prstGeom prst="rect">
            <a:avLst/>
          </a:prstGeom>
        </p:spPr>
        <p:txBody>
          <a:bodyPr wrap="none">
            <a:spAutoFit/>
          </a:bodyPr>
          <a:lstStyle/>
          <a:p>
            <a:pPr indent="0" algn="l">
              <a:buFont typeface="+mj-lt"/>
              <a:buNone/>
            </a:pPr>
            <a:r>
              <a:rPr lang="en-US" altLang="zh-CN" sz="2400" b="1" dirty="0">
                <a:solidFill>
                  <a:schemeClr val="tx1"/>
                </a:solidFill>
                <a:latin typeface="+mn-ea"/>
                <a:cs typeface="+mn-ea"/>
                <a:sym typeface="+mn-ea"/>
              </a:rPr>
              <a:t>1. </a:t>
            </a:r>
            <a:r>
              <a:rPr lang="en-US" altLang="zh-CN" sz="2400" b="1" dirty="0">
                <a:solidFill>
                  <a:schemeClr val="tx1"/>
                </a:solidFill>
                <a:latin typeface="+mn-ea"/>
                <a:ea typeface="Times New Roman" panose="02020603050405020304" pitchFamily="18" charset="0"/>
                <a:cs typeface="+mn-ea"/>
                <a:sym typeface="+mn-ea"/>
              </a:rPr>
              <a:t>Concentration differences between the downwind and upwind sites</a:t>
            </a:r>
            <a:endParaRPr lang="en-US" altLang="zh-CN" sz="2400" b="1" dirty="0">
              <a:solidFill>
                <a:schemeClr val="tx1"/>
              </a:solidFill>
              <a:latin typeface="+mn-ea"/>
              <a:ea typeface="Times New Roman" panose="02020603050405020304" pitchFamily="18" charset="0"/>
              <a:cs typeface="+mn-ea"/>
              <a:sym typeface="+mn-ea"/>
            </a:endParaRPr>
          </a:p>
        </p:txBody>
      </p:sp>
      <p:sp>
        <p:nvSpPr>
          <p:cNvPr id="6" name="文本框 5"/>
          <p:cNvSpPr txBox="1"/>
          <p:nvPr/>
        </p:nvSpPr>
        <p:spPr>
          <a:xfrm>
            <a:off x="512445" y="5384165"/>
            <a:ext cx="11409680" cy="1109345"/>
          </a:xfrm>
          <a:prstGeom prst="rect">
            <a:avLst/>
          </a:prstGeom>
          <a:noFill/>
        </p:spPr>
        <p:txBody>
          <a:bodyPr wrap="square" rtlCol="0" anchor="t">
            <a:noAutofit/>
          </a:bodyPr>
          <a:lstStyle/>
          <a:p>
            <a:pPr algn="just">
              <a:spcBef>
                <a:spcPct val="0"/>
              </a:spcBef>
              <a:spcAft>
                <a:spcPct val="0"/>
              </a:spcAft>
            </a:pPr>
            <a:r>
              <a:rPr lang="en-US" altLang="zh-CN" sz="2000" b="1" dirty="0">
                <a:solidFill>
                  <a:schemeClr val="tx1"/>
                </a:solidFill>
                <a:latin typeface="+mn-ea"/>
                <a:cs typeface="+mn-ea"/>
                <a:sym typeface="+mn-ea"/>
              </a:rPr>
              <a:t>In the substitution process of HCFC products, the HFC production in these major fluorochemical plants in China may have catched up with the HCFC production and become more and more important.</a:t>
            </a:r>
            <a:endParaRPr lang="en-US" altLang="zh-CN" sz="2000" b="1" dirty="0">
              <a:solidFill>
                <a:schemeClr val="tx1"/>
              </a:solidFill>
              <a:latin typeface="+mn-ea"/>
              <a:cs typeface="+mn-ea"/>
              <a:sym typeface="+mn-ea"/>
            </a:endParaRPr>
          </a:p>
        </p:txBody>
      </p:sp>
      <p:pic>
        <p:nvPicPr>
          <p:cNvPr id="11" name="图片 10"/>
          <p:cNvPicPr>
            <a:picLocks noChangeAspect="1"/>
          </p:cNvPicPr>
          <p:nvPr/>
        </p:nvPicPr>
        <p:blipFill>
          <a:blip r:embed="rId2"/>
          <a:srcRect t="2069"/>
          <a:stretch>
            <a:fillRect/>
          </a:stretch>
        </p:blipFill>
        <p:spPr>
          <a:xfrm>
            <a:off x="512263" y="1582579"/>
            <a:ext cx="5101590" cy="3634156"/>
          </a:xfrm>
          <a:prstGeom prst="rect">
            <a:avLst/>
          </a:prstGeom>
        </p:spPr>
      </p:pic>
      <p:sp>
        <p:nvSpPr>
          <p:cNvPr id="2" name="文本框 1"/>
          <p:cNvSpPr txBox="1"/>
          <p:nvPr/>
        </p:nvSpPr>
        <p:spPr>
          <a:xfrm>
            <a:off x="5809162" y="1718803"/>
            <a:ext cx="5607685" cy="1384995"/>
          </a:xfrm>
          <a:prstGeom prst="rect">
            <a:avLst/>
          </a:prstGeom>
          <a:noFill/>
        </p:spPr>
        <p:txBody>
          <a:bodyPr wrap="square" rtlCol="0">
            <a:spAutoFit/>
          </a:bodyPr>
          <a:lstStyle/>
          <a:p>
            <a:pPr fontAlgn="auto">
              <a:lnSpc>
                <a:spcPct val="150000"/>
              </a:lnSpc>
            </a:pPr>
            <a:r>
              <a:rPr lang="en-US" altLang="zh-CN" sz="2000" b="1" dirty="0"/>
              <a:t>The species with the largest down-up differences:</a:t>
            </a:r>
            <a:endParaRPr lang="en-US" altLang="zh-CN" dirty="0"/>
          </a:p>
          <a:p>
            <a:pPr marL="285750" indent="-285750" fontAlgn="auto">
              <a:buFont typeface="Wingdings" panose="05000000000000000000" charset="0"/>
              <a:buChar char="l"/>
            </a:pPr>
            <a:r>
              <a:rPr lang="en-US" altLang="zh-CN" dirty="0"/>
              <a:t>Plant A : HCFC-22(13157pptv), HFC-32(8604pptv)</a:t>
            </a:r>
            <a:endParaRPr lang="en-US" altLang="zh-CN" dirty="0"/>
          </a:p>
          <a:p>
            <a:pPr marL="285750" indent="-285750" fontAlgn="auto">
              <a:buFont typeface="Wingdings" panose="05000000000000000000" charset="0"/>
              <a:buChar char="l"/>
            </a:pPr>
            <a:r>
              <a:rPr lang="en-US" altLang="zh-CN" dirty="0"/>
              <a:t>Plant B : HFC-227ea(1802pptv), HCFC-141b(971pptv)</a:t>
            </a:r>
            <a:endParaRPr lang="en-US" altLang="zh-CN" dirty="0"/>
          </a:p>
          <a:p>
            <a:pPr marL="285750" indent="-285750" fontAlgn="auto">
              <a:buFont typeface="Wingdings" panose="05000000000000000000" charset="0"/>
              <a:buChar char="l"/>
            </a:pPr>
            <a:r>
              <a:rPr lang="en-US" altLang="zh-CN" dirty="0"/>
              <a:t>Plant C : HFC-134a(5070pptv), HFC-22(4923pptv)  </a:t>
            </a:r>
            <a:endParaRPr lang="en-US" altLang="zh-CN" dirty="0"/>
          </a:p>
        </p:txBody>
      </p:sp>
      <p:sp>
        <p:nvSpPr>
          <p:cNvPr id="4" name="文本框 3"/>
          <p:cNvSpPr txBox="1"/>
          <p:nvPr/>
        </p:nvSpPr>
        <p:spPr>
          <a:xfrm>
            <a:off x="5809162" y="3230387"/>
            <a:ext cx="6207034" cy="1337945"/>
          </a:xfrm>
          <a:prstGeom prst="rect">
            <a:avLst/>
          </a:prstGeom>
          <a:noFill/>
        </p:spPr>
        <p:txBody>
          <a:bodyPr wrap="square" rtlCol="0">
            <a:spAutoFit/>
          </a:bodyPr>
          <a:lstStyle/>
          <a:p>
            <a:pPr fontAlgn="auto">
              <a:lnSpc>
                <a:spcPct val="150000"/>
              </a:lnSpc>
            </a:pPr>
            <a:r>
              <a:rPr lang="en-US" altLang="zh-CN" b="1" dirty="0">
                <a:solidFill>
                  <a:schemeClr val="tx1"/>
                </a:solidFill>
              </a:rPr>
              <a:t>The proportion of HFCs to the t</a:t>
            </a:r>
            <a:r>
              <a:rPr lang="en-US" altLang="zh-CN" b="1" dirty="0"/>
              <a:t>otal down-up differences:</a:t>
            </a:r>
            <a:endParaRPr lang="en-US" altLang="zh-CN" b="1" dirty="0"/>
          </a:p>
          <a:p>
            <a:pPr marL="285750" indent="-285750" fontAlgn="auto">
              <a:buFont typeface="Wingdings" panose="05000000000000000000" charset="0"/>
              <a:buChar char="l"/>
            </a:pPr>
            <a:r>
              <a:rPr lang="en-US" altLang="zh-CN" dirty="0"/>
              <a:t>Plant A : 51.7%</a:t>
            </a:r>
            <a:endParaRPr lang="en-US" altLang="zh-CN" dirty="0"/>
          </a:p>
          <a:p>
            <a:pPr marL="285750" indent="-285750" fontAlgn="auto">
              <a:buFont typeface="Wingdings" panose="05000000000000000000" charset="0"/>
              <a:buChar char="l"/>
            </a:pPr>
            <a:r>
              <a:rPr lang="en-US" altLang="zh-CN" dirty="0"/>
              <a:t>Plant B : 57.9%</a:t>
            </a:r>
            <a:endParaRPr lang="en-US" altLang="zh-CN" dirty="0"/>
          </a:p>
          <a:p>
            <a:pPr marL="285750" indent="-285750" fontAlgn="auto">
              <a:buFont typeface="Wingdings" panose="05000000000000000000" charset="0"/>
              <a:buChar char="l"/>
            </a:pPr>
            <a:r>
              <a:rPr lang="en-US" altLang="zh-CN" dirty="0"/>
              <a:t>Plant C : 69.1%</a:t>
            </a:r>
            <a:endParaRPr lang="en-US" altLang="zh-CN" dirty="0"/>
          </a:p>
        </p:txBody>
      </p:sp>
      <p:sp>
        <p:nvSpPr>
          <p:cNvPr id="7" name="标题 1"/>
          <p:cNvSpPr txBox="1"/>
          <p:nvPr/>
        </p:nvSpPr>
        <p:spPr>
          <a:xfrm>
            <a:off x="134109"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3、Results and Discussion</a:t>
            </a:r>
            <a:endPar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8709" y="6449930"/>
            <a:ext cx="12192000" cy="438946"/>
          </a:xfrm>
          <a:prstGeom prst="rect">
            <a:avLst/>
          </a:prstGeom>
        </p:spPr>
      </p:pic>
      <p:sp>
        <p:nvSpPr>
          <p:cNvPr id="6" name="圆角矩形 5"/>
          <p:cNvSpPr/>
          <p:nvPr/>
        </p:nvSpPr>
        <p:spPr>
          <a:xfrm>
            <a:off x="241935" y="5807075"/>
            <a:ext cx="11847195" cy="949960"/>
          </a:xfrm>
          <a:prstGeom prst="roundRect">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compatLnSpc="1">
            <a:noAutofit/>
          </a:bodyPr>
          <a:lstStyle/>
          <a:p>
            <a:pPr algn="ctr">
              <a:spcBef>
                <a:spcPct val="0"/>
              </a:spcBef>
              <a:spcAft>
                <a:spcPct val="0"/>
              </a:spcAft>
            </a:pPr>
            <a:endParaRPr lang="zh-CN" altLang="en-US" sz="1600" b="1" dirty="0">
              <a:solidFill>
                <a:schemeClr val="lt1">
                  <a:lumMod val="100000"/>
                </a:schemeClr>
              </a:solidFill>
              <a:latin typeface="+mn-ea"/>
              <a:cs typeface="+mn-ea"/>
              <a:sym typeface="+mn-ea"/>
            </a:endParaRPr>
          </a:p>
        </p:txBody>
      </p:sp>
      <p:sp>
        <p:nvSpPr>
          <p:cNvPr id="4" name="矩形 3"/>
          <p:cNvSpPr/>
          <p:nvPr/>
        </p:nvSpPr>
        <p:spPr>
          <a:xfrm>
            <a:off x="5290820" y="1550670"/>
            <a:ext cx="6522720" cy="3796030"/>
          </a:xfrm>
          <a:prstGeom prst="rect">
            <a:avLst/>
          </a:prstGeom>
          <a:solidFill>
            <a:schemeClr val="accent3">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258375" y="941100"/>
            <a:ext cx="6125210" cy="521970"/>
          </a:xfrm>
          <a:prstGeom prst="rect">
            <a:avLst/>
          </a:prstGeom>
        </p:spPr>
        <p:txBody>
          <a:bodyPr wrap="none">
            <a:spAutoFit/>
          </a:bodyPr>
          <a:lstStyle/>
          <a:p>
            <a:pPr indent="0" algn="l">
              <a:buClrTx/>
              <a:buSzTx/>
              <a:buFont typeface="+mj-lt"/>
              <a:buNone/>
            </a:pPr>
            <a:r>
              <a:rPr lang="en-US" altLang="zh-CN" sz="2800" b="1" dirty="0">
                <a:solidFill>
                  <a:schemeClr val="tx1"/>
                </a:solidFill>
                <a:latin typeface="+mn-ea"/>
                <a:cs typeface="+mn-ea"/>
                <a:sym typeface="+mn-ea"/>
              </a:rPr>
              <a:t>2. </a:t>
            </a:r>
            <a:r>
              <a:rPr lang="en-US" altLang="zh-CN" sz="2800" b="1" dirty="0">
                <a:solidFill>
                  <a:schemeClr val="tx1"/>
                </a:solidFill>
                <a:latin typeface="+mn-ea"/>
                <a:ea typeface="+mn-ea"/>
                <a:cs typeface="+mn-ea"/>
                <a:sym typeface="+mn-ea"/>
              </a:rPr>
              <a:t>Emissions from fluorochemical plant</a:t>
            </a:r>
            <a:endParaRPr lang="en-US" altLang="zh-CN" sz="2800" b="1" dirty="0">
              <a:solidFill>
                <a:schemeClr val="tx1"/>
              </a:solidFill>
              <a:latin typeface="+mn-ea"/>
              <a:ea typeface="+mn-ea"/>
              <a:cs typeface="+mn-ea"/>
              <a:sym typeface="+mn-ea"/>
            </a:endParaRPr>
          </a:p>
        </p:txBody>
      </p:sp>
      <p:pic>
        <p:nvPicPr>
          <p:cNvPr id="8" name="图片 7"/>
          <p:cNvPicPr>
            <a:picLocks noChangeAspect="1"/>
          </p:cNvPicPr>
          <p:nvPr/>
        </p:nvPicPr>
        <p:blipFill>
          <a:blip r:embed="rId3"/>
          <a:stretch>
            <a:fillRect/>
          </a:stretch>
        </p:blipFill>
        <p:spPr>
          <a:xfrm>
            <a:off x="288290" y="1548765"/>
            <a:ext cx="4933315" cy="3843020"/>
          </a:xfrm>
          <a:prstGeom prst="rect">
            <a:avLst/>
          </a:prstGeom>
          <a:ln>
            <a:noFill/>
          </a:ln>
        </p:spPr>
      </p:pic>
      <p:sp>
        <p:nvSpPr>
          <p:cNvPr id="2" name="文本框 1"/>
          <p:cNvSpPr txBox="1"/>
          <p:nvPr/>
        </p:nvSpPr>
        <p:spPr>
          <a:xfrm>
            <a:off x="5358765" y="1666240"/>
            <a:ext cx="6454775" cy="3726180"/>
          </a:xfrm>
          <a:prstGeom prst="rect">
            <a:avLst/>
          </a:prstGeom>
          <a:noFill/>
        </p:spPr>
        <p:txBody>
          <a:bodyPr wrap="square" rtlCol="0">
            <a:noAutofit/>
          </a:bodyPr>
          <a:lstStyle/>
          <a:p>
            <a:pPr marL="285750" indent="-285750" fontAlgn="auto">
              <a:lnSpc>
                <a:spcPct val="100000"/>
              </a:lnSpc>
              <a:buFont typeface="Wingdings" panose="05000000000000000000" charset="0"/>
              <a:buChar char="l"/>
            </a:pPr>
            <a:r>
              <a:rPr lang="en-US" altLang="zh-CN" dirty="0"/>
              <a:t>Plant A: </a:t>
            </a:r>
            <a:endParaRPr lang="en-US" altLang="zh-CN" dirty="0"/>
          </a:p>
          <a:p>
            <a:pPr indent="0" algn="l" fontAlgn="auto">
              <a:lnSpc>
                <a:spcPct val="100000"/>
              </a:lnSpc>
              <a:buClrTx/>
              <a:buSzTx/>
              <a:buNone/>
            </a:pPr>
            <a:r>
              <a:rPr lang="en-US" altLang="zh-CN" dirty="0"/>
              <a:t>     </a:t>
            </a:r>
            <a:r>
              <a:rPr lang="en-US" altLang="zh-CN" dirty="0">
                <a:sym typeface="+mn-ea"/>
              </a:rPr>
              <a:t>The sum of  HCFC-22 (5.62 Mt) , HFC-125  (3.13 Mt) ,</a:t>
            </a:r>
            <a:endParaRPr lang="en-US" altLang="zh-CN" dirty="0">
              <a:sym typeface="+mn-ea"/>
            </a:endParaRPr>
          </a:p>
          <a:p>
            <a:pPr indent="0" algn="l" fontAlgn="auto">
              <a:lnSpc>
                <a:spcPct val="100000"/>
              </a:lnSpc>
              <a:buClrTx/>
              <a:buSzTx/>
              <a:buNone/>
            </a:pPr>
            <a:r>
              <a:rPr lang="en-US" altLang="zh-CN" dirty="0">
                <a:sym typeface="+mn-ea"/>
              </a:rPr>
              <a:t>      HFC-32 (2.03Mt) emissions exceeded 85% of the total emissions.</a:t>
            </a:r>
            <a:endParaRPr lang="en-US" altLang="zh-CN" dirty="0">
              <a:sym typeface="+mn-ea"/>
            </a:endParaRPr>
          </a:p>
          <a:p>
            <a:pPr marL="285750" indent="-285750" fontAlgn="auto">
              <a:lnSpc>
                <a:spcPct val="100000"/>
              </a:lnSpc>
              <a:buFont typeface="Wingdings" panose="05000000000000000000" charset="0"/>
              <a:buChar char="l"/>
            </a:pPr>
            <a:r>
              <a:rPr lang="en-US" altLang="zh-CN" dirty="0"/>
              <a:t>Plant B: </a:t>
            </a:r>
            <a:endParaRPr lang="en-US" altLang="zh-CN" dirty="0"/>
          </a:p>
          <a:p>
            <a:pPr indent="0" fontAlgn="auto">
              <a:lnSpc>
                <a:spcPct val="100000"/>
              </a:lnSpc>
              <a:buFont typeface="Wingdings" panose="05000000000000000000" charset="0"/>
              <a:buNone/>
            </a:pPr>
            <a:r>
              <a:rPr lang="en-US" altLang="zh-CN" dirty="0"/>
              <a:t>     </a:t>
            </a:r>
            <a:r>
              <a:rPr lang="en-US" altLang="zh-CN" dirty="0">
                <a:sym typeface="+mn-ea"/>
              </a:rPr>
              <a:t>The total emissions of  HCFC-22 (1.87Mt) , HFC-227ea (1.72Mt)</a:t>
            </a:r>
            <a:endParaRPr lang="en-US" altLang="zh-CN" dirty="0"/>
          </a:p>
          <a:p>
            <a:pPr indent="0" fontAlgn="auto">
              <a:lnSpc>
                <a:spcPct val="100000"/>
              </a:lnSpc>
              <a:buFont typeface="Wingdings" panose="05000000000000000000" charset="0"/>
              <a:buNone/>
            </a:pPr>
            <a:r>
              <a:rPr lang="en-US" altLang="zh-CN" dirty="0">
                <a:sym typeface="+mn-ea"/>
              </a:rPr>
              <a:t>     HFC-143a (0.63Mt) , HFC-125(0.54Mt) and </a:t>
            </a:r>
            <a:endParaRPr lang="en-US" altLang="zh-CN" dirty="0">
              <a:sym typeface="+mn-ea"/>
            </a:endParaRPr>
          </a:p>
          <a:p>
            <a:pPr indent="0" fontAlgn="auto">
              <a:lnSpc>
                <a:spcPct val="100000"/>
              </a:lnSpc>
              <a:buFont typeface="Wingdings" panose="05000000000000000000" charset="0"/>
              <a:buNone/>
            </a:pPr>
            <a:r>
              <a:rPr lang="en-US" altLang="zh-CN" dirty="0">
                <a:sym typeface="+mn-ea"/>
              </a:rPr>
              <a:t>     HCFC-141b (0.46Mt)exceeded 80% of the total emissions.</a:t>
            </a:r>
            <a:endParaRPr lang="en-US" altLang="zh-CN" dirty="0">
              <a:sym typeface="+mn-ea"/>
            </a:endParaRPr>
          </a:p>
          <a:p>
            <a:pPr marL="285750" indent="-285750" fontAlgn="auto">
              <a:lnSpc>
                <a:spcPct val="100000"/>
              </a:lnSpc>
              <a:buFont typeface="Wingdings" panose="05000000000000000000" charset="0"/>
              <a:buChar char="l"/>
            </a:pPr>
            <a:r>
              <a:rPr lang="en-US" altLang="zh-CN" dirty="0"/>
              <a:t>Plant C:</a:t>
            </a:r>
            <a:endParaRPr lang="en-US" altLang="zh-CN" dirty="0"/>
          </a:p>
          <a:p>
            <a:pPr indent="0" algn="l" fontAlgn="auto">
              <a:lnSpc>
                <a:spcPct val="100000"/>
              </a:lnSpc>
              <a:buClrTx/>
              <a:buSzTx/>
              <a:buNone/>
            </a:pPr>
            <a:r>
              <a:rPr lang="en-US" altLang="zh-CN" dirty="0">
                <a:sym typeface="+mn-ea"/>
              </a:rPr>
              <a:t>     The sum of  HCFC-22 (21.24Mt) , HFC-125 (7.69Mt) , </a:t>
            </a:r>
            <a:endParaRPr lang="en-US" altLang="zh-CN" dirty="0">
              <a:sym typeface="+mn-ea"/>
            </a:endParaRPr>
          </a:p>
          <a:p>
            <a:pPr indent="0" algn="l" fontAlgn="auto">
              <a:lnSpc>
                <a:spcPct val="100000"/>
              </a:lnSpc>
              <a:buClrTx/>
              <a:buSzTx/>
              <a:buNone/>
            </a:pPr>
            <a:r>
              <a:rPr lang="en-US" altLang="zh-CN" dirty="0">
                <a:sym typeface="+mn-ea"/>
              </a:rPr>
              <a:t>     HFC-143a (4.10Mt) emissions exceeded 85.6% of the </a:t>
            </a:r>
            <a:endParaRPr lang="en-US" altLang="zh-CN" dirty="0">
              <a:sym typeface="+mn-ea"/>
            </a:endParaRPr>
          </a:p>
          <a:p>
            <a:pPr indent="0" algn="l" fontAlgn="auto">
              <a:lnSpc>
                <a:spcPct val="100000"/>
              </a:lnSpc>
              <a:buClrTx/>
              <a:buSzTx/>
              <a:buNone/>
            </a:pPr>
            <a:r>
              <a:rPr lang="en-US" altLang="zh-CN" dirty="0">
                <a:sym typeface="+mn-ea"/>
              </a:rPr>
              <a:t>     total emissions.</a:t>
            </a:r>
            <a:endParaRPr lang="en-US" altLang="zh-CN" dirty="0">
              <a:sym typeface="+mn-ea"/>
            </a:endParaRPr>
          </a:p>
          <a:p>
            <a:pPr indent="0" fontAlgn="auto">
              <a:lnSpc>
                <a:spcPct val="100000"/>
              </a:lnSpc>
              <a:buFont typeface="Wingdings" panose="05000000000000000000" charset="0"/>
              <a:buNone/>
            </a:pPr>
            <a:r>
              <a:rPr lang="en-US" altLang="zh-CN" dirty="0"/>
              <a:t>  </a:t>
            </a:r>
            <a:endParaRPr lang="en-US" altLang="zh-CN" dirty="0"/>
          </a:p>
        </p:txBody>
      </p:sp>
      <p:sp>
        <p:nvSpPr>
          <p:cNvPr id="10" name="文本框 9"/>
          <p:cNvSpPr txBox="1"/>
          <p:nvPr/>
        </p:nvSpPr>
        <p:spPr>
          <a:xfrm>
            <a:off x="124777" y="5717357"/>
            <a:ext cx="11942445" cy="953135"/>
          </a:xfrm>
          <a:prstGeom prst="rect">
            <a:avLst/>
          </a:prstGeom>
          <a:noFill/>
        </p:spPr>
        <p:txBody>
          <a:bodyPr wrap="square" rtlCol="0" anchor="t">
            <a:spAutoFit/>
          </a:bodyPr>
          <a:lstStyle/>
          <a:p>
            <a:pPr algn="ctr">
              <a:buClrTx/>
              <a:buSzTx/>
              <a:buFontTx/>
            </a:pPr>
            <a:r>
              <a:rPr lang="en-US" altLang="zh-CN" sz="2800" b="1" dirty="0">
                <a:solidFill>
                  <a:schemeClr val="tx1"/>
                </a:solidFill>
                <a:latin typeface="+mn-ea"/>
                <a:cs typeface="+mn-ea"/>
                <a:sym typeface="+mn-ea"/>
              </a:rPr>
              <a:t> The HFC production of the three plants had reached a very large scale with the phaseout of ODSs.</a:t>
            </a:r>
            <a:endParaRPr lang="en-US" altLang="zh-CN" sz="2800" b="1" dirty="0">
              <a:solidFill>
                <a:schemeClr val="tx1"/>
              </a:solidFill>
              <a:latin typeface="+mn-ea"/>
              <a:cs typeface="+mn-ea"/>
              <a:sym typeface="+mn-ea"/>
            </a:endParaRPr>
          </a:p>
        </p:txBody>
      </p:sp>
      <p:sp>
        <p:nvSpPr>
          <p:cNvPr id="17" name="标题 1"/>
          <p:cNvSpPr txBox="1"/>
          <p:nvPr/>
        </p:nvSpPr>
        <p:spPr>
          <a:xfrm>
            <a:off x="134109"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3、Results and Discussion</a:t>
            </a:r>
            <a:endPar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8709" y="6449930"/>
            <a:ext cx="12183291" cy="438946"/>
          </a:xfrm>
          <a:prstGeom prst="rect">
            <a:avLst/>
          </a:prstGeom>
        </p:spPr>
      </p:pic>
      <p:sp>
        <p:nvSpPr>
          <p:cNvPr id="9" name="圆角矩形 8"/>
          <p:cNvSpPr/>
          <p:nvPr/>
        </p:nvSpPr>
        <p:spPr>
          <a:xfrm>
            <a:off x="180975" y="5134578"/>
            <a:ext cx="11908155" cy="1622457"/>
          </a:xfrm>
          <a:prstGeom prst="roundRect">
            <a:avLst/>
          </a:prstGeom>
          <a:solidFill>
            <a:srgbClr val="EDF1F7"/>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compatLnSpc="1">
            <a:noAutofit/>
          </a:bodyPr>
          <a:lstStyle/>
          <a:p>
            <a:pPr algn="ctr">
              <a:spcBef>
                <a:spcPct val="0"/>
              </a:spcBef>
              <a:spcAft>
                <a:spcPct val="0"/>
              </a:spcAft>
            </a:pPr>
            <a:endParaRPr lang="zh-CN" altLang="en-US" sz="1600" b="1" dirty="0">
              <a:solidFill>
                <a:schemeClr val="lt1">
                  <a:lumMod val="100000"/>
                </a:schemeClr>
              </a:solidFill>
              <a:latin typeface="+mn-ea"/>
              <a:cs typeface="+mn-ea"/>
              <a:sym typeface="+mn-ea"/>
            </a:endParaRPr>
          </a:p>
        </p:txBody>
      </p:sp>
      <p:sp>
        <p:nvSpPr>
          <p:cNvPr id="8" name="矩形 7"/>
          <p:cNvSpPr/>
          <p:nvPr/>
        </p:nvSpPr>
        <p:spPr>
          <a:xfrm>
            <a:off x="8390890" y="1599565"/>
            <a:ext cx="3675380" cy="3398518"/>
          </a:xfrm>
          <a:prstGeom prst="rect">
            <a:avLst/>
          </a:prstGeom>
          <a:solidFill>
            <a:srgbClr val="F5F5F5"/>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258375" y="941100"/>
            <a:ext cx="9418955" cy="521970"/>
          </a:xfrm>
          <a:prstGeom prst="rect">
            <a:avLst/>
          </a:prstGeom>
        </p:spPr>
        <p:txBody>
          <a:bodyPr wrap="none">
            <a:spAutoFit/>
          </a:bodyPr>
          <a:lstStyle/>
          <a:p>
            <a:pPr indent="0" algn="l">
              <a:buClrTx/>
              <a:buSzTx/>
              <a:buFont typeface="+mj-lt"/>
              <a:buNone/>
            </a:pPr>
            <a:r>
              <a:rPr lang="en-US" altLang="zh-CN" sz="2800" b="1" dirty="0">
                <a:solidFill>
                  <a:schemeClr val="tx1"/>
                </a:solidFill>
                <a:latin typeface="+mn-ea"/>
                <a:cs typeface="+mn-ea"/>
                <a:sym typeface="+mn-ea"/>
              </a:rPr>
              <a:t>3. </a:t>
            </a:r>
            <a:r>
              <a:rPr lang="en-US" altLang="zh-CN" sz="2800" b="1" dirty="0">
                <a:solidFill>
                  <a:schemeClr val="tx1"/>
                </a:solidFill>
                <a:latin typeface="+mn-ea"/>
                <a:ea typeface="+mn-ea"/>
                <a:cs typeface="+mn-ea"/>
                <a:sym typeface="+mn-ea"/>
              </a:rPr>
              <a:t>Implication for emission factor from fluorochemical plants</a:t>
            </a:r>
            <a:endParaRPr lang="en-US" altLang="zh-CN" sz="2800" b="1" dirty="0">
              <a:solidFill>
                <a:schemeClr val="tx1"/>
              </a:solidFill>
              <a:latin typeface="+mn-ea"/>
              <a:ea typeface="+mn-ea"/>
              <a:cs typeface="+mn-ea"/>
              <a:sym typeface="+mn-ea"/>
            </a:endParaRPr>
          </a:p>
        </p:txBody>
      </p:sp>
      <p:pic>
        <p:nvPicPr>
          <p:cNvPr id="5" name="图片 4"/>
          <p:cNvPicPr>
            <a:picLocks noChangeAspect="1"/>
          </p:cNvPicPr>
          <p:nvPr/>
        </p:nvPicPr>
        <p:blipFill>
          <a:blip r:embed="rId3"/>
          <a:stretch>
            <a:fillRect/>
          </a:stretch>
        </p:blipFill>
        <p:spPr>
          <a:xfrm>
            <a:off x="457018" y="1592126"/>
            <a:ext cx="4166870" cy="3360420"/>
          </a:xfrm>
          <a:prstGeom prst="rect">
            <a:avLst/>
          </a:prstGeom>
          <a:ln>
            <a:noFill/>
          </a:ln>
        </p:spPr>
      </p:pic>
      <p:graphicFrame>
        <p:nvGraphicFramePr>
          <p:cNvPr id="6" name="表格 5"/>
          <p:cNvGraphicFramePr>
            <a:graphicFrameLocks noGrp="1"/>
          </p:cNvGraphicFramePr>
          <p:nvPr>
            <p:custDataLst>
              <p:tags r:id="rId4"/>
            </p:custDataLst>
          </p:nvPr>
        </p:nvGraphicFramePr>
        <p:xfrm>
          <a:off x="4740365" y="1637666"/>
          <a:ext cx="3455670" cy="3360417"/>
        </p:xfrm>
        <a:graphic>
          <a:graphicData uri="http://schemas.openxmlformats.org/drawingml/2006/table">
            <a:tbl>
              <a:tblPr firstRow="1" bandRow="1">
                <a:tableStyleId>{5FD0F851-EC5A-4D38-B0AD-8093EC10F338}</a:tableStyleId>
              </a:tblPr>
              <a:tblGrid>
                <a:gridCol w="1212850"/>
                <a:gridCol w="899795"/>
                <a:gridCol w="1343025"/>
              </a:tblGrid>
              <a:tr h="306540">
                <a:tc>
                  <a:txBody>
                    <a:bodyPr/>
                    <a:lstStyle/>
                    <a:p>
                      <a:pPr algn="ctr" fontAlgn="ctr">
                        <a:lnSpc>
                          <a:spcPct val="100000"/>
                        </a:lnSpc>
                      </a:pPr>
                      <a:r>
                        <a:rPr lang="en-US" sz="1600" u="none" strike="noStrike" dirty="0">
                          <a:effectLst/>
                        </a:rPr>
                        <a:t>Method</a:t>
                      </a:r>
                      <a:endParaRPr lang="en-US" sz="1600" u="none" strike="noStrike" dirty="0">
                        <a:effectLst/>
                      </a:endParaRPr>
                    </a:p>
                  </a:txBody>
                  <a:tcPr marL="9525" marR="9525" marT="9525" marB="0" anchor="ctr"/>
                </a:tc>
                <a:tc>
                  <a:txBody>
                    <a:bodyPr/>
                    <a:lstStyle/>
                    <a:p>
                      <a:pPr algn="ctr" fontAlgn="ctr">
                        <a:lnSpc>
                          <a:spcPct val="100000"/>
                        </a:lnSpc>
                      </a:pPr>
                      <a:r>
                        <a:rPr lang="en-US" altLang="zh-CN" sz="1600" u="none" strike="noStrike" dirty="0">
                          <a:effectLst/>
                        </a:rPr>
                        <a:t>Objection</a:t>
                      </a:r>
                      <a:endParaRPr lang="en-US" altLang="zh-CN" sz="1600" u="none" strike="noStrike" dirty="0">
                        <a:effectLst/>
                      </a:endParaRPr>
                    </a:p>
                  </a:txBody>
                  <a:tcPr marL="9525" marR="9525" marT="9525" marB="0" anchor="ctr"/>
                </a:tc>
                <a:tc>
                  <a:txBody>
                    <a:bodyPr/>
                    <a:lstStyle/>
                    <a:p>
                      <a:pPr algn="ctr" fontAlgn="ctr">
                        <a:lnSpc>
                          <a:spcPct val="100000"/>
                        </a:lnSpc>
                      </a:pPr>
                      <a:r>
                        <a:rPr lang="en-US" sz="1600" u="none" strike="noStrike" dirty="0">
                          <a:effectLst/>
                        </a:rPr>
                        <a:t>Emission</a:t>
                      </a:r>
                      <a:endParaRPr lang="en-US" sz="1600" u="none" strike="noStrike" dirty="0">
                        <a:effectLst/>
                      </a:endParaRPr>
                    </a:p>
                  </a:txBody>
                  <a:tcPr marL="9525" marR="9525" marT="9525" marB="0" anchor="ctr"/>
                </a:tc>
              </a:tr>
              <a:tr h="306540">
                <a:tc rowSpan="4">
                  <a:txBody>
                    <a:bodyPr/>
                    <a:lstStyle/>
                    <a:p>
                      <a:pPr algn="ctr" fontAlgn="ctr">
                        <a:lnSpc>
                          <a:spcPct val="100000"/>
                        </a:lnSpc>
                      </a:pPr>
                      <a:r>
                        <a:rPr lang="en-US" altLang="zh-CN" sz="1600" u="none" strike="noStrike" dirty="0">
                          <a:effectLst/>
                        </a:rPr>
                        <a:t>Direct Measurement</a:t>
                      </a:r>
                      <a:endParaRPr lang="en-US" altLang="zh-CN" sz="1600" u="none" strike="noStrike" dirty="0">
                        <a:effectLst/>
                      </a:endParaRPr>
                    </a:p>
                  </a:txBody>
                  <a:tcPr marL="9525" marR="9525" marT="9525" marB="0" anchor="ctr"/>
                </a:tc>
                <a:tc>
                  <a:txBody>
                    <a:bodyPr/>
                    <a:lstStyle/>
                    <a:p>
                      <a:pPr algn="ctr" fontAlgn="ctr">
                        <a:lnSpc>
                          <a:spcPct val="100000"/>
                        </a:lnSpc>
                      </a:pPr>
                      <a:r>
                        <a:rPr lang="en-US" altLang="zh-CN" sz="1600" dirty="0"/>
                        <a:t>HCFC-22</a:t>
                      </a:r>
                      <a:endParaRPr lang="en-US" altLang="zh-CN" sz="1600" u="none" strike="noStrike" dirty="0">
                        <a:effectLst/>
                      </a:endParaRPr>
                    </a:p>
                  </a:txBody>
                  <a:tcPr marL="9525" marR="9525" marT="9525" marB="0" anchor="ctr"/>
                </a:tc>
                <a:tc>
                  <a:txBody>
                    <a:bodyPr/>
                    <a:lstStyle/>
                    <a:p>
                      <a:pPr algn="ctr" fontAlgn="ctr">
                        <a:lnSpc>
                          <a:spcPct val="100000"/>
                        </a:lnSpc>
                      </a:pPr>
                      <a:r>
                        <a:rPr lang="en-US" altLang="zh-CN" sz="1600" dirty="0"/>
                        <a:t>28.74Mt</a:t>
                      </a:r>
                      <a:endParaRPr lang="en-US" altLang="zh-CN" sz="1600" u="none" strike="noStrike" dirty="0">
                        <a:effectLst/>
                      </a:endParaRPr>
                    </a:p>
                  </a:txBody>
                  <a:tcPr marL="9525" marR="9525" marT="9525" marB="0" anchor="ctr"/>
                </a:tc>
              </a:tr>
              <a:tr h="306540">
                <a:tc vMerge="1">
                  <a:tcPr marL="9525" marR="9525" marT="9525" marB="0" anchor="ctr"/>
                </a:tc>
                <a:tc>
                  <a:txBody>
                    <a:bodyPr/>
                    <a:lstStyle/>
                    <a:p>
                      <a:pPr algn="ctr" fontAlgn="ctr">
                        <a:lnSpc>
                          <a:spcPct val="100000"/>
                        </a:lnSpc>
                      </a:pPr>
                      <a:r>
                        <a:rPr lang="en-US" altLang="zh-CN" sz="1600" dirty="0"/>
                        <a:t>HFC-32</a:t>
                      </a:r>
                      <a:endParaRPr lang="en-US" altLang="zh-CN"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3.05Mt</a:t>
                      </a:r>
                      <a:endParaRPr kumimoji="0" lang="en-US" altLang="zh-CN" sz="1600" u="none" strike="noStrike" kern="1200" cap="none" spc="0" normalizeH="0" baseline="0" noProof="0" dirty="0">
                        <a:ln>
                          <a:noFill/>
                        </a:ln>
                        <a:effectLst/>
                        <a:uLnTx/>
                        <a:uFillTx/>
                      </a:endParaRPr>
                    </a:p>
                  </a:txBody>
                  <a:tcPr marL="9525" marR="9525" marT="9525" marB="0" anchor="ctr"/>
                </a:tc>
              </a:tr>
              <a:tr h="306540">
                <a:tc vMerge="1">
                  <a:tcPr marL="9525" marR="9525" marT="9525" marB="0" anchor="ctr"/>
                </a:tc>
                <a:tc>
                  <a:txBody>
                    <a:bodyPr/>
                    <a:lstStyle/>
                    <a:p>
                      <a:pPr algn="ctr" fontAlgn="ctr">
                        <a:lnSpc>
                          <a:spcPct val="100000"/>
                        </a:lnSpc>
                      </a:pPr>
                      <a:r>
                        <a:rPr lang="en-US" altLang="zh-CN" sz="1600" dirty="0"/>
                        <a:t>HFC-134a</a:t>
                      </a:r>
                      <a:endParaRPr lang="en-US" altLang="zh-CN"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5.38Mt</a:t>
                      </a:r>
                      <a:endParaRPr kumimoji="0" lang="en-US" altLang="zh-CN" sz="1600" u="none" strike="noStrike" kern="1200" cap="none" spc="0" normalizeH="0" baseline="0" noProof="0" dirty="0">
                        <a:ln>
                          <a:noFill/>
                        </a:ln>
                        <a:effectLst/>
                        <a:uLnTx/>
                        <a:uFillTx/>
                      </a:endParaRPr>
                    </a:p>
                  </a:txBody>
                  <a:tcPr marL="9525" marR="9525" marT="9525" marB="0" anchor="ctr"/>
                </a:tc>
              </a:tr>
              <a:tr h="306540">
                <a:tc vMerge="1">
                  <a:tcPr marL="9525" marR="9525" marT="9525" marB="0" anchor="ctr"/>
                </a:tc>
                <a:tc>
                  <a:txBody>
                    <a:bodyPr/>
                    <a:lstStyle/>
                    <a:p>
                      <a:pPr algn="ctr" fontAlgn="ctr">
                        <a:lnSpc>
                          <a:spcPct val="100000"/>
                        </a:lnSpc>
                      </a:pPr>
                      <a:r>
                        <a:rPr lang="en-US" altLang="zh-CN" sz="1600" dirty="0"/>
                        <a:t>HFC-125</a:t>
                      </a:r>
                      <a:endParaRPr lang="en-US" altLang="zh-CN"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11.36Mt</a:t>
                      </a:r>
                      <a:endParaRPr kumimoji="0" lang="en-US" altLang="zh-CN" sz="1600" u="none" strike="noStrike" kern="1200" cap="none" spc="0" normalizeH="0" baseline="0" noProof="0" dirty="0">
                        <a:ln>
                          <a:noFill/>
                        </a:ln>
                        <a:effectLst/>
                        <a:uLnTx/>
                        <a:uFillTx/>
                      </a:endParaRPr>
                    </a:p>
                  </a:txBody>
                  <a:tcPr marL="9525" marR="9525" marT="9525" marB="0" anchor="ctr"/>
                </a:tc>
              </a:tr>
              <a:tr h="306540">
                <a:tc rowSpan="4">
                  <a:txBody>
                    <a:bodyPr/>
                    <a:lstStyle/>
                    <a:p>
                      <a:pPr algn="ctr" fontAlgn="ctr">
                        <a:lnSpc>
                          <a:spcPct val="100000"/>
                        </a:lnSpc>
                      </a:pPr>
                      <a:r>
                        <a:rPr lang="en-US" sz="1600" u="none" strike="noStrike" dirty="0">
                          <a:effectLst/>
                        </a:rPr>
                        <a:t>Emission-factor(2006)</a:t>
                      </a:r>
                      <a:endParaRPr lang="en-US" sz="1600" u="none" strike="noStrike" dirty="0">
                        <a:effectLst/>
                      </a:endParaRPr>
                    </a:p>
                  </a:txBody>
                  <a:tcPr marL="9525" marR="9525" marT="9525" marB="0" anchor="ctr"/>
                </a:tc>
                <a:tc>
                  <a:txBody>
                    <a:bodyPr/>
                    <a:lstStyle/>
                    <a:p>
                      <a:pPr algn="ctr" fontAlgn="ctr">
                        <a:lnSpc>
                          <a:spcPct val="100000"/>
                        </a:lnSpc>
                      </a:pPr>
                      <a:r>
                        <a:rPr lang="en-US" altLang="zh-CN" sz="1600" dirty="0"/>
                        <a:t>HCFC-22</a:t>
                      </a:r>
                      <a:endParaRPr lang="en-US" altLang="zh-CN"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5.18Mt</a:t>
                      </a:r>
                      <a:endParaRPr kumimoji="0" lang="en-US" altLang="zh-CN" sz="1600" u="none" strike="noStrike" kern="1200" cap="none" spc="0" normalizeH="0" baseline="0" noProof="0" dirty="0">
                        <a:ln>
                          <a:noFill/>
                        </a:ln>
                        <a:effectLst/>
                        <a:uLnTx/>
                        <a:uFillTx/>
                      </a:endParaRPr>
                    </a:p>
                  </a:txBody>
                  <a:tcPr marL="9525" marR="9525" marT="9525" marB="0" anchor="ctr"/>
                </a:tc>
              </a:tr>
              <a:tr h="306540">
                <a:tc vMerge="1">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HFC-32</a:t>
                      </a:r>
                      <a:endParaRPr lang="en-US" altLang="zh-CN"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0.75Mt</a:t>
                      </a:r>
                      <a:endParaRPr kumimoji="0" lang="en-US" altLang="zh-CN" sz="1600" u="none" strike="noStrike" kern="1200" cap="none" spc="0" normalizeH="0" baseline="0" noProof="0" dirty="0">
                        <a:ln>
                          <a:noFill/>
                        </a:ln>
                        <a:effectLst/>
                        <a:uLnTx/>
                        <a:uFillTx/>
                      </a:endParaRPr>
                    </a:p>
                  </a:txBody>
                  <a:tcPr marL="9525" marR="9525" marT="9525" marB="0" anchor="ctr"/>
                </a:tc>
              </a:tr>
              <a:tr h="306540">
                <a:tc vMerge="1">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HFC-134a</a:t>
                      </a:r>
                      <a:endParaRPr lang="en-US" altLang="zh-CN"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1.35Mt</a:t>
                      </a:r>
                      <a:endParaRPr kumimoji="0" lang="en-US" altLang="zh-CN" sz="1600" u="none" strike="noStrike" kern="1200" cap="none" spc="0" normalizeH="0" baseline="0" noProof="0" dirty="0">
                        <a:ln>
                          <a:noFill/>
                        </a:ln>
                        <a:effectLst/>
                        <a:uLnTx/>
                        <a:uFillTx/>
                      </a:endParaRPr>
                    </a:p>
                  </a:txBody>
                  <a:tcPr marL="9525" marR="9525" marT="9525" marB="0" anchor="ctr"/>
                </a:tc>
              </a:tr>
              <a:tr h="306540">
                <a:tc vMerge="1">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HFC-125</a:t>
                      </a:r>
                      <a:endParaRPr lang="en-US" altLang="zh-CN"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2.68Mt</a:t>
                      </a:r>
                      <a:endParaRPr kumimoji="0" lang="en-US" altLang="zh-CN" sz="1600" u="none" strike="noStrike" kern="1200" cap="none" spc="0" normalizeH="0" baseline="0" noProof="0" dirty="0">
                        <a:ln>
                          <a:noFill/>
                        </a:ln>
                        <a:effectLst/>
                        <a:uLnTx/>
                        <a:uFillTx/>
                      </a:endParaRPr>
                    </a:p>
                  </a:txBody>
                  <a:tcPr marL="9525" marR="9525" marT="9525" marB="0" anchor="ctr"/>
                </a:tc>
              </a:tr>
              <a:tr h="601557">
                <a:tc>
                  <a:txBody>
                    <a:bodyPr/>
                    <a:lstStyle/>
                    <a:p>
                      <a:pPr algn="ctr" fontAlgn="ctr">
                        <a:lnSpc>
                          <a:spcPct val="100000"/>
                        </a:lnSpc>
                        <a:buNone/>
                      </a:pPr>
                      <a:r>
                        <a:rPr lang="en-US" sz="1600" dirty="0">
                          <a:effectLst/>
                        </a:rPr>
                        <a:t>Emission-factor(2019)</a:t>
                      </a:r>
                      <a:endParaRPr lang="en-US" altLang="en-US"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HCFC-22</a:t>
                      </a:r>
                      <a:endParaRPr lang="en-US" altLang="zh-CN" sz="1600" u="none" strike="noStrike" dirty="0">
                        <a:effectLs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t>41.41Mt</a:t>
                      </a:r>
                      <a:endParaRPr kumimoji="0" lang="en-US" altLang="zh-CN" sz="1600" u="none" strike="noStrike" kern="1200" cap="none" spc="0" normalizeH="0" baseline="0" noProof="0" dirty="0">
                        <a:ln>
                          <a:noFill/>
                        </a:ln>
                        <a:effectLst/>
                        <a:uLnTx/>
                        <a:uFillTx/>
                      </a:endParaRPr>
                    </a:p>
                  </a:txBody>
                  <a:tcPr marL="9525" marR="9525" marT="9525" marB="0" anchor="ctr"/>
                </a:tc>
              </a:tr>
            </a:tbl>
          </a:graphicData>
        </a:graphic>
      </p:graphicFrame>
      <p:sp>
        <p:nvSpPr>
          <p:cNvPr id="7" name="文本框 6"/>
          <p:cNvSpPr txBox="1"/>
          <p:nvPr/>
        </p:nvSpPr>
        <p:spPr>
          <a:xfrm>
            <a:off x="8401685" y="1697535"/>
            <a:ext cx="3749675" cy="2676525"/>
          </a:xfrm>
          <a:prstGeom prst="rect">
            <a:avLst/>
          </a:prstGeom>
          <a:noFill/>
        </p:spPr>
        <p:txBody>
          <a:bodyPr wrap="square" rtlCol="0" anchor="t">
            <a:noAutofit/>
          </a:bodyPr>
          <a:lstStyle/>
          <a:p>
            <a:pPr>
              <a:spcBef>
                <a:spcPts val="1200"/>
              </a:spcBef>
            </a:pPr>
            <a:r>
              <a:rPr lang="en-US" altLang="zh-CN" b="1" dirty="0"/>
              <a:t>Compared with the IPCC 2019 national emissions:</a:t>
            </a:r>
            <a:endParaRPr lang="en-US" altLang="zh-CN" b="1" dirty="0"/>
          </a:p>
          <a:p>
            <a:pPr marL="285750" indent="-285750" fontAlgn="auto">
              <a:spcBef>
                <a:spcPts val="1200"/>
              </a:spcBef>
              <a:buFont typeface="Wingdings" panose="05000000000000000000" charset="0"/>
              <a:buChar char="l"/>
            </a:pPr>
            <a:r>
              <a:rPr lang="en-US" altLang="zh-CN" sz="1600" dirty="0"/>
              <a:t>HCFC-22: 69% </a:t>
            </a:r>
            <a:endParaRPr lang="en-US" altLang="zh-CN" sz="1600" dirty="0"/>
          </a:p>
          <a:p>
            <a:pPr marL="285750" indent="-285750" fontAlgn="auto">
              <a:spcBef>
                <a:spcPts val="1200"/>
              </a:spcBef>
              <a:buFont typeface="Wingdings" panose="05000000000000000000" charset="0"/>
              <a:buChar char="l"/>
            </a:pPr>
            <a:r>
              <a:rPr lang="en-US" altLang="zh-CN" sz="1600" dirty="0"/>
              <a:t>HFC-32, HFC-134a: 50% </a:t>
            </a:r>
            <a:endParaRPr lang="en-US" altLang="zh-CN" sz="1600" dirty="0"/>
          </a:p>
          <a:p>
            <a:pPr>
              <a:spcBef>
                <a:spcPts val="1200"/>
              </a:spcBef>
            </a:pPr>
            <a:r>
              <a:rPr lang="en-US" altLang="zh-CN" b="1" dirty="0"/>
              <a:t>Compared with the IPCC 2006 national emissions:</a:t>
            </a:r>
            <a:endParaRPr lang="en-US" altLang="zh-CN" b="1" dirty="0"/>
          </a:p>
          <a:p>
            <a:pPr marL="285750" indent="-285750" fontAlgn="auto">
              <a:spcBef>
                <a:spcPts val="1200"/>
              </a:spcBef>
              <a:buFont typeface="Wingdings" panose="05000000000000000000" charset="0"/>
              <a:buChar char="l"/>
            </a:pPr>
            <a:r>
              <a:rPr lang="en-US" altLang="zh-CN" sz="1600" dirty="0"/>
              <a:t>HCFC-22: approximately six times</a:t>
            </a:r>
            <a:endParaRPr lang="en-US" altLang="zh-CN" sz="1600" dirty="0"/>
          </a:p>
          <a:p>
            <a:pPr marL="285750" indent="-285750" fontAlgn="auto">
              <a:spcBef>
                <a:spcPts val="1200"/>
              </a:spcBef>
              <a:buFont typeface="Wingdings" panose="05000000000000000000" charset="0"/>
              <a:buChar char="l"/>
            </a:pPr>
            <a:r>
              <a:rPr lang="en-US" altLang="zh-CN" sz="1600" dirty="0"/>
              <a:t>HFC-32, HFC-134a, and HFC-125: approximately four times</a:t>
            </a:r>
            <a:endParaRPr lang="en-US" altLang="zh-CN" sz="1600" dirty="0"/>
          </a:p>
        </p:txBody>
      </p:sp>
      <p:sp>
        <p:nvSpPr>
          <p:cNvPr id="4" name="文本框 3"/>
          <p:cNvSpPr txBox="1"/>
          <p:nvPr/>
        </p:nvSpPr>
        <p:spPr>
          <a:xfrm>
            <a:off x="186236" y="5205177"/>
            <a:ext cx="11997055" cy="1569660"/>
          </a:xfrm>
          <a:prstGeom prst="rect">
            <a:avLst/>
          </a:prstGeom>
          <a:noFill/>
        </p:spPr>
        <p:txBody>
          <a:bodyPr wrap="square" rtlCol="0" anchor="t">
            <a:spAutoFit/>
          </a:bodyPr>
          <a:lstStyle/>
          <a:p>
            <a:pPr marL="342900" indent="-342900" fontAlgn="auto">
              <a:lnSpc>
                <a:spcPct val="100000"/>
              </a:lnSpc>
              <a:buClrTx/>
              <a:buSzTx/>
              <a:buFont typeface="Arial" panose="020B0604020202020204" pitchFamily="34" charset="0"/>
              <a:buChar char="•"/>
            </a:pPr>
            <a:r>
              <a:rPr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Using factor in IPCC 2006 to estimate the emissions from the</a:t>
            </a:r>
            <a:r>
              <a:rPr lang="en-US"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fluorochemical production</a:t>
            </a:r>
            <a:r>
              <a:rPr lang="en-US"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process may lead to an underestimation of</a:t>
            </a:r>
            <a:r>
              <a:rPr lang="en-US"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the bottom-up emissions in China.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342900" indent="-342900" fontAlgn="auto">
              <a:lnSpc>
                <a:spcPct val="100000"/>
              </a:lnSpc>
              <a:buClrTx/>
              <a:buSzTx/>
              <a:buFont typeface="Arial" panose="020B0604020202020204" pitchFamily="34" charset="0"/>
              <a:buChar char="•"/>
            </a:pPr>
            <a:r>
              <a:rPr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The emission factor in IPCC 2019</a:t>
            </a:r>
            <a:r>
              <a:rPr lang="en-US"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seems more suitable for Chinese plants to calculate their HCFCs and HFCs emissions</a:t>
            </a:r>
            <a:r>
              <a:rPr lang="en-US"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a:t>
            </a:r>
            <a:r>
              <a:rPr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US" altLang="zh-CN" sz="2400" b="1" dirty="0">
              <a:solidFill>
                <a:schemeClr val="tx1"/>
              </a:solidFill>
              <a:latin typeface="+mn-ea"/>
              <a:cs typeface="+mn-ea"/>
              <a:sym typeface="+mn-ea"/>
            </a:endParaRPr>
          </a:p>
        </p:txBody>
      </p:sp>
      <p:sp>
        <p:nvSpPr>
          <p:cNvPr id="17" name="标题 1"/>
          <p:cNvSpPr txBox="1"/>
          <p:nvPr/>
        </p:nvSpPr>
        <p:spPr>
          <a:xfrm>
            <a:off x="134109"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3、Results and Discussion</a:t>
            </a:r>
            <a:endPar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691639"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Conclusions</a:t>
            </a:r>
            <a:endPar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7" name="组合 6"/>
          <p:cNvGrpSpPr/>
          <p:nvPr>
            <p:custDataLst>
              <p:tags r:id="rId1"/>
            </p:custDataLst>
          </p:nvPr>
        </p:nvGrpSpPr>
        <p:grpSpPr>
          <a:xfrm>
            <a:off x="533873" y="1658054"/>
            <a:ext cx="11188621" cy="4761230"/>
            <a:chOff x="1572" y="2864"/>
            <a:chExt cx="16056" cy="7498"/>
          </a:xfrm>
        </p:grpSpPr>
        <p:sp>
          <p:nvSpPr>
            <p:cNvPr id="31" name="Rectangle 41732_#color_#shadow_$dk1-788&amp;2007"/>
            <p:cNvSpPr/>
            <p:nvPr>
              <p:custDataLst>
                <p:tags r:id="rId2"/>
              </p:custDataLst>
            </p:nvPr>
          </p:nvSpPr>
          <p:spPr>
            <a:xfrm>
              <a:off x="1572" y="2864"/>
              <a:ext cx="16056" cy="2154"/>
            </a:xfrm>
            <a:prstGeom prst="roundRect">
              <a:avLst/>
            </a:prstGeom>
            <a:solidFill>
              <a:srgbClr val="FFFFFF"/>
            </a:solidFill>
            <a:effectLst>
              <a:outerShdw blurRad="508000" dist="76200" dir="5400000" algn="bl" rotWithShape="0">
                <a:schemeClr val="accent1">
                  <a:alpha val="20000"/>
                </a:schemeClr>
              </a:outerShdw>
            </a:effectLst>
          </p:spPr>
          <p:txBody>
            <a:bodyPr/>
            <a:lstStyle/>
            <a:p>
              <a:endParaRPr lang="zh-CN" altLang="en-US" dirty="0">
                <a:cs typeface="Times New Roman" panose="02020603050405020304" pitchFamily="18" charset="0"/>
              </a:endParaRPr>
            </a:p>
          </p:txBody>
        </p:sp>
        <p:sp>
          <p:nvSpPr>
            <p:cNvPr id="8" name="矩形 7"/>
            <p:cNvSpPr/>
            <p:nvPr>
              <p:custDataLst>
                <p:tags r:id="rId3"/>
              </p:custDataLst>
            </p:nvPr>
          </p:nvSpPr>
          <p:spPr>
            <a:xfrm>
              <a:off x="1919" y="3392"/>
              <a:ext cx="1380" cy="900"/>
            </a:xfrm>
            <a:prstGeom prst="rect">
              <a:avLst/>
            </a:prstGeom>
            <a:noFill/>
          </p:spPr>
          <p:txBody>
            <a:bodyPr wrap="none" rtlCol="0" anchor="ctr" anchorCtr="0">
              <a:noAutofit/>
            </a:bodyPr>
            <a:lstStyle/>
            <a:p>
              <a:pPr algn="ctr">
                <a:spcBef>
                  <a:spcPct val="0"/>
                </a:spcBef>
                <a:spcAft>
                  <a:spcPct val="0"/>
                </a:spcAft>
              </a:pPr>
              <a:r>
                <a:rPr lang="en-US" altLang="zh-CN" sz="3200" b="1" dirty="0">
                  <a:solidFill>
                    <a:schemeClr val="accent1"/>
                  </a:solidFill>
                  <a:latin typeface="+mn-ea"/>
                  <a:cs typeface="+mn-ea"/>
                </a:rPr>
                <a:t>01</a:t>
              </a:r>
              <a:endParaRPr lang="en-US" altLang="zh-CN" sz="3200" b="1" dirty="0">
                <a:solidFill>
                  <a:schemeClr val="accent1"/>
                </a:solidFill>
                <a:latin typeface="+mn-ea"/>
                <a:cs typeface="+mn-ea"/>
              </a:endParaRPr>
            </a:p>
          </p:txBody>
        </p:sp>
        <p:sp>
          <p:nvSpPr>
            <p:cNvPr id="9" name="矩形 8"/>
            <p:cNvSpPr/>
            <p:nvPr>
              <p:custDataLst>
                <p:tags r:id="rId4"/>
              </p:custDataLst>
            </p:nvPr>
          </p:nvSpPr>
          <p:spPr>
            <a:xfrm>
              <a:off x="3416" y="3013"/>
              <a:ext cx="13951" cy="2023"/>
            </a:xfrm>
            <a:prstGeom prst="rect">
              <a:avLst/>
            </a:prstGeom>
            <a:noFill/>
          </p:spPr>
          <p:txBody>
            <a:bodyPr wrap="square" lIns="0" tIns="0" rIns="0" bIns="0" rtlCol="0" anchor="t">
              <a:noAutofit/>
            </a:bodyPr>
            <a:lstStyle/>
            <a:p>
              <a:pPr indent="0" algn="just" fontAlgn="auto">
                <a:lnSpc>
                  <a:spcPct val="100000"/>
                </a:lnSpc>
                <a:buClrTx/>
                <a:buSzTx/>
                <a:buFontTx/>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The substances with the highest down-up atmospheric concentration difference among the three plants are all HCFCs. It indicated that in the substitution process of HCFC products, the HFC production in these major fluorochemical plants in China may have catched up with the HCFC production and become more and more important .</a:t>
              </a:r>
              <a:endParaRPr lang="en-US" altLang="zh-CN" sz="2000" dirty="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Rectangle 41732_#color_#shadow_$dk1-788&amp;2007"/>
            <p:cNvSpPr/>
            <p:nvPr>
              <p:custDataLst>
                <p:tags r:id="rId5"/>
              </p:custDataLst>
            </p:nvPr>
          </p:nvSpPr>
          <p:spPr>
            <a:xfrm>
              <a:off x="1572" y="5752"/>
              <a:ext cx="16056" cy="2673"/>
            </a:xfrm>
            <a:prstGeom prst="roundRect">
              <a:avLst/>
            </a:prstGeom>
            <a:solidFill>
              <a:srgbClr val="FFFFFF"/>
            </a:solidFill>
            <a:effectLst>
              <a:outerShdw blurRad="508000" dist="76200" dir="5400000" algn="bl" rotWithShape="0">
                <a:schemeClr val="accent1">
                  <a:alpha val="20000"/>
                </a:schemeClr>
              </a:outerShdw>
            </a:effectLst>
          </p:spPr>
          <p:txBody>
            <a:bodyPr/>
            <a:lstStyle/>
            <a:p>
              <a:endParaRPr lang="zh-CN" altLang="en-US">
                <a:cs typeface="Times New Roman" panose="02020603050405020304" pitchFamily="18" charset="0"/>
              </a:endParaRPr>
            </a:p>
          </p:txBody>
        </p:sp>
        <p:sp>
          <p:nvSpPr>
            <p:cNvPr id="12" name="矩形 11"/>
            <p:cNvSpPr/>
            <p:nvPr>
              <p:custDataLst>
                <p:tags r:id="rId6"/>
              </p:custDataLst>
            </p:nvPr>
          </p:nvSpPr>
          <p:spPr>
            <a:xfrm>
              <a:off x="1919" y="6342"/>
              <a:ext cx="1380" cy="900"/>
            </a:xfrm>
            <a:prstGeom prst="rect">
              <a:avLst/>
            </a:prstGeom>
            <a:noFill/>
          </p:spPr>
          <p:txBody>
            <a:bodyPr wrap="none" rtlCol="0" anchor="ctr" anchorCtr="0">
              <a:noAutofit/>
            </a:bodyPr>
            <a:lstStyle/>
            <a:p>
              <a:pPr algn="ctr">
                <a:spcBef>
                  <a:spcPct val="0"/>
                </a:spcBef>
                <a:spcAft>
                  <a:spcPct val="0"/>
                </a:spcAft>
              </a:pPr>
              <a:r>
                <a:rPr lang="en-US" altLang="zh-CN" sz="3200" b="1" dirty="0">
                  <a:solidFill>
                    <a:schemeClr val="accent1"/>
                  </a:solidFill>
                  <a:latin typeface="+mn-ea"/>
                  <a:cs typeface="+mn-ea"/>
                </a:rPr>
                <a:t>02</a:t>
              </a:r>
              <a:endParaRPr lang="en-US" altLang="zh-CN" sz="3200" b="1" dirty="0">
                <a:solidFill>
                  <a:schemeClr val="accent1"/>
                </a:solidFill>
                <a:latin typeface="+mn-ea"/>
                <a:cs typeface="+mn-ea"/>
              </a:endParaRPr>
            </a:p>
          </p:txBody>
        </p:sp>
        <p:sp>
          <p:nvSpPr>
            <p:cNvPr id="13" name="矩形 12"/>
            <p:cNvSpPr/>
            <p:nvPr>
              <p:custDataLst>
                <p:tags r:id="rId7"/>
              </p:custDataLst>
            </p:nvPr>
          </p:nvSpPr>
          <p:spPr>
            <a:xfrm>
              <a:off x="3416" y="5871"/>
              <a:ext cx="13841" cy="1792"/>
            </a:xfrm>
            <a:prstGeom prst="rect">
              <a:avLst/>
            </a:prstGeom>
            <a:noFill/>
          </p:spPr>
          <p:txBody>
            <a:bodyPr wrap="square" lIns="0" tIns="0" rIns="0" bIns="0" rtlCol="0" anchor="t">
              <a:noAutofit/>
            </a:bodyPr>
            <a:lstStyle/>
            <a:p>
              <a:pPr indent="0" algn="just" fontAlgn="auto">
                <a:lnSpc>
                  <a:spcPct val="100000"/>
                </a:lnSpc>
                <a:buClrTx/>
                <a:buSzTx/>
                <a:buFontTx/>
              </a:pPr>
              <a:r>
                <a:rPr lang="en-US" altLang="zh-CN" sz="2000" dirty="0">
                  <a:latin typeface="Times New Roman" panose="02020603050405020304" pitchFamily="18" charset="0"/>
                  <a:cs typeface="Times New Roman" panose="02020603050405020304" pitchFamily="18" charset="0"/>
                  <a:sym typeface="+mn-ea"/>
                </a:rPr>
                <a:t>The emissions from three plants were significantly higher than national emissions (contained 17 fluorochemical plants) in China estimated by using the emission factor of IPCC 2006. This </a:t>
              </a:r>
              <a:r>
                <a:rPr lang="en-US" altLang="zh-CN" sz="2000" dirty="0">
                  <a:solidFill>
                    <a:schemeClr val="tx1"/>
                  </a:solidFill>
                  <a:latin typeface="Times New Roman" panose="02020603050405020304" pitchFamily="18" charset="0"/>
                  <a:cs typeface="Times New Roman" panose="02020603050405020304" pitchFamily="18" charset="0"/>
                </a:rPr>
                <a:t>revealed that using the emission factors recommended by IPCC 2006 to estimate the emissions of HCFCs and HFCs from the fluorochemical plants in China may lead to underestimation.</a:t>
              </a:r>
              <a:endParaRPr lang="en-US" altLang="zh-CN" sz="2000" dirty="0">
                <a:solidFill>
                  <a:schemeClr val="tx1"/>
                </a:solidFill>
                <a:latin typeface="Times New Roman" panose="02020603050405020304" pitchFamily="18" charset="0"/>
                <a:cs typeface="Times New Roman" panose="02020603050405020304" pitchFamily="18" charset="0"/>
              </a:endParaRPr>
            </a:p>
          </p:txBody>
        </p:sp>
        <p:sp>
          <p:nvSpPr>
            <p:cNvPr id="16" name="矩形 15"/>
            <p:cNvSpPr/>
            <p:nvPr>
              <p:custDataLst>
                <p:tags r:id="rId8"/>
              </p:custDataLst>
            </p:nvPr>
          </p:nvSpPr>
          <p:spPr>
            <a:xfrm>
              <a:off x="3526" y="7663"/>
              <a:ext cx="13841" cy="2699"/>
            </a:xfrm>
            <a:prstGeom prst="rect">
              <a:avLst/>
            </a:prstGeom>
            <a:noFill/>
          </p:spPr>
          <p:txBody>
            <a:bodyPr wrap="square" lIns="0" tIns="0" rIns="0" bIns="0" rtlCol="0" anchor="t">
              <a:noAutofit/>
            </a:bodyPr>
            <a:lstStyle/>
            <a:p>
              <a:pPr indent="0" algn="just" fontAlgn="auto">
                <a:lnSpc>
                  <a:spcPct val="100000"/>
                </a:lnSpc>
                <a:buClrTx/>
                <a:buSzTx/>
                <a:buFontTx/>
              </a:pPr>
              <a:endParaRPr lang="en-US" altLang="zh-CN" sz="2000" dirty="0">
                <a:solidFill>
                  <a:schemeClr val="tx1"/>
                </a:solidFill>
                <a:highlight>
                  <a:srgbClr val="000000">
                    <a:alpha val="0"/>
                  </a:srgbClr>
                </a:highlight>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691639"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Limitations and prospects</a:t>
            </a:r>
            <a:endPar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7" name="组合 6"/>
          <p:cNvGrpSpPr/>
          <p:nvPr>
            <p:custDataLst>
              <p:tags r:id="rId1"/>
            </p:custDataLst>
          </p:nvPr>
        </p:nvGrpSpPr>
        <p:grpSpPr>
          <a:xfrm>
            <a:off x="501818" y="1344999"/>
            <a:ext cx="11220676" cy="5028565"/>
            <a:chOff x="1526" y="2864"/>
            <a:chExt cx="16102" cy="7919"/>
          </a:xfrm>
        </p:grpSpPr>
        <p:sp>
          <p:nvSpPr>
            <p:cNvPr id="31" name="Rectangle 41732_#color_#shadow_$dk1-788&amp;2007"/>
            <p:cNvSpPr/>
            <p:nvPr>
              <p:custDataLst>
                <p:tags r:id="rId2"/>
              </p:custDataLst>
            </p:nvPr>
          </p:nvSpPr>
          <p:spPr>
            <a:xfrm>
              <a:off x="1572" y="2864"/>
              <a:ext cx="16056" cy="2538"/>
            </a:xfrm>
            <a:prstGeom prst="roundRect">
              <a:avLst/>
            </a:prstGeom>
            <a:solidFill>
              <a:srgbClr val="FFFFFF"/>
            </a:solidFill>
            <a:effectLst>
              <a:outerShdw blurRad="508000" dist="76200" dir="5400000" algn="bl" rotWithShape="0">
                <a:schemeClr val="accent1">
                  <a:alpha val="20000"/>
                </a:schemeClr>
              </a:outerShdw>
            </a:effectLst>
          </p:spPr>
          <p:txBody>
            <a:bodyPr/>
            <a:lstStyle/>
            <a:p>
              <a:endParaRPr lang="zh-CN" altLang="en-US" dirty="0">
                <a:cs typeface="Times New Roman" panose="02020603050405020304" pitchFamily="18" charset="0"/>
              </a:endParaRPr>
            </a:p>
          </p:txBody>
        </p:sp>
        <p:sp>
          <p:nvSpPr>
            <p:cNvPr id="8" name="矩形 7"/>
            <p:cNvSpPr/>
            <p:nvPr>
              <p:custDataLst>
                <p:tags r:id="rId3"/>
              </p:custDataLst>
            </p:nvPr>
          </p:nvSpPr>
          <p:spPr>
            <a:xfrm>
              <a:off x="1919" y="3392"/>
              <a:ext cx="1380" cy="900"/>
            </a:xfrm>
            <a:prstGeom prst="rect">
              <a:avLst/>
            </a:prstGeom>
            <a:noFill/>
          </p:spPr>
          <p:txBody>
            <a:bodyPr wrap="none" rtlCol="0" anchor="ctr" anchorCtr="0">
              <a:noAutofit/>
            </a:bodyPr>
            <a:lstStyle/>
            <a:p>
              <a:pPr algn="ctr">
                <a:spcBef>
                  <a:spcPct val="0"/>
                </a:spcBef>
                <a:spcAft>
                  <a:spcPct val="0"/>
                </a:spcAft>
              </a:pPr>
              <a:r>
                <a:rPr lang="en-US" altLang="zh-CN" sz="3200" b="1" dirty="0">
                  <a:solidFill>
                    <a:schemeClr val="accent1"/>
                  </a:solidFill>
                  <a:latin typeface="+mn-ea"/>
                  <a:cs typeface="+mn-ea"/>
                </a:rPr>
                <a:t>01</a:t>
              </a:r>
              <a:endParaRPr lang="en-US" altLang="zh-CN" sz="3200" b="1" dirty="0">
                <a:solidFill>
                  <a:schemeClr val="accent1"/>
                </a:solidFill>
                <a:latin typeface="+mn-ea"/>
                <a:cs typeface="+mn-ea"/>
              </a:endParaRPr>
            </a:p>
          </p:txBody>
        </p:sp>
        <p:sp>
          <p:nvSpPr>
            <p:cNvPr id="9" name="矩形 8"/>
            <p:cNvSpPr/>
            <p:nvPr>
              <p:custDataLst>
                <p:tags r:id="rId4"/>
              </p:custDataLst>
            </p:nvPr>
          </p:nvSpPr>
          <p:spPr>
            <a:xfrm>
              <a:off x="3416" y="3013"/>
              <a:ext cx="13951" cy="1856"/>
            </a:xfrm>
            <a:prstGeom prst="rect">
              <a:avLst/>
            </a:prstGeom>
            <a:noFill/>
          </p:spPr>
          <p:txBody>
            <a:bodyPr wrap="square" lIns="0" tIns="0" rIns="0" bIns="0" rtlCol="0" anchor="t">
              <a:noAutofit/>
            </a:bodyPr>
            <a:lstStyle/>
            <a:p>
              <a:pPr algn="just">
                <a:lnSpc>
                  <a:spcPct val="120000"/>
                </a:lnSpc>
                <a:buClrTx/>
                <a:buSzTx/>
                <a:buFontTx/>
              </a:pPr>
              <a:r>
                <a:rPr lang="en-US" altLang="zh-CN" sz="2000" dirty="0">
                  <a:solidFill>
                    <a:schemeClr val="tx1"/>
                  </a:solidFill>
                  <a:highlight>
                    <a:srgbClr val="000000">
                      <a:alpha val="0"/>
                    </a:srgbClr>
                  </a:highlight>
                  <a:latin typeface="Times New Roman" panose="02020603050405020304" pitchFamily="18" charset="0"/>
                  <a:cs typeface="Times New Roman" panose="02020603050405020304" pitchFamily="18" charset="0"/>
                  <a:sym typeface="+mn-ea"/>
                </a:rPr>
                <a:t>Our study only selected three typical fluorochemical plants in China to carry out observations and emission estimations . The production data from each plant during the sampling period could not be obtained, making the quantification of emission factors of each substance impractical.</a:t>
              </a:r>
              <a:endParaRPr lang="en-US" altLang="zh-CN" sz="2000" dirty="0">
                <a:solidFill>
                  <a:schemeClr val="tx1"/>
                </a:solidFill>
                <a:highlight>
                  <a:srgbClr val="000000">
                    <a:alpha val="0"/>
                  </a:srgbClr>
                </a:highligh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1" name="Rectangle 41732_#color_#shadow_$dk1-788&amp;2007"/>
            <p:cNvSpPr/>
            <p:nvPr>
              <p:custDataLst>
                <p:tags r:id="rId5"/>
              </p:custDataLst>
            </p:nvPr>
          </p:nvSpPr>
          <p:spPr>
            <a:xfrm>
              <a:off x="1526" y="5618"/>
              <a:ext cx="16056" cy="2154"/>
            </a:xfrm>
            <a:prstGeom prst="roundRect">
              <a:avLst/>
            </a:prstGeom>
            <a:solidFill>
              <a:srgbClr val="FFFFFF"/>
            </a:solidFill>
            <a:effectLst>
              <a:outerShdw blurRad="508000" dist="76200" dir="5400000" algn="bl" rotWithShape="0">
                <a:schemeClr val="accent1">
                  <a:alpha val="20000"/>
                </a:schemeClr>
              </a:outerShdw>
            </a:effectLst>
          </p:spPr>
          <p:txBody>
            <a:bodyPr/>
            <a:lstStyle/>
            <a:p>
              <a:endParaRPr lang="zh-CN" altLang="en-US">
                <a:cs typeface="Times New Roman" panose="02020603050405020304" pitchFamily="18" charset="0"/>
              </a:endParaRPr>
            </a:p>
          </p:txBody>
        </p:sp>
        <p:sp>
          <p:nvSpPr>
            <p:cNvPr id="12" name="矩形 11"/>
            <p:cNvSpPr/>
            <p:nvPr>
              <p:custDataLst>
                <p:tags r:id="rId6"/>
              </p:custDataLst>
            </p:nvPr>
          </p:nvSpPr>
          <p:spPr>
            <a:xfrm>
              <a:off x="1873" y="6146"/>
              <a:ext cx="1380" cy="900"/>
            </a:xfrm>
            <a:prstGeom prst="rect">
              <a:avLst/>
            </a:prstGeom>
            <a:noFill/>
          </p:spPr>
          <p:txBody>
            <a:bodyPr wrap="none" rtlCol="0" anchor="ctr" anchorCtr="0">
              <a:noAutofit/>
            </a:bodyPr>
            <a:lstStyle/>
            <a:p>
              <a:pPr algn="ctr">
                <a:spcBef>
                  <a:spcPct val="0"/>
                </a:spcBef>
                <a:spcAft>
                  <a:spcPct val="0"/>
                </a:spcAft>
              </a:pPr>
              <a:r>
                <a:rPr lang="en-US" altLang="zh-CN" sz="3200" b="1" dirty="0">
                  <a:solidFill>
                    <a:schemeClr val="accent1"/>
                  </a:solidFill>
                  <a:latin typeface="+mn-ea"/>
                  <a:cs typeface="+mn-ea"/>
                </a:rPr>
                <a:t>02</a:t>
              </a:r>
              <a:endParaRPr lang="en-US" altLang="zh-CN" sz="3200" b="1" dirty="0">
                <a:solidFill>
                  <a:schemeClr val="accent1"/>
                </a:solidFill>
                <a:latin typeface="+mn-ea"/>
                <a:cs typeface="+mn-ea"/>
              </a:endParaRPr>
            </a:p>
          </p:txBody>
        </p:sp>
        <p:sp>
          <p:nvSpPr>
            <p:cNvPr id="13" name="矩形 12"/>
            <p:cNvSpPr/>
            <p:nvPr>
              <p:custDataLst>
                <p:tags r:id="rId7"/>
              </p:custDataLst>
            </p:nvPr>
          </p:nvSpPr>
          <p:spPr>
            <a:xfrm>
              <a:off x="3480" y="5799"/>
              <a:ext cx="13841" cy="1792"/>
            </a:xfrm>
            <a:prstGeom prst="rect">
              <a:avLst/>
            </a:prstGeom>
            <a:noFill/>
          </p:spPr>
          <p:txBody>
            <a:bodyPr wrap="square" lIns="0" tIns="0" rIns="0" bIns="0" rtlCol="0" anchor="t">
              <a:noAutofit/>
            </a:bodyPr>
            <a:lstStyle/>
            <a:p>
              <a:pPr indent="0" algn="just" fontAlgn="auto">
                <a:lnSpc>
                  <a:spcPct val="120000"/>
                </a:lnSpc>
                <a:spcBef>
                  <a:spcPct val="0"/>
                </a:spcBef>
                <a:spcAft>
                  <a:spcPct val="0"/>
                </a:spcAft>
              </a:pPr>
              <a:r>
                <a:rPr lang="en-US" altLang="zh-CN" sz="2000" dirty="0">
                  <a:solidFill>
                    <a:schemeClr val="tx1"/>
                  </a:solidFill>
                  <a:highlight>
                    <a:srgbClr val="000000">
                      <a:alpha val="0"/>
                    </a:srgbClr>
                  </a:highlight>
                  <a:latin typeface="Times New Roman" panose="02020603050405020304" pitchFamily="18" charset="0"/>
                  <a:cs typeface="Times New Roman" panose="02020603050405020304" pitchFamily="18" charset="0"/>
                  <a:sym typeface="+mn-ea"/>
                </a:rPr>
                <a:t>Additionally, our study is limited by the uncertainty of the inversion method. These may limit further exploration of emission factors and total emissions during the production process from the fluorochemical plants in China. </a:t>
              </a:r>
              <a:endParaRPr lang="en-US" altLang="zh-CN" sz="2000" dirty="0">
                <a:solidFill>
                  <a:schemeClr val="tx1"/>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36" name="Rectangle 41732_#color_#shadow_$dk1-788&amp;2007"/>
            <p:cNvSpPr/>
            <p:nvPr>
              <p:custDataLst>
                <p:tags r:id="rId8"/>
              </p:custDataLst>
            </p:nvPr>
          </p:nvSpPr>
          <p:spPr>
            <a:xfrm>
              <a:off x="1572" y="7987"/>
              <a:ext cx="16056" cy="2366"/>
            </a:xfrm>
            <a:prstGeom prst="roundRect">
              <a:avLst/>
            </a:prstGeom>
            <a:solidFill>
              <a:srgbClr val="FFFFFF"/>
            </a:solidFill>
            <a:effectLst>
              <a:outerShdw blurRad="508000" dist="76200" dir="5400000" algn="bl" rotWithShape="0">
                <a:schemeClr val="accent1">
                  <a:alpha val="20000"/>
                </a:schemeClr>
              </a:outerShdw>
            </a:effectLst>
          </p:spPr>
          <p:txBody>
            <a:bodyPr/>
            <a:lstStyle/>
            <a:p>
              <a:endParaRPr lang="zh-CN" altLang="en-US">
                <a:cs typeface="Times New Roman" panose="02020603050405020304" pitchFamily="18" charset="0"/>
              </a:endParaRPr>
            </a:p>
          </p:txBody>
        </p:sp>
        <p:sp>
          <p:nvSpPr>
            <p:cNvPr id="15" name="矩形 14"/>
            <p:cNvSpPr/>
            <p:nvPr>
              <p:custDataLst>
                <p:tags r:id="rId9"/>
              </p:custDataLst>
            </p:nvPr>
          </p:nvSpPr>
          <p:spPr>
            <a:xfrm>
              <a:off x="1919" y="8720"/>
              <a:ext cx="1380" cy="900"/>
            </a:xfrm>
            <a:prstGeom prst="rect">
              <a:avLst/>
            </a:prstGeom>
            <a:noFill/>
          </p:spPr>
          <p:txBody>
            <a:bodyPr wrap="none" rtlCol="0" anchor="ctr" anchorCtr="0">
              <a:noAutofit/>
            </a:bodyPr>
            <a:lstStyle/>
            <a:p>
              <a:pPr algn="ctr">
                <a:spcBef>
                  <a:spcPct val="0"/>
                </a:spcBef>
                <a:spcAft>
                  <a:spcPct val="0"/>
                </a:spcAft>
              </a:pPr>
              <a:r>
                <a:rPr lang="en-US" altLang="zh-CN" sz="3200" b="1" dirty="0">
                  <a:solidFill>
                    <a:schemeClr val="accent1"/>
                  </a:solidFill>
                  <a:latin typeface="+mn-ea"/>
                  <a:cs typeface="+mn-ea"/>
                </a:rPr>
                <a:t>03</a:t>
              </a:r>
              <a:endParaRPr lang="en-US" altLang="zh-CN" sz="3200" b="1" dirty="0">
                <a:solidFill>
                  <a:schemeClr val="accent1"/>
                </a:solidFill>
                <a:latin typeface="+mn-ea"/>
                <a:cs typeface="+mn-ea"/>
              </a:endParaRPr>
            </a:p>
          </p:txBody>
        </p:sp>
        <p:sp>
          <p:nvSpPr>
            <p:cNvPr id="16" name="矩形 15"/>
            <p:cNvSpPr/>
            <p:nvPr>
              <p:custDataLst>
                <p:tags r:id="rId10"/>
              </p:custDataLst>
            </p:nvPr>
          </p:nvSpPr>
          <p:spPr>
            <a:xfrm>
              <a:off x="3526" y="8084"/>
              <a:ext cx="13841" cy="2699"/>
            </a:xfrm>
            <a:prstGeom prst="rect">
              <a:avLst/>
            </a:prstGeom>
            <a:noFill/>
          </p:spPr>
          <p:txBody>
            <a:bodyPr wrap="square" lIns="0" tIns="0" rIns="0" bIns="0" rtlCol="0" anchor="t">
              <a:noAutofit/>
            </a:bodyPr>
            <a:lstStyle/>
            <a:p>
              <a:pPr algn="just">
                <a:lnSpc>
                  <a:spcPct val="120000"/>
                </a:lnSpc>
                <a:buClrTx/>
                <a:buSzTx/>
                <a:buFontTx/>
              </a:pPr>
              <a:r>
                <a:rPr lang="en-US" altLang="zh-CN" sz="2000" dirty="0">
                  <a:solidFill>
                    <a:schemeClr val="tx1"/>
                  </a:solidFill>
                  <a:highlight>
                    <a:srgbClr val="000000">
                      <a:alpha val="0"/>
                    </a:srgbClr>
                  </a:highlight>
                  <a:latin typeface="Times New Roman" panose="02020603050405020304" pitchFamily="18" charset="0"/>
                  <a:cs typeface="Times New Roman" panose="02020603050405020304" pitchFamily="18" charset="0"/>
                  <a:sym typeface="+mn-ea"/>
                </a:rPr>
                <a:t>As the production equipment, process flow, and control measures of different fluorochemical plants vary, more field observations around plants should be conducted and the production information during the sampling period should be synchronously collected to further quantify the actual emission factor and emissions from the fluorochemical plants in China.</a:t>
              </a:r>
              <a:endParaRPr lang="en-US" altLang="zh-CN"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a:p>
              <a:pPr algn="just">
                <a:lnSpc>
                  <a:spcPct val="120000"/>
                </a:lnSpc>
                <a:buClrTx/>
                <a:buSzTx/>
                <a:buFontTx/>
              </a:pPr>
              <a:endParaRPr lang="en-US" altLang="zh-CN" sz="2000" dirty="0">
                <a:solidFill>
                  <a:schemeClr val="tx1"/>
                </a:solidFill>
                <a:highlight>
                  <a:srgbClr val="000000">
                    <a:alpha val="0"/>
                  </a:srgbClr>
                </a:highligh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custDataLst>
              <p:tags r:id="rId1"/>
            </p:custDataLst>
          </p:nvPr>
        </p:nvSpPr>
        <p:spPr bwMode="auto">
          <a:xfrm>
            <a:off x="405659" y="2105613"/>
            <a:ext cx="107939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Verdana" panose="020B0604030504040204" pitchFamily="34" charset="0"/>
                <a:ea typeface="宋体" panose="02010600030101010101" pitchFamily="2" charset="-122"/>
              </a:defRPr>
            </a:lvl1pPr>
            <a:lvl2pPr marL="742950" indent="-285750" eaLnBrk="0" hangingPunct="0">
              <a:defRPr>
                <a:solidFill>
                  <a:schemeClr val="bg1"/>
                </a:solidFill>
                <a:latin typeface="Verdana" panose="020B0604030504040204" pitchFamily="34" charset="0"/>
                <a:ea typeface="宋体" panose="02010600030101010101" pitchFamily="2" charset="-122"/>
              </a:defRPr>
            </a:lvl2pPr>
            <a:lvl3pPr marL="1143000" indent="-228600" eaLnBrk="0" hangingPunct="0">
              <a:defRPr>
                <a:solidFill>
                  <a:schemeClr val="bg1"/>
                </a:solidFill>
                <a:latin typeface="Verdana" panose="020B0604030504040204" pitchFamily="34" charset="0"/>
                <a:ea typeface="宋体" panose="02010600030101010101" pitchFamily="2" charset="-122"/>
              </a:defRPr>
            </a:lvl3pPr>
            <a:lvl4pPr marL="1600200" indent="-228600" eaLnBrk="0" hangingPunct="0">
              <a:defRPr>
                <a:solidFill>
                  <a:schemeClr val="bg1"/>
                </a:solidFill>
                <a:latin typeface="Verdana" panose="020B0604030504040204" pitchFamily="34" charset="0"/>
                <a:ea typeface="宋体" panose="02010600030101010101" pitchFamily="2" charset="-122"/>
              </a:defRPr>
            </a:lvl4pPr>
            <a:lvl5pPr marL="2057400" indent="-228600" eaLnBrk="0" hangingPunct="0">
              <a:defRPr>
                <a:solidFill>
                  <a:schemeClr val="bg1"/>
                </a:solidFill>
                <a:latin typeface="Verdana" panose="020B0604030504040204" pitchFamily="34" charset="0"/>
                <a:ea typeface="宋体" panose="02010600030101010101" pitchFamily="2" charset="-122"/>
              </a:defRPr>
            </a:lvl5pPr>
            <a:lvl6pPr marL="25146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6pPr>
            <a:lvl7pPr marL="29718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7pPr>
            <a:lvl8pPr marL="34290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8pPr>
            <a:lvl9pPr marL="3886200" indent="-228600" eaLnBrk="0" fontAlgn="base" latinLnBrk="1" hangingPunct="0">
              <a:spcBef>
                <a:spcPct val="0"/>
              </a:spcBef>
              <a:spcAft>
                <a:spcPct val="0"/>
              </a:spcAft>
              <a:defRPr>
                <a:solidFill>
                  <a:schemeClr val="bg1"/>
                </a:solidFill>
                <a:latin typeface="Verdana" panose="020B060403050404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lang="en-US" altLang="zh-CN" sz="8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Thank</a:t>
            </a:r>
            <a:r>
              <a:rPr lang="zh-CN" altLang="en-US" sz="8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8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you  </a:t>
            </a:r>
            <a:r>
              <a:rPr lang="zh-CN" altLang="en-US" sz="8000" b="1" dirty="0">
                <a:solidFill>
                  <a:srgbClr val="143DA2">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en-US" sz="8000" b="1" i="0" u="none" strike="noStrike" kern="1200" cap="none" spc="0" normalizeH="0" baseline="0" noProof="0" dirty="0">
              <a:ln>
                <a:noFill/>
              </a:ln>
              <a:solidFill>
                <a:srgbClr val="143DA2">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矩形 5"/>
          <p:cNvSpPr/>
          <p:nvPr>
            <p:custDataLst>
              <p:tags r:id="rId2"/>
            </p:custDataLst>
          </p:nvPr>
        </p:nvSpPr>
        <p:spPr>
          <a:xfrm>
            <a:off x="1345326" y="4432046"/>
            <a:ext cx="7998728" cy="1938992"/>
          </a:xfrm>
          <a:prstGeom prst="rect">
            <a:avLst/>
          </a:prstGeom>
        </p:spPr>
        <p:txBody>
          <a:bodyPr wrap="none">
            <a:spAutoFit/>
          </a:bodyPr>
          <a:lstStyle/>
          <a:p>
            <a:pPr algn="l">
              <a:lnSpc>
                <a:spcPct val="125000"/>
              </a:lnSpc>
            </a:pPr>
            <a:r>
              <a:rPr lang="en-US" altLang="zh-CN" sz="2400" dirty="0" smtClean="0">
                <a:latin typeface="Times New Roman" panose="02020603050405020304" pitchFamily="18" charset="0"/>
                <a:ea typeface="Times New Roman" panose="02020603050405020304" pitchFamily="18" charset="0"/>
                <a:cs typeface="Arial" panose="020B0604020202020204" pitchFamily="34" charset="0"/>
              </a:rPr>
              <a:t>Prof. Jing </a:t>
            </a:r>
            <a:r>
              <a:rPr lang="en-US" altLang="zh-CN" sz="2400" dirty="0">
                <a:latin typeface="Times New Roman" panose="02020603050405020304" pitchFamily="18" charset="0"/>
                <a:ea typeface="Times New Roman" panose="02020603050405020304" pitchFamily="18" charset="0"/>
                <a:cs typeface="Arial" panose="020B0604020202020204" pitchFamily="34" charset="0"/>
              </a:rPr>
              <a:t>Wu</a:t>
            </a:r>
            <a:endParaRPr lang="en-US" altLang="zh-CN" sz="2400" dirty="0">
              <a:latin typeface="Times New Roman" panose="02020603050405020304" pitchFamily="18" charset="0"/>
              <a:ea typeface="Times New Roman" panose="02020603050405020304" pitchFamily="18" charset="0"/>
              <a:cs typeface="Arial" panose="020B0604020202020204" pitchFamily="34" charset="0"/>
            </a:endParaRPr>
          </a:p>
          <a:p>
            <a:pPr algn="l">
              <a:lnSpc>
                <a:spcPct val="125000"/>
              </a:lnSpc>
            </a:pPr>
            <a:r>
              <a:rPr lang="en-US" altLang="zh-CN" sz="2400" dirty="0">
                <a:latin typeface="Times New Roman" panose="02020603050405020304" pitchFamily="18" charset="0"/>
                <a:ea typeface="Times New Roman" panose="02020603050405020304" pitchFamily="18" charset="0"/>
                <a:cs typeface="Arial" panose="020B0604020202020204" pitchFamily="34" charset="0"/>
              </a:rPr>
              <a:t>E-mail:</a:t>
            </a:r>
            <a:r>
              <a:rPr lang="zh-CN" alt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altLang="zh-CN" sz="2400" dirty="0">
                <a:latin typeface="Times New Roman" panose="02020603050405020304" pitchFamily="18" charset="0"/>
                <a:ea typeface="Times New Roman" panose="02020603050405020304" pitchFamily="18" charset="0"/>
                <a:cs typeface="Arial" panose="020B0604020202020204" pitchFamily="34" charset="0"/>
                <a:hlinkClick r:id="rId3"/>
              </a:rPr>
              <a:t>wujing.108@163.com</a:t>
            </a:r>
            <a:endParaRPr lang="en-US" altLang="zh-CN" sz="2400" dirty="0">
              <a:latin typeface="Times New Roman" panose="02020603050405020304" pitchFamily="18" charset="0"/>
              <a:ea typeface="Times New Roman" panose="02020603050405020304" pitchFamily="18" charset="0"/>
              <a:cs typeface="Arial" panose="020B0604020202020204" pitchFamily="34" charset="0"/>
            </a:endParaRPr>
          </a:p>
          <a:p>
            <a:pPr algn="l">
              <a:lnSpc>
                <a:spcPct val="125000"/>
              </a:lnSpc>
            </a:pPr>
            <a:r>
              <a:rPr lang="en-US" altLang="zh-CN" sz="2400" dirty="0">
                <a:latin typeface="Times New Roman" panose="02020603050405020304" pitchFamily="18" charset="0"/>
                <a:ea typeface="Times New Roman" panose="02020603050405020304" pitchFamily="18" charset="0"/>
                <a:cs typeface="Arial" panose="020B0604020202020204" pitchFamily="34" charset="0"/>
              </a:rPr>
              <a:t>Tel:</a:t>
            </a:r>
            <a:r>
              <a:rPr lang="zh-CN" alt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altLang="zh-CN" sz="2400" dirty="0">
                <a:latin typeface="Times New Roman" panose="02020603050405020304" pitchFamily="18" charset="0"/>
                <a:ea typeface="Times New Roman" panose="02020603050405020304" pitchFamily="18" charset="0"/>
                <a:cs typeface="Arial" panose="020B0604020202020204" pitchFamily="34" charset="0"/>
                <a:sym typeface="+mn-ea"/>
              </a:rPr>
              <a:t>+86 </a:t>
            </a:r>
            <a:r>
              <a:rPr lang="zh-CN" altLang="en-US" sz="2400" dirty="0">
                <a:latin typeface="Times New Roman" panose="02020603050405020304" pitchFamily="18" charset="0"/>
                <a:ea typeface="Times New Roman" panose="02020603050405020304" pitchFamily="18" charset="0"/>
                <a:cs typeface="Arial" panose="020B0604020202020204" pitchFamily="34" charset="0"/>
              </a:rPr>
              <a:t>13811231816</a:t>
            </a:r>
            <a:endParaRPr lang="en-US" altLang="zh-CN" sz="2400" dirty="0">
              <a:latin typeface="Times New Roman" panose="02020603050405020304" pitchFamily="18" charset="0"/>
              <a:ea typeface="Times New Roman" panose="02020603050405020304" pitchFamily="18" charset="0"/>
              <a:cs typeface="Arial" panose="020B0604020202020204" pitchFamily="34" charset="0"/>
            </a:endParaRPr>
          </a:p>
          <a:p>
            <a:pPr algn="l">
              <a:lnSpc>
                <a:spcPct val="125000"/>
              </a:lnSpc>
            </a:pPr>
            <a:r>
              <a:rPr lang="en-US" altLang="zh-CN" sz="2400" dirty="0">
                <a:latin typeface="Times New Roman" panose="02020603050405020304" pitchFamily="18" charset="0"/>
                <a:ea typeface="Times New Roman" panose="02020603050405020304" pitchFamily="18" charset="0"/>
                <a:cs typeface="Arial" panose="020B0604020202020204" pitchFamily="34" charset="0"/>
              </a:rPr>
              <a:t>Work unit:</a:t>
            </a:r>
            <a:r>
              <a:rPr lang="zh-CN" altLang="en-US" sz="2400" dirty="0">
                <a:latin typeface="Times New Roman" panose="02020603050405020304" pitchFamily="18" charset="0"/>
                <a:ea typeface="Times New Roman" panose="02020603050405020304" pitchFamily="18" charset="0"/>
                <a:cs typeface="Arial" panose="020B0604020202020204" pitchFamily="34" charset="0"/>
              </a:rPr>
              <a:t> </a:t>
            </a:r>
            <a:r>
              <a:rPr lang="en-US" altLang="zh-CN" sz="2400" dirty="0">
                <a:latin typeface="Times New Roman" panose="02020603050405020304" pitchFamily="18" charset="0"/>
                <a:ea typeface="Times New Roman" panose="02020603050405020304" pitchFamily="18" charset="0"/>
                <a:cs typeface="Arial" panose="020B0604020202020204" pitchFamily="34" charset="0"/>
              </a:rPr>
              <a:t>School of Environment, Beijing </a:t>
            </a:r>
            <a:r>
              <a:rPr lang="en-US" altLang="zh-CN" sz="2400" dirty="0" err="1">
                <a:latin typeface="Times New Roman" panose="02020603050405020304" pitchFamily="18" charset="0"/>
                <a:ea typeface="Times New Roman" panose="02020603050405020304" pitchFamily="18" charset="0"/>
                <a:cs typeface="Arial" panose="020B0604020202020204" pitchFamily="34" charset="0"/>
              </a:rPr>
              <a:t>Jiaotong</a:t>
            </a:r>
            <a:r>
              <a:rPr lang="en-US" altLang="zh-CN" sz="2400" dirty="0">
                <a:latin typeface="Times New Roman" panose="02020603050405020304" pitchFamily="18" charset="0"/>
                <a:ea typeface="Times New Roman" panose="02020603050405020304" pitchFamily="18" charset="0"/>
                <a:cs typeface="Arial" panose="020B0604020202020204" pitchFamily="34" charset="0"/>
              </a:rPr>
              <a:t> University</a:t>
            </a:r>
            <a:endParaRPr lang="zh-CN" altLang="en-US" sz="2400" dirty="0">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图片 3"/>
          <p:cNvPicPr>
            <a:picLocks noChangeAspect="1"/>
          </p:cNvPicPr>
          <p:nvPr/>
        </p:nvPicPr>
        <p:blipFill>
          <a:blip r:embed="rId4"/>
          <a:stretch>
            <a:fillRect/>
          </a:stretch>
        </p:blipFill>
        <p:spPr>
          <a:xfrm>
            <a:off x="600075" y="52070"/>
            <a:ext cx="2741295" cy="721360"/>
          </a:xfrm>
          <a:prstGeom prst="rect">
            <a:avLst/>
          </a:prstGeom>
        </p:spPr>
      </p:pic>
      <p:pic>
        <p:nvPicPr>
          <p:cNvPr id="5" name="图片 4"/>
          <p:cNvPicPr>
            <a:picLocks noChangeAspect="1"/>
          </p:cNvPicPr>
          <p:nvPr/>
        </p:nvPicPr>
        <p:blipFill>
          <a:blip r:embed="rId5"/>
          <a:stretch>
            <a:fillRect/>
          </a:stretch>
        </p:blipFill>
        <p:spPr>
          <a:xfrm>
            <a:off x="10858500" y="5524500"/>
            <a:ext cx="1333500" cy="1333500"/>
          </a:xfrm>
          <a:prstGeom prst="rect">
            <a:avLst/>
          </a:prstGeom>
        </p:spPr>
      </p:pic>
      <p:pic>
        <p:nvPicPr>
          <p:cNvPr id="7" name="图片 6"/>
          <p:cNvPicPr>
            <a:picLocks noChangeAspect="1"/>
          </p:cNvPicPr>
          <p:nvPr/>
        </p:nvPicPr>
        <p:blipFill>
          <a:blip r:embed="rId6"/>
          <a:stretch>
            <a:fillRect/>
          </a:stretch>
        </p:blipFill>
        <p:spPr>
          <a:xfrm>
            <a:off x="9146540" y="2105660"/>
            <a:ext cx="2345690" cy="3067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custDataLst>
              <p:tags r:id="rId1"/>
            </p:custDataLst>
          </p:nvPr>
        </p:nvSpPr>
        <p:spPr>
          <a:xfrm>
            <a:off x="1484922" y="76706"/>
            <a:ext cx="3139834"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Outline</a:t>
            </a:r>
            <a:endParaRPr lang="zh-CN" altLang="en-US" sz="3200" b="1" dirty="0">
              <a:solidFill>
                <a:sysClr val="windowText" lastClr="000000"/>
              </a:solidFill>
              <a:latin typeface="等线 Light" panose="02010600030101010101" charset="-122"/>
              <a:ea typeface="等线 Light" panose="02010600030101010101" charset="-122"/>
              <a:cs typeface="Times New Roman" panose="02020603050405020304" pitchFamily="18" charset="0"/>
            </a:endParaRPr>
          </a:p>
        </p:txBody>
      </p:sp>
      <p:sp>
        <p:nvSpPr>
          <p:cNvPr id="4" name="Text Box 2"/>
          <p:cNvSpPr txBox="1">
            <a:spLocks noChangeArrowheads="1"/>
          </p:cNvSpPr>
          <p:nvPr>
            <p:custDataLst>
              <p:tags r:id="rId2"/>
            </p:custDataLst>
          </p:nvPr>
        </p:nvSpPr>
        <p:spPr bwMode="auto">
          <a:xfrm>
            <a:off x="1484922" y="1620395"/>
            <a:ext cx="79105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rtlCol="0">
            <a:spAutoFit/>
          </a:bodyPr>
          <a:lstStyle>
            <a:lvl1pPr marL="457200" indent="-457200" algn="ctr"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Arial" panose="020B0604020202020204" pitchFamily="34" charset="0"/>
                <a:ea typeface="宋体" panose="02010600030101010101" pitchFamily="2" charset="-122"/>
                <a:cs typeface="+mn-cs"/>
              </a:defRPr>
            </a:lvl1pPr>
            <a:lvl2pPr marL="742950" indent="-285750" algn="ctr"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宋体" panose="02010600030101010101" pitchFamily="2" charset="-122"/>
                <a:cs typeface="+mn-cs"/>
              </a:defRPr>
            </a:lvl2pPr>
            <a:lvl3pPr marL="1143000" indent="-228600" algn="ctr"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宋体" panose="02010600030101010101" pitchFamily="2" charset="-122"/>
                <a:cs typeface="+mn-cs"/>
              </a:defRPr>
            </a:lvl3pPr>
            <a:lvl4pPr marL="1600200" indent="-228600" algn="ctr"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4pPr>
            <a:lvl5pPr marL="2057400" indent="-228600" algn="ctr"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5pPr>
            <a:lvl6pPr marL="25146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6pPr>
            <a:lvl7pPr marL="29718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7pPr>
            <a:lvl8pPr marL="34290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8pPr>
            <a:lvl9pPr marL="38862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9pPr>
          </a:lstStyle>
          <a:p>
            <a:pPr marL="0" indent="0" algn="l">
              <a:lnSpc>
                <a:spcPct val="200000"/>
              </a:lnSpc>
              <a:spcBef>
                <a:spcPct val="0"/>
              </a:spcBef>
              <a:buClr>
                <a:schemeClr val="tx1"/>
              </a:buClr>
              <a:buFont typeface="Times New Roman" panose="02020603050405020304" pitchFamily="18" charset="0"/>
              <a:buNone/>
            </a:pPr>
            <a:r>
              <a:rPr lang="en-US" altLang="zh-CN"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zh-CN"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Introduction</a:t>
            </a:r>
            <a:endParaRPr lang="zh-CN"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lnSpc>
                <a:spcPct val="200000"/>
              </a:lnSpc>
              <a:spcBef>
                <a:spcPct val="0"/>
              </a:spcBef>
              <a:buClr>
                <a:schemeClr val="tx1"/>
              </a:buClr>
              <a:buNone/>
            </a:pP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2</a:t>
            </a:r>
            <a:r>
              <a:rPr lang="zh-CN" alt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Method</a:t>
            </a:r>
            <a:endParaRPr lang="zh-CN" alt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lnSpc>
                <a:spcPct val="200000"/>
              </a:lnSpc>
              <a:spcBef>
                <a:spcPct val="0"/>
              </a:spcBef>
              <a:buClr>
                <a:schemeClr val="tx1"/>
              </a:buClr>
              <a:buNone/>
            </a:pP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3</a:t>
            </a:r>
            <a:r>
              <a:rPr lang="zh-CN" alt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Results and Discussion</a:t>
            </a:r>
            <a:endParaRPr lang="zh-CN" alt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0" y="6441218"/>
            <a:ext cx="12192000" cy="438946"/>
          </a:xfrm>
          <a:prstGeom prst="rect">
            <a:avLst/>
          </a:prstGeom>
        </p:spPr>
      </p:pic>
      <p:sp>
        <p:nvSpPr>
          <p:cNvPr id="26" name="标题 1"/>
          <p:cNvSpPr txBox="1"/>
          <p:nvPr/>
        </p:nvSpPr>
        <p:spPr>
          <a:xfrm>
            <a:off x="346199"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1</a:t>
            </a:r>
            <a:r>
              <a:rPr lang="zh-CN" altLang="en-US"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3600" b="1"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ntroduction</a:t>
            </a:r>
            <a:endParaRPr lang="zh-CN" altLang="en-US" sz="3600"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组合 4"/>
          <p:cNvGrpSpPr/>
          <p:nvPr/>
        </p:nvGrpSpPr>
        <p:grpSpPr>
          <a:xfrm>
            <a:off x="346075" y="3707765"/>
            <a:ext cx="4596765" cy="2519680"/>
            <a:chOff x="10289" y="1431"/>
            <a:chExt cx="7239" cy="3968"/>
          </a:xfrm>
        </p:grpSpPr>
        <p:pic>
          <p:nvPicPr>
            <p:cNvPr id="29" name="图片 28"/>
            <p:cNvPicPr>
              <a:picLocks noChangeAspect="1"/>
            </p:cNvPicPr>
            <p:nvPr>
              <p:custDataLst>
                <p:tags r:id="rId2"/>
              </p:custDataLst>
            </p:nvPr>
          </p:nvPicPr>
          <p:blipFill>
            <a:blip r:embed="rId3"/>
            <a:stretch>
              <a:fillRect/>
            </a:stretch>
          </p:blipFill>
          <p:spPr>
            <a:xfrm>
              <a:off x="10289" y="1431"/>
              <a:ext cx="7011" cy="3969"/>
            </a:xfrm>
            <a:prstGeom prst="rect">
              <a:avLst/>
            </a:prstGeom>
          </p:spPr>
        </p:pic>
        <p:sp>
          <p:nvSpPr>
            <p:cNvPr id="10" name="矩形 9"/>
            <p:cNvSpPr/>
            <p:nvPr>
              <p:custDataLst>
                <p:tags r:id="rId4"/>
              </p:custDataLst>
            </p:nvPr>
          </p:nvSpPr>
          <p:spPr>
            <a:xfrm>
              <a:off x="16258" y="1611"/>
              <a:ext cx="1271" cy="483"/>
            </a:xfrm>
            <a:prstGeom prst="rect">
              <a:avLst/>
            </a:prstGeom>
          </p:spPr>
          <p:txBody>
            <a:bodyPr wrap="square">
              <a:spAutoFit/>
            </a:bodyPr>
            <a:lstStyle/>
            <a:p>
              <a:r>
                <a:rPr lang="en-US" altLang="zh-CN"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HFCs</a:t>
              </a:r>
              <a:endParaRPr lang="en-US" altLang="zh-CN"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4" name="矩形 3"/>
          <p:cNvSpPr/>
          <p:nvPr>
            <p:custDataLst>
              <p:tags r:id="rId5"/>
            </p:custDataLst>
          </p:nvPr>
        </p:nvSpPr>
        <p:spPr>
          <a:xfrm>
            <a:off x="248285" y="6289040"/>
            <a:ext cx="4486275" cy="398780"/>
          </a:xfrm>
          <a:prstGeom prst="rect">
            <a:avLst/>
          </a:prstGeom>
        </p:spPr>
        <p:txBody>
          <a:bodyPr wrap="square">
            <a:spAutoFit/>
          </a:bodyPr>
          <a:lstStyle/>
          <a:p>
            <a:pPr algn="ctr"/>
            <a:r>
              <a:rPr lang="en-US" altLang="zh-CN" sz="20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"Montreal Protocol" control measures</a:t>
            </a:r>
            <a:endParaRPr lang="en-US" altLang="zh-CN" sz="20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组合 2"/>
          <p:cNvGrpSpPr/>
          <p:nvPr/>
        </p:nvGrpSpPr>
        <p:grpSpPr>
          <a:xfrm>
            <a:off x="452120" y="1124585"/>
            <a:ext cx="4345940" cy="2313940"/>
            <a:chOff x="2751" y="1539"/>
            <a:chExt cx="6844" cy="3644"/>
          </a:xfrm>
        </p:grpSpPr>
        <p:pic>
          <p:nvPicPr>
            <p:cNvPr id="13" name="图片 12"/>
            <p:cNvPicPr>
              <a:picLocks noChangeAspect="1"/>
            </p:cNvPicPr>
            <p:nvPr>
              <p:custDataLst>
                <p:tags r:id="rId6"/>
              </p:custDataLst>
            </p:nvPr>
          </p:nvPicPr>
          <p:blipFill>
            <a:blip r:embed="rId7"/>
            <a:stretch>
              <a:fillRect/>
            </a:stretch>
          </p:blipFill>
          <p:spPr>
            <a:xfrm>
              <a:off x="2751" y="1539"/>
              <a:ext cx="6844" cy="3644"/>
            </a:xfrm>
            <a:prstGeom prst="rect">
              <a:avLst/>
            </a:prstGeom>
          </p:spPr>
        </p:pic>
        <p:sp>
          <p:nvSpPr>
            <p:cNvPr id="15" name="矩形 14"/>
            <p:cNvSpPr/>
            <p:nvPr>
              <p:custDataLst>
                <p:tags r:id="rId8"/>
              </p:custDataLst>
            </p:nvPr>
          </p:nvSpPr>
          <p:spPr>
            <a:xfrm>
              <a:off x="4921" y="1599"/>
              <a:ext cx="2504" cy="483"/>
            </a:xfrm>
            <a:prstGeom prst="rect">
              <a:avLst/>
            </a:prstGeom>
          </p:spPr>
          <p:txBody>
            <a:bodyPr wrap="square">
              <a:spAutoFit/>
            </a:bodyPr>
            <a:lstStyle/>
            <a:p>
              <a:pPr algn="ctr"/>
              <a:r>
                <a:rPr lang="en-US" altLang="zh-CN"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CFCs and HCFCs</a:t>
              </a:r>
              <a:endParaRPr lang="en-US" altLang="zh-CN"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6" name="矩形 5"/>
          <p:cNvSpPr/>
          <p:nvPr>
            <p:custDataLst>
              <p:tags r:id="rId9"/>
            </p:custDataLst>
          </p:nvPr>
        </p:nvSpPr>
        <p:spPr>
          <a:xfrm>
            <a:off x="4883150" y="1068384"/>
            <a:ext cx="7195185" cy="1845310"/>
          </a:xfrm>
          <a:prstGeom prst="rect">
            <a:avLst/>
          </a:prstGeom>
        </p:spPr>
        <p:txBody>
          <a:bodyPr wrap="square">
            <a:spAutoFit/>
          </a:bodyPr>
          <a:lstStyle/>
          <a:p>
            <a:pPr>
              <a:lnSpc>
                <a:spcPct val="150000"/>
              </a:lnSpc>
            </a:pPr>
            <a:r>
              <a:rPr lang="en-US" altLang="zh-CN" sz="19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CFCs: Phased out end of 2010</a:t>
            </a:r>
            <a:endParaRPr lang="en-US" altLang="zh-CN" sz="19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19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HCFCs: </a:t>
            </a:r>
            <a:r>
              <a:rPr lang="en-US" altLang="zh-CN" sz="19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non-A5 (Phased out end of 2020)</a:t>
            </a:r>
            <a:r>
              <a:rPr lang="en-US" altLang="zh-CN" sz="190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900" dirty="0">
                <a:solidFill>
                  <a:srgbClr val="F7A988"/>
                </a:solidFill>
                <a:latin typeface="Times New Roman" panose="02020603050405020304" pitchFamily="18" charset="0"/>
                <a:ea typeface="Times New Roman" panose="02020603050405020304" pitchFamily="18" charset="0"/>
                <a:cs typeface="Times New Roman" panose="02020603050405020304" pitchFamily="18" charset="0"/>
              </a:rPr>
              <a:t>A5 (Phased out end of 2030)</a:t>
            </a:r>
            <a:endParaRPr lang="en-US" altLang="zh-CN" sz="1900" dirty="0">
              <a:solidFill>
                <a:srgbClr val="F7A988"/>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altLang="zh-CN"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HFCs: non-A5 (85% reduction by 2036); A5 Group 1 (80% reduction by 2045); </a:t>
            </a:r>
            <a:r>
              <a:rPr lang="en-US" altLang="zh-CN"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A5 Group 2 (85% reduction by 2047)</a:t>
            </a:r>
            <a:endParaRPr lang="en-US" altLang="zh-CN"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8" name="矩形 27"/>
          <p:cNvSpPr/>
          <p:nvPr>
            <p:custDataLst>
              <p:tags r:id="rId10"/>
            </p:custDataLst>
          </p:nvPr>
        </p:nvSpPr>
        <p:spPr>
          <a:xfrm>
            <a:off x="5039360" y="6036310"/>
            <a:ext cx="6823710" cy="747395"/>
          </a:xfrm>
          <a:prstGeom prst="rect">
            <a:avLst/>
          </a:prstGeom>
          <a:ln>
            <a:solidFill>
              <a:srgbClr val="FF0000"/>
            </a:solidFill>
          </a:ln>
        </p:spPr>
        <p:txBody>
          <a:bodyPr wrap="square">
            <a:noAutofit/>
          </a:bodyPr>
          <a:lstStyle/>
          <a:p>
            <a:pPr algn="ctr"/>
            <a:r>
              <a:rPr sz="2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With the global emissions of HFCs increasing year by year, </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i</a:t>
            </a:r>
            <a:r>
              <a:rPr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t is therefore necessary to study HFC emissions.</a:t>
            </a:r>
            <a:endParaRPr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2" name="组合 1"/>
          <p:cNvGrpSpPr/>
          <p:nvPr/>
        </p:nvGrpSpPr>
        <p:grpSpPr>
          <a:xfrm>
            <a:off x="6219916" y="2791935"/>
            <a:ext cx="4144010" cy="3251835"/>
            <a:chOff x="654" y="5570"/>
            <a:chExt cx="6526" cy="5121"/>
          </a:xfrm>
        </p:grpSpPr>
        <p:sp>
          <p:nvSpPr>
            <p:cNvPr id="22" name="矩形 21"/>
            <p:cNvSpPr/>
            <p:nvPr>
              <p:custDataLst>
                <p:tags r:id="rId11"/>
              </p:custDataLst>
            </p:nvPr>
          </p:nvSpPr>
          <p:spPr>
            <a:xfrm>
              <a:off x="2344" y="10208"/>
              <a:ext cx="3648" cy="483"/>
            </a:xfrm>
            <a:prstGeom prst="rect">
              <a:avLst/>
            </a:prstGeom>
          </p:spPr>
          <p:txBody>
            <a:bodyPr wrap="square">
              <a:spAutoFit/>
            </a:bodyPr>
            <a:lstStyle/>
            <a:p>
              <a:r>
                <a:rPr lang="en-US" altLang="zh-CN" sz="14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GHG emissions(CO</a:t>
              </a:r>
              <a:r>
                <a:rPr lang="en-US" altLang="zh-CN" sz="1400" b="1" baseline="-2500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sz="14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-eq)</a:t>
              </a:r>
              <a:endParaRPr lang="en-US" altLang="zh-CN" sz="14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矩形 22"/>
            <p:cNvSpPr/>
            <p:nvPr>
              <p:custDataLst>
                <p:tags r:id="rId12"/>
              </p:custDataLst>
            </p:nvPr>
          </p:nvSpPr>
          <p:spPr>
            <a:xfrm>
              <a:off x="5364" y="10196"/>
              <a:ext cx="1816" cy="483"/>
            </a:xfrm>
            <a:prstGeom prst="rect">
              <a:avLst/>
            </a:prstGeom>
          </p:spPr>
          <p:txBody>
            <a:bodyPr wrap="square">
              <a:spAutoFit/>
            </a:bodyPr>
            <a:lstStyle/>
            <a:p>
              <a:pPr algn="ctr"/>
              <a:r>
                <a:rPr lang="en-US" altLang="zh-CN" sz="140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(UNEP,2022)</a:t>
              </a:r>
              <a:endParaRPr lang="en-US" altLang="zh-CN" sz="140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13"/>
            <a:stretch>
              <a:fillRect/>
            </a:stretch>
          </p:blipFill>
          <p:spPr>
            <a:xfrm>
              <a:off x="654" y="5570"/>
              <a:ext cx="6526" cy="471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256020" y="1385570"/>
            <a:ext cx="5431790" cy="4138930"/>
          </a:xfrm>
          <a:prstGeom prst="rect">
            <a:avLst/>
          </a:prstGeom>
          <a:solidFill>
            <a:srgbClr val="EDF1F7"/>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1"/>
          <a:stretch>
            <a:fillRect/>
          </a:stretch>
        </p:blipFill>
        <p:spPr>
          <a:xfrm>
            <a:off x="0" y="6441440"/>
            <a:ext cx="12191365" cy="438785"/>
          </a:xfrm>
          <a:prstGeom prst="rect">
            <a:avLst/>
          </a:prstGeom>
        </p:spPr>
      </p:pic>
      <p:sp>
        <p:nvSpPr>
          <p:cNvPr id="16" name="文本框 15"/>
          <p:cNvSpPr txBox="1"/>
          <p:nvPr/>
        </p:nvSpPr>
        <p:spPr>
          <a:xfrm>
            <a:off x="74477" y="5689712"/>
            <a:ext cx="6181544" cy="786130"/>
          </a:xfrm>
          <a:prstGeom prst="rect">
            <a:avLst/>
          </a:prstGeom>
          <a:noFill/>
        </p:spPr>
        <p:txBody>
          <a:bodyPr wrap="square">
            <a:noAutofit/>
          </a:bodyPr>
          <a:lstStyle/>
          <a:p>
            <a:pPr algn="ctr">
              <a:spcBef>
                <a:spcPct val="0"/>
              </a:spcBef>
              <a:spcAft>
                <a:spcPct val="0"/>
              </a:spcAft>
            </a:pPr>
            <a:r>
              <a:rPr lang="en-US" altLang="zh-CN" sz="2400" b="1" dirty="0">
                <a:sym typeface="+mn-ea"/>
              </a:rPr>
              <a:t>HCFCs and HFCs: Differences between </a:t>
            </a:r>
            <a:endParaRPr lang="en-US" altLang="zh-CN" sz="2400" b="1" dirty="0">
              <a:sym typeface="+mn-ea"/>
            </a:endParaRPr>
          </a:p>
          <a:p>
            <a:pPr algn="ctr">
              <a:spcBef>
                <a:spcPct val="0"/>
              </a:spcBef>
              <a:spcAft>
                <a:spcPct val="0"/>
              </a:spcAft>
            </a:pPr>
            <a:r>
              <a:rPr lang="en-US" altLang="zh-CN" sz="2400" b="1" dirty="0">
                <a:sym typeface="+mn-ea"/>
              </a:rPr>
              <a:t>top-down emissions and bottom-up emissions</a:t>
            </a:r>
            <a:endParaRPr lang="en-US" altLang="zh-CN" sz="2400" b="1" dirty="0">
              <a:latin typeface="Times New Roman" panose="02020603050405020304" pitchFamily="18" charset="0"/>
              <a:cs typeface="Times New Roman" panose="02020603050405020304" pitchFamily="18" charset="0"/>
              <a:sym typeface="+mn-ea"/>
            </a:endParaRPr>
          </a:p>
        </p:txBody>
      </p:sp>
      <p:pic>
        <p:nvPicPr>
          <p:cNvPr id="5" name="图片 4"/>
          <p:cNvPicPr>
            <a:picLocks noChangeAspect="1"/>
          </p:cNvPicPr>
          <p:nvPr/>
        </p:nvPicPr>
        <p:blipFill>
          <a:blip r:embed="rId2"/>
          <a:stretch>
            <a:fillRect/>
          </a:stretch>
        </p:blipFill>
        <p:spPr>
          <a:xfrm>
            <a:off x="476248" y="1385482"/>
            <a:ext cx="5362575" cy="3859045"/>
          </a:xfrm>
          <a:prstGeom prst="rect">
            <a:avLst/>
          </a:prstGeom>
        </p:spPr>
      </p:pic>
      <p:sp>
        <p:nvSpPr>
          <p:cNvPr id="6" name="文本框 5"/>
          <p:cNvSpPr txBox="1"/>
          <p:nvPr/>
        </p:nvSpPr>
        <p:spPr>
          <a:xfrm>
            <a:off x="1656715" y="5104218"/>
            <a:ext cx="2237740" cy="368300"/>
          </a:xfrm>
          <a:prstGeom prst="rect">
            <a:avLst/>
          </a:prstGeom>
          <a:noFill/>
        </p:spPr>
        <p:txBody>
          <a:bodyPr wrap="square" rtlCol="0" anchor="t">
            <a:spAutoFit/>
          </a:bodyPr>
          <a:lstStyle/>
          <a:p>
            <a:r>
              <a:rPr lang="en-US" altLang="zh-CN" dirty="0"/>
              <a:t>(</a:t>
            </a:r>
            <a:r>
              <a:rPr lang="en-US" altLang="zh-CN" dirty="0" err="1"/>
              <a:t>Montzka</a:t>
            </a:r>
            <a:r>
              <a:rPr lang="en-US" altLang="zh-CN" dirty="0"/>
              <a:t> et al., 2018)</a:t>
            </a:r>
            <a:endParaRPr lang="zh-CN" altLang="en-US" dirty="0"/>
          </a:p>
        </p:txBody>
      </p:sp>
      <p:pic>
        <p:nvPicPr>
          <p:cNvPr id="2" name="图片 1"/>
          <p:cNvPicPr>
            <a:picLocks noChangeAspect="1"/>
          </p:cNvPicPr>
          <p:nvPr/>
        </p:nvPicPr>
        <p:blipFill>
          <a:blip r:embed="rId3"/>
          <a:stretch>
            <a:fillRect/>
          </a:stretch>
        </p:blipFill>
        <p:spPr>
          <a:xfrm>
            <a:off x="6256020" y="1385570"/>
            <a:ext cx="5431790" cy="2068830"/>
          </a:xfrm>
          <a:prstGeom prst="rect">
            <a:avLst/>
          </a:prstGeom>
        </p:spPr>
      </p:pic>
      <p:sp>
        <p:nvSpPr>
          <p:cNvPr id="13" name="右箭头 12"/>
          <p:cNvSpPr/>
          <p:nvPr/>
        </p:nvSpPr>
        <p:spPr>
          <a:xfrm>
            <a:off x="5855653" y="2149537"/>
            <a:ext cx="889318" cy="539750"/>
          </a:xfrm>
          <a:prstGeom prst="rightArrow">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compatLnSpc="1">
            <a:noAutofit/>
          </a:bodyPr>
          <a:lstStyle/>
          <a:p>
            <a:pPr algn="ctr">
              <a:spcBef>
                <a:spcPct val="0"/>
              </a:spcBef>
              <a:spcAft>
                <a:spcPct val="0"/>
              </a:spcAft>
            </a:pPr>
            <a:endParaRPr lang="zh-CN" altLang="en-US" sz="1600" b="1" dirty="0">
              <a:solidFill>
                <a:schemeClr val="lt1">
                  <a:lumMod val="100000"/>
                </a:schemeClr>
              </a:solidFill>
              <a:latin typeface="+mn-ea"/>
              <a:cs typeface="+mn-ea"/>
              <a:sym typeface="+mn-ea"/>
            </a:endParaRPr>
          </a:p>
        </p:txBody>
      </p:sp>
      <p:sp>
        <p:nvSpPr>
          <p:cNvPr id="14" name="文本框 13"/>
          <p:cNvSpPr txBox="1"/>
          <p:nvPr/>
        </p:nvSpPr>
        <p:spPr>
          <a:xfrm>
            <a:off x="5048886" y="1781211"/>
            <a:ext cx="3025140" cy="368300"/>
          </a:xfrm>
          <a:prstGeom prst="rect">
            <a:avLst/>
          </a:prstGeom>
          <a:noFill/>
        </p:spPr>
        <p:txBody>
          <a:bodyPr wrap="square" rtlCol="0" anchor="t">
            <a:spAutoFit/>
          </a:bodyPr>
          <a:lstStyle/>
          <a:p>
            <a:r>
              <a:rPr lang="en-US" altLang="zh-CN" b="1" dirty="0">
                <a:solidFill>
                  <a:srgbClr val="FF0000"/>
                </a:solidFill>
                <a:sym typeface="+mn-ea"/>
              </a:rPr>
              <a:t>One major emission process</a:t>
            </a:r>
            <a:endParaRPr lang="en-US" altLang="zh-CN" b="1" dirty="0">
              <a:solidFill>
                <a:srgbClr val="FF0000"/>
              </a:solidFill>
              <a:sym typeface="+mn-ea"/>
            </a:endParaRPr>
          </a:p>
        </p:txBody>
      </p:sp>
      <p:sp>
        <p:nvSpPr>
          <p:cNvPr id="11" name="文本框 10"/>
          <p:cNvSpPr txBox="1"/>
          <p:nvPr/>
        </p:nvSpPr>
        <p:spPr>
          <a:xfrm>
            <a:off x="8184968" y="5524612"/>
            <a:ext cx="2237740" cy="368300"/>
          </a:xfrm>
          <a:prstGeom prst="rect">
            <a:avLst/>
          </a:prstGeom>
          <a:noFill/>
        </p:spPr>
        <p:txBody>
          <a:bodyPr wrap="square" rtlCol="0" anchor="t">
            <a:spAutoFit/>
          </a:bodyPr>
          <a:lstStyle/>
          <a:p>
            <a:r>
              <a:rPr lang="en-US" altLang="zh-CN" dirty="0"/>
              <a:t>(IPCC,</a:t>
            </a:r>
            <a:r>
              <a:rPr lang="en-US" altLang="zh-CN" dirty="0">
                <a:ea typeface="宋体" panose="02010600030101010101" pitchFamily="2" charset="-122"/>
              </a:rPr>
              <a:t>2019)</a:t>
            </a:r>
            <a:endParaRPr lang="en-US" altLang="zh-CN" dirty="0">
              <a:ea typeface="宋体" panose="02010600030101010101" pitchFamily="2" charset="-122"/>
            </a:endParaRPr>
          </a:p>
        </p:txBody>
      </p:sp>
      <p:sp>
        <p:nvSpPr>
          <p:cNvPr id="4" name="文本框 3"/>
          <p:cNvSpPr txBox="1"/>
          <p:nvPr/>
        </p:nvSpPr>
        <p:spPr>
          <a:xfrm>
            <a:off x="6096000" y="5937250"/>
            <a:ext cx="6096000" cy="460375"/>
          </a:xfrm>
          <a:prstGeom prst="rect">
            <a:avLst/>
          </a:prstGeom>
          <a:noFill/>
        </p:spPr>
        <p:txBody>
          <a:bodyPr wrap="square" rtlCol="0" anchor="t">
            <a:spAutoFit/>
          </a:bodyPr>
          <a:lstStyle/>
          <a:p>
            <a:pPr algn="ctr">
              <a:spcBef>
                <a:spcPct val="0"/>
              </a:spcBef>
              <a:spcAft>
                <a:spcPct val="0"/>
              </a:spcAft>
            </a:pPr>
            <a:r>
              <a:rPr lang="en-US" altLang="zh-CN" sz="2400" b="1" dirty="0">
                <a:sym typeface="+mn-ea"/>
              </a:rPr>
              <a:t>Major emission processes</a:t>
            </a:r>
            <a:endParaRPr lang="en-US" altLang="zh-CN" sz="2400" b="1" dirty="0">
              <a:sym typeface="+mn-ea"/>
            </a:endParaRPr>
          </a:p>
        </p:txBody>
      </p:sp>
      <p:pic>
        <p:nvPicPr>
          <p:cNvPr id="8" name="图片 7"/>
          <p:cNvPicPr/>
          <p:nvPr/>
        </p:nvPicPr>
        <p:blipFill>
          <a:blip r:embed="rId4"/>
          <a:stretch>
            <a:fillRect/>
          </a:stretch>
        </p:blipFill>
        <p:spPr>
          <a:xfrm>
            <a:off x="6256020" y="3454400"/>
            <a:ext cx="5432400" cy="2070000"/>
          </a:xfrm>
          <a:prstGeom prst="rect">
            <a:avLst/>
          </a:prstGeom>
        </p:spPr>
      </p:pic>
      <p:sp>
        <p:nvSpPr>
          <p:cNvPr id="3" name="标题 1"/>
          <p:cNvSpPr txBox="1"/>
          <p:nvPr/>
        </p:nvSpPr>
        <p:spPr>
          <a:xfrm>
            <a:off x="369020" y="117909"/>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1</a:t>
            </a:r>
            <a:r>
              <a:rPr lang="zh-CN" altLang="en-US"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I</a:t>
            </a:r>
            <a:r>
              <a:rPr lang="en-US" altLang="zh-CN" sz="3600" b="1"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ntroduction</a:t>
            </a:r>
            <a:endParaRPr lang="en-US" altLang="zh-CN" sz="36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tretch>
            <a:fillRect/>
          </a:stretch>
        </p:blipFill>
        <p:spPr>
          <a:xfrm>
            <a:off x="368935" y="1126490"/>
            <a:ext cx="11458800" cy="2199600"/>
          </a:xfrm>
          <a:prstGeom prst="rect">
            <a:avLst/>
          </a:prstGeom>
        </p:spPr>
      </p:pic>
      <p:pic>
        <p:nvPicPr>
          <p:cNvPr id="7" name="图片 6"/>
          <p:cNvPicPr>
            <a:picLocks noChangeAspect="1"/>
          </p:cNvPicPr>
          <p:nvPr/>
        </p:nvPicPr>
        <p:blipFill>
          <a:blip r:embed="rId2"/>
          <a:stretch>
            <a:fillRect/>
          </a:stretch>
        </p:blipFill>
        <p:spPr>
          <a:xfrm>
            <a:off x="0" y="6417945"/>
            <a:ext cx="12191365" cy="438785"/>
          </a:xfrm>
          <a:prstGeom prst="rect">
            <a:avLst/>
          </a:prstGeom>
        </p:spPr>
      </p:pic>
      <p:sp>
        <p:nvSpPr>
          <p:cNvPr id="4" name="内容占位符 2"/>
          <p:cNvSpPr txBox="1"/>
          <p:nvPr>
            <p:custDataLst>
              <p:tags r:id="rId3"/>
            </p:custDataLst>
          </p:nvPr>
        </p:nvSpPr>
        <p:spPr>
          <a:xfrm>
            <a:off x="624840" y="837941"/>
            <a:ext cx="10941684" cy="572991"/>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indent="457200" algn="l">
              <a:lnSpc>
                <a:spcPct val="150000"/>
              </a:lnSpc>
              <a:spcBef>
                <a:spcPts val="0"/>
              </a:spcBef>
              <a:defRPr/>
            </a:pPr>
            <a:endParaRPr kumimoji="1"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indent="457200" algn="l">
              <a:lnSpc>
                <a:spcPct val="150000"/>
              </a:lnSpc>
              <a:spcBef>
                <a:spcPts val="0"/>
              </a:spcBef>
              <a:defRPr/>
            </a:pPr>
            <a:endParaRPr kumimoji="1" lang="en-US" altLang="zh-CN" sz="2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矩形 14"/>
          <p:cNvSpPr/>
          <p:nvPr>
            <p:custDataLst>
              <p:tags r:id="rId4"/>
            </p:custDataLst>
          </p:nvPr>
        </p:nvSpPr>
        <p:spPr>
          <a:xfrm>
            <a:off x="1384734" y="3429000"/>
            <a:ext cx="9327554" cy="400110"/>
          </a:xfrm>
          <a:prstGeom prst="rect">
            <a:avLst/>
          </a:prstGeom>
        </p:spPr>
        <p:txBody>
          <a:bodyPr wrap="none">
            <a:spAutoFit/>
          </a:bodyPr>
          <a:lstStyle/>
          <a:p>
            <a:pPr algn="ctr" fontAlgn="ct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Existing research on production emissions based on the direct measurement method </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7" name="表格 16"/>
          <p:cNvGraphicFramePr>
            <a:graphicFrameLocks noGrp="1"/>
          </p:cNvGraphicFramePr>
          <p:nvPr>
            <p:custDataLst>
              <p:tags r:id="rId5"/>
            </p:custDataLst>
          </p:nvPr>
        </p:nvGraphicFramePr>
        <p:xfrm>
          <a:off x="368935" y="3829050"/>
          <a:ext cx="11459844" cy="2594610"/>
        </p:xfrm>
        <a:graphic>
          <a:graphicData uri="http://schemas.openxmlformats.org/drawingml/2006/table">
            <a:tbl>
              <a:tblPr firstRow="1"/>
              <a:tblGrid>
                <a:gridCol w="2864961"/>
                <a:gridCol w="2864961"/>
                <a:gridCol w="2864961"/>
                <a:gridCol w="2864961"/>
              </a:tblGrid>
              <a:tr h="288290">
                <a:tc>
                  <a:txBody>
                    <a:bodyPr/>
                    <a:lstStyle/>
                    <a:p>
                      <a:pPr algn="ctr" fontAlgn="ctr">
                        <a:lnSpc>
                          <a:spcPct val="100000"/>
                        </a:lnSpc>
                        <a:buNone/>
                      </a:pPr>
                      <a:r>
                        <a:rPr lang="en-US" altLang="zh-CN" sz="1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Time</a:t>
                      </a:r>
                      <a:endParaRPr lang="en-US" altLang="zh-CN" sz="1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fontAlgn="ctr">
                        <a:lnSpc>
                          <a:spcPct val="100000"/>
                        </a:lnSpc>
                        <a:buNone/>
                      </a:pPr>
                      <a:r>
                        <a:rPr lang="en-US" altLang="zh-CN" sz="1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Place</a:t>
                      </a:r>
                      <a:endParaRPr lang="en-US" altLang="zh-CN" sz="1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fontAlgn="ctr">
                        <a:lnSpc>
                          <a:spcPct val="100000"/>
                        </a:lnSpc>
                        <a:buNone/>
                      </a:pPr>
                      <a:r>
                        <a:rPr lang="en-US" altLang="en-US" sz="1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Model</a:t>
                      </a:r>
                      <a:endParaRPr lang="en-US" altLang="en-US" sz="1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9525" marR="9525" marT="9525" marB="0"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fontAlgn="ctr">
                        <a:lnSpc>
                          <a:spcPct val="100000"/>
                        </a:lnSpc>
                      </a:pPr>
                      <a:r>
                        <a:rPr lang="zh-CN" altLang="en-US" sz="1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zh-CN" altLang="en-US" sz="16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w="12700">
                      <a:solidFill>
                        <a:schemeClr val="tx1"/>
                      </a:solidFill>
                      <a:prstDash val="solid"/>
                    </a:lnT>
                    <a:lnB w="12700">
                      <a:solidFill>
                        <a:schemeClr val="tx1"/>
                      </a:solidFill>
                      <a:prstDash val="solid"/>
                    </a:lnB>
                    <a:lnTlToBr>
                      <a:noFill/>
                    </a:lnTlToBr>
                    <a:lnBlToTr>
                      <a:noFill/>
                    </a:lnBlToTr>
                  </a:tcPr>
                </a:tc>
              </a:tr>
              <a:tr h="288290">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1992-2014</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w="12700">
                      <a:solidFill>
                        <a:schemeClr val="tx1"/>
                      </a:solidFill>
                      <a:prstDash val="solid"/>
                    </a:lnT>
                    <a:lnB>
                      <a:noFill/>
                    </a:lnB>
                    <a:lnTlToBr>
                      <a:noFill/>
                    </a:lnTlToBr>
                    <a:lnBlToTr>
                      <a:noFill/>
                    </a:lnBlToTr>
                  </a:tcPr>
                </a:tc>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w="12700">
                      <a:solidFill>
                        <a:schemeClr val="tx1"/>
                      </a:solidFill>
                      <a:prstDash val="solid"/>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ISCST-3</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9525" marR="9525" marT="9525" marB="0" anchor="ctr">
                    <a:lnL>
                      <a:noFill/>
                    </a:lnL>
                    <a:lnR>
                      <a:noFill/>
                    </a:lnR>
                    <a:lnT w="12700">
                      <a:solidFill>
                        <a:schemeClr val="tx1"/>
                      </a:solidFill>
                      <a:prstDash val="solid"/>
                    </a:lnT>
                    <a:lnB>
                      <a:noFill/>
                    </a:lnB>
                    <a:lnTlToBr>
                      <a:noFill/>
                    </a:lnTlToBr>
                    <a:lnBlToTr>
                      <a:noFill/>
                    </a:lnBlToTr>
                  </a:tcPr>
                </a:tc>
                <a:tc>
                  <a:txBody>
                    <a:bodyPr/>
                    <a:lstStyle/>
                    <a:p>
                      <a:pPr algn="ctr" fontAlgn="ctr">
                        <a:lnSpc>
                          <a:spcPct val="100000"/>
                        </a:lnSpc>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 et al.,2019</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w="12700">
                      <a:solidFill>
                        <a:schemeClr val="tx1"/>
                      </a:solidFill>
                      <a:prstDash val="solid"/>
                    </a:lnT>
                    <a:lnB>
                      <a:noFill/>
                    </a:lnB>
                    <a:lnTlToBr>
                      <a:noFill/>
                    </a:lnTlToBr>
                    <a:lnBlToTr>
                      <a:noFill/>
                    </a:lnBlToTr>
                  </a:tcPr>
                </a:tc>
              </a:tr>
              <a:tr h="288290">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Lanzhou</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Aermod</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9525" marR="9525" marT="9525" marB="0" anchor="ctr">
                    <a:lnL>
                      <a:noFill/>
                    </a:lnL>
                    <a:lnR>
                      <a:noFill/>
                    </a:lnR>
                    <a:lnT>
                      <a:noFill/>
                    </a:lnT>
                    <a:lnB>
                      <a:noFill/>
                    </a:lnB>
                    <a:lnTlToBr>
                      <a:noFill/>
                    </a:lnTlToBr>
                    <a:lnBlToTr>
                      <a:noFill/>
                    </a:lnBlToTr>
                  </a:tcPr>
                </a:tc>
                <a:tc>
                  <a:txBody>
                    <a:bodyPr/>
                    <a:lstStyle/>
                    <a:p>
                      <a:pPr algn="ctr" fontAlgn="ctr">
                        <a:lnSpc>
                          <a:spcPct val="100000"/>
                        </a:lnSpc>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Duan, 2017</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r>
              <a:tr h="288290">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Xian</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Aermod</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9525" marR="9525" marT="9525" marB="0" anchor="ctr">
                    <a:lnL>
                      <a:noFill/>
                    </a:lnL>
                    <a:lnR>
                      <a:noFill/>
                    </a:lnR>
                    <a:lnT>
                      <a:noFill/>
                    </a:lnT>
                    <a:lnB>
                      <a:noFill/>
                    </a:lnB>
                    <a:lnTlToBr>
                      <a:noFill/>
                    </a:lnTlToBr>
                    <a:lnBlToTr>
                      <a:noFill/>
                    </a:lnBlToTr>
                  </a:tcPr>
                </a:tc>
                <a:tc>
                  <a:txBody>
                    <a:bodyPr/>
                    <a:lstStyle/>
                    <a:p>
                      <a:pPr algn="ctr" fontAlgn="ctr">
                        <a:lnSpc>
                          <a:spcPct val="100000"/>
                        </a:lnSpc>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 et al., 2023</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r>
              <a:tr h="288290">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Northern China</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ISCST-3</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 et al., 2015</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r>
              <a:tr h="288290">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Qingdao</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FTIR</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9525" marR="9525" marT="9525" marB="0" anchor="ctr">
                    <a:lnL>
                      <a:noFill/>
                    </a:lnL>
                    <a:lnR>
                      <a:noFill/>
                    </a:lnR>
                    <a:lnT>
                      <a:noFill/>
                    </a:lnT>
                    <a:lnB>
                      <a:noFill/>
                    </a:lnB>
                    <a:lnTlToBr>
                      <a:noFill/>
                    </a:lnTlToBr>
                    <a:lnBlToTr>
                      <a:noFill/>
                    </a:lnBlToTr>
                  </a:tcPr>
                </a:tc>
                <a:tc>
                  <a:txBody>
                    <a:bodyPr/>
                    <a:lstStyle/>
                    <a:p>
                      <a:pPr algn="ctr" fontAlgn="ctr">
                        <a:lnSpc>
                          <a:spcPct val="100000"/>
                        </a:lnSpc>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Wang et al., 2020</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r>
              <a:tr h="288290">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Northern China</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ISCST-3</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9525" marR="9525" marT="9525" marB="0" anchor="ctr">
                    <a:lnL>
                      <a:noFill/>
                    </a:lnL>
                    <a:lnR>
                      <a:noFill/>
                    </a:lnR>
                    <a:lnT>
                      <a:noFill/>
                    </a:lnT>
                    <a:lnB>
                      <a:noFill/>
                    </a:lnB>
                    <a:lnTlToBr>
                      <a:noFill/>
                    </a:lnTlToBr>
                    <a:lnBlToTr>
                      <a:noFill/>
                    </a:lnBlToTr>
                  </a:tcPr>
                </a:tc>
                <a:tc>
                  <a:txBody>
                    <a:bodyPr/>
                    <a:lstStyle/>
                    <a:p>
                      <a:pPr algn="ctr" fontAlgn="ctr">
                        <a:lnSpc>
                          <a:spcPct val="100000"/>
                        </a:lnSpc>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Wei et al., 2016</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r>
              <a:tr h="288290">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Northern China</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ISCST-3</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Wei et al., 2018</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a:noFill/>
                    </a:lnTlToBr>
                    <a:lnBlToTr>
                      <a:noFill/>
                    </a:lnBlToTr>
                  </a:tcPr>
                </a:tc>
              </a:tr>
              <a:tr h="288290">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12700">
                      <a:solidFill>
                        <a:schemeClr val="tx1"/>
                      </a:solidFill>
                      <a:prstDash val="solid"/>
                    </a:lnB>
                    <a:lnTlToBr>
                      <a:noFill/>
                    </a:lnTlToBr>
                    <a:lnBlToTr>
                      <a:noFill/>
                    </a:lnBlToTr>
                  </a:tcPr>
                </a:tc>
                <a:tc>
                  <a:txBody>
                    <a:bodyPr/>
                    <a:lstStyle/>
                    <a:p>
                      <a:pPr algn="ctr" fontAlgn="ctr">
                        <a:lnSpc>
                          <a:spcPct val="100000"/>
                        </a:lnSpc>
                        <a:buNone/>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12700">
                      <a:solidFill>
                        <a:schemeClr val="tx1"/>
                      </a:solidFill>
                      <a:prstDash val="solid"/>
                    </a:lnB>
                    <a:lnTlToBr>
                      <a:noFill/>
                    </a:lnTlToBr>
                    <a:lnBlToTr>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60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FTIR</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9525" marR="9525" marT="9525" marB="0" anchor="ctr">
                    <a:lnL>
                      <a:noFill/>
                    </a:lnL>
                    <a:lnR>
                      <a:noFill/>
                    </a:lnR>
                    <a:lnT>
                      <a:noFill/>
                    </a:lnT>
                    <a:lnB w="12700">
                      <a:solidFill>
                        <a:schemeClr val="tx1"/>
                      </a:solidFill>
                      <a:prstDash val="solid"/>
                    </a:lnB>
                    <a:lnTlToBr>
                      <a:noFill/>
                    </a:lnTlToBr>
                    <a:lnBlToTr>
                      <a:noFill/>
                    </a:lnBlToTr>
                  </a:tcPr>
                </a:tc>
                <a:tc>
                  <a:txBody>
                    <a:bodyPr/>
                    <a:lstStyle/>
                    <a:p>
                      <a:pPr algn="ctr" fontAlgn="ctr">
                        <a:lnSpc>
                          <a:spcPct val="100000"/>
                        </a:lnSpc>
                      </a:pPr>
                      <a:r>
                        <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Zou et al., 2017</a:t>
                      </a:r>
                      <a:endParaRPr lang="en-US" altLang="zh-CN" sz="16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12700">
                      <a:solidFill>
                        <a:schemeClr val="tx1"/>
                      </a:solidFill>
                      <a:prstDash val="solid"/>
                    </a:lnB>
                    <a:lnTlToBr>
                      <a:noFill/>
                    </a:lnTlToBr>
                    <a:lnBlToTr>
                      <a:noFill/>
                    </a:lnBlToTr>
                  </a:tcPr>
                </a:tc>
              </a:tr>
            </a:tbl>
          </a:graphicData>
        </a:graphic>
      </p:graphicFrame>
      <p:sp>
        <p:nvSpPr>
          <p:cNvPr id="6" name="文本框 5"/>
          <p:cNvSpPr txBox="1"/>
          <p:nvPr/>
        </p:nvSpPr>
        <p:spPr>
          <a:xfrm>
            <a:off x="5092700" y="1413510"/>
            <a:ext cx="6534785" cy="1753235"/>
          </a:xfrm>
          <a:prstGeom prst="rect">
            <a:avLst/>
          </a:prstGeom>
          <a:noFill/>
        </p:spPr>
        <p:txBody>
          <a:bodyPr wrap="square" rtlCol="0">
            <a:spAutoFit/>
          </a:bodyPr>
          <a:lstStyle/>
          <a:p>
            <a:pPr marL="285750" indent="-285750" fontAlgn="auto">
              <a:lnSpc>
                <a:spcPct val="150000"/>
              </a:lnSpc>
              <a:buFont typeface="Wingdings" panose="05000000000000000000" charset="0"/>
              <a:buChar char="l"/>
            </a:pPr>
            <a:r>
              <a:rPr lang="en-US" altLang="zh-CN" b="1" dirty="0"/>
              <a:t>Emission-factor :</a:t>
            </a:r>
            <a:r>
              <a:rPr lang="en-US" altLang="zh-CN" dirty="0"/>
              <a:t> The factors have a big gap and a large range of uncertainty.</a:t>
            </a:r>
            <a:r>
              <a:rPr lang="zh-CN" altLang="en-US" dirty="0"/>
              <a:t>（</a:t>
            </a:r>
            <a:r>
              <a:rPr lang="en-US" altLang="zh-CN" dirty="0"/>
              <a:t>IPCC2006 : 0%-1%     IPCC2019 : 0.1%-20%</a:t>
            </a:r>
            <a:r>
              <a:rPr lang="zh-CN" altLang="en-US" dirty="0"/>
              <a:t>）</a:t>
            </a:r>
            <a:endParaRPr lang="en-US" altLang="zh-CN" dirty="0">
              <a:highlight>
                <a:srgbClr val="FFFF00"/>
              </a:highlight>
            </a:endParaRPr>
          </a:p>
          <a:p>
            <a:pPr marL="285750" indent="-285750" fontAlgn="auto">
              <a:lnSpc>
                <a:spcPct val="150000"/>
              </a:lnSpc>
              <a:buFont typeface="Wingdings" panose="05000000000000000000" charset="0"/>
              <a:buChar char="l"/>
            </a:pPr>
            <a:r>
              <a:rPr lang="en-US" altLang="zh-CN" b="1" dirty="0"/>
              <a:t>Mass-balance : </a:t>
            </a:r>
            <a:r>
              <a:rPr lang="en-US" altLang="zh-CN" dirty="0"/>
              <a:t>The industrial material data is difficult to obtain.</a:t>
            </a:r>
            <a:endParaRPr lang="en-US" altLang="zh-CN" dirty="0"/>
          </a:p>
          <a:p>
            <a:pPr marL="285750" indent="-285750" fontAlgn="auto">
              <a:lnSpc>
                <a:spcPct val="150000"/>
              </a:lnSpc>
              <a:buFont typeface="Wingdings" panose="05000000000000000000" charset="0"/>
              <a:buChar char="l"/>
            </a:pPr>
            <a:r>
              <a:rPr lang="en-US" altLang="zh-CN" b="1" dirty="0"/>
              <a:t>Direct measurement : </a:t>
            </a:r>
            <a:r>
              <a:rPr lang="en-US" altLang="zh-CN" dirty="0"/>
              <a:t>Little research about HFCs and HCFCs.</a:t>
            </a:r>
            <a:endParaRPr lang="en-US" altLang="zh-CN" dirty="0"/>
          </a:p>
        </p:txBody>
      </p:sp>
      <p:pic>
        <p:nvPicPr>
          <p:cNvPr id="3" name="图片 2"/>
          <p:cNvPicPr/>
          <p:nvPr/>
        </p:nvPicPr>
        <p:blipFill>
          <a:blip r:embed="rId6"/>
          <a:stretch>
            <a:fillRect/>
          </a:stretch>
        </p:blipFill>
        <p:spPr>
          <a:xfrm>
            <a:off x="368935" y="1125855"/>
            <a:ext cx="4708525" cy="2200275"/>
          </a:xfrm>
          <a:prstGeom prst="rect">
            <a:avLst/>
          </a:prstGeom>
        </p:spPr>
      </p:pic>
      <p:sp>
        <p:nvSpPr>
          <p:cNvPr id="5" name="标题 1"/>
          <p:cNvSpPr txBox="1"/>
          <p:nvPr/>
        </p:nvSpPr>
        <p:spPr>
          <a:xfrm>
            <a:off x="369020" y="117909"/>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1</a:t>
            </a:r>
            <a:r>
              <a:rPr lang="zh-CN" altLang="en-US"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I</a:t>
            </a:r>
            <a:r>
              <a:rPr lang="en-US" altLang="zh-CN" sz="3600" b="1"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ntroduction</a:t>
            </a:r>
            <a:endParaRPr lang="en-US" altLang="zh-CN" sz="36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508625" y="5055870"/>
            <a:ext cx="6392545" cy="869950"/>
          </a:xfrm>
          <a:prstGeom prst="roundRect">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compatLnSpc="1">
            <a:noAutofit/>
          </a:bodyPr>
          <a:lstStyle/>
          <a:p>
            <a:pPr algn="ctr">
              <a:spcBef>
                <a:spcPct val="0"/>
              </a:spcBef>
              <a:spcAft>
                <a:spcPct val="0"/>
              </a:spcAft>
            </a:pPr>
            <a:endParaRPr lang="zh-CN" altLang="en-US" sz="1600" b="1" dirty="0">
              <a:solidFill>
                <a:schemeClr val="lt1">
                  <a:lumMod val="100000"/>
                </a:schemeClr>
              </a:solidFill>
              <a:latin typeface="+mn-ea"/>
              <a:cs typeface="+mn-ea"/>
              <a:sym typeface="+mn-ea"/>
            </a:endParaRPr>
          </a:p>
        </p:txBody>
      </p:sp>
      <p:grpSp>
        <p:nvGrpSpPr>
          <p:cNvPr id="5" name="组合 4"/>
          <p:cNvGrpSpPr/>
          <p:nvPr/>
        </p:nvGrpSpPr>
        <p:grpSpPr>
          <a:xfrm>
            <a:off x="44450" y="948690"/>
            <a:ext cx="5354320" cy="5361940"/>
            <a:chOff x="214" y="1981"/>
            <a:chExt cx="8432" cy="8444"/>
          </a:xfrm>
        </p:grpSpPr>
        <p:pic>
          <p:nvPicPr>
            <p:cNvPr id="4" name="图片 3"/>
            <p:cNvPicPr>
              <a:picLocks noChangeAspect="1"/>
            </p:cNvPicPr>
            <p:nvPr/>
          </p:nvPicPr>
          <p:blipFill>
            <a:blip r:embed="rId1"/>
            <a:stretch>
              <a:fillRect/>
            </a:stretch>
          </p:blipFill>
          <p:spPr>
            <a:xfrm>
              <a:off x="735" y="1981"/>
              <a:ext cx="7911" cy="7234"/>
            </a:xfrm>
            <a:prstGeom prst="rect">
              <a:avLst/>
            </a:prstGeom>
          </p:spPr>
        </p:pic>
        <p:sp>
          <p:nvSpPr>
            <p:cNvPr id="7" name="矩形 6"/>
            <p:cNvSpPr/>
            <p:nvPr>
              <p:custDataLst>
                <p:tags r:id="rId2"/>
              </p:custDataLst>
            </p:nvPr>
          </p:nvSpPr>
          <p:spPr>
            <a:xfrm>
              <a:off x="214" y="9215"/>
              <a:ext cx="8213" cy="1210"/>
            </a:xfrm>
            <a:prstGeom prst="rect">
              <a:avLst/>
            </a:prstGeom>
          </p:spPr>
          <p:txBody>
            <a:bodyPr wrap="square">
              <a:spAutoFit/>
            </a:bodyPr>
            <a:lstStyle/>
            <a:p>
              <a:pPr algn="ctr"/>
              <a:r>
                <a:rPr lang="en-US" altLang="zh-CN" sz="240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The relative contributions of emission</a:t>
              </a:r>
              <a:r>
                <a:rPr lang="en-US" altLang="zh-CN" sz="200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zh-CN" sz="200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altLang="zh-CN" sz="20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(UNEP, 2022)</a:t>
              </a:r>
              <a:endParaRPr lang="en-US" altLang="zh-CN" sz="20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6" name="标题 1"/>
          <p:cNvSpPr txBox="1"/>
          <p:nvPr>
            <p:custDataLst>
              <p:tags r:id="rId3"/>
            </p:custDataLst>
          </p:nvPr>
        </p:nvSpPr>
        <p:spPr>
          <a:xfrm>
            <a:off x="375409"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1</a:t>
            </a:r>
            <a:r>
              <a:rPr lang="zh-CN" altLang="en-US"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altLang="zh-CN" sz="3600" b="1"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ntroduction</a:t>
            </a:r>
            <a:endParaRPr lang="zh-CN" altLang="en-US" sz="3600"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文本框 5"/>
          <p:cNvSpPr txBox="1"/>
          <p:nvPr/>
        </p:nvSpPr>
        <p:spPr>
          <a:xfrm>
            <a:off x="5508625" y="4894580"/>
            <a:ext cx="6612255" cy="929640"/>
          </a:xfrm>
          <a:prstGeom prst="rect">
            <a:avLst/>
          </a:prstGeom>
          <a:noFill/>
        </p:spPr>
        <p:txBody>
          <a:bodyPr wrap="square" rtlCol="0" anchor="t">
            <a:noAutofit/>
          </a:bodyPr>
          <a:lstStyle/>
          <a:p>
            <a:pPr indent="0" algn="l">
              <a:lnSpc>
                <a:spcPct val="150000"/>
              </a:lnSpc>
              <a:buClrTx/>
              <a:buSzTx/>
              <a:buFont typeface="Times New Roman" panose="02020603050405020304" pitchFamily="18" charset="0"/>
              <a:buNone/>
            </a:pPr>
            <a:r>
              <a:rPr lang="en-US" altLang="zh-CN" sz="2200" dirty="0">
                <a:latin typeface="Times New Roman" panose="02020603050405020304" pitchFamily="18" charset="0"/>
                <a:ea typeface="Times New Roman" panose="02020603050405020304" pitchFamily="18" charset="0"/>
                <a:cs typeface="Times New Roman" panose="02020603050405020304" pitchFamily="18" charset="0"/>
              </a:rPr>
              <a:t>China is the largest producer, consumer, and emitter of HCFCs and HFCs worldwide.</a:t>
            </a:r>
            <a:endParaRPr lang="zh-CN"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6089015" y="948690"/>
            <a:ext cx="5469890" cy="36429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68935" y="1840230"/>
            <a:ext cx="11392535" cy="4316730"/>
          </a:xfrm>
          <a:prstGeom prst="rect">
            <a:avLst/>
          </a:prstGeom>
          <a:solidFill>
            <a:schemeClr val="accent3">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13410" y="2046605"/>
            <a:ext cx="11148060" cy="3784600"/>
          </a:xfrm>
          <a:prstGeom prst="rect">
            <a:avLst/>
          </a:prstGeom>
          <a:noFill/>
        </p:spPr>
        <p:txBody>
          <a:bodyPr wrap="square" rtlCol="0" anchor="t">
            <a:spAutoFit/>
          </a:bodyPr>
          <a:lstStyle/>
          <a:p>
            <a:pPr marL="514350" lvl="0" indent="-514350" algn="l" fontAlgn="auto">
              <a:lnSpc>
                <a:spcPct val="125000"/>
              </a:lnSpc>
              <a:buClrTx/>
              <a:buSzTx/>
              <a:buFont typeface="+mj-lt"/>
              <a:buAutoNum type="alphaLcParenR"/>
            </a:pPr>
            <a:r>
              <a:rPr lang="en-US" altLang="zh-CN" sz="2400" dirty="0">
                <a:solidFill>
                  <a:schemeClr val="tx1"/>
                </a:solidFill>
                <a:latin typeface="Times New Roman" panose="02020603050405020304" pitchFamily="18" charset="0"/>
                <a:cs typeface="Times New Roman" panose="02020603050405020304" pitchFamily="18" charset="0"/>
                <a:sym typeface="+mn-ea"/>
              </a:rPr>
              <a:t>Air samples around the fluorochemical plants were collected and the mixing ratio characteristics of atmospheric concentration of HCFCs and HFCs were analyzed.</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a:p>
            <a:pPr marL="514350" lvl="0" indent="-514350" algn="l" fontAlgn="auto">
              <a:lnSpc>
                <a:spcPct val="125000"/>
              </a:lnSpc>
              <a:buClrTx/>
              <a:buSzTx/>
              <a:buFont typeface="+mj-lt"/>
              <a:buAutoNum type="alphaLcParenR"/>
            </a:pPr>
            <a:r>
              <a:rPr lang="en-US" altLang="zh-CN" sz="2400" dirty="0">
                <a:solidFill>
                  <a:schemeClr val="tx1"/>
                </a:solidFill>
                <a:latin typeface="Times New Roman" panose="02020603050405020304" pitchFamily="18" charset="0"/>
                <a:cs typeface="Times New Roman" panose="02020603050405020304" pitchFamily="18" charset="0"/>
                <a:sym typeface="+mn-ea"/>
              </a:rPr>
              <a:t>The emission rates and annual emissions of six major HFCs and two major HCFCs in three plants were estimated based on the Gaussian diffusion virtual point source postposition method in modified Gaussian diffusion models.</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a:p>
            <a:pPr marL="514350" lvl="0" indent="-514350" algn="l" fontAlgn="auto">
              <a:lnSpc>
                <a:spcPct val="125000"/>
              </a:lnSpc>
              <a:buClrTx/>
              <a:buSzTx/>
              <a:buFont typeface="+mj-lt"/>
              <a:buAutoNum type="alphaLcParenR"/>
            </a:pPr>
            <a:r>
              <a:rPr lang="en-US" altLang="zh-CN" sz="2400" dirty="0">
                <a:solidFill>
                  <a:schemeClr val="tx1"/>
                </a:solidFill>
                <a:latin typeface="Times New Roman" panose="02020603050405020304" pitchFamily="18" charset="0"/>
                <a:cs typeface="Times New Roman" panose="02020603050405020304" pitchFamily="18" charset="0"/>
                <a:sym typeface="+mn-ea"/>
              </a:rPr>
              <a:t>The total HCFC and HFC emissions from the three plants were compared with their national bottom-up emissions in China and the applicability of emission factors from IPCC 2006; 2019 in China were further discussed.</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691639" y="1256665"/>
            <a:ext cx="4064000" cy="583565"/>
          </a:xfrm>
          <a:prstGeom prst="rect">
            <a:avLst/>
          </a:prstGeom>
          <a:noFill/>
        </p:spPr>
        <p:txBody>
          <a:bodyPr wrap="square" rtlCol="0">
            <a:spAutoFit/>
          </a:bodyPr>
          <a:lstStyle/>
          <a:p>
            <a:r>
              <a:rPr lang="zh-CN" altLang="en-US" sz="3200" b="1" dirty="0">
                <a:latin typeface="Times New Roman" panose="02020603050405020304" pitchFamily="18" charset="0"/>
                <a:cs typeface="Times New Roman" panose="02020603050405020304" pitchFamily="18" charset="0"/>
              </a:rPr>
              <a:t>What we have done</a:t>
            </a:r>
            <a:r>
              <a:rPr lang="en-US" altLang="zh-CN"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p:txBody>
      </p:sp>
      <p:sp>
        <p:nvSpPr>
          <p:cNvPr id="2" name="标题 1"/>
          <p:cNvSpPr txBox="1"/>
          <p:nvPr/>
        </p:nvSpPr>
        <p:spPr>
          <a:xfrm>
            <a:off x="369020" y="117909"/>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1</a:t>
            </a:r>
            <a:r>
              <a:rPr lang="zh-CN" altLang="en-US"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I</a:t>
            </a:r>
            <a:r>
              <a:rPr lang="en-US" altLang="zh-CN" sz="3600" b="1"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sym typeface="+mn-ea"/>
              </a:rPr>
              <a:t>ntroduction</a:t>
            </a:r>
            <a:endParaRPr lang="en-US" altLang="zh-CN" sz="3600"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custDataLst>
              <p:tags r:id="rId1"/>
            </p:custDataLst>
          </p:nvPr>
        </p:nvSpPr>
        <p:spPr>
          <a:xfrm>
            <a:off x="1484717" y="75628"/>
            <a:ext cx="3139834"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Outline</a:t>
            </a:r>
            <a:endParaRPr lang="zh-CN" altLang="en-US" sz="3200" b="1" dirty="0">
              <a:solidFill>
                <a:sysClr val="windowText" lastClr="000000"/>
              </a:solidFill>
              <a:latin typeface="等线 Light" panose="02010600030101010101" charset="-122"/>
              <a:ea typeface="等线 Light" panose="02010600030101010101" charset="-122"/>
              <a:cs typeface="Times New Roman" panose="02020603050405020304" pitchFamily="18" charset="0"/>
            </a:endParaRPr>
          </a:p>
        </p:txBody>
      </p:sp>
      <p:sp>
        <p:nvSpPr>
          <p:cNvPr id="4" name="Text Box 2"/>
          <p:cNvSpPr txBox="1">
            <a:spLocks noChangeArrowheads="1"/>
          </p:cNvSpPr>
          <p:nvPr>
            <p:custDataLst>
              <p:tags r:id="rId2"/>
            </p:custDataLst>
          </p:nvPr>
        </p:nvSpPr>
        <p:spPr bwMode="auto">
          <a:xfrm>
            <a:off x="1484922" y="1620395"/>
            <a:ext cx="79105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rtlCol="0">
            <a:spAutoFit/>
          </a:bodyPr>
          <a:lstStyle>
            <a:lvl1pPr marL="457200" indent="-457200" algn="ctr"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Arial" panose="020B0604020202020204" pitchFamily="34" charset="0"/>
                <a:ea typeface="宋体" panose="02010600030101010101" pitchFamily="2" charset="-122"/>
                <a:cs typeface="+mn-cs"/>
              </a:defRPr>
            </a:lvl1pPr>
            <a:lvl2pPr marL="742950" indent="-285750" algn="ctr"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宋体" panose="02010600030101010101" pitchFamily="2" charset="-122"/>
                <a:cs typeface="+mn-cs"/>
              </a:defRPr>
            </a:lvl2pPr>
            <a:lvl3pPr marL="1143000" indent="-228600" algn="ctr"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宋体" panose="02010600030101010101" pitchFamily="2" charset="-122"/>
                <a:cs typeface="+mn-cs"/>
              </a:defRPr>
            </a:lvl3pPr>
            <a:lvl4pPr marL="1600200" indent="-228600" algn="ctr"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4pPr>
            <a:lvl5pPr marL="2057400" indent="-228600" algn="ctr"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5pPr>
            <a:lvl6pPr marL="25146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6pPr>
            <a:lvl7pPr marL="29718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7pPr>
            <a:lvl8pPr marL="34290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8pPr>
            <a:lvl9pPr marL="3886200" indent="-228600" algn="ctr"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宋体" panose="02010600030101010101" pitchFamily="2" charset="-122"/>
                <a:cs typeface="+mn-cs"/>
              </a:defRPr>
            </a:lvl9pPr>
          </a:lstStyle>
          <a:p>
            <a:pPr marL="0" indent="0" algn="l">
              <a:lnSpc>
                <a:spcPct val="200000"/>
              </a:lnSpc>
              <a:spcBef>
                <a:spcPct val="0"/>
              </a:spcBef>
              <a:buClr>
                <a:schemeClr val="tx1"/>
              </a:buClr>
              <a:buFont typeface="Times New Roman" panose="02020603050405020304" pitchFamily="18" charset="0"/>
              <a:buNone/>
            </a:pP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1</a:t>
            </a:r>
            <a:r>
              <a:rPr lang="zh-CN" alt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Introduction</a:t>
            </a:r>
            <a:endParaRPr lang="zh-CN" alt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lnSpc>
                <a:spcPct val="200000"/>
              </a:lnSpc>
              <a:spcBef>
                <a:spcPct val="0"/>
              </a:spcBef>
              <a:buClr>
                <a:schemeClr val="tx1"/>
              </a:buClr>
              <a:buNone/>
            </a:pPr>
            <a:r>
              <a:rPr lang="en-US" altLang="zh-CN"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zh-CN"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Method</a:t>
            </a:r>
            <a:endParaRPr lang="zh-CN"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lnSpc>
                <a:spcPct val="200000"/>
              </a:lnSpc>
              <a:spcBef>
                <a:spcPct val="0"/>
              </a:spcBef>
              <a:buClr>
                <a:schemeClr val="tx1"/>
              </a:buClr>
              <a:buNone/>
            </a:pP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3</a:t>
            </a:r>
            <a:r>
              <a:rPr lang="zh-CN" alt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3000" dirty="0">
                <a:latin typeface="Times New Roman" panose="02020603050405020304" pitchFamily="18" charset="0"/>
                <a:ea typeface="Times New Roman" panose="02020603050405020304" pitchFamily="18" charset="0"/>
                <a:cs typeface="Times New Roman" panose="02020603050405020304" pitchFamily="18" charset="0"/>
              </a:rPr>
              <a:t>Results and Discussion</a:t>
            </a:r>
            <a:endParaRPr lang="zh-CN" alt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823460" y="1557020"/>
            <a:ext cx="7026910" cy="3335655"/>
          </a:xfrm>
          <a:prstGeom prst="rect">
            <a:avLst/>
          </a:prstGeom>
          <a:solidFill>
            <a:schemeClr val="accent3">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stretch>
            <a:fillRect/>
          </a:stretch>
        </p:blipFill>
        <p:spPr>
          <a:xfrm>
            <a:off x="0" y="6441218"/>
            <a:ext cx="12192000" cy="438946"/>
          </a:xfrm>
          <a:prstGeom prst="rect">
            <a:avLst/>
          </a:prstGeom>
        </p:spPr>
      </p:pic>
      <p:sp>
        <p:nvSpPr>
          <p:cNvPr id="7" name="圆角矩形 6"/>
          <p:cNvSpPr/>
          <p:nvPr/>
        </p:nvSpPr>
        <p:spPr>
          <a:xfrm>
            <a:off x="470535" y="5389245"/>
            <a:ext cx="11541760" cy="1468755"/>
          </a:xfrm>
          <a:prstGeom prst="roundRect">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compatLnSpc="1">
            <a:noAutofit/>
          </a:bodyPr>
          <a:lstStyle/>
          <a:p>
            <a:pPr algn="ctr">
              <a:spcBef>
                <a:spcPct val="0"/>
              </a:spcBef>
              <a:spcAft>
                <a:spcPct val="0"/>
              </a:spcAft>
            </a:pPr>
            <a:endParaRPr lang="zh-CN" altLang="en-US" sz="1600" b="1" dirty="0">
              <a:solidFill>
                <a:schemeClr val="lt1">
                  <a:lumMod val="100000"/>
                </a:schemeClr>
              </a:solidFill>
              <a:latin typeface="+mn-ea"/>
              <a:cs typeface="+mn-ea"/>
              <a:sym typeface="+mn-ea"/>
            </a:endParaRPr>
          </a:p>
        </p:txBody>
      </p:sp>
      <p:sp>
        <p:nvSpPr>
          <p:cNvPr id="26" name="标题 1"/>
          <p:cNvSpPr txBox="1"/>
          <p:nvPr/>
        </p:nvSpPr>
        <p:spPr>
          <a:xfrm>
            <a:off x="506219" y="109617"/>
            <a:ext cx="8102430" cy="7456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en-US"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600" b="1" dirty="0">
                <a:solidFill>
                  <a:sysClr val="windowText" lastClr="000000"/>
                </a:solidFill>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Method</a:t>
            </a:r>
            <a:endParaRPr lang="zh-CN" altLang="en-US" sz="3600" dirty="0">
              <a:effectLst>
                <a:outerShdw blurRad="38100" dist="38100" dir="2700000" algn="tl">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506095" y="1557020"/>
            <a:ext cx="4063365" cy="3335655"/>
          </a:xfrm>
          <a:prstGeom prst="rect">
            <a:avLst/>
          </a:prstGeom>
          <a:ln>
            <a:solidFill>
              <a:schemeClr val="tx1"/>
            </a:solidFill>
          </a:ln>
        </p:spPr>
      </p:pic>
      <p:sp>
        <p:nvSpPr>
          <p:cNvPr id="3" name="文本框 2"/>
          <p:cNvSpPr txBox="1"/>
          <p:nvPr/>
        </p:nvSpPr>
        <p:spPr>
          <a:xfrm>
            <a:off x="5015865" y="1557020"/>
            <a:ext cx="6938010" cy="2306955"/>
          </a:xfrm>
          <a:prstGeom prst="rect">
            <a:avLst/>
          </a:prstGeom>
          <a:noFill/>
        </p:spPr>
        <p:txBody>
          <a:bodyPr wrap="square" rtlCol="0" anchor="t">
            <a:spAutoFit/>
          </a:bodyPr>
          <a:lstStyle/>
          <a:p>
            <a:pPr indent="0" algn="l" fontAlgn="auto">
              <a:lnSpc>
                <a:spcPct val="150000"/>
              </a:lnSpc>
              <a:buClrTx/>
              <a:buSzTx/>
              <a:buFont typeface="Times New Roman" panose="02020603050405020304" pitchFamily="18" charset="0"/>
              <a:buNone/>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rPr>
              <a:t>We selected fluorochemical plants A, B, and C to carry out atmospheric observations . </a:t>
            </a:r>
            <a:r>
              <a:rPr lang="en-US" altLang="zh-CN" sz="2400" dirty="0">
                <a:latin typeface="Times New Roman" panose="02020603050405020304" pitchFamily="18" charset="0"/>
                <a:cs typeface="Times New Roman" panose="02020603050405020304" pitchFamily="18" charset="0"/>
                <a:sym typeface="+mn-ea"/>
              </a:rPr>
              <a:t>Collected a total of 104 atmospheric samples based on 52 sampling times.</a:t>
            </a:r>
            <a:endParaRPr sz="2400"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indent="0" fontAlgn="auto">
              <a:lnSpc>
                <a:spcPct val="150000"/>
              </a:lnSpc>
            </a:pPr>
            <a:r>
              <a:rPr sz="2400"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400"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sz="2400"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文本框 3"/>
          <p:cNvSpPr txBox="1"/>
          <p:nvPr/>
        </p:nvSpPr>
        <p:spPr>
          <a:xfrm>
            <a:off x="632460" y="5226050"/>
            <a:ext cx="11217910" cy="1631950"/>
          </a:xfrm>
          <a:prstGeom prst="rect">
            <a:avLst/>
          </a:prstGeom>
          <a:noFill/>
        </p:spPr>
        <p:txBody>
          <a:bodyPr wrap="square" rtlCol="0" anchor="t">
            <a:noAutofit/>
          </a:bodyPr>
          <a:lstStyle/>
          <a:p>
            <a:pPr indent="0" fontAlgn="auto">
              <a:lnSpc>
                <a:spcPct val="150000"/>
              </a:lnSpc>
            </a:pPr>
            <a:r>
              <a:rPr sz="2400" b="1"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In this study, the terrain around the</a:t>
            </a:r>
            <a:r>
              <a:rPr lang="en-US" sz="2400" b="1"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400" b="1"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three plants was open and flat. There are no other emission sources</a:t>
            </a:r>
            <a:r>
              <a:rPr lang="en-US" sz="2400" b="1"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400" b="1"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within 2 km of the plants. These conditions are suitable for application</a:t>
            </a:r>
            <a:r>
              <a:rPr lang="en-US" sz="2400" b="1"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400" b="1"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to a Gaussian diffusion model.</a:t>
            </a:r>
            <a:endParaRPr lang="zh-CN" altLang="en-US" sz="2400" b="1" noProof="0" dirty="0">
              <a:ln>
                <a:noFill/>
              </a:ln>
              <a:solidFill>
                <a:srgbClr val="080808"/>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470537" y="1035050"/>
            <a:ext cx="7152005" cy="521970"/>
          </a:xfrm>
          <a:prstGeom prst="rect">
            <a:avLst/>
          </a:prstGeom>
          <a:noFill/>
        </p:spPr>
        <p:txBody>
          <a:bodyPr wrap="square" rtlCol="0" anchor="t">
            <a:spAutoFit/>
          </a:bodyPr>
          <a:lstStyle/>
          <a:p>
            <a:r>
              <a:rPr lang="en-US" altLang="zh-CN" sz="2800" b="1" dirty="0">
                <a:latin typeface="Times New Roman" panose="02020603050405020304" pitchFamily="18" charset="0"/>
                <a:ea typeface="Times New Roman" panose="02020603050405020304" pitchFamily="18" charset="0"/>
                <a:cs typeface="Times New Roman" panose="02020603050405020304" pitchFamily="18" charset="0"/>
              </a:rPr>
              <a:t>HCFC and HFC sampling and analysis</a:t>
            </a:r>
            <a:endParaRPr lang="en-US" altLang="zh-C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文本框 5"/>
          <p:cNvSpPr txBox="1"/>
          <p:nvPr/>
        </p:nvSpPr>
        <p:spPr>
          <a:xfrm>
            <a:off x="5015865" y="3139440"/>
            <a:ext cx="6348730" cy="1753235"/>
          </a:xfrm>
          <a:prstGeom prst="rect">
            <a:avLst/>
          </a:prstGeom>
          <a:noFill/>
        </p:spPr>
        <p:txBody>
          <a:bodyPr wrap="square" rtlCol="0" anchor="t">
            <a:spAutoFit/>
          </a:bodyPr>
          <a:lstStyle/>
          <a:p>
            <a:pPr marL="285750" indent="-285750" algn="l">
              <a:lnSpc>
                <a:spcPct val="150000"/>
              </a:lnSpc>
              <a:buClrTx/>
              <a:buSzTx/>
              <a:buFont typeface="Times New Roman" panose="02020603050405020304" pitchFamily="18" charset="0"/>
              <a:buChar char="•"/>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sym typeface="+mn-ea"/>
              </a:rPr>
              <a:t>Plant A : Shandong </a:t>
            </a:r>
            <a:endParaRPr lang="en-US" altLang="zh-CN" sz="2400"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285750" indent="-285750" algn="l">
              <a:lnSpc>
                <a:spcPct val="150000"/>
              </a:lnSpc>
              <a:buClrTx/>
              <a:buSzTx/>
              <a:buFont typeface="Times New Roman" panose="02020603050405020304" pitchFamily="18" charset="0"/>
              <a:buChar char="•"/>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sym typeface="+mn-ea"/>
              </a:rPr>
              <a:t>Plant B : Jiangsu </a:t>
            </a:r>
            <a:endParaRPr lang="en-US" altLang="zh-CN" sz="2400"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285750" indent="-285750" algn="l">
              <a:lnSpc>
                <a:spcPct val="150000"/>
              </a:lnSpc>
              <a:buClrTx/>
              <a:buSzTx/>
              <a:buFont typeface="Times New Roman" panose="02020603050405020304" pitchFamily="18" charset="0"/>
              <a:buChar char="•"/>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sym typeface="+mn-ea"/>
              </a:rPr>
              <a:t>Plant C :  Zhejiang</a:t>
            </a:r>
            <a:r>
              <a:rPr lang="zh-CN" sz="2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zh-C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SLIDE_ID" val="diagram20231456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456"/>
  <p:tag name="KSO_WM_SLIDE_TYPE" val="text"/>
  <p:tag name="KSO_WM_SLIDE_SUBTYPE" val="diag"/>
  <p:tag name="KSO_WM_SLIDE_SIZE" val="863.717*334.597"/>
  <p:tag name="KSO_WM_SLIDE_POSITION" val="47.9055*168.36"/>
  <p:tag name="KSO_WM_SLIDE_LAYOUT" val="a_m"/>
  <p:tag name="KSO_WM_SLIDE_LAYOUT_CNT" val="1_1"/>
  <p:tag name="KSO_WM_SPECIAL_SOURCE" val="bdnull"/>
  <p:tag name="KSO_WM_DIAGRAM_GROUP_CODE" val="m1-1"/>
  <p:tag name="KSO_WM_SLIDE_DIAGTYPE" val="m"/>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 name="TABLE_ENDDRAG_ORIGIN_RECT" val="902*204"/>
  <p:tag name="TABLE_ENDDRAG_RECT" val="29*301*902*204"/>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SLIDE_ID" val="custom20231841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1841"/>
  <p:tag name="KSO_WM_SLIDE_TYPE" val="text"/>
  <p:tag name="KSO_WM_SLIDE_SUBTYPE" val="diag"/>
  <p:tag name="KSO_WM_SLIDE_SIZE" val="850.45*264.25"/>
  <p:tag name="KSO_WM_SLIDE_POSITION" val="54.8*191"/>
  <p:tag name="KSO_WM_SLIDE_LAYOUT" val="a_n"/>
  <p:tag name="KSO_WM_SLIDE_LAYOUT_CNT" val="1_1"/>
  <p:tag name="KSO_WM_SPECIAL_SOURCE" val="bdnull"/>
  <p:tag name="KSO_WM_DIAGRAM_GROUP_CODE" val="n1-1"/>
  <p:tag name="KSO_WM_SLIDE_DIAGTYPE" val="n"/>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TABLE_ENDDRAG_ORIGIN_RECT" val="272*171"/>
  <p:tag name="TABLE_ENDDRAG_RECT" val="378*125*272*171"/>
</p:tagLst>
</file>

<file path=ppt/tags/tag35.xml><?xml version="1.0" encoding="utf-8"?>
<p:tagLst xmlns:p="http://schemas.openxmlformats.org/presentationml/2006/main">
  <p:tag name="KSO_WM_DIAGRAM_VIRTUALLY_FRAME" val="{&quot;height&quot;:429.3,&quot;left&quot;:42.03724409448819,&quot;top&quot;:73.55,&quot;width&quot;:880.993779527559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9_2*l_h_i*1_1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429.3,&quot;left&quot;:42.03724409448819,&quot;top&quot;:73.55,&quot;width&quot;:880.9937795275591}"/>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59_2*l_h_i*1_1_1"/>
  <p:tag name="KSO_WM_TEMPLATE_CATEGORY" val="diagram"/>
  <p:tag name="KSO_WM_TEMPLATE_INDEX" val="20232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9,&quot;top&quot;:73.55,&quot;width&quot;:880.99377952755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TEXT_FILL_FORE_SCHEMECOLOR_INDEX" val="1"/>
  <p:tag name="KSO_WM_UNIT_TEXT_FILL_TYPE" val="1"/>
  <p:tag name="KSO_WM_UNIT_USESOURCEFORMAT_APPLY" val="1"/>
</p:tagLst>
</file>

<file path=ppt/tags/tag3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9_2*l_h_f*1_1_1"/>
  <p:tag name="KSO_WM_TEMPLATE_CATEGORY" val="diagram"/>
  <p:tag name="KSO_WM_TEMPLATE_INDEX" val="20232459"/>
  <p:tag name="KSO_WM_UNIT_LAYERLEVEL" val="1_1_1"/>
  <p:tag name="KSO_WM_TAG_VERSION" val="3.0"/>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9,&quot;top&quot;:73.55,&quot;width&quot;:880.99377952755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9_2*l_h_i*1_2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429.3,&quot;left&quot;:42.03724409448819,&quot;top&quot;:73.55,&quot;width&quot;:880.9937795275591}"/>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59_2*l_h_i*1_2_1"/>
  <p:tag name="KSO_WM_TEMPLATE_CATEGORY" val="diagram"/>
  <p:tag name="KSO_WM_TEMPLATE_INDEX" val="20232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9,&quot;top&quot;:73.55,&quot;width&quot;:880.99377952755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TEXT_FILL_FORE_SCHEMECOLOR_INDEX" val="1"/>
  <p:tag name="KSO_WM_UNIT_TEXT_FILL_TYPE" val="1"/>
  <p:tag name="KSO_WM_UNIT_USESOURCEFORMAT_APPLY" val="1"/>
</p:tagLst>
</file>

<file path=ppt/tags/tag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59_2*l_h_f*1_2_1"/>
  <p:tag name="KSO_WM_TEMPLATE_CATEGORY" val="diagram"/>
  <p:tag name="KSO_WM_TEMPLATE_INDEX" val="20232459"/>
  <p:tag name="KSO_WM_UNIT_LAYERLEVEL" val="1_1_1"/>
  <p:tag name="KSO_WM_TAG_VERSION" val="3.0"/>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9,&quot;top&quot;:73.55,&quot;width&quot;:880.99377952755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
  <p:tag name="KSO_WM_UNIT_USESOURCEFORMAT_APPLY" val="1"/>
</p:tagLst>
</file>

<file path=ppt/tags/tag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59_2*l_h_f*1_3_1"/>
  <p:tag name="KSO_WM_TEMPLATE_CATEGORY" val="diagram"/>
  <p:tag name="KSO_WM_TEMPLATE_INDEX" val="20232459"/>
  <p:tag name="KSO_WM_UNIT_LAYERLEVEL" val="1_1_1"/>
  <p:tag name="KSO_WM_TAG_VERSION" val="3.0"/>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9,&quot;top&quot;:73.55,&quot;width&quot;:880.99377952755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
  <p:tag name="KSO_WM_UNIT_USESOURCEFORMAT_APPLY" val="1"/>
</p:tagLst>
</file>

<file path=ppt/tags/tag43.xml><?xml version="1.0" encoding="utf-8"?>
<p:tagLst xmlns:p="http://schemas.openxmlformats.org/presentationml/2006/main">
  <p:tag name="KSO_WM_DIAGRAM_VIRTUALLY_FRAME" val="{&quot;height&quot;:429.3,&quot;left&quot;:42.037244094488145,&quot;top&quot;:73.55,&quot;width&quot;:880.993779527559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9_2*l_h_i*1_1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59_2*l_h_i*1_1_1"/>
  <p:tag name="KSO_WM_TEMPLATE_CATEGORY" val="diagram"/>
  <p:tag name="KSO_WM_TEMPLATE_INDEX" val="20232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TEXT_FILL_FORE_SCHEMECOLOR_INDEX" val="1"/>
  <p:tag name="KSO_WM_UNIT_TEXT_FILL_TYPE" val="1"/>
  <p:tag name="KSO_WM_UNIT_USESOURCEFORMAT_APPLY" val="1"/>
</p:tagLst>
</file>

<file path=ppt/tags/tag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9_2*l_h_f*1_1_1"/>
  <p:tag name="KSO_WM_TEMPLATE_CATEGORY" val="diagram"/>
  <p:tag name="KSO_WM_TEMPLATE_INDEX" val="20232459"/>
  <p:tag name="KSO_WM_UNIT_LAYERLEVEL" val="1_1_1"/>
  <p:tag name="KSO_WM_TAG_VERSION" val="3.0"/>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9_2*l_h_i*1_2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59_2*l_h_i*1_2_1"/>
  <p:tag name="KSO_WM_TEMPLATE_CATEGORY" val="diagram"/>
  <p:tag name="KSO_WM_TEMPLATE_INDEX" val="20232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TEXT_FILL_FORE_SCHEMECOLOR_INDEX" val="1"/>
  <p:tag name="KSO_WM_UNIT_TEXT_FILL_TYPE" val="1"/>
  <p:tag name="KSO_WM_UNIT_USESOURCEFORMAT_APPLY" val="1"/>
</p:tagLst>
</file>

<file path=ppt/tags/tag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59_2*l_h_f*1_2_1"/>
  <p:tag name="KSO_WM_TEMPLATE_CATEGORY" val="diagram"/>
  <p:tag name="KSO_WM_TEMPLATE_INDEX" val="20232459"/>
  <p:tag name="KSO_WM_UNIT_LAYERLEVEL" val="1_1_1"/>
  <p:tag name="KSO_WM_TAG_VERSION" val="3.0"/>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
  <p:tag name="KSO_WM_UNIT_USESOURCEFORMAT_APPLY" val="1"/>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9_2*l_h_i*1_3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2"/>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59_2*l_h_i*1_3_1"/>
  <p:tag name="KSO_WM_TEMPLATE_CATEGORY" val="diagram"/>
  <p:tag name="KSO_WM_TEMPLATE_INDEX" val="2023245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TEXT_FILL_FORE_SCHEMECOLOR_INDEX" val="1"/>
  <p:tag name="KSO_WM_UNIT_TEXT_FILL_TYPE" val="1"/>
  <p:tag name="KSO_WM_UNIT_USESOURCEFORMAT_APPLY" val="1"/>
</p:tagLst>
</file>

<file path=ppt/tags/tag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59_2*l_h_f*1_3_1"/>
  <p:tag name="KSO_WM_TEMPLATE_CATEGORY" val="diagram"/>
  <p:tag name="KSO_WM_TEMPLATE_INDEX" val="20232459"/>
  <p:tag name="KSO_WM_UNIT_LAYERLEVEL" val="1_1_1"/>
  <p:tag name="KSO_WM_TAG_VERSION" val="3.0"/>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29.3,&quot;left&quot;:42.037244094488145,&quot;top&quot;:73.55,&quot;width&quot;:880.993779527559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04040&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单击此处输入您的项正文，文字是您思想的提炼，请尽量言简意赅的阐述观点。"/>
  <p:tag name="KSO_WM_UNIT_USESOURCEFORMAT_APPLY" val="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COMMONDATA" val="eyJoZGlkIjoiZjk1YzEzNTg5NjA3YjM3MjAxNzEyZjhiNThjYmNhZmMifQ=="/>
  <p:tag name="RESOURCE_RECORD_KEY" val="{&quot;70&quot;:[3318481]}"/>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071tgp_science_3color-cover">
  <a:themeElements>
    <a:clrScheme name="1_071tgp_science_3color-cover 3">
      <a:dk1>
        <a:srgbClr val="000000"/>
      </a:dk1>
      <a:lt1>
        <a:srgbClr val="FFFFFF"/>
      </a:lt1>
      <a:dk2>
        <a:srgbClr val="143DA2"/>
      </a:dk2>
      <a:lt2>
        <a:srgbClr val="DDDDDD"/>
      </a:lt2>
      <a:accent1>
        <a:srgbClr val="EB592B"/>
      </a:accent1>
      <a:accent2>
        <a:srgbClr val="2EBAAD"/>
      </a:accent2>
      <a:accent3>
        <a:srgbClr val="FFFFFF"/>
      </a:accent3>
      <a:accent4>
        <a:srgbClr val="000000"/>
      </a:accent4>
      <a:accent5>
        <a:srgbClr val="F3B5AC"/>
      </a:accent5>
      <a:accent6>
        <a:srgbClr val="29A89C"/>
      </a:accent6>
      <a:hlink>
        <a:srgbClr val="AED337"/>
      </a:hlink>
      <a:folHlink>
        <a:srgbClr val="5AB7EA"/>
      </a:folHlink>
    </a:clrScheme>
    <a:fontScheme name="1_071tgp_science_3color-cover">
      <a:majorFont>
        <a:latin typeface="Verdana"/>
        <a:ea typeface="Times New Roman"/>
        <a:cs typeface=""/>
      </a:majorFont>
      <a:minorFont>
        <a:latin typeface="Verdana"/>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amma/>
                <a:shade val="46275"/>
                <a:invGamma/>
              </a:schemeClr>
            </a:gs>
            <a:gs pos="100000">
              <a:schemeClr val="folHlink"/>
            </a:gs>
          </a:gsLst>
          <a:lin ang="5400000" scaled="1"/>
        </a:gra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0000" tIns="46800" rIns="90000" bIns="46800" numCol="1" anchor="t" anchorCtr="0" compatLnSpc="1">
        <a:spAutoFit/>
      </a:bodyPr>
      <a:lstStyle>
        <a:defPPr marL="0" marR="0" indent="0" algn="l" defTabSz="914400" rtl="0" eaLnBrk="1" fontAlgn="base" latinLnBrk="1"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Verdana" panose="020B0604030504040204" pitchFamily="34" charset="0"/>
          </a:defRPr>
        </a:defPPr>
      </a:lstStyle>
    </a:spDef>
    <a:lnDef>
      <a:spPr bwMode="auto">
        <a:xfrm>
          <a:off x="0" y="0"/>
          <a:ext cx="1" cy="1"/>
        </a:xfrm>
        <a:custGeom>
          <a:avLst/>
          <a:gdLst/>
          <a:ahLst/>
          <a:cxnLst/>
          <a:rect l="0" t="0" r="0" b="0"/>
          <a:pathLst/>
        </a:custGeom>
        <a:gradFill rotWithShape="1">
          <a:gsLst>
            <a:gs pos="0">
              <a:schemeClr val="folHlink">
                <a:gamma/>
                <a:shade val="46275"/>
                <a:invGamma/>
              </a:schemeClr>
            </a:gs>
            <a:gs pos="100000">
              <a:schemeClr val="folHlink"/>
            </a:gs>
          </a:gsLst>
          <a:lin ang="5400000" scaled="1"/>
        </a:gra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0000" tIns="46800" rIns="90000" bIns="46800" numCol="1" anchor="t" anchorCtr="0" compatLnSpc="1">
        <a:spAutoFit/>
      </a:bodyPr>
      <a:lstStyle>
        <a:defPPr marL="0" marR="0" indent="0" algn="l" defTabSz="914400" rtl="0" eaLnBrk="1" fontAlgn="base" latinLnBrk="1"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bg1"/>
            </a:solidFill>
            <a:effectLst/>
            <a:latin typeface="Verdana" panose="020B0604030504040204" pitchFamily="34" charset="0"/>
          </a:defRPr>
        </a:defPPr>
      </a:lstStyle>
    </a:lnDef>
  </a:objectDefaults>
  <a:extraClrSchemeLst>
    <a:extraClrScheme>
      <a:clrScheme name="1_071tgp_science_3color-cover 1">
        <a:dk1>
          <a:srgbClr val="264040"/>
        </a:dk1>
        <a:lt1>
          <a:srgbClr val="FFFFFF"/>
        </a:lt1>
        <a:dk2>
          <a:srgbClr val="1D548B"/>
        </a:dk2>
        <a:lt2>
          <a:srgbClr val="DDDDDD"/>
        </a:lt2>
        <a:accent1>
          <a:srgbClr val="1A99C6"/>
        </a:accent1>
        <a:accent2>
          <a:srgbClr val="E6693C"/>
        </a:accent2>
        <a:accent3>
          <a:srgbClr val="FFFFFF"/>
        </a:accent3>
        <a:accent4>
          <a:srgbClr val="1F3535"/>
        </a:accent4>
        <a:accent5>
          <a:srgbClr val="ABCADF"/>
        </a:accent5>
        <a:accent6>
          <a:srgbClr val="D05E35"/>
        </a:accent6>
        <a:hlink>
          <a:srgbClr val="D5A317"/>
        </a:hlink>
        <a:folHlink>
          <a:srgbClr val="14AC7D"/>
        </a:folHlink>
      </a:clrScheme>
      <a:clrMap bg1="lt1" tx1="dk1" bg2="lt2" tx2="dk2" accent1="accent1" accent2="accent2" accent3="accent3" accent4="accent4" accent5="accent5" accent6="accent6" hlink="hlink" folHlink="folHlink"/>
    </a:extraClrScheme>
    <a:extraClrScheme>
      <a:clrScheme name="1_071tgp_science_3color-cover 2">
        <a:dk1>
          <a:srgbClr val="000000"/>
        </a:dk1>
        <a:lt1>
          <a:srgbClr val="FFFFFF"/>
        </a:lt1>
        <a:dk2>
          <a:srgbClr val="5533C1"/>
        </a:dk2>
        <a:lt2>
          <a:srgbClr val="DDDDDD"/>
        </a:lt2>
        <a:accent1>
          <a:srgbClr val="CBB61D"/>
        </a:accent1>
        <a:accent2>
          <a:srgbClr val="40ACD2"/>
        </a:accent2>
        <a:accent3>
          <a:srgbClr val="FFFFFF"/>
        </a:accent3>
        <a:accent4>
          <a:srgbClr val="000000"/>
        </a:accent4>
        <a:accent5>
          <a:srgbClr val="E2D7AB"/>
        </a:accent5>
        <a:accent6>
          <a:srgbClr val="399BBE"/>
        </a:accent6>
        <a:hlink>
          <a:srgbClr val="DA7D28"/>
        </a:hlink>
        <a:folHlink>
          <a:srgbClr val="8522AC"/>
        </a:folHlink>
      </a:clrScheme>
      <a:clrMap bg1="lt1" tx1="dk1" bg2="lt2" tx2="dk2" accent1="accent1" accent2="accent2" accent3="accent3" accent4="accent4" accent5="accent5" accent6="accent6" hlink="hlink" folHlink="folHlink"/>
    </a:extraClrScheme>
    <a:extraClrScheme>
      <a:clrScheme name="1_071tgp_science_3color-cover 3">
        <a:dk1>
          <a:srgbClr val="000000"/>
        </a:dk1>
        <a:lt1>
          <a:srgbClr val="FFFFFF"/>
        </a:lt1>
        <a:dk2>
          <a:srgbClr val="143DA2"/>
        </a:dk2>
        <a:lt2>
          <a:srgbClr val="DDDDDD"/>
        </a:lt2>
        <a:accent1>
          <a:srgbClr val="EB592B"/>
        </a:accent1>
        <a:accent2>
          <a:srgbClr val="2EBAAD"/>
        </a:accent2>
        <a:accent3>
          <a:srgbClr val="FFFFFF"/>
        </a:accent3>
        <a:accent4>
          <a:srgbClr val="000000"/>
        </a:accent4>
        <a:accent5>
          <a:srgbClr val="F3B5AC"/>
        </a:accent5>
        <a:accent6>
          <a:srgbClr val="29A89C"/>
        </a:accent6>
        <a:hlink>
          <a:srgbClr val="AED337"/>
        </a:hlink>
        <a:folHlink>
          <a:srgbClr val="5AB7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071tgp_science_3color-cover">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vertOverflow="overflow" horzOverflow="overflow" vert="horz" wrap="square" lIns="0" tIns="0" rIns="0" bIns="0" numCol="1" spcCol="0" rtlCol="0" fromWordArt="0" anchor="ctr" anchorCtr="0" compatLnSpc="1">
        <a:noAutofit/>
      </a:bodyPr>
      <a:lstStyle>
        <a:defPPr algn="ctr">
          <a:spcBef>
            <a:spcPct val="0"/>
          </a:spcBef>
          <a:spcAft>
            <a:spcPct val="0"/>
          </a:spcAft>
          <a:defRPr lang="zh-CN" altLang="en-US" sz="1600" b="1" dirty="0">
            <a:solidFill>
              <a:schemeClr val="lt1">
                <a:lumMod val="100000"/>
              </a:schemeClr>
            </a:solidFill>
            <a:latin typeface="+mn-ea"/>
            <a:cs typeface="+mn-ea"/>
            <a:sym typeface="+mn-ea"/>
          </a:defRPr>
        </a:defPPr>
      </a:lstStyle>
      <a:style>
        <a:lnRef idx="2">
          <a:srgbClr val="376FFF">
            <a:shade val="50000"/>
          </a:srgbClr>
        </a:lnRef>
        <a:fillRef idx="1">
          <a:srgbClr val="376FFF"/>
        </a:fillRef>
        <a:effectRef idx="0">
          <a:srgbClr val="376FFF"/>
        </a:effectRef>
        <a:fontRef idx="minor">
          <a:srgbClr val="FFFFFF"/>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7510</Words>
  <Application>WPS 演示</Application>
  <PresentationFormat>宽屏</PresentationFormat>
  <Paragraphs>329</Paragraphs>
  <Slides>18</Slides>
  <Notes>23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18</vt:i4>
      </vt:variant>
    </vt:vector>
  </HeadingPairs>
  <TitlesOfParts>
    <vt:vector size="32" baseType="lpstr">
      <vt:lpstr>Arial</vt:lpstr>
      <vt:lpstr>宋体</vt:lpstr>
      <vt:lpstr>Wingdings</vt:lpstr>
      <vt:lpstr>Verdana</vt:lpstr>
      <vt:lpstr>Gulim</vt:lpstr>
      <vt:lpstr>Malgun Gothic</vt:lpstr>
      <vt:lpstr>Times New Roman</vt:lpstr>
      <vt:lpstr>Wingdings</vt:lpstr>
      <vt:lpstr>等线 Light</vt:lpstr>
      <vt:lpstr>微软雅黑</vt:lpstr>
      <vt:lpstr>Arial Unicode MS</vt:lpstr>
      <vt:lpstr>Calibri Light</vt:lpstr>
      <vt:lpstr>1_071tgp_science_3color-cover</vt:lpstr>
      <vt:lpstr>2_071tgp_science_3color-cover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王彤</dc:creator>
  <cp:lastModifiedBy>马小胖</cp:lastModifiedBy>
  <cp:revision>2675</cp:revision>
  <dcterms:created xsi:type="dcterms:W3CDTF">2020-06-09T10:59:00Z</dcterms:created>
  <dcterms:modified xsi:type="dcterms:W3CDTF">2025-04-30T08:29:30Z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E107E02B9497482C99ED6F36B77E5727_13</vt:lpwstr>
  </property>
  <property fmtid="{D5CDD505-2E9C-101B-9397-08002B2CF9AE}" pid="3" name="KSOProductBuildVer">
    <vt:lpwstr>2052-12.1.0.20784</vt:lpwstr>
  </property>
</Properties>
</file>