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1"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4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3.xml"/><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1" descr="Fig.1"/>
          <p:cNvPicPr>
            <a:picLocks noChangeAspect="1"/>
          </p:cNvPicPr>
          <p:nvPr/>
        </p:nvPicPr>
        <p:blipFill>
          <a:blip r:embed="rId1"/>
          <a:stretch>
            <a:fillRect/>
          </a:stretch>
        </p:blipFill>
        <p:spPr>
          <a:xfrm>
            <a:off x="5558790" y="1598930"/>
            <a:ext cx="2907665" cy="2449830"/>
          </a:xfrm>
          <a:prstGeom prst="rect">
            <a:avLst/>
          </a:prstGeom>
        </p:spPr>
      </p:pic>
      <p:sp>
        <p:nvSpPr>
          <p:cNvPr id="4" name="文本框 3"/>
          <p:cNvSpPr txBox="1"/>
          <p:nvPr/>
        </p:nvSpPr>
        <p:spPr>
          <a:xfrm>
            <a:off x="511175" y="118110"/>
            <a:ext cx="11533505" cy="922020"/>
          </a:xfrm>
          <a:prstGeom prst="rect">
            <a:avLst/>
          </a:prstGeom>
        </p:spPr>
        <p:txBody>
          <a:bodyPr wrap="square">
            <a:spAutoFit/>
          </a:bodyPr>
          <a:p>
            <a:pPr marL="0" indent="0" algn="just" defTabSz="266700">
              <a:lnSpc>
                <a:spcPct val="150000"/>
              </a:lnSpc>
              <a:spcBef>
                <a:spcPct val="0"/>
              </a:spcBef>
              <a:spcAft>
                <a:spcPct val="0"/>
              </a:spcAft>
            </a:pPr>
            <a:r>
              <a:rPr lang="en-US" altLang="zh-CN" sz="2000" b="1">
                <a:solidFill>
                  <a:srgbClr val="0070C0"/>
                </a:solidFill>
                <a:latin typeface="+mj-lt"/>
                <a:ea typeface="黑体" panose="02010609060101010101" charset="-122"/>
                <a:cs typeface="+mj-lt"/>
              </a:rPr>
              <a:t>Influence of volcanic eruptions on the sedimentary filling of a continental rift basin</a:t>
            </a:r>
            <a:r>
              <a:rPr lang="en-US" altLang="zh-CN" sz="2000" b="1">
                <a:solidFill>
                  <a:srgbClr val="0070C0"/>
                </a:solidFill>
                <a:latin typeface="Times New Roman" panose="02020603050405020304"/>
                <a:ea typeface="宋体" panose="02010600030101010101" pitchFamily="2" charset="-122"/>
              </a:rPr>
              <a:t> </a:t>
            </a:r>
            <a:endParaRPr lang="en-US" altLang="zh-CN" sz="2000" b="1">
              <a:latin typeface="Times New Roman" panose="02020603050405020304"/>
              <a:ea typeface="宋体" panose="02010600030101010101" pitchFamily="2" charset="-122"/>
            </a:endParaRPr>
          </a:p>
          <a:p>
            <a:pPr marL="0" indent="0" algn="just" defTabSz="266700">
              <a:lnSpc>
                <a:spcPct val="150000"/>
              </a:lnSpc>
              <a:spcBef>
                <a:spcPct val="0"/>
              </a:spcBef>
              <a:spcAft>
                <a:spcPct val="0"/>
              </a:spcAft>
            </a:pPr>
            <a:r>
              <a:rPr lang="en-US" altLang="zh-CN" sz="1600" b="1">
                <a:latin typeface="Times New Roman" panose="02020603050405020304"/>
                <a:ea typeface="宋体" panose="02010600030101010101" pitchFamily="2" charset="-122"/>
              </a:rPr>
              <a:t>—— A case study of the Yingcheng Formation in the Changling faulted depression in the Songliao Basin, China</a:t>
            </a:r>
            <a:endParaRPr lang="en-US" altLang="zh-CN" sz="1600" b="1">
              <a:latin typeface="Times New Roman" panose="02020603050405020304"/>
              <a:ea typeface="宋体" panose="02010600030101010101" pitchFamily="2" charset="-122"/>
            </a:endParaRPr>
          </a:p>
        </p:txBody>
      </p:sp>
      <p:sp>
        <p:nvSpPr>
          <p:cNvPr id="5" name="文本框 4"/>
          <p:cNvSpPr txBox="1"/>
          <p:nvPr/>
        </p:nvSpPr>
        <p:spPr>
          <a:xfrm>
            <a:off x="511175" y="1141730"/>
            <a:ext cx="9237345" cy="337185"/>
          </a:xfrm>
          <a:prstGeom prst="rect">
            <a:avLst/>
          </a:prstGeom>
        </p:spPr>
        <p:txBody>
          <a:bodyPr wrap="square">
            <a:spAutoFit/>
          </a:bodyPr>
          <a:p>
            <a:pPr marL="0" indent="0" algn="l" defTabSz="266700">
              <a:spcBef>
                <a:spcPct val="0"/>
              </a:spcBef>
              <a:spcAft>
                <a:spcPct val="0"/>
              </a:spcAft>
              <a:tabLst>
                <a:tab pos="2637155" algn="l"/>
                <a:tab pos="5274310" algn="l"/>
              </a:tabLst>
            </a:pPr>
            <a:r>
              <a:rPr lang="en-US" altLang="zh-CN" sz="1600">
                <a:latin typeface="Times New Roman" panose="02020603050405020304"/>
                <a:ea typeface="宋体" panose="02010600030101010101" pitchFamily="2" charset="-122"/>
              </a:rPr>
              <a:t> Hongyu Wang, </a:t>
            </a:r>
            <a:r>
              <a:rPr lang="en-US" altLang="zh-CN" sz="1600">
                <a:latin typeface="Times New Roman" panose="02020603050405020304"/>
                <a:ea typeface="Times New Roman" panose="02020603050405020304"/>
              </a:rPr>
              <a:t>Haoyu</a:t>
            </a: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Zhang</a:t>
            </a:r>
            <a:r>
              <a:rPr lang="en-US" altLang="zh-CN" sz="1600">
                <a:latin typeface="Times New Roman" panose="02020603050405020304"/>
                <a:ea typeface="宋体" panose="02010600030101010101" pitchFamily="2" charset="-122"/>
              </a:rPr>
              <a:t>, </a:t>
            </a:r>
            <a:r>
              <a:rPr lang="en-US" altLang="zh-CN" sz="1600">
                <a:latin typeface="Times New Roman" panose="02020603050405020304"/>
                <a:ea typeface="Times New Roman" panose="02020603050405020304"/>
              </a:rPr>
              <a:t>Ao Liu       </a:t>
            </a:r>
            <a:r>
              <a:rPr lang="en-US" altLang="zh-CN" sz="1600" i="1">
                <a:solidFill>
                  <a:srgbClr val="101C30"/>
                </a:solidFill>
                <a:latin typeface="Times New Roman" panose="02020603050405020304"/>
                <a:ea typeface="微软雅黑" panose="020B0503020204020204" charset="-122"/>
              </a:rPr>
              <a:t>China University of Geosciences, Beijing 100083, China</a:t>
            </a:r>
            <a:endParaRPr lang="en-US" altLang="zh-CN" sz="1600" i="1">
              <a:solidFill>
                <a:srgbClr val="101C30"/>
              </a:solidFill>
              <a:latin typeface="Times New Roman" panose="02020603050405020304"/>
              <a:ea typeface="微软雅黑" panose="020B0503020204020204" charset="-122"/>
            </a:endParaRPr>
          </a:p>
        </p:txBody>
      </p:sp>
      <p:sp>
        <p:nvSpPr>
          <p:cNvPr id="2" name="文本框 1"/>
          <p:cNvSpPr txBox="1"/>
          <p:nvPr/>
        </p:nvSpPr>
        <p:spPr>
          <a:xfrm>
            <a:off x="511175" y="1607820"/>
            <a:ext cx="2567305" cy="368300"/>
          </a:xfrm>
          <a:prstGeom prst="rect">
            <a:avLst/>
          </a:prstGeom>
        </p:spPr>
        <p:txBody>
          <a:bodyPr wrap="square">
            <a:spAutoFit/>
          </a:bodyPr>
          <a:p>
            <a:pPr marL="0" indent="0" algn="just" defTabSz="266700">
              <a:spcBef>
                <a:spcPct val="0"/>
              </a:spcBef>
              <a:spcAft>
                <a:spcPct val="0"/>
              </a:spcAft>
            </a:pPr>
            <a:r>
              <a:rPr lang="en-US" altLang="zh-CN" b="1">
                <a:solidFill>
                  <a:srgbClr val="0070C0"/>
                </a:solidFill>
                <a:latin typeface="+mj-lt"/>
                <a:ea typeface="微软雅黑" panose="020B0503020204020204" charset="-122"/>
                <a:cs typeface="+mj-lt"/>
              </a:rPr>
              <a:t>Geological Setting</a:t>
            </a:r>
            <a:endParaRPr lang="en-US" altLang="zh-CN" b="1">
              <a:solidFill>
                <a:srgbClr val="0070C0"/>
              </a:solidFill>
              <a:latin typeface="+mj-lt"/>
              <a:ea typeface="微软雅黑" panose="020B0503020204020204" charset="-122"/>
              <a:cs typeface="+mj-lt"/>
            </a:endParaRPr>
          </a:p>
        </p:txBody>
      </p:sp>
      <p:sp>
        <p:nvSpPr>
          <p:cNvPr id="3" name="文本框 2"/>
          <p:cNvSpPr txBox="1"/>
          <p:nvPr/>
        </p:nvSpPr>
        <p:spPr>
          <a:xfrm>
            <a:off x="531495" y="1958975"/>
            <a:ext cx="1830070" cy="337185"/>
          </a:xfrm>
          <a:prstGeom prst="rect">
            <a:avLst/>
          </a:prstGeom>
          <a:noFill/>
        </p:spPr>
        <p:txBody>
          <a:bodyPr wrap="square" rtlCol="0" anchor="t">
            <a:spAutoFit/>
          </a:bodyPr>
          <a:p>
            <a:r>
              <a:rPr lang="en-US" altLang="zh-CN" sz="1600" b="1">
                <a:solidFill>
                  <a:schemeClr val="tx1"/>
                </a:solidFill>
              </a:rPr>
              <a:t>Study region</a:t>
            </a:r>
            <a:endParaRPr lang="en-US" altLang="zh-CN" sz="1600" b="1">
              <a:solidFill>
                <a:schemeClr val="tx1"/>
              </a:solidFill>
            </a:endParaRPr>
          </a:p>
        </p:txBody>
      </p:sp>
      <p:sp>
        <p:nvSpPr>
          <p:cNvPr id="6" name="文本框 5"/>
          <p:cNvSpPr txBox="1"/>
          <p:nvPr/>
        </p:nvSpPr>
        <p:spPr>
          <a:xfrm>
            <a:off x="598170" y="2766695"/>
            <a:ext cx="4908550" cy="521970"/>
          </a:xfrm>
          <a:prstGeom prst="rect">
            <a:avLst/>
          </a:prstGeom>
          <a:noFill/>
        </p:spPr>
        <p:txBody>
          <a:bodyPr wrap="square" rtlCol="0">
            <a:spAutoFit/>
          </a:bodyPr>
          <a:p>
            <a:pPr lvl="0" algn="l">
              <a:buClrTx/>
              <a:buSzTx/>
              <a:buFontTx/>
            </a:pPr>
            <a:r>
              <a:rPr lang="en-US" altLang="zh-CN" sz="1400">
                <a:sym typeface="+mn-ea"/>
              </a:rPr>
              <a:t>The Changling </a:t>
            </a:r>
            <a:r>
              <a:rPr lang="en-US" altLang="zh-CN" sz="1400">
                <a:sym typeface="+mn-ea"/>
              </a:rPr>
              <a:t>fault</a:t>
            </a:r>
            <a:r>
              <a:rPr lang="en-US" altLang="zh-CN" sz="1400">
                <a:sym typeface="+mn-ea"/>
              </a:rPr>
              <a:t>ed </a:t>
            </a:r>
            <a:r>
              <a:rPr lang="en-US" altLang="zh-CN" sz="1400">
                <a:sym typeface="+mn-ea"/>
              </a:rPr>
              <a:t>depression</a:t>
            </a:r>
            <a:r>
              <a:rPr lang="en-US" altLang="zh-CN" sz="1400">
                <a:sym typeface="+mn-ea"/>
              </a:rPr>
              <a:t> is a graben located in the central region </a:t>
            </a:r>
            <a:r>
              <a:rPr lang="en-US" altLang="zh-CN" sz="1400">
                <a:sym typeface="+mn-ea"/>
              </a:rPr>
              <a:t>of the basin</a:t>
            </a:r>
            <a:r>
              <a:rPr lang="en-US" altLang="zh-CN" sz="1400">
                <a:sym typeface="+mn-ea"/>
              </a:rPr>
              <a:t>(</a:t>
            </a:r>
            <a:r>
              <a:rPr lang="en-US" altLang="zh-CN" sz="1400">
                <a:sym typeface="+mn-ea"/>
              </a:rPr>
              <a:t>8</a:t>
            </a:r>
            <a:r>
              <a:rPr lang="en-US" altLang="zh-CN" sz="1400">
                <a:sym typeface="+mn-ea"/>
              </a:rPr>
              <a:t>,000 </a:t>
            </a:r>
            <a:r>
              <a:rPr lang="en-US" altLang="zh-CN" sz="1400">
                <a:sym typeface="+mn-ea"/>
              </a:rPr>
              <a:t>k</a:t>
            </a:r>
            <a:r>
              <a:rPr lang="en-US" altLang="zh-CN" sz="1400">
                <a:sym typeface="+mn-ea"/>
              </a:rPr>
              <a:t>m</a:t>
            </a:r>
            <a:r>
              <a:rPr lang="en-US" altLang="zh-CN" sz="1400" baseline="30000">
                <a:sym typeface="+mn-ea"/>
              </a:rPr>
              <a:t>2</a:t>
            </a:r>
            <a:r>
              <a:rPr lang="en-US" altLang="zh-CN" sz="1400">
                <a:sym typeface="+mn-ea"/>
              </a:rPr>
              <a:t>)</a:t>
            </a:r>
            <a:endParaRPr lang="en-US" altLang="zh-CN" sz="1400">
              <a:sym typeface="+mn-ea"/>
            </a:endParaRPr>
          </a:p>
        </p:txBody>
      </p:sp>
      <p:sp>
        <p:nvSpPr>
          <p:cNvPr id="7" name="文本框 6"/>
          <p:cNvSpPr txBox="1"/>
          <p:nvPr/>
        </p:nvSpPr>
        <p:spPr>
          <a:xfrm>
            <a:off x="607695" y="2273935"/>
            <a:ext cx="5079365" cy="521970"/>
          </a:xfrm>
          <a:prstGeom prst="rect">
            <a:avLst/>
          </a:prstGeom>
          <a:noFill/>
        </p:spPr>
        <p:txBody>
          <a:bodyPr wrap="square" rtlCol="0">
            <a:spAutoFit/>
          </a:bodyPr>
          <a:p>
            <a:r>
              <a:rPr lang="en-US" altLang="zh-CN" sz="1400">
                <a:sym typeface="+mn-ea"/>
              </a:rPr>
              <a:t>The Songliao Basin: a large continental rift basin in Northeast China</a:t>
            </a:r>
            <a:endParaRPr lang="en-US" altLang="zh-CN" sz="1400">
              <a:sym typeface="+mn-ea"/>
            </a:endParaRPr>
          </a:p>
        </p:txBody>
      </p:sp>
      <p:sp>
        <p:nvSpPr>
          <p:cNvPr id="8" name="文本框 7"/>
          <p:cNvSpPr txBox="1"/>
          <p:nvPr/>
        </p:nvSpPr>
        <p:spPr>
          <a:xfrm>
            <a:off x="607695" y="3581400"/>
            <a:ext cx="5003800" cy="521970"/>
          </a:xfrm>
          <a:prstGeom prst="rect">
            <a:avLst/>
          </a:prstGeom>
          <a:noFill/>
        </p:spPr>
        <p:txBody>
          <a:bodyPr wrap="square" rtlCol="0" anchor="t">
            <a:noAutofit/>
          </a:bodyPr>
          <a:p>
            <a:pPr lvl="0" indent="0" algn="l">
              <a:lnSpc>
                <a:spcPct val="120000"/>
              </a:lnSpc>
              <a:buClrTx/>
              <a:buSzTx/>
              <a:buFont typeface="Wingdings" panose="05000000000000000000" charset="0"/>
              <a:buNone/>
            </a:pPr>
            <a:r>
              <a:rPr lang="en-US" altLang="zh-CN" sz="1400">
                <a:sym typeface="+mn-ea"/>
              </a:rPr>
              <a:t>The lower Cretaceous </a:t>
            </a:r>
            <a:r>
              <a:rPr lang="en-US" altLang="zh-CN" sz="1400">
                <a:sym typeface="+mn-ea"/>
              </a:rPr>
              <a:t>Yingcheng Formation </a:t>
            </a:r>
            <a:r>
              <a:rPr lang="en-US" altLang="zh-CN" sz="1400">
                <a:sym typeface="+mn-ea"/>
              </a:rPr>
              <a:t>contains several cycles composed of volcanic and sedimentary rocks</a:t>
            </a:r>
            <a:r>
              <a:rPr lang="en-US" altLang="zh-CN" sz="1400">
                <a:sym typeface="+mn-ea"/>
              </a:rPr>
              <a:t>.</a:t>
            </a:r>
            <a:endParaRPr lang="en-US" altLang="zh-CN" sz="1400">
              <a:sym typeface="+mn-ea"/>
            </a:endParaRPr>
          </a:p>
        </p:txBody>
      </p:sp>
      <p:sp>
        <p:nvSpPr>
          <p:cNvPr id="9" name="文本框 8"/>
          <p:cNvSpPr txBox="1"/>
          <p:nvPr/>
        </p:nvSpPr>
        <p:spPr>
          <a:xfrm>
            <a:off x="512445" y="3297555"/>
            <a:ext cx="2499360" cy="403225"/>
          </a:xfrm>
          <a:prstGeom prst="rect">
            <a:avLst/>
          </a:prstGeom>
          <a:noFill/>
        </p:spPr>
        <p:txBody>
          <a:bodyPr wrap="square" rtlCol="0" anchor="t">
            <a:noAutofit/>
          </a:bodyPr>
          <a:p>
            <a:pPr lvl="0" algn="l">
              <a:buClrTx/>
              <a:buSzTx/>
              <a:buFontTx/>
            </a:pPr>
            <a:r>
              <a:rPr lang="en-US" altLang="zh-CN" sz="1600" b="1">
                <a:solidFill>
                  <a:schemeClr val="tx1"/>
                </a:solidFill>
                <a:sym typeface="+mn-ea"/>
              </a:rPr>
              <a:t>Stratigraphic lithology</a:t>
            </a:r>
            <a:endParaRPr lang="en-US" altLang="zh-CN" sz="1600" b="1">
              <a:solidFill>
                <a:schemeClr val="tx1"/>
              </a:solidFill>
              <a:sym typeface="+mn-ea"/>
            </a:endParaRPr>
          </a:p>
          <a:p>
            <a:pPr lvl="0" algn="l">
              <a:buClrTx/>
              <a:buSzTx/>
              <a:buFontTx/>
            </a:pPr>
            <a:endParaRPr lang="en-US" altLang="zh-CN" sz="1600" b="1">
              <a:solidFill>
                <a:schemeClr val="tx1"/>
              </a:solidFill>
              <a:sym typeface="+mn-ea"/>
            </a:endParaRPr>
          </a:p>
        </p:txBody>
      </p:sp>
      <p:pic>
        <p:nvPicPr>
          <p:cNvPr id="10" name="图片 9" descr="Figure 02"/>
          <p:cNvPicPr>
            <a:picLocks noChangeAspect="1"/>
          </p:cNvPicPr>
          <p:nvPr/>
        </p:nvPicPr>
        <p:blipFill>
          <a:blip r:embed="rId2"/>
          <a:stretch>
            <a:fillRect/>
          </a:stretch>
        </p:blipFill>
        <p:spPr>
          <a:xfrm>
            <a:off x="8518525" y="1598930"/>
            <a:ext cx="3314700" cy="2449195"/>
          </a:xfrm>
          <a:prstGeom prst="rect">
            <a:avLst/>
          </a:prstGeom>
        </p:spPr>
      </p:pic>
      <p:sp>
        <p:nvSpPr>
          <p:cNvPr id="12" name="文本框 11"/>
          <p:cNvSpPr txBox="1"/>
          <p:nvPr/>
        </p:nvSpPr>
        <p:spPr>
          <a:xfrm>
            <a:off x="594360" y="4135120"/>
            <a:ext cx="982345" cy="368300"/>
          </a:xfrm>
          <a:prstGeom prst="rect">
            <a:avLst/>
          </a:prstGeom>
        </p:spPr>
        <p:txBody>
          <a:bodyPr wrap="square" rtlCol="0">
            <a:spAutoFit/>
          </a:bodyPr>
          <a:p>
            <a:pPr lvl="0" algn="just" defTabSz="266700">
              <a:buClrTx/>
              <a:buSzTx/>
              <a:buFontTx/>
            </a:pPr>
            <a:r>
              <a:rPr lang="en-US" altLang="zh-CN" b="1">
                <a:solidFill>
                  <a:srgbClr val="0070C0"/>
                </a:solidFill>
                <a:latin typeface="+mj-lt"/>
                <a:ea typeface="微软雅黑" panose="020B0503020204020204" charset="-122"/>
                <a:cs typeface="+mj-lt"/>
                <a:sym typeface="+mn-ea"/>
              </a:rPr>
              <a:t>Data</a:t>
            </a:r>
            <a:endParaRPr lang="en-US" altLang="zh-CN" b="1">
              <a:solidFill>
                <a:srgbClr val="0070C0"/>
              </a:solidFill>
              <a:latin typeface="+mj-lt"/>
              <a:ea typeface="微软雅黑" panose="020B0503020204020204" charset="-122"/>
              <a:cs typeface="+mj-lt"/>
              <a:sym typeface="+mn-ea"/>
            </a:endParaRPr>
          </a:p>
        </p:txBody>
      </p:sp>
      <p:sp>
        <p:nvSpPr>
          <p:cNvPr id="14" name="文本框 13"/>
          <p:cNvSpPr txBox="1"/>
          <p:nvPr/>
        </p:nvSpPr>
        <p:spPr>
          <a:xfrm>
            <a:off x="607695" y="4481195"/>
            <a:ext cx="5248910" cy="1821815"/>
          </a:xfrm>
          <a:prstGeom prst="rect">
            <a:avLst/>
          </a:prstGeom>
          <a:noFill/>
        </p:spPr>
        <p:txBody>
          <a:bodyPr wrap="square" rtlCol="0" anchor="t">
            <a:noAutofit/>
          </a:bodyPr>
          <a:p>
            <a:pPr marL="285750" indent="-285750" fontAlgn="auto">
              <a:lnSpc>
                <a:spcPct val="120000"/>
              </a:lnSpc>
              <a:buFont typeface="Wingdings" panose="05000000000000000000" charset="0"/>
              <a:buChar char="n"/>
            </a:pPr>
            <a:r>
              <a:rPr lang="en-US" altLang="zh-CN" sz="1400"/>
              <a:t>The seismic data, covering most of the study area. </a:t>
            </a:r>
            <a:endParaRPr lang="en-US" altLang="zh-CN" sz="1400"/>
          </a:p>
          <a:p>
            <a:pPr marL="285750" indent="-285750" fontAlgn="auto">
              <a:lnSpc>
                <a:spcPct val="120000"/>
              </a:lnSpc>
              <a:buFont typeface="Wingdings" panose="05000000000000000000" charset="0"/>
              <a:buChar char="n"/>
            </a:pPr>
            <a:r>
              <a:rPr lang="en-US" altLang="zh-CN" sz="1400"/>
              <a:t>150 exploration wells with gamma ray (GR), acoustic (AC), deep lateral resistivity (LLD) and shallow lateral resistivity (LLS) logging data and cutting logging data.</a:t>
            </a:r>
            <a:endParaRPr lang="en-US" altLang="zh-CN" sz="1400"/>
          </a:p>
          <a:p>
            <a:pPr marL="285750" indent="-285750" fontAlgn="auto">
              <a:lnSpc>
                <a:spcPct val="120000"/>
              </a:lnSpc>
              <a:buFont typeface="Wingdings" panose="05000000000000000000" charset="0"/>
              <a:buChar char="n"/>
            </a:pPr>
            <a:r>
              <a:rPr lang="en-US" altLang="zh-CN" sz="1400">
                <a:sym typeface="+mn-ea"/>
              </a:rPr>
              <a:t>50 wells have core data</a:t>
            </a:r>
            <a:endParaRPr lang="en-US" altLang="zh-CN" sz="1400">
              <a:sym typeface="+mn-ea"/>
            </a:endParaRPr>
          </a:p>
          <a:p>
            <a:pPr marL="285750" indent="-285750" fontAlgn="auto">
              <a:lnSpc>
                <a:spcPct val="120000"/>
              </a:lnSpc>
              <a:buFont typeface="Wingdings" panose="05000000000000000000" charset="0"/>
              <a:buChar char="n"/>
            </a:pPr>
            <a:r>
              <a:rPr lang="en-US" altLang="zh-CN" sz="1400">
                <a:sym typeface="+mn-ea"/>
              </a:rPr>
              <a:t>10 wells have volcanic rock age data</a:t>
            </a:r>
            <a:endParaRPr lang="zh-CN" altLang="en-US" sz="1400"/>
          </a:p>
          <a:p>
            <a:pPr marL="285750" indent="-285750" fontAlgn="auto">
              <a:lnSpc>
                <a:spcPct val="120000"/>
              </a:lnSpc>
              <a:buFont typeface="Wingdings" panose="05000000000000000000" charset="0"/>
              <a:buChar char="n"/>
            </a:pPr>
            <a:endParaRPr lang="en-US" altLang="zh-CN" sz="1400"/>
          </a:p>
          <a:p>
            <a:pPr marL="285750" indent="-285750">
              <a:buFont typeface="Wingdings" panose="05000000000000000000" charset="0"/>
              <a:buChar char="n"/>
            </a:pPr>
            <a:endParaRPr lang="zh-CN" altLang="en-US" sz="1400"/>
          </a:p>
        </p:txBody>
      </p:sp>
      <p:sp>
        <p:nvSpPr>
          <p:cNvPr id="15" name="文本框 14"/>
          <p:cNvSpPr txBox="1"/>
          <p:nvPr/>
        </p:nvSpPr>
        <p:spPr>
          <a:xfrm>
            <a:off x="5856605" y="4163060"/>
            <a:ext cx="1198880" cy="368300"/>
          </a:xfrm>
          <a:prstGeom prst="rect">
            <a:avLst/>
          </a:prstGeom>
        </p:spPr>
        <p:txBody>
          <a:bodyPr wrap="square" rtlCol="0">
            <a:spAutoFit/>
          </a:bodyPr>
          <a:p>
            <a:pPr lvl="0" algn="just" defTabSz="266700">
              <a:buClrTx/>
              <a:buSzTx/>
              <a:buFontTx/>
            </a:pPr>
            <a:r>
              <a:rPr lang="en-US" altLang="zh-CN" b="1">
                <a:solidFill>
                  <a:srgbClr val="0070C0"/>
                </a:solidFill>
                <a:latin typeface="+mj-lt"/>
                <a:ea typeface="微软雅黑" panose="020B0503020204020204" charset="-122"/>
                <a:cs typeface="+mj-lt"/>
                <a:sym typeface="+mn-ea"/>
              </a:rPr>
              <a:t>Methods</a:t>
            </a:r>
            <a:endParaRPr lang="en-US" altLang="zh-CN" b="1">
              <a:solidFill>
                <a:srgbClr val="0070C0"/>
              </a:solidFill>
              <a:latin typeface="+mj-lt"/>
              <a:ea typeface="微软雅黑" panose="020B0503020204020204" charset="-122"/>
              <a:cs typeface="+mj-lt"/>
              <a:sym typeface="+mn-ea"/>
            </a:endParaRPr>
          </a:p>
        </p:txBody>
      </p:sp>
      <p:sp>
        <p:nvSpPr>
          <p:cNvPr id="16" name="文本框 15"/>
          <p:cNvSpPr txBox="1"/>
          <p:nvPr/>
        </p:nvSpPr>
        <p:spPr>
          <a:xfrm>
            <a:off x="5948680" y="4471670"/>
            <a:ext cx="6096000" cy="645160"/>
          </a:xfrm>
          <a:prstGeom prst="rect">
            <a:avLst/>
          </a:prstGeom>
          <a:noFill/>
        </p:spPr>
        <p:txBody>
          <a:bodyPr wrap="square" rtlCol="0" anchor="t">
            <a:noAutofit/>
          </a:bodyPr>
          <a:p>
            <a:pPr marL="285750" lvl="0" indent="-285750" algn="l">
              <a:lnSpc>
                <a:spcPct val="120000"/>
              </a:lnSpc>
              <a:buClrTx/>
              <a:buSzTx/>
              <a:buFont typeface="Wingdings" panose="05000000000000000000" charset="0"/>
              <a:buChar char="n"/>
            </a:pPr>
            <a:r>
              <a:rPr lang="en-US" altLang="zh-CN" sz="1400">
                <a:sym typeface="+mn-ea"/>
              </a:rPr>
              <a:t>Establishing the stratigraphic framework is realized via sequence stratigraphic analysis</a:t>
            </a:r>
            <a:endParaRPr lang="en-US" altLang="zh-CN" sz="1400">
              <a:sym typeface="+mn-ea"/>
            </a:endParaRPr>
          </a:p>
        </p:txBody>
      </p:sp>
      <p:sp>
        <p:nvSpPr>
          <p:cNvPr id="17" name="文本框 16"/>
          <p:cNvSpPr txBox="1"/>
          <p:nvPr/>
        </p:nvSpPr>
        <p:spPr>
          <a:xfrm>
            <a:off x="5948680" y="4993005"/>
            <a:ext cx="6096000" cy="531495"/>
          </a:xfrm>
          <a:prstGeom prst="rect">
            <a:avLst/>
          </a:prstGeom>
          <a:noFill/>
        </p:spPr>
        <p:txBody>
          <a:bodyPr wrap="square" rtlCol="0" anchor="t">
            <a:noAutofit/>
          </a:bodyPr>
          <a:p>
            <a:pPr marL="285750" lvl="0" indent="-285750" algn="l">
              <a:lnSpc>
                <a:spcPct val="120000"/>
              </a:lnSpc>
              <a:buClrTx/>
              <a:buSzTx/>
              <a:buFont typeface="Wingdings" panose="05000000000000000000" charset="0"/>
              <a:buChar char="n"/>
            </a:pPr>
            <a:r>
              <a:rPr lang="en-US" altLang="zh-CN" sz="1400">
                <a:sym typeface="+mn-ea"/>
              </a:rPr>
              <a:t>Interpretation of volcanic rocks</a:t>
            </a:r>
            <a:r>
              <a:rPr lang="en-US" altLang="zh-CN" sz="1400">
                <a:sym typeface="+mn-ea"/>
              </a:rPr>
              <a:t> through the cutting logging data, core data and </a:t>
            </a:r>
            <a:r>
              <a:rPr lang="en-US" altLang="zh-CN" sz="1400">
                <a:sym typeface="+mn-ea"/>
              </a:rPr>
              <a:t>seismic facies analysis</a:t>
            </a:r>
            <a:endParaRPr lang="en-US" altLang="zh-CN" sz="1400">
              <a:sym typeface="+mn-ea"/>
            </a:endParaRPr>
          </a:p>
        </p:txBody>
      </p:sp>
      <p:sp>
        <p:nvSpPr>
          <p:cNvPr id="18" name="文本框 17"/>
          <p:cNvSpPr txBox="1"/>
          <p:nvPr/>
        </p:nvSpPr>
        <p:spPr>
          <a:xfrm>
            <a:off x="5948680" y="5524500"/>
            <a:ext cx="6096000" cy="368300"/>
          </a:xfrm>
          <a:prstGeom prst="rect">
            <a:avLst/>
          </a:prstGeom>
          <a:noFill/>
        </p:spPr>
        <p:txBody>
          <a:bodyPr wrap="square" rtlCol="0" anchor="t">
            <a:noAutofit/>
          </a:bodyPr>
          <a:p>
            <a:pPr marL="285750" lvl="0" indent="-285750" algn="l">
              <a:lnSpc>
                <a:spcPct val="120000"/>
              </a:lnSpc>
              <a:buClrTx/>
              <a:buSzTx/>
              <a:buFont typeface="Wingdings" panose="05000000000000000000" charset="0"/>
              <a:buChar char="n"/>
            </a:pPr>
            <a:r>
              <a:rPr lang="en-US" altLang="zh-CN" sz="1400">
                <a:sym typeface="+mn-ea"/>
              </a:rPr>
              <a:t>The reconstruction of tectonic paleogeomorphology</a:t>
            </a:r>
            <a:endParaRPr lang="en-US" altLang="zh-CN" sz="1400">
              <a:sym typeface="+mn-ea"/>
            </a:endParaRPr>
          </a:p>
        </p:txBody>
      </p:sp>
      <p:sp>
        <p:nvSpPr>
          <p:cNvPr id="19" name="文本框 18"/>
          <p:cNvSpPr txBox="1"/>
          <p:nvPr/>
        </p:nvSpPr>
        <p:spPr>
          <a:xfrm>
            <a:off x="5958205" y="5806440"/>
            <a:ext cx="6096000" cy="368300"/>
          </a:xfrm>
          <a:prstGeom prst="rect">
            <a:avLst/>
          </a:prstGeom>
          <a:noFill/>
        </p:spPr>
        <p:txBody>
          <a:bodyPr wrap="square" rtlCol="0" anchor="t">
            <a:noAutofit/>
          </a:bodyPr>
          <a:p>
            <a:pPr marL="285750" lvl="0" indent="-285750" algn="l">
              <a:lnSpc>
                <a:spcPct val="120000"/>
              </a:lnSpc>
              <a:buClrTx/>
              <a:buSzTx/>
              <a:buFont typeface="Wingdings" panose="05000000000000000000" charset="0"/>
              <a:buChar char="n"/>
            </a:pPr>
            <a:r>
              <a:rPr lang="en-US" altLang="zh-CN" sz="1400">
                <a:sym typeface="+mn-ea"/>
              </a:rPr>
              <a:t>Interpretation of sedimentary filling characteristics</a:t>
            </a:r>
            <a:endParaRPr lang="en-US" altLang="zh-CN" sz="1400">
              <a:sym typeface="+mn-ea"/>
            </a:endParaRPr>
          </a:p>
        </p:txBody>
      </p:sp>
      <p:sp>
        <p:nvSpPr>
          <p:cNvPr id="13" name="文本框 12"/>
          <p:cNvSpPr txBox="1"/>
          <p:nvPr/>
        </p:nvSpPr>
        <p:spPr>
          <a:xfrm>
            <a:off x="615950" y="6310630"/>
            <a:ext cx="4537710" cy="337185"/>
          </a:xfrm>
          <a:prstGeom prst="rect">
            <a:avLst/>
          </a:prstGeom>
        </p:spPr>
        <p:txBody>
          <a:bodyPr wrap="square">
            <a:spAutoFit/>
          </a:bodyPr>
          <a:p>
            <a:pPr marL="0" indent="0" algn="l" defTabSz="266700">
              <a:spcBef>
                <a:spcPct val="0"/>
              </a:spcBef>
              <a:spcAft>
                <a:spcPct val="0"/>
              </a:spcAft>
              <a:tabLst>
                <a:tab pos="2637155" algn="l"/>
                <a:tab pos="5274310" algn="l"/>
              </a:tabLst>
            </a:pPr>
            <a:r>
              <a:rPr lang="en-US" altLang="zh-CN" sz="1600" b="1" i="1">
                <a:solidFill>
                  <a:schemeClr val="tx1"/>
                </a:solidFill>
                <a:latin typeface="Times New Roman" panose="02020603050405020304"/>
                <a:ea typeface="宋体" panose="02010600030101010101" pitchFamily="2" charset="-122"/>
              </a:rPr>
              <a:t> Correspionding Author: wanghy@cugb.edu.cn</a:t>
            </a:r>
            <a:endParaRPr lang="en-US" altLang="zh-CN" sz="1600" b="1" i="1">
              <a:solidFill>
                <a:schemeClr val="tx1"/>
              </a:solidFill>
              <a:latin typeface="Times New Roman" panose="02020603050405020304"/>
              <a:ea typeface="宋体" panose="02010600030101010101" pitchFamily="2" charset="-122"/>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9" descr="Fig.6"/>
          <p:cNvPicPr>
            <a:picLocks noChangeAspect="1"/>
          </p:cNvPicPr>
          <p:nvPr/>
        </p:nvPicPr>
        <p:blipFill>
          <a:blip r:embed="rId1"/>
          <a:stretch>
            <a:fillRect/>
          </a:stretch>
        </p:blipFill>
        <p:spPr>
          <a:xfrm>
            <a:off x="714375" y="1797050"/>
            <a:ext cx="3705225" cy="2476500"/>
          </a:xfrm>
          <a:prstGeom prst="rect">
            <a:avLst/>
          </a:prstGeom>
        </p:spPr>
      </p:pic>
      <p:sp>
        <p:nvSpPr>
          <p:cNvPr id="12" name="文本框 11"/>
          <p:cNvSpPr txBox="1"/>
          <p:nvPr/>
        </p:nvSpPr>
        <p:spPr>
          <a:xfrm>
            <a:off x="437515" y="300990"/>
            <a:ext cx="2440305" cy="368300"/>
          </a:xfrm>
          <a:prstGeom prst="rect">
            <a:avLst/>
          </a:prstGeom>
        </p:spPr>
        <p:txBody>
          <a:bodyPr wrap="square" rtlCol="0">
            <a:spAutoFit/>
          </a:bodyPr>
          <a:p>
            <a:pPr lvl="0" algn="just" defTabSz="266700">
              <a:buClrTx/>
              <a:buSzTx/>
              <a:buFontTx/>
            </a:pPr>
            <a:r>
              <a:rPr lang="en-US" altLang="zh-CN" b="1">
                <a:solidFill>
                  <a:srgbClr val="0070C0"/>
                </a:solidFill>
                <a:latin typeface="+mj-lt"/>
                <a:ea typeface="微软雅黑" panose="020B0503020204020204" charset="-122"/>
                <a:cs typeface="+mj-lt"/>
                <a:sym typeface="+mn-ea"/>
              </a:rPr>
              <a:t>Results</a:t>
            </a:r>
            <a:endParaRPr lang="en-US" altLang="zh-CN" b="1">
              <a:solidFill>
                <a:srgbClr val="0070C0"/>
              </a:solidFill>
              <a:latin typeface="+mj-lt"/>
              <a:ea typeface="微软雅黑" panose="020B0503020204020204" charset="-122"/>
              <a:cs typeface="+mj-lt"/>
              <a:sym typeface="+mn-ea"/>
            </a:endParaRPr>
          </a:p>
        </p:txBody>
      </p:sp>
      <p:pic>
        <p:nvPicPr>
          <p:cNvPr id="24" name="图片 24" descr="Fig.11"/>
          <p:cNvPicPr>
            <a:picLocks noChangeAspect="1"/>
          </p:cNvPicPr>
          <p:nvPr/>
        </p:nvPicPr>
        <p:blipFill>
          <a:blip r:embed="rId2"/>
          <a:stretch>
            <a:fillRect/>
          </a:stretch>
        </p:blipFill>
        <p:spPr>
          <a:xfrm>
            <a:off x="8587740" y="2117090"/>
            <a:ext cx="3204210" cy="3848100"/>
          </a:xfrm>
          <a:prstGeom prst="rect">
            <a:avLst/>
          </a:prstGeom>
        </p:spPr>
      </p:pic>
      <p:sp>
        <p:nvSpPr>
          <p:cNvPr id="6" name="文本框 5"/>
          <p:cNvSpPr txBox="1"/>
          <p:nvPr/>
        </p:nvSpPr>
        <p:spPr>
          <a:xfrm>
            <a:off x="354330" y="4243705"/>
            <a:ext cx="4639310" cy="245110"/>
          </a:xfrm>
          <a:prstGeom prst="rect">
            <a:avLst/>
          </a:prstGeom>
          <a:noFill/>
        </p:spPr>
        <p:txBody>
          <a:bodyPr wrap="square" rtlCol="0" anchor="t">
            <a:spAutoFit/>
          </a:bodyPr>
          <a:p>
            <a:pPr lvl="0" algn="l">
              <a:buClrTx/>
              <a:buSzTx/>
              <a:buFontTx/>
            </a:pPr>
            <a:r>
              <a:rPr lang="en-US" altLang="zh-CN" sz="1000">
                <a:sym typeface="+mn-ea"/>
              </a:rPr>
              <a:t>Volcanic rock types and their corresponding seismic facies and logging facies</a:t>
            </a:r>
            <a:endParaRPr lang="en-US" altLang="zh-CN" sz="1000">
              <a:sym typeface="+mn-ea"/>
            </a:endParaRPr>
          </a:p>
        </p:txBody>
      </p:sp>
      <p:pic>
        <p:nvPicPr>
          <p:cNvPr id="23" name="图片 23" descr="Fig.10"/>
          <p:cNvPicPr>
            <a:picLocks noChangeAspect="1"/>
          </p:cNvPicPr>
          <p:nvPr/>
        </p:nvPicPr>
        <p:blipFill>
          <a:blip r:embed="rId3"/>
          <a:stretch>
            <a:fillRect/>
          </a:stretch>
        </p:blipFill>
        <p:spPr>
          <a:xfrm>
            <a:off x="728345" y="4425950"/>
            <a:ext cx="4516120" cy="2193290"/>
          </a:xfrm>
          <a:prstGeom prst="rect">
            <a:avLst/>
          </a:prstGeom>
        </p:spPr>
      </p:pic>
      <p:sp>
        <p:nvSpPr>
          <p:cNvPr id="8" name="文本框 7"/>
          <p:cNvSpPr txBox="1"/>
          <p:nvPr/>
        </p:nvSpPr>
        <p:spPr>
          <a:xfrm>
            <a:off x="304165" y="6573520"/>
            <a:ext cx="5179060" cy="245110"/>
          </a:xfrm>
          <a:prstGeom prst="rect">
            <a:avLst/>
          </a:prstGeom>
          <a:noFill/>
        </p:spPr>
        <p:txBody>
          <a:bodyPr wrap="square" rtlCol="0" anchor="t">
            <a:spAutoFit/>
          </a:bodyPr>
          <a:p>
            <a:pPr lvl="0" algn="l">
              <a:buClrTx/>
              <a:buSzTx/>
              <a:buFontTx/>
            </a:pPr>
            <a:r>
              <a:rPr lang="en-US" altLang="zh-CN" sz="1000">
                <a:sym typeface="+mn-ea"/>
              </a:rPr>
              <a:t>The</a:t>
            </a:r>
            <a:r>
              <a:rPr lang="en-US" altLang="zh-CN" sz="1000">
                <a:sym typeface="+mn-ea"/>
              </a:rPr>
              <a:t> main sedimentary facies types and their lithofacies </a:t>
            </a:r>
            <a:r>
              <a:rPr lang="en-US" altLang="zh-CN" sz="1000">
                <a:sym typeface="+mn-ea"/>
              </a:rPr>
              <a:t>and </a:t>
            </a:r>
            <a:r>
              <a:rPr lang="en-US" altLang="zh-CN" sz="1000">
                <a:sym typeface="+mn-ea"/>
              </a:rPr>
              <a:t>logging facies characteristics</a:t>
            </a:r>
            <a:endParaRPr lang="en-US" altLang="zh-CN" sz="1000">
              <a:sym typeface="+mn-ea"/>
            </a:endParaRPr>
          </a:p>
        </p:txBody>
      </p:sp>
      <p:sp>
        <p:nvSpPr>
          <p:cNvPr id="9" name="文本框 8"/>
          <p:cNvSpPr txBox="1"/>
          <p:nvPr/>
        </p:nvSpPr>
        <p:spPr>
          <a:xfrm>
            <a:off x="8867775" y="6038215"/>
            <a:ext cx="2999740" cy="453390"/>
          </a:xfrm>
          <a:prstGeom prst="rect">
            <a:avLst/>
          </a:prstGeom>
          <a:noFill/>
        </p:spPr>
        <p:txBody>
          <a:bodyPr wrap="square" rtlCol="0" anchor="t">
            <a:noAutofit/>
          </a:bodyPr>
          <a:p>
            <a:pPr lvl="0" algn="l">
              <a:buClrTx/>
              <a:buSzTx/>
              <a:buFontTx/>
            </a:pPr>
            <a:r>
              <a:rPr lang="en-US" altLang="zh-CN" sz="1000">
                <a:sym typeface="+mn-ea"/>
              </a:rPr>
              <a:t>Sedimentary facies distribution in each member in the Yingcheng Formation</a:t>
            </a:r>
            <a:endParaRPr lang="en-US" altLang="zh-CN" sz="1000">
              <a:sym typeface="+mn-ea"/>
            </a:endParaRPr>
          </a:p>
        </p:txBody>
      </p:sp>
      <p:sp>
        <p:nvSpPr>
          <p:cNvPr id="10" name="文本框 9"/>
          <p:cNvSpPr txBox="1"/>
          <p:nvPr/>
        </p:nvSpPr>
        <p:spPr>
          <a:xfrm>
            <a:off x="437515" y="628650"/>
            <a:ext cx="5083175" cy="1168400"/>
          </a:xfrm>
          <a:prstGeom prst="rect">
            <a:avLst/>
          </a:prstGeom>
          <a:noFill/>
        </p:spPr>
        <p:txBody>
          <a:bodyPr wrap="square" rtlCol="0" anchor="t">
            <a:spAutoFit/>
          </a:bodyPr>
          <a:p>
            <a:pPr indent="0" algn="just">
              <a:buFont typeface="Wingdings" panose="05000000000000000000" charset="0"/>
              <a:buNone/>
            </a:pPr>
            <a:r>
              <a:rPr lang="en-US" altLang="zh-CN" sz="1400"/>
              <a:t>The study region experienced four stages of volcanic activity during the depositional period of the Yingcheng Formation in the Cretaceous. The lithofacies and distribution of volcanic rocks are closely related to the activity and distribution of the major faults that cut the basement.</a:t>
            </a:r>
            <a:endParaRPr lang="en-US" altLang="zh-CN" sz="1400"/>
          </a:p>
        </p:txBody>
      </p:sp>
      <p:pic>
        <p:nvPicPr>
          <p:cNvPr id="22" name="图片 22" descr="Fig.9"/>
          <p:cNvPicPr>
            <a:picLocks noChangeAspect="1"/>
          </p:cNvPicPr>
          <p:nvPr/>
        </p:nvPicPr>
        <p:blipFill>
          <a:blip r:embed="rId4"/>
          <a:stretch>
            <a:fillRect/>
          </a:stretch>
        </p:blipFill>
        <p:spPr>
          <a:xfrm>
            <a:off x="5263515" y="2096135"/>
            <a:ext cx="3210560" cy="3869055"/>
          </a:xfrm>
          <a:prstGeom prst="rect">
            <a:avLst/>
          </a:prstGeom>
        </p:spPr>
      </p:pic>
      <p:sp>
        <p:nvSpPr>
          <p:cNvPr id="11" name="文本框 10"/>
          <p:cNvSpPr txBox="1"/>
          <p:nvPr/>
        </p:nvSpPr>
        <p:spPr>
          <a:xfrm>
            <a:off x="5582285" y="617855"/>
            <a:ext cx="6352540" cy="1478280"/>
          </a:xfrm>
          <a:prstGeom prst="rect">
            <a:avLst/>
          </a:prstGeom>
          <a:noFill/>
        </p:spPr>
        <p:txBody>
          <a:bodyPr wrap="square" rtlCol="0" anchor="t">
            <a:noAutofit/>
          </a:bodyPr>
          <a:p>
            <a:pPr lvl="0" algn="just">
              <a:buClrTx/>
              <a:buSzTx/>
              <a:buFont typeface="Wingdings" panose="05000000000000000000" charset="0"/>
            </a:pPr>
            <a:r>
              <a:rPr lang="en-US" altLang="zh-CN" sz="1400">
                <a:sym typeface="+mn-ea"/>
              </a:rPr>
              <a:t>Fan deltas, braided river deltas and lakes constituted the main depositional systems in the study area. The lake basin that was composed of several grabens and half-grabens gradually developed into a unified saucer-shaped lake basin. During this process, the proportion of the braided river delta depositional system in the lake basin gradually increased, and the distribution area of volcanic uplift gradually decreased</a:t>
            </a:r>
            <a:r>
              <a:rPr lang="en-US" altLang="zh-CN" sz="1400">
                <a:sym typeface="+mn-ea"/>
              </a:rPr>
              <a:t>.</a:t>
            </a:r>
            <a:endParaRPr lang="en-US" altLang="zh-CN" sz="1400">
              <a:sym typeface="+mn-ea"/>
            </a:endParaRPr>
          </a:p>
        </p:txBody>
      </p:sp>
      <p:sp>
        <p:nvSpPr>
          <p:cNvPr id="15" name="文本框 14"/>
          <p:cNvSpPr txBox="1"/>
          <p:nvPr/>
        </p:nvSpPr>
        <p:spPr>
          <a:xfrm>
            <a:off x="5285740" y="6038215"/>
            <a:ext cx="3420110" cy="645160"/>
          </a:xfrm>
          <a:prstGeom prst="rect">
            <a:avLst/>
          </a:prstGeom>
          <a:noFill/>
        </p:spPr>
        <p:txBody>
          <a:bodyPr wrap="square" rtlCol="0" anchor="t">
            <a:noAutofit/>
          </a:bodyPr>
          <a:p>
            <a:pPr lvl="0" algn="l">
              <a:buClrTx/>
              <a:buSzTx/>
              <a:buFontTx/>
            </a:pPr>
            <a:r>
              <a:rPr lang="en-US" altLang="zh-CN" sz="1000">
                <a:sym typeface="+mn-ea"/>
              </a:rPr>
              <a:t>Shape and distribution of volcanic vents in each member of the Yingcheng Formation</a:t>
            </a:r>
            <a:endParaRPr lang="en-US" altLang="zh-CN" sz="1000">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 name="图片 25" descr="Fig.12"/>
          <p:cNvPicPr>
            <a:picLocks noChangeAspect="1"/>
          </p:cNvPicPr>
          <p:nvPr/>
        </p:nvPicPr>
        <p:blipFill>
          <a:blip r:embed="rId1"/>
          <a:stretch>
            <a:fillRect/>
          </a:stretch>
        </p:blipFill>
        <p:spPr>
          <a:xfrm>
            <a:off x="899795" y="1511935"/>
            <a:ext cx="3886200" cy="1993265"/>
          </a:xfrm>
          <a:prstGeom prst="rect">
            <a:avLst/>
          </a:prstGeom>
        </p:spPr>
      </p:pic>
      <p:pic>
        <p:nvPicPr>
          <p:cNvPr id="26" name="图片 26" descr="Fig.13"/>
          <p:cNvPicPr>
            <a:picLocks noChangeAspect="1"/>
          </p:cNvPicPr>
          <p:nvPr/>
        </p:nvPicPr>
        <p:blipFill>
          <a:blip r:embed="rId2"/>
          <a:stretch>
            <a:fillRect/>
          </a:stretch>
        </p:blipFill>
        <p:spPr>
          <a:xfrm>
            <a:off x="7859395" y="1430020"/>
            <a:ext cx="3836670" cy="2192655"/>
          </a:xfrm>
          <a:prstGeom prst="rect">
            <a:avLst/>
          </a:prstGeom>
        </p:spPr>
      </p:pic>
      <p:pic>
        <p:nvPicPr>
          <p:cNvPr id="10" name="图片 1"/>
          <p:cNvPicPr>
            <a:picLocks noChangeAspect="1"/>
          </p:cNvPicPr>
          <p:nvPr/>
        </p:nvPicPr>
        <p:blipFill>
          <a:blip r:embed="rId3"/>
          <a:stretch>
            <a:fillRect/>
          </a:stretch>
        </p:blipFill>
        <p:spPr>
          <a:xfrm>
            <a:off x="5466715" y="1443990"/>
            <a:ext cx="2392680" cy="2134870"/>
          </a:xfrm>
          <a:prstGeom prst="rect">
            <a:avLst/>
          </a:prstGeom>
          <a:noFill/>
          <a:ln>
            <a:noFill/>
          </a:ln>
        </p:spPr>
      </p:pic>
      <p:pic>
        <p:nvPicPr>
          <p:cNvPr id="27" name="图片 27" descr="Fig.15(右图）"/>
          <p:cNvPicPr>
            <a:picLocks noChangeAspect="1"/>
          </p:cNvPicPr>
          <p:nvPr/>
        </p:nvPicPr>
        <p:blipFill>
          <a:blip r:embed="rId4"/>
          <a:stretch>
            <a:fillRect/>
          </a:stretch>
        </p:blipFill>
        <p:spPr>
          <a:xfrm>
            <a:off x="807085" y="4565650"/>
            <a:ext cx="3978910" cy="1725295"/>
          </a:xfrm>
          <a:prstGeom prst="rect">
            <a:avLst/>
          </a:prstGeom>
        </p:spPr>
      </p:pic>
      <p:sp>
        <p:nvSpPr>
          <p:cNvPr id="12" name="文本框 11"/>
          <p:cNvSpPr txBox="1"/>
          <p:nvPr/>
        </p:nvSpPr>
        <p:spPr>
          <a:xfrm>
            <a:off x="437515" y="253365"/>
            <a:ext cx="8248650" cy="368300"/>
          </a:xfrm>
          <a:prstGeom prst="rect">
            <a:avLst/>
          </a:prstGeom>
        </p:spPr>
        <p:txBody>
          <a:bodyPr wrap="square" rtlCol="0">
            <a:spAutoFit/>
          </a:bodyPr>
          <a:p>
            <a:pPr lvl="0" algn="just" defTabSz="266700">
              <a:buClrTx/>
              <a:buSzTx/>
              <a:buFontTx/>
            </a:pPr>
            <a:r>
              <a:rPr lang="en-US" altLang="zh-CN" b="1">
                <a:solidFill>
                  <a:srgbClr val="0070C0"/>
                </a:solidFill>
                <a:latin typeface="+mj-lt"/>
                <a:ea typeface="微软雅黑" panose="020B0503020204020204" charset="-122"/>
                <a:cs typeface="+mj-lt"/>
                <a:sym typeface="+mn-ea"/>
              </a:rPr>
              <a:t>Discussion: The influence of volcanism on basin sedimentary filling</a:t>
            </a:r>
            <a:endParaRPr lang="en-US" altLang="zh-CN" b="1">
              <a:solidFill>
                <a:srgbClr val="0070C0"/>
              </a:solidFill>
              <a:latin typeface="+mj-lt"/>
              <a:ea typeface="微软雅黑" panose="020B0503020204020204" charset="-122"/>
              <a:cs typeface="+mj-lt"/>
              <a:sym typeface="+mn-ea"/>
            </a:endParaRPr>
          </a:p>
        </p:txBody>
      </p:sp>
      <p:sp>
        <p:nvSpPr>
          <p:cNvPr id="7" name="文本框 6"/>
          <p:cNvSpPr txBox="1"/>
          <p:nvPr/>
        </p:nvSpPr>
        <p:spPr>
          <a:xfrm>
            <a:off x="485775" y="813435"/>
            <a:ext cx="5064125" cy="521970"/>
          </a:xfrm>
          <a:prstGeom prst="rect">
            <a:avLst/>
          </a:prstGeom>
          <a:noFill/>
        </p:spPr>
        <p:txBody>
          <a:bodyPr wrap="square" rtlCol="0" anchor="t">
            <a:spAutoFit/>
          </a:bodyPr>
          <a:p>
            <a:pPr lvl="0" algn="l">
              <a:buClrTx/>
              <a:buSzTx/>
              <a:buFontTx/>
            </a:pPr>
            <a:r>
              <a:rPr lang="en-US" altLang="zh-CN" sz="1400" b="1">
                <a:sym typeface="+mn-ea"/>
              </a:rPr>
              <a:t>1) Causes of the difference between the subsidence center and sedimentary center</a:t>
            </a:r>
            <a:endParaRPr lang="en-US" altLang="zh-CN" sz="1400" b="1">
              <a:sym typeface="+mn-ea"/>
            </a:endParaRPr>
          </a:p>
        </p:txBody>
      </p:sp>
      <p:sp>
        <p:nvSpPr>
          <p:cNvPr id="8" name="文本框 7"/>
          <p:cNvSpPr txBox="1"/>
          <p:nvPr/>
        </p:nvSpPr>
        <p:spPr>
          <a:xfrm>
            <a:off x="5447030" y="822960"/>
            <a:ext cx="6361430" cy="306705"/>
          </a:xfrm>
          <a:prstGeom prst="rect">
            <a:avLst/>
          </a:prstGeom>
          <a:noFill/>
        </p:spPr>
        <p:txBody>
          <a:bodyPr wrap="square" rtlCol="0" anchor="t">
            <a:spAutoFit/>
          </a:bodyPr>
          <a:p>
            <a:pPr lvl="0" algn="l">
              <a:buClrTx/>
              <a:buSzTx/>
              <a:buFontTx/>
            </a:pPr>
            <a:r>
              <a:rPr lang="en-US" altLang="zh-CN" sz="1400" b="1">
                <a:sym typeface="+mn-ea"/>
              </a:rPr>
              <a:t>2)</a:t>
            </a:r>
            <a:r>
              <a:rPr lang="en-US" altLang="zh-CN" sz="1400" b="1">
                <a:sym typeface="+mn-ea"/>
              </a:rPr>
              <a:t> </a:t>
            </a:r>
            <a:r>
              <a:rPr lang="en-US" altLang="zh-CN" sz="1400" b="1">
                <a:sym typeface="+mn-ea"/>
              </a:rPr>
              <a:t>Causes of changes in paleogeomorphology and sedimentary patterns</a:t>
            </a:r>
            <a:endParaRPr lang="en-US" altLang="zh-CN" sz="1400" b="1">
              <a:sym typeface="+mn-ea"/>
            </a:endParaRPr>
          </a:p>
        </p:txBody>
      </p:sp>
      <p:sp>
        <p:nvSpPr>
          <p:cNvPr id="9" name="文本框 8"/>
          <p:cNvSpPr txBox="1"/>
          <p:nvPr/>
        </p:nvSpPr>
        <p:spPr>
          <a:xfrm>
            <a:off x="584835" y="4171950"/>
            <a:ext cx="4709160" cy="583565"/>
          </a:xfrm>
          <a:prstGeom prst="rect">
            <a:avLst/>
          </a:prstGeom>
          <a:noFill/>
        </p:spPr>
        <p:txBody>
          <a:bodyPr wrap="square" rtlCol="0" anchor="t">
            <a:spAutoFit/>
          </a:bodyPr>
          <a:p>
            <a:pPr lvl="0" algn="l">
              <a:buClrTx/>
              <a:buSzTx/>
              <a:buFontTx/>
            </a:pPr>
            <a:r>
              <a:rPr lang="en-US" altLang="zh-CN" sz="1400" b="1">
                <a:sym typeface="+mn-ea"/>
              </a:rPr>
              <a:t>3)</a:t>
            </a:r>
            <a:r>
              <a:rPr lang="en-US" altLang="zh-CN" sz="1400" b="1">
                <a:sym typeface="+mn-ea"/>
              </a:rPr>
              <a:t> Causes of changes in sediment composition and rock types</a:t>
            </a:r>
            <a:endParaRPr lang="en-US" altLang="zh-CN" sz="1400" b="1">
              <a:sym typeface="+mn-ea"/>
            </a:endParaRPr>
          </a:p>
        </p:txBody>
      </p:sp>
      <p:sp>
        <p:nvSpPr>
          <p:cNvPr id="11" name="文本框 10"/>
          <p:cNvSpPr txBox="1"/>
          <p:nvPr/>
        </p:nvSpPr>
        <p:spPr>
          <a:xfrm>
            <a:off x="5466715" y="3592830"/>
            <a:ext cx="2475230" cy="553085"/>
          </a:xfrm>
          <a:prstGeom prst="rect">
            <a:avLst/>
          </a:prstGeom>
          <a:noFill/>
        </p:spPr>
        <p:txBody>
          <a:bodyPr wrap="square" rtlCol="0" anchor="t">
            <a:spAutoFit/>
          </a:bodyPr>
          <a:p>
            <a:r>
              <a:rPr lang="en-US" altLang="zh-CN" sz="1000"/>
              <a:t>Changes in the sequence stratigraphic structure of slopes with and without volcanoes</a:t>
            </a:r>
            <a:endParaRPr lang="en-US" altLang="zh-CN" sz="1000"/>
          </a:p>
        </p:txBody>
      </p:sp>
      <p:sp>
        <p:nvSpPr>
          <p:cNvPr id="13" name="文本框 12"/>
          <p:cNvSpPr txBox="1"/>
          <p:nvPr/>
        </p:nvSpPr>
        <p:spPr>
          <a:xfrm>
            <a:off x="552450" y="6316345"/>
            <a:ext cx="5248910" cy="398780"/>
          </a:xfrm>
          <a:prstGeom prst="rect">
            <a:avLst/>
          </a:prstGeom>
          <a:noFill/>
        </p:spPr>
        <p:txBody>
          <a:bodyPr wrap="square" rtlCol="0" anchor="t">
            <a:spAutoFit/>
          </a:bodyPr>
          <a:p>
            <a:pPr lvl="0" algn="l">
              <a:buClrTx/>
              <a:buSzTx/>
              <a:buFontTx/>
            </a:pPr>
            <a:r>
              <a:rPr lang="en-US" altLang="zh-CN" sz="1000">
                <a:sym typeface="+mn-ea"/>
              </a:rPr>
              <a:t>Sandstone particle composition in the Longfengshan sag in the Changling fault depression (a. particle composition, b. debris composition)</a:t>
            </a:r>
            <a:endParaRPr lang="en-US" altLang="zh-CN" sz="1000">
              <a:sym typeface="+mn-ea"/>
            </a:endParaRPr>
          </a:p>
        </p:txBody>
      </p:sp>
      <p:sp>
        <p:nvSpPr>
          <p:cNvPr id="14" name="文本框 13"/>
          <p:cNvSpPr txBox="1"/>
          <p:nvPr/>
        </p:nvSpPr>
        <p:spPr>
          <a:xfrm>
            <a:off x="7840345" y="3717290"/>
            <a:ext cx="4006215" cy="448310"/>
          </a:xfrm>
          <a:prstGeom prst="rect">
            <a:avLst/>
          </a:prstGeom>
          <a:noFill/>
        </p:spPr>
        <p:txBody>
          <a:bodyPr wrap="square" rtlCol="0" anchor="t">
            <a:noAutofit/>
          </a:bodyPr>
          <a:p>
            <a:pPr lvl="0" algn="l">
              <a:buClrTx/>
              <a:buSzTx/>
              <a:buFontTx/>
            </a:pPr>
            <a:r>
              <a:rPr lang="en-US" altLang="zh-CN" sz="1000">
                <a:sym typeface="+mn-ea"/>
              </a:rPr>
              <a:t>Multiple barrier lakes and restricted depositional centers caused by volcanic cones in the H</a:t>
            </a:r>
            <a:r>
              <a:rPr lang="en-US" altLang="zh-CN" sz="1000">
                <a:sym typeface="+mn-ea"/>
              </a:rPr>
              <a:t>DM</a:t>
            </a:r>
            <a:r>
              <a:rPr lang="en-US" altLang="zh-CN" sz="1000">
                <a:sym typeface="+mn-ea"/>
              </a:rPr>
              <a:t> sag area</a:t>
            </a:r>
            <a:endParaRPr lang="en-US" altLang="zh-CN" sz="1000">
              <a:sym typeface="+mn-ea"/>
            </a:endParaRPr>
          </a:p>
        </p:txBody>
      </p:sp>
      <p:sp>
        <p:nvSpPr>
          <p:cNvPr id="15" name="文本框 14"/>
          <p:cNvSpPr txBox="1"/>
          <p:nvPr/>
        </p:nvSpPr>
        <p:spPr>
          <a:xfrm>
            <a:off x="682625" y="3538855"/>
            <a:ext cx="4371975" cy="599440"/>
          </a:xfrm>
          <a:prstGeom prst="rect">
            <a:avLst/>
          </a:prstGeom>
          <a:noFill/>
        </p:spPr>
        <p:txBody>
          <a:bodyPr wrap="square" rtlCol="0" anchor="t">
            <a:noAutofit/>
          </a:bodyPr>
          <a:p>
            <a:pPr lvl="0" algn="l">
              <a:buClrTx/>
              <a:buSzTx/>
              <a:buFontTx/>
            </a:pPr>
            <a:r>
              <a:rPr lang="en-US" altLang="zh-CN" sz="1000">
                <a:sym typeface="+mn-ea"/>
              </a:rPr>
              <a:t>Patterns of volcanic eruption and sedimentary filling. Note the difference in the locations of the depositional centers of the two secondary depressions when there is and is no volcanic uplift.</a:t>
            </a:r>
            <a:endParaRPr lang="en-US" altLang="zh-CN" sz="1000">
              <a:sym typeface="+mn-ea"/>
            </a:endParaRPr>
          </a:p>
        </p:txBody>
      </p:sp>
      <p:sp>
        <p:nvSpPr>
          <p:cNvPr id="16" name="文本框 15"/>
          <p:cNvSpPr txBox="1"/>
          <p:nvPr/>
        </p:nvSpPr>
        <p:spPr>
          <a:xfrm>
            <a:off x="5234940" y="4178935"/>
            <a:ext cx="6757035" cy="2491740"/>
          </a:xfrm>
          <a:prstGeom prst="rect">
            <a:avLst/>
          </a:prstGeom>
          <a:noFill/>
        </p:spPr>
        <p:txBody>
          <a:bodyPr wrap="square" rtlCol="0" anchor="t">
            <a:spAutoFit/>
          </a:bodyPr>
          <a:p>
            <a:pPr marL="285750" indent="-285750">
              <a:buFont typeface="Wingdings" panose="05000000000000000000" charset="0"/>
              <a:buChar char="n"/>
            </a:pPr>
            <a:r>
              <a:rPr lang="en-US" altLang="zh-CN" sz="1200"/>
              <a:t>They changed the structural style and paleogeomorphic features of the basin and affected the type and spatial distribution of the depositional systems. The influences of different types of volcanic rock masses also differed. The early large-scale volcanic uplift in Yingcheng directly affected the structural style of the fault depression and the sequence stratigraphic style of the sag. The late multipoint distribution of volcanic cones had a greater influence on the paleogeomorphology and the shape and distribution extent of the sedimentary system.</a:t>
            </a:r>
            <a:endParaRPr lang="en-US" altLang="zh-CN" sz="1200"/>
          </a:p>
          <a:p>
            <a:pPr marL="285750" indent="-285750">
              <a:buFont typeface="Wingdings" panose="05000000000000000000" charset="0"/>
              <a:buChar char="n"/>
            </a:pPr>
            <a:endParaRPr lang="en-US" altLang="zh-CN" sz="1200"/>
          </a:p>
          <a:p>
            <a:pPr marL="285750" indent="-285750">
              <a:buFont typeface="Wingdings" panose="05000000000000000000" charset="0"/>
              <a:buChar char="n"/>
            </a:pPr>
            <a:r>
              <a:rPr lang="en-US" altLang="zh-CN" sz="1200"/>
              <a:t>Volcanic eruptions provided different sources of detrital materials for continental lake basins. One was contemporaneous pyroclastics and volcanic ash. The other was associated with volcanic rock uplift that provided coarse-grained clastic material after long-term erosion and flowing-water transport. The spatial distribution difference and the supply mode difference of volcanic materials complicate the rock structure and reservoir characteristics of sandstones and enhance the difficulty of sandstone reservoir evaluation in this continental lake basin.</a:t>
            </a:r>
            <a:endParaRPr lang="zh-CN" altLang="en-US" sz="1200"/>
          </a:p>
        </p:txBody>
      </p:sp>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4173</Words>
  <Application>WPS 演示</Application>
  <PresentationFormat>宽屏</PresentationFormat>
  <Paragraphs>73</Paragraphs>
  <Slides>3</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vt:i4>
      </vt:variant>
    </vt:vector>
  </HeadingPairs>
  <TitlesOfParts>
    <vt:vector size="13" baseType="lpstr">
      <vt:lpstr>Arial</vt:lpstr>
      <vt:lpstr>宋体</vt:lpstr>
      <vt:lpstr>Wingdings</vt:lpstr>
      <vt:lpstr>Wingdings</vt:lpstr>
      <vt:lpstr>黑体</vt:lpstr>
      <vt:lpstr>Times New Roman</vt:lpstr>
      <vt:lpstr>微软雅黑</vt:lpstr>
      <vt:lpstr>Arial Unicode MS</vt:lpstr>
      <vt:lpstr>Calibri</vt:lpstr>
      <vt:lpstr>WPS</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WHY</cp:lastModifiedBy>
  <cp:revision>182</cp:revision>
  <dcterms:created xsi:type="dcterms:W3CDTF">2019-06-19T02:08:00Z</dcterms:created>
  <dcterms:modified xsi:type="dcterms:W3CDTF">2025-04-21T08:34:48Z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EDC9DFA5042F4C30825D4EC254AEAD98_11</vt:lpwstr>
  </property>
</Properties>
</file>