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3_0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08_0.xml" ContentType="application/vnd.ms-powerpoint.comments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comments/modernComment_109_0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10E_0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4"/>
  </p:sldMasterIdLst>
  <p:notesMasterIdLst>
    <p:notesMasterId r:id="rId26"/>
  </p:notesMasterIdLst>
  <p:sldIdLst>
    <p:sldId id="256" r:id="rId5"/>
    <p:sldId id="258" r:id="rId6"/>
    <p:sldId id="259" r:id="rId7"/>
    <p:sldId id="260" r:id="rId8"/>
    <p:sldId id="283" r:id="rId9"/>
    <p:sldId id="262" r:id="rId10"/>
    <p:sldId id="263" r:id="rId11"/>
    <p:sldId id="280" r:id="rId12"/>
    <p:sldId id="264" r:id="rId13"/>
    <p:sldId id="265" r:id="rId14"/>
    <p:sldId id="282" r:id="rId15"/>
    <p:sldId id="266" r:id="rId16"/>
    <p:sldId id="267" r:id="rId17"/>
    <p:sldId id="269" r:id="rId18"/>
    <p:sldId id="270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embeddedFontLs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3">
          <p15:clr>
            <a:srgbClr val="A4A3A4"/>
          </p15:clr>
        </p15:guide>
        <p15:guide id="2" pos="325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pos="7355">
          <p15:clr>
            <a:srgbClr val="A4A3A4"/>
          </p15:clr>
        </p15:guide>
        <p15:guide id="5" pos="3840">
          <p15:clr>
            <a:srgbClr val="A4A3A4"/>
          </p15:clr>
        </p15:guide>
        <p15:guide id="6" orient="horz" pos="867">
          <p15:clr>
            <a:srgbClr val="A4A3A4"/>
          </p15:clr>
        </p15:guide>
        <p15:guide id="7" orient="horz" pos="3634">
          <p15:clr>
            <a:srgbClr val="A4A3A4"/>
          </p15:clr>
        </p15:guide>
        <p15:guide id="8" pos="869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B900B1-4A15-2BC7-BAA6-30ACA3AF3DF7}" name="Townsend, Poppy (STFC,RAL,RALSP)" initials="TP" userId="S::poppy.townsend@stfc.ac.uk::fb891fae-f265-417a-8ce5-3c5c5da5b98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48FA39-6B2E-12EF-A881-363312FA24F8}" v="136" dt="2025-04-15T14:52:53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0"/>
    <p:restoredTop sz="83817"/>
  </p:normalViewPr>
  <p:slideViewPr>
    <p:cSldViewPr snapToGrid="0">
      <p:cViewPr varScale="1">
        <p:scale>
          <a:sx n="99" d="100"/>
          <a:sy n="99" d="100"/>
        </p:scale>
        <p:origin x="1184" y="176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omments/modernComment_10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109E68-0550-425E-9A13-886817D93D3A}" authorId="{69B900B1-4A15-2BC7-BAA6-30ACA3AF3DF7}" status="resolved" created="2025-04-15T14:52:53.47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9"/>
      <ac:picMk id="137" creationId="{00000000-0000-0000-0000-000000000000}"/>
    </ac:deMkLst>
    <p188:txBody>
      <a:bodyPr/>
      <a:lstStyle/>
      <a:p>
        <a:r>
          <a:rPr lang="en-GB"/>
          <a:t>update pic</a:t>
        </a:r>
      </a:p>
    </p188:txBody>
  </p188:cm>
</p188:cmLst>
</file>

<file path=ppt/comments/modernComment_108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65266D-B365-4A3D-A491-A7DAAF958E66}" authorId="{69B900B1-4A15-2BC7-BAA6-30ACA3AF3DF7}" status="resolved" created="2025-04-15T14:43:07.78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4"/>
      <ac:picMk id="201" creationId="{00000000-0000-0000-0000-000000000000}"/>
    </ac:deMkLst>
    <p188:txBody>
      <a:bodyPr/>
      <a:lstStyle/>
      <a:p>
        <a:r>
          <a:rPr lang="en-GB"/>
          <a:t>update for global one</a:t>
        </a:r>
      </a:p>
    </p188:txBody>
  </p188:cm>
  <p188:cm id="{1C17FDD4-861D-44D6-8DF6-34CFEBCAF126}" authorId="{69B900B1-4A15-2BC7-BAA6-30ACA3AF3DF7}" status="resolved" created="2025-04-15T14:48:42.15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4"/>
      <ac:spMk id="207" creationId="{00000000-0000-0000-0000-000000000000}"/>
    </ac:deMkLst>
    <p188:txBody>
      <a:bodyPr/>
      <a:lstStyle/>
      <a:p>
        <a:r>
          <a:rPr lang="en-GB"/>
          <a:t>add qr code?</a:t>
        </a:r>
      </a:p>
    </p188:txBody>
  </p188:cm>
</p188:cmLst>
</file>

<file path=ppt/comments/modernComment_109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22F66CD-8E31-44E6-9AEE-63E13742001A}" authorId="{69B900B1-4A15-2BC7-BAA6-30ACA3AF3DF7}" status="resolved" created="2025-04-15T14:43:18.90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5"/>
      <ac:picMk id="213" creationId="{00000000-0000-0000-0000-000000000000}"/>
    </ac:deMkLst>
    <p188:txBody>
      <a:bodyPr/>
      <a:lstStyle/>
      <a:p>
        <a:r>
          <a:rPr lang="en-GB"/>
          <a:t>change for Vienna</a:t>
        </a:r>
      </a:p>
    </p188:txBody>
  </p188:cm>
</p188:cmLst>
</file>

<file path=ppt/comments/modernComment_10E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ACCF42-49CB-49B7-AF49-1D477C3FE321}" authorId="{69B900B1-4A15-2BC7-BAA6-30ACA3AF3DF7}" status="resolved" created="2025-04-15T14:46:58.995" complete="100000">
    <pc:sldMkLst xmlns:pc="http://schemas.microsoft.com/office/powerpoint/2013/main/command">
      <pc:docMk/>
      <pc:sldMk cId="0" sldId="270"/>
    </pc:sldMkLst>
    <p188:txBody>
      <a:bodyPr/>
      <a:lstStyle/>
      <a:p>
        <a:r>
          <a:rPr lang="en-GB"/>
          <a:t>merge with questions. Update to Vienna image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ac8268b6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fac8268b69_0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g2fac8268b69_0_1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>
          <a:extLst>
            <a:ext uri="{FF2B5EF4-FFF2-40B4-BE49-F238E27FC236}">
              <a16:creationId xmlns:a16="http://schemas.microsoft.com/office/drawing/2014/main" id="{47DC70CF-01D8-E45D-7AFB-D82A913FB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fac8268b69_0_159:notes">
            <a:extLst>
              <a:ext uri="{FF2B5EF4-FFF2-40B4-BE49-F238E27FC236}">
                <a16:creationId xmlns:a16="http://schemas.microsoft.com/office/drawing/2014/main" id="{AF6AF3C6-0CBB-BB94-2F94-AAB622A51C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fac8268b69_0_159:notes">
            <a:extLst>
              <a:ext uri="{FF2B5EF4-FFF2-40B4-BE49-F238E27FC236}">
                <a16:creationId xmlns:a16="http://schemas.microsoft.com/office/drawing/2014/main" id="{A68829AC-785D-313F-27E5-BB81EAC83D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g2fac8268b69_0_159:notes">
            <a:extLst>
              <a:ext uri="{FF2B5EF4-FFF2-40B4-BE49-F238E27FC236}">
                <a16:creationId xmlns:a16="http://schemas.microsoft.com/office/drawing/2014/main" id="{DF4783EA-8B2C-8E99-6C39-5C988C5ACD6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9456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fac8268b69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9" name="Google Shape;219;g2fac8268b69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fce15d8def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" name="Google Shape;234;g2fce15d8de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fac8268b69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2fac8268b69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51" name="Google Shape;251;g2fac8268b69_0_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fcf853b14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fcf853b14d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2fcf853b14d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fcf853b1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fcf853b14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2fcf853b14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fcf853b14d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fcf853b14d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2fcf853b14d_0_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cf853b14d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fcf853b14d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2fcf853b14d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fcf853b14d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fcf853b14d_0_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2fcf853b14d_0_1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75b1260a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f75b1260a7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f75b1260a7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fcf853b14d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fcf853b14d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2fcf853b14d_0_1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fcf853b14d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fcf853b14d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2fcf853b14d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fcf853b14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2fcf853b14d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dirty="0">
                <a:solidFill>
                  <a:srgbClr val="626262"/>
                </a:solidFill>
              </a:rPr>
              <a:t>… but understanding climate impacts and data and digital skills are essential to our every day life.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62626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626262"/>
                </a:solidFill>
              </a:rPr>
              <a:t>Communicating about climate change can be - challenging and complex, demotivating and negative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62626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626262"/>
                </a:solidFill>
              </a:rPr>
              <a:t>What does good science communication mean to me? - </a:t>
            </a:r>
            <a:r>
              <a:rPr lang="en-GB" sz="1200" dirty="0">
                <a:solidFill>
                  <a:srgbClr val="626262"/>
                </a:solidFill>
              </a:rPr>
              <a:t>storytelling, relatable, creative and interesting, hopeful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2" name="Google Shape;132;g2fcf853b14d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ac8268b69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2fac8268b69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87CC1FF1-D728-4368-3744-72A26F5AA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fac8268b69_0_68:notes">
            <a:extLst>
              <a:ext uri="{FF2B5EF4-FFF2-40B4-BE49-F238E27FC236}">
                <a16:creationId xmlns:a16="http://schemas.microsoft.com/office/drawing/2014/main" id="{BFC02640-E52F-B0E3-F9AE-1F8A5D25A8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2fac8268b69_0_68:notes">
            <a:extLst>
              <a:ext uri="{FF2B5EF4-FFF2-40B4-BE49-F238E27FC236}">
                <a16:creationId xmlns:a16="http://schemas.microsoft.com/office/drawing/2014/main" id="{8013EB72-90BB-E99D-3619-0B74A45C9E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7675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fac8268b69_0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fac8268b69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fb195e7da6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fb195e7da6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g2fb195e7da6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662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fac8268b69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fac8268b69_0_1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2fac8268b69_0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▪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▪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ertical Title and Text">
  <p:cSld name="1_Vertical Title and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C8C9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C8C9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C8C9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9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C8C9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C8C9C"/>
              </a:buClr>
              <a:buSzPts val="1600"/>
              <a:buNone/>
              <a:defRPr sz="1600">
                <a:solidFill>
                  <a:srgbClr val="8C8C9C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C8C9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1" descr="A picture containing icon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46316" y="5681435"/>
            <a:ext cx="2333840" cy="79911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hyperlink" Target="https://catalogue.ceda.ac.uk/uuid/715abce1604a42f396f81db83aeb2a4b/" TargetMode="External"/><Relationship Id="rId5" Type="http://schemas.openxmlformats.org/officeDocument/2006/relationships/image" Target="../media/image18.png"/><Relationship Id="rId4" Type="http://schemas.microsoft.com/office/2018/10/relationships/comments" Target="../comments/modernComment_109_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doi.org/10.5281/zenodo.1216855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poppy.townsend@stfc.ac.uk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://www.ceda.ac.uk/outreach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E_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eda.ac.uk/outreach/" TargetMode="External"/><Relationship Id="rId5" Type="http://schemas.openxmlformats.org/officeDocument/2006/relationships/hyperlink" Target="mailto:poppy.townsend@stfc.ac.uk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odc.ac.uk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hyperlink" Target="https://www.bas.ac.uk/data/uk-pdc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hyperlink" Target="https://www.bgs.ac.uk/ngdc/" TargetMode="External"/><Relationship Id="rId5" Type="http://schemas.openxmlformats.org/officeDocument/2006/relationships/image" Target="../media/image6.png"/><Relationship Id="rId10" Type="http://schemas.openxmlformats.org/officeDocument/2006/relationships/hyperlink" Target="https://eidc.ac.uk/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archive.ceda.ac.uk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3_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howyourstripes.info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8_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5472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1102796" y="2313130"/>
            <a:ext cx="8316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600" b="1" dirty="0">
                <a:solidFill>
                  <a:srgbClr val="2E2D62"/>
                </a:solidFill>
              </a:rPr>
              <a:t>Climate mosaic: inspiring conversations about data through art</a:t>
            </a:r>
            <a:endParaRPr lang="en-US" sz="800" dirty="0"/>
          </a:p>
        </p:txBody>
      </p:sp>
      <p:sp>
        <p:nvSpPr>
          <p:cNvPr id="96" name="Google Shape;96;p17"/>
          <p:cNvSpPr/>
          <p:nvPr/>
        </p:nvSpPr>
        <p:spPr>
          <a:xfrm>
            <a:off x="1102800" y="3783725"/>
            <a:ext cx="8174700" cy="1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626262"/>
                </a:solidFill>
              </a:rPr>
              <a:t>Poppy Townsend (she/her)</a:t>
            </a:r>
            <a:endParaRPr sz="2400" dirty="0">
              <a:solidFill>
                <a:srgbClr val="626262"/>
              </a:solidFill>
            </a:endParaRPr>
          </a:p>
          <a:p>
            <a:r>
              <a:rPr lang="en-GB" sz="2400" dirty="0">
                <a:solidFill>
                  <a:srgbClr val="626262"/>
                </a:solidFill>
              </a:rPr>
              <a:t>Senior Data Scientist – user centred design</a:t>
            </a:r>
            <a:endParaRPr sz="2400" dirty="0">
              <a:solidFill>
                <a:srgbClr val="62626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626262"/>
                </a:solidFill>
              </a:rPr>
              <a:t>Centre for Environmental Data Analysis (CEDA)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>
              <a:solidFill>
                <a:srgbClr val="626262"/>
              </a:solidFill>
            </a:endParaRPr>
          </a:p>
        </p:txBody>
      </p:sp>
      <p:pic>
        <p:nvPicPr>
          <p:cNvPr id="97" name="Google Shape;97;p17" descr="A picture containing 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078" y="373651"/>
            <a:ext cx="4127959" cy="14134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C9B336-CD9E-E2BB-6EDA-7E8C6193ED94}"/>
              </a:ext>
            </a:extLst>
          </p:cNvPr>
          <p:cNvSpPr txBox="1"/>
          <p:nvPr/>
        </p:nvSpPr>
        <p:spPr>
          <a:xfrm>
            <a:off x="2579510" y="6258618"/>
            <a:ext cx="73587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626262"/>
                </a:solidFill>
              </a:rPr>
              <a:t>Special thanks to my colleagues: Molly </a:t>
            </a:r>
            <a:r>
              <a:rPr lang="en-GB" dirty="0" err="1">
                <a:solidFill>
                  <a:srgbClr val="626262"/>
                </a:solidFill>
              </a:rPr>
              <a:t>MacRae</a:t>
            </a:r>
            <a:r>
              <a:rPr lang="en-GB" dirty="0">
                <a:solidFill>
                  <a:srgbClr val="626262"/>
                </a:solidFill>
              </a:rPr>
              <a:t>, Vicky Hall, Ag Stephens, Adrian Debski, Ed Hawkins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solidFill>
                <a:srgbClr val="62626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/>
          <p:nvPr/>
        </p:nvSpPr>
        <p:spPr>
          <a:xfrm rot="806">
            <a:off x="153268" y="348823"/>
            <a:ext cx="10974574" cy="7694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rgbClr val="2E2D62"/>
                </a:solidFill>
              </a:rPr>
              <a:t>Tool output</a:t>
            </a:r>
            <a:endParaRPr sz="4400" b="1" dirty="0">
              <a:solidFill>
                <a:srgbClr val="2E2D62"/>
              </a:solidFill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370915" y="1273802"/>
            <a:ext cx="727085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1800"/>
            </a:pPr>
            <a:r>
              <a:rPr lang="en-GB" sz="1800" b="1" dirty="0">
                <a:solidFill>
                  <a:srgbClr val="626262"/>
                </a:solidFill>
              </a:rPr>
              <a:t>1. Image file (PNG) of your personalised stripe</a:t>
            </a:r>
            <a:endParaRPr sz="1800" b="1" dirty="0">
              <a:solidFill>
                <a:srgbClr val="626262"/>
              </a:solidFill>
            </a:endParaRPr>
          </a:p>
        </p:txBody>
      </p:sp>
      <p:pic>
        <p:nvPicPr>
          <p:cNvPr id="3" name="Picture 2" descr="A close-up of a blue and white striped background&#10;&#10;AI-generated content may be incorrect.">
            <a:extLst>
              <a:ext uri="{FF2B5EF4-FFF2-40B4-BE49-F238E27FC236}">
                <a16:creationId xmlns:a16="http://schemas.microsoft.com/office/drawing/2014/main" id="{E68F3169-1029-32CC-D362-6F946F61BA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406" t="9805" r="12605" b="8963"/>
          <a:stretch/>
        </p:blipFill>
        <p:spPr>
          <a:xfrm>
            <a:off x="266024" y="1857158"/>
            <a:ext cx="11659952" cy="2631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69318C-994B-8A99-C242-672B7DDC4DF7}"/>
              </a:ext>
            </a:extLst>
          </p:cNvPr>
          <p:cNvSpPr txBox="1"/>
          <p:nvPr/>
        </p:nvSpPr>
        <p:spPr>
          <a:xfrm>
            <a:off x="370915" y="4542550"/>
            <a:ext cx="113551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26262"/>
                </a:solidFill>
              </a:rPr>
              <a:t>Vienna - Latitude: 48.2349°, Longitude: 16.4137°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26262"/>
                </a:solidFill>
              </a:rPr>
              <a:t>Time period: (1901, 2023)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26262"/>
                </a:solidFill>
              </a:rPr>
              <a:t>Using: 20 colours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CDA3DD-30A2-2D29-DE88-6AA9987B2AB1}"/>
              </a:ext>
            </a:extLst>
          </p:cNvPr>
          <p:cNvSpPr txBox="1"/>
          <p:nvPr/>
        </p:nvSpPr>
        <p:spPr>
          <a:xfrm>
            <a:off x="2843893" y="6148549"/>
            <a:ext cx="934810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626262"/>
                </a:solidFill>
              </a:rPr>
              <a:t>Data used by global tool - </a:t>
            </a:r>
            <a:r>
              <a:rPr lang="en-GB" sz="1000" dirty="0">
                <a:solidFill>
                  <a:srgbClr val="626262"/>
                </a:solidFill>
              </a:rPr>
              <a:t>University of East Anglia Climatic Research Unit; Harris, I.C.; Jones, P.D.; Osborn, T. (2024): CRU TS4.08: Climatic Research Unit (CRU) Time-Series (TS) version 4.08 of high-resolution gridded data of month-by-month variation in climate (Jan. 1901- Dec. 2023). NERC EDS Centre for Environmental Data Analysis, 28/04/2025. </a:t>
            </a:r>
            <a:r>
              <a:rPr lang="en-GB" sz="1000" dirty="0">
                <a:solidFill>
                  <a:srgbClr val="626262"/>
                </a:solidFill>
                <a:hlinkClick r:id="rId6"/>
              </a:rPr>
              <a:t>https://catalogue.ceda.ac.uk/uuid/715abce1604a42f396f81db83aeb2a4b/</a:t>
            </a:r>
            <a:r>
              <a:rPr lang="en-GB" sz="1000" dirty="0">
                <a:solidFill>
                  <a:srgbClr val="626262"/>
                </a:solidFill>
              </a:rPr>
              <a:t>.</a:t>
            </a:r>
            <a:endParaRPr lang="en-US" sz="1000" dirty="0">
              <a:solidFill>
                <a:srgbClr val="626262"/>
              </a:solidFill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extLst>
    <p:ext uri="{6950BFC3-D8DA-4A85-94F7-54DA5524770B}">
      <p188:commentRel xmlns:p188="http://schemas.microsoft.com/office/powerpoint/2018/8/main" r:id="rId4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>
          <a:extLst>
            <a:ext uri="{FF2B5EF4-FFF2-40B4-BE49-F238E27FC236}">
              <a16:creationId xmlns:a16="http://schemas.microsoft.com/office/drawing/2014/main" id="{31C987CA-8FAD-0432-8F28-25ACC43FC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>
            <a:extLst>
              <a:ext uri="{FF2B5EF4-FFF2-40B4-BE49-F238E27FC236}">
                <a16:creationId xmlns:a16="http://schemas.microsoft.com/office/drawing/2014/main" id="{2BF1CF4C-65C1-1A38-E28C-A8518EE77CD0}"/>
              </a:ext>
            </a:extLst>
          </p:cNvPr>
          <p:cNvSpPr txBox="1"/>
          <p:nvPr/>
        </p:nvSpPr>
        <p:spPr>
          <a:xfrm>
            <a:off x="370915" y="1198346"/>
            <a:ext cx="11320342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1800"/>
            </a:pPr>
            <a:r>
              <a:rPr lang="en-GB" sz="1800" b="1" dirty="0">
                <a:solidFill>
                  <a:srgbClr val="626262"/>
                </a:solidFill>
              </a:rPr>
              <a:t>2. Table with metadata about the data behind each colour </a:t>
            </a:r>
            <a:endParaRPr sz="1800" b="1" dirty="0">
              <a:solidFill>
                <a:srgbClr val="62626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62626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62626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F46CEC-A7A9-40EA-C1CC-31CE4CD043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978" b="37458"/>
          <a:stretch/>
        </p:blipFill>
        <p:spPr>
          <a:xfrm>
            <a:off x="1306286" y="1624727"/>
            <a:ext cx="9254209" cy="3871641"/>
          </a:xfrm>
          <a:prstGeom prst="rect">
            <a:avLst/>
          </a:prstGeom>
        </p:spPr>
      </p:pic>
      <p:sp>
        <p:nvSpPr>
          <p:cNvPr id="6" name="Google Shape;214;p26">
            <a:extLst>
              <a:ext uri="{FF2B5EF4-FFF2-40B4-BE49-F238E27FC236}">
                <a16:creationId xmlns:a16="http://schemas.microsoft.com/office/drawing/2014/main" id="{90404F05-C10C-219B-904A-B90EF09F96FC}"/>
              </a:ext>
            </a:extLst>
          </p:cNvPr>
          <p:cNvSpPr txBox="1"/>
          <p:nvPr/>
        </p:nvSpPr>
        <p:spPr>
          <a:xfrm>
            <a:off x="6186814" y="6182015"/>
            <a:ext cx="66546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7C04D"/>
                </a:solidFill>
              </a:rPr>
              <a:t>Find out more: </a:t>
            </a:r>
            <a:r>
              <a:rPr lang="en-GB" sz="2100" b="1" dirty="0" err="1">
                <a:solidFill>
                  <a:srgbClr val="67C04D"/>
                </a:solidFill>
              </a:rPr>
              <a:t>www.ceda.ac.uk</a:t>
            </a:r>
            <a:r>
              <a:rPr lang="en-GB" sz="2100" b="1" dirty="0">
                <a:solidFill>
                  <a:srgbClr val="67C04D"/>
                </a:solidFill>
              </a:rPr>
              <a:t>/outreach/</a:t>
            </a:r>
          </a:p>
        </p:txBody>
      </p:sp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D39B6DE1-98B7-9D1D-9411-D7C930D982C9}"/>
              </a:ext>
            </a:extLst>
          </p:cNvPr>
          <p:cNvSpPr txBox="1"/>
          <p:nvPr/>
        </p:nvSpPr>
        <p:spPr>
          <a:xfrm rot="20777704">
            <a:off x="4756375" y="3675813"/>
            <a:ext cx="3164014" cy="50780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7C04D"/>
                </a:solidFill>
              </a:rPr>
              <a:t>Colour codes</a:t>
            </a:r>
          </a:p>
        </p:txBody>
      </p:sp>
      <p:sp>
        <p:nvSpPr>
          <p:cNvPr id="9" name="Google Shape;214;p26">
            <a:extLst>
              <a:ext uri="{FF2B5EF4-FFF2-40B4-BE49-F238E27FC236}">
                <a16:creationId xmlns:a16="http://schemas.microsoft.com/office/drawing/2014/main" id="{0BF2BA14-564E-A74C-6D97-1FBC4C1A02E4}"/>
              </a:ext>
            </a:extLst>
          </p:cNvPr>
          <p:cNvSpPr txBox="1"/>
          <p:nvPr/>
        </p:nvSpPr>
        <p:spPr>
          <a:xfrm rot="20777704">
            <a:off x="1373531" y="3035657"/>
            <a:ext cx="1091594" cy="50780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7C04D"/>
                </a:solidFill>
              </a:rPr>
              <a:t>Year</a:t>
            </a:r>
          </a:p>
        </p:txBody>
      </p:sp>
      <p:sp>
        <p:nvSpPr>
          <p:cNvPr id="11" name="Google Shape;214;p26">
            <a:extLst>
              <a:ext uri="{FF2B5EF4-FFF2-40B4-BE49-F238E27FC236}">
                <a16:creationId xmlns:a16="http://schemas.microsoft.com/office/drawing/2014/main" id="{896B5A41-9E5D-8C19-F701-310310741C93}"/>
              </a:ext>
            </a:extLst>
          </p:cNvPr>
          <p:cNvSpPr txBox="1"/>
          <p:nvPr/>
        </p:nvSpPr>
        <p:spPr>
          <a:xfrm rot="20777704">
            <a:off x="3215576" y="3411641"/>
            <a:ext cx="1167216" cy="50780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7C04D"/>
                </a:solidFill>
              </a:rPr>
              <a:t>Data</a:t>
            </a:r>
          </a:p>
        </p:txBody>
      </p:sp>
      <p:sp>
        <p:nvSpPr>
          <p:cNvPr id="12" name="Google Shape;214;p26">
            <a:extLst>
              <a:ext uri="{FF2B5EF4-FFF2-40B4-BE49-F238E27FC236}">
                <a16:creationId xmlns:a16="http://schemas.microsoft.com/office/drawing/2014/main" id="{7C907A96-2561-4BC6-2CFD-35004AAAA76C}"/>
              </a:ext>
            </a:extLst>
          </p:cNvPr>
          <p:cNvSpPr txBox="1"/>
          <p:nvPr/>
        </p:nvSpPr>
        <p:spPr>
          <a:xfrm rot="20777704">
            <a:off x="8170079" y="3978325"/>
            <a:ext cx="1167216" cy="83096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7C04D"/>
                </a:solidFill>
              </a:rPr>
              <a:t>Colour number</a:t>
            </a:r>
          </a:p>
        </p:txBody>
      </p:sp>
      <p:sp>
        <p:nvSpPr>
          <p:cNvPr id="13" name="Google Shape;214;p26">
            <a:extLst>
              <a:ext uri="{FF2B5EF4-FFF2-40B4-BE49-F238E27FC236}">
                <a16:creationId xmlns:a16="http://schemas.microsoft.com/office/drawing/2014/main" id="{EC93C547-B182-4BF1-4029-33C89190AC49}"/>
              </a:ext>
            </a:extLst>
          </p:cNvPr>
          <p:cNvSpPr txBox="1"/>
          <p:nvPr/>
        </p:nvSpPr>
        <p:spPr>
          <a:xfrm rot="20777704">
            <a:off x="9308131" y="4790110"/>
            <a:ext cx="1400879" cy="83096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7C04D"/>
                </a:solidFill>
              </a:rPr>
              <a:t>Example colour</a:t>
            </a:r>
          </a:p>
        </p:txBody>
      </p:sp>
      <p:sp>
        <p:nvSpPr>
          <p:cNvPr id="14" name="Google Shape;215;p26">
            <a:extLst>
              <a:ext uri="{FF2B5EF4-FFF2-40B4-BE49-F238E27FC236}">
                <a16:creationId xmlns:a16="http://schemas.microsoft.com/office/drawing/2014/main" id="{70073118-863C-CCF0-4E8B-A91E9E7A208E}"/>
              </a:ext>
            </a:extLst>
          </p:cNvPr>
          <p:cNvSpPr txBox="1"/>
          <p:nvPr/>
        </p:nvSpPr>
        <p:spPr>
          <a:xfrm rot="806">
            <a:off x="153268" y="348823"/>
            <a:ext cx="10974574" cy="7694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rgbClr val="2E2D62"/>
                </a:solidFill>
              </a:rPr>
              <a:t>Tool output</a:t>
            </a:r>
            <a:endParaRPr sz="4400" b="1" dirty="0">
              <a:solidFill>
                <a:srgbClr val="2E2D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82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/>
          <p:nvPr/>
        </p:nvSpPr>
        <p:spPr>
          <a:xfrm>
            <a:off x="403356" y="345175"/>
            <a:ext cx="10896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rgbClr val="2E2D62"/>
                </a:solidFill>
              </a:rPr>
              <a:t>Create your own artwork</a:t>
            </a:r>
            <a:endParaRPr dirty="0"/>
          </a:p>
        </p:txBody>
      </p:sp>
      <p:pic>
        <p:nvPicPr>
          <p:cNvPr id="227" name="Google Shape;22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0700" y="922009"/>
            <a:ext cx="3544886" cy="50139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24E472-F6DB-3082-7854-3E729C660114}"/>
              </a:ext>
            </a:extLst>
          </p:cNvPr>
          <p:cNvSpPr txBox="1"/>
          <p:nvPr/>
        </p:nvSpPr>
        <p:spPr>
          <a:xfrm>
            <a:off x="6240431" y="6133534"/>
            <a:ext cx="5951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626262"/>
                </a:solidFill>
              </a:rPr>
              <a:t>Townsend, P. (2024). Create a warming stripes artwork - Home activity. Zenodo.</a:t>
            </a:r>
            <a:r>
              <a:rPr lang="en-GB" sz="1600" dirty="0">
                <a:solidFill>
                  <a:schemeClr val="accent5"/>
                </a:solidFill>
              </a:rPr>
              <a:t> </a:t>
            </a:r>
            <a:r>
              <a:rPr lang="en-GB" sz="1600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https://doi.org/10.5281/zenodo.12168556</a:t>
            </a:r>
            <a:endParaRPr lang="en-GB" sz="1600" dirty="0">
              <a:solidFill>
                <a:schemeClr val="accent5"/>
              </a:solidFill>
            </a:endParaRPr>
          </a:p>
        </p:txBody>
      </p:sp>
      <p:pic>
        <p:nvPicPr>
          <p:cNvPr id="5" name="Picture 4" descr="A blue and white striped background with a bird and cheetah&#10;&#10;AI-generated content may be incorrect.">
            <a:extLst>
              <a:ext uri="{FF2B5EF4-FFF2-40B4-BE49-F238E27FC236}">
                <a16:creationId xmlns:a16="http://schemas.microsoft.com/office/drawing/2014/main" id="{4734D9B7-121B-11B7-4A63-8B9E485AC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82" y="3558273"/>
            <a:ext cx="5181265" cy="1866588"/>
          </a:xfrm>
          <a:prstGeom prst="rect">
            <a:avLst/>
          </a:prstGeom>
        </p:spPr>
      </p:pic>
      <p:pic>
        <p:nvPicPr>
          <p:cNvPr id="7" name="Picture 6" descr="A colorful striped fabric on a table&#10;&#10;AI-generated content may be incorrect.">
            <a:extLst>
              <a:ext uri="{FF2B5EF4-FFF2-40B4-BE49-F238E27FC236}">
                <a16:creationId xmlns:a16="http://schemas.microsoft.com/office/drawing/2014/main" id="{55096706-C253-A5E9-79A3-66A9A534C7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693" b="29806"/>
          <a:stretch/>
        </p:blipFill>
        <p:spPr>
          <a:xfrm>
            <a:off x="367547" y="1494308"/>
            <a:ext cx="5715000" cy="1202648"/>
          </a:xfrm>
          <a:prstGeom prst="rect">
            <a:avLst/>
          </a:prstGeom>
        </p:spPr>
      </p:pic>
      <p:sp>
        <p:nvSpPr>
          <p:cNvPr id="8" name="Google Shape;214;p26">
            <a:extLst>
              <a:ext uri="{FF2B5EF4-FFF2-40B4-BE49-F238E27FC236}">
                <a16:creationId xmlns:a16="http://schemas.microsoft.com/office/drawing/2014/main" id="{B1D7A9E3-152B-C7CF-8B0B-CEC20E215DE0}"/>
              </a:ext>
            </a:extLst>
          </p:cNvPr>
          <p:cNvSpPr txBox="1"/>
          <p:nvPr/>
        </p:nvSpPr>
        <p:spPr>
          <a:xfrm rot="20777704">
            <a:off x="233215" y="2467384"/>
            <a:ext cx="2015959" cy="83096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7C04D"/>
                </a:solidFill>
              </a:rPr>
              <a:t>Crochet, Scotland, UK </a:t>
            </a:r>
          </a:p>
        </p:txBody>
      </p:sp>
      <p:sp>
        <p:nvSpPr>
          <p:cNvPr id="9" name="Google Shape;214;p26">
            <a:extLst>
              <a:ext uri="{FF2B5EF4-FFF2-40B4-BE49-F238E27FC236}">
                <a16:creationId xmlns:a16="http://schemas.microsoft.com/office/drawing/2014/main" id="{B9F1A963-D4F1-6B03-BD58-9363DB7705BB}"/>
              </a:ext>
            </a:extLst>
          </p:cNvPr>
          <p:cNvSpPr txBox="1"/>
          <p:nvPr/>
        </p:nvSpPr>
        <p:spPr>
          <a:xfrm rot="20777704">
            <a:off x="4505318" y="5108149"/>
            <a:ext cx="2244825" cy="83096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7C04D"/>
                </a:solidFill>
              </a:rPr>
              <a:t>Painting, Oxford, UK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8"/>
          <p:cNvSpPr/>
          <p:nvPr/>
        </p:nvSpPr>
        <p:spPr>
          <a:xfrm>
            <a:off x="403350" y="1670100"/>
            <a:ext cx="4364400" cy="3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  <a:buChar char="●"/>
            </a:pPr>
            <a:r>
              <a:rPr lang="en-GB" sz="2100" dirty="0">
                <a:solidFill>
                  <a:srgbClr val="626262"/>
                </a:solidFill>
              </a:rPr>
              <a:t>Teenagers loved it (and teachers)</a:t>
            </a:r>
            <a:endParaRPr sz="2100" dirty="0">
              <a:solidFill>
                <a:srgbClr val="626262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  <a:buChar char="●"/>
            </a:pPr>
            <a:r>
              <a:rPr lang="en-GB" sz="2100" dirty="0">
                <a:solidFill>
                  <a:srgbClr val="626262"/>
                </a:solidFill>
              </a:rPr>
              <a:t>In depth conversations with influencers </a:t>
            </a:r>
            <a:endParaRPr sz="2100" dirty="0">
              <a:solidFill>
                <a:srgbClr val="626262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  <a:buChar char="●"/>
            </a:pPr>
            <a:r>
              <a:rPr lang="en-GB" sz="2100" dirty="0">
                <a:solidFill>
                  <a:srgbClr val="626262"/>
                </a:solidFill>
              </a:rPr>
              <a:t>People love having conversations with ‘experts’</a:t>
            </a:r>
            <a:endParaRPr sz="2100" dirty="0">
              <a:solidFill>
                <a:srgbClr val="626262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  <a:buChar char="●"/>
            </a:pPr>
            <a:r>
              <a:rPr lang="en-GB" sz="2100" dirty="0">
                <a:solidFill>
                  <a:srgbClr val="626262"/>
                </a:solidFill>
              </a:rPr>
              <a:t>Personalising it to the local area made it relatable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  <a:buChar char="●"/>
            </a:pPr>
            <a:r>
              <a:rPr lang="en-GB" sz="2100" dirty="0">
                <a:solidFill>
                  <a:srgbClr val="626262"/>
                </a:solidFill>
              </a:rPr>
              <a:t>A calm space</a:t>
            </a:r>
            <a:endParaRPr sz="2100" dirty="0">
              <a:solidFill>
                <a:srgbClr val="626262"/>
              </a:solidFill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rgbClr val="626262"/>
              </a:solidFill>
            </a:endParaRPr>
          </a:p>
        </p:txBody>
      </p:sp>
      <p:sp>
        <p:nvSpPr>
          <p:cNvPr id="237" name="Google Shape;237;p28"/>
          <p:cNvSpPr txBox="1"/>
          <p:nvPr/>
        </p:nvSpPr>
        <p:spPr>
          <a:xfrm>
            <a:off x="403356" y="345175"/>
            <a:ext cx="10896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>
                <a:solidFill>
                  <a:srgbClr val="2E2D62"/>
                </a:solidFill>
              </a:rPr>
              <a:t>What we learnt </a:t>
            </a:r>
            <a:endParaRPr/>
          </a:p>
        </p:txBody>
      </p:sp>
      <p:pic>
        <p:nvPicPr>
          <p:cNvPr id="238" name="Google Shape;238;p28" title="24EC5436 HOW Public da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050" y="1185212"/>
            <a:ext cx="7056800" cy="47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 txBox="1"/>
          <p:nvPr/>
        </p:nvSpPr>
        <p:spPr>
          <a:xfrm>
            <a:off x="423751" y="1609300"/>
            <a:ext cx="6434400" cy="10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67C04D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GB" sz="2400" b="1" dirty="0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dirty="0">
                <a:solidFill>
                  <a:srgbClr val="2E2D62"/>
                </a:solidFill>
              </a:rPr>
              <a:t>Using art inspires engaging personal conversations</a:t>
            </a:r>
            <a:endParaRPr dirty="0"/>
          </a:p>
          <a:p>
            <a:pPr marL="0" marR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 sz="1400" dirty="0">
              <a:solidFill>
                <a:srgbClr val="62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0"/>
          <p:cNvSpPr txBox="1"/>
          <p:nvPr/>
        </p:nvSpPr>
        <p:spPr>
          <a:xfrm>
            <a:off x="423750" y="4124200"/>
            <a:ext cx="6170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67C04D"/>
                </a:solidFill>
              </a:rPr>
              <a:t>3</a:t>
            </a:r>
            <a:r>
              <a:rPr lang="en-GB" sz="2400" b="1" dirty="0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dirty="0">
                <a:solidFill>
                  <a:srgbClr val="2E2D62"/>
                </a:solidFill>
              </a:rPr>
              <a:t>There are resources you can reuse/build upon – ask me about them!</a:t>
            </a:r>
            <a:endParaRPr sz="2400" dirty="0">
              <a:solidFill>
                <a:srgbClr val="2E2D62"/>
              </a:solidFill>
            </a:endParaRPr>
          </a:p>
        </p:txBody>
      </p:sp>
      <p:sp>
        <p:nvSpPr>
          <p:cNvPr id="255" name="Google Shape;255;p30"/>
          <p:cNvSpPr txBox="1"/>
          <p:nvPr/>
        </p:nvSpPr>
        <p:spPr>
          <a:xfrm>
            <a:off x="423750" y="2681500"/>
            <a:ext cx="5984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67C04D"/>
                </a:solidFill>
              </a:rPr>
              <a:t>2</a:t>
            </a:r>
            <a:r>
              <a:rPr lang="en-GB" sz="2400" b="1" dirty="0">
                <a:solidFill>
                  <a:srgbClr val="2E2D6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dirty="0">
                <a:solidFill>
                  <a:srgbClr val="2E2D62"/>
                </a:solidFill>
              </a:rPr>
              <a:t>Communicating about environmental science, data and digital skills can be hopeful and interesting</a:t>
            </a:r>
            <a:endParaRPr sz="1400" dirty="0">
              <a:solidFill>
                <a:srgbClr val="62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0"/>
          <p:cNvSpPr txBox="1"/>
          <p:nvPr/>
        </p:nvSpPr>
        <p:spPr>
          <a:xfrm>
            <a:off x="403341" y="345182"/>
            <a:ext cx="6356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rgbClr val="2E2D62"/>
                </a:solidFill>
              </a:rPr>
              <a:t>Take home messages</a:t>
            </a:r>
            <a:endParaRPr dirty="0"/>
          </a:p>
        </p:txBody>
      </p:sp>
      <p:sp>
        <p:nvSpPr>
          <p:cNvPr id="258" name="Google Shape;258;p30"/>
          <p:cNvSpPr txBox="1"/>
          <p:nvPr/>
        </p:nvSpPr>
        <p:spPr>
          <a:xfrm>
            <a:off x="6759750" y="968675"/>
            <a:ext cx="1676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rgbClr val="67C04D"/>
                </a:solidFill>
              </a:rPr>
              <a:t>LinkedIn:</a:t>
            </a:r>
            <a:endParaRPr sz="2200" b="1" dirty="0">
              <a:solidFill>
                <a:srgbClr val="67C04D"/>
              </a:solidFill>
            </a:endParaRPr>
          </a:p>
        </p:txBody>
      </p:sp>
      <p:sp>
        <p:nvSpPr>
          <p:cNvPr id="259" name="Google Shape;259;p30"/>
          <p:cNvSpPr txBox="1"/>
          <p:nvPr/>
        </p:nvSpPr>
        <p:spPr>
          <a:xfrm>
            <a:off x="6759750" y="4610850"/>
            <a:ext cx="5101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rgbClr val="67C04D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Email: </a:t>
            </a:r>
            <a:r>
              <a:rPr lang="en-GB" sz="2200" b="1" dirty="0">
                <a:solidFill>
                  <a:srgbClr val="2E2D62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poppy.townsend@stfc.ac.uk</a:t>
            </a:r>
            <a:endParaRPr lang="en-US" sz="2200" b="1" dirty="0">
              <a:solidFill>
                <a:srgbClr val="2E2D6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67C04D"/>
              </a:solidFill>
            </a:endParaRPr>
          </a:p>
          <a:p>
            <a:r>
              <a:rPr lang="en-GB" sz="2200" b="1" dirty="0">
                <a:solidFill>
                  <a:srgbClr val="67C04D"/>
                </a:solidFill>
              </a:rPr>
              <a:t>Website: </a:t>
            </a:r>
            <a:r>
              <a:rPr lang="en-GB" sz="2200" b="1" dirty="0">
                <a:solidFill>
                  <a:srgbClr val="2E2D62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www.ceda.ac.uk/outreach/</a:t>
            </a:r>
            <a:r>
              <a:rPr lang="en-GB" sz="2200" b="1" dirty="0">
                <a:solidFill>
                  <a:srgbClr val="2E2D62"/>
                </a:solidFill>
                <a:uFill>
                  <a:noFill/>
                </a:uFill>
              </a:rPr>
              <a:t> </a:t>
            </a:r>
            <a:endParaRPr sz="2200" b="1" dirty="0">
              <a:solidFill>
                <a:srgbClr val="2E2D62"/>
              </a:solidFill>
              <a:uFill>
                <a:noFill/>
              </a:u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DC9C7-28EC-1DEC-5A1A-40C9E409E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956" y="1145984"/>
            <a:ext cx="2917062" cy="29782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white striped background&#10;&#10;AI-generated content may be incorrect.">
            <a:extLst>
              <a:ext uri="{FF2B5EF4-FFF2-40B4-BE49-F238E27FC236}">
                <a16:creationId xmlns:a16="http://schemas.microsoft.com/office/drawing/2014/main" id="{05C081E9-9FA2-0A9F-E828-62E68E2385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406" t="9805" r="12605" b="8963"/>
          <a:stretch/>
        </p:blipFill>
        <p:spPr>
          <a:xfrm>
            <a:off x="266024" y="1857158"/>
            <a:ext cx="11659952" cy="2631429"/>
          </a:xfrm>
          <a:prstGeom prst="rect">
            <a:avLst/>
          </a:prstGeom>
        </p:spPr>
      </p:pic>
      <p:sp>
        <p:nvSpPr>
          <p:cNvPr id="5" name="Google Shape;256;p30">
            <a:extLst>
              <a:ext uri="{FF2B5EF4-FFF2-40B4-BE49-F238E27FC236}">
                <a16:creationId xmlns:a16="http://schemas.microsoft.com/office/drawing/2014/main" id="{88189626-DBE3-1D2C-57D7-E49602199743}"/>
              </a:ext>
            </a:extLst>
          </p:cNvPr>
          <p:cNvSpPr txBox="1"/>
          <p:nvPr/>
        </p:nvSpPr>
        <p:spPr>
          <a:xfrm>
            <a:off x="374881" y="952976"/>
            <a:ext cx="3554293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rgbClr val="2E2D62"/>
                </a:solidFill>
              </a:rPr>
              <a:t>Questions?</a:t>
            </a:r>
            <a:endParaRPr dirty="0"/>
          </a:p>
        </p:txBody>
      </p:sp>
      <p:sp>
        <p:nvSpPr>
          <p:cNvPr id="6" name="Google Shape;259;p30">
            <a:extLst>
              <a:ext uri="{FF2B5EF4-FFF2-40B4-BE49-F238E27FC236}">
                <a16:creationId xmlns:a16="http://schemas.microsoft.com/office/drawing/2014/main" id="{9AE5EB46-68D8-71A1-78F2-710E987A06D2}"/>
              </a:ext>
            </a:extLst>
          </p:cNvPr>
          <p:cNvSpPr txBox="1"/>
          <p:nvPr/>
        </p:nvSpPr>
        <p:spPr>
          <a:xfrm>
            <a:off x="6824176" y="5392769"/>
            <a:ext cx="5101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rgbClr val="67C04D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Email: </a:t>
            </a:r>
            <a:r>
              <a:rPr lang="en-GB" sz="2200" b="1" dirty="0">
                <a:solidFill>
                  <a:srgbClr val="2E2D62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poppy.townsend@stfc.ac.uk</a:t>
            </a:r>
            <a:endParaRPr lang="en-US" sz="2200" b="1" dirty="0">
              <a:solidFill>
                <a:srgbClr val="2E2D6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67C04D"/>
              </a:solidFill>
            </a:endParaRPr>
          </a:p>
          <a:p>
            <a:r>
              <a:rPr lang="en-GB" sz="2200" b="1" dirty="0">
                <a:solidFill>
                  <a:srgbClr val="67C04D"/>
                </a:solidFill>
              </a:rPr>
              <a:t>Website: </a:t>
            </a:r>
            <a:r>
              <a:rPr lang="en-GB" sz="2200" b="1" dirty="0">
                <a:solidFill>
                  <a:srgbClr val="2E2D62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www.ceda.ac.uk/outreach/</a:t>
            </a:r>
            <a:r>
              <a:rPr lang="en-GB" sz="2200" b="1" dirty="0">
                <a:solidFill>
                  <a:srgbClr val="2E2D62"/>
                </a:solidFill>
                <a:uFill>
                  <a:noFill/>
                </a:uFill>
              </a:rPr>
              <a:t> </a:t>
            </a:r>
            <a:endParaRPr sz="2200" b="1" dirty="0">
              <a:solidFill>
                <a:srgbClr val="2E2D62"/>
              </a:solidFill>
              <a:uFill>
                <a:noFill/>
              </a:uFill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050" y="2398659"/>
            <a:ext cx="5556874" cy="41839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35"/>
          <p:cNvGrpSpPr/>
          <p:nvPr/>
        </p:nvGrpSpPr>
        <p:grpSpPr>
          <a:xfrm>
            <a:off x="6320724" y="1376365"/>
            <a:ext cx="5575785" cy="4976103"/>
            <a:chOff x="6418549" y="539415"/>
            <a:chExt cx="5575785" cy="4976103"/>
          </a:xfrm>
        </p:grpSpPr>
        <p:pic>
          <p:nvPicPr>
            <p:cNvPr id="298" name="Google Shape;298;p35"/>
            <p:cNvPicPr preferRelativeResize="0"/>
            <p:nvPr/>
          </p:nvPicPr>
          <p:blipFill rotWithShape="1">
            <a:blip r:embed="rId4">
              <a:alphaModFix/>
            </a:blip>
            <a:srcRect t="13200" b="10229"/>
            <a:stretch/>
          </p:blipFill>
          <p:spPr>
            <a:xfrm rot="942407">
              <a:off x="6871053" y="1205376"/>
              <a:ext cx="3802874" cy="386760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9" name="Google Shape;299;p35"/>
            <p:cNvGrpSpPr/>
            <p:nvPr/>
          </p:nvGrpSpPr>
          <p:grpSpPr>
            <a:xfrm>
              <a:off x="8139803" y="539415"/>
              <a:ext cx="3854531" cy="836956"/>
              <a:chOff x="4852438" y="1614223"/>
              <a:chExt cx="3802813" cy="884825"/>
            </a:xfrm>
          </p:grpSpPr>
          <p:sp>
            <p:nvSpPr>
              <p:cNvPr id="300" name="Google Shape;300;p35"/>
              <p:cNvSpPr/>
              <p:nvPr/>
            </p:nvSpPr>
            <p:spPr>
              <a:xfrm>
                <a:off x="4852450" y="1614225"/>
                <a:ext cx="3802800" cy="861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301" name="Google Shape;301;p35" title="NCAS_national_centre_logo_transparent.png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852438" y="1614223"/>
                <a:ext cx="3705748" cy="884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02" name="Google Shape;302;p35"/>
          <p:cNvSpPr txBox="1"/>
          <p:nvPr/>
        </p:nvSpPr>
        <p:spPr>
          <a:xfrm>
            <a:off x="413129" y="315825"/>
            <a:ext cx="92037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rgbClr val="2E2D62"/>
                </a:solidFill>
              </a:rPr>
              <a:t>Other examples</a:t>
            </a:r>
            <a:endParaRPr dirty="0"/>
          </a:p>
        </p:txBody>
      </p:sp>
      <p:sp>
        <p:nvSpPr>
          <p:cNvPr id="2" name="Google Shape;214;p26">
            <a:extLst>
              <a:ext uri="{FF2B5EF4-FFF2-40B4-BE49-F238E27FC236}">
                <a16:creationId xmlns:a16="http://schemas.microsoft.com/office/drawing/2014/main" id="{6F9AB105-EA6F-1F85-59DF-E4C17D855981}"/>
              </a:ext>
            </a:extLst>
          </p:cNvPr>
          <p:cNvSpPr txBox="1"/>
          <p:nvPr/>
        </p:nvSpPr>
        <p:spPr>
          <a:xfrm rot="20777704">
            <a:off x="3087625" y="2355061"/>
            <a:ext cx="3025080" cy="83096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7C04D"/>
                </a:solidFill>
              </a:rPr>
              <a:t>A work in progress for my allotment plot </a:t>
            </a:r>
          </a:p>
        </p:txBody>
      </p:sp>
      <p:sp>
        <p:nvSpPr>
          <p:cNvPr id="3" name="Google Shape;214;p26">
            <a:extLst>
              <a:ext uri="{FF2B5EF4-FFF2-40B4-BE49-F238E27FC236}">
                <a16:creationId xmlns:a16="http://schemas.microsoft.com/office/drawing/2014/main" id="{7979D723-52E5-2C78-AAEA-033F1A0F999F}"/>
              </a:ext>
            </a:extLst>
          </p:cNvPr>
          <p:cNvSpPr txBox="1"/>
          <p:nvPr/>
        </p:nvSpPr>
        <p:spPr>
          <a:xfrm rot="231388">
            <a:off x="8881915" y="5650843"/>
            <a:ext cx="3025080" cy="83096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7C04D"/>
                </a:solidFill>
              </a:rPr>
              <a:t>Trying different shapes and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6" title="IMG_7083.JPG"/>
          <p:cNvPicPr preferRelativeResize="0"/>
          <p:nvPr/>
        </p:nvPicPr>
        <p:blipFill rotWithShape="1">
          <a:blip r:embed="rId3">
            <a:alphaModFix/>
          </a:blip>
          <a:srcRect l="6852" t="1759" r="2510" b="2095"/>
          <a:stretch/>
        </p:blipFill>
        <p:spPr>
          <a:xfrm>
            <a:off x="1429425" y="132075"/>
            <a:ext cx="9333151" cy="659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7" title="IMG_709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550" y="152400"/>
            <a:ext cx="9832197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8" title="IMG_709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00" y="267301"/>
            <a:ext cx="9487427" cy="632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/>
        </p:nvSpPr>
        <p:spPr>
          <a:xfrm>
            <a:off x="345865" y="345182"/>
            <a:ext cx="11684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b="1" dirty="0">
                <a:solidFill>
                  <a:srgbClr val="2E2D62"/>
                </a:solidFill>
              </a:rPr>
              <a:t>Why do I want to talk about data?</a:t>
            </a:r>
            <a:endParaRPr sz="1100" dirty="0"/>
          </a:p>
        </p:txBody>
      </p:sp>
      <p:pic>
        <p:nvPicPr>
          <p:cNvPr id="117" name="Google Shape;117;p19" title="BODC LOGO - OPAQUE BLACK (RGB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925" y="2049761"/>
            <a:ext cx="1976325" cy="11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 title="ceda_logo_transp_black_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1925" y="2207424"/>
            <a:ext cx="2816414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 title="BAS-UKPDC logo_colour_15cm_300dpi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1300" y="4429762"/>
            <a:ext cx="1976325" cy="85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 title="NGDC_logo_white - signature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4310" y="4348918"/>
            <a:ext cx="2692451" cy="98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 title="UKCEH_EIDC_logo_CMYK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33251" y="2088563"/>
            <a:ext cx="2390701" cy="106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357225" y="3225050"/>
            <a:ext cx="37272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2E2D6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British Oceanographic Data Centre</a:t>
            </a:r>
            <a:endParaRPr sz="1500" dirty="0">
              <a:solidFill>
                <a:srgbClr val="2E2D6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505050"/>
                </a:solidFill>
                <a:latin typeface="Roboto"/>
                <a:ea typeface="Roboto"/>
                <a:cs typeface="Roboto"/>
                <a:sym typeface="Roboto"/>
              </a:rPr>
              <a:t>Discipline: Marine</a:t>
            </a:r>
            <a:endParaRPr dirty="0">
              <a:solidFill>
                <a:srgbClr val="505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19"/>
          <p:cNvSpPr txBox="1"/>
          <p:nvPr/>
        </p:nvSpPr>
        <p:spPr>
          <a:xfrm>
            <a:off x="4336350" y="3180425"/>
            <a:ext cx="3519300" cy="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2E2D6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Centre for Environmental Data Analysis</a:t>
            </a:r>
            <a:endParaRPr sz="1500" dirty="0">
              <a:solidFill>
                <a:srgbClr val="2E2D6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505050"/>
                </a:solidFill>
                <a:latin typeface="Roboto"/>
                <a:ea typeface="Roboto"/>
                <a:cs typeface="Roboto"/>
                <a:sym typeface="Roboto"/>
              </a:rPr>
              <a:t>Discipline: Atmospheric, Earth Observation, and Solar and space physics</a:t>
            </a:r>
            <a:endParaRPr dirty="0">
              <a:solidFill>
                <a:srgbClr val="505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8549125" y="3157588"/>
            <a:ext cx="37272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2E2D6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Environmental Information Data Centre</a:t>
            </a:r>
            <a:endParaRPr sz="1500">
              <a:solidFill>
                <a:srgbClr val="2E2D6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05050"/>
                </a:solidFill>
                <a:latin typeface="Roboto"/>
                <a:ea typeface="Roboto"/>
                <a:cs typeface="Roboto"/>
                <a:sym typeface="Roboto"/>
              </a:rPr>
              <a:t>Discipline: Terrestrial and freshwater</a:t>
            </a:r>
            <a:endParaRPr>
              <a:solidFill>
                <a:srgbClr val="505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2770525" y="5332712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2E2D6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Geoscience Data Centre</a:t>
            </a:r>
            <a:endParaRPr sz="1500" dirty="0">
              <a:solidFill>
                <a:srgbClr val="2E2D6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505050"/>
                </a:solidFill>
                <a:latin typeface="Roboto"/>
                <a:ea typeface="Roboto"/>
                <a:cs typeface="Roboto"/>
                <a:sym typeface="Roboto"/>
              </a:rPr>
              <a:t>Discipline: Geoscience</a:t>
            </a:r>
            <a:endParaRPr dirty="0">
              <a:solidFill>
                <a:srgbClr val="505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7049125" y="5281587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2E2D6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 Polar Data Centre</a:t>
            </a:r>
            <a:endParaRPr sz="1500" dirty="0">
              <a:solidFill>
                <a:srgbClr val="2E2D6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505050"/>
                </a:solidFill>
                <a:latin typeface="Roboto"/>
                <a:ea typeface="Roboto"/>
                <a:cs typeface="Roboto"/>
                <a:sym typeface="Roboto"/>
              </a:rPr>
              <a:t>Discipline: Polar and cryosphere</a:t>
            </a:r>
            <a:endParaRPr dirty="0">
              <a:solidFill>
                <a:srgbClr val="505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" name="Google Shape;128;p19"/>
          <p:cNvSpPr/>
          <p:nvPr/>
        </p:nvSpPr>
        <p:spPr>
          <a:xfrm>
            <a:off x="3792100" y="1889962"/>
            <a:ext cx="4584900" cy="2539800"/>
          </a:xfrm>
          <a:prstGeom prst="ellipse">
            <a:avLst/>
          </a:prstGeom>
          <a:noFill/>
          <a:ln w="38100" cap="flat" cmpd="sng">
            <a:solidFill>
              <a:srgbClr val="67C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9" title="IMG_7097.JPG"/>
          <p:cNvPicPr preferRelativeResize="0"/>
          <p:nvPr/>
        </p:nvPicPr>
        <p:blipFill rotWithShape="1">
          <a:blip r:embed="rId3">
            <a:alphaModFix/>
          </a:blip>
          <a:srcRect t="20072" b="16688"/>
          <a:stretch/>
        </p:blipFill>
        <p:spPr>
          <a:xfrm>
            <a:off x="-39075" y="843075"/>
            <a:ext cx="12270152" cy="5171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0" title="IMG_709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558" y="0"/>
            <a:ext cx="457088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/>
          <p:nvPr/>
        </p:nvSpPr>
        <p:spPr>
          <a:xfrm>
            <a:off x="396139" y="2854699"/>
            <a:ext cx="5143266" cy="3069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GB" sz="1800" b="1" dirty="0">
              <a:solidFill>
                <a:srgbClr val="626262"/>
              </a:solidFill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396139" y="1838854"/>
            <a:ext cx="11399723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chemeClr val="accent4"/>
                </a:solidFill>
              </a:rPr>
              <a:t>Data</a:t>
            </a:r>
            <a:r>
              <a:rPr lang="en-GB" sz="4400" b="1" dirty="0">
                <a:solidFill>
                  <a:srgbClr val="2E2D62"/>
                </a:solidFill>
              </a:rPr>
              <a:t> </a:t>
            </a:r>
            <a:r>
              <a:rPr lang="en-GB" sz="4400" b="1" dirty="0">
                <a:solidFill>
                  <a:schemeClr val="accent1"/>
                </a:solidFill>
              </a:rPr>
              <a:t>=</a:t>
            </a:r>
            <a:r>
              <a:rPr lang="en-GB" sz="4400" b="1" dirty="0">
                <a:solidFill>
                  <a:srgbClr val="2E2D62"/>
                </a:solidFill>
              </a:rPr>
              <a:t> </a:t>
            </a:r>
            <a:r>
              <a:rPr lang="en-GB" sz="4400" dirty="0">
                <a:solidFill>
                  <a:schemeClr val="accent4"/>
                </a:solidFill>
              </a:rPr>
              <a:t>boring, dry, complicated, technical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4400" b="1" dirty="0">
              <a:solidFill>
                <a:srgbClr val="2E2D6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chemeClr val="accent4"/>
                </a:solidFill>
              </a:rPr>
              <a:t>Climate change </a:t>
            </a:r>
            <a:r>
              <a:rPr lang="en-GB" sz="4400" b="1" dirty="0">
                <a:solidFill>
                  <a:schemeClr val="accent1"/>
                </a:solidFill>
              </a:rPr>
              <a:t>=</a:t>
            </a:r>
            <a:r>
              <a:rPr lang="en-GB" sz="4400" b="1" dirty="0">
                <a:solidFill>
                  <a:srgbClr val="2E2D62"/>
                </a:solidFill>
              </a:rPr>
              <a:t> </a:t>
            </a:r>
            <a:r>
              <a:rPr lang="en-GB" sz="4400" dirty="0">
                <a:solidFill>
                  <a:schemeClr val="accent4"/>
                </a:solidFill>
              </a:rPr>
              <a:t>depressing, demotivating, negative, challenging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3" name="Google Shape;136;p20">
            <a:extLst>
              <a:ext uri="{FF2B5EF4-FFF2-40B4-BE49-F238E27FC236}">
                <a16:creationId xmlns:a16="http://schemas.microsoft.com/office/drawing/2014/main" id="{1A5B3F55-9F64-A2B7-5233-1686C2D6079A}"/>
              </a:ext>
            </a:extLst>
          </p:cNvPr>
          <p:cNvSpPr txBox="1"/>
          <p:nvPr/>
        </p:nvSpPr>
        <p:spPr>
          <a:xfrm>
            <a:off x="396139" y="389843"/>
            <a:ext cx="1004326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rgbClr val="2E2D62"/>
                </a:solidFill>
              </a:rPr>
              <a:t>Word association…</a:t>
            </a:r>
            <a:endParaRPr dirty="0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/>
          <p:nvPr/>
        </p:nvSpPr>
        <p:spPr>
          <a:xfrm>
            <a:off x="403356" y="2223402"/>
            <a:ext cx="5800674" cy="2585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7C04D"/>
                </a:solidFill>
              </a:rPr>
              <a:t>Where: </a:t>
            </a:r>
            <a:r>
              <a:rPr lang="en-GB" sz="2100" dirty="0">
                <a:solidFill>
                  <a:srgbClr val="626262"/>
                </a:solidFill>
              </a:rPr>
              <a:t>Harwell Open week - up to 11,000 people</a:t>
            </a:r>
            <a:endParaRPr sz="2100" dirty="0">
              <a:solidFill>
                <a:srgbClr val="62626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rgbClr val="62626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7C04D"/>
                </a:solidFill>
              </a:rPr>
              <a:t>Who: </a:t>
            </a:r>
            <a:r>
              <a:rPr lang="en-GB" sz="2100" dirty="0">
                <a:solidFill>
                  <a:srgbClr val="626262"/>
                </a:solidFill>
              </a:rPr>
              <a:t>all ages – next generation and their influencers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100" dirty="0">
              <a:solidFill>
                <a:srgbClr val="626262"/>
              </a:solidFill>
            </a:endParaRPr>
          </a:p>
          <a:p>
            <a:r>
              <a:rPr lang="en-GB" sz="2100" b="1" dirty="0">
                <a:solidFill>
                  <a:srgbClr val="67C04D"/>
                </a:solidFill>
              </a:rPr>
              <a:t>Why:</a:t>
            </a:r>
            <a:r>
              <a:rPr lang="en-GB" sz="2100" dirty="0">
                <a:solidFill>
                  <a:srgbClr val="626262"/>
                </a:solidFill>
              </a:rPr>
              <a:t> to inspire </a:t>
            </a:r>
            <a:r>
              <a:rPr lang="en-GB" sz="2100" b="1" dirty="0">
                <a:solidFill>
                  <a:srgbClr val="626262"/>
                </a:solidFill>
              </a:rPr>
              <a:t>transparent, relatable and motivating conversations </a:t>
            </a:r>
            <a:r>
              <a:rPr lang="en-GB" sz="2100" dirty="0">
                <a:solidFill>
                  <a:srgbClr val="626262"/>
                </a:solidFill>
              </a:rPr>
              <a:t>about climate change, extreme weather events, data and digital skills </a:t>
            </a:r>
          </a:p>
        </p:txBody>
      </p:sp>
      <p:sp>
        <p:nvSpPr>
          <p:cNvPr id="143" name="Google Shape;143;p21"/>
          <p:cNvSpPr txBox="1"/>
          <p:nvPr/>
        </p:nvSpPr>
        <p:spPr>
          <a:xfrm>
            <a:off x="403356" y="345175"/>
            <a:ext cx="1167978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rgbClr val="2E2D62"/>
                </a:solidFill>
              </a:rPr>
              <a:t>Designing the (not boring or depressing) activity</a:t>
            </a:r>
            <a:endParaRPr dirty="0"/>
          </a:p>
        </p:txBody>
      </p:sp>
      <p:pic>
        <p:nvPicPr>
          <p:cNvPr id="144" name="Google Shape;144;p21" title="24EC5648 HOW Public da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7590" y="2223401"/>
            <a:ext cx="4620801" cy="308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/>
          <p:nvPr/>
        </p:nvSpPr>
        <p:spPr>
          <a:xfrm rot="10800000" flipH="1">
            <a:off x="5617717" y="2223402"/>
            <a:ext cx="778883" cy="430500"/>
          </a:xfrm>
          <a:prstGeom prst="rightArrow">
            <a:avLst>
              <a:gd name="adj1" fmla="val 27259"/>
              <a:gd name="adj2" fmla="val 50000"/>
            </a:avLst>
          </a:prstGeom>
          <a:solidFill>
            <a:srgbClr val="67C04D"/>
          </a:solidFill>
          <a:ln w="9525" cap="flat" cmpd="sng">
            <a:solidFill>
              <a:srgbClr val="67C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1">
          <a:extLst>
            <a:ext uri="{FF2B5EF4-FFF2-40B4-BE49-F238E27FC236}">
              <a16:creationId xmlns:a16="http://schemas.microsoft.com/office/drawing/2014/main" id="{C931BFF5-BD4D-BB24-E014-37868522F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>
            <a:extLst>
              <a:ext uri="{FF2B5EF4-FFF2-40B4-BE49-F238E27FC236}">
                <a16:creationId xmlns:a16="http://schemas.microsoft.com/office/drawing/2014/main" id="{294E224D-E010-B304-FE83-451E23F0BF07}"/>
              </a:ext>
            </a:extLst>
          </p:cNvPr>
          <p:cNvSpPr txBox="1"/>
          <p:nvPr/>
        </p:nvSpPr>
        <p:spPr>
          <a:xfrm>
            <a:off x="403356" y="345175"/>
            <a:ext cx="734010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rgbClr val="2E2D62"/>
                </a:solidFill>
              </a:rPr>
              <a:t>Designing the (not boring or depressing) activity</a:t>
            </a:r>
            <a:endParaRPr dirty="0"/>
          </a:p>
        </p:txBody>
      </p:sp>
      <p:sp>
        <p:nvSpPr>
          <p:cNvPr id="145" name="Google Shape;145;p21">
            <a:extLst>
              <a:ext uri="{FF2B5EF4-FFF2-40B4-BE49-F238E27FC236}">
                <a16:creationId xmlns:a16="http://schemas.microsoft.com/office/drawing/2014/main" id="{A9D765EA-F687-31C0-4CD1-025B00813249}"/>
              </a:ext>
            </a:extLst>
          </p:cNvPr>
          <p:cNvSpPr/>
          <p:nvPr/>
        </p:nvSpPr>
        <p:spPr>
          <a:xfrm rot="10800000" flipH="1">
            <a:off x="5239424" y="2882753"/>
            <a:ext cx="1830806" cy="430500"/>
          </a:xfrm>
          <a:prstGeom prst="rightArrow">
            <a:avLst>
              <a:gd name="adj1" fmla="val 27259"/>
              <a:gd name="adj2" fmla="val 50000"/>
            </a:avLst>
          </a:prstGeom>
          <a:solidFill>
            <a:srgbClr val="67C04D"/>
          </a:solidFill>
          <a:ln w="9525" cap="flat" cmpd="sng">
            <a:solidFill>
              <a:srgbClr val="67C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p21">
            <a:extLst>
              <a:ext uri="{FF2B5EF4-FFF2-40B4-BE49-F238E27FC236}">
                <a16:creationId xmlns:a16="http://schemas.microsoft.com/office/drawing/2014/main" id="{0390875B-28F8-5869-CDB2-D367721EF550}"/>
              </a:ext>
            </a:extLst>
          </p:cNvPr>
          <p:cNvSpPr txBox="1"/>
          <p:nvPr/>
        </p:nvSpPr>
        <p:spPr>
          <a:xfrm>
            <a:off x="674221" y="2252756"/>
            <a:ext cx="4565203" cy="4385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7C04D"/>
                </a:solidFill>
              </a:rPr>
              <a:t>How:</a:t>
            </a:r>
            <a:endParaRPr sz="2100" b="1" dirty="0">
              <a:solidFill>
                <a:srgbClr val="67C04D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  <a:buChar char="●"/>
            </a:pPr>
            <a:r>
              <a:rPr lang="en-GB" sz="2100" dirty="0">
                <a:solidFill>
                  <a:srgbClr val="626262"/>
                </a:solidFill>
              </a:rPr>
              <a:t>Interactive, hands on  </a:t>
            </a:r>
            <a:endParaRPr sz="2100" dirty="0">
              <a:solidFill>
                <a:srgbClr val="626262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  <a:buChar char="●"/>
            </a:pPr>
            <a:r>
              <a:rPr lang="en-GB" sz="2100" dirty="0">
                <a:solidFill>
                  <a:srgbClr val="626262"/>
                </a:solidFill>
              </a:rPr>
              <a:t>Fun and engaging</a:t>
            </a:r>
            <a:endParaRPr sz="2100" dirty="0">
              <a:solidFill>
                <a:srgbClr val="626262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  <a:buChar char="●"/>
            </a:pPr>
            <a:r>
              <a:rPr lang="en-GB" sz="2100" dirty="0">
                <a:solidFill>
                  <a:srgbClr val="626262"/>
                </a:solidFill>
              </a:rPr>
              <a:t>Hopeful not scary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  <a:buChar char="●"/>
            </a:pPr>
            <a:r>
              <a:rPr lang="en-GB" sz="2100" dirty="0">
                <a:solidFill>
                  <a:srgbClr val="626262"/>
                </a:solidFill>
              </a:rPr>
              <a:t>Relatable and local</a:t>
            </a:r>
          </a:p>
          <a:p>
            <a:pPr marL="457200" indent="-361950">
              <a:buClr>
                <a:srgbClr val="626262"/>
              </a:buClr>
              <a:buSzPts val="2100"/>
              <a:buFont typeface="Arial"/>
              <a:buChar char="●"/>
            </a:pPr>
            <a:r>
              <a:rPr lang="en-GB" sz="2100" dirty="0">
                <a:solidFill>
                  <a:srgbClr val="626262"/>
                </a:solidFill>
              </a:rPr>
              <a:t>Inspired by </a:t>
            </a:r>
            <a:r>
              <a:rPr lang="en-GB" sz="2100" b="1" dirty="0">
                <a:solidFill>
                  <a:srgbClr val="67C04D"/>
                </a:solidFill>
                <a:hlinkClick r:id="rId3"/>
              </a:rPr>
              <a:t>https://showyourstripes.info/</a:t>
            </a:r>
            <a:r>
              <a:rPr lang="en-GB" sz="2100" b="1" dirty="0">
                <a:solidFill>
                  <a:srgbClr val="67C04D"/>
                </a:solidFill>
              </a:rPr>
              <a:t> </a:t>
            </a:r>
            <a:r>
              <a:rPr lang="en-GB" sz="2100" dirty="0">
                <a:solidFill>
                  <a:srgbClr val="626262"/>
                </a:solidFill>
              </a:rPr>
              <a:t>(Ed Hawkins, Reading/NCAS)</a:t>
            </a:r>
          </a:p>
          <a:p>
            <a:pPr marL="95250" lvl="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</a:pPr>
            <a:endParaRPr lang="en-GB" sz="2100" dirty="0">
              <a:solidFill>
                <a:srgbClr val="626262"/>
              </a:solidFill>
            </a:endParaRPr>
          </a:p>
          <a:p>
            <a:pPr marL="95250" lvl="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</a:pPr>
            <a:endParaRPr lang="en-GB" sz="2100" dirty="0">
              <a:solidFill>
                <a:srgbClr val="626262"/>
              </a:solidFill>
            </a:endParaRPr>
          </a:p>
          <a:p>
            <a:pPr marL="95250" lvl="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</a:pPr>
            <a:endParaRPr lang="en-GB" sz="2100" dirty="0">
              <a:solidFill>
                <a:srgbClr val="626262"/>
              </a:solidFill>
            </a:endParaRPr>
          </a:p>
          <a:p>
            <a:pPr marL="95250" lvl="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</a:pPr>
            <a:endParaRPr lang="en-GB" sz="2100" dirty="0">
              <a:solidFill>
                <a:srgbClr val="626262"/>
              </a:solidFill>
            </a:endParaRPr>
          </a:p>
          <a:p>
            <a:pPr marL="95250" lvl="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</a:pPr>
            <a:endParaRPr sz="2100" dirty="0"/>
          </a:p>
        </p:txBody>
      </p:sp>
      <p:sp>
        <p:nvSpPr>
          <p:cNvPr id="2" name="Google Shape;146;p21">
            <a:extLst>
              <a:ext uri="{FF2B5EF4-FFF2-40B4-BE49-F238E27FC236}">
                <a16:creationId xmlns:a16="http://schemas.microsoft.com/office/drawing/2014/main" id="{15A3DA6C-BFEC-54E7-8BF0-3DB1AF85D640}"/>
              </a:ext>
            </a:extLst>
          </p:cNvPr>
          <p:cNvSpPr txBox="1"/>
          <p:nvPr/>
        </p:nvSpPr>
        <p:spPr>
          <a:xfrm>
            <a:off x="7998107" y="5038860"/>
            <a:ext cx="4565203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67C04D"/>
                </a:solidFill>
              </a:rPr>
              <a:t>What:</a:t>
            </a:r>
            <a:endParaRPr sz="2100" b="1" dirty="0">
              <a:solidFill>
                <a:srgbClr val="67C04D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  <a:buChar char="●"/>
            </a:pPr>
            <a:r>
              <a:rPr lang="en-GB" sz="2100" dirty="0">
                <a:solidFill>
                  <a:srgbClr val="626262"/>
                </a:solidFill>
              </a:rPr>
              <a:t>Art - mosaic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  <a:buChar char="●"/>
            </a:pPr>
            <a:r>
              <a:rPr lang="en-GB" sz="2100" dirty="0">
                <a:solidFill>
                  <a:srgbClr val="626262"/>
                </a:solidFill>
              </a:rPr>
              <a:t>Local climate data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626262"/>
              </a:buClr>
              <a:buSzPts val="2100"/>
              <a:buChar char="●"/>
            </a:pPr>
            <a:r>
              <a:rPr lang="en-GB" sz="2100" dirty="0">
                <a:solidFill>
                  <a:srgbClr val="626262"/>
                </a:solidFill>
              </a:rPr>
              <a:t>Visual, engaging, creative</a:t>
            </a:r>
            <a:endParaRPr sz="2100" dirty="0"/>
          </a:p>
        </p:txBody>
      </p:sp>
      <p:pic>
        <p:nvPicPr>
          <p:cNvPr id="4" name="Google Shape;168;p23" title="IMG_0041.HEIC">
            <a:extLst>
              <a:ext uri="{FF2B5EF4-FFF2-40B4-BE49-F238E27FC236}">
                <a16:creationId xmlns:a16="http://schemas.microsoft.com/office/drawing/2014/main" id="{1712E2E0-F5C9-ECA0-7736-B9CB8F563BF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8107" y="341843"/>
            <a:ext cx="3373849" cy="4498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957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/>
          <p:nvPr/>
        </p:nvSpPr>
        <p:spPr>
          <a:xfrm>
            <a:off x="264150" y="5723150"/>
            <a:ext cx="2778300" cy="812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3"/>
          <p:cNvSpPr txBox="1"/>
          <p:nvPr/>
        </p:nvSpPr>
        <p:spPr>
          <a:xfrm>
            <a:off x="403356" y="345175"/>
            <a:ext cx="10896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solidFill>
                  <a:srgbClr val="2E2D62"/>
                </a:solidFill>
              </a:rPr>
              <a:t>Climate mosaic </a:t>
            </a:r>
            <a:endParaRPr dirty="0"/>
          </a:p>
        </p:txBody>
      </p:sp>
      <p:pic>
        <p:nvPicPr>
          <p:cNvPr id="167" name="Google Shape;167;p23" title="IMG_0109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1950" y="203700"/>
            <a:ext cx="3824123" cy="28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 title="IMG_0041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1450" y="2349475"/>
            <a:ext cx="3005725" cy="400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 title="IMG_0106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1950" y="3256226"/>
            <a:ext cx="3824123" cy="286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 title="PXL_20240628_141840350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064" y="2357275"/>
            <a:ext cx="3005724" cy="399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3"/>
          <p:cNvSpPr/>
          <p:nvPr/>
        </p:nvSpPr>
        <p:spPr>
          <a:xfrm>
            <a:off x="363550" y="1300996"/>
            <a:ext cx="6737161" cy="6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26262"/>
                </a:solidFill>
              </a:rPr>
              <a:t>100’s of people creating art to represent the warming climate at Harwell, Oxfordshire</a:t>
            </a:r>
            <a:endParaRPr sz="1800" dirty="0">
              <a:solidFill>
                <a:srgbClr val="62626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4" title="PXL_20240629_151600447~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1613" y="-41763"/>
            <a:ext cx="12982927" cy="6941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" name="Google Shape;182;p24"/>
          <p:cNvGrpSpPr/>
          <p:nvPr/>
        </p:nvGrpSpPr>
        <p:grpSpPr>
          <a:xfrm>
            <a:off x="3411350" y="-86000"/>
            <a:ext cx="2035500" cy="7040700"/>
            <a:chOff x="3411350" y="-86000"/>
            <a:chExt cx="2035500" cy="7040700"/>
          </a:xfrm>
        </p:grpSpPr>
        <p:cxnSp>
          <p:nvCxnSpPr>
            <p:cNvPr id="183" name="Google Shape;183;p24"/>
            <p:cNvCxnSpPr/>
            <p:nvPr/>
          </p:nvCxnSpPr>
          <p:spPr>
            <a:xfrm flipH="1">
              <a:off x="4074050" y="-86000"/>
              <a:ext cx="107400" cy="7040700"/>
            </a:xfrm>
            <a:prstGeom prst="straightConnector1">
              <a:avLst/>
            </a:prstGeom>
            <a:noFill/>
            <a:ln w="762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4" name="Google Shape;184;p24"/>
            <p:cNvSpPr txBox="1"/>
            <p:nvPr/>
          </p:nvSpPr>
          <p:spPr>
            <a:xfrm rot="1013">
              <a:off x="3411350" y="220275"/>
              <a:ext cx="2035500" cy="58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 dirty="0">
                  <a:solidFill>
                    <a:srgbClr val="67C04D"/>
                  </a:solidFill>
                </a:rPr>
                <a:t>Grandma</a:t>
              </a:r>
              <a:endParaRPr sz="3200" dirty="0">
                <a:solidFill>
                  <a:srgbClr val="67C04D"/>
                </a:solidFill>
              </a:endParaRPr>
            </a:p>
          </p:txBody>
        </p:sp>
      </p:grpSp>
      <p:grpSp>
        <p:nvGrpSpPr>
          <p:cNvPr id="185" name="Google Shape;185;p24"/>
          <p:cNvGrpSpPr/>
          <p:nvPr/>
        </p:nvGrpSpPr>
        <p:grpSpPr>
          <a:xfrm>
            <a:off x="6543230" y="-96750"/>
            <a:ext cx="1389620" cy="7073100"/>
            <a:chOff x="6543230" y="-96750"/>
            <a:chExt cx="1389620" cy="7073100"/>
          </a:xfrm>
        </p:grpSpPr>
        <p:cxnSp>
          <p:nvCxnSpPr>
            <p:cNvPr id="186" name="Google Shape;186;p24"/>
            <p:cNvCxnSpPr/>
            <p:nvPr/>
          </p:nvCxnSpPr>
          <p:spPr>
            <a:xfrm>
              <a:off x="6868750" y="-96750"/>
              <a:ext cx="1064100" cy="7073100"/>
            </a:xfrm>
            <a:prstGeom prst="straightConnector1">
              <a:avLst/>
            </a:prstGeom>
            <a:noFill/>
            <a:ln w="762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7" name="Google Shape;187;p24"/>
            <p:cNvSpPr txBox="1"/>
            <p:nvPr/>
          </p:nvSpPr>
          <p:spPr>
            <a:xfrm>
              <a:off x="6543230" y="1083863"/>
              <a:ext cx="1142700" cy="58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>
                  <a:solidFill>
                    <a:srgbClr val="67C04D"/>
                  </a:solidFill>
                </a:rPr>
                <a:t>Mum</a:t>
              </a:r>
              <a:endParaRPr sz="3200">
                <a:solidFill>
                  <a:srgbClr val="67C04D"/>
                </a:solidFill>
              </a:endParaRPr>
            </a:p>
          </p:txBody>
        </p:sp>
      </p:grpSp>
      <p:grpSp>
        <p:nvGrpSpPr>
          <p:cNvPr id="188" name="Google Shape;188;p24"/>
          <p:cNvGrpSpPr/>
          <p:nvPr/>
        </p:nvGrpSpPr>
        <p:grpSpPr>
          <a:xfrm>
            <a:off x="9305400" y="-64500"/>
            <a:ext cx="1368625" cy="7201800"/>
            <a:chOff x="9305400" y="-64500"/>
            <a:chExt cx="1368625" cy="7201800"/>
          </a:xfrm>
        </p:grpSpPr>
        <p:cxnSp>
          <p:nvCxnSpPr>
            <p:cNvPr id="189" name="Google Shape;189;p24"/>
            <p:cNvCxnSpPr/>
            <p:nvPr/>
          </p:nvCxnSpPr>
          <p:spPr>
            <a:xfrm>
              <a:off x="9330325" y="-64500"/>
              <a:ext cx="1343700" cy="7201800"/>
            </a:xfrm>
            <a:prstGeom prst="straightConnector1">
              <a:avLst/>
            </a:prstGeom>
            <a:noFill/>
            <a:ln w="762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0" name="Google Shape;190;p24"/>
            <p:cNvSpPr txBox="1"/>
            <p:nvPr/>
          </p:nvSpPr>
          <p:spPr>
            <a:xfrm rot="1261">
              <a:off x="9305400" y="1738800"/>
              <a:ext cx="818100" cy="58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200" b="1">
                  <a:solidFill>
                    <a:srgbClr val="67C04D"/>
                  </a:solidFill>
                </a:rPr>
                <a:t>Me</a:t>
              </a:r>
              <a:endParaRPr sz="3200">
                <a:solidFill>
                  <a:srgbClr val="67C04D"/>
                </a:solidFill>
              </a:endParaRPr>
            </a:p>
          </p:txBody>
        </p:sp>
      </p:grpSp>
      <p:sp>
        <p:nvSpPr>
          <p:cNvPr id="2" name="Google Shape;214;p26">
            <a:extLst>
              <a:ext uri="{FF2B5EF4-FFF2-40B4-BE49-F238E27FC236}">
                <a16:creationId xmlns:a16="http://schemas.microsoft.com/office/drawing/2014/main" id="{ADD1CA68-C876-CE17-6ADE-C009C9F02A09}"/>
              </a:ext>
            </a:extLst>
          </p:cNvPr>
          <p:cNvSpPr txBox="1"/>
          <p:nvPr/>
        </p:nvSpPr>
        <p:spPr>
          <a:xfrm rot="21164937">
            <a:off x="6798728" y="5814677"/>
            <a:ext cx="5234385" cy="55396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67C04D"/>
                </a:solidFill>
              </a:rPr>
              <a:t> ~120 years = 3-4 generations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A9D9D-DBB6-7F6C-3774-FD19A493E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1783" y="0"/>
            <a:ext cx="14126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63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/>
          <p:nvPr/>
        </p:nvSpPr>
        <p:spPr>
          <a:xfrm rot="1117">
            <a:off x="400573" y="296966"/>
            <a:ext cx="3498173" cy="1323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rgbClr val="2E2D62"/>
                </a:solidFill>
              </a:rPr>
              <a:t>Accessing the data</a:t>
            </a:r>
            <a:endParaRPr sz="4000" b="1" dirty="0">
              <a:solidFill>
                <a:srgbClr val="2E2D62"/>
              </a:solidFill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243672" y="4977933"/>
            <a:ext cx="3574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 err="1">
                <a:solidFill>
                  <a:srgbClr val="67C04D"/>
                </a:solidFill>
              </a:rPr>
              <a:t>www.ceda.ac.uk</a:t>
            </a:r>
            <a:r>
              <a:rPr lang="en-GB" sz="2100" b="1" dirty="0">
                <a:solidFill>
                  <a:srgbClr val="67C04D"/>
                </a:solidFill>
              </a:rPr>
              <a:t>/outreach/</a:t>
            </a:r>
            <a:endParaRPr sz="2100" b="1" dirty="0">
              <a:solidFill>
                <a:srgbClr val="67C04D"/>
              </a:solidFill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68DC1D6-3643-313C-E04A-E773B8650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241" y="296398"/>
            <a:ext cx="7772400" cy="6265204"/>
          </a:xfrm>
          <a:prstGeom prst="rect">
            <a:avLst/>
          </a:prstGeom>
        </p:spPr>
      </p:pic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92030A3-CB3C-3212-6523-D3F4F92C6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307" y="2134710"/>
            <a:ext cx="2045529" cy="2045529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Logo and font master">
  <a:themeElements>
    <a:clrScheme name="NER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67C04D"/>
      </a:accent1>
      <a:accent2>
        <a:srgbClr val="3E863E"/>
      </a:accent2>
      <a:accent3>
        <a:srgbClr val="BE2BBB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ERC theme">
    <a:dk1>
      <a:srgbClr val="2E2C61"/>
    </a:dk1>
    <a:lt1>
      <a:srgbClr val="FFFFFF"/>
    </a:lt1>
    <a:dk2>
      <a:srgbClr val="2E2C61"/>
    </a:dk2>
    <a:lt2>
      <a:srgbClr val="FFFFFF"/>
    </a:lt2>
    <a:accent1>
      <a:srgbClr val="67C04D"/>
    </a:accent1>
    <a:accent2>
      <a:srgbClr val="3E863E"/>
    </a:accent2>
    <a:accent3>
      <a:srgbClr val="BE2BBB"/>
    </a:accent3>
    <a:accent4>
      <a:srgbClr val="616161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cff8847-a8fa-457e-8010-fe71e962d383">
      <Terms xmlns="http://schemas.microsoft.com/office/infopath/2007/PartnerControls"/>
    </lcf76f155ced4ddcb4097134ff3c332f>
    <TaxCatchAll xmlns="94c72131-11e1-48b9-8020-84fe1105e8c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428A4C88F1BC4DBEE5D41789A4CC03" ma:contentTypeVersion="18" ma:contentTypeDescription="Create a new document." ma:contentTypeScope="" ma:versionID="71fb800d8bddcc0cfe7efbb4ba7508c3">
  <xsd:schema xmlns:xsd="http://www.w3.org/2001/XMLSchema" xmlns:xs="http://www.w3.org/2001/XMLSchema" xmlns:p="http://schemas.microsoft.com/office/2006/metadata/properties" xmlns:ns2="acff8847-a8fa-457e-8010-fe71e962d383" xmlns:ns3="94c72131-11e1-48b9-8020-84fe1105e8cb" targetNamespace="http://schemas.microsoft.com/office/2006/metadata/properties" ma:root="true" ma:fieldsID="e3f950100d79a919155fe4fc09d27da6" ns2:_="" ns3:_="">
    <xsd:import namespace="acff8847-a8fa-457e-8010-fe71e962d383"/>
    <xsd:import namespace="94c72131-11e1-48b9-8020-84fe1105e8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ff8847-a8fa-457e-8010-fe71e962d3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c72131-11e1-48b9-8020-84fe1105e8c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f04fc0f-1b47-4ef5-bc96-5c6416f69121}" ma:internalName="TaxCatchAll" ma:showField="CatchAllData" ma:web="94c72131-11e1-48b9-8020-84fe1105e8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544CEF-C047-45F5-84E4-F936EB069058}">
  <ds:schemaRefs>
    <ds:schemaRef ds:uri="http://schemas.microsoft.com/office/2006/metadata/properties"/>
    <ds:schemaRef ds:uri="http://schemas.microsoft.com/office/infopath/2007/PartnerControls"/>
    <ds:schemaRef ds:uri="acff8847-a8fa-457e-8010-fe71e962d383"/>
    <ds:schemaRef ds:uri="94c72131-11e1-48b9-8020-84fe1105e8cb"/>
  </ds:schemaRefs>
</ds:datastoreItem>
</file>

<file path=customXml/itemProps2.xml><?xml version="1.0" encoding="utf-8"?>
<ds:datastoreItem xmlns:ds="http://schemas.openxmlformats.org/officeDocument/2006/customXml" ds:itemID="{853DF6F9-911E-4D38-BBA8-B543D46503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ff8847-a8fa-457e-8010-fe71e962d383"/>
    <ds:schemaRef ds:uri="94c72131-11e1-48b9-8020-84fe1105e8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AA1141-9C4D-45C6-B85F-72BB3F267E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1304</TotalTime>
  <Words>684</Words>
  <Application>Microsoft Macintosh PowerPoint</Application>
  <PresentationFormat>Widescreen</PresentationFormat>
  <Paragraphs>108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Noto Sans Symbols</vt:lpstr>
      <vt:lpstr>Roboto</vt:lpstr>
      <vt:lpstr>Arial</vt:lpstr>
      <vt:lpstr>Logo and font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Townsend, Poppy (STFC,RAL,RALSP)</cp:lastModifiedBy>
  <cp:revision>43</cp:revision>
  <dcterms:modified xsi:type="dcterms:W3CDTF">2025-04-29T06:29:11Z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0x0101000F428A4C88F1BC4DBEE5D41789A4CC03</vt:lpwstr>
  </property>
  <property fmtid="{D5CDD505-2E9C-101B-9397-08002B2CF9AE}" pid="3" name="MediaServiceImageTags">
    <vt:lpwstr/>
  </property>
</Properties>
</file>