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1179" r:id="rId2"/>
    <p:sldId id="1168" r:id="rId3"/>
    <p:sldId id="1169" r:id="rId4"/>
    <p:sldId id="1163" r:id="rId5"/>
    <p:sldId id="1171" r:id="rId6"/>
    <p:sldId id="1172" r:id="rId7"/>
    <p:sldId id="1174" r:id="rId8"/>
    <p:sldId id="1175" r:id="rId9"/>
    <p:sldId id="1176" r:id="rId10"/>
    <p:sldId id="286" r:id="rId11"/>
    <p:sldId id="117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2A2F5E-7D8E-466D-BE4E-1B60DCD2E3E2}" v="2" dt="2025-04-26T20:47:04.4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zana Salim" userId="764654aebb137c21" providerId="LiveId" clId="{1E2A2F5E-7D8E-466D-BE4E-1B60DCD2E3E2}"/>
    <pc:docChg chg="addSld delSld modSld">
      <pc:chgData name="Rizana Salim" userId="764654aebb137c21" providerId="LiveId" clId="{1E2A2F5E-7D8E-466D-BE4E-1B60DCD2E3E2}" dt="2025-04-26T20:47:06.251" v="6" actId="47"/>
      <pc:docMkLst>
        <pc:docMk/>
      </pc:docMkLst>
      <pc:sldChg chg="new del">
        <pc:chgData name="Rizana Salim" userId="764654aebb137c21" providerId="LiveId" clId="{1E2A2F5E-7D8E-466D-BE4E-1B60DCD2E3E2}" dt="2025-04-26T20:47:06.251" v="6" actId="47"/>
        <pc:sldMkLst>
          <pc:docMk/>
          <pc:sldMk cId="413324316" sldId="256"/>
        </pc:sldMkLst>
      </pc:sldChg>
      <pc:sldChg chg="new del">
        <pc:chgData name="Rizana Salim" userId="764654aebb137c21" providerId="LiveId" clId="{1E2A2F5E-7D8E-466D-BE4E-1B60DCD2E3E2}" dt="2025-04-26T20:46:43.012" v="4" actId="47"/>
        <pc:sldMkLst>
          <pc:docMk/>
          <pc:sldMk cId="244358921" sldId="257"/>
        </pc:sldMkLst>
      </pc:sldChg>
      <pc:sldChg chg="add">
        <pc:chgData name="Rizana Salim" userId="764654aebb137c21" providerId="LiveId" clId="{1E2A2F5E-7D8E-466D-BE4E-1B60DCD2E3E2}" dt="2025-04-26T20:46:39.530" v="3"/>
        <pc:sldMkLst>
          <pc:docMk/>
          <pc:sldMk cId="3538215567" sldId="286"/>
        </pc:sldMkLst>
      </pc:sldChg>
      <pc:sldChg chg="add">
        <pc:chgData name="Rizana Salim" userId="764654aebb137c21" providerId="LiveId" clId="{1E2A2F5E-7D8E-466D-BE4E-1B60DCD2E3E2}" dt="2025-04-26T20:46:39.530" v="3"/>
        <pc:sldMkLst>
          <pc:docMk/>
          <pc:sldMk cId="3701146402" sldId="1163"/>
        </pc:sldMkLst>
      </pc:sldChg>
      <pc:sldChg chg="add">
        <pc:chgData name="Rizana Salim" userId="764654aebb137c21" providerId="LiveId" clId="{1E2A2F5E-7D8E-466D-BE4E-1B60DCD2E3E2}" dt="2025-04-26T20:47:04.413" v="5"/>
        <pc:sldMkLst>
          <pc:docMk/>
          <pc:sldMk cId="2785111831" sldId="1168"/>
        </pc:sldMkLst>
      </pc:sldChg>
      <pc:sldChg chg="add setBg">
        <pc:chgData name="Rizana Salim" userId="764654aebb137c21" providerId="LiveId" clId="{1E2A2F5E-7D8E-466D-BE4E-1B60DCD2E3E2}" dt="2025-04-26T20:47:04.413" v="5"/>
        <pc:sldMkLst>
          <pc:docMk/>
          <pc:sldMk cId="173042537" sldId="1169"/>
        </pc:sldMkLst>
      </pc:sldChg>
      <pc:sldChg chg="delSp add setBg delDesignElem">
        <pc:chgData name="Rizana Salim" userId="764654aebb137c21" providerId="LiveId" clId="{1E2A2F5E-7D8E-466D-BE4E-1B60DCD2E3E2}" dt="2025-04-26T20:46:39.530" v="3"/>
        <pc:sldMkLst>
          <pc:docMk/>
          <pc:sldMk cId="526095881" sldId="1171"/>
        </pc:sldMkLst>
        <pc:spChg chg="del">
          <ac:chgData name="Rizana Salim" userId="764654aebb137c21" providerId="LiveId" clId="{1E2A2F5E-7D8E-466D-BE4E-1B60DCD2E3E2}" dt="2025-04-26T20:46:39.530" v="3"/>
          <ac:spMkLst>
            <pc:docMk/>
            <pc:sldMk cId="526095881" sldId="1171"/>
            <ac:spMk id="9" creationId="{BB7C0E06-6EE7-4DC1-8358-E6A2581DF358}"/>
          </ac:spMkLst>
        </pc:spChg>
      </pc:sldChg>
      <pc:sldChg chg="add">
        <pc:chgData name="Rizana Salim" userId="764654aebb137c21" providerId="LiveId" clId="{1E2A2F5E-7D8E-466D-BE4E-1B60DCD2E3E2}" dt="2025-04-26T20:46:39.530" v="3"/>
        <pc:sldMkLst>
          <pc:docMk/>
          <pc:sldMk cId="2274391739" sldId="1172"/>
        </pc:sldMkLst>
      </pc:sldChg>
      <pc:sldChg chg="add">
        <pc:chgData name="Rizana Salim" userId="764654aebb137c21" providerId="LiveId" clId="{1E2A2F5E-7D8E-466D-BE4E-1B60DCD2E3E2}" dt="2025-04-26T20:46:39.530" v="3"/>
        <pc:sldMkLst>
          <pc:docMk/>
          <pc:sldMk cId="2570831920" sldId="1174"/>
        </pc:sldMkLst>
      </pc:sldChg>
      <pc:sldChg chg="add">
        <pc:chgData name="Rizana Salim" userId="764654aebb137c21" providerId="LiveId" clId="{1E2A2F5E-7D8E-466D-BE4E-1B60DCD2E3E2}" dt="2025-04-26T20:46:39.530" v="3"/>
        <pc:sldMkLst>
          <pc:docMk/>
          <pc:sldMk cId="348301882" sldId="1175"/>
        </pc:sldMkLst>
      </pc:sldChg>
      <pc:sldChg chg="add">
        <pc:chgData name="Rizana Salim" userId="764654aebb137c21" providerId="LiveId" clId="{1E2A2F5E-7D8E-466D-BE4E-1B60DCD2E3E2}" dt="2025-04-26T20:46:39.530" v="3"/>
        <pc:sldMkLst>
          <pc:docMk/>
          <pc:sldMk cId="3445205006" sldId="1176"/>
        </pc:sldMkLst>
      </pc:sldChg>
      <pc:sldChg chg="add">
        <pc:chgData name="Rizana Salim" userId="764654aebb137c21" providerId="LiveId" clId="{1E2A2F5E-7D8E-466D-BE4E-1B60DCD2E3E2}" dt="2025-04-26T20:46:39.530" v="3"/>
        <pc:sldMkLst>
          <pc:docMk/>
          <pc:sldMk cId="2158003591" sldId="1177"/>
        </pc:sldMkLst>
      </pc:sldChg>
      <pc:sldChg chg="add">
        <pc:chgData name="Rizana Salim" userId="764654aebb137c21" providerId="LiveId" clId="{1E2A2F5E-7D8E-466D-BE4E-1B60DCD2E3E2}" dt="2025-04-26T20:47:04.413" v="5"/>
        <pc:sldMkLst>
          <pc:docMk/>
          <pc:sldMk cId="0" sldId="117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6284A9-196D-468E-A362-8E6E1DA22D5A}" type="doc">
      <dgm:prSet loTypeId="urn:microsoft.com/office/officeart/2005/8/layout/matrix1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AE"/>
        </a:p>
      </dgm:t>
    </dgm:pt>
    <dgm:pt modelId="{D72A3B1C-417B-40AB-BF9A-E6105732A25C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200" b="1" dirty="0">
              <a:latin typeface="Cambria" panose="02040503050406030204" pitchFamily="18" charset="0"/>
              <a:ea typeface="Cambria" panose="02040503050406030204" pitchFamily="18" charset="0"/>
            </a:rPr>
            <a:t>Oxidative potential: an important property of PM, related to the redox activity and the formation of ROS </a:t>
          </a:r>
          <a:endParaRPr lang="en-AE" sz="2200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441DE9F-216F-4599-BB5D-9D92D6B28B77}" type="parTrans" cxnId="{1A5AF6F6-ABA1-45F5-8C15-D174856B8879}">
      <dgm:prSet/>
      <dgm:spPr/>
      <dgm:t>
        <a:bodyPr/>
        <a:lstStyle/>
        <a:p>
          <a:endParaRPr lang="en-AE"/>
        </a:p>
      </dgm:t>
    </dgm:pt>
    <dgm:pt modelId="{33C50FE9-3C96-4F87-A63A-87A6C8BCD4BE}" type="sibTrans" cxnId="{1A5AF6F6-ABA1-45F5-8C15-D174856B8879}">
      <dgm:prSet/>
      <dgm:spPr/>
      <dgm:t>
        <a:bodyPr/>
        <a:lstStyle/>
        <a:p>
          <a:endParaRPr lang="en-AE"/>
        </a:p>
      </dgm:t>
    </dgm:pt>
    <dgm:pt modelId="{99857CDC-870C-48BF-B471-F7B7E47A4814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sz="28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>
            <a:buFont typeface="Arial" panose="020B0604020202020204" pitchFamily="34" charset="0"/>
            <a:buChar char="•"/>
          </a:pPr>
          <a:r>
            <a:rPr lang="en-US" sz="2400" dirty="0">
              <a:latin typeface="Cambria" panose="02040503050406030204" pitchFamily="18" charset="0"/>
              <a:ea typeface="Cambria" panose="02040503050406030204" pitchFamily="18" charset="0"/>
            </a:rPr>
            <a:t>Cellular assays: macrophage-based assay</a:t>
          </a:r>
          <a:endParaRPr lang="en-AE" sz="2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A9A39AE-AE40-4962-8980-7718DC18BBAC}" type="parTrans" cxnId="{9080648E-CF44-4FD9-90E6-D97A877807A3}">
      <dgm:prSet/>
      <dgm:spPr/>
      <dgm:t>
        <a:bodyPr/>
        <a:lstStyle/>
        <a:p>
          <a:endParaRPr lang="en-AE"/>
        </a:p>
      </dgm:t>
    </dgm:pt>
    <dgm:pt modelId="{8775FA87-4BB2-43F2-B412-09AC1B9BC714}" type="sibTrans" cxnId="{9080648E-CF44-4FD9-90E6-D97A877807A3}">
      <dgm:prSet/>
      <dgm:spPr/>
      <dgm:t>
        <a:bodyPr/>
        <a:lstStyle/>
        <a:p>
          <a:endParaRPr lang="en-AE"/>
        </a:p>
      </dgm:t>
    </dgm:pt>
    <dgm:pt modelId="{C5AF7F09-5F76-4C12-B622-4C2FCEE61EE9}">
      <dgm:prSet phldrT="[Text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2400" dirty="0">
              <a:latin typeface="Cambria" panose="02040503050406030204" pitchFamily="18" charset="0"/>
              <a:ea typeface="Cambria" panose="02040503050406030204" pitchFamily="18" charset="0"/>
            </a:rPr>
            <a:t>Iodometric spectrophotometry and Fluorimetric methods</a:t>
          </a:r>
          <a:endParaRPr lang="en-AE" sz="2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ED03290-BA2E-4AF6-B432-EB27970ECC69}" type="parTrans" cxnId="{2464C9F8-17AA-450F-A628-BF095992046F}">
      <dgm:prSet/>
      <dgm:spPr/>
      <dgm:t>
        <a:bodyPr/>
        <a:lstStyle/>
        <a:p>
          <a:endParaRPr lang="en-AE"/>
        </a:p>
      </dgm:t>
    </dgm:pt>
    <dgm:pt modelId="{B68C9454-7CD2-46C4-A3A8-96B3D260F398}" type="sibTrans" cxnId="{2464C9F8-17AA-450F-A628-BF095992046F}">
      <dgm:prSet/>
      <dgm:spPr/>
      <dgm:t>
        <a:bodyPr/>
        <a:lstStyle/>
        <a:p>
          <a:endParaRPr lang="en-AE"/>
        </a:p>
      </dgm:t>
    </dgm:pt>
    <dgm:pt modelId="{01EF928E-3A9D-4A52-8115-AB71A3D9E5A6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400" dirty="0">
              <a:latin typeface="Cambria" panose="02040503050406030204" pitchFamily="18" charset="0"/>
              <a:ea typeface="Cambria" panose="02040503050406030204" pitchFamily="18" charset="0"/>
            </a:rPr>
            <a:t>Electron paramagnetic resonance spectrometry</a:t>
          </a:r>
          <a:endParaRPr lang="en-AE" sz="2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51A5FA8-DC86-4BDC-9263-F033F715FFA7}" type="parTrans" cxnId="{084A5527-19D5-490A-B8DC-64D35B65D639}">
      <dgm:prSet/>
      <dgm:spPr/>
      <dgm:t>
        <a:bodyPr/>
        <a:lstStyle/>
        <a:p>
          <a:endParaRPr lang="en-AE"/>
        </a:p>
      </dgm:t>
    </dgm:pt>
    <dgm:pt modelId="{DC3B3D70-0960-4DEF-A6DE-448EF2B05E44}" type="sibTrans" cxnId="{084A5527-19D5-490A-B8DC-64D35B65D639}">
      <dgm:prSet/>
      <dgm:spPr/>
      <dgm:t>
        <a:bodyPr/>
        <a:lstStyle/>
        <a:p>
          <a:endParaRPr lang="en-AE"/>
        </a:p>
      </dgm:t>
    </dgm:pt>
    <dgm:pt modelId="{484E792F-B03E-4308-9EFE-6DA3FEA7A49F}">
      <dgm:prSet phldrT="[Text]" phldr="1"/>
      <dgm:spPr/>
      <dgm:t>
        <a:bodyPr/>
        <a:lstStyle/>
        <a:p>
          <a:endParaRPr lang="en-AE" dirty="0"/>
        </a:p>
      </dgm:t>
    </dgm:pt>
    <dgm:pt modelId="{DAA9A709-42B2-458E-BB0C-8A8D078AB296}" type="parTrans" cxnId="{56E8F152-9540-4A1D-A2E0-CF96AD24893E}">
      <dgm:prSet/>
      <dgm:spPr/>
      <dgm:t>
        <a:bodyPr/>
        <a:lstStyle/>
        <a:p>
          <a:endParaRPr lang="en-AE"/>
        </a:p>
      </dgm:t>
    </dgm:pt>
    <dgm:pt modelId="{897B526B-BC8C-49DE-93E3-EEA51324E82D}" type="sibTrans" cxnId="{56E8F152-9540-4A1D-A2E0-CF96AD24893E}">
      <dgm:prSet/>
      <dgm:spPr/>
      <dgm:t>
        <a:bodyPr/>
        <a:lstStyle/>
        <a:p>
          <a:endParaRPr lang="en-AE"/>
        </a:p>
      </dgm:t>
    </dgm:pt>
    <dgm:pt modelId="{E129A032-090B-41FA-9D84-48FED411D141}">
      <dgm:prSet custT="1"/>
      <dgm:spPr/>
      <dgm:t>
        <a:bodyPr/>
        <a:lstStyle/>
        <a:p>
          <a:endParaRPr lang="en-US" sz="28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r>
            <a:rPr lang="en-US" sz="2400" dirty="0">
              <a:latin typeface="Cambria" panose="02040503050406030204" pitchFamily="18" charset="0"/>
              <a:ea typeface="Cambria" panose="02040503050406030204" pitchFamily="18" charset="0"/>
            </a:rPr>
            <a:t>Acellular assays:</a:t>
          </a:r>
        </a:p>
        <a:p>
          <a:r>
            <a:rPr lang="en-US" sz="2400" dirty="0">
              <a:latin typeface="Cambria" panose="02040503050406030204" pitchFamily="18" charset="0"/>
              <a:ea typeface="Cambria" panose="02040503050406030204" pitchFamily="18" charset="0"/>
            </a:rPr>
            <a:t>Dithiothreitol (DTT) , OH</a:t>
          </a:r>
          <a:br>
            <a:rPr lang="en-AE" sz="2400" dirty="0">
              <a:latin typeface="Cambria" panose="02040503050406030204" pitchFamily="18" charset="0"/>
              <a:ea typeface="Cambria" panose="02040503050406030204" pitchFamily="18" charset="0"/>
            </a:rPr>
          </a:br>
          <a:r>
            <a:rPr lang="en-US" sz="2400" dirty="0">
              <a:latin typeface="Cambria" panose="02040503050406030204" pitchFamily="18" charset="0"/>
              <a:ea typeface="Cambria" panose="02040503050406030204" pitchFamily="18" charset="0"/>
            </a:rPr>
            <a:t> assay, AA (ascorbic acid) assay</a:t>
          </a:r>
        </a:p>
      </dgm:t>
    </dgm:pt>
    <dgm:pt modelId="{F06C29ED-DD42-45EA-B054-CAABEB12AA53}" type="parTrans" cxnId="{2CC0F6B8-7BDA-4AFB-B638-5534FF679A5C}">
      <dgm:prSet/>
      <dgm:spPr/>
      <dgm:t>
        <a:bodyPr/>
        <a:lstStyle/>
        <a:p>
          <a:endParaRPr lang="en-AE"/>
        </a:p>
      </dgm:t>
    </dgm:pt>
    <dgm:pt modelId="{993DC326-8CC9-4F12-9ADF-69047DBE3E0A}" type="sibTrans" cxnId="{2CC0F6B8-7BDA-4AFB-B638-5534FF679A5C}">
      <dgm:prSet/>
      <dgm:spPr/>
      <dgm:t>
        <a:bodyPr/>
        <a:lstStyle/>
        <a:p>
          <a:endParaRPr lang="en-AE"/>
        </a:p>
      </dgm:t>
    </dgm:pt>
    <dgm:pt modelId="{D943B9DD-325E-4A85-B6EE-BBAAE1A69AB3}" type="pres">
      <dgm:prSet presAssocID="{936284A9-196D-468E-A362-8E6E1DA22D5A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563737A-51BF-4641-B362-7EFD2B591D08}" type="pres">
      <dgm:prSet presAssocID="{936284A9-196D-468E-A362-8E6E1DA22D5A}" presName="matrix" presStyleCnt="0"/>
      <dgm:spPr/>
    </dgm:pt>
    <dgm:pt modelId="{0F483BC6-DA36-4FA3-86D9-C94C50BA026F}" type="pres">
      <dgm:prSet presAssocID="{936284A9-196D-468E-A362-8E6E1DA22D5A}" presName="tile1" presStyleLbl="node1" presStyleIdx="0" presStyleCnt="4" custLinFactNeighborX="0" custLinFactNeighborY="0"/>
      <dgm:spPr/>
    </dgm:pt>
    <dgm:pt modelId="{D9655927-5AB8-4CE3-8161-1618D6E0214C}" type="pres">
      <dgm:prSet presAssocID="{936284A9-196D-468E-A362-8E6E1DA22D5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58E2C22-57C7-417C-A500-94FA4D15B28D}" type="pres">
      <dgm:prSet presAssocID="{936284A9-196D-468E-A362-8E6E1DA22D5A}" presName="tile2" presStyleLbl="node1" presStyleIdx="1" presStyleCnt="4" custLinFactNeighborX="0" custLinFactNeighborY="0"/>
      <dgm:spPr/>
    </dgm:pt>
    <dgm:pt modelId="{6029B30A-504B-40F9-922D-9D5869A7F526}" type="pres">
      <dgm:prSet presAssocID="{936284A9-196D-468E-A362-8E6E1DA22D5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30581D8-5E91-4942-9E2B-1D9AF1185329}" type="pres">
      <dgm:prSet presAssocID="{936284A9-196D-468E-A362-8E6E1DA22D5A}" presName="tile3" presStyleLbl="node1" presStyleIdx="2" presStyleCnt="4" custLinFactNeighborX="0" custLinFactNeighborY="0"/>
      <dgm:spPr/>
    </dgm:pt>
    <dgm:pt modelId="{A2FAFF0E-6CC9-443C-9ED3-8ABF22C3DE51}" type="pres">
      <dgm:prSet presAssocID="{936284A9-196D-468E-A362-8E6E1DA22D5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8C23B11-8FE6-4B35-BB90-F4150F8954C1}" type="pres">
      <dgm:prSet presAssocID="{936284A9-196D-468E-A362-8E6E1DA22D5A}" presName="tile4" presStyleLbl="node1" presStyleIdx="3" presStyleCnt="4" custLinFactNeighborX="0" custLinFactNeighborY="0"/>
      <dgm:spPr/>
    </dgm:pt>
    <dgm:pt modelId="{09C0995E-4B1A-4EC7-A053-613C6F3727EB}" type="pres">
      <dgm:prSet presAssocID="{936284A9-196D-468E-A362-8E6E1DA22D5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75357510-F8DD-48B7-B4E9-95FA849DA44E}" type="pres">
      <dgm:prSet presAssocID="{936284A9-196D-468E-A362-8E6E1DA22D5A}" presName="centerTile" presStyleLbl="fgShp" presStyleIdx="0" presStyleCnt="1" custScaleX="133660" custScaleY="139860" custLinFactNeighborX="0" custLinFactNeighborY="0">
        <dgm:presLayoutVars>
          <dgm:chMax val="0"/>
          <dgm:chPref val="0"/>
        </dgm:presLayoutVars>
      </dgm:prSet>
      <dgm:spPr/>
    </dgm:pt>
  </dgm:ptLst>
  <dgm:cxnLst>
    <dgm:cxn modelId="{71713E0D-1E14-4AB6-9C93-C2E4D0C4288B}" type="presOf" srcId="{99857CDC-870C-48BF-B471-F7B7E47A4814}" destId="{0F483BC6-DA36-4FA3-86D9-C94C50BA026F}" srcOrd="0" destOrd="0" presId="urn:microsoft.com/office/officeart/2005/8/layout/matrix1"/>
    <dgm:cxn modelId="{A9AF980F-F59F-471E-B209-2D37EFCD499A}" type="presOf" srcId="{C5AF7F09-5F76-4C12-B622-4C2FCEE61EE9}" destId="{A2FAFF0E-6CC9-443C-9ED3-8ABF22C3DE51}" srcOrd="1" destOrd="0" presId="urn:microsoft.com/office/officeart/2005/8/layout/matrix1"/>
    <dgm:cxn modelId="{E8D11211-439C-457D-A2B0-00604FA01477}" type="presOf" srcId="{99857CDC-870C-48BF-B471-F7B7E47A4814}" destId="{D9655927-5AB8-4CE3-8161-1618D6E0214C}" srcOrd="1" destOrd="0" presId="urn:microsoft.com/office/officeart/2005/8/layout/matrix1"/>
    <dgm:cxn modelId="{084A5527-19D5-490A-B8DC-64D35B65D639}" srcId="{D72A3B1C-417B-40AB-BF9A-E6105732A25C}" destId="{01EF928E-3A9D-4A52-8115-AB71A3D9E5A6}" srcOrd="3" destOrd="0" parTransId="{F51A5FA8-DC86-4BDC-9263-F033F715FFA7}" sibTransId="{DC3B3D70-0960-4DEF-A6DE-448EF2B05E44}"/>
    <dgm:cxn modelId="{4A2B3736-6BE1-414D-9A24-66323B1E3153}" type="presOf" srcId="{01EF928E-3A9D-4A52-8115-AB71A3D9E5A6}" destId="{58C23B11-8FE6-4B35-BB90-F4150F8954C1}" srcOrd="0" destOrd="0" presId="urn:microsoft.com/office/officeart/2005/8/layout/matrix1"/>
    <dgm:cxn modelId="{62E86342-6E88-421F-8A29-F95208A998BD}" type="presOf" srcId="{01EF928E-3A9D-4A52-8115-AB71A3D9E5A6}" destId="{09C0995E-4B1A-4EC7-A053-613C6F3727EB}" srcOrd="1" destOrd="0" presId="urn:microsoft.com/office/officeart/2005/8/layout/matrix1"/>
    <dgm:cxn modelId="{B6767D69-8EE6-4E8C-9514-42202CA5717A}" type="presOf" srcId="{E129A032-090B-41FA-9D84-48FED411D141}" destId="{6029B30A-504B-40F9-922D-9D5869A7F526}" srcOrd="1" destOrd="0" presId="urn:microsoft.com/office/officeart/2005/8/layout/matrix1"/>
    <dgm:cxn modelId="{56E8F152-9540-4A1D-A2E0-CF96AD24893E}" srcId="{D72A3B1C-417B-40AB-BF9A-E6105732A25C}" destId="{484E792F-B03E-4308-9EFE-6DA3FEA7A49F}" srcOrd="4" destOrd="0" parTransId="{DAA9A709-42B2-458E-BB0C-8A8D078AB296}" sibTransId="{897B526B-BC8C-49DE-93E3-EEA51324E82D}"/>
    <dgm:cxn modelId="{2C35C589-7D40-44F5-AD74-40C2FA973326}" type="presOf" srcId="{E129A032-090B-41FA-9D84-48FED411D141}" destId="{958E2C22-57C7-417C-A500-94FA4D15B28D}" srcOrd="0" destOrd="0" presId="urn:microsoft.com/office/officeart/2005/8/layout/matrix1"/>
    <dgm:cxn modelId="{9080648E-CF44-4FD9-90E6-D97A877807A3}" srcId="{D72A3B1C-417B-40AB-BF9A-E6105732A25C}" destId="{99857CDC-870C-48BF-B471-F7B7E47A4814}" srcOrd="0" destOrd="0" parTransId="{FA9A39AE-AE40-4962-8980-7718DC18BBAC}" sibTransId="{8775FA87-4BB2-43F2-B412-09AC1B9BC714}"/>
    <dgm:cxn modelId="{16500E98-FB7E-4AD7-A85B-29B5A3F79BBB}" type="presOf" srcId="{C5AF7F09-5F76-4C12-B622-4C2FCEE61EE9}" destId="{830581D8-5E91-4942-9E2B-1D9AF1185329}" srcOrd="0" destOrd="0" presId="urn:microsoft.com/office/officeart/2005/8/layout/matrix1"/>
    <dgm:cxn modelId="{2CC0F6B8-7BDA-4AFB-B638-5534FF679A5C}" srcId="{D72A3B1C-417B-40AB-BF9A-E6105732A25C}" destId="{E129A032-090B-41FA-9D84-48FED411D141}" srcOrd="1" destOrd="0" parTransId="{F06C29ED-DD42-45EA-B054-CAABEB12AA53}" sibTransId="{993DC326-8CC9-4F12-9ADF-69047DBE3E0A}"/>
    <dgm:cxn modelId="{65D733DD-2EDD-4192-8155-F08D27B0933E}" type="presOf" srcId="{D72A3B1C-417B-40AB-BF9A-E6105732A25C}" destId="{75357510-F8DD-48B7-B4E9-95FA849DA44E}" srcOrd="0" destOrd="0" presId="urn:microsoft.com/office/officeart/2005/8/layout/matrix1"/>
    <dgm:cxn modelId="{873DAEF1-FD3B-44A7-AD9F-20227CEFF343}" type="presOf" srcId="{936284A9-196D-468E-A362-8E6E1DA22D5A}" destId="{D943B9DD-325E-4A85-B6EE-BBAAE1A69AB3}" srcOrd="0" destOrd="0" presId="urn:microsoft.com/office/officeart/2005/8/layout/matrix1"/>
    <dgm:cxn modelId="{1A5AF6F6-ABA1-45F5-8C15-D174856B8879}" srcId="{936284A9-196D-468E-A362-8E6E1DA22D5A}" destId="{D72A3B1C-417B-40AB-BF9A-E6105732A25C}" srcOrd="0" destOrd="0" parTransId="{B441DE9F-216F-4599-BB5D-9D92D6B28B77}" sibTransId="{33C50FE9-3C96-4F87-A63A-87A6C8BCD4BE}"/>
    <dgm:cxn modelId="{2464C9F8-17AA-450F-A628-BF095992046F}" srcId="{D72A3B1C-417B-40AB-BF9A-E6105732A25C}" destId="{C5AF7F09-5F76-4C12-B622-4C2FCEE61EE9}" srcOrd="2" destOrd="0" parTransId="{DED03290-BA2E-4AF6-B432-EB27970ECC69}" sibTransId="{B68C9454-7CD2-46C4-A3A8-96B3D260F398}"/>
    <dgm:cxn modelId="{A637BAA6-53A7-46E3-B5D9-46BA091708DC}" type="presParOf" srcId="{D943B9DD-325E-4A85-B6EE-BBAAE1A69AB3}" destId="{D563737A-51BF-4641-B362-7EFD2B591D08}" srcOrd="0" destOrd="0" presId="urn:microsoft.com/office/officeart/2005/8/layout/matrix1"/>
    <dgm:cxn modelId="{A9D74B6C-E951-4FBA-B6DA-ADE00D9E38B3}" type="presParOf" srcId="{D563737A-51BF-4641-B362-7EFD2B591D08}" destId="{0F483BC6-DA36-4FA3-86D9-C94C50BA026F}" srcOrd="0" destOrd="0" presId="urn:microsoft.com/office/officeart/2005/8/layout/matrix1"/>
    <dgm:cxn modelId="{AD29ACD1-F37D-4047-9903-44469F988971}" type="presParOf" srcId="{D563737A-51BF-4641-B362-7EFD2B591D08}" destId="{D9655927-5AB8-4CE3-8161-1618D6E0214C}" srcOrd="1" destOrd="0" presId="urn:microsoft.com/office/officeart/2005/8/layout/matrix1"/>
    <dgm:cxn modelId="{E9FA577B-D184-4F5F-A6CA-668DE5061B82}" type="presParOf" srcId="{D563737A-51BF-4641-B362-7EFD2B591D08}" destId="{958E2C22-57C7-417C-A500-94FA4D15B28D}" srcOrd="2" destOrd="0" presId="urn:microsoft.com/office/officeart/2005/8/layout/matrix1"/>
    <dgm:cxn modelId="{42629042-298C-4396-B492-F7CFA430F82C}" type="presParOf" srcId="{D563737A-51BF-4641-B362-7EFD2B591D08}" destId="{6029B30A-504B-40F9-922D-9D5869A7F526}" srcOrd="3" destOrd="0" presId="urn:microsoft.com/office/officeart/2005/8/layout/matrix1"/>
    <dgm:cxn modelId="{B96C5475-5B4A-4D7E-9384-808D3CB1D367}" type="presParOf" srcId="{D563737A-51BF-4641-B362-7EFD2B591D08}" destId="{830581D8-5E91-4942-9E2B-1D9AF1185329}" srcOrd="4" destOrd="0" presId="urn:microsoft.com/office/officeart/2005/8/layout/matrix1"/>
    <dgm:cxn modelId="{47B32974-EA35-411D-AE7E-9D9C17C8DEB0}" type="presParOf" srcId="{D563737A-51BF-4641-B362-7EFD2B591D08}" destId="{A2FAFF0E-6CC9-443C-9ED3-8ABF22C3DE51}" srcOrd="5" destOrd="0" presId="urn:microsoft.com/office/officeart/2005/8/layout/matrix1"/>
    <dgm:cxn modelId="{72824A22-3746-49EC-8F81-A876CC828EB5}" type="presParOf" srcId="{D563737A-51BF-4641-B362-7EFD2B591D08}" destId="{58C23B11-8FE6-4B35-BB90-F4150F8954C1}" srcOrd="6" destOrd="0" presId="urn:microsoft.com/office/officeart/2005/8/layout/matrix1"/>
    <dgm:cxn modelId="{BC9ABF89-E6AA-4AC9-99D2-5102C33D3C07}" type="presParOf" srcId="{D563737A-51BF-4641-B362-7EFD2B591D08}" destId="{09C0995E-4B1A-4EC7-A053-613C6F3727EB}" srcOrd="7" destOrd="0" presId="urn:microsoft.com/office/officeart/2005/8/layout/matrix1"/>
    <dgm:cxn modelId="{62DB548C-8FB2-495B-9CC9-88468B22DB22}" type="presParOf" srcId="{D943B9DD-325E-4A85-B6EE-BBAAE1A69AB3}" destId="{75357510-F8DD-48B7-B4E9-95FA849DA44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8C23BD-12D2-470C-B10F-E2A05933D7BF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E"/>
        </a:p>
      </dgm:t>
    </dgm:pt>
    <dgm:pt modelId="{4CC00145-F444-4F36-B7A7-D38D2D3988E3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600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Generated via photo-chemistry and gas-phase, heterogeneous and multiphase reactions involving atmospheric oxidants and aerosol particles</a:t>
          </a:r>
          <a:endParaRPr lang="en-AE" sz="1600" b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F9269E60-FFCB-47E1-8D95-45D8D1996C13}" type="parTrans" cxnId="{72B7EE9B-041A-4564-947B-5CCFECE2E93B}">
      <dgm:prSet/>
      <dgm:spPr/>
      <dgm:t>
        <a:bodyPr/>
        <a:lstStyle/>
        <a:p>
          <a:endParaRPr lang="en-AE"/>
        </a:p>
      </dgm:t>
    </dgm:pt>
    <dgm:pt modelId="{D649A502-D57F-4E18-A9C7-91665DA998CD}" type="sibTrans" cxnId="{72B7EE9B-041A-4564-947B-5CCFECE2E93B}">
      <dgm:prSet/>
      <dgm:spPr/>
      <dgm:t>
        <a:bodyPr/>
        <a:lstStyle/>
        <a:p>
          <a:endParaRPr lang="en-AE"/>
        </a:p>
      </dgm:t>
    </dgm:pt>
    <dgm:pt modelId="{C0A8722B-1DF7-4987-B836-E6840AD3F495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600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Redox-active compounds in aerosols like transition metals, quinones promote ROS formation</a:t>
          </a:r>
          <a:endParaRPr lang="en-AE" sz="1600" b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73A3DB21-B934-47B0-BC18-FB34E51CF9E4}" type="parTrans" cxnId="{D3F891BF-9E54-4AFD-86A8-E931BF347D7C}">
      <dgm:prSet/>
      <dgm:spPr/>
      <dgm:t>
        <a:bodyPr/>
        <a:lstStyle/>
        <a:p>
          <a:endParaRPr lang="en-AE"/>
        </a:p>
      </dgm:t>
    </dgm:pt>
    <dgm:pt modelId="{4057D8AB-28B2-42E1-8876-60318993FB0A}" type="sibTrans" cxnId="{D3F891BF-9E54-4AFD-86A8-E931BF347D7C}">
      <dgm:prSet/>
      <dgm:spPr/>
      <dgm:t>
        <a:bodyPr/>
        <a:lstStyle/>
        <a:p>
          <a:endParaRPr lang="en-AE"/>
        </a:p>
      </dgm:t>
    </dgm:pt>
    <dgm:pt modelId="{518D0E96-CA83-478C-B2D3-5704E95A30F2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600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Causes oxidative stress, biological aging, cell death and disease </a:t>
          </a:r>
          <a:endParaRPr lang="en-AE" sz="1600" b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EFA4635B-B158-4699-B7E5-C6E41CE16E74}" type="parTrans" cxnId="{744DD777-8A93-4FF1-AE2F-92C9D35DFB04}">
      <dgm:prSet/>
      <dgm:spPr/>
      <dgm:t>
        <a:bodyPr/>
        <a:lstStyle/>
        <a:p>
          <a:endParaRPr lang="en-AE"/>
        </a:p>
      </dgm:t>
    </dgm:pt>
    <dgm:pt modelId="{6C105F88-67E0-4FC8-93B8-AC4B3C28EFCB}" type="sibTrans" cxnId="{744DD777-8A93-4FF1-AE2F-92C9D35DFB04}">
      <dgm:prSet/>
      <dgm:spPr/>
      <dgm:t>
        <a:bodyPr/>
        <a:lstStyle/>
        <a:p>
          <a:endParaRPr lang="en-AE"/>
        </a:p>
      </dgm:t>
    </dgm:pt>
    <dgm:pt modelId="{8AF117BB-0B3C-446E-BD82-C3895807564C}">
      <dgm:prSet phldrT="[Text]" phldr="1"/>
      <dgm:spPr/>
      <dgm:t>
        <a:bodyPr/>
        <a:lstStyle/>
        <a:p>
          <a:endParaRPr lang="en-AE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431D5020-D835-4889-A36E-E05D956266B9}" type="parTrans" cxnId="{45826AD2-3D82-401B-8E8B-C3B2A807D6D7}">
      <dgm:prSet/>
      <dgm:spPr/>
      <dgm:t>
        <a:bodyPr/>
        <a:lstStyle/>
        <a:p>
          <a:endParaRPr lang="en-AE"/>
        </a:p>
      </dgm:t>
    </dgm:pt>
    <dgm:pt modelId="{402D022C-5622-40FC-A3C2-BDDCEEA4E341}" type="sibTrans" cxnId="{45826AD2-3D82-401B-8E8B-C3B2A807D6D7}">
      <dgm:prSet/>
      <dgm:spPr/>
      <dgm:t>
        <a:bodyPr/>
        <a:lstStyle/>
        <a:p>
          <a:endParaRPr lang="en-AE"/>
        </a:p>
      </dgm:t>
    </dgm:pt>
    <dgm:pt modelId="{3F9320FB-4397-438C-8E72-2558C6126665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IN" sz="1600" b="1" dirty="0">
              <a:solidFill>
                <a:schemeClr val="accent4">
                  <a:lumMod val="40000"/>
                  <a:lumOff val="6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OH </a:t>
          </a:r>
          <a:r>
            <a:rPr lang="en-IN" sz="1600" b="1" baseline="30000" dirty="0">
              <a:solidFill>
                <a:schemeClr val="accent4">
                  <a:lumMod val="40000"/>
                  <a:lumOff val="6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.</a:t>
          </a:r>
          <a:r>
            <a:rPr lang="en-IN" sz="1600" b="1" dirty="0">
              <a:solidFill>
                <a:schemeClr val="accent4">
                  <a:lumMod val="40000"/>
                  <a:lumOff val="6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O</a:t>
          </a:r>
          <a:r>
            <a:rPr lang="en-IN" sz="1600" b="1" baseline="-25000" dirty="0">
              <a:solidFill>
                <a:schemeClr val="accent4">
                  <a:lumMod val="40000"/>
                  <a:lumOff val="6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2</a:t>
          </a:r>
          <a:r>
            <a:rPr lang="en-IN" sz="1600" b="1" baseline="30000" dirty="0">
              <a:solidFill>
                <a:schemeClr val="accent4">
                  <a:lumMod val="40000"/>
                  <a:lumOff val="6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- </a:t>
          </a:r>
          <a:r>
            <a:rPr lang="en-IN" sz="1600" b="1" dirty="0">
              <a:solidFill>
                <a:schemeClr val="accent4">
                  <a:lumMod val="40000"/>
                  <a:lumOff val="6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H</a:t>
          </a:r>
          <a:r>
            <a:rPr lang="en-IN" sz="1600" b="1" baseline="-25000" dirty="0">
              <a:solidFill>
                <a:schemeClr val="accent4">
                  <a:lumMod val="40000"/>
                  <a:lumOff val="6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2</a:t>
          </a:r>
          <a:r>
            <a:rPr lang="en-IN" sz="1600" b="1" dirty="0">
              <a:solidFill>
                <a:schemeClr val="accent4">
                  <a:lumMod val="40000"/>
                  <a:lumOff val="6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O</a:t>
          </a:r>
          <a:r>
            <a:rPr lang="en-IN" sz="1600" b="1" baseline="-25000" dirty="0">
              <a:solidFill>
                <a:schemeClr val="accent4">
                  <a:lumMod val="40000"/>
                  <a:lumOff val="6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2 </a:t>
          </a:r>
          <a:r>
            <a:rPr lang="en-IN" sz="1600" b="1" baseline="30000" dirty="0">
              <a:solidFill>
                <a:schemeClr val="accent4">
                  <a:lumMod val="40000"/>
                  <a:lumOff val="6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.</a:t>
          </a:r>
          <a:r>
            <a:rPr lang="en-IN" sz="1600" b="1" dirty="0">
              <a:solidFill>
                <a:schemeClr val="accent4">
                  <a:lumMod val="40000"/>
                  <a:lumOff val="6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ROO, O</a:t>
          </a:r>
          <a:r>
            <a:rPr lang="en-IN" sz="1600" b="1" baseline="-25000" dirty="0">
              <a:solidFill>
                <a:schemeClr val="accent4">
                  <a:lumMod val="40000"/>
                  <a:lumOff val="6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3</a:t>
          </a:r>
          <a:r>
            <a:rPr lang="en-IN" sz="1600" b="1" dirty="0">
              <a:solidFill>
                <a:schemeClr val="accent4">
                  <a:lumMod val="40000"/>
                  <a:lumOff val="6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en-IN" sz="1600" b="1" baseline="30000" dirty="0">
              <a:solidFill>
                <a:schemeClr val="accent4">
                  <a:lumMod val="40000"/>
                  <a:lumOff val="6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</a:p>
        <a:p>
          <a:r>
            <a:rPr lang="en-US" sz="1600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Extremely reactive, have a short lifespan, damages the tissues, generate new ROS by chain reactions</a:t>
          </a:r>
        </a:p>
      </dgm:t>
    </dgm:pt>
    <dgm:pt modelId="{91C868C0-6E39-47C2-BAD8-FE63924E5D71}" type="parTrans" cxnId="{027E01A4-97AB-4E4A-8685-74CAC85067E4}">
      <dgm:prSet/>
      <dgm:spPr/>
      <dgm:t>
        <a:bodyPr/>
        <a:lstStyle/>
        <a:p>
          <a:endParaRPr lang="en-AE"/>
        </a:p>
      </dgm:t>
    </dgm:pt>
    <dgm:pt modelId="{AD8DA748-5B75-4D31-822F-D292A692567A}" type="sibTrans" cxnId="{027E01A4-97AB-4E4A-8685-74CAC85067E4}">
      <dgm:prSet/>
      <dgm:spPr/>
      <dgm:t>
        <a:bodyPr/>
        <a:lstStyle/>
        <a:p>
          <a:endParaRPr lang="en-AE"/>
        </a:p>
      </dgm:t>
    </dgm:pt>
    <dgm:pt modelId="{E6A4AEE2-926F-4E4E-BAE9-A282B0310BE8}">
      <dgm:prSet/>
      <dgm:spPr/>
      <dgm:t>
        <a:bodyPr/>
        <a:lstStyle/>
        <a:p>
          <a:endParaRPr lang="en-AE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BE0172AC-071A-41A9-AA6C-CB57599B6F27}" type="parTrans" cxnId="{2BC1BE91-1E5A-45DD-A2E7-739BEA5B7D39}">
      <dgm:prSet/>
      <dgm:spPr/>
      <dgm:t>
        <a:bodyPr/>
        <a:lstStyle/>
        <a:p>
          <a:endParaRPr lang="en-AE"/>
        </a:p>
      </dgm:t>
    </dgm:pt>
    <dgm:pt modelId="{78D8A463-CDED-4B15-9298-68AC1994B4A6}" type="sibTrans" cxnId="{2BC1BE91-1E5A-45DD-A2E7-739BEA5B7D39}">
      <dgm:prSet/>
      <dgm:spPr/>
      <dgm:t>
        <a:bodyPr/>
        <a:lstStyle/>
        <a:p>
          <a:endParaRPr lang="en-AE"/>
        </a:p>
      </dgm:t>
    </dgm:pt>
    <dgm:pt modelId="{6575898C-F5DD-43EF-A706-86182816E902}" type="pres">
      <dgm:prSet presAssocID="{438C23BD-12D2-470C-B10F-E2A05933D7BF}" presName="matrix" presStyleCnt="0">
        <dgm:presLayoutVars>
          <dgm:chMax val="1"/>
          <dgm:dir/>
          <dgm:resizeHandles val="exact"/>
        </dgm:presLayoutVars>
      </dgm:prSet>
      <dgm:spPr/>
    </dgm:pt>
    <dgm:pt modelId="{018390EF-0E29-4E47-A6AB-DC58DB579EA5}" type="pres">
      <dgm:prSet presAssocID="{438C23BD-12D2-470C-B10F-E2A05933D7BF}" presName="diamond" presStyleLbl="bgShp" presStyleIdx="0" presStyleCnt="1"/>
      <dgm:spPr/>
    </dgm:pt>
    <dgm:pt modelId="{F35AC53D-BDD3-4F01-83BD-A5375D0A685D}" type="pres">
      <dgm:prSet presAssocID="{438C23BD-12D2-470C-B10F-E2A05933D7BF}" presName="quad1" presStyleLbl="node1" presStyleIdx="0" presStyleCnt="4" custScaleX="108173" custScaleY="101189">
        <dgm:presLayoutVars>
          <dgm:chMax val="0"/>
          <dgm:chPref val="0"/>
          <dgm:bulletEnabled val="1"/>
        </dgm:presLayoutVars>
      </dgm:prSet>
      <dgm:spPr/>
    </dgm:pt>
    <dgm:pt modelId="{C76DFDDD-F05E-45E0-B0F2-DC6FAA815638}" type="pres">
      <dgm:prSet presAssocID="{438C23BD-12D2-470C-B10F-E2A05933D7BF}" presName="quad2" presStyleLbl="node1" presStyleIdx="1" presStyleCnt="4" custScaleX="108173" custScaleY="101189" custLinFactNeighborX="5665">
        <dgm:presLayoutVars>
          <dgm:chMax val="0"/>
          <dgm:chPref val="0"/>
          <dgm:bulletEnabled val="1"/>
        </dgm:presLayoutVars>
      </dgm:prSet>
      <dgm:spPr/>
    </dgm:pt>
    <dgm:pt modelId="{A00AFFBC-1B09-490E-B959-66668A1D65F9}" type="pres">
      <dgm:prSet presAssocID="{438C23BD-12D2-470C-B10F-E2A05933D7BF}" presName="quad3" presStyleLbl="node1" presStyleIdx="2" presStyleCnt="4" custScaleX="108173" custScaleY="101189">
        <dgm:presLayoutVars>
          <dgm:chMax val="0"/>
          <dgm:chPref val="0"/>
          <dgm:bulletEnabled val="1"/>
        </dgm:presLayoutVars>
      </dgm:prSet>
      <dgm:spPr/>
    </dgm:pt>
    <dgm:pt modelId="{B067524E-BF72-4290-B351-92538925A840}" type="pres">
      <dgm:prSet presAssocID="{438C23BD-12D2-470C-B10F-E2A05933D7BF}" presName="quad4" presStyleLbl="node1" presStyleIdx="3" presStyleCnt="4" custScaleX="108220" custScaleY="101237" custLinFactNeighborX="5556" custLinFactNeighborY="-351">
        <dgm:presLayoutVars>
          <dgm:chMax val="0"/>
          <dgm:chPref val="0"/>
          <dgm:bulletEnabled val="1"/>
        </dgm:presLayoutVars>
      </dgm:prSet>
      <dgm:spPr/>
    </dgm:pt>
  </dgm:ptLst>
  <dgm:cxnLst>
    <dgm:cxn modelId="{1CB58C01-E89B-4312-9982-89B5687616A8}" type="presOf" srcId="{3F9320FB-4397-438C-8E72-2558C6126665}" destId="{A00AFFBC-1B09-490E-B959-66668A1D65F9}" srcOrd="0" destOrd="0" presId="urn:microsoft.com/office/officeart/2005/8/layout/matrix3"/>
    <dgm:cxn modelId="{CF356E2B-F11B-4E16-88E6-9C64BE313807}" type="presOf" srcId="{438C23BD-12D2-470C-B10F-E2A05933D7BF}" destId="{6575898C-F5DD-43EF-A706-86182816E902}" srcOrd="0" destOrd="0" presId="urn:microsoft.com/office/officeart/2005/8/layout/matrix3"/>
    <dgm:cxn modelId="{812D8F60-5659-40A7-824E-9B88DAB5FB07}" type="presOf" srcId="{4CC00145-F444-4F36-B7A7-D38D2D3988E3}" destId="{F35AC53D-BDD3-4F01-83BD-A5375D0A685D}" srcOrd="0" destOrd="0" presId="urn:microsoft.com/office/officeart/2005/8/layout/matrix3"/>
    <dgm:cxn modelId="{744DD777-8A93-4FF1-AE2F-92C9D35DFB04}" srcId="{438C23BD-12D2-470C-B10F-E2A05933D7BF}" destId="{518D0E96-CA83-478C-B2D3-5704E95A30F2}" srcOrd="3" destOrd="0" parTransId="{EFA4635B-B158-4699-B7E5-C6E41CE16E74}" sibTransId="{6C105F88-67E0-4FC8-93B8-AC4B3C28EFCB}"/>
    <dgm:cxn modelId="{2BC1BE91-1E5A-45DD-A2E7-739BEA5B7D39}" srcId="{438C23BD-12D2-470C-B10F-E2A05933D7BF}" destId="{E6A4AEE2-926F-4E4E-BAE9-A282B0310BE8}" srcOrd="4" destOrd="0" parTransId="{BE0172AC-071A-41A9-AA6C-CB57599B6F27}" sibTransId="{78D8A463-CDED-4B15-9298-68AC1994B4A6}"/>
    <dgm:cxn modelId="{72B7EE9B-041A-4564-947B-5CCFECE2E93B}" srcId="{438C23BD-12D2-470C-B10F-E2A05933D7BF}" destId="{4CC00145-F444-4F36-B7A7-D38D2D3988E3}" srcOrd="0" destOrd="0" parTransId="{F9269E60-FFCB-47E1-8D95-45D8D1996C13}" sibTransId="{D649A502-D57F-4E18-A9C7-91665DA998CD}"/>
    <dgm:cxn modelId="{027E01A4-97AB-4E4A-8685-74CAC85067E4}" srcId="{438C23BD-12D2-470C-B10F-E2A05933D7BF}" destId="{3F9320FB-4397-438C-8E72-2558C6126665}" srcOrd="2" destOrd="0" parTransId="{91C868C0-6E39-47C2-BAD8-FE63924E5D71}" sibTransId="{AD8DA748-5B75-4D31-822F-D292A692567A}"/>
    <dgm:cxn modelId="{198CBBB5-73F6-44F4-A36A-FAF508655EEF}" type="presOf" srcId="{C0A8722B-1DF7-4987-B836-E6840AD3F495}" destId="{C76DFDDD-F05E-45E0-B0F2-DC6FAA815638}" srcOrd="0" destOrd="0" presId="urn:microsoft.com/office/officeart/2005/8/layout/matrix3"/>
    <dgm:cxn modelId="{D3F891BF-9E54-4AFD-86A8-E931BF347D7C}" srcId="{438C23BD-12D2-470C-B10F-E2A05933D7BF}" destId="{C0A8722B-1DF7-4987-B836-E6840AD3F495}" srcOrd="1" destOrd="0" parTransId="{73A3DB21-B934-47B0-BC18-FB34E51CF9E4}" sibTransId="{4057D8AB-28B2-42E1-8876-60318993FB0A}"/>
    <dgm:cxn modelId="{45826AD2-3D82-401B-8E8B-C3B2A807D6D7}" srcId="{438C23BD-12D2-470C-B10F-E2A05933D7BF}" destId="{8AF117BB-0B3C-446E-BD82-C3895807564C}" srcOrd="5" destOrd="0" parTransId="{431D5020-D835-4889-A36E-E05D956266B9}" sibTransId="{402D022C-5622-40FC-A3C2-BDDCEEA4E341}"/>
    <dgm:cxn modelId="{AF007EF3-2B1A-4F22-A880-6AE37E51E9EE}" type="presOf" srcId="{518D0E96-CA83-478C-B2D3-5704E95A30F2}" destId="{B067524E-BF72-4290-B351-92538925A840}" srcOrd="0" destOrd="0" presId="urn:microsoft.com/office/officeart/2005/8/layout/matrix3"/>
    <dgm:cxn modelId="{080FB173-2A78-451C-8A69-A37FAA17F99E}" type="presParOf" srcId="{6575898C-F5DD-43EF-A706-86182816E902}" destId="{018390EF-0E29-4E47-A6AB-DC58DB579EA5}" srcOrd="0" destOrd="0" presId="urn:microsoft.com/office/officeart/2005/8/layout/matrix3"/>
    <dgm:cxn modelId="{A0FD5FAD-88F7-463A-AB96-9DA6858BE7C2}" type="presParOf" srcId="{6575898C-F5DD-43EF-A706-86182816E902}" destId="{F35AC53D-BDD3-4F01-83BD-A5375D0A685D}" srcOrd="1" destOrd="0" presId="urn:microsoft.com/office/officeart/2005/8/layout/matrix3"/>
    <dgm:cxn modelId="{CB243491-E221-480B-AD53-976C4253A8F2}" type="presParOf" srcId="{6575898C-F5DD-43EF-A706-86182816E902}" destId="{C76DFDDD-F05E-45E0-B0F2-DC6FAA815638}" srcOrd="2" destOrd="0" presId="urn:microsoft.com/office/officeart/2005/8/layout/matrix3"/>
    <dgm:cxn modelId="{704531E9-8425-44B4-8967-CE0F86ED243F}" type="presParOf" srcId="{6575898C-F5DD-43EF-A706-86182816E902}" destId="{A00AFFBC-1B09-490E-B959-66668A1D65F9}" srcOrd="3" destOrd="0" presId="urn:microsoft.com/office/officeart/2005/8/layout/matrix3"/>
    <dgm:cxn modelId="{A0D2FA13-DBF5-446B-B963-7303F50E7312}" type="presParOf" srcId="{6575898C-F5DD-43EF-A706-86182816E902}" destId="{B067524E-BF72-4290-B351-92538925A84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483BC6-DA36-4FA3-86D9-C94C50BA026F}">
      <dsp:nvSpPr>
        <dsp:cNvPr id="0" name=""/>
        <dsp:cNvSpPr/>
      </dsp:nvSpPr>
      <dsp:spPr>
        <a:xfrm rot="16200000">
          <a:off x="677333" y="-677333"/>
          <a:ext cx="2709333" cy="406400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n-US" sz="28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kern="1200" dirty="0">
              <a:latin typeface="Cambria" panose="02040503050406030204" pitchFamily="18" charset="0"/>
              <a:ea typeface="Cambria" panose="02040503050406030204" pitchFamily="18" charset="0"/>
            </a:rPr>
            <a:t>Cellular assays: macrophage-based assay</a:t>
          </a:r>
          <a:endParaRPr lang="en-AE" sz="2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5400000">
        <a:off x="-1" y="1"/>
        <a:ext cx="4064000" cy="2032000"/>
      </dsp:txXfrm>
    </dsp:sp>
    <dsp:sp modelId="{958E2C22-57C7-417C-A500-94FA4D15B28D}">
      <dsp:nvSpPr>
        <dsp:cNvPr id="0" name=""/>
        <dsp:cNvSpPr/>
      </dsp:nvSpPr>
      <dsp:spPr>
        <a:xfrm>
          <a:off x="4064000" y="0"/>
          <a:ext cx="4064000" cy="2709333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mbria" panose="02040503050406030204" pitchFamily="18" charset="0"/>
              <a:ea typeface="Cambria" panose="02040503050406030204" pitchFamily="18" charset="0"/>
            </a:rPr>
            <a:t>Acellular assays: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mbria" panose="02040503050406030204" pitchFamily="18" charset="0"/>
              <a:ea typeface="Cambria" panose="02040503050406030204" pitchFamily="18" charset="0"/>
            </a:rPr>
            <a:t>Dithiothreitol (DTT) , OH</a:t>
          </a:r>
          <a:br>
            <a:rPr lang="en-AE" sz="2400" kern="1200" dirty="0">
              <a:latin typeface="Cambria" panose="02040503050406030204" pitchFamily="18" charset="0"/>
              <a:ea typeface="Cambria" panose="02040503050406030204" pitchFamily="18" charset="0"/>
            </a:rPr>
          </a:br>
          <a:r>
            <a:rPr lang="en-US" sz="2400" kern="1200" dirty="0">
              <a:latin typeface="Cambria" panose="02040503050406030204" pitchFamily="18" charset="0"/>
              <a:ea typeface="Cambria" panose="02040503050406030204" pitchFamily="18" charset="0"/>
            </a:rPr>
            <a:t> assay, AA (ascorbic acid) assay</a:t>
          </a:r>
        </a:p>
      </dsp:txBody>
      <dsp:txXfrm>
        <a:off x="4064000" y="0"/>
        <a:ext cx="4064000" cy="2032000"/>
      </dsp:txXfrm>
    </dsp:sp>
    <dsp:sp modelId="{830581D8-5E91-4942-9E2B-1D9AF1185329}">
      <dsp:nvSpPr>
        <dsp:cNvPr id="0" name=""/>
        <dsp:cNvSpPr/>
      </dsp:nvSpPr>
      <dsp:spPr>
        <a:xfrm rot="10800000">
          <a:off x="0" y="2709333"/>
          <a:ext cx="4064000" cy="2709333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kern="1200" dirty="0">
              <a:latin typeface="Cambria" panose="02040503050406030204" pitchFamily="18" charset="0"/>
              <a:ea typeface="Cambria" panose="02040503050406030204" pitchFamily="18" charset="0"/>
            </a:rPr>
            <a:t>Iodometric spectrophotometry and Fluorimetric methods</a:t>
          </a:r>
          <a:endParaRPr lang="en-AE" sz="2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10800000">
        <a:off x="0" y="3386666"/>
        <a:ext cx="4064000" cy="2032000"/>
      </dsp:txXfrm>
    </dsp:sp>
    <dsp:sp modelId="{58C23B11-8FE6-4B35-BB90-F4150F8954C1}">
      <dsp:nvSpPr>
        <dsp:cNvPr id="0" name=""/>
        <dsp:cNvSpPr/>
      </dsp:nvSpPr>
      <dsp:spPr>
        <a:xfrm rot="5400000">
          <a:off x="4741333" y="2032000"/>
          <a:ext cx="2709333" cy="406400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kern="1200" dirty="0">
              <a:latin typeface="Cambria" panose="02040503050406030204" pitchFamily="18" charset="0"/>
              <a:ea typeface="Cambria" panose="02040503050406030204" pitchFamily="18" charset="0"/>
            </a:rPr>
            <a:t>Electron paramagnetic resonance spectrometry</a:t>
          </a:r>
          <a:endParaRPr lang="en-AE" sz="2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-5400000">
        <a:off x="4063999" y="3386666"/>
        <a:ext cx="4064000" cy="2032000"/>
      </dsp:txXfrm>
    </dsp:sp>
    <dsp:sp modelId="{75357510-F8DD-48B7-B4E9-95FA849DA44E}">
      <dsp:nvSpPr>
        <dsp:cNvPr id="0" name=""/>
        <dsp:cNvSpPr/>
      </dsp:nvSpPr>
      <dsp:spPr>
        <a:xfrm>
          <a:off x="2434417" y="1762015"/>
          <a:ext cx="3259165" cy="1894636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200" b="1" kern="1200" dirty="0">
              <a:latin typeface="Cambria" panose="02040503050406030204" pitchFamily="18" charset="0"/>
              <a:ea typeface="Cambria" panose="02040503050406030204" pitchFamily="18" charset="0"/>
            </a:rPr>
            <a:t>Oxidative potential: an important property of PM, related to the redox activity and the formation of ROS </a:t>
          </a:r>
          <a:endParaRPr lang="en-AE" sz="2200" b="1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526906" y="1854504"/>
        <a:ext cx="3074187" cy="17096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8390EF-0E29-4E47-A6AB-DC58DB579EA5}">
      <dsp:nvSpPr>
        <dsp:cNvPr id="0" name=""/>
        <dsp:cNvSpPr/>
      </dsp:nvSpPr>
      <dsp:spPr>
        <a:xfrm>
          <a:off x="1354666" y="0"/>
          <a:ext cx="5418667" cy="5418667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5AC53D-BDD3-4F01-83BD-A5375D0A685D}">
      <dsp:nvSpPr>
        <dsp:cNvPr id="0" name=""/>
        <dsp:cNvSpPr/>
      </dsp:nvSpPr>
      <dsp:spPr>
        <a:xfrm>
          <a:off x="1783080" y="502209"/>
          <a:ext cx="2285998" cy="2138407"/>
        </a:xfrm>
        <a:prstGeom prst="roundRect">
          <a:avLst/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600" b="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Generated via photo-chemistry and gas-phase, heterogeneous and multiphase reactions involving atmospheric oxidants and aerosol particles</a:t>
          </a:r>
          <a:endParaRPr lang="en-AE" sz="1600" b="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1887468" y="606597"/>
        <a:ext cx="2077222" cy="1929631"/>
      </dsp:txXfrm>
    </dsp:sp>
    <dsp:sp modelId="{C76DFDDD-F05E-45E0-B0F2-DC6FAA815638}">
      <dsp:nvSpPr>
        <dsp:cNvPr id="0" name=""/>
        <dsp:cNvSpPr/>
      </dsp:nvSpPr>
      <dsp:spPr>
        <a:xfrm>
          <a:off x="4178638" y="502209"/>
          <a:ext cx="2285998" cy="2138407"/>
        </a:xfrm>
        <a:prstGeom prst="roundRect">
          <a:avLst/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600" b="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Redox-active compounds in aerosols like transition metals, quinones promote ROS formation</a:t>
          </a:r>
          <a:endParaRPr lang="en-AE" sz="1600" b="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4283026" y="606597"/>
        <a:ext cx="2077222" cy="1929631"/>
      </dsp:txXfrm>
    </dsp:sp>
    <dsp:sp modelId="{A00AFFBC-1B09-490E-B959-66668A1D65F9}">
      <dsp:nvSpPr>
        <dsp:cNvPr id="0" name=""/>
        <dsp:cNvSpPr/>
      </dsp:nvSpPr>
      <dsp:spPr>
        <a:xfrm>
          <a:off x="1783080" y="2778050"/>
          <a:ext cx="2285998" cy="2138407"/>
        </a:xfrm>
        <a:prstGeom prst="roundRect">
          <a:avLst/>
        </a:prstGeom>
        <a:solidFill>
          <a:schemeClr val="bg2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>
              <a:solidFill>
                <a:schemeClr val="accent4">
                  <a:lumMod val="40000"/>
                  <a:lumOff val="6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OH </a:t>
          </a:r>
          <a:r>
            <a:rPr lang="en-IN" sz="1600" b="1" kern="1200" baseline="30000" dirty="0">
              <a:solidFill>
                <a:schemeClr val="accent4">
                  <a:lumMod val="40000"/>
                  <a:lumOff val="6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.</a:t>
          </a:r>
          <a:r>
            <a:rPr lang="en-IN" sz="1600" b="1" kern="1200" dirty="0">
              <a:solidFill>
                <a:schemeClr val="accent4">
                  <a:lumMod val="40000"/>
                  <a:lumOff val="6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O</a:t>
          </a:r>
          <a:r>
            <a:rPr lang="en-IN" sz="1600" b="1" kern="1200" baseline="-25000" dirty="0">
              <a:solidFill>
                <a:schemeClr val="accent4">
                  <a:lumMod val="40000"/>
                  <a:lumOff val="6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2</a:t>
          </a:r>
          <a:r>
            <a:rPr lang="en-IN" sz="1600" b="1" kern="1200" baseline="30000" dirty="0">
              <a:solidFill>
                <a:schemeClr val="accent4">
                  <a:lumMod val="40000"/>
                  <a:lumOff val="6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- </a:t>
          </a:r>
          <a:r>
            <a:rPr lang="en-IN" sz="1600" b="1" kern="1200" dirty="0">
              <a:solidFill>
                <a:schemeClr val="accent4">
                  <a:lumMod val="40000"/>
                  <a:lumOff val="6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H</a:t>
          </a:r>
          <a:r>
            <a:rPr lang="en-IN" sz="1600" b="1" kern="1200" baseline="-25000" dirty="0">
              <a:solidFill>
                <a:schemeClr val="accent4">
                  <a:lumMod val="40000"/>
                  <a:lumOff val="6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2</a:t>
          </a:r>
          <a:r>
            <a:rPr lang="en-IN" sz="1600" b="1" kern="1200" dirty="0">
              <a:solidFill>
                <a:schemeClr val="accent4">
                  <a:lumMod val="40000"/>
                  <a:lumOff val="6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O</a:t>
          </a:r>
          <a:r>
            <a:rPr lang="en-IN" sz="1600" b="1" kern="1200" baseline="-25000" dirty="0">
              <a:solidFill>
                <a:schemeClr val="accent4">
                  <a:lumMod val="40000"/>
                  <a:lumOff val="6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2 </a:t>
          </a:r>
          <a:r>
            <a:rPr lang="en-IN" sz="1600" b="1" kern="1200" baseline="30000" dirty="0">
              <a:solidFill>
                <a:schemeClr val="accent4">
                  <a:lumMod val="40000"/>
                  <a:lumOff val="6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.</a:t>
          </a:r>
          <a:r>
            <a:rPr lang="en-IN" sz="1600" b="1" kern="1200" dirty="0">
              <a:solidFill>
                <a:schemeClr val="accent4">
                  <a:lumMod val="40000"/>
                  <a:lumOff val="6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ROO, O</a:t>
          </a:r>
          <a:r>
            <a:rPr lang="en-IN" sz="1600" b="1" kern="1200" baseline="-25000" dirty="0">
              <a:solidFill>
                <a:schemeClr val="accent4">
                  <a:lumMod val="40000"/>
                  <a:lumOff val="6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3</a:t>
          </a:r>
          <a:r>
            <a:rPr lang="en-IN" sz="1600" b="1" kern="1200" dirty="0">
              <a:solidFill>
                <a:schemeClr val="accent4">
                  <a:lumMod val="40000"/>
                  <a:lumOff val="6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en-IN" sz="1600" b="1" kern="1200" baseline="30000" dirty="0">
              <a:solidFill>
                <a:schemeClr val="accent4">
                  <a:lumMod val="40000"/>
                  <a:lumOff val="6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Extremely reactive, have a short lifespan, damages the tissues, generate new ROS by chain reactions</a:t>
          </a:r>
        </a:p>
      </dsp:txBody>
      <dsp:txXfrm>
        <a:off x="1887468" y="2882438"/>
        <a:ext cx="2077222" cy="1929631"/>
      </dsp:txXfrm>
    </dsp:sp>
    <dsp:sp modelId="{B067524E-BF72-4290-B351-92538925A840}">
      <dsp:nvSpPr>
        <dsp:cNvPr id="0" name=""/>
        <dsp:cNvSpPr/>
      </dsp:nvSpPr>
      <dsp:spPr>
        <a:xfrm>
          <a:off x="4175838" y="2770125"/>
          <a:ext cx="2286991" cy="2139421"/>
        </a:xfrm>
        <a:prstGeom prst="roundRect">
          <a:avLst/>
        </a:prstGeom>
        <a:solidFill>
          <a:schemeClr val="accent5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600" b="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Causes oxidative stress, biological aging, cell death and disease </a:t>
          </a:r>
          <a:endParaRPr lang="en-AE" sz="1600" b="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4280276" y="2874563"/>
        <a:ext cx="2078115" cy="19305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959379-B8D5-4F42-BD6C-86A6489353C7}" type="datetimeFigureOut">
              <a:rPr lang="en-AE" smtClean="0"/>
              <a:t>27/04/2025</a:t>
            </a:fld>
            <a:endParaRPr lang="en-A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B08F2-317D-4AF1-93DC-F261E5C2530D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000826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F8231E39-5FE1-AE8A-518F-275FC9976781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A6F82D8-E808-42BB-9BF1-11DD5F8F87B3}" type="slidenum">
              <a:t>1</a:t>
            </a:fld>
            <a:endParaRPr lang="en-IN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66A37BC5-9BA8-15A7-6AB8-683C7E97E9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092E4C70-317F-A42C-C75A-54F5E079DF2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9F0EA8-216E-4C8B-8320-D9465BF02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2B6BB1-C960-A388-74F3-8683A2B1B1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4FDE90-FF6C-DA2A-44B4-9D49E05D34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5C5751-0A0E-BBF1-1E11-3253B26C80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AE0BC-9D3B-754A-A800-FA3051475D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234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043ECC-FF99-D047-CB9A-6B1DA97417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0FFAA3-DE55-3D40-DE67-427E402318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6A414D-FDF5-275D-0572-D3AF682CE0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CAA513-1ECE-2355-ACD6-B5DA27090A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AE0BC-9D3B-754A-A800-FA3051475DA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803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38B3B-6743-4D1E-394B-A6B4190526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EFD097-EC68-76A7-ADFC-F289E98610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6978E8-6CD5-2E35-7CFD-3E865A74A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0E91-5C1C-45AC-9E65-CBB55DAD2DF2}" type="datetimeFigureOut">
              <a:rPr lang="en-AE" smtClean="0"/>
              <a:t>27/04/2025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DF54E-E380-7CF6-92FC-9E85086E4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ACE39-7BE4-F12E-361A-DDE708F47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4CD7-F9AC-4F06-A8CD-AB36DD824735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655698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404EC-10C4-DD9A-14E1-015E079E2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B5B9A2-D19E-6691-B557-76F081FDD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5801AA-13EC-7B0D-FE0F-1620FFA1E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0E91-5C1C-45AC-9E65-CBB55DAD2DF2}" type="datetimeFigureOut">
              <a:rPr lang="en-AE" smtClean="0"/>
              <a:t>27/04/2025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D2E5B-17D8-B4E7-D7A6-26A46F1F0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64E61-4F6C-B09D-2686-2BEEB05E2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4CD7-F9AC-4F06-A8CD-AB36DD824735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418149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CCE36D-6AFD-7069-BD91-CFA9303201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B39885-B84E-A5BD-2B42-46F5886629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12701-7F11-C989-9635-893EDDD11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0E91-5C1C-45AC-9E65-CBB55DAD2DF2}" type="datetimeFigureOut">
              <a:rPr lang="en-AE" smtClean="0"/>
              <a:t>27/04/2025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7E7BE-EABE-2C1C-619F-CA16CD4F9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91A8DE-E4A9-A86C-27AE-0A2D32B83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4CD7-F9AC-4F06-A8CD-AB36DD824735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051535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B9435A-EEE4-584C-8F0B-911019498B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232559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0B48DFB7-1D2B-654C-A89D-94E7FCEE12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309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31FB8-68E7-8957-8177-CF0E7CBC4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D0538-BD80-DB09-2607-1BAE83BAE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CD3BA-CC50-2AC1-FC7C-130B3905E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0E91-5C1C-45AC-9E65-CBB55DAD2DF2}" type="datetimeFigureOut">
              <a:rPr lang="en-AE" smtClean="0"/>
              <a:t>27/04/2025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E88733-FFFE-BEB9-B944-5026B2047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B770E-A438-11E3-7116-CAF310161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4CD7-F9AC-4F06-A8CD-AB36DD824735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861465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D1DB0-C9E6-401C-6D77-DA87A2E71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75A6A4-CC26-5464-E9CB-D8903A26EB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650946-8859-219D-EBC9-1FC724D1E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0E91-5C1C-45AC-9E65-CBB55DAD2DF2}" type="datetimeFigureOut">
              <a:rPr lang="en-AE" smtClean="0"/>
              <a:t>27/04/2025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9375CC-A5B5-632A-91F3-7D0A462F0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B4DD81-93CB-2312-F50D-11168E022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4CD7-F9AC-4F06-A8CD-AB36DD824735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224715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87DE1-9CD9-8A79-A5B7-AD9E0F1D9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27450-EF83-D88D-E4AE-B5E3854B6B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4E7615-7D03-A9FD-80AA-CF9A70402A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F41E01-2D5E-6618-6F19-7983FFFB7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0E91-5C1C-45AC-9E65-CBB55DAD2DF2}" type="datetimeFigureOut">
              <a:rPr lang="en-AE" smtClean="0"/>
              <a:t>27/04/2025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F367F9-B711-4E39-30D4-7FEE4688D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1CB0F5-0F19-97A2-2FF8-52A22A748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4CD7-F9AC-4F06-A8CD-AB36DD824735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95353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33699-6076-33C5-D518-62C44276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16A269-1960-C733-DC2C-2781288F7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C95612-9398-86B0-1B64-CEE820787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789DA4-82BC-B65B-1EF7-C7684D7B6E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124D36-8BDD-9501-4D2F-C8DF94C1F0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C2FEB1-12DD-22A0-5341-B6C609F70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0E91-5C1C-45AC-9E65-CBB55DAD2DF2}" type="datetimeFigureOut">
              <a:rPr lang="en-AE" smtClean="0"/>
              <a:t>27/04/2025</a:t>
            </a:fld>
            <a:endParaRPr lang="en-A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B755C-AA3B-F997-06BC-EB1F001C4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B77EB6-64D6-F958-BB31-521D711C6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4CD7-F9AC-4F06-A8CD-AB36DD824735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619262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EC188-AE34-A932-9EA2-1FFE3E67B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409949-0FE5-E597-9C63-589EA0E33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0E91-5C1C-45AC-9E65-CBB55DAD2DF2}" type="datetimeFigureOut">
              <a:rPr lang="en-AE" smtClean="0"/>
              <a:t>27/04/2025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DB6D3F-01C4-AB1A-EBA0-084D92A45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392A05-D2DE-3FA9-478D-8BB83B08C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4CD7-F9AC-4F06-A8CD-AB36DD824735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871390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4D3B54-F0D7-29EF-AC1B-9D997654B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0E91-5C1C-45AC-9E65-CBB55DAD2DF2}" type="datetimeFigureOut">
              <a:rPr lang="en-AE" smtClean="0"/>
              <a:t>27/04/2025</a:t>
            </a:fld>
            <a:endParaRPr lang="en-A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2F2A2B-B022-09A1-FAE0-65E25E0F2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1B6D1C-078C-967D-B156-53228FA27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4CD7-F9AC-4F06-A8CD-AB36DD824735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666729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67A0F-7DCC-CF19-9198-B841C4E53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F9E1E-C0E6-349E-1F65-87A346612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5457AC-3815-FE23-4AAB-8FFE3C7301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A11421-F776-49B9-E943-FD9D1B1D4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0E91-5C1C-45AC-9E65-CBB55DAD2DF2}" type="datetimeFigureOut">
              <a:rPr lang="en-AE" smtClean="0"/>
              <a:t>27/04/2025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EB67C4-AEDE-1655-E181-CDBF53B27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F76C48-ABFD-B1E8-2A82-6CE875331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4CD7-F9AC-4F06-A8CD-AB36DD824735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121091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6356E-225A-D146-A915-D8C267AFF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61C377-092B-D178-C2C1-DDB066F440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0290E-247D-8DAF-E5B4-1E25EDC876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C5AB16-12B5-6CEF-DCE5-043270782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0E91-5C1C-45AC-9E65-CBB55DAD2DF2}" type="datetimeFigureOut">
              <a:rPr lang="en-AE" smtClean="0"/>
              <a:t>27/04/2025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06980E-60E0-2E19-676E-446FD5F01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8B0D0-9336-9D8B-ADC4-9BC7CD9DD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4CD7-F9AC-4F06-A8CD-AB36DD824735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92306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17BE10-83E2-9B50-3B7C-5F3F4163F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65B1D0-8A39-74F7-E061-E65BE6AAC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A2234-A563-FCCE-982A-DAE4C03BB0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B70E91-5C1C-45AC-9E65-CBB55DAD2DF2}" type="datetimeFigureOut">
              <a:rPr lang="en-AE" smtClean="0"/>
              <a:t>27/04/2025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857FB-7C41-40F5-A7B5-D088A3A3DC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5FBF9A-6583-6E42-5247-EFFA7A4756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3F4CD7-F9AC-4F06-A8CD-AB36DD824735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13832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13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4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.svg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.sv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2A4B5C7F-0276-F85B-B68A-76237B252A00}"/>
              </a:ext>
            </a:extLst>
          </p:cNvPr>
          <p:cNvSpPr/>
          <p:nvPr/>
        </p:nvSpPr>
        <p:spPr>
          <a:xfrm>
            <a:off x="214" y="609539"/>
            <a:ext cx="12190815" cy="226400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5565AF"/>
          </a:solidFill>
          <a:ln w="0" cap="flat">
            <a:solidFill>
              <a:srgbClr val="3465A4"/>
            </a:solidFill>
            <a:prstDash val="solid"/>
            <a:miter/>
          </a:ln>
        </p:spPr>
        <p:txBody>
          <a:bodyPr vert="horz" wrap="none" lIns="108851" tIns="54420" rIns="108851" bIns="54420" anchor="ctr" anchorCtr="0" compatLnSpc="0">
            <a:noAutofit/>
          </a:bodyPr>
          <a:lstStyle/>
          <a:p>
            <a:pPr defTabSz="1105875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N" sz="2177">
              <a:solidFill>
                <a:srgbClr val="000000"/>
              </a:solidFill>
              <a:latin typeface="Liberation Sans" pitchFamily="18"/>
              <a:ea typeface="AR PL SungtiL GB" pitchFamily="2"/>
              <a:cs typeface="Lohit Devanagari" pitchFamily="2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8429B7-8519-17E5-A821-2253BD7C634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9753" y="562351"/>
            <a:ext cx="10971304" cy="2308324"/>
          </a:xfrm>
        </p:spPr>
        <p:txBody>
          <a:bodyPr>
            <a:spAutoFit/>
          </a:bodyPr>
          <a:lstStyle/>
          <a:p>
            <a:pPr lvl="0" algn="ctr"/>
            <a:r>
              <a:rPr lang="en-US" sz="32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health effects of plastic burning </a:t>
            </a:r>
            <a:r>
              <a:rPr lang="en-US" sz="3200" b="0" i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particulate matter - </a:t>
            </a:r>
            <a:r>
              <a:rPr lang="en-US" sz="32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role of metals, Polycyclic aromatic hydrocarbons, environmentally persistent free radicals, reactive oxygen and chlorine species in inducing oxidative stress in human body</a:t>
            </a:r>
            <a:endParaRPr lang="en-IN" sz="3200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Text Box 17">
            <a:extLst>
              <a:ext uri="{FF2B5EF4-FFF2-40B4-BE49-F238E27FC236}">
                <a16:creationId xmlns:a16="http://schemas.microsoft.com/office/drawing/2014/main" id="{49457850-D957-3D58-FD2E-0B19C27AF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58" y="3171022"/>
            <a:ext cx="11360083" cy="275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Aft>
                <a:spcPts val="1500"/>
              </a:spcAft>
              <a:buClr>
                <a:schemeClr val="accent2"/>
              </a:buClr>
              <a:buFont typeface="Wingdings" pitchFamily="2" charset="2"/>
              <a:buChar char=""/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ts val="1500"/>
              </a:spcAft>
              <a:buClr>
                <a:schemeClr val="accent2"/>
              </a:buClr>
              <a:buFont typeface="Wingdings" pitchFamily="2" charset="2"/>
              <a:buChar char="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ts val="150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spcBef>
                <a:spcPct val="50000"/>
              </a:spcBef>
              <a:spcAft>
                <a:spcPct val="0"/>
              </a:spcAft>
              <a:buClrTx/>
              <a:buFont typeface="+mj-lt"/>
              <a:buAutoNum type="arabicPeriod"/>
            </a:pPr>
            <a:endParaRPr lang="en-US" altLang="en-US" sz="2200" b="0" baseline="30000" dirty="0">
              <a:solidFill>
                <a:srgbClr val="9411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>
              <a:buNone/>
            </a:pPr>
            <a:r>
              <a:rPr lang="en-US" sz="1600" b="0" i="0" u="sng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Salim, R</a:t>
            </a:r>
            <a:r>
              <a:rPr lang="en-US" sz="1600" b="0" i="0" u="sng" baseline="30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r>
              <a:rPr lang="en-US" sz="1600" b="0" i="0" baseline="30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1,2,3</a:t>
            </a:r>
            <a:r>
              <a:rPr lang="en-US" sz="1600" b="0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Kapur, S.</a:t>
            </a:r>
            <a:r>
              <a:rPr lang="en-US" sz="1600" b="0" i="0" baseline="30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r>
              <a:rPr lang="en-US" sz="1600" b="0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, </a:t>
            </a:r>
            <a:r>
              <a:rPr lang="en-US" sz="1600" b="0" i="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Schervish</a:t>
            </a:r>
            <a:r>
              <a:rPr lang="en-US" sz="1600" b="0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M.</a:t>
            </a:r>
            <a:r>
              <a:rPr lang="en-US" sz="1600" b="0" i="0" baseline="30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r>
              <a:rPr lang="en-US" sz="1600" b="0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, Edwards, K.</a:t>
            </a:r>
            <a:r>
              <a:rPr lang="en-US" sz="1600" b="0" i="0" baseline="30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r>
              <a:rPr lang="en-US" sz="1600" b="0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, </a:t>
            </a:r>
            <a:r>
              <a:rPr lang="en-US" sz="1600" b="0" i="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Gerritz</a:t>
            </a:r>
            <a:r>
              <a:rPr lang="en-US" sz="1600" b="0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L.</a:t>
            </a:r>
            <a:r>
              <a:rPr lang="en-US" sz="1600" b="0" i="0" baseline="30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r>
              <a:rPr lang="en-US" sz="1600" b="0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, Raghunathan, R.</a:t>
            </a:r>
            <a:r>
              <a:rPr lang="en-US" sz="1600" b="0" baseline="30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r>
              <a:rPr lang="en-US" sz="1600" b="0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, A. </a:t>
            </a:r>
            <a:r>
              <a:rPr lang="en-US" sz="1600" b="0" i="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Nizkorodov</a:t>
            </a:r>
            <a:r>
              <a:rPr lang="en-US" sz="1600" b="0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S.</a:t>
            </a:r>
            <a:r>
              <a:rPr lang="en-US" sz="1600" b="0" i="0" baseline="30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r>
              <a:rPr lang="en-US" sz="1600" b="0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, S. Gunthe, S.</a:t>
            </a:r>
            <a:r>
              <a:rPr lang="en-US" sz="1600" b="0" i="0" baseline="30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1,2</a:t>
            </a:r>
            <a:r>
              <a:rPr lang="en-US" sz="1600" b="0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, and Shiraiwa, M</a:t>
            </a:r>
            <a:r>
              <a:rPr lang="en-US" sz="1600" b="0" i="0" baseline="30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endParaRPr lang="en-US" altLang="en-US" sz="2200" b="0" dirty="0">
              <a:solidFill>
                <a:srgbClr val="9411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1800" b="0" baseline="30000" dirty="0">
                <a:solidFill>
                  <a:srgbClr val="941100"/>
                </a:solidFill>
                <a:latin typeface=""/>
              </a:rPr>
              <a:t>1</a:t>
            </a:r>
            <a:r>
              <a:rPr lang="en-US" altLang="en-US" sz="1800" b="0" dirty="0">
                <a:solidFill>
                  <a:srgbClr val="941100"/>
                </a:solidFill>
                <a:latin typeface=""/>
              </a:rPr>
              <a:t>Centre for Atmospheric and Climate Sciences (CACS), IIT Madras, Chennai</a:t>
            </a:r>
          </a:p>
          <a:p>
            <a:pPr algn="ctr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1800" b="0" baseline="30000" dirty="0">
                <a:solidFill>
                  <a:srgbClr val="941100"/>
                </a:solidFill>
                <a:latin typeface=""/>
              </a:rPr>
              <a:t>2</a:t>
            </a:r>
            <a:r>
              <a:rPr lang="en-US" altLang="en-US" sz="1800" b="0" dirty="0">
                <a:solidFill>
                  <a:srgbClr val="941100"/>
                </a:solidFill>
                <a:latin typeface=""/>
              </a:rPr>
              <a:t>Environmental Engineering division, Department of Civil Engineering, IIT Madras, Chennai</a:t>
            </a:r>
          </a:p>
          <a:p>
            <a:pPr algn="ctr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1800" b="0" baseline="30000" dirty="0">
                <a:solidFill>
                  <a:srgbClr val="941100"/>
                </a:solidFill>
                <a:latin typeface=""/>
              </a:rPr>
              <a:t>3</a:t>
            </a:r>
            <a:r>
              <a:rPr lang="en-US" altLang="en-US" sz="1800" b="0" dirty="0">
                <a:solidFill>
                  <a:srgbClr val="941100"/>
                </a:solidFill>
                <a:latin typeface=""/>
              </a:rPr>
              <a:t>Department of Chemistry, University of California, Irvine 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None/>
            </a:pPr>
            <a:endParaRPr lang="en-US" altLang="en-US" sz="2200" b="0" dirty="0">
              <a:solidFill>
                <a:srgbClr val="941100"/>
              </a:solidFill>
              <a:latin typeface="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ulbright 2024 Invites Global Scholars to Study in the USA">
            <a:extLst>
              <a:ext uri="{FF2B5EF4-FFF2-40B4-BE49-F238E27FC236}">
                <a16:creationId xmlns:a16="http://schemas.microsoft.com/office/drawing/2014/main" id="{550E8C3A-002D-68FA-F962-3DDEAA44F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000" y="4041007"/>
            <a:ext cx="4032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11087D-6831-1CEF-537A-75CB63715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8" descr="A group of people in white lab coats">
            <a:extLst>
              <a:ext uri="{FF2B5EF4-FFF2-40B4-BE49-F238E27FC236}">
                <a16:creationId xmlns:a16="http://schemas.microsoft.com/office/drawing/2014/main" id="{6B6B2879-ABF3-B63F-A41A-0A8094D76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" y="698500"/>
            <a:ext cx="5819467" cy="374432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4" descr="A group of people standing on a balcony">
            <a:extLst>
              <a:ext uri="{FF2B5EF4-FFF2-40B4-BE49-F238E27FC236}">
                <a16:creationId xmlns:a16="http://schemas.microsoft.com/office/drawing/2014/main" id="{4093E32C-61CB-36C3-38BA-21366BDD6B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9681" y="698500"/>
            <a:ext cx="6392223" cy="374432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2" descr="IIT Madras">
            <a:extLst>
              <a:ext uri="{FF2B5EF4-FFF2-40B4-BE49-F238E27FC236}">
                <a16:creationId xmlns:a16="http://schemas.microsoft.com/office/drawing/2014/main" id="{3A734402-AE8B-8453-8517-290A6B091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8" y="4069132"/>
            <a:ext cx="2556000" cy="2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Uci Logo - University Of California Symbol, Transparent Png - Original ...">
            <a:extLst>
              <a:ext uri="{FF2B5EF4-FFF2-40B4-BE49-F238E27FC236}">
                <a16:creationId xmlns:a16="http://schemas.microsoft.com/office/drawing/2014/main" id="{FA9E8E02-8D1A-7FFE-989F-0997D8D99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911" y="4469332"/>
            <a:ext cx="1908000" cy="19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4AA506D-BAAB-F9DD-61CD-6CF0A527201E}"/>
              </a:ext>
            </a:extLst>
          </p:cNvPr>
          <p:cNvSpPr txBox="1">
            <a:spLocks/>
          </p:cNvSpPr>
          <p:nvPr/>
        </p:nvSpPr>
        <p:spPr>
          <a:xfrm>
            <a:off x="610393" y="982"/>
            <a:ext cx="10971213" cy="480131"/>
          </a:xfrm>
          <a:prstGeom prst="rect">
            <a:avLst/>
          </a:prstGeom>
        </p:spPr>
        <p:txBody>
          <a:bodyPr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2800" b="1" dirty="0">
                <a:solidFill>
                  <a:srgbClr val="9411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Acknowledgments</a:t>
            </a:r>
          </a:p>
        </p:txBody>
      </p:sp>
    </p:spTree>
    <p:extLst>
      <p:ext uri="{BB962C8B-B14F-4D97-AF65-F5344CB8AC3E}">
        <p14:creationId xmlns:p14="http://schemas.microsoft.com/office/powerpoint/2010/main" val="3538215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00FE3F-D980-7F7D-E423-9880C00304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DFB7-1D2B-654C-A89D-94E7FCEE12EE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C2E1D9E-1A60-20EC-7C39-3D7DE7247668}"/>
              </a:ext>
            </a:extLst>
          </p:cNvPr>
          <p:cNvGraphicFramePr>
            <a:graphicFrameLocks noGrp="1"/>
          </p:cNvGraphicFramePr>
          <p:nvPr/>
        </p:nvGraphicFramePr>
        <p:xfrm>
          <a:off x="3517992" y="-12700"/>
          <a:ext cx="5974815" cy="6857998"/>
        </p:xfrm>
        <a:graphic>
          <a:graphicData uri="http://schemas.openxmlformats.org/drawingml/2006/table">
            <a:tbl>
              <a:tblPr firstRow="1" firstCol="1" bandRow="1"/>
              <a:tblGrid>
                <a:gridCol w="3095155">
                  <a:extLst>
                    <a:ext uri="{9D8B030D-6E8A-4147-A177-3AD203B41FA5}">
                      <a16:colId xmlns:a16="http://schemas.microsoft.com/office/drawing/2014/main" val="3650333552"/>
                    </a:ext>
                  </a:extLst>
                </a:gridCol>
                <a:gridCol w="2051501">
                  <a:extLst>
                    <a:ext uri="{9D8B030D-6E8A-4147-A177-3AD203B41FA5}">
                      <a16:colId xmlns:a16="http://schemas.microsoft.com/office/drawing/2014/main" val="280419735"/>
                    </a:ext>
                  </a:extLst>
                </a:gridCol>
                <a:gridCol w="828159">
                  <a:extLst>
                    <a:ext uri="{9D8B030D-6E8A-4147-A177-3AD203B41FA5}">
                      <a16:colId xmlns:a16="http://schemas.microsoft.com/office/drawing/2014/main" val="2544820423"/>
                    </a:ext>
                  </a:extLst>
                </a:gridCol>
              </a:tblGrid>
              <a:tr h="4109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b="1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b="1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Reaction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b="1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Rate Constant (cm</a:t>
                      </a:r>
                      <a:r>
                        <a:rPr lang="en-IN" sz="500" b="1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-3</a:t>
                      </a:r>
                      <a:r>
                        <a:rPr lang="en-IN" sz="500" b="1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s</a:t>
                      </a:r>
                      <a:r>
                        <a:rPr lang="en-IN" sz="500" b="1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n-IN" sz="500" b="1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for bimolecular reactions and s</a:t>
                      </a:r>
                      <a:r>
                        <a:rPr lang="en-IN" sz="500" b="1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n-IN" sz="500" b="1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for unimolecular reactions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b="1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Reference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2681838"/>
                  </a:ext>
                </a:extLst>
              </a:tr>
              <a:tr h="128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HQ+Q-&gt;2SQ+2H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9.63 x 10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-20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9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kern="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3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6916135"/>
                  </a:ext>
                </a:extLst>
              </a:tr>
              <a:tr h="128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2SQ+2H-&gt;HQ+Q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1.33 x 10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-13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169364"/>
                  </a:ext>
                </a:extLst>
              </a:tr>
              <a:tr h="128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HQ+OH-&gt;HQOH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1.99 x 10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-11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3658042"/>
                  </a:ext>
                </a:extLst>
              </a:tr>
              <a:tr h="128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Q+OH-&gt;QOH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1.1 x 10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-11 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259004"/>
                  </a:ext>
                </a:extLst>
              </a:tr>
              <a:tr h="128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HOCl+O</a:t>
                      </a:r>
                      <a:r>
                        <a:rPr lang="en-IN" sz="500" kern="100" baseline="-25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-&gt;OH+O</a:t>
                      </a:r>
                      <a:r>
                        <a:rPr lang="en-IN" sz="500" kern="100" baseline="-25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+Cl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1.25 x 10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-14  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5457305"/>
                  </a:ext>
                </a:extLst>
              </a:tr>
              <a:tr h="128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HOCl+HQ-&gt;Q+Cl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3.6 x 10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-20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7336646"/>
                  </a:ext>
                </a:extLst>
              </a:tr>
              <a:tr h="128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HOCl+SQ-&gt;Q+HOCl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3.6  x 10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-20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9436277"/>
                  </a:ext>
                </a:extLst>
              </a:tr>
              <a:tr h="128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HOCl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-&gt;OH+Cl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1.01  x 10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-11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747665"/>
                  </a:ext>
                </a:extLst>
              </a:tr>
              <a:tr h="128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OH+Cl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-&gt;HOCl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7.14   x 10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-12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864575"/>
                  </a:ext>
                </a:extLst>
              </a:tr>
              <a:tr h="128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O2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+O2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-&gt;H</a:t>
                      </a:r>
                      <a:r>
                        <a:rPr lang="en-IN" sz="500" kern="100" baseline="-25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IN" sz="500" kern="100" baseline="-25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+O</a:t>
                      </a:r>
                      <a:r>
                        <a:rPr lang="en-IN" sz="500" kern="100" baseline="-25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2.66 x 10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-12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kern="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2995144"/>
                  </a:ext>
                </a:extLst>
              </a:tr>
              <a:tr h="128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HO</a:t>
                      </a:r>
                      <a:r>
                        <a:rPr lang="en-IN" sz="500" kern="100" baseline="-25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-&gt;O</a:t>
                      </a:r>
                      <a:r>
                        <a:rPr lang="en-IN" sz="500" kern="100" baseline="-25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+H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226000 s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-1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362583"/>
                  </a:ext>
                </a:extLst>
              </a:tr>
              <a:tr h="128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O2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+OH-&gt;O</a:t>
                      </a:r>
                      <a:r>
                        <a:rPr lang="en-IN" sz="500" kern="100" baseline="-25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+OH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1.3  x 10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-11 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5072199"/>
                  </a:ext>
                </a:extLst>
              </a:tr>
              <a:tr h="128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HQ+O</a:t>
                      </a:r>
                      <a:r>
                        <a:rPr lang="en-IN" sz="500" kern="100" baseline="-25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-&gt;O2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+SQ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1.66 x 10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-28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145248"/>
                  </a:ext>
                </a:extLst>
              </a:tr>
              <a:tr h="128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IN" sz="500" kern="100" baseline="-25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+SQ+2H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-&gt;HQ+O</a:t>
                      </a:r>
                      <a:r>
                        <a:rPr lang="en-IN" sz="500" kern="100" baseline="-25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1.66 x 10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-14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4447652"/>
                  </a:ext>
                </a:extLst>
              </a:tr>
              <a:tr h="128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IN" sz="500" kern="100" baseline="-25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IN" sz="500" kern="100" baseline="-25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+OH-&gt;H</a:t>
                      </a:r>
                      <a:r>
                        <a:rPr lang="en-IN" sz="500" kern="100" baseline="-25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O+HO</a:t>
                      </a:r>
                      <a:r>
                        <a:rPr lang="en-IN" sz="500" kern="100" baseline="-25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5.48 x 10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-14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8407992"/>
                  </a:ext>
                </a:extLst>
              </a:tr>
              <a:tr h="128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OH+OH-&gt;H</a:t>
                      </a:r>
                      <a:r>
                        <a:rPr lang="en-IN" sz="500" kern="100" baseline="-25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IN" sz="500" kern="100" baseline="-25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8.64 x 10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-12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5027443"/>
                  </a:ext>
                </a:extLst>
              </a:tr>
              <a:tr h="128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OH+HO</a:t>
                      </a:r>
                      <a:r>
                        <a:rPr lang="en-IN" sz="500" kern="100" baseline="-25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-&gt;H</a:t>
                      </a:r>
                      <a:r>
                        <a:rPr lang="en-IN" sz="500" kern="100" baseline="-25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O+O</a:t>
                      </a:r>
                      <a:r>
                        <a:rPr lang="en-IN" sz="500" kern="100" baseline="-25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1.18 x 10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-11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215239"/>
                  </a:ext>
                </a:extLst>
              </a:tr>
              <a:tr h="128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HO</a:t>
                      </a:r>
                      <a:r>
                        <a:rPr lang="en-IN" sz="500" kern="100" baseline="-25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+HO</a:t>
                      </a:r>
                      <a:r>
                        <a:rPr lang="en-IN" sz="500" kern="100" baseline="-25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-&gt;H</a:t>
                      </a:r>
                      <a:r>
                        <a:rPr lang="en-IN" sz="500" kern="100" baseline="-25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IN" sz="500" kern="100" baseline="-25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+O</a:t>
                      </a:r>
                      <a:r>
                        <a:rPr lang="en-IN" sz="500" kern="100" baseline="-25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1.38  x 10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-15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027774"/>
                  </a:ext>
                </a:extLst>
              </a:tr>
              <a:tr h="128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IN" sz="500" kern="100" baseline="-25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IN" sz="500" kern="100" baseline="-25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+HO</a:t>
                      </a:r>
                      <a:r>
                        <a:rPr lang="en-IN" sz="500" kern="100" baseline="-25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-&gt;H</a:t>
                      </a:r>
                      <a:r>
                        <a:rPr lang="en-IN" sz="500" kern="100" baseline="-25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O+O</a:t>
                      </a:r>
                      <a:r>
                        <a:rPr lang="en-IN" sz="500" kern="100" baseline="-25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+OH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  x 10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-21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684253"/>
                  </a:ext>
                </a:extLst>
              </a:tr>
              <a:tr h="128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+O</a:t>
                      </a:r>
                      <a:r>
                        <a:rPr lang="en-IN" sz="500" kern="100" baseline="-25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-&gt;HO</a:t>
                      </a:r>
                      <a:r>
                        <a:rPr lang="en-IN" sz="500" kern="100" baseline="-25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 x 10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-11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2579172"/>
                  </a:ext>
                </a:extLst>
              </a:tr>
              <a:tr h="128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HO</a:t>
                      </a:r>
                      <a:r>
                        <a:rPr lang="en-IN" sz="500" kern="100" baseline="-25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+O2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-&gt;H</a:t>
                      </a:r>
                      <a:r>
                        <a:rPr lang="en-IN" sz="500" kern="100" baseline="-25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IN" sz="500" kern="100" baseline="-25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+OH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+O</a:t>
                      </a:r>
                      <a:r>
                        <a:rPr lang="en-IN" sz="500" kern="100" baseline="-25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1.7 x 10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-13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970923"/>
                  </a:ext>
                </a:extLst>
              </a:tr>
              <a:tr h="128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SQ+O</a:t>
                      </a:r>
                      <a:r>
                        <a:rPr lang="en-IN" sz="500" kern="100" baseline="-25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-&gt;Q+O</a:t>
                      </a:r>
                      <a:r>
                        <a:rPr lang="en-IN" sz="500" kern="100" baseline="-25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4.63 x 10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-13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3881989"/>
                  </a:ext>
                </a:extLst>
              </a:tr>
              <a:tr h="128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SQ+O</a:t>
                      </a:r>
                      <a:r>
                        <a:rPr lang="en-IN" sz="500" kern="100" baseline="-25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-&gt;Q+H</a:t>
                      </a:r>
                      <a:r>
                        <a:rPr lang="en-IN" sz="500" kern="100" baseline="-25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IN" sz="500" kern="100" baseline="-25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3.28 x 10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-12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050354"/>
                  </a:ext>
                </a:extLst>
              </a:tr>
              <a:tr h="128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Cu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+H</a:t>
                      </a:r>
                      <a:r>
                        <a:rPr lang="en-IN" sz="500" kern="100" baseline="-25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IN" sz="500" kern="100" baseline="-25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-&gt;Cu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3+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+2OH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4.95 x 10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-19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9659886"/>
                  </a:ext>
                </a:extLst>
              </a:tr>
              <a:tr h="128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Cu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+O</a:t>
                      </a:r>
                      <a:r>
                        <a:rPr lang="en-IN" sz="500" kern="100" baseline="-25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-&gt;O</a:t>
                      </a:r>
                      <a:r>
                        <a:rPr lang="en-IN" sz="500" kern="100" baseline="-25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+Cu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2+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6.89 x 10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-20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9880463"/>
                  </a:ext>
                </a:extLst>
              </a:tr>
              <a:tr h="128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Cu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+O</a:t>
                      </a:r>
                      <a:r>
                        <a:rPr lang="en-IN" sz="500" kern="100" baseline="-25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-&gt;Cu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2+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+H</a:t>
                      </a:r>
                      <a:r>
                        <a:rPr lang="en-IN" sz="500" kern="100" baseline="-25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IN" sz="500" kern="100" baseline="-25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5.79 x 10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-15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  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235021"/>
                  </a:ext>
                </a:extLst>
              </a:tr>
              <a:tr h="128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Cu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+H</a:t>
                      </a:r>
                      <a:r>
                        <a:rPr lang="en-IN" sz="500" kern="100" baseline="-25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IN" sz="500" kern="100" baseline="-25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-&gt;Cu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3+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+OH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+OH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2.39 x 10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-20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26640"/>
                  </a:ext>
                </a:extLst>
              </a:tr>
              <a:tr h="128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Cu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2+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+H</a:t>
                      </a:r>
                      <a:r>
                        <a:rPr lang="en-IN" sz="500" kern="100" baseline="-25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IN" sz="500" kern="100" baseline="-25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-&gt;Cu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+2OH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2.39 x 10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-20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  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6962279"/>
                  </a:ext>
                </a:extLst>
              </a:tr>
              <a:tr h="128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Cu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+Cu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3+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-&gt;2Cu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2+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5.81 x 10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-12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56734"/>
                  </a:ext>
                </a:extLst>
              </a:tr>
              <a:tr h="128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Cu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2+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+H</a:t>
                      </a:r>
                      <a:r>
                        <a:rPr lang="en-IN" sz="500" kern="100" baseline="-25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IN" sz="500" kern="100" baseline="-25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-&gt;Cu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+O</a:t>
                      </a:r>
                      <a:r>
                        <a:rPr lang="en-IN" sz="500" kern="100" baseline="-25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+2H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3.8 x 10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-24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  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8405089"/>
                  </a:ext>
                </a:extLst>
              </a:tr>
              <a:tr h="128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Cu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2+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+O2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-&gt;Cu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+O</a:t>
                      </a:r>
                      <a:r>
                        <a:rPr lang="en-IN" sz="500" kern="100" baseline="-25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8.32 x 10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-12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143964"/>
                  </a:ext>
                </a:extLst>
              </a:tr>
              <a:tr h="128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HO</a:t>
                      </a:r>
                      <a:r>
                        <a:rPr lang="en-IN" sz="500" kern="100" baseline="-25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+Cu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2+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-&gt;H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+Cu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+O</a:t>
                      </a:r>
                      <a:r>
                        <a:rPr lang="en-IN" sz="500" kern="100" baseline="-25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1.55 x 10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-11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  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7733834"/>
                  </a:ext>
                </a:extLst>
              </a:tr>
              <a:tr h="128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HO</a:t>
                      </a:r>
                      <a:r>
                        <a:rPr lang="en-IN" sz="500" kern="100" baseline="-25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+Cu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-&gt;H</a:t>
                      </a:r>
                      <a:r>
                        <a:rPr lang="en-IN" sz="500" kern="100" baseline="-25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IN" sz="500" kern="100" baseline="-25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+Cu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2+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+OH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2.27 x 10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-12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    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615877"/>
                  </a:ext>
                </a:extLst>
              </a:tr>
              <a:tr h="128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Cu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1+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+O</a:t>
                      </a:r>
                      <a:r>
                        <a:rPr lang="en-IN" sz="500" kern="100" baseline="-25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-&gt;Cu</a:t>
                      </a:r>
                      <a:r>
                        <a:rPr lang="en-IN" sz="500" kern="100" baseline="-25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+O</a:t>
                      </a:r>
                      <a:r>
                        <a:rPr lang="en-IN" sz="500" kern="100" baseline="-25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6.9 x 10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-20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   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6959269"/>
                  </a:ext>
                </a:extLst>
              </a:tr>
              <a:tr h="128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Sb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3+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+H</a:t>
                      </a:r>
                      <a:r>
                        <a:rPr lang="en-IN" sz="500" kern="100" baseline="-25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IN" sz="500" kern="100" baseline="-25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-&gt;Sb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5+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+OH+OH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2.5 x 10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-20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  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kern="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0958907"/>
                  </a:ext>
                </a:extLst>
              </a:tr>
              <a:tr h="128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Sb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3+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+OH-&gt;Sb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4+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+OH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1.4 x 10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-11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56635"/>
                  </a:ext>
                </a:extLst>
              </a:tr>
              <a:tr h="128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Ni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2+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+H</a:t>
                      </a:r>
                      <a:r>
                        <a:rPr lang="en-IN" sz="500" kern="100" baseline="-25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IN" sz="500" kern="100" baseline="-25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-&gt;Ni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3+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+OH+OH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2.39 x 10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-20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  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1089060"/>
                  </a:ext>
                </a:extLst>
              </a:tr>
              <a:tr h="128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AscH+O</a:t>
                      </a:r>
                      <a:r>
                        <a:rPr lang="en-IN" sz="500" kern="100" baseline="-25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+H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-&gt;Asc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+H</a:t>
                      </a:r>
                      <a:r>
                        <a:rPr lang="en-IN" sz="500" kern="100" baseline="-25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IN" sz="500" kern="100" baseline="-25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5.13 x 10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-17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kern="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7609559"/>
                  </a:ext>
                </a:extLst>
              </a:tr>
              <a:tr h="128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Asc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+Asc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+H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-&gt;AscH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  x 10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-16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  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0861729"/>
                  </a:ext>
                </a:extLst>
              </a:tr>
              <a:tr h="128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OH+AscH-&gt;H</a:t>
                      </a:r>
                      <a:r>
                        <a:rPr lang="en-IN" sz="500" kern="100" baseline="-25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O + Asc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1.8 x 10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-11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5648877"/>
                  </a:ext>
                </a:extLst>
              </a:tr>
              <a:tr h="128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Q+AscH-&gt;SQ+Asc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1.21 x 10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-20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5074357"/>
                  </a:ext>
                </a:extLst>
              </a:tr>
              <a:tr h="128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HQ+Asc-&gt;SQ+Asc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9.63 x 10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-19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3868568"/>
                  </a:ext>
                </a:extLst>
              </a:tr>
              <a:tr h="128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Asc+Cu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2+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-&gt;Cu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+Asc+AscD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1.37 x 10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-18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809511"/>
                  </a:ext>
                </a:extLst>
              </a:tr>
              <a:tr h="128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UA+OH-&gt;Product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1.2 x 10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-11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   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kern="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5128100"/>
                  </a:ext>
                </a:extLst>
              </a:tr>
              <a:tr h="128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GSH+OH-&gt;Product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1.7 x 10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-11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9499728"/>
                  </a:ext>
                </a:extLst>
              </a:tr>
              <a:tr h="128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AscH+GS-&gt;GSH+Asc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 x 10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-12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  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7464775"/>
                  </a:ext>
                </a:extLst>
              </a:tr>
              <a:tr h="128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AscH+UA-&gt;UAH+Asc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1.7 x 10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-15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  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346774"/>
                  </a:ext>
                </a:extLst>
              </a:tr>
              <a:tr h="128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UAH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+GS-&gt;GSH+UA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 x 10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-14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476171"/>
                  </a:ext>
                </a:extLst>
              </a:tr>
              <a:tr h="1299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Organic+OH-&gt;Prod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1.15 x 10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-12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kern="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4,6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369194"/>
                  </a:ext>
                </a:extLst>
              </a:tr>
              <a:tr h="1299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OH+TPT-&gt;2-OHTA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6.21 x 10</a:t>
                      </a:r>
                      <a:r>
                        <a:rPr lang="en-IN" sz="500" kern="100" baseline="300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-12</a:t>
                      </a:r>
                      <a:r>
                        <a:rPr lang="en-IN" sz="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endParaRPr lang="en-AE" sz="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500" kern="0" baseline="300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3,4</a:t>
                      </a:r>
                      <a:endParaRPr lang="en-AE" sz="5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2" marR="3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8875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8003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54197A-3360-19B2-A301-80D7A23AA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C33B35E-DDD6-1E5B-4B77-644E448FEB81}"/>
              </a:ext>
            </a:extLst>
          </p:cNvPr>
          <p:cNvSpPr txBox="1">
            <a:spLocks/>
          </p:cNvSpPr>
          <p:nvPr/>
        </p:nvSpPr>
        <p:spPr>
          <a:xfrm>
            <a:off x="610393" y="114218"/>
            <a:ext cx="10971213" cy="535531"/>
          </a:xfrm>
          <a:prstGeom prst="rect">
            <a:avLst/>
          </a:prstGeom>
        </p:spPr>
        <p:txBody>
          <a:bodyPr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3200" b="1" dirty="0">
                <a:solidFill>
                  <a:srgbClr val="9411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Plastic burning PM affecting human health</a:t>
            </a: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1D713E2B-4639-6AF2-B51F-5BD07803823E}"/>
              </a:ext>
            </a:extLst>
          </p:cNvPr>
          <p:cNvGraphicFramePr/>
          <p:nvPr/>
        </p:nvGraphicFramePr>
        <p:xfrm>
          <a:off x="1782584" y="110151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4" name="Picture 23" descr="A diagram of a graph">
            <a:extLst>
              <a:ext uri="{FF2B5EF4-FFF2-40B4-BE49-F238E27FC236}">
                <a16:creationId xmlns:a16="http://schemas.microsoft.com/office/drawing/2014/main" id="{8DC13417-5075-0154-2122-FE80B94629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68959" y="3706551"/>
            <a:ext cx="4813441" cy="2664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Graphic 18" descr="Arrow: Straight with solid fill">
            <a:extLst>
              <a:ext uri="{FF2B5EF4-FFF2-40B4-BE49-F238E27FC236}">
                <a16:creationId xmlns:a16="http://schemas.microsoft.com/office/drawing/2014/main" id="{C791348F-EFC3-0595-C7A9-1B8A9A3980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8304750">
            <a:off x="7650628" y="5626566"/>
            <a:ext cx="472135" cy="472135"/>
          </a:xfrm>
          <a:prstGeom prst="rect">
            <a:avLst/>
          </a:prstGeom>
        </p:spPr>
      </p:pic>
      <p:pic>
        <p:nvPicPr>
          <p:cNvPr id="31" name="Picture 30" descr="A graph of different colored triangles">
            <a:extLst>
              <a:ext uri="{FF2B5EF4-FFF2-40B4-BE49-F238E27FC236}">
                <a16:creationId xmlns:a16="http://schemas.microsoft.com/office/drawing/2014/main" id="{16764380-BD12-481B-79CE-C697EE768E8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40744" y="949112"/>
            <a:ext cx="3704206" cy="280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" name="Graphic 26" descr="Arrow: Straight with solid fill">
            <a:extLst>
              <a:ext uri="{FF2B5EF4-FFF2-40B4-BE49-F238E27FC236}">
                <a16:creationId xmlns:a16="http://schemas.microsoft.com/office/drawing/2014/main" id="{A286F94C-7294-82B2-1B24-13DF3EB06B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8304750">
            <a:off x="7642812" y="2854528"/>
            <a:ext cx="472135" cy="472135"/>
          </a:xfrm>
          <a:prstGeom prst="rect">
            <a:avLst/>
          </a:prstGeom>
        </p:spPr>
      </p:pic>
      <p:pic>
        <p:nvPicPr>
          <p:cNvPr id="35" name="Picture 34" descr="A graph of different sizes of bars">
            <a:extLst>
              <a:ext uri="{FF2B5EF4-FFF2-40B4-BE49-F238E27FC236}">
                <a16:creationId xmlns:a16="http://schemas.microsoft.com/office/drawing/2014/main" id="{94F38AD9-1786-8576-2433-BDB48589D11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67830" y="3568177"/>
            <a:ext cx="3353022" cy="295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Graphic 25" descr="Arrow: Straight with solid fill">
            <a:extLst>
              <a:ext uri="{FF2B5EF4-FFF2-40B4-BE49-F238E27FC236}">
                <a16:creationId xmlns:a16="http://schemas.microsoft.com/office/drawing/2014/main" id="{91E4DCCC-A8AC-01D0-36A9-6F1BBF863F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9397040">
            <a:off x="4166529" y="5152802"/>
            <a:ext cx="472135" cy="47213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FD60556-B0F9-5DC7-7F32-F3016CEC5F2F}"/>
              </a:ext>
            </a:extLst>
          </p:cNvPr>
          <p:cNvGrpSpPr/>
          <p:nvPr/>
        </p:nvGrpSpPr>
        <p:grpSpPr>
          <a:xfrm>
            <a:off x="1177558" y="910200"/>
            <a:ext cx="3328828" cy="3000053"/>
            <a:chOff x="484414" y="927340"/>
            <a:chExt cx="3328828" cy="3240000"/>
          </a:xfrm>
        </p:grpSpPr>
        <p:pic>
          <p:nvPicPr>
            <p:cNvPr id="33" name="Picture 32" descr="A graph of a graph of different colored dots">
              <a:extLst>
                <a:ext uri="{FF2B5EF4-FFF2-40B4-BE49-F238E27FC236}">
                  <a16:creationId xmlns:a16="http://schemas.microsoft.com/office/drawing/2014/main" id="{45180AAC-98AD-AF1A-9FE2-2034B37B19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rcRect l="8671" r="4177"/>
            <a:stretch/>
          </p:blipFill>
          <p:spPr>
            <a:xfrm>
              <a:off x="484414" y="927340"/>
              <a:ext cx="3328828" cy="324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96216EA-A48A-15CD-AEDD-4A38EBF5865A}"/>
                </a:ext>
              </a:extLst>
            </p:cNvPr>
            <p:cNvSpPr txBox="1"/>
            <p:nvPr/>
          </p:nvSpPr>
          <p:spPr>
            <a:xfrm>
              <a:off x="3190672" y="1079738"/>
              <a:ext cx="622570" cy="299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PET</a:t>
              </a:r>
              <a:endParaRPr lang="en-AE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25" name="Graphic 24" descr="Arrow: Straight with solid fill">
            <a:extLst>
              <a:ext uri="{FF2B5EF4-FFF2-40B4-BE49-F238E27FC236}">
                <a16:creationId xmlns:a16="http://schemas.microsoft.com/office/drawing/2014/main" id="{BE51C41D-4B7B-9CA3-CE91-CF11269826D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641464">
            <a:off x="4178747" y="2446311"/>
            <a:ext cx="472135" cy="47213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0494CD-27AF-426A-B088-7EA9587C1D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DFB7-1D2B-654C-A89D-94E7FCEE12E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11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55528FA-9E2B-E2DC-0841-A33462CDBB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2" y="1254802"/>
            <a:ext cx="11314306" cy="39600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E0BC4321-2CC6-61F1-FCA3-0B8210E5EA63}"/>
              </a:ext>
            </a:extLst>
          </p:cNvPr>
          <p:cNvSpPr txBox="1">
            <a:spLocks/>
          </p:cNvSpPr>
          <p:nvPr/>
        </p:nvSpPr>
        <p:spPr>
          <a:xfrm>
            <a:off x="610393" y="114218"/>
            <a:ext cx="10971213" cy="535531"/>
          </a:xfrm>
          <a:prstGeom prst="rect">
            <a:avLst/>
          </a:prstGeom>
        </p:spPr>
        <p:txBody>
          <a:bodyPr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3200" b="1" dirty="0">
                <a:solidFill>
                  <a:srgbClr val="9411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How plastic burning PM generates ROS; oxidative stress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B16C5B5-85F8-9C82-87C2-8DEC425AE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89" y="643925"/>
            <a:ext cx="10496000" cy="5904000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7D343C99-1CFD-50C0-80ED-A6B32C3BE1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DFB7-1D2B-654C-A89D-94E7FCEE12E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4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0DE078-0271-D223-A8DB-5483928FD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679C056-8C3B-DFA2-F8E6-3D9065E51919}"/>
              </a:ext>
            </a:extLst>
          </p:cNvPr>
          <p:cNvSpPr txBox="1">
            <a:spLocks/>
          </p:cNvSpPr>
          <p:nvPr/>
        </p:nvSpPr>
        <p:spPr>
          <a:xfrm>
            <a:off x="226276" y="128676"/>
            <a:ext cx="10971213" cy="535531"/>
          </a:xfrm>
          <a:prstGeom prst="rect">
            <a:avLst/>
          </a:prstGeom>
        </p:spPr>
        <p:txBody>
          <a:bodyPr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200" b="1" dirty="0">
                <a:solidFill>
                  <a:srgbClr val="9411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Importance for Public Health: Reactive Oxygen Species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EBCAE0-F925-11F1-FD97-247521123DFC}"/>
              </a:ext>
            </a:extLst>
          </p:cNvPr>
          <p:cNvSpPr txBox="1"/>
          <p:nvPr/>
        </p:nvSpPr>
        <p:spPr>
          <a:xfrm>
            <a:off x="9972046" y="4967540"/>
            <a:ext cx="35194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Mishra et al., 2023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57D0B6-ACD3-4994-7F8A-8161AEFE840F}"/>
              </a:ext>
            </a:extLst>
          </p:cNvPr>
          <p:cNvSpPr txBox="1"/>
          <p:nvPr/>
        </p:nvSpPr>
        <p:spPr>
          <a:xfrm>
            <a:off x="4588032" y="5766837"/>
            <a:ext cx="79001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9411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Nearly 4.3 million people die of air pollution in a year!</a:t>
            </a:r>
            <a:endParaRPr lang="en-IN" sz="2200" b="1" dirty="0">
              <a:solidFill>
                <a:srgbClr val="9411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81FEE0-3028-5154-2786-F788373F39DA}"/>
              </a:ext>
            </a:extLst>
          </p:cNvPr>
          <p:cNvSpPr txBox="1"/>
          <p:nvPr/>
        </p:nvSpPr>
        <p:spPr>
          <a:xfrm>
            <a:off x="226276" y="1409116"/>
            <a:ext cx="67412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6963C82E-F274-846F-080E-5D33868E7498}"/>
              </a:ext>
            </a:extLst>
          </p:cNvPr>
          <p:cNvGraphicFramePr/>
          <p:nvPr/>
        </p:nvGraphicFramePr>
        <p:xfrm>
          <a:off x="-1357442" y="86570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2" name="Picture 21" descr="A diagram of a human body&#10;&#10;Description automatically generated">
            <a:extLst>
              <a:ext uri="{FF2B5EF4-FFF2-40B4-BE49-F238E27FC236}">
                <a16:creationId xmlns:a16="http://schemas.microsoft.com/office/drawing/2014/main" id="{3E718351-D8BA-49D6-5ADA-7E945259B3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71463" y="1648608"/>
            <a:ext cx="6690895" cy="3312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D8A1B0C-0FB3-754B-547B-0F22B13EE8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71463" y="1409116"/>
            <a:ext cx="6695109" cy="4140000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25" name="Graphic 24" descr="Arrow: Straight with solid fill">
            <a:extLst>
              <a:ext uri="{FF2B5EF4-FFF2-40B4-BE49-F238E27FC236}">
                <a16:creationId xmlns:a16="http://schemas.microsoft.com/office/drawing/2014/main" id="{F3D1695A-AFA2-3F3A-1C2A-0409BFF05F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0800000">
            <a:off x="4927177" y="3058888"/>
            <a:ext cx="914400" cy="9144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7301CA7-9F7D-1A5B-A3F9-A901EBA69955}"/>
              </a:ext>
            </a:extLst>
          </p:cNvPr>
          <p:cNvSpPr txBox="1"/>
          <p:nvPr/>
        </p:nvSpPr>
        <p:spPr>
          <a:xfrm>
            <a:off x="6009646" y="960562"/>
            <a:ext cx="6117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411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Mechanism of inducing oxidative stress</a:t>
            </a:r>
            <a:endParaRPr lang="en-AE" sz="2400" b="1" dirty="0">
              <a:solidFill>
                <a:srgbClr val="9411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C87D6E7-695B-70E0-6FC8-486597FDD1B0}"/>
              </a:ext>
            </a:extLst>
          </p:cNvPr>
          <p:cNvSpPr txBox="1"/>
          <p:nvPr/>
        </p:nvSpPr>
        <p:spPr>
          <a:xfrm>
            <a:off x="5471461" y="5294385"/>
            <a:ext cx="35194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Shiraiwa et al., 2017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080E74-8335-65A8-7114-87F5313A96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DFB7-1D2B-654C-A89D-94E7FCEE12E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14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white list of different types of objects&#10;&#10;AI-generated content may be incorrect.">
            <a:extLst>
              <a:ext uri="{FF2B5EF4-FFF2-40B4-BE49-F238E27FC236}">
                <a16:creationId xmlns:a16="http://schemas.microsoft.com/office/drawing/2014/main" id="{88AEC89B-8FAA-5749-8963-812CD52AF1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" b="104"/>
          <a:stretch/>
        </p:blipFill>
        <p:spPr>
          <a:xfrm>
            <a:off x="52887" y="484329"/>
            <a:ext cx="5931937" cy="6372000"/>
          </a:xfrm>
          <a:prstGeom prst="rect">
            <a:avLst/>
          </a:prstGeom>
        </p:spPr>
      </p:pic>
      <p:pic>
        <p:nvPicPr>
          <p:cNvPr id="3" name="Picture 2" descr="A graph of different colored bars&#10;&#10;Description automatically generated with medium confidence">
            <a:extLst>
              <a:ext uri="{FF2B5EF4-FFF2-40B4-BE49-F238E27FC236}">
                <a16:creationId xmlns:a16="http://schemas.microsoft.com/office/drawing/2014/main" id="{F98ED5BF-6045-104C-DDC3-DD6BE2C91E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2" r="1" b="2495"/>
          <a:stretch/>
        </p:blipFill>
        <p:spPr bwMode="auto">
          <a:xfrm>
            <a:off x="6105770" y="391023"/>
            <a:ext cx="6019881" cy="6444000"/>
          </a:xfrm>
          <a:prstGeom prst="rect">
            <a:avLst/>
          </a:prstGeom>
          <a:noFill/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248CEE2-EFF2-9BF9-E4F2-F60C802AE5CD}"/>
              </a:ext>
            </a:extLst>
          </p:cNvPr>
          <p:cNvSpPr txBox="1">
            <a:spLocks/>
          </p:cNvSpPr>
          <p:nvPr/>
        </p:nvSpPr>
        <p:spPr>
          <a:xfrm>
            <a:off x="610393" y="982"/>
            <a:ext cx="10971213" cy="480131"/>
          </a:xfrm>
          <a:prstGeom prst="rect">
            <a:avLst/>
          </a:prstGeom>
        </p:spPr>
        <p:txBody>
          <a:bodyPr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2800" b="1" dirty="0">
                <a:solidFill>
                  <a:srgbClr val="9411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Chemical characterisation of the PM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361C71-FF28-5E6A-899F-E25F567B24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149" y="1991338"/>
            <a:ext cx="7716148" cy="2376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4550946-07E7-7001-8C52-D2F3B74D4E7D}"/>
              </a:ext>
            </a:extLst>
          </p:cNvPr>
          <p:cNvSpPr txBox="1"/>
          <p:nvPr/>
        </p:nvSpPr>
        <p:spPr>
          <a:xfrm>
            <a:off x="5380816" y="4367338"/>
            <a:ext cx="4334540" cy="2539157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EPFRs are potentially stabilised on metal oxide surfaces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zinc oxides may contribute to the formation and stabilization of EPFRs in plastic burning PM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N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D557F4A-5483-97FB-8207-4B868DC969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DFB7-1D2B-654C-A89D-94E7FCEE12E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09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">
            <a:extLst>
              <a:ext uri="{FF2B5EF4-FFF2-40B4-BE49-F238E27FC236}">
                <a16:creationId xmlns:a16="http://schemas.microsoft.com/office/drawing/2014/main" id="{D2F128EB-B5CD-B8F3-8865-F8445728BD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2" y="523645"/>
            <a:ext cx="6790762" cy="6140142"/>
          </a:xfrm>
          <a:prstGeom prst="rect">
            <a:avLst/>
          </a:prstGeom>
          <a:noFill/>
          <a:ln w="19050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2AE1B59-82A0-8DFC-58B0-3499E245ED67}"/>
              </a:ext>
            </a:extLst>
          </p:cNvPr>
          <p:cNvSpPr txBox="1">
            <a:spLocks/>
          </p:cNvSpPr>
          <p:nvPr/>
        </p:nvSpPr>
        <p:spPr>
          <a:xfrm>
            <a:off x="610393" y="982"/>
            <a:ext cx="10971213" cy="480131"/>
          </a:xfrm>
          <a:prstGeom prst="rect">
            <a:avLst/>
          </a:prstGeom>
        </p:spPr>
        <p:txBody>
          <a:bodyPr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2800" b="1" dirty="0">
                <a:solidFill>
                  <a:srgbClr val="9411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Reactive oxygen and chlorine species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5317B1-B762-BC49-3E0F-F28F2320AA48}"/>
              </a:ext>
            </a:extLst>
          </p:cNvPr>
          <p:cNvSpPr txBox="1"/>
          <p:nvPr/>
        </p:nvSpPr>
        <p:spPr>
          <a:xfrm>
            <a:off x="7113182" y="523645"/>
            <a:ext cx="4667693" cy="614014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Radical formation is a consequence of complex chemistry of chemical compounds- depends on burning materials and combustion conditions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N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</a:t>
            </a:r>
            <a:r>
              <a:rPr lang="en-IN" sz="1800" baseline="-25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en-IN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</a:t>
            </a:r>
            <a:r>
              <a:rPr lang="en-IN" sz="1800" baseline="-25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en-IN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triggered by redox reactions of transition metals and quinones and other organic substances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N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</a:t>
            </a:r>
            <a:r>
              <a:rPr lang="en-IN" sz="1800" baseline="-25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en-IN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</a:t>
            </a:r>
            <a:r>
              <a:rPr lang="en-IN" sz="1800" baseline="-25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en-IN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yield is higher than radicals- H</a:t>
            </a:r>
            <a:r>
              <a:rPr lang="en-IN" sz="1800" baseline="-25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en-IN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</a:t>
            </a:r>
            <a:r>
              <a:rPr lang="en-IN" sz="1800" baseline="-25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en-IN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has longer lifetime as it is less reactive compared to radicals</a:t>
            </a:r>
            <a:endParaRPr lang="en-IN" baseline="30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N" baseline="30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highest HOCl yield was observed for PVC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D8A966-6A10-3B6F-A037-0E14833E8A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DFB7-1D2B-654C-A89D-94E7FCEE12E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391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B68A61-E6D9-D200-249E-81D635CB5B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E1AC4DA-A662-254C-00AD-C27BE5A1A0D7}"/>
              </a:ext>
            </a:extLst>
          </p:cNvPr>
          <p:cNvSpPr txBox="1">
            <a:spLocks/>
          </p:cNvSpPr>
          <p:nvPr/>
        </p:nvSpPr>
        <p:spPr>
          <a:xfrm>
            <a:off x="610393" y="982"/>
            <a:ext cx="10971213" cy="480131"/>
          </a:xfrm>
          <a:prstGeom prst="rect">
            <a:avLst/>
          </a:prstGeom>
        </p:spPr>
        <p:txBody>
          <a:bodyPr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2800" b="1" dirty="0">
                <a:solidFill>
                  <a:srgbClr val="9411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Oxidative potential- DTT and OH assays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E431CD-8F59-187F-43AF-92FA6FF385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1113"/>
            <a:ext cx="7301029" cy="32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F7050D-2227-0CA2-309D-B8AADADB3BE2}"/>
              </a:ext>
            </a:extLst>
          </p:cNvPr>
          <p:cNvSpPr txBox="1"/>
          <p:nvPr/>
        </p:nvSpPr>
        <p:spPr>
          <a:xfrm>
            <a:off x="7301029" y="481113"/>
            <a:ext cx="4811389" cy="627864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High OP-DTT and OP-OH observed for PVC and PS type plastics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N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OP-DTT and OP-OH exhibit a strong correlation with </a:t>
            </a:r>
            <a:r>
              <a:rPr lang="en-IN" sz="1800" i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</a:t>
            </a:r>
            <a:r>
              <a:rPr lang="en-IN" sz="1800" baseline="30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en-IN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= 0.89. This reflects that both assays are sensitive to similar but not exactly same compounds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N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800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DTT assay- sensitive to organic species such as redox-active quinones, HULIS and water-soluble metals including Cu but not with Fe, while the OP-OH assay is sensitive to Fe</a:t>
            </a:r>
            <a:endParaRPr lang="en-IN" sz="18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N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N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101331-8515-3800-5FAB-8BDA0F7FF122}"/>
              </a:ext>
            </a:extLst>
          </p:cNvPr>
          <p:cNvSpPr txBox="1"/>
          <p:nvPr/>
        </p:nvSpPr>
        <p:spPr>
          <a:xfrm>
            <a:off x="286686" y="3757113"/>
            <a:ext cx="6103088" cy="129266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sz="1800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Both OP-DTT and OP-OH exhibit no significant correlations with PM mass- PM oxidative potential is driven by chemical composition</a:t>
            </a:r>
            <a:endParaRPr lang="en-AE" sz="1800" kern="1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8" name="Picture 7" descr="A graph of a number of numbers">
            <a:extLst>
              <a:ext uri="{FF2B5EF4-FFF2-40B4-BE49-F238E27FC236}">
                <a16:creationId xmlns:a16="http://schemas.microsoft.com/office/drawing/2014/main" id="{A11896DC-1748-B532-46FF-59916CEA9C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0912"/>
            <a:ext cx="9264242" cy="356175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23A18A-F155-2884-850C-AE18E1B58F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DFB7-1D2B-654C-A89D-94E7FCEE12E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83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8BBD5-6174-E698-BBD8-5BDB6CDFA7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80B0597-B992-2D14-92B2-4E2AE171D82D}"/>
              </a:ext>
            </a:extLst>
          </p:cNvPr>
          <p:cNvSpPr txBox="1">
            <a:spLocks/>
          </p:cNvSpPr>
          <p:nvPr/>
        </p:nvSpPr>
        <p:spPr>
          <a:xfrm>
            <a:off x="610393" y="982"/>
            <a:ext cx="10971213" cy="480131"/>
          </a:xfrm>
          <a:prstGeom prst="rect">
            <a:avLst/>
          </a:prstGeom>
        </p:spPr>
        <p:txBody>
          <a:bodyPr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2800" b="1" dirty="0">
                <a:solidFill>
                  <a:srgbClr val="9411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Kinetic modeling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21BC3D-4A3A-4740-6933-DA4FFF195FB8}"/>
              </a:ext>
            </a:extLst>
          </p:cNvPr>
          <p:cNvSpPr txBox="1"/>
          <p:nvPr/>
        </p:nvSpPr>
        <p:spPr>
          <a:xfrm>
            <a:off x="414279" y="4615517"/>
            <a:ext cx="11411878" cy="170816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Developed a kinetic box model to simulate •OH radical formation in surrogate lung fluid (OP-OH)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model treats redox cycling of redox-active components including quinones, EPFRs, and transition metal ions (Cu, Zn, Ni, Sb), ROS cycling, Fenton-like chemistry, and chlorine chemistry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Reproduced OP-OH reasonably within one standard deviation</a:t>
            </a:r>
            <a:endParaRPr lang="en-AE" sz="1800" kern="1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9761C2-D579-0EB6-EF07-C09DCFBC8F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28" y="637085"/>
            <a:ext cx="11314306" cy="39600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99E3D4-B9BE-9850-4CD6-F491317300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DFB7-1D2B-654C-A89D-94E7FCEE12E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01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9ED85B-A1F6-36D2-CF78-047075F8C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B0014F2-2C08-0F6D-996E-B6A843AFE589}"/>
              </a:ext>
            </a:extLst>
          </p:cNvPr>
          <p:cNvSpPr txBox="1">
            <a:spLocks/>
          </p:cNvSpPr>
          <p:nvPr/>
        </p:nvSpPr>
        <p:spPr>
          <a:xfrm>
            <a:off x="610393" y="982"/>
            <a:ext cx="10971213" cy="480131"/>
          </a:xfrm>
          <a:prstGeom prst="rect">
            <a:avLst/>
          </a:prstGeom>
        </p:spPr>
        <p:txBody>
          <a:bodyPr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2800" b="1" dirty="0">
                <a:solidFill>
                  <a:srgbClr val="9411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Conclusions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656ABD-3D09-64F8-5063-17F6B984BDAC}"/>
              </a:ext>
            </a:extLst>
          </p:cNvPr>
          <p:cNvSpPr txBox="1"/>
          <p:nvPr/>
        </p:nvSpPr>
        <p:spPr>
          <a:xfrm>
            <a:off x="390061" y="638941"/>
            <a:ext cx="11411878" cy="6001643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Plastic-burning particulate matter contains high levels of environmentally persistent free radicals (EPFRs), polycyclic aromatic hydrocarbons (PAHs), and redox-active metals—all of which contribute to the in vivo generation of reactive oxygen species (ROS) and can trigger oxidative stress in the respiratory system</a:t>
            </a:r>
          </a:p>
          <a:p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 aqueous extracts, these pollutants also form reactive chlorine species (RCS) -  HOCl/OCl⁻, leading to combined oxidative and chlorinative stress in the respiratory tract</a:t>
            </a:r>
          </a:p>
          <a:p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Oxidative potential, an important indicator of PM toxicity, was observed to be significantly elevated in plastic-derived PM, especially from polystyrene (PS) and polyvinyl chloride (PVC), as measured using OP-OH and OP-DTT assays</a:t>
            </a:r>
          </a:p>
          <a:p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Kinetic modeling of OH radical formation in surrogate lung fluid (SLF) closely matched experimental results, supporting the mechanistic pathways of ROS formation</a:t>
            </a:r>
          </a:p>
          <a:p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Redox cycling of EPFRs and quinones,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fenton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-like reactions with transition metals (Cu, Zn, Ni, Sb) and additional chlorine chemistry interactions contributing to further radical formation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AE" sz="1800" kern="1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A0AA84-7686-43B3-2E5A-8040C9FFF3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DFB7-1D2B-654C-A89D-94E7FCEE12E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205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1258</Words>
  <Application>Microsoft Office PowerPoint</Application>
  <PresentationFormat>Widescreen</PresentationFormat>
  <Paragraphs>187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Aptos</vt:lpstr>
      <vt:lpstr>Aptos Display</vt:lpstr>
      <vt:lpstr>Arial</vt:lpstr>
      <vt:lpstr>Cambria</vt:lpstr>
      <vt:lpstr>Liberation Sans</vt:lpstr>
      <vt:lpstr>Liberation Serif</vt:lpstr>
      <vt:lpstr>Roboto</vt:lpstr>
      <vt:lpstr>Times New Roman</vt:lpstr>
      <vt:lpstr>Office Theme</vt:lpstr>
      <vt:lpstr>The health effects of plastic burning particulate matter - the role of metals, Polycyclic aromatic hydrocarbons, environmentally persistent free radicals, reactive oxygen and chlorine species in inducing oxidative stress in human body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Rizana Salim</dc:creator>
  <cp:lastModifiedBy>Rizana Salim</cp:lastModifiedBy>
  <cp:revision>1</cp:revision>
  <dcterms:created xsi:type="dcterms:W3CDTF">2025-04-26T20:46:32Z</dcterms:created>
  <dcterms:modified xsi:type="dcterms:W3CDTF">2025-04-26T20:47:13Z</dcterms:modified>
</cp:coreProperties>
</file>